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3"/>
  </p:notesMasterIdLst>
  <p:handoutMasterIdLst>
    <p:handoutMasterId r:id="rId14"/>
  </p:handoutMasterIdLst>
  <p:sldIdLst>
    <p:sldId id="270" r:id="rId2"/>
    <p:sldId id="292" r:id="rId3"/>
    <p:sldId id="271" r:id="rId4"/>
    <p:sldId id="272" r:id="rId5"/>
    <p:sldId id="273" r:id="rId6"/>
    <p:sldId id="274" r:id="rId7"/>
    <p:sldId id="275" r:id="rId8"/>
    <p:sldId id="276" r:id="rId9"/>
    <p:sldId id="277" r:id="rId10"/>
    <p:sldId id="294" r:id="rId11"/>
    <p:sldId id="262" r:id="rId12"/>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0404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1735" autoAdjust="0"/>
  </p:normalViewPr>
  <p:slideViewPr>
    <p:cSldViewPr snapToObjects="1">
      <p:cViewPr varScale="1">
        <p:scale>
          <a:sx n="74" d="100"/>
          <a:sy n="74" d="100"/>
        </p:scale>
        <p:origin x="1512" y="54"/>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0" d="100"/>
          <a:sy n="90" d="100"/>
        </p:scale>
        <p:origin x="3696" y="72"/>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2020/7/22</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a:t>
            </a:fld>
            <a:endParaRPr kumimoji="1" lang="ja-JP" altLang="en-US"/>
          </a:p>
        </p:txBody>
      </p:sp>
    </p:spTree>
    <p:extLst>
      <p:ext uri="{BB962C8B-B14F-4D97-AF65-F5344CB8AC3E}">
        <p14:creationId xmlns:p14="http://schemas.microsoft.com/office/powerpoint/2010/main" val="56968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補足：</a:t>
            </a:r>
            <a:endParaRPr kumimoji="1" lang="en-US" altLang="ja-JP" dirty="0" smtClean="0"/>
          </a:p>
          <a:p>
            <a:pPr rtl="0"/>
            <a:r>
              <a:rPr kumimoji="1" lang="en-US" altLang="ja-JP" sz="1215" b="0" i="0" kern="1200" dirty="0" smtClean="0">
                <a:solidFill>
                  <a:schemeClr val="tx1"/>
                </a:solidFill>
                <a:effectLst/>
                <a:latin typeface="+mn-lt"/>
                <a:ea typeface="+mn-ea"/>
                <a:cs typeface="+mn-cs"/>
              </a:rPr>
              <a:t>SQL</a:t>
            </a:r>
            <a:r>
              <a:rPr kumimoji="1" lang="ja-JP" altLang="en-US" sz="1215" b="0" i="0" kern="1200" dirty="0" smtClean="0">
                <a:solidFill>
                  <a:schemeClr val="tx1"/>
                </a:solidFill>
                <a:effectLst/>
                <a:latin typeface="+mn-lt"/>
                <a:ea typeface="+mn-ea"/>
                <a:cs typeface="+mn-cs"/>
              </a:rPr>
              <a:t>の標準規格である</a:t>
            </a:r>
            <a:r>
              <a:rPr kumimoji="1" lang="en-US" altLang="ja-JP" sz="1215" b="0" i="0" kern="1200" dirty="0" smtClean="0">
                <a:solidFill>
                  <a:schemeClr val="tx1"/>
                </a:solidFill>
                <a:effectLst/>
                <a:latin typeface="+mn-lt"/>
                <a:ea typeface="+mn-ea"/>
                <a:cs typeface="+mn-cs"/>
              </a:rPr>
              <a:t>ANSI-92</a:t>
            </a:r>
            <a:r>
              <a:rPr kumimoji="1" lang="ja-JP" altLang="en-US" sz="1215" b="0" i="0" kern="1200" dirty="0" smtClean="0">
                <a:solidFill>
                  <a:schemeClr val="tx1"/>
                </a:solidFill>
                <a:effectLst/>
                <a:latin typeface="+mn-lt"/>
                <a:ea typeface="+mn-ea"/>
                <a:cs typeface="+mn-cs"/>
              </a:rPr>
              <a:t>の中で、ブランクとスペースは同じとみなされており、</a:t>
            </a:r>
          </a:p>
          <a:p>
            <a:pPr rtl="0"/>
            <a:r>
              <a:rPr kumimoji="1" lang="en-US" altLang="ja-JP" sz="1215" b="0" i="0" kern="1200" dirty="0" smtClean="0">
                <a:solidFill>
                  <a:schemeClr val="tx1"/>
                </a:solidFill>
                <a:effectLst/>
                <a:latin typeface="+mn-lt"/>
                <a:ea typeface="+mn-ea"/>
                <a:cs typeface="+mn-cs"/>
              </a:rPr>
              <a:t>SELECT</a:t>
            </a:r>
            <a:r>
              <a:rPr kumimoji="1" lang="ja-JP" altLang="en-US" sz="1215" b="0" i="0" kern="1200" dirty="0" smtClean="0">
                <a:solidFill>
                  <a:schemeClr val="tx1"/>
                </a:solidFill>
                <a:effectLst/>
                <a:latin typeface="+mn-lt"/>
                <a:ea typeface="+mn-ea"/>
                <a:cs typeface="+mn-cs"/>
              </a:rPr>
              <a:t>文において、スペースはブランクとみなされて検索されます。</a:t>
            </a:r>
          </a:p>
          <a:p>
            <a:pPr rtl="0"/>
            <a:r>
              <a:rPr kumimoji="1" lang="ja-JP" altLang="en-US" sz="1215" b="0" i="0" kern="1200" dirty="0" smtClean="0">
                <a:solidFill>
                  <a:schemeClr val="tx1"/>
                </a:solidFill>
                <a:effectLst/>
                <a:latin typeface="+mn-lt"/>
                <a:ea typeface="+mn-ea"/>
                <a:cs typeface="+mn-cs"/>
              </a:rPr>
              <a:t>つまり、以下の</a:t>
            </a:r>
            <a:r>
              <a:rPr kumimoji="1" lang="en-US" altLang="ja-JP" sz="1215" b="0" i="0" kern="1200" dirty="0" smtClean="0">
                <a:solidFill>
                  <a:schemeClr val="tx1"/>
                </a:solidFill>
                <a:effectLst/>
                <a:latin typeface="+mn-lt"/>
                <a:ea typeface="+mn-ea"/>
                <a:cs typeface="+mn-cs"/>
              </a:rPr>
              <a:t>SQL</a:t>
            </a:r>
            <a:r>
              <a:rPr kumimoji="1" lang="ja-JP" altLang="en-US" sz="1215" b="0" i="0" kern="1200" dirty="0" smtClean="0">
                <a:solidFill>
                  <a:schemeClr val="tx1"/>
                </a:solidFill>
                <a:effectLst/>
                <a:latin typeface="+mn-lt"/>
                <a:ea typeface="+mn-ea"/>
                <a:cs typeface="+mn-cs"/>
              </a:rPr>
              <a:t>はいずれも同じ結果を返します。</a:t>
            </a:r>
            <a:br>
              <a:rPr kumimoji="1" lang="ja-JP" altLang="en-US" sz="1215" b="0" i="0" kern="1200" dirty="0" smtClean="0">
                <a:solidFill>
                  <a:schemeClr val="tx1"/>
                </a:solidFill>
                <a:effectLst/>
                <a:latin typeface="+mn-lt"/>
                <a:ea typeface="+mn-ea"/>
                <a:cs typeface="+mn-cs"/>
              </a:rPr>
            </a:br>
            <a:endParaRPr kumimoji="1" lang="ja-JP" altLang="en-US" sz="1215" b="0" i="0" kern="1200" dirty="0" smtClean="0">
              <a:solidFill>
                <a:schemeClr val="tx1"/>
              </a:solidFill>
              <a:effectLst/>
              <a:latin typeface="+mn-lt"/>
              <a:ea typeface="+mn-ea"/>
              <a:cs typeface="+mn-cs"/>
            </a:endParaRPr>
          </a:p>
          <a:p>
            <a:pPr rtl="0"/>
            <a:r>
              <a:rPr kumimoji="1" lang="en-US" altLang="ja-JP" sz="1215" b="0" i="0" kern="1200" dirty="0" smtClean="0">
                <a:solidFill>
                  <a:schemeClr val="tx1"/>
                </a:solidFill>
                <a:effectLst/>
                <a:latin typeface="+mn-lt"/>
                <a:ea typeface="+mn-ea"/>
                <a:cs typeface="+mn-cs"/>
              </a:rPr>
              <a:t>--</a:t>
            </a:r>
          </a:p>
          <a:p>
            <a:pPr rtl="0"/>
            <a:r>
              <a:rPr kumimoji="1" lang="en-US" altLang="ja-JP" sz="1215" b="0" i="0" kern="1200" dirty="0" smtClean="0">
                <a:solidFill>
                  <a:schemeClr val="tx1"/>
                </a:solidFill>
                <a:effectLst/>
                <a:latin typeface="+mn-lt"/>
                <a:ea typeface="+mn-ea"/>
                <a:cs typeface="+mn-cs"/>
              </a:rPr>
              <a:t> SELECT COUNT(*) </a:t>
            </a:r>
          </a:p>
          <a:p>
            <a:pPr rtl="0"/>
            <a:r>
              <a:rPr kumimoji="1" lang="en-US" altLang="ja-JP" sz="1215" b="0" i="0" kern="1200" dirty="0" smtClean="0">
                <a:solidFill>
                  <a:schemeClr val="tx1"/>
                </a:solidFill>
                <a:effectLst/>
                <a:latin typeface="+mn-lt"/>
                <a:ea typeface="+mn-ea"/>
                <a:cs typeface="+mn-cs"/>
              </a:rPr>
              <a:t> FROM [DB].[</a:t>
            </a:r>
            <a:r>
              <a:rPr kumimoji="1" lang="en-US" altLang="ja-JP" sz="1215" b="0" i="0" kern="1200" dirty="0" err="1" smtClean="0">
                <a:solidFill>
                  <a:schemeClr val="tx1"/>
                </a:solidFill>
                <a:effectLst/>
                <a:latin typeface="+mn-lt"/>
                <a:ea typeface="+mn-ea"/>
                <a:cs typeface="+mn-cs"/>
              </a:rPr>
              <a:t>dbo</a:t>
            </a:r>
            <a:r>
              <a:rPr kumimoji="1" lang="en-US" altLang="ja-JP" sz="1215" b="0" i="0" kern="1200" dirty="0" smtClean="0">
                <a:solidFill>
                  <a:schemeClr val="tx1"/>
                </a:solidFill>
                <a:effectLst/>
                <a:latin typeface="+mn-lt"/>
                <a:ea typeface="+mn-ea"/>
                <a:cs typeface="+mn-cs"/>
              </a:rPr>
              <a:t>].[</a:t>
            </a:r>
            <a:r>
              <a:rPr kumimoji="1" lang="en-US" altLang="ja-JP" sz="1215" b="0" i="0" kern="1200" dirty="0" err="1" smtClean="0">
                <a:solidFill>
                  <a:schemeClr val="tx1"/>
                </a:solidFill>
                <a:effectLst/>
                <a:latin typeface="+mn-lt"/>
                <a:ea typeface="+mn-ea"/>
                <a:cs typeface="+mn-cs"/>
              </a:rPr>
              <a:t>Car_Sales_New</a:t>
            </a:r>
            <a:r>
              <a:rPr kumimoji="1" lang="en-US" altLang="ja-JP" sz="1215" b="0" i="0" kern="1200" dirty="0" smtClean="0">
                <a:solidFill>
                  <a:schemeClr val="tx1"/>
                </a:solidFill>
                <a:effectLst/>
                <a:latin typeface="+mn-lt"/>
                <a:ea typeface="+mn-ea"/>
                <a:cs typeface="+mn-cs"/>
              </a:rPr>
              <a:t>]</a:t>
            </a:r>
          </a:p>
          <a:p>
            <a:pPr rtl="0"/>
            <a:r>
              <a:rPr kumimoji="1" lang="en-US" altLang="ja-JP" sz="1215" b="0" i="0" kern="1200" dirty="0" smtClean="0">
                <a:solidFill>
                  <a:schemeClr val="tx1"/>
                </a:solidFill>
                <a:effectLst/>
                <a:latin typeface="+mn-lt"/>
                <a:ea typeface="+mn-ea"/>
                <a:cs typeface="+mn-cs"/>
              </a:rPr>
              <a:t> WHERE [Make] = '';    ←</a:t>
            </a:r>
            <a:r>
              <a:rPr kumimoji="1" lang="ja-JP" altLang="en-US" sz="1215" b="0" i="0" kern="1200" dirty="0" smtClean="0">
                <a:solidFill>
                  <a:schemeClr val="tx1"/>
                </a:solidFill>
                <a:effectLst/>
                <a:latin typeface="+mn-lt"/>
                <a:ea typeface="+mn-ea"/>
                <a:cs typeface="+mn-cs"/>
              </a:rPr>
              <a:t>スペースなし</a:t>
            </a:r>
          </a:p>
          <a:p>
            <a:pPr rtl="0"/>
            <a:r>
              <a:rPr kumimoji="1" lang="en-US" altLang="ja-JP" sz="1215" b="0" i="0" kern="1200" dirty="0" smtClean="0">
                <a:solidFill>
                  <a:schemeClr val="tx1"/>
                </a:solidFill>
                <a:effectLst/>
                <a:latin typeface="+mn-lt"/>
                <a:ea typeface="+mn-ea"/>
                <a:cs typeface="+mn-cs"/>
              </a:rPr>
              <a:t>--</a:t>
            </a:r>
          </a:p>
          <a:p>
            <a:pPr rtl="0"/>
            <a:r>
              <a:rPr kumimoji="1" lang="en-US" altLang="ja-JP" sz="1215" b="0" i="0" kern="1200" dirty="0" smtClean="0">
                <a:solidFill>
                  <a:schemeClr val="tx1"/>
                </a:solidFill>
                <a:effectLst/>
                <a:latin typeface="+mn-lt"/>
                <a:ea typeface="+mn-ea"/>
                <a:cs typeface="+mn-cs"/>
              </a:rPr>
              <a:t>--</a:t>
            </a:r>
          </a:p>
          <a:p>
            <a:pPr rtl="0"/>
            <a:r>
              <a:rPr kumimoji="1" lang="en-US" altLang="ja-JP" sz="1215" b="0" i="0" kern="1200" dirty="0" smtClean="0">
                <a:solidFill>
                  <a:schemeClr val="tx1"/>
                </a:solidFill>
                <a:effectLst/>
                <a:latin typeface="+mn-lt"/>
                <a:ea typeface="+mn-ea"/>
                <a:cs typeface="+mn-cs"/>
              </a:rPr>
              <a:t> SELECT COUNT(*) </a:t>
            </a:r>
          </a:p>
          <a:p>
            <a:pPr rtl="0"/>
            <a:r>
              <a:rPr kumimoji="1" lang="en-US" altLang="ja-JP" sz="1215" b="0" i="0" kern="1200" dirty="0" smtClean="0">
                <a:solidFill>
                  <a:schemeClr val="tx1"/>
                </a:solidFill>
                <a:effectLst/>
                <a:latin typeface="+mn-lt"/>
                <a:ea typeface="+mn-ea"/>
                <a:cs typeface="+mn-cs"/>
              </a:rPr>
              <a:t> FROM [DB].[</a:t>
            </a:r>
            <a:r>
              <a:rPr kumimoji="1" lang="en-US" altLang="ja-JP" sz="1215" b="0" i="0" kern="1200" dirty="0" err="1" smtClean="0">
                <a:solidFill>
                  <a:schemeClr val="tx1"/>
                </a:solidFill>
                <a:effectLst/>
                <a:latin typeface="+mn-lt"/>
                <a:ea typeface="+mn-ea"/>
                <a:cs typeface="+mn-cs"/>
              </a:rPr>
              <a:t>dbo</a:t>
            </a:r>
            <a:r>
              <a:rPr kumimoji="1" lang="en-US" altLang="ja-JP" sz="1215" b="0" i="0" kern="1200" dirty="0" smtClean="0">
                <a:solidFill>
                  <a:schemeClr val="tx1"/>
                </a:solidFill>
                <a:effectLst/>
                <a:latin typeface="+mn-lt"/>
                <a:ea typeface="+mn-ea"/>
                <a:cs typeface="+mn-cs"/>
              </a:rPr>
              <a:t>].[</a:t>
            </a:r>
            <a:r>
              <a:rPr kumimoji="1" lang="en-US" altLang="ja-JP" sz="1215" b="0" i="0" kern="1200" dirty="0" err="1" smtClean="0">
                <a:solidFill>
                  <a:schemeClr val="tx1"/>
                </a:solidFill>
                <a:effectLst/>
                <a:latin typeface="+mn-lt"/>
                <a:ea typeface="+mn-ea"/>
                <a:cs typeface="+mn-cs"/>
              </a:rPr>
              <a:t>Car_Sales_New</a:t>
            </a:r>
            <a:r>
              <a:rPr kumimoji="1" lang="en-US" altLang="ja-JP" sz="1215" b="0" i="0" kern="1200" dirty="0" smtClean="0">
                <a:solidFill>
                  <a:schemeClr val="tx1"/>
                </a:solidFill>
                <a:effectLst/>
                <a:latin typeface="+mn-lt"/>
                <a:ea typeface="+mn-ea"/>
                <a:cs typeface="+mn-cs"/>
              </a:rPr>
              <a:t>]</a:t>
            </a:r>
          </a:p>
          <a:p>
            <a:pPr rtl="0"/>
            <a:r>
              <a:rPr kumimoji="1" lang="en-US" altLang="ja-JP" sz="1215" b="0" i="0" kern="1200" dirty="0" smtClean="0">
                <a:solidFill>
                  <a:schemeClr val="tx1"/>
                </a:solidFill>
                <a:effectLst/>
                <a:latin typeface="+mn-lt"/>
                <a:ea typeface="+mn-ea"/>
                <a:cs typeface="+mn-cs"/>
              </a:rPr>
              <a:t> WHERE [Make] = ' ';   ←</a:t>
            </a:r>
            <a:r>
              <a:rPr kumimoji="1" lang="ja-JP" altLang="en-US" sz="1215" b="0" i="0" kern="1200" dirty="0" smtClean="0">
                <a:solidFill>
                  <a:schemeClr val="tx1"/>
                </a:solidFill>
                <a:effectLst/>
                <a:latin typeface="+mn-lt"/>
                <a:ea typeface="+mn-ea"/>
                <a:cs typeface="+mn-cs"/>
              </a:rPr>
              <a:t>スペース</a:t>
            </a:r>
            <a:r>
              <a:rPr kumimoji="1" lang="en-US" altLang="ja-JP" sz="1215" b="0" i="0" kern="1200" dirty="0" smtClean="0">
                <a:solidFill>
                  <a:schemeClr val="tx1"/>
                </a:solidFill>
                <a:effectLst/>
                <a:latin typeface="+mn-lt"/>
                <a:ea typeface="+mn-ea"/>
                <a:cs typeface="+mn-cs"/>
              </a:rPr>
              <a:t>1</a:t>
            </a:r>
            <a:r>
              <a:rPr kumimoji="1" lang="ja-JP" altLang="en-US" sz="1215" b="0" i="0" kern="1200" dirty="0" smtClean="0">
                <a:solidFill>
                  <a:schemeClr val="tx1"/>
                </a:solidFill>
                <a:effectLst/>
                <a:latin typeface="+mn-lt"/>
                <a:ea typeface="+mn-ea"/>
                <a:cs typeface="+mn-cs"/>
              </a:rPr>
              <a:t>つ</a:t>
            </a:r>
          </a:p>
          <a:p>
            <a:pPr rtl="0"/>
            <a:r>
              <a:rPr kumimoji="1" lang="en-US" altLang="ja-JP" sz="1215" b="0" i="0" kern="1200" dirty="0" smtClean="0">
                <a:solidFill>
                  <a:schemeClr val="tx1"/>
                </a:solidFill>
                <a:effectLst/>
                <a:latin typeface="+mn-lt"/>
                <a:ea typeface="+mn-ea"/>
                <a:cs typeface="+mn-cs"/>
              </a:rPr>
              <a:t>--</a:t>
            </a:r>
          </a:p>
          <a:p>
            <a:pPr rtl="0"/>
            <a:r>
              <a:rPr kumimoji="1" lang="en-US" altLang="ja-JP" sz="1215" b="0" i="0" kern="1200" dirty="0" smtClean="0">
                <a:solidFill>
                  <a:schemeClr val="tx1"/>
                </a:solidFill>
                <a:effectLst/>
                <a:latin typeface="+mn-lt"/>
                <a:ea typeface="+mn-ea"/>
                <a:cs typeface="+mn-cs"/>
              </a:rPr>
              <a:t>--</a:t>
            </a:r>
          </a:p>
          <a:p>
            <a:pPr rtl="0"/>
            <a:r>
              <a:rPr kumimoji="1" lang="en-US" altLang="ja-JP" sz="1215" b="0" i="0" kern="1200" dirty="0" smtClean="0">
                <a:solidFill>
                  <a:schemeClr val="tx1"/>
                </a:solidFill>
                <a:effectLst/>
                <a:latin typeface="+mn-lt"/>
                <a:ea typeface="+mn-ea"/>
                <a:cs typeface="+mn-cs"/>
              </a:rPr>
              <a:t> SELECT COUNT(*) </a:t>
            </a:r>
          </a:p>
          <a:p>
            <a:pPr rtl="0"/>
            <a:r>
              <a:rPr kumimoji="1" lang="en-US" altLang="ja-JP" sz="1215" b="0" i="0" kern="1200" dirty="0" smtClean="0">
                <a:solidFill>
                  <a:schemeClr val="tx1"/>
                </a:solidFill>
                <a:effectLst/>
                <a:latin typeface="+mn-lt"/>
                <a:ea typeface="+mn-ea"/>
                <a:cs typeface="+mn-cs"/>
              </a:rPr>
              <a:t> FROM [DB].[</a:t>
            </a:r>
            <a:r>
              <a:rPr kumimoji="1" lang="en-US" altLang="ja-JP" sz="1215" b="0" i="0" kern="1200" dirty="0" err="1" smtClean="0">
                <a:solidFill>
                  <a:schemeClr val="tx1"/>
                </a:solidFill>
                <a:effectLst/>
                <a:latin typeface="+mn-lt"/>
                <a:ea typeface="+mn-ea"/>
                <a:cs typeface="+mn-cs"/>
              </a:rPr>
              <a:t>dbo</a:t>
            </a:r>
            <a:r>
              <a:rPr kumimoji="1" lang="en-US" altLang="ja-JP" sz="1215" b="0" i="0" kern="1200" dirty="0" smtClean="0">
                <a:solidFill>
                  <a:schemeClr val="tx1"/>
                </a:solidFill>
                <a:effectLst/>
                <a:latin typeface="+mn-lt"/>
                <a:ea typeface="+mn-ea"/>
                <a:cs typeface="+mn-cs"/>
              </a:rPr>
              <a:t>].[</a:t>
            </a:r>
            <a:r>
              <a:rPr kumimoji="1" lang="en-US" altLang="ja-JP" sz="1215" b="0" i="0" kern="1200" dirty="0" err="1" smtClean="0">
                <a:solidFill>
                  <a:schemeClr val="tx1"/>
                </a:solidFill>
                <a:effectLst/>
                <a:latin typeface="+mn-lt"/>
                <a:ea typeface="+mn-ea"/>
                <a:cs typeface="+mn-cs"/>
              </a:rPr>
              <a:t>Car_Sales_New</a:t>
            </a:r>
            <a:r>
              <a:rPr kumimoji="1" lang="en-US" altLang="ja-JP" sz="1215" b="0" i="0" kern="1200" dirty="0" smtClean="0">
                <a:solidFill>
                  <a:schemeClr val="tx1"/>
                </a:solidFill>
                <a:effectLst/>
                <a:latin typeface="+mn-lt"/>
                <a:ea typeface="+mn-ea"/>
                <a:cs typeface="+mn-cs"/>
              </a:rPr>
              <a:t>]</a:t>
            </a:r>
          </a:p>
          <a:p>
            <a:pPr rtl="0"/>
            <a:r>
              <a:rPr kumimoji="1" lang="en-US" altLang="ja-JP" sz="1215" b="0" i="0" kern="1200" dirty="0" smtClean="0">
                <a:solidFill>
                  <a:schemeClr val="tx1"/>
                </a:solidFill>
                <a:effectLst/>
                <a:latin typeface="+mn-lt"/>
                <a:ea typeface="+mn-ea"/>
                <a:cs typeface="+mn-cs"/>
              </a:rPr>
              <a:t> WHERE [Make] = '  ';   ←</a:t>
            </a:r>
            <a:r>
              <a:rPr kumimoji="1" lang="ja-JP" altLang="en-US" sz="1215" b="0" i="0" kern="1200" dirty="0" smtClean="0">
                <a:solidFill>
                  <a:schemeClr val="tx1"/>
                </a:solidFill>
                <a:effectLst/>
                <a:latin typeface="+mn-lt"/>
                <a:ea typeface="+mn-ea"/>
                <a:cs typeface="+mn-cs"/>
              </a:rPr>
              <a:t>スペース</a:t>
            </a:r>
            <a:r>
              <a:rPr kumimoji="1" lang="en-US" altLang="ja-JP" sz="1215" b="0" i="0" kern="1200" dirty="0" smtClean="0">
                <a:solidFill>
                  <a:schemeClr val="tx1"/>
                </a:solidFill>
                <a:effectLst/>
                <a:latin typeface="+mn-lt"/>
                <a:ea typeface="+mn-ea"/>
                <a:cs typeface="+mn-cs"/>
              </a:rPr>
              <a:t>2</a:t>
            </a:r>
            <a:r>
              <a:rPr kumimoji="1" lang="ja-JP" altLang="en-US" sz="1215" b="0" i="0" kern="1200" dirty="0" smtClean="0">
                <a:solidFill>
                  <a:schemeClr val="tx1"/>
                </a:solidFill>
                <a:effectLst/>
                <a:latin typeface="+mn-lt"/>
                <a:ea typeface="+mn-ea"/>
                <a:cs typeface="+mn-cs"/>
              </a:rPr>
              <a:t>つ</a:t>
            </a:r>
          </a:p>
          <a:p>
            <a:pPr rtl="0"/>
            <a:r>
              <a:rPr kumimoji="1" lang="en-US" altLang="ja-JP" sz="1215" b="0" i="0" kern="1200" dirty="0" smtClean="0">
                <a:solidFill>
                  <a:schemeClr val="tx1"/>
                </a:solidFill>
                <a:effectLst/>
                <a:latin typeface="+mn-lt"/>
                <a:ea typeface="+mn-ea"/>
                <a:cs typeface="+mn-cs"/>
              </a:rPr>
              <a:t>--</a:t>
            </a:r>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3</a:t>
            </a:fld>
            <a:endParaRPr kumimoji="1" lang="ja-JP" altLang="en-US"/>
          </a:p>
        </p:txBody>
      </p:sp>
    </p:spTree>
    <p:extLst>
      <p:ext uri="{BB962C8B-B14F-4D97-AF65-F5344CB8AC3E}">
        <p14:creationId xmlns:p14="http://schemas.microsoft.com/office/powerpoint/2010/main" val="361458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400" dirty="0" smtClean="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6</a:t>
            </a:fld>
            <a:endParaRPr kumimoji="1" lang="ja-JP" altLang="en-US"/>
          </a:p>
        </p:txBody>
      </p:sp>
    </p:spTree>
    <p:extLst>
      <p:ext uri="{BB962C8B-B14F-4D97-AF65-F5344CB8AC3E}">
        <p14:creationId xmlns:p14="http://schemas.microsoft.com/office/powerpoint/2010/main" val="157892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8</a:t>
            </a:fld>
            <a:endParaRPr kumimoji="1" lang="ja-JP" altLang="en-US"/>
          </a:p>
        </p:txBody>
      </p:sp>
    </p:spTree>
    <p:extLst>
      <p:ext uri="{BB962C8B-B14F-4D97-AF65-F5344CB8AC3E}">
        <p14:creationId xmlns:p14="http://schemas.microsoft.com/office/powerpoint/2010/main" val="298940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9</a:t>
            </a:fld>
            <a:endParaRPr kumimoji="1" lang="ja-JP" altLang="en-US"/>
          </a:p>
        </p:txBody>
      </p:sp>
    </p:spTree>
    <p:extLst>
      <p:ext uri="{BB962C8B-B14F-4D97-AF65-F5344CB8AC3E}">
        <p14:creationId xmlns:p14="http://schemas.microsoft.com/office/powerpoint/2010/main" val="2070456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
    <p:spTree>
      <p:nvGrpSpPr>
        <p:cNvPr id="1" name=""/>
        <p:cNvGrpSpPr/>
        <p:nvPr/>
      </p:nvGrpSpPr>
      <p:grpSpPr>
        <a:xfrm>
          <a:off x="0" y="0"/>
          <a:ext cx="0" cy="0"/>
          <a:chOff x="0" y="0"/>
          <a:chExt cx="0" cy="0"/>
        </a:xfrm>
      </p:grpSpPr>
      <p:pic>
        <p:nvPicPr>
          <p:cNvPr id="13" name="図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905999" cy="6858000"/>
          </a:xfrm>
          <a:prstGeom prst="rect">
            <a:avLst/>
          </a:prstGeom>
          <a:ln>
            <a:solidFill>
              <a:schemeClr val="accent1"/>
            </a:solidFill>
          </a:ln>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2" name="図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3308550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905999" cy="4725180"/>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5544000"/>
          </a:xfrm>
          <a:prstGeom prst="rect">
            <a:avLst/>
          </a:prstGeom>
        </p:spPr>
        <p:txBody>
          <a:bodyPr lIns="183600" rIns="183600"/>
          <a:lstStyle>
            <a:lvl1pPr marL="457200" indent="-457200" fontAlgn="ctr">
              <a:spcBef>
                <a:spcPts val="0"/>
              </a:spcBef>
              <a:spcAft>
                <a:spcPts val="0"/>
              </a:spcAft>
              <a:buFont typeface="+mj-lt"/>
              <a:buAutoNum type="arabicPeriod"/>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目次を入力</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0" name="テキスト プレースホルダー 9"/>
          <p:cNvSpPr>
            <a:spLocks noGrp="1"/>
          </p:cNvSpPr>
          <p:nvPr>
            <p:ph type="body" sz="quarter" idx="10" hasCustomPrompt="1"/>
          </p:nvPr>
        </p:nvSpPr>
        <p:spPr>
          <a:xfrm>
            <a:off x="172187" y="1747"/>
            <a:ext cx="9578639" cy="730799"/>
          </a:xfrm>
          <a:prstGeom prst="rect">
            <a:avLst/>
          </a:prstGeom>
        </p:spPr>
        <p:txBody>
          <a:bodyPr anchor="ctr" anchorCtr="0">
            <a:normAutofit/>
          </a:bodyPr>
          <a:lstStyle>
            <a:lvl1pPr marL="0" indent="0">
              <a:buFontTx/>
              <a:buNone/>
              <a:defRPr sz="2400" baseline="0">
                <a:solidFill>
                  <a:schemeClr val="tx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Arial" pitchFamily="34" charset="0"/>
              <a:buNone/>
              <a:tabLst/>
              <a:defRPr/>
            </a:pPr>
            <a:r>
              <a:rPr kumimoji="1" lang="ja-JP" altLang="en-US" smtClean="0"/>
              <a:t>［目次］</a:t>
            </a:r>
            <a:endParaRPr kumimoji="1" lang="ja-JP" altLang="en-US" dirty="0" smtClean="0"/>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tx1"/>
              </a:solidFill>
              <a:latin typeface="Meiryo UI" panose="020B0604030504040204" pitchFamily="50" charset="-128"/>
              <a:ea typeface="Meiryo UI" panose="020B0604030504040204" pitchFamily="50" charset="-128"/>
              <a:cs typeface="HGPGothicE" charset="-128"/>
            </a:endParaRPr>
          </a:p>
        </p:txBody>
      </p:sp>
      <p:sp>
        <p:nvSpPr>
          <p:cNvPr id="14" name="TextBox 12"/>
          <p:cNvSpPr txBox="1"/>
          <p:nvPr userDrawn="1"/>
        </p:nvSpPr>
        <p:spPr>
          <a:xfrm>
            <a:off x="2080172" y="6580944"/>
            <a:ext cx="1608715" cy="127585"/>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tx1"/>
                </a:solidFill>
                <a:latin typeface="Meiryo UI" panose="020B0604030504040204" pitchFamily="50" charset="-128"/>
                <a:ea typeface="Meiryo UI" panose="020B0604030504040204" pitchFamily="50" charset="-128"/>
                <a:cs typeface="Meiryo UI" pitchFamily="50" charset="-128"/>
              </a:rPr>
              <a:t>© 2020 Realize Corporation</a:t>
            </a:r>
            <a:r>
              <a:rPr kumimoji="0" lang="ja-JP" altLang="en-US" sz="800" b="0" i="0" dirty="0" smtClean="0">
                <a:solidFill>
                  <a:schemeClr val="tx1"/>
                </a:solidFill>
                <a:latin typeface="Meiryo UI" panose="020B0604030504040204" pitchFamily="50" charset="-128"/>
                <a:ea typeface="Meiryo UI" panose="020B0604030504040204" pitchFamily="50" charset="-128"/>
                <a:cs typeface="Meiryo UI" pitchFamily="50" charset="-128"/>
              </a:rPr>
              <a:t>　　　</a:t>
            </a:r>
            <a:endParaRPr kumimoji="0" lang="en-US" altLang="ja-JP" sz="800" b="0" i="0" dirty="0" smtClean="0">
              <a:solidFill>
                <a:schemeClr val="tx1"/>
              </a:solidFill>
              <a:latin typeface="Meiryo UI" panose="020B0604030504040204" pitchFamily="50" charset="-128"/>
              <a:ea typeface="Meiryo UI" panose="020B0604030504040204" pitchFamily="50" charset="-128"/>
              <a:cs typeface="Meiryo UI" pitchFamily="50" charset="-128"/>
            </a:endParaRPr>
          </a:p>
        </p:txBody>
      </p:sp>
      <p:pic>
        <p:nvPicPr>
          <p:cNvPr id="9"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8492684" y="6485492"/>
            <a:ext cx="1053206" cy="338785"/>
          </a:xfrm>
          <a:prstGeom prst="rect">
            <a:avLst/>
          </a:prstGeom>
          <a:noFill/>
          <a:ln w="9525">
            <a:noFill/>
            <a:miter lim="800000"/>
            <a:headEnd/>
            <a:tailEnd/>
          </a:ln>
        </p:spPr>
      </p:pic>
    </p:spTree>
    <p:extLst>
      <p:ext uri="{BB962C8B-B14F-4D97-AF65-F5344CB8AC3E}">
        <p14:creationId xmlns:p14="http://schemas.microsoft.com/office/powerpoint/2010/main" val="19272321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見出し">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latin typeface="Meiryo UI" panose="020B0604030504040204" pitchFamily="50" charset="-128"/>
                <a:ea typeface="Meiryo UI" panose="020B0604030504040204" pitchFamily="50" charset="-128"/>
              </a:defRPr>
            </a:lvl1pPr>
          </a:lstStyle>
          <a:p>
            <a:r>
              <a:rPr kumimoji="1" lang="ja-JP" altLang="en-US" dirty="0" smtClean="0"/>
              <a:t>［中見出し］</a:t>
            </a:r>
            <a:endParaRPr kumimoji="1" lang="ja-JP" altLang="en-US" dirty="0"/>
          </a:p>
        </p:txBody>
      </p:sp>
      <p:sp>
        <p:nvSpPr>
          <p:cNvPr id="13" name="TextBox 12"/>
          <p:cNvSpPr txBox="1"/>
          <p:nvPr userDrawn="1"/>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14"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6" name="Picture 11" descr="C:\Documents and Settings\nomuram\デスクトップ\Realizeロゴ.jpg"/>
          <p:cNvPicPr>
            <a:picLocks noChangeAspect="1" noChangeArrowheads="1"/>
          </p:cNvPicPr>
          <p:nvPr userDrawn="1"/>
        </p:nvPicPr>
        <p:blipFill rotWithShape="1">
          <a:blip r:embed="rId2"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9791815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テキストの入力</a:t>
            </a:r>
            <a:endParaRPr kumimoji="1" lang="ja-JP" altLang="en-US" dirty="0"/>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smtClean="0"/>
              <a:t>［タイトル］</a:t>
            </a:r>
            <a:endParaRPr kumimoji="1" lang="ja-JP" altLang="en-US" dirty="0" smtClean="0"/>
          </a:p>
        </p:txBody>
      </p:sp>
    </p:spTree>
    <p:extLst>
      <p:ext uri="{BB962C8B-B14F-4D97-AF65-F5344CB8AC3E}">
        <p14:creationId xmlns:p14="http://schemas.microsoft.com/office/powerpoint/2010/main" val="3051014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smtClean="0"/>
              <a:t>［タイトル］</a:t>
            </a:r>
            <a:endParaRPr kumimoji="1" lang="ja-JP" altLang="en-US" dirty="0" smtClean="0"/>
          </a:p>
        </p:txBody>
      </p:sp>
      <p:sp>
        <p:nvSpPr>
          <p:cNvPr id="7"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smtClean="0"/>
              <a:t>テキストの入力</a:t>
            </a:r>
            <a:endParaRPr kumimoji="1" lang="ja-JP" altLang="en-US" dirty="0"/>
          </a:p>
        </p:txBody>
      </p:sp>
    </p:spTree>
    <p:extLst>
      <p:ext uri="{BB962C8B-B14F-4D97-AF65-F5344CB8AC3E}">
        <p14:creationId xmlns:p14="http://schemas.microsoft.com/office/powerpoint/2010/main" val="12493057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8" name="TextBox 12"/>
          <p:cNvSpPr txBox="1"/>
          <p:nvPr userDrawn="1"/>
        </p:nvSpPr>
        <p:spPr>
          <a:xfrm>
            <a:off x="814211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tx1"/>
                </a:solidFill>
                <a:latin typeface="HGPGothicE" charset="-128"/>
                <a:ea typeface="HGPGothicE" charset="-128"/>
                <a:cs typeface="Meiryo UI" pitchFamily="50" charset="-128"/>
              </a:rPr>
              <a:t>© 2020 Realize Corporation</a:t>
            </a:r>
          </a:p>
        </p:txBody>
      </p:sp>
      <p:pic>
        <p:nvPicPr>
          <p:cNvPr id="9" name="Picture 2" descr="\\Srvfs01\000_社員出向者\B_経営企画部\050_広報\Realizeロゴ\【NEW】realizelogo-big.jpg"/>
          <p:cNvPicPr>
            <a:picLocks noChangeAspect="1" noChangeArrowheads="1"/>
          </p:cNvPicPr>
          <p:nvPr userDrawn="1"/>
        </p:nvPicPr>
        <p:blipFill>
          <a:blip r:embed="rId3"/>
          <a:srcRect/>
          <a:stretch>
            <a:fillRect/>
          </a:stretch>
        </p:blipFill>
        <p:spPr bwMode="auto">
          <a:xfrm>
            <a:off x="2913863" y="2492870"/>
            <a:ext cx="4127427" cy="1327016"/>
          </a:xfrm>
          <a:prstGeom prst="rect">
            <a:avLst/>
          </a:prstGeom>
          <a:noFill/>
          <a:ln w="9525">
            <a:noFill/>
            <a:miter lim="800000"/>
            <a:headEnd/>
            <a:tailEnd/>
          </a:ln>
        </p:spPr>
      </p:pic>
      <p:pic>
        <p:nvPicPr>
          <p:cNvPr id="2" name="図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37219" y="5949350"/>
            <a:ext cx="3213607" cy="542490"/>
          </a:xfrm>
          <a:prstGeom prst="rect">
            <a:avLst/>
          </a:prstGeom>
        </p:spPr>
      </p:pic>
    </p:spTree>
    <p:extLst>
      <p:ext uri="{BB962C8B-B14F-4D97-AF65-F5344CB8AC3E}">
        <p14:creationId xmlns:p14="http://schemas.microsoft.com/office/powerpoint/2010/main" val="11185968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0E4D014-8CBA-4A59-96CC-04153C8C8CEA}" type="datetimeFigureOut">
              <a:rPr kumimoji="1" lang="ja-JP" altLang="en-US" smtClean="0"/>
              <a:t>2020/7/22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FBDC305-9287-4527-9D4B-327E921D80CE}" type="slidenum">
              <a:rPr kumimoji="1" lang="ja-JP" altLang="en-US" smtClean="0"/>
              <a:t>‹#›</a:t>
            </a:fld>
            <a:endParaRPr kumimoji="1" lang="ja-JP" altLang="en-US"/>
          </a:p>
        </p:txBody>
      </p:sp>
    </p:spTree>
    <p:extLst>
      <p:ext uri="{BB962C8B-B14F-4D97-AF65-F5344CB8AC3E}">
        <p14:creationId xmlns:p14="http://schemas.microsoft.com/office/powerpoint/2010/main" val="64249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384"/>
            <a:ext cx="9906000" cy="4752564"/>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0"/>
            <a:ext cx="9906000"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sp>
        <p:nvSpPr>
          <p:cNvPr id="19" name="TextBox 12"/>
          <p:cNvSpPr txBox="1"/>
          <p:nvPr userDrawn="1"/>
        </p:nvSpPr>
        <p:spPr>
          <a:xfrm>
            <a:off x="8240965" y="6721747"/>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90"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552" y="0"/>
            <a:ext cx="9921552"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表紙B">
    <p:spTree>
      <p:nvGrpSpPr>
        <p:cNvPr id="1" name=""/>
        <p:cNvGrpSpPr/>
        <p:nvPr/>
      </p:nvGrpSpPr>
      <p:grpSpPr>
        <a:xfrm>
          <a:off x="0" y="0"/>
          <a:ext cx="0" cy="0"/>
          <a:chOff x="0" y="0"/>
          <a:chExt cx="0" cy="0"/>
        </a:xfrm>
      </p:grpSpPr>
      <p:pic>
        <p:nvPicPr>
          <p:cNvPr id="17" name="図 1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12102106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2183"/>
            <a:ext cx="9906000" cy="4722997"/>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479"/>
            <a:ext cx="9906000" cy="4752659"/>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smtClean="0"/>
              <a:t>○○○○年○○月○○日</a:t>
            </a:r>
            <a:br>
              <a:rPr lang="ja-JP" altLang="en-US" dirty="0" smtClean="0"/>
            </a:br>
            <a:r>
              <a:rPr lang="ja-JP" altLang="en-US" dirty="0" smtClean="0"/>
              <a:t>株式会社リアライズ</a:t>
            </a:r>
            <a:endParaRPr kumimoji="1" lang="ja-JP" altLang="en-US" dirty="0" smtClean="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Meiryo UI" panose="020B0604030504040204" pitchFamily="50" charset="-128"/>
              <a:ea typeface="Meiryo UI" panose="020B0604030504040204" pitchFamily="50" charset="-128"/>
            </a:endParaRPr>
          </a:p>
        </p:txBody>
      </p:sp>
      <p:sp>
        <p:nvSpPr>
          <p:cNvPr id="10" name="TextBox 12"/>
          <p:cNvSpPr txBox="1"/>
          <p:nvPr userDrawn="1"/>
        </p:nvSpPr>
        <p:spPr>
          <a:xfrm>
            <a:off x="715441" y="6593330"/>
            <a:ext cx="1645271"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11"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8" name="図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9" name="Picture 11" descr="C:\Documents and Settings\nomuram\デスクトップ\Realizeロゴ.jpg"/>
          <p:cNvPicPr>
            <a:picLocks noChangeAspect="1" noChangeArrowheads="1"/>
          </p:cNvPicPr>
          <p:nvPr userDrawn="1"/>
        </p:nvPicPr>
        <p:blipFill rotWithShape="1">
          <a:blip r:embed="rId20"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708" r:id="rId2"/>
    <p:sldLayoutId id="2147483709" r:id="rId3"/>
    <p:sldLayoutId id="2147483710" r:id="rId4"/>
    <p:sldLayoutId id="2147483711" r:id="rId5"/>
    <p:sldLayoutId id="2147483712" r:id="rId6"/>
    <p:sldLayoutId id="2147483701" r:id="rId7"/>
    <p:sldLayoutId id="2147483713" r:id="rId8"/>
    <p:sldLayoutId id="2147483714" r:id="rId9"/>
    <p:sldLayoutId id="2147483715" r:id="rId10"/>
    <p:sldLayoutId id="2147483716" r:id="rId11"/>
    <p:sldLayoutId id="2147483683" r:id="rId12"/>
    <p:sldLayoutId id="2147483688" r:id="rId13"/>
    <p:sldLayoutId id="2147483693" r:id="rId14"/>
    <p:sldLayoutId id="2147483703" r:id="rId15"/>
    <p:sldLayoutId id="2147483695" r:id="rId16"/>
    <p:sldLayoutId id="2147483717" r:id="rId17"/>
  </p:sldLayoutIdLst>
  <p:timing>
    <p:tnLst>
      <p:par>
        <p:cTn id="1" dur="indefinite" restart="never" nodeType="tmRoot"/>
      </p:par>
    </p:tnLst>
  </p:timing>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idx="16"/>
          </p:nvPr>
        </p:nvSpPr>
        <p:spPr/>
        <p:txBody>
          <a:bodyPr>
            <a:normAutofit/>
          </a:bodyPr>
          <a:lstStyle/>
          <a:p>
            <a:r>
              <a:rPr kumimoji="1"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第</a:t>
            </a:r>
            <a:r>
              <a:rPr kumimoji="1" lang="en-US" altLang="ja-JP" dirty="0" smtClean="0">
                <a:latin typeface="Meiryo UI" panose="020B0604030504040204" pitchFamily="50" charset="-128"/>
                <a:ea typeface="Meiryo UI" panose="020B0604030504040204" pitchFamily="50" charset="-128"/>
              </a:rPr>
              <a:t>7</a:t>
            </a:r>
            <a:r>
              <a:rPr kumimoji="1" lang="ja-JP" altLang="en-US" dirty="0" smtClean="0">
                <a:latin typeface="Meiryo UI" panose="020B0604030504040204" pitchFamily="50" charset="-128"/>
                <a:ea typeface="Meiryo UI" panose="020B0604030504040204" pitchFamily="50" charset="-128"/>
              </a:rPr>
              <a:t>回</a:t>
            </a:r>
            <a:r>
              <a:rPr kumimoji="1" lang="en-US" altLang="ja-JP" dirty="0" smtClean="0">
                <a:latin typeface="Meiryo UI" panose="020B0604030504040204" pitchFamily="50" charset="-128"/>
                <a:ea typeface="Meiryo UI" panose="020B0604030504040204" pitchFamily="50" charset="-128"/>
              </a:rPr>
              <a:t>】SQL</a:t>
            </a:r>
            <a:r>
              <a:rPr kumimoji="1" lang="ja-JP" altLang="en-US" dirty="0" smtClean="0">
                <a:latin typeface="Meiryo UI" panose="020B0604030504040204" pitchFamily="50" charset="-128"/>
                <a:ea typeface="Meiryo UI" panose="020B0604030504040204" pitchFamily="50" charset="-128"/>
              </a:rPr>
              <a:t>講座</a:t>
            </a:r>
            <a:r>
              <a:rPr lang="ja-JP" altLang="en-US" dirty="0"/>
              <a:t>　</a:t>
            </a:r>
            <a:r>
              <a:rPr kumimoji="1" lang="ja-JP" altLang="en-US" dirty="0" smtClean="0">
                <a:latin typeface="Meiryo UI" panose="020B0604030504040204" pitchFamily="50" charset="-128"/>
                <a:ea typeface="Meiryo UI" panose="020B0604030504040204" pitchFamily="50" charset="-128"/>
              </a:rPr>
              <a:t>バリデーションチェック　解説</a:t>
            </a:r>
            <a:endParaRPr kumimoji="1" lang="ja-JP" altLang="en-US" dirty="0">
              <a:latin typeface="Meiryo UI" panose="020B0604030504040204" pitchFamily="50" charset="-128"/>
              <a:ea typeface="Meiryo UI" panose="020B0604030504040204" pitchFamily="50" charset="-128"/>
            </a:endParaRPr>
          </a:p>
        </p:txBody>
      </p:sp>
      <p:sp>
        <p:nvSpPr>
          <p:cNvPr id="2" name="テキスト プレースホルダー 1"/>
          <p:cNvSpPr>
            <a:spLocks noGrp="1"/>
          </p:cNvSpPr>
          <p:nvPr>
            <p:ph type="body" idx="17"/>
          </p:nvPr>
        </p:nvSpPr>
        <p:spPr/>
        <p:txBody>
          <a:bodyPr/>
          <a:lstStyle/>
          <a:p>
            <a:r>
              <a:rPr kumimoji="1" lang="en-US" altLang="ja-JP" dirty="0" smtClean="0">
                <a:latin typeface="Meiryo UI" panose="020B0604030504040204" pitchFamily="50" charset="-128"/>
                <a:ea typeface="Meiryo UI" panose="020B0604030504040204" pitchFamily="50" charset="-128"/>
              </a:rPr>
              <a:t>2020</a:t>
            </a:r>
            <a:r>
              <a:rPr kumimoji="1" lang="ja-JP" altLang="en-US" dirty="0" smtClean="0">
                <a:latin typeface="Meiryo UI" panose="020B0604030504040204" pitchFamily="50" charset="-128"/>
                <a:ea typeface="Meiryo UI" panose="020B0604030504040204" pitchFamily="50" charset="-128"/>
              </a:rPr>
              <a:t>年　月</a:t>
            </a:r>
            <a:endParaRPr kumimoji="1"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株式会社</a:t>
            </a:r>
            <a:r>
              <a:rPr lang="ja-JP" altLang="en-US" dirty="0" smtClean="0">
                <a:latin typeface="Meiryo UI" panose="020B0604030504040204" pitchFamily="50" charset="-128"/>
                <a:ea typeface="Meiryo UI" panose="020B0604030504040204" pitchFamily="50" charset="-128"/>
              </a:rPr>
              <a:t>リアライズ　落合晴俊</a:t>
            </a:r>
            <a:endParaRPr kumimoji="1" lang="ja-JP" altLang="en-US" dirty="0">
              <a:latin typeface="Meiryo UI" panose="020B0604030504040204" pitchFamily="50" charset="-128"/>
              <a:ea typeface="Meiryo UI" panose="020B0604030504040204" pitchFamily="50" charset="-128"/>
            </a:endParaRPr>
          </a:p>
        </p:txBody>
      </p:sp>
      <p:sp>
        <p:nvSpPr>
          <p:cNvPr id="6" name="正方形/長方形 5"/>
          <p:cNvSpPr/>
          <p:nvPr/>
        </p:nvSpPr>
        <p:spPr>
          <a:xfrm>
            <a:off x="7977420" y="4094445"/>
            <a:ext cx="1769285" cy="455353"/>
          </a:xfrm>
          <a:prstGeom prst="rect">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ja-JP" dirty="0" smtClean="0">
                <a:solidFill>
                  <a:schemeClr val="accent2"/>
                </a:solidFill>
                <a:latin typeface="Meiryo UI" panose="020B0604030504040204" pitchFamily="50" charset="-128"/>
                <a:ea typeface="Meiryo UI" panose="020B0604030504040204" pitchFamily="50" charset="-128"/>
              </a:rPr>
              <a:t>Confidential</a:t>
            </a:r>
          </a:p>
        </p:txBody>
      </p:sp>
      <p:sp>
        <p:nvSpPr>
          <p:cNvPr id="7" name="Rectangle 16"/>
          <p:cNvSpPr>
            <a:spLocks noChangeArrowheads="1"/>
          </p:cNvSpPr>
          <p:nvPr/>
        </p:nvSpPr>
        <p:spPr bwMode="auto">
          <a:xfrm>
            <a:off x="212477" y="167054"/>
            <a:ext cx="1692275" cy="539750"/>
          </a:xfrm>
          <a:prstGeom prst="rect">
            <a:avLst/>
          </a:prstGeom>
          <a:noFill/>
          <a:ln w="9525" algn="ctr">
            <a:solidFill>
              <a:schemeClr val="bg1"/>
            </a:solidFill>
            <a:miter lim="800000"/>
            <a:headEnd/>
            <a:tailEnd/>
          </a:ln>
        </p:spPr>
        <p:txBody>
          <a:bodyPr wrap="none" lIns="90000" tIns="46800" rIns="90000" bIns="46800" anchor="ctr"/>
          <a:lstStyle/>
          <a:p>
            <a:r>
              <a:rPr kumimoji="0" lang="ja-JP" altLang="en-US" sz="800" dirty="0">
                <a:solidFill>
                  <a:schemeClr val="bg1"/>
                </a:solidFill>
                <a:latin typeface="Meiryo UI" pitchFamily="50" charset="-128"/>
                <a:ea typeface="Meiryo UI" pitchFamily="50" charset="-128"/>
                <a:cs typeface="Meiryo UI" pitchFamily="50" charset="-128"/>
              </a:rPr>
              <a:t>情 報 種 別 ： </a:t>
            </a:r>
            <a:r>
              <a:rPr kumimoji="0" lang="ja-JP" altLang="en-US" sz="800" dirty="0" smtClean="0">
                <a:solidFill>
                  <a:schemeClr val="bg1"/>
                </a:solidFill>
                <a:latin typeface="Meiryo UI" pitchFamily="50" charset="-128"/>
                <a:ea typeface="Meiryo UI" pitchFamily="50" charset="-128"/>
                <a:cs typeface="Meiryo UI" pitchFamily="50" charset="-128"/>
              </a:rPr>
              <a:t>秘密（関係者限り）</a:t>
            </a:r>
            <a:endParaRPr kumimoji="0" lang="en-US" altLang="ja-JP" sz="800" dirty="0" smtClean="0">
              <a:solidFill>
                <a:schemeClr val="bg1"/>
              </a:solidFill>
              <a:latin typeface="Meiryo UI" pitchFamily="50" charset="-128"/>
              <a:ea typeface="Meiryo UI" pitchFamily="50" charset="-128"/>
              <a:cs typeface="Meiryo UI" pitchFamily="50" charset="-128"/>
            </a:endParaRPr>
          </a:p>
          <a:p>
            <a:r>
              <a:rPr kumimoji="0" lang="ja-JP" altLang="en-US" sz="800" dirty="0" smtClean="0">
                <a:solidFill>
                  <a:schemeClr val="bg1"/>
                </a:solidFill>
                <a:latin typeface="Meiryo UI" pitchFamily="50" charset="-128"/>
                <a:ea typeface="Meiryo UI" pitchFamily="50" charset="-128"/>
                <a:cs typeface="Meiryo UI" pitchFamily="50" charset="-128"/>
              </a:rPr>
              <a:t>会</a:t>
            </a:r>
            <a:r>
              <a:rPr kumimoji="0" lang="ja-JP" altLang="en-US" sz="800" dirty="0">
                <a:solidFill>
                  <a:schemeClr val="bg1"/>
                </a:solidFill>
                <a:latin typeface="Meiryo UI" pitchFamily="50" charset="-128"/>
                <a:ea typeface="Meiryo UI" pitchFamily="50" charset="-128"/>
                <a:cs typeface="Meiryo UI" pitchFamily="50" charset="-128"/>
              </a:rPr>
              <a:t>　 社　 名 ： </a:t>
            </a:r>
            <a:r>
              <a:rPr kumimoji="0" lang="ja-JP" altLang="en-US" sz="800" dirty="0" smtClean="0">
                <a:solidFill>
                  <a:schemeClr val="bg1"/>
                </a:solidFill>
                <a:latin typeface="Meiryo UI" pitchFamily="50" charset="-128"/>
                <a:ea typeface="Meiryo UI" pitchFamily="50" charset="-128"/>
                <a:cs typeface="Meiryo UI" pitchFamily="50" charset="-128"/>
              </a:rPr>
              <a:t>株式会社リアライズ</a:t>
            </a:r>
            <a:endParaRPr kumimoji="0" lang="en-US" altLang="ja-JP" sz="800" dirty="0" smtClean="0">
              <a:solidFill>
                <a:schemeClr val="bg1"/>
              </a:solidFill>
              <a:latin typeface="Meiryo UI" pitchFamily="50" charset="-128"/>
              <a:ea typeface="Meiryo UI" pitchFamily="50" charset="-128"/>
              <a:cs typeface="Meiryo UI" pitchFamily="50" charset="-128"/>
            </a:endParaRPr>
          </a:p>
          <a:p>
            <a:r>
              <a:rPr kumimoji="0" lang="ja-JP" altLang="en-US" sz="800" dirty="0" smtClean="0">
                <a:solidFill>
                  <a:schemeClr val="bg1"/>
                </a:solidFill>
                <a:latin typeface="Meiryo UI" pitchFamily="50" charset="-128"/>
                <a:ea typeface="Meiryo UI" pitchFamily="50" charset="-128"/>
                <a:cs typeface="Meiryo UI" pitchFamily="50" charset="-128"/>
              </a:rPr>
              <a:t>情報</a:t>
            </a:r>
            <a:r>
              <a:rPr kumimoji="0" lang="ja-JP" altLang="en-US" sz="800" dirty="0">
                <a:solidFill>
                  <a:schemeClr val="bg1"/>
                </a:solidFill>
                <a:latin typeface="Meiryo UI" pitchFamily="50" charset="-128"/>
                <a:ea typeface="Meiryo UI" pitchFamily="50" charset="-128"/>
                <a:cs typeface="Meiryo UI" pitchFamily="50" charset="-128"/>
              </a:rPr>
              <a:t>所有者 ： </a:t>
            </a:r>
            <a:r>
              <a:rPr kumimoji="0" lang="ja-JP" altLang="en-US" sz="800" dirty="0" smtClean="0">
                <a:solidFill>
                  <a:schemeClr val="bg1"/>
                </a:solidFill>
                <a:latin typeface="Meiryo UI" pitchFamily="50" charset="-128"/>
                <a:ea typeface="Meiryo UI" pitchFamily="50" charset="-128"/>
                <a:cs typeface="Meiryo UI" pitchFamily="50" charset="-128"/>
              </a:rPr>
              <a:t>株式会社リアライズ</a:t>
            </a:r>
            <a:endParaRPr kumimoji="0" lang="ja-JP" altLang="en-US" sz="800" dirty="0">
              <a:solidFill>
                <a:schemeClr val="bg1"/>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790692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621137" y="1124680"/>
            <a:ext cx="8671579" cy="3168440"/>
          </a:xfrm>
        </p:spPr>
        <p:txBody>
          <a:bodyPr/>
          <a:lstStyle/>
          <a:p>
            <a:pPr marL="457200" indent="-457200">
              <a:buFont typeface="+mj-lt"/>
              <a:buAutoNum type="arabicPeriod"/>
            </a:pPr>
            <a:r>
              <a:rPr lang="ja-JP" altLang="en-US" dirty="0" smtClean="0">
                <a:latin typeface="+mn-ea"/>
                <a:ea typeface="+mn-ea"/>
              </a:rPr>
              <a:t>バリデーションチェック表から読み取れることを、整理してみてください。</a:t>
            </a:r>
            <a:endParaRPr lang="en-US" altLang="ja-JP" dirty="0" smtClean="0">
              <a:latin typeface="+mn-ea"/>
              <a:ea typeface="+mn-ea"/>
            </a:endParaRPr>
          </a:p>
          <a:p>
            <a:pPr marL="457200" indent="-457200">
              <a:buFont typeface="+mj-lt"/>
              <a:buAutoNum type="arabicPeriod"/>
            </a:pPr>
            <a:endParaRPr lang="en-US" altLang="ja-JP" dirty="0">
              <a:latin typeface="+mn-ea"/>
              <a:ea typeface="+mn-ea"/>
            </a:endParaRPr>
          </a:p>
          <a:p>
            <a:r>
              <a:rPr lang="ja-JP" altLang="en-US" dirty="0" smtClean="0">
                <a:latin typeface="+mn-ea"/>
                <a:ea typeface="+mn-ea"/>
              </a:rPr>
              <a:t>　　例</a:t>
            </a:r>
            <a:r>
              <a:rPr lang="en-US" altLang="ja-JP" dirty="0" smtClean="0">
                <a:latin typeface="+mn-ea"/>
                <a:ea typeface="+mn-ea"/>
              </a:rPr>
              <a:t>)</a:t>
            </a:r>
            <a:r>
              <a:rPr lang="en-US" altLang="ja-JP" dirty="0"/>
              <a:t> </a:t>
            </a:r>
            <a:r>
              <a:rPr lang="en-US" altLang="ja-JP" dirty="0">
                <a:latin typeface="+mn-ea"/>
                <a:ea typeface="+mn-ea"/>
              </a:rPr>
              <a:t>Sales</a:t>
            </a:r>
            <a:r>
              <a:rPr lang="ja-JP" altLang="en-US" dirty="0">
                <a:latin typeface="+mn-ea"/>
                <a:ea typeface="+mn-ea"/>
              </a:rPr>
              <a:t> </a:t>
            </a:r>
            <a:r>
              <a:rPr lang="en-US" altLang="ja-JP" dirty="0" smtClean="0">
                <a:latin typeface="+mn-ea"/>
                <a:ea typeface="+mn-ea"/>
              </a:rPr>
              <a:t>Volume</a:t>
            </a:r>
            <a:r>
              <a:rPr lang="ja-JP" altLang="en-US" dirty="0" smtClean="0">
                <a:latin typeface="+mn-ea"/>
                <a:ea typeface="+mn-ea"/>
              </a:rPr>
              <a:t>の最小値を見てみると</a:t>
            </a:r>
            <a:r>
              <a:rPr lang="ja-JP" altLang="en-US" dirty="0" err="1" smtClean="0">
                <a:latin typeface="+mn-ea"/>
                <a:ea typeface="+mn-ea"/>
              </a:rPr>
              <a:t>。。。</a:t>
            </a:r>
            <a:endParaRPr lang="en-US" altLang="ja-JP" dirty="0" smtClean="0">
              <a:latin typeface="+mn-ea"/>
              <a:ea typeface="+mn-ea"/>
            </a:endParaRPr>
          </a:p>
          <a:p>
            <a:endParaRPr lang="en-US" altLang="ja-JP" dirty="0">
              <a:latin typeface="+mn-ea"/>
              <a:ea typeface="+mn-ea"/>
            </a:endParaRPr>
          </a:p>
          <a:p>
            <a:r>
              <a:rPr lang="ja-JP" altLang="en-US" dirty="0" smtClean="0">
                <a:latin typeface="+mn-ea"/>
                <a:ea typeface="+mn-ea"/>
              </a:rPr>
              <a:t>　　→気づいたことなら何でも構わないので、細かく見てみてください。</a:t>
            </a:r>
            <a:endParaRPr lang="en-US" altLang="ja-JP" dirty="0" smtClean="0">
              <a:latin typeface="+mn-ea"/>
              <a:ea typeface="+mn-ea"/>
            </a:endParaRPr>
          </a:p>
          <a:p>
            <a:endParaRPr lang="en-US" altLang="ja-JP" dirty="0">
              <a:latin typeface="+mn-ea"/>
              <a:ea typeface="+mn-ea"/>
            </a:endParaRPr>
          </a:p>
          <a:p>
            <a:r>
              <a:rPr lang="en-US" altLang="ja-JP" dirty="0" smtClean="0">
                <a:latin typeface="+mn-ea"/>
                <a:ea typeface="+mn-ea"/>
              </a:rPr>
              <a:t>※</a:t>
            </a:r>
            <a:r>
              <a:rPr lang="ja-JP" altLang="en-US" dirty="0" smtClean="0">
                <a:latin typeface="+mn-ea"/>
                <a:ea typeface="+mn-ea"/>
              </a:rPr>
              <a:t>回答期限目安：</a:t>
            </a:r>
            <a:r>
              <a:rPr lang="en-US" altLang="ja-JP" dirty="0" smtClean="0">
                <a:latin typeface="+mn-ea"/>
                <a:ea typeface="+mn-ea"/>
              </a:rPr>
              <a:t>7/28(</a:t>
            </a:r>
            <a:r>
              <a:rPr lang="ja-JP" altLang="en-US" dirty="0" smtClean="0">
                <a:latin typeface="+mn-ea"/>
                <a:ea typeface="+mn-ea"/>
              </a:rPr>
              <a:t>火</a:t>
            </a:r>
            <a:r>
              <a:rPr lang="en-US" altLang="ja-JP" dirty="0" smtClean="0">
                <a:latin typeface="+mn-ea"/>
                <a:ea typeface="+mn-ea"/>
              </a:rPr>
              <a:t>) 18:00</a:t>
            </a:r>
          </a:p>
        </p:txBody>
      </p:sp>
      <p:sp>
        <p:nvSpPr>
          <p:cNvPr id="5" name="テキスト プレースホルダー 4"/>
          <p:cNvSpPr>
            <a:spLocks noGrp="1"/>
          </p:cNvSpPr>
          <p:nvPr>
            <p:ph type="body" sz="quarter" idx="10"/>
          </p:nvPr>
        </p:nvSpPr>
        <p:spPr/>
        <p:txBody>
          <a:bodyPr/>
          <a:lstStyle/>
          <a:p>
            <a:r>
              <a:rPr lang="ja-JP" altLang="en-US" dirty="0" smtClean="0">
                <a:solidFill>
                  <a:schemeClr val="tx2">
                    <a:lumMod val="50000"/>
                    <a:lumOff val="50000"/>
                  </a:schemeClr>
                </a:solidFill>
                <a:latin typeface="+mn-ea"/>
                <a:ea typeface="+mn-ea"/>
              </a:rPr>
              <a:t>次回までの宿題</a:t>
            </a:r>
            <a:endParaRPr lang="ja-JP" altLang="en-US" dirty="0">
              <a:solidFill>
                <a:schemeClr val="tx2">
                  <a:lumMod val="50000"/>
                  <a:lumOff val="50000"/>
                </a:schemeClr>
              </a:solidFill>
              <a:latin typeface="+mn-ea"/>
              <a:ea typeface="+mn-ea"/>
            </a:endParaRPr>
          </a:p>
        </p:txBody>
      </p:sp>
      <p:sp>
        <p:nvSpPr>
          <p:cNvPr id="7" name="角丸四角形 6"/>
          <p:cNvSpPr/>
          <p:nvPr/>
        </p:nvSpPr>
        <p:spPr>
          <a:xfrm>
            <a:off x="1428435" y="3645030"/>
            <a:ext cx="7056980" cy="1337658"/>
          </a:xfrm>
          <a:prstGeom prst="roundRect">
            <a:avLst>
              <a:gd name="adj" fmla="val 18099"/>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ja-JP" altLang="en-US" sz="1800" dirty="0">
                <a:solidFill>
                  <a:schemeClr val="tx1"/>
                </a:solidFill>
                <a:latin typeface="+mn-ea"/>
              </a:rPr>
              <a:t>提出物：</a:t>
            </a:r>
            <a:endParaRPr lang="en-US" altLang="ja-JP" sz="1800" dirty="0">
              <a:solidFill>
                <a:schemeClr val="tx1"/>
              </a:solidFill>
              <a:latin typeface="+mn-ea"/>
            </a:endParaRPr>
          </a:p>
          <a:p>
            <a:pPr marL="342900" indent="-342900">
              <a:buFont typeface="Arial" panose="020B0604020202020204" pitchFamily="34" charset="0"/>
              <a:buChar char="•"/>
            </a:pPr>
            <a:r>
              <a:rPr lang="ja-JP" altLang="en-US" sz="1800" dirty="0" smtClean="0">
                <a:solidFill>
                  <a:schemeClr val="tx1"/>
                </a:solidFill>
                <a:latin typeface="+mn-ea"/>
              </a:rPr>
              <a:t>バリデーションチェック表から読み取れることをまとめたテキストファイル</a:t>
            </a:r>
            <a:endParaRPr lang="en-US" altLang="ja-JP" sz="1800" dirty="0" smtClean="0">
              <a:solidFill>
                <a:schemeClr val="tx1"/>
              </a:solidFill>
              <a:latin typeface="+mn-ea"/>
            </a:endParaRPr>
          </a:p>
        </p:txBody>
      </p:sp>
    </p:spTree>
    <p:extLst>
      <p:ext uri="{BB962C8B-B14F-4D97-AF65-F5344CB8AC3E}">
        <p14:creationId xmlns:p14="http://schemas.microsoft.com/office/powerpoint/2010/main" val="61603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9559572" y="3333753"/>
            <a:ext cx="184731" cy="312714"/>
          </a:xfrm>
          <a:prstGeom prst="rect">
            <a:avLst/>
          </a:prstGeom>
          <a:noFill/>
        </p:spPr>
        <p:txBody>
          <a:bodyPr wrap="none" rtlCol="0">
            <a:spAutoFit/>
          </a:bodyPr>
          <a:lstStyle/>
          <a:p>
            <a:endParaRPr lang="ja-JP" altLang="en-US" sz="1432" dirty="0"/>
          </a:p>
        </p:txBody>
      </p:sp>
    </p:spTree>
    <p:extLst>
      <p:ext uri="{BB962C8B-B14F-4D97-AF65-F5344CB8AC3E}">
        <p14:creationId xmlns:p14="http://schemas.microsoft.com/office/powerpoint/2010/main" val="118520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6370" y="332570"/>
            <a:ext cx="4258820" cy="648000"/>
          </a:xfrm>
        </p:spPr>
        <p:txBody>
          <a:bodyPr>
            <a:noAutofit/>
          </a:bodyPr>
          <a:lstStyle/>
          <a:p>
            <a:pPr algn="l"/>
            <a:r>
              <a:rPr lang="en-US" altLang="ja-JP" sz="2400" dirty="0" smtClean="0"/>
              <a:t>SQL</a:t>
            </a:r>
            <a:r>
              <a:rPr lang="ja-JP" altLang="en-US" sz="2400" dirty="0" smtClean="0"/>
              <a:t>講座の目的・位置づけ</a:t>
            </a:r>
            <a:endParaRPr lang="ja-JP" altLang="en-US" sz="2400" dirty="0"/>
          </a:p>
        </p:txBody>
      </p:sp>
      <p:sp>
        <p:nvSpPr>
          <p:cNvPr id="3" name="テキスト ボックス 2"/>
          <p:cNvSpPr txBox="1"/>
          <p:nvPr/>
        </p:nvSpPr>
        <p:spPr>
          <a:xfrm>
            <a:off x="838200" y="1484730"/>
            <a:ext cx="8075350" cy="3477875"/>
          </a:xfrm>
          <a:prstGeom prst="rect">
            <a:avLst/>
          </a:prstGeom>
          <a:noFill/>
        </p:spPr>
        <p:txBody>
          <a:bodyPr wrap="square" rtlCol="0">
            <a:spAutoFit/>
          </a:bodyPr>
          <a:lstStyle/>
          <a:p>
            <a:r>
              <a:rPr lang="ja-JP" altLang="en-US" sz="2000" dirty="0">
                <a:latin typeface="+mn-ea"/>
              </a:rPr>
              <a:t>目的</a:t>
            </a:r>
            <a:r>
              <a:rPr lang="ja-JP" altLang="en-US" sz="2000" dirty="0" smtClean="0">
                <a:latin typeface="+mn-ea"/>
              </a:rPr>
              <a:t>：　机上</a:t>
            </a:r>
            <a:r>
              <a:rPr lang="ja-JP" altLang="en-US" sz="2000" dirty="0">
                <a:latin typeface="+mn-ea"/>
              </a:rPr>
              <a:t>での理論の理解から実践への橋渡しの機会の</a:t>
            </a:r>
            <a:r>
              <a:rPr lang="ja-JP" altLang="en-US" sz="2000" dirty="0" smtClean="0">
                <a:latin typeface="+mn-ea"/>
              </a:rPr>
              <a:t>創出</a:t>
            </a:r>
            <a:endParaRPr lang="en-US" altLang="ja-JP" sz="2000" dirty="0" smtClean="0">
              <a:latin typeface="+mn-ea"/>
            </a:endParaRPr>
          </a:p>
          <a:p>
            <a:endParaRPr lang="en-US" altLang="ja-JP" sz="2000" dirty="0">
              <a:latin typeface="+mn-ea"/>
            </a:endParaRPr>
          </a:p>
          <a:p>
            <a:r>
              <a:rPr lang="ja-JP" altLang="en-US" sz="2000" dirty="0" smtClean="0">
                <a:solidFill>
                  <a:srgbClr val="FF0000"/>
                </a:solidFill>
                <a:latin typeface="+mn-ea"/>
              </a:rPr>
              <a:t>技術的</a:t>
            </a:r>
            <a:r>
              <a:rPr lang="ja-JP" altLang="en-US" sz="2000" dirty="0">
                <a:solidFill>
                  <a:srgbClr val="FF0000"/>
                </a:solidFill>
                <a:latin typeface="+mn-ea"/>
              </a:rPr>
              <a:t>なところの習得はもちろんのことながら、目的に沿ったデータを適切に抽出するプロセスを身に付ける</a:t>
            </a:r>
            <a:r>
              <a:rPr lang="ja-JP" altLang="en-US" sz="2000" dirty="0" smtClean="0">
                <a:solidFill>
                  <a:srgbClr val="FF0000"/>
                </a:solidFill>
                <a:latin typeface="+mn-ea"/>
              </a:rPr>
              <a:t>機会としてほしい。</a:t>
            </a:r>
            <a:endParaRPr lang="en-US" altLang="ja-JP" sz="2000" dirty="0" smtClean="0">
              <a:solidFill>
                <a:srgbClr val="FF0000"/>
              </a:solidFill>
              <a:latin typeface="+mn-ea"/>
            </a:endParaRPr>
          </a:p>
          <a:p>
            <a:endParaRPr kumimoji="1" lang="en-US" altLang="ja-JP" sz="2000" dirty="0" smtClean="0">
              <a:latin typeface="+mn-ea"/>
            </a:endParaRPr>
          </a:p>
          <a:p>
            <a:endParaRPr kumimoji="1" lang="en-US" altLang="ja-JP" sz="2000" dirty="0" smtClean="0">
              <a:latin typeface="+mn-ea"/>
            </a:endParaRPr>
          </a:p>
          <a:p>
            <a:pPr marL="457200" indent="-457200">
              <a:buFont typeface="+mj-lt"/>
              <a:buAutoNum type="arabicPeriod"/>
            </a:pPr>
            <a:r>
              <a:rPr lang="en-US" altLang="ja-JP" sz="2000" dirty="0" smtClean="0">
                <a:latin typeface="+mn-ea"/>
              </a:rPr>
              <a:t>SQL Server</a:t>
            </a:r>
            <a:r>
              <a:rPr lang="ja-JP" altLang="en-US" sz="2000" dirty="0" smtClean="0">
                <a:latin typeface="+mn-ea"/>
              </a:rPr>
              <a:t>を学ぶ</a:t>
            </a:r>
            <a:endParaRPr lang="en-US" altLang="ja-JP" sz="2000" dirty="0" smtClean="0">
              <a:latin typeface="+mn-ea"/>
            </a:endParaRPr>
          </a:p>
          <a:p>
            <a:pPr marL="457200" indent="-457200">
              <a:buFont typeface="+mj-lt"/>
              <a:buAutoNum type="arabicPeriod"/>
            </a:pPr>
            <a:endParaRPr lang="en-US" altLang="ja-JP" sz="2000" dirty="0" smtClean="0">
              <a:latin typeface="+mn-ea"/>
            </a:endParaRPr>
          </a:p>
          <a:p>
            <a:pPr marL="457200" indent="-457200">
              <a:buFont typeface="+mj-lt"/>
              <a:buAutoNum type="arabicPeriod"/>
            </a:pPr>
            <a:r>
              <a:rPr kumimoji="1" lang="en-US" altLang="ja-JP" sz="2000" dirty="0" smtClean="0">
                <a:latin typeface="+mn-ea"/>
              </a:rPr>
              <a:t>SQL</a:t>
            </a:r>
            <a:r>
              <a:rPr kumimoji="1" lang="ja-JP" altLang="en-US" sz="2000" dirty="0" smtClean="0">
                <a:latin typeface="+mn-ea"/>
              </a:rPr>
              <a:t>でデータ抽出する方法を学ぶ</a:t>
            </a:r>
            <a:endParaRPr kumimoji="1" lang="en-US" altLang="ja-JP" sz="2000" dirty="0" smtClean="0">
              <a:latin typeface="+mn-ea"/>
            </a:endParaRPr>
          </a:p>
          <a:p>
            <a:pPr marL="457200" indent="-457200">
              <a:buFont typeface="+mj-lt"/>
              <a:buAutoNum type="arabicPeriod"/>
            </a:pPr>
            <a:endParaRPr kumimoji="1" lang="en-US" altLang="ja-JP" sz="2000" dirty="0" smtClean="0">
              <a:latin typeface="+mn-ea"/>
            </a:endParaRPr>
          </a:p>
          <a:p>
            <a:pPr marL="457200" indent="-457200">
              <a:buFont typeface="+mj-lt"/>
              <a:buAutoNum type="arabicPeriod"/>
            </a:pPr>
            <a:r>
              <a:rPr lang="en-US" altLang="ja-JP" sz="2000" dirty="0" smtClean="0">
                <a:latin typeface="+mn-ea"/>
              </a:rPr>
              <a:t>SQL</a:t>
            </a:r>
            <a:r>
              <a:rPr lang="ja-JP" altLang="en-US" sz="2000" dirty="0" smtClean="0">
                <a:latin typeface="+mn-ea"/>
              </a:rPr>
              <a:t>でデータ調査</a:t>
            </a:r>
            <a:r>
              <a:rPr lang="en-US" altLang="ja-JP" sz="2000" dirty="0" smtClean="0">
                <a:latin typeface="+mn-ea"/>
              </a:rPr>
              <a:t>(</a:t>
            </a:r>
            <a:r>
              <a:rPr lang="ja-JP" altLang="en-US" sz="2000" dirty="0" smtClean="0">
                <a:latin typeface="+mn-ea"/>
              </a:rPr>
              <a:t>バリデーションチェック</a:t>
            </a:r>
            <a:r>
              <a:rPr lang="en-US" altLang="ja-JP" sz="2000" dirty="0" smtClean="0">
                <a:latin typeface="+mn-ea"/>
              </a:rPr>
              <a:t>)</a:t>
            </a:r>
            <a:r>
              <a:rPr lang="ja-JP" altLang="en-US" sz="2000" dirty="0" smtClean="0">
                <a:latin typeface="+mn-ea"/>
              </a:rPr>
              <a:t>する方法を学ぶ</a:t>
            </a:r>
            <a:endParaRPr kumimoji="1" lang="en-US" altLang="ja-JP" sz="2000" dirty="0" smtClean="0">
              <a:latin typeface="+mn-ea"/>
            </a:endParaRPr>
          </a:p>
        </p:txBody>
      </p:sp>
      <p:sp>
        <p:nvSpPr>
          <p:cNvPr id="4" name="正方形/長方形 3"/>
          <p:cNvSpPr/>
          <p:nvPr/>
        </p:nvSpPr>
        <p:spPr>
          <a:xfrm>
            <a:off x="838200" y="4437140"/>
            <a:ext cx="6840000" cy="57608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sp>
        <p:nvSpPr>
          <p:cNvPr id="5" name="左矢印 4"/>
          <p:cNvSpPr/>
          <p:nvPr/>
        </p:nvSpPr>
        <p:spPr>
          <a:xfrm>
            <a:off x="7833400" y="4437140"/>
            <a:ext cx="1872260" cy="504070"/>
          </a:xfrm>
          <a:prstGeom prst="leftArrow">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01242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smtClean="0">
                <a:latin typeface="Meiryo UI" panose="020B0604030504040204" pitchFamily="50" charset="-128"/>
                <a:ea typeface="Meiryo UI" panose="020B0604030504040204" pitchFamily="50" charset="-128"/>
              </a:rPr>
              <a:t>バリデーションチェック用</a:t>
            </a:r>
            <a:r>
              <a:rPr lang="en-US" altLang="ja-JP" dirty="0" smtClean="0">
                <a:latin typeface="Meiryo UI" panose="020B0604030504040204" pitchFamily="50" charset="-128"/>
                <a:ea typeface="Meiryo UI" panose="020B0604030504040204" pitchFamily="50" charset="-128"/>
              </a:rPr>
              <a:t>SQL(</a:t>
            </a:r>
            <a:r>
              <a:rPr lang="en-US" altLang="ja-JP" dirty="0" smtClean="0"/>
              <a:t>1)</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nvPr>
        </p:nvGraphicFramePr>
        <p:xfrm>
          <a:off x="663612" y="2046352"/>
          <a:ext cx="8410574" cy="4119029"/>
        </p:xfrm>
        <a:graphic>
          <a:graphicData uri="http://schemas.openxmlformats.org/drawingml/2006/table">
            <a:tbl>
              <a:tblPr firstRow="1" bandRow="1">
                <a:tableStyleId>{21E4AEA4-8DFA-4A89-87EB-49C32662AFE0}</a:tableStyleId>
              </a:tblPr>
              <a:tblGrid>
                <a:gridCol w="840072">
                  <a:extLst>
                    <a:ext uri="{9D8B030D-6E8A-4147-A177-3AD203B41FA5}">
                      <a16:colId xmlns:a16="http://schemas.microsoft.com/office/drawing/2014/main" val="3118790748"/>
                    </a:ext>
                  </a:extLst>
                </a:gridCol>
                <a:gridCol w="840072">
                  <a:extLst>
                    <a:ext uri="{9D8B030D-6E8A-4147-A177-3AD203B41FA5}">
                      <a16:colId xmlns:a16="http://schemas.microsoft.com/office/drawing/2014/main" val="3408527740"/>
                    </a:ext>
                  </a:extLst>
                </a:gridCol>
                <a:gridCol w="2956061">
                  <a:extLst>
                    <a:ext uri="{9D8B030D-6E8A-4147-A177-3AD203B41FA5}">
                      <a16:colId xmlns:a16="http://schemas.microsoft.com/office/drawing/2014/main" val="1150540059"/>
                    </a:ext>
                  </a:extLst>
                </a:gridCol>
                <a:gridCol w="3774369">
                  <a:extLst>
                    <a:ext uri="{9D8B030D-6E8A-4147-A177-3AD203B41FA5}">
                      <a16:colId xmlns:a16="http://schemas.microsoft.com/office/drawing/2014/main" val="4045041738"/>
                    </a:ext>
                  </a:extLst>
                </a:gridCol>
              </a:tblGrid>
              <a:tr h="432060">
                <a:tc gridSpan="2">
                  <a:txBody>
                    <a:bodyPr/>
                    <a:lstStyle/>
                    <a:p>
                      <a:r>
                        <a:rPr kumimoji="1" lang="ja-JP" altLang="en-US" sz="1800" dirty="0" smtClean="0">
                          <a:latin typeface="Meiryo UI" panose="020B0604030504040204" pitchFamily="50" charset="-128"/>
                          <a:ea typeface="Meiryo UI" panose="020B0604030504040204" pitchFamily="50" charset="-128"/>
                        </a:rPr>
                        <a:t>カテゴリ</a:t>
                      </a:r>
                      <a:endParaRPr kumimoji="1" lang="ja-JP" altLang="en-US" sz="18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内容</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SQL</a:t>
                      </a:r>
                      <a:r>
                        <a:rPr kumimoji="1" lang="ja-JP" altLang="en-US" sz="1800" dirty="0" smtClean="0">
                          <a:latin typeface="Meiryo UI" panose="020B0604030504040204" pitchFamily="50" charset="-128"/>
                          <a:ea typeface="Meiryo UI" panose="020B0604030504040204" pitchFamily="50" charset="-128"/>
                        </a:rPr>
                        <a:t>例</a:t>
                      </a:r>
                      <a:endParaRPr kumimoji="1" lang="ja-JP" altLang="en-US"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4311592"/>
                  </a:ext>
                </a:extLst>
              </a:tr>
              <a:tr h="1166619">
                <a:tc rowSpan="3">
                  <a:txBody>
                    <a:bodyPr/>
                    <a:lstStyle/>
                    <a:p>
                      <a:r>
                        <a:rPr kumimoji="1" lang="ja-JP" altLang="en-US" sz="1800" dirty="0" smtClean="0">
                          <a:latin typeface="Meiryo UI" panose="020B0604030504040204" pitchFamily="50" charset="-128"/>
                          <a:ea typeface="Meiryo UI" panose="020B0604030504040204" pitchFamily="50" charset="-128"/>
                        </a:rPr>
                        <a:t>充足率調査</a:t>
                      </a:r>
                      <a:endParaRPr kumimoji="1" lang="ja-JP" altLang="en-US" sz="1800" dirty="0">
                        <a:latin typeface="Meiryo UI" panose="020B0604030504040204" pitchFamily="50" charset="-128"/>
                        <a:ea typeface="Meiryo UI" panose="020B0604030504040204" pitchFamily="50" charset="-128"/>
                      </a:endParaRPr>
                    </a:p>
                  </a:txBody>
                  <a:tcPr/>
                </a:tc>
                <a:tc rowSpan="3">
                  <a:txBody>
                    <a:bodyPr/>
                    <a:lstStyle/>
                    <a:p>
                      <a:r>
                        <a:rPr kumimoji="1" lang="ja-JP" altLang="en-US" sz="1800" dirty="0" smtClean="0">
                          <a:latin typeface="Meiryo UI" panose="020B0604030504040204" pitchFamily="50" charset="-128"/>
                          <a:ea typeface="Meiryo UI" panose="020B0604030504040204" pitchFamily="50" charset="-128"/>
                        </a:rPr>
                        <a:t>値なし件数</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NULL</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rPr>
                        <a:t>SELECT COUNT(*)</a:t>
                      </a:r>
                    </a:p>
                    <a:p>
                      <a:r>
                        <a:rPr kumimoji="1" lang="en-US" altLang="ja-JP" sz="1600" dirty="0" smtClean="0">
                          <a:latin typeface="Meiryo UI" panose="020B0604030504040204" pitchFamily="50" charset="-128"/>
                          <a:ea typeface="Meiryo UI" panose="020B0604030504040204" pitchFamily="50" charset="-128"/>
                        </a:rPr>
                        <a:t>FROM [</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p>
                    <a:p>
                      <a:r>
                        <a:rPr kumimoji="1" lang="en-US" altLang="ja-JP" sz="1600" dirty="0" smtClean="0">
                          <a:latin typeface="Meiryo UI" panose="020B0604030504040204" pitchFamily="50" charset="-128"/>
                          <a:ea typeface="Meiryo UI" panose="020B0604030504040204" pitchFamily="50" charset="-128"/>
                        </a:rPr>
                        <a:t>WHERE [Make] IS NULL</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18470810"/>
                  </a:ext>
                </a:extLst>
              </a:tr>
              <a:tr h="129618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r>
                        <a:rPr kumimoji="1" lang="ja-JP" altLang="en-US" sz="1800" dirty="0" smtClean="0">
                          <a:latin typeface="Meiryo UI" panose="020B0604030504040204" pitchFamily="50" charset="-128"/>
                          <a:ea typeface="Meiryo UI" panose="020B0604030504040204" pitchFamily="50" charset="-128"/>
                        </a:rPr>
                        <a:t>ブランク </a:t>
                      </a:r>
                      <a:r>
                        <a:rPr kumimoji="1" lang="en-US" altLang="ja-JP" sz="1800" dirty="0" smtClean="0">
                          <a:latin typeface="Meiryo UI" panose="020B0604030504040204" pitchFamily="50" charset="-128"/>
                          <a:ea typeface="Meiryo UI" panose="020B0604030504040204" pitchFamily="50" charset="-128"/>
                        </a:rPr>
                        <a:t>or</a:t>
                      </a:r>
                      <a:r>
                        <a:rPr kumimoji="1" lang="ja-JP" altLang="en-US" sz="1800" dirty="0" smtClean="0">
                          <a:latin typeface="Meiryo UI" panose="020B0604030504040204" pitchFamily="50" charset="-128"/>
                          <a:ea typeface="Meiryo UI" panose="020B0604030504040204" pitchFamily="50" charset="-128"/>
                        </a:rPr>
                        <a:t> スペース</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rPr>
                        <a:t>SELECT COUNT(*)</a:t>
                      </a:r>
                    </a:p>
                    <a:p>
                      <a:r>
                        <a:rPr kumimoji="1" lang="en-US" altLang="ja-JP" sz="1600" dirty="0" smtClean="0">
                          <a:latin typeface="Meiryo UI" panose="020B0604030504040204" pitchFamily="50" charset="-128"/>
                          <a:ea typeface="Meiryo UI" panose="020B0604030504040204" pitchFamily="50" charset="-128"/>
                        </a:rPr>
                        <a:t>FROM [</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p>
                    <a:p>
                      <a:r>
                        <a:rPr kumimoji="1" lang="en-US" altLang="ja-JP" sz="1600" dirty="0" smtClean="0">
                          <a:latin typeface="Meiryo UI" panose="020B0604030504040204" pitchFamily="50" charset="-128"/>
                          <a:ea typeface="Meiryo UI" panose="020B0604030504040204" pitchFamily="50" charset="-128"/>
                        </a:rPr>
                        <a:t>WHERE [Make] = ‘’</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5966356"/>
                  </a:ext>
                </a:extLst>
              </a:tr>
              <a:tr h="122417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r>
                        <a:rPr kumimoji="1" lang="ja-JP" altLang="en-US" sz="1800" dirty="0" smtClean="0">
                          <a:latin typeface="Meiryo UI" panose="020B0604030504040204" pitchFamily="50" charset="-128"/>
                          <a:ea typeface="Meiryo UI" panose="020B0604030504040204" pitchFamily="50" charset="-128"/>
                        </a:rPr>
                        <a:t>合計</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rPr>
                        <a:t>SELECT</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COUNT(*)</a:t>
                      </a:r>
                    </a:p>
                    <a:p>
                      <a:r>
                        <a:rPr kumimoji="1" lang="en-US" altLang="ja-JP" sz="1600" dirty="0" smtClean="0">
                          <a:latin typeface="Meiryo UI" panose="020B0604030504040204" pitchFamily="50" charset="-128"/>
                          <a:ea typeface="Meiryo UI" panose="020B0604030504040204" pitchFamily="50" charset="-128"/>
                        </a:rPr>
                        <a:t>FROM</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p>
                    <a:p>
                      <a:r>
                        <a:rPr kumimoji="1" lang="en-US" altLang="ja-JP" sz="1600" dirty="0" smtClean="0">
                          <a:latin typeface="Meiryo UI" panose="020B0604030504040204" pitchFamily="50" charset="-128"/>
                          <a:ea typeface="Meiryo UI" panose="020B0604030504040204" pitchFamily="50" charset="-128"/>
                        </a:rPr>
                        <a:t>WHERE</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ISNULL([Make],’’) = ‘’</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54438157"/>
                  </a:ext>
                </a:extLst>
              </a:tr>
            </a:tbl>
          </a:graphicData>
        </a:graphic>
      </p:graphicFrame>
      <p:pic>
        <p:nvPicPr>
          <p:cNvPr id="8" name="図 7"/>
          <p:cNvPicPr>
            <a:picLocks noChangeAspect="1"/>
          </p:cNvPicPr>
          <p:nvPr/>
        </p:nvPicPr>
        <p:blipFill>
          <a:blip r:embed="rId3"/>
          <a:stretch>
            <a:fillRect/>
          </a:stretch>
        </p:blipFill>
        <p:spPr>
          <a:xfrm>
            <a:off x="663614" y="722903"/>
            <a:ext cx="8410575" cy="1038225"/>
          </a:xfrm>
          <a:prstGeom prst="rect">
            <a:avLst/>
          </a:prstGeom>
        </p:spPr>
      </p:pic>
      <p:sp>
        <p:nvSpPr>
          <p:cNvPr id="3" name="角丸四角形 2"/>
          <p:cNvSpPr/>
          <p:nvPr/>
        </p:nvSpPr>
        <p:spPr>
          <a:xfrm>
            <a:off x="2432650" y="2893571"/>
            <a:ext cx="2592360" cy="382011"/>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NULL</a:t>
            </a:r>
            <a:r>
              <a:rPr lang="ja-JP" altLang="en-US" sz="1400" dirty="0">
                <a:solidFill>
                  <a:srgbClr val="000000"/>
                </a:solidFill>
                <a:latin typeface="Meiryo UI" panose="020B0604030504040204" pitchFamily="50" charset="-128"/>
                <a:ea typeface="Meiryo UI" panose="020B0604030504040204" pitchFamily="50" charset="-128"/>
              </a:rPr>
              <a:t>：値が定義されていない</a:t>
            </a:r>
          </a:p>
        </p:txBody>
      </p:sp>
      <p:sp>
        <p:nvSpPr>
          <p:cNvPr id="6" name="角丸四角形 5"/>
          <p:cNvSpPr/>
          <p:nvPr/>
        </p:nvSpPr>
        <p:spPr>
          <a:xfrm>
            <a:off x="2433368" y="4099515"/>
            <a:ext cx="2592360" cy="620612"/>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ブランク：値が存在しない</a:t>
            </a:r>
            <a:endParaRPr lang="en-US" altLang="ja-JP" sz="1400" dirty="0">
              <a:solidFill>
                <a:srgbClr val="000000"/>
              </a:solidFill>
              <a:latin typeface="Meiryo UI" panose="020B0604030504040204" pitchFamily="50" charset="-128"/>
              <a:ea typeface="Meiryo UI" panose="020B0604030504040204" pitchFamily="50" charset="-128"/>
            </a:endParaRPr>
          </a:p>
          <a:p>
            <a:r>
              <a:rPr lang="ja-JP" altLang="en-US" sz="1400" dirty="0">
                <a:solidFill>
                  <a:srgbClr val="000000"/>
                </a:solidFill>
                <a:latin typeface="Meiryo UI" panose="020B0604030504040204" pitchFamily="50" charset="-128"/>
                <a:ea typeface="Meiryo UI" panose="020B0604030504040204" pitchFamily="50" charset="-128"/>
              </a:rPr>
              <a:t>スペース：空白</a:t>
            </a:r>
          </a:p>
        </p:txBody>
      </p:sp>
      <p:sp>
        <p:nvSpPr>
          <p:cNvPr id="11" name="角丸四角形 10"/>
          <p:cNvSpPr/>
          <p:nvPr/>
        </p:nvSpPr>
        <p:spPr>
          <a:xfrm>
            <a:off x="2432650" y="5389663"/>
            <a:ext cx="259236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a:t>
            </a:r>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NULL</a:t>
            </a:r>
            <a:r>
              <a:rPr lang="ja-JP" altLang="en-US" sz="1400" dirty="0">
                <a:solidFill>
                  <a:srgbClr val="000000"/>
                </a:solidFill>
                <a:latin typeface="Meiryo UI" panose="020B0604030504040204" pitchFamily="50" charset="-128"/>
                <a:ea typeface="Meiryo UI" panose="020B0604030504040204" pitchFamily="50" charset="-128"/>
              </a:rPr>
              <a:t>」の件数 </a:t>
            </a:r>
            <a:r>
              <a:rPr lang="en-US" altLang="ja-JP" sz="1400" dirty="0">
                <a:solidFill>
                  <a:srgbClr val="000000"/>
                </a:solidFill>
                <a:latin typeface="Meiryo UI" panose="020B0604030504040204" pitchFamily="50" charset="-128"/>
                <a:ea typeface="Meiryo UI" panose="020B0604030504040204" pitchFamily="50" charset="-128"/>
              </a:rPr>
              <a:t>+ </a:t>
            </a:r>
            <a:r>
              <a:rPr lang="ja-JP" altLang="en-US" sz="1400" dirty="0">
                <a:solidFill>
                  <a:srgbClr val="000000"/>
                </a:solidFill>
                <a:latin typeface="Meiryo UI" panose="020B0604030504040204" pitchFamily="50" charset="-128"/>
                <a:ea typeface="Meiryo UI" panose="020B0604030504040204" pitchFamily="50" charset="-128"/>
              </a:rPr>
              <a:t>「ブランク </a:t>
            </a:r>
            <a:r>
              <a:rPr lang="en-US" altLang="ja-JP" sz="1400" dirty="0">
                <a:solidFill>
                  <a:srgbClr val="000000"/>
                </a:solidFill>
                <a:latin typeface="Meiryo UI" panose="020B0604030504040204" pitchFamily="50" charset="-128"/>
                <a:ea typeface="Meiryo UI" panose="020B0604030504040204" pitchFamily="50" charset="-128"/>
              </a:rPr>
              <a:t>or </a:t>
            </a:r>
            <a:r>
              <a:rPr lang="ja-JP" altLang="en-US" sz="1400" dirty="0">
                <a:solidFill>
                  <a:srgbClr val="000000"/>
                </a:solidFill>
                <a:latin typeface="Meiryo UI" panose="020B0604030504040204" pitchFamily="50" charset="-128"/>
                <a:ea typeface="Meiryo UI" panose="020B0604030504040204" pitchFamily="50" charset="-128"/>
              </a:rPr>
              <a:t>スペース」の件数でも可</a:t>
            </a:r>
          </a:p>
        </p:txBody>
      </p:sp>
    </p:spTree>
    <p:extLst>
      <p:ext uri="{BB962C8B-B14F-4D97-AF65-F5344CB8AC3E}">
        <p14:creationId xmlns:p14="http://schemas.microsoft.com/office/powerpoint/2010/main" val="975240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86935" y="722902"/>
            <a:ext cx="8740635" cy="5328670"/>
          </a:xfrm>
        </p:spPr>
        <p:txBody>
          <a:bodyPr/>
          <a:lstStyle/>
          <a:p>
            <a:r>
              <a:rPr kumimoji="1" lang="en-US" altLang="ja-JP" dirty="0" smtClean="0">
                <a:latin typeface="Meiryo UI" panose="020B0604030504040204" pitchFamily="50" charset="-128"/>
                <a:ea typeface="Meiryo UI" panose="020B0604030504040204" pitchFamily="50" charset="-128"/>
              </a:rPr>
              <a:t>ISNULL(</a:t>
            </a:r>
            <a:r>
              <a:rPr lang="en-US" altLang="ja-JP" dirty="0" smtClean="0">
                <a:latin typeface="Meiryo UI" panose="020B0604030504040204" pitchFamily="50" charset="-128"/>
                <a:ea typeface="Meiryo UI" panose="020B0604030504040204" pitchFamily="50" charset="-128"/>
              </a:rPr>
              <a:t>α</a:t>
            </a:r>
            <a:r>
              <a:rPr kumimoji="1" lang="en-US" altLang="ja-JP" dirty="0" smtClean="0">
                <a:latin typeface="Meiryo UI" panose="020B0604030504040204" pitchFamily="50" charset="-128"/>
                <a:ea typeface="Meiryo UI" panose="020B0604030504040204" pitchFamily="50" charset="-128"/>
              </a:rPr>
              <a:t>,β)</a:t>
            </a:r>
          </a:p>
          <a:p>
            <a:r>
              <a:rPr lang="en-US" altLang="ja-JP" dirty="0">
                <a:latin typeface="Meiryo UI" panose="020B0604030504040204" pitchFamily="50" charset="-128"/>
                <a:ea typeface="Meiryo UI" panose="020B0604030504040204" pitchFamily="50" charset="-128"/>
              </a:rPr>
              <a:t>α</a:t>
            </a:r>
            <a:r>
              <a:rPr lang="ja-JP" altLang="en-US" dirty="0" smtClean="0">
                <a:latin typeface="Meiryo UI" panose="020B0604030504040204" pitchFamily="50" charset="-128"/>
                <a:ea typeface="Meiryo UI" panose="020B0604030504040204" pitchFamily="50" charset="-128"/>
              </a:rPr>
              <a:t>が</a:t>
            </a:r>
            <a:r>
              <a:rPr lang="en-US" altLang="ja-JP" dirty="0" smtClean="0">
                <a:latin typeface="Meiryo UI" panose="020B0604030504040204" pitchFamily="50" charset="-128"/>
                <a:ea typeface="Meiryo UI" panose="020B0604030504040204" pitchFamily="50" charset="-128"/>
              </a:rPr>
              <a:t>NULL</a:t>
            </a:r>
            <a:r>
              <a:rPr lang="ja-JP" altLang="en-US" dirty="0" smtClean="0">
                <a:latin typeface="Meiryo UI" panose="020B0604030504040204" pitchFamily="50" charset="-128"/>
                <a:ea typeface="Meiryo UI" panose="020B0604030504040204" pitchFamily="50" charset="-128"/>
              </a:rPr>
              <a:t>値でない場合は</a:t>
            </a:r>
            <a:r>
              <a:rPr lang="en-US" altLang="ja-JP" dirty="0" smtClean="0">
                <a:latin typeface="Meiryo UI" panose="020B0604030504040204" pitchFamily="50" charset="-128"/>
                <a:ea typeface="Meiryo UI" panose="020B0604030504040204" pitchFamily="50" charset="-128"/>
              </a:rPr>
              <a:t>α</a:t>
            </a:r>
            <a:r>
              <a:rPr lang="ja-JP" altLang="en-US" dirty="0" smtClean="0">
                <a:latin typeface="Meiryo UI" panose="020B0604030504040204" pitchFamily="50" charset="-128"/>
                <a:ea typeface="Meiryo UI" panose="020B0604030504040204" pitchFamily="50" charset="-128"/>
              </a:rPr>
              <a:t>を返し、</a:t>
            </a:r>
            <a:r>
              <a:rPr lang="en-US" altLang="ja-JP" dirty="0" smtClean="0">
                <a:latin typeface="Meiryo UI" panose="020B0604030504040204" pitchFamily="50" charset="-128"/>
                <a:ea typeface="Meiryo UI" panose="020B0604030504040204" pitchFamily="50" charset="-128"/>
              </a:rPr>
              <a:t>α</a:t>
            </a:r>
            <a:r>
              <a:rPr lang="ja-JP" altLang="en-US" dirty="0" smtClean="0">
                <a:latin typeface="Meiryo UI" panose="020B0604030504040204" pitchFamily="50" charset="-128"/>
                <a:ea typeface="Meiryo UI" panose="020B0604030504040204" pitchFamily="50" charset="-128"/>
              </a:rPr>
              <a:t>が</a:t>
            </a:r>
            <a:r>
              <a:rPr lang="en-US" altLang="ja-JP" dirty="0" smtClean="0">
                <a:latin typeface="Meiryo UI" panose="020B0604030504040204" pitchFamily="50" charset="-128"/>
                <a:ea typeface="Meiryo UI" panose="020B0604030504040204" pitchFamily="50" charset="-128"/>
              </a:rPr>
              <a:t>NULL</a:t>
            </a:r>
            <a:r>
              <a:rPr lang="ja-JP" altLang="en-US" dirty="0" smtClean="0">
                <a:latin typeface="Meiryo UI" panose="020B0604030504040204" pitchFamily="50" charset="-128"/>
                <a:ea typeface="Meiryo UI" panose="020B0604030504040204" pitchFamily="50" charset="-128"/>
              </a:rPr>
              <a:t>値の場合は</a:t>
            </a:r>
            <a:r>
              <a:rPr lang="en-US" altLang="ja-JP" dirty="0" smtClean="0">
                <a:latin typeface="Meiryo UI" panose="020B0604030504040204" pitchFamily="50" charset="-128"/>
                <a:ea typeface="Meiryo UI" panose="020B0604030504040204" pitchFamily="50" charset="-128"/>
              </a:rPr>
              <a:t>β</a:t>
            </a:r>
            <a:r>
              <a:rPr lang="ja-JP" altLang="en-US" dirty="0" smtClean="0">
                <a:latin typeface="Meiryo UI" panose="020B0604030504040204" pitchFamily="50" charset="-128"/>
                <a:ea typeface="Meiryo UI" panose="020B0604030504040204" pitchFamily="50" charset="-128"/>
              </a:rPr>
              <a:t>を返す。</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例</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SELECT [Sales Volume]</a:t>
            </a:r>
            <a:endParaRPr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ISNULL([Sales Volume</a:t>
            </a:r>
            <a:r>
              <a:rPr lang="en-US" altLang="ja-JP" dirty="0" smtClean="0">
                <a:latin typeface="Meiryo UI" panose="020B0604030504040204" pitchFamily="50" charset="-128"/>
                <a:ea typeface="Meiryo UI" panose="020B0604030504040204" pitchFamily="50" charset="-128"/>
              </a:rPr>
              <a:t>],0) AS [</a:t>
            </a:r>
            <a:r>
              <a:rPr lang="en-US" altLang="ja-JP" dirty="0" err="1" smtClean="0">
                <a:latin typeface="Meiryo UI" panose="020B0604030504040204" pitchFamily="50" charset="-128"/>
                <a:ea typeface="Meiryo UI" panose="020B0604030504040204" pitchFamily="50" charset="-128"/>
              </a:rPr>
              <a:t>CON_Sales</a:t>
            </a:r>
            <a:r>
              <a:rPr lang="en-US" altLang="ja-JP" dirty="0" smtClean="0">
                <a:latin typeface="Meiryo UI" panose="020B0604030504040204" pitchFamily="50" charset="-128"/>
                <a:ea typeface="Meiryo UI" panose="020B0604030504040204" pitchFamily="50" charset="-128"/>
              </a:rPr>
              <a:t> Volume]</a:t>
            </a:r>
          </a:p>
          <a:p>
            <a:r>
              <a:rPr lang="en-US" altLang="ja-JP" dirty="0" smtClean="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FROM [DB].[</a:t>
            </a:r>
            <a:r>
              <a:rPr lang="en-US" altLang="ja-JP" dirty="0" err="1">
                <a:latin typeface="Meiryo UI" panose="020B0604030504040204" pitchFamily="50" charset="-128"/>
                <a:ea typeface="Meiryo UI" panose="020B0604030504040204" pitchFamily="50" charset="-128"/>
              </a:rPr>
              <a:t>dbo</a:t>
            </a:r>
            <a:r>
              <a:rPr lang="en-US" altLang="ja-JP"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Car_Sales_New</a:t>
            </a:r>
            <a:r>
              <a:rPr lang="en-US" altLang="ja-JP" dirty="0" smtClean="0">
                <a:latin typeface="Meiryo UI" panose="020B0604030504040204" pitchFamily="50" charset="-128"/>
                <a:ea typeface="Meiryo UI" panose="020B0604030504040204" pitchFamily="50" charset="-128"/>
              </a:rPr>
              <a:t>]</a:t>
            </a: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&lt;</a:t>
            </a:r>
            <a:r>
              <a:rPr lang="ja-JP" altLang="en-US" dirty="0" smtClean="0">
                <a:latin typeface="Meiryo UI" panose="020B0604030504040204" pitchFamily="50" charset="-128"/>
                <a:ea typeface="Meiryo UI" panose="020B0604030504040204" pitchFamily="50" charset="-128"/>
              </a:rPr>
              <a:t>使用場面</a:t>
            </a:r>
            <a:r>
              <a:rPr lang="en-US" altLang="ja-JP" dirty="0" smtClean="0">
                <a:latin typeface="Meiryo UI" panose="020B0604030504040204" pitchFamily="50" charset="-128"/>
                <a:ea typeface="Meiryo UI" panose="020B0604030504040204" pitchFamily="50" charset="-128"/>
              </a:rPr>
              <a:t>&gt;</a:t>
            </a:r>
            <a:endParaRPr lang="en-US" altLang="ja-JP"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NULL</a:t>
            </a:r>
            <a:r>
              <a:rPr lang="ja-JP" altLang="en-US" dirty="0" smtClean="0">
                <a:latin typeface="Meiryo UI" panose="020B0604030504040204" pitchFamily="50" charset="-128"/>
                <a:ea typeface="Meiryo UI" panose="020B0604030504040204" pitchFamily="50" charset="-128"/>
              </a:rPr>
              <a:t>とブランクを同一として扱いたい場合</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SQL Server</a:t>
            </a:r>
            <a:r>
              <a:rPr lang="ja-JP" altLang="en-US" dirty="0"/>
              <a:t>特有</a:t>
            </a:r>
            <a:r>
              <a:rPr lang="ja-JP" altLang="en-US" dirty="0" smtClean="0">
                <a:latin typeface="Meiryo UI" panose="020B0604030504040204" pitchFamily="50" charset="-128"/>
                <a:ea typeface="Meiryo UI" panose="020B0604030504040204" pitchFamily="50" charset="-128"/>
              </a:rPr>
              <a:t>の考え方</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a:t>
            </a:r>
            <a:r>
              <a:rPr lang="en-US" altLang="ja-JP" u="sng" dirty="0" smtClean="0">
                <a:latin typeface="Meiryo UI" panose="020B0604030504040204" pitchFamily="50" charset="-128"/>
                <a:ea typeface="Meiryo UI" panose="020B0604030504040204" pitchFamily="50" charset="-128"/>
              </a:rPr>
              <a:t>※NULL</a:t>
            </a:r>
            <a:r>
              <a:rPr lang="ja-JP" altLang="en-US" u="sng" dirty="0" smtClean="0">
                <a:latin typeface="Meiryo UI" panose="020B0604030504040204" pitchFamily="50" charset="-128"/>
                <a:ea typeface="Meiryo UI" panose="020B0604030504040204" pitchFamily="50" charset="-128"/>
              </a:rPr>
              <a:t>値とブランクが別で存在するのは</a:t>
            </a:r>
            <a:r>
              <a:rPr lang="en-US" altLang="ja-JP" u="sng" dirty="0" smtClean="0">
                <a:latin typeface="Meiryo UI" panose="020B0604030504040204" pitchFamily="50" charset="-128"/>
                <a:ea typeface="Meiryo UI" panose="020B0604030504040204" pitchFamily="50" charset="-128"/>
              </a:rPr>
              <a:t>SQL Server</a:t>
            </a:r>
            <a:r>
              <a:rPr lang="ja-JP" altLang="en-US" u="sng" dirty="0" smtClean="0">
                <a:latin typeface="Meiryo UI" panose="020B0604030504040204" pitchFamily="50" charset="-128"/>
                <a:ea typeface="Meiryo UI" panose="020B0604030504040204" pitchFamily="50" charset="-128"/>
              </a:rPr>
              <a:t>のみ</a:t>
            </a:r>
            <a:endParaRPr lang="en-US" altLang="ja-JP" u="sng"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・演算する際に、</a:t>
            </a:r>
            <a:r>
              <a:rPr lang="en-US" altLang="ja-JP" dirty="0" smtClean="0">
                <a:latin typeface="Meiryo UI" panose="020B0604030504040204" pitchFamily="50" charset="-128"/>
                <a:ea typeface="Meiryo UI" panose="020B0604030504040204" pitchFamily="50" charset="-128"/>
              </a:rPr>
              <a:t>NULL</a:t>
            </a:r>
            <a:r>
              <a:rPr lang="ja-JP" altLang="en-US" dirty="0" smtClean="0">
                <a:latin typeface="Meiryo UI" panose="020B0604030504040204" pitchFamily="50" charset="-128"/>
                <a:ea typeface="Meiryo UI" panose="020B0604030504040204" pitchFamily="50" charset="-128"/>
              </a:rPr>
              <a:t>値を</a:t>
            </a:r>
            <a:r>
              <a:rPr lang="en-US" altLang="ja-JP" dirty="0" smtClean="0">
                <a:latin typeface="Meiryo UI" panose="020B0604030504040204" pitchFamily="50" charset="-128"/>
                <a:ea typeface="Meiryo UI" panose="020B0604030504040204" pitchFamily="50" charset="-128"/>
              </a:rPr>
              <a:t>0</a:t>
            </a:r>
            <a:r>
              <a:rPr lang="ja-JP" altLang="en-US" dirty="0" smtClean="0">
                <a:latin typeface="Meiryo UI" panose="020B0604030504040204" pitchFamily="50" charset="-128"/>
                <a:ea typeface="Meiryo UI" panose="020B0604030504040204" pitchFamily="50" charset="-128"/>
              </a:rPr>
              <a:t>として取り扱いたい場合　等々</a:t>
            </a:r>
            <a:endParaRPr lang="en-US" altLang="ja-JP" dirty="0" smtClean="0">
              <a:latin typeface="Meiryo UI" panose="020B0604030504040204" pitchFamily="50" charset="-128"/>
              <a:ea typeface="Meiryo UI" panose="020B0604030504040204" pitchFamily="50" charset="-128"/>
            </a:endParaRPr>
          </a:p>
          <a:p>
            <a:endParaRPr lang="en-US" altLang="ja-JP" dirty="0"/>
          </a:p>
          <a:p>
            <a:endParaRPr lang="en-US" altLang="ja-JP" dirty="0" smtClean="0"/>
          </a:p>
          <a:p>
            <a:endParaRPr kumimoji="1" lang="en-US" altLang="ja-JP" dirty="0"/>
          </a:p>
          <a:p>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smtClean="0">
                <a:latin typeface="Meiryo UI" panose="020B0604030504040204" pitchFamily="50" charset="-128"/>
                <a:ea typeface="Meiryo UI" panose="020B0604030504040204" pitchFamily="50" charset="-128"/>
              </a:rPr>
              <a:t>【TIPS】ISNULL</a:t>
            </a:r>
            <a:r>
              <a:rPr kumimoji="1" lang="ja-JP" altLang="en-US" dirty="0" smtClean="0">
                <a:latin typeface="Meiryo UI" panose="020B0604030504040204" pitchFamily="50" charset="-128"/>
                <a:ea typeface="Meiryo UI" panose="020B0604030504040204" pitchFamily="50" charset="-128"/>
              </a:rPr>
              <a:t>関数</a:t>
            </a:r>
            <a:endParaRPr kumimoji="1" lang="ja-JP" altLang="en-US"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nvPr>
        </p:nvGraphicFramePr>
        <p:xfrm>
          <a:off x="2880081" y="2996941"/>
          <a:ext cx="4132076" cy="1147191"/>
        </p:xfrm>
        <a:graphic>
          <a:graphicData uri="http://schemas.openxmlformats.org/drawingml/2006/table">
            <a:tbl>
              <a:tblPr firstRow="1" bandRow="1">
                <a:tableStyleId>{21E4AEA4-8DFA-4A89-87EB-49C32662AFE0}</a:tableStyleId>
              </a:tblPr>
              <a:tblGrid>
                <a:gridCol w="1856889">
                  <a:extLst>
                    <a:ext uri="{9D8B030D-6E8A-4147-A177-3AD203B41FA5}">
                      <a16:colId xmlns:a16="http://schemas.microsoft.com/office/drawing/2014/main" val="4181366822"/>
                    </a:ext>
                  </a:extLst>
                </a:gridCol>
                <a:gridCol w="2275187">
                  <a:extLst>
                    <a:ext uri="{9D8B030D-6E8A-4147-A177-3AD203B41FA5}">
                      <a16:colId xmlns:a16="http://schemas.microsoft.com/office/drawing/2014/main" val="17265487"/>
                    </a:ext>
                  </a:extLst>
                </a:gridCol>
              </a:tblGrid>
              <a:tr h="370840">
                <a:tc>
                  <a:txBody>
                    <a:bodyPr/>
                    <a:lstStyle/>
                    <a:p>
                      <a:r>
                        <a:rPr kumimoji="1" lang="en-US" altLang="ja-JP" dirty="0" smtClean="0"/>
                        <a:t>Sales Volume</a:t>
                      </a:r>
                      <a:endParaRPr kumimoji="1" lang="ja-JP" altLang="en-US" dirty="0"/>
                    </a:p>
                  </a:txBody>
                  <a:tcPr/>
                </a:tc>
                <a:tc>
                  <a:txBody>
                    <a:bodyPr/>
                    <a:lstStyle/>
                    <a:p>
                      <a:r>
                        <a:rPr kumimoji="1" lang="en-US" altLang="ja-JP" dirty="0" err="1" smtClean="0"/>
                        <a:t>CON_Sales</a:t>
                      </a:r>
                      <a:r>
                        <a:rPr kumimoji="1" lang="en-US" altLang="ja-JP" dirty="0" smtClean="0"/>
                        <a:t> Volume</a:t>
                      </a:r>
                      <a:endParaRPr kumimoji="1" lang="ja-JP" altLang="en-US" dirty="0"/>
                    </a:p>
                  </a:txBody>
                  <a:tcPr/>
                </a:tc>
                <a:extLst>
                  <a:ext uri="{0D108BD9-81ED-4DB2-BD59-A6C34878D82A}">
                    <a16:rowId xmlns:a16="http://schemas.microsoft.com/office/drawing/2014/main" val="1199094128"/>
                  </a:ext>
                </a:extLst>
              </a:tr>
              <a:tr h="370840">
                <a:tc>
                  <a:txBody>
                    <a:bodyPr/>
                    <a:lstStyle/>
                    <a:p>
                      <a:r>
                        <a:rPr kumimoji="1" lang="en-US" altLang="ja-JP" dirty="0" smtClean="0"/>
                        <a:t>3741</a:t>
                      </a:r>
                      <a:endParaRPr kumimoji="1" lang="ja-JP" altLang="en-US" dirty="0"/>
                    </a:p>
                  </a:txBody>
                  <a:tcPr/>
                </a:tc>
                <a:tc>
                  <a:txBody>
                    <a:bodyPr/>
                    <a:lstStyle/>
                    <a:p>
                      <a:r>
                        <a:rPr kumimoji="1" lang="en-US" altLang="ja-JP" dirty="0" smtClean="0"/>
                        <a:t>3741</a:t>
                      </a:r>
                      <a:endParaRPr kumimoji="1" lang="ja-JP" altLang="en-US" dirty="0"/>
                    </a:p>
                  </a:txBody>
                  <a:tcPr/>
                </a:tc>
                <a:extLst>
                  <a:ext uri="{0D108BD9-81ED-4DB2-BD59-A6C34878D82A}">
                    <a16:rowId xmlns:a16="http://schemas.microsoft.com/office/drawing/2014/main" val="2202021446"/>
                  </a:ext>
                </a:extLst>
              </a:tr>
              <a:tr h="370840">
                <a:tc>
                  <a:txBody>
                    <a:bodyPr/>
                    <a:lstStyle/>
                    <a:p>
                      <a:r>
                        <a:rPr kumimoji="1" lang="en-US" altLang="ja-JP" dirty="0" smtClean="0"/>
                        <a:t>NULL</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998771673"/>
                  </a:ext>
                </a:extLst>
              </a:tr>
            </a:tbl>
          </a:graphicData>
        </a:graphic>
      </p:graphicFrame>
    </p:spTree>
    <p:extLst>
      <p:ext uri="{BB962C8B-B14F-4D97-AF65-F5344CB8AC3E}">
        <p14:creationId xmlns:p14="http://schemas.microsoft.com/office/powerpoint/2010/main" val="2096520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smtClean="0">
                <a:latin typeface="Meiryo UI" panose="020B0604030504040204" pitchFamily="50" charset="-128"/>
                <a:ea typeface="Meiryo UI" panose="020B0604030504040204" pitchFamily="50" charset="-128"/>
              </a:rPr>
              <a:t>バリデーションチェック用</a:t>
            </a:r>
            <a:r>
              <a:rPr kumimoji="1" lang="en-US" altLang="ja-JP" dirty="0" smtClean="0">
                <a:latin typeface="Meiryo UI" panose="020B0604030504040204" pitchFamily="50" charset="-128"/>
                <a:ea typeface="Meiryo UI" panose="020B0604030504040204" pitchFamily="50" charset="-128"/>
              </a:rPr>
              <a:t>SQL(2)</a:t>
            </a:r>
            <a:endParaRPr kumimoji="1" lang="ja-JP" altLang="en-US" dirty="0">
              <a:latin typeface="Meiryo UI" panose="020B0604030504040204" pitchFamily="50" charset="-128"/>
              <a:ea typeface="Meiryo UI"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728929749"/>
              </p:ext>
            </p:extLst>
          </p:nvPr>
        </p:nvGraphicFramePr>
        <p:xfrm>
          <a:off x="751639" y="2276842"/>
          <a:ext cx="8410575" cy="3997109"/>
        </p:xfrm>
        <a:graphic>
          <a:graphicData uri="http://schemas.openxmlformats.org/drawingml/2006/table">
            <a:tbl>
              <a:tblPr firstRow="1" bandRow="1">
                <a:tableStyleId>{21E4AEA4-8DFA-4A89-87EB-49C32662AFE0}</a:tableStyleId>
              </a:tblPr>
              <a:tblGrid>
                <a:gridCol w="933292">
                  <a:extLst>
                    <a:ext uri="{9D8B030D-6E8A-4147-A177-3AD203B41FA5}">
                      <a16:colId xmlns:a16="http://schemas.microsoft.com/office/drawing/2014/main" val="3118790748"/>
                    </a:ext>
                  </a:extLst>
                </a:gridCol>
                <a:gridCol w="3284085">
                  <a:extLst>
                    <a:ext uri="{9D8B030D-6E8A-4147-A177-3AD203B41FA5}">
                      <a16:colId xmlns:a16="http://schemas.microsoft.com/office/drawing/2014/main" val="1150540059"/>
                    </a:ext>
                  </a:extLst>
                </a:gridCol>
                <a:gridCol w="4193198">
                  <a:extLst>
                    <a:ext uri="{9D8B030D-6E8A-4147-A177-3AD203B41FA5}">
                      <a16:colId xmlns:a16="http://schemas.microsoft.com/office/drawing/2014/main" val="4045041738"/>
                    </a:ext>
                  </a:extLst>
                </a:gridCol>
              </a:tblGrid>
              <a:tr h="329432">
                <a:tc>
                  <a:txBody>
                    <a:bodyPr/>
                    <a:lstStyle/>
                    <a:p>
                      <a:r>
                        <a:rPr kumimoji="1" lang="ja-JP" altLang="en-US" sz="1800" dirty="0" smtClean="0">
                          <a:latin typeface="Meiryo UI" panose="020B0604030504040204" pitchFamily="50" charset="-128"/>
                          <a:ea typeface="Meiryo UI" panose="020B0604030504040204" pitchFamily="50" charset="-128"/>
                        </a:rPr>
                        <a:t>カテゴリ</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内容</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SQL</a:t>
                      </a:r>
                      <a:r>
                        <a:rPr kumimoji="1" lang="ja-JP" altLang="en-US" sz="1800" dirty="0" smtClean="0">
                          <a:latin typeface="Meiryo UI" panose="020B0604030504040204" pitchFamily="50" charset="-128"/>
                          <a:ea typeface="Meiryo UI" panose="020B0604030504040204" pitchFamily="50" charset="-128"/>
                        </a:rPr>
                        <a:t>例</a:t>
                      </a:r>
                      <a:endParaRPr kumimoji="1" lang="ja-JP" altLang="en-US"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4311592"/>
                  </a:ext>
                </a:extLst>
              </a:tr>
              <a:tr h="2442629">
                <a:tc rowSpan="2">
                  <a:txBody>
                    <a:bodyPr/>
                    <a:lstStyle/>
                    <a:p>
                      <a:r>
                        <a:rPr kumimoji="1" lang="ja-JP" altLang="en-US" sz="1800" dirty="0" smtClean="0">
                          <a:latin typeface="Meiryo UI" panose="020B0604030504040204" pitchFamily="50" charset="-128"/>
                          <a:ea typeface="Meiryo UI" panose="020B0604030504040204" pitchFamily="50" charset="-128"/>
                        </a:rPr>
                        <a:t>充足率調査</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値あり件数</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rPr>
                        <a:t>SELECT COUNT(*)</a:t>
                      </a:r>
                    </a:p>
                    <a:p>
                      <a:r>
                        <a:rPr kumimoji="1" lang="en-US" altLang="ja-JP" sz="1600" dirty="0" smtClean="0">
                          <a:latin typeface="Meiryo UI" panose="020B0604030504040204" pitchFamily="50" charset="-128"/>
                          <a:ea typeface="Meiryo UI" panose="020B0604030504040204" pitchFamily="50" charset="-128"/>
                        </a:rPr>
                        <a:t>FROM [</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p>
                    <a:p>
                      <a:r>
                        <a:rPr kumimoji="1" lang="en-US" altLang="ja-JP" sz="1600" dirty="0" smtClean="0">
                          <a:latin typeface="Meiryo UI" panose="020B0604030504040204" pitchFamily="50" charset="-128"/>
                          <a:ea typeface="Meiryo UI" panose="020B0604030504040204" pitchFamily="50" charset="-128"/>
                        </a:rPr>
                        <a:t>WHERE [Make] IS NOT</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NULL</a:t>
                      </a:r>
                    </a:p>
                    <a:p>
                      <a:r>
                        <a:rPr kumimoji="1" lang="en-US" altLang="ja-JP" sz="1600" dirty="0" smtClean="0">
                          <a:latin typeface="Meiryo UI" panose="020B0604030504040204" pitchFamily="50" charset="-128"/>
                          <a:ea typeface="Meiryo UI" panose="020B0604030504040204" pitchFamily="50" charset="-128"/>
                        </a:rPr>
                        <a:t>            AND</a:t>
                      </a:r>
                      <a:r>
                        <a:rPr kumimoji="1" lang="en-US" altLang="ja-JP" sz="1600" baseline="0" dirty="0" smtClean="0">
                          <a:latin typeface="Meiryo UI" panose="020B0604030504040204" pitchFamily="50" charset="-128"/>
                          <a:ea typeface="Meiryo UI" panose="020B0604030504040204" pitchFamily="50" charset="-128"/>
                        </a:rPr>
                        <a:t> [Make] &lt;&gt; ‘‘</a:t>
                      </a:r>
                      <a:endParaRPr kumimoji="1" lang="ja-JP" altLang="en-US" sz="1600"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別解</a:t>
                      </a:r>
                      <a:r>
                        <a:rPr kumimoji="1" lang="en-US" altLang="ja-JP" sz="1600" dirty="0" smtClean="0">
                          <a:latin typeface="Meiryo UI" panose="020B0604030504040204" pitchFamily="50" charset="-128"/>
                          <a:ea typeface="Meiryo UI" panose="020B0604030504040204" pitchFamily="50" charset="-128"/>
                        </a:rPr>
                        <a:t>)</a:t>
                      </a:r>
                    </a:p>
                    <a:p>
                      <a:r>
                        <a:rPr kumimoji="1" lang="en-US" altLang="ja-JP" sz="1600" dirty="0" smtClean="0">
                          <a:latin typeface="Meiryo UI" panose="020B0604030504040204" pitchFamily="50" charset="-128"/>
                          <a:ea typeface="Meiryo UI" panose="020B0604030504040204" pitchFamily="50" charset="-128"/>
                        </a:rPr>
                        <a:t>SELECT</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COUNT(*)</a:t>
                      </a:r>
                    </a:p>
                    <a:p>
                      <a:r>
                        <a:rPr kumimoji="1" lang="en-US" altLang="ja-JP" sz="1600" dirty="0" smtClean="0">
                          <a:latin typeface="Meiryo UI" panose="020B0604030504040204" pitchFamily="50" charset="-128"/>
                          <a:ea typeface="Meiryo UI" panose="020B0604030504040204" pitchFamily="50" charset="-128"/>
                        </a:rPr>
                        <a:t>FROM</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p>
                    <a:p>
                      <a:r>
                        <a:rPr kumimoji="1" lang="en-US" altLang="ja-JP" sz="1600" dirty="0" smtClean="0">
                          <a:latin typeface="Meiryo UI" panose="020B0604030504040204" pitchFamily="50" charset="-128"/>
                          <a:ea typeface="Meiryo UI" panose="020B0604030504040204" pitchFamily="50" charset="-128"/>
                        </a:rPr>
                        <a:t>WHERE</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ISNULL([Make],’’) &lt;&gt; ‘’</a:t>
                      </a:r>
                      <a:endParaRPr kumimoji="1" lang="ja-JP" altLang="en-US" sz="16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54438157"/>
                  </a:ext>
                </a:extLst>
              </a:tr>
              <a:tr h="115200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値なしデータの比率</a:t>
                      </a:r>
                      <a:endParaRPr kumimoji="1" lang="en-US" altLang="ja-JP" sz="1800" dirty="0" smtClean="0">
                        <a:latin typeface="Meiryo UI" panose="020B0604030504040204" pitchFamily="50" charset="-128"/>
                        <a:ea typeface="Meiryo UI" panose="020B0604030504040204" pitchFamily="50" charset="-128"/>
                      </a:endParaRPr>
                    </a:p>
                    <a:p>
                      <a:endParaRPr kumimoji="1" lang="en-US" altLang="ja-JP" sz="1800" dirty="0" smtClean="0">
                        <a:latin typeface="Meiryo UI" panose="020B0604030504040204" pitchFamily="50" charset="-128"/>
                        <a:ea typeface="Meiryo UI" panose="020B0604030504040204" pitchFamily="50" charset="-128"/>
                      </a:endParaRPr>
                    </a:p>
                    <a:p>
                      <a:endParaRPr kumimoji="1" lang="en-US" altLang="ja-JP" sz="1800" dirty="0" smtClean="0">
                        <a:latin typeface="Meiryo UI" panose="020B0604030504040204" pitchFamily="50" charset="-128"/>
                        <a:ea typeface="Meiryo UI" panose="020B0604030504040204" pitchFamily="50" charset="-128"/>
                      </a:endParaRPr>
                    </a:p>
                    <a:p>
                      <a:endParaRPr kumimoji="1" lang="ja-JP" altLang="en-US" sz="1800" dirty="0">
                        <a:latin typeface="Meiryo UI" panose="020B0604030504040204" pitchFamily="50" charset="-128"/>
                        <a:ea typeface="Meiryo UI" panose="020B0604030504040204" pitchFamily="50" charset="-128"/>
                      </a:endParaRPr>
                    </a:p>
                  </a:txBody>
                  <a:tcPr/>
                </a:tc>
                <a:tc>
                  <a:txBody>
                    <a:bodyPr/>
                    <a:lstStyle/>
                    <a:p>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11738783"/>
                  </a:ext>
                </a:extLst>
              </a:tr>
            </a:tbl>
          </a:graphicData>
        </a:graphic>
      </p:graphicFrame>
      <p:sp>
        <p:nvSpPr>
          <p:cNvPr id="7" name="角丸四角形 6"/>
          <p:cNvSpPr/>
          <p:nvPr/>
        </p:nvSpPr>
        <p:spPr>
          <a:xfrm>
            <a:off x="2000590" y="3284980"/>
            <a:ext cx="259236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全件から、値なし件数を引いて</a:t>
            </a:r>
            <a:r>
              <a:rPr lang="ja-JP" altLang="en-US" sz="1400" dirty="0" smtClean="0">
                <a:solidFill>
                  <a:srgbClr val="000000"/>
                </a:solidFill>
                <a:latin typeface="Meiryo UI" panose="020B0604030504040204" pitchFamily="50" charset="-128"/>
                <a:ea typeface="Meiryo UI" panose="020B0604030504040204" pitchFamily="50" charset="-128"/>
              </a:rPr>
              <a:t>出しても可</a:t>
            </a:r>
            <a:endParaRPr lang="ja-JP" altLang="en-US" sz="1400" dirty="0">
              <a:solidFill>
                <a:srgbClr val="000000"/>
              </a:solidFill>
              <a:latin typeface="Meiryo UI" panose="020B0604030504040204" pitchFamily="50" charset="-128"/>
              <a:ea typeface="Meiryo UI" panose="020B0604030504040204" pitchFamily="50" charset="-128"/>
            </a:endParaRPr>
          </a:p>
        </p:txBody>
      </p:sp>
      <p:pic>
        <p:nvPicPr>
          <p:cNvPr id="9" name="図 8"/>
          <p:cNvPicPr>
            <a:picLocks noChangeAspect="1"/>
          </p:cNvPicPr>
          <p:nvPr/>
        </p:nvPicPr>
        <p:blipFill>
          <a:blip r:embed="rId2"/>
          <a:stretch>
            <a:fillRect/>
          </a:stretch>
        </p:blipFill>
        <p:spPr>
          <a:xfrm>
            <a:off x="751639" y="939776"/>
            <a:ext cx="8410575" cy="1038225"/>
          </a:xfrm>
          <a:prstGeom prst="rect">
            <a:avLst/>
          </a:prstGeom>
        </p:spPr>
      </p:pic>
      <p:sp>
        <p:nvSpPr>
          <p:cNvPr id="10" name="角丸四角形 9"/>
          <p:cNvSpPr/>
          <p:nvPr/>
        </p:nvSpPr>
        <p:spPr>
          <a:xfrm>
            <a:off x="6033150" y="5373270"/>
            <a:ext cx="172824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smtClean="0">
                <a:solidFill>
                  <a:srgbClr val="000000"/>
                </a:solidFill>
                <a:latin typeface="Meiryo UI" panose="020B0604030504040204" pitchFamily="50" charset="-128"/>
                <a:ea typeface="Meiryo UI" panose="020B0604030504040204" pitchFamily="50" charset="-128"/>
              </a:rPr>
              <a:t>エクセルで計算する。</a:t>
            </a:r>
            <a:endParaRPr lang="ja-JP" altLang="en-US" sz="14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56231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smtClean="0">
                <a:latin typeface="Meiryo UI" panose="020B0604030504040204" pitchFamily="50" charset="-128"/>
                <a:ea typeface="Meiryo UI" panose="020B0604030504040204" pitchFamily="50" charset="-128"/>
              </a:rPr>
              <a:t>バリデーションチェック用</a:t>
            </a:r>
            <a:r>
              <a:rPr lang="en-US" altLang="ja-JP" dirty="0" smtClean="0">
                <a:latin typeface="Meiryo UI" panose="020B0604030504040204" pitchFamily="50" charset="-128"/>
                <a:ea typeface="Meiryo UI" panose="020B0604030504040204" pitchFamily="50" charset="-128"/>
              </a:rPr>
              <a:t>SQL</a:t>
            </a:r>
            <a:r>
              <a:rPr lang="en-US" altLang="ja-JP" dirty="0" smtClean="0"/>
              <a:t>(3</a:t>
            </a:r>
            <a:r>
              <a:rPr lang="en-US" altLang="ja-JP" dirty="0"/>
              <a:t>)</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230155744"/>
              </p:ext>
            </p:extLst>
          </p:nvPr>
        </p:nvGraphicFramePr>
        <p:xfrm>
          <a:off x="1067977" y="1988800"/>
          <a:ext cx="8349643" cy="4454993"/>
        </p:xfrm>
        <a:graphic>
          <a:graphicData uri="http://schemas.openxmlformats.org/drawingml/2006/table">
            <a:tbl>
              <a:tblPr firstRow="1" bandRow="1">
                <a:tableStyleId>{21E4AEA4-8DFA-4A89-87EB-49C32662AFE0}</a:tableStyleId>
              </a:tblPr>
              <a:tblGrid>
                <a:gridCol w="1625017">
                  <a:extLst>
                    <a:ext uri="{9D8B030D-6E8A-4147-A177-3AD203B41FA5}">
                      <a16:colId xmlns:a16="http://schemas.microsoft.com/office/drawing/2014/main" val="3118790748"/>
                    </a:ext>
                  </a:extLst>
                </a:gridCol>
                <a:gridCol w="2043976">
                  <a:extLst>
                    <a:ext uri="{9D8B030D-6E8A-4147-A177-3AD203B41FA5}">
                      <a16:colId xmlns:a16="http://schemas.microsoft.com/office/drawing/2014/main" val="1150540059"/>
                    </a:ext>
                  </a:extLst>
                </a:gridCol>
                <a:gridCol w="4680650">
                  <a:extLst>
                    <a:ext uri="{9D8B030D-6E8A-4147-A177-3AD203B41FA5}">
                      <a16:colId xmlns:a16="http://schemas.microsoft.com/office/drawing/2014/main" val="4045041738"/>
                    </a:ext>
                  </a:extLst>
                </a:gridCol>
              </a:tblGrid>
              <a:tr h="708817">
                <a:tc>
                  <a:txBody>
                    <a:bodyPr/>
                    <a:lstStyle/>
                    <a:p>
                      <a:r>
                        <a:rPr kumimoji="1" lang="ja-JP" altLang="en-US" sz="1800" dirty="0" smtClean="0">
                          <a:latin typeface="Meiryo UI" panose="020B0604030504040204" pitchFamily="50" charset="-128"/>
                          <a:ea typeface="Meiryo UI" panose="020B0604030504040204" pitchFamily="50" charset="-128"/>
                        </a:rPr>
                        <a:t>カテゴリ</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内容</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SQL</a:t>
                      </a:r>
                      <a:r>
                        <a:rPr kumimoji="1" lang="ja-JP" altLang="en-US" sz="1800" dirty="0" smtClean="0">
                          <a:latin typeface="Meiryo UI" panose="020B0604030504040204" pitchFamily="50" charset="-128"/>
                          <a:ea typeface="Meiryo UI" panose="020B0604030504040204" pitchFamily="50" charset="-128"/>
                        </a:rPr>
                        <a:t>例</a:t>
                      </a:r>
                      <a:endParaRPr kumimoji="1" lang="ja-JP" altLang="en-US"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4311592"/>
                  </a:ext>
                </a:extLst>
              </a:tr>
              <a:tr h="3035703">
                <a:tc rowSpan="2">
                  <a:txBody>
                    <a:bodyPr/>
                    <a:lstStyle/>
                    <a:p>
                      <a:r>
                        <a:rPr kumimoji="1" lang="ja-JP" altLang="en-US" sz="1800" dirty="0" smtClean="0">
                          <a:latin typeface="Meiryo UI" panose="020B0604030504040204" pitchFamily="50" charset="-128"/>
                          <a:ea typeface="Meiryo UI" panose="020B0604030504040204" pitchFamily="50" charset="-128"/>
                        </a:rPr>
                        <a:t>キー項目調査</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データのユニーク数</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rPr>
                        <a:t>SELECT COUNT(*)</a:t>
                      </a:r>
                    </a:p>
                    <a:p>
                      <a:r>
                        <a:rPr kumimoji="1" lang="en-US" altLang="ja-JP" sz="1600" dirty="0" smtClean="0">
                          <a:latin typeface="Meiryo UI" panose="020B0604030504040204" pitchFamily="50" charset="-128"/>
                          <a:ea typeface="Meiryo UI" panose="020B0604030504040204" pitchFamily="50" charset="-128"/>
                        </a:rPr>
                        <a:t>FROM</a:t>
                      </a:r>
                    </a:p>
                    <a:p>
                      <a:r>
                        <a:rPr kumimoji="1" lang="en-US" altLang="ja-JP" sz="1600" dirty="0" smtClean="0">
                          <a:latin typeface="Meiryo UI" panose="020B0604030504040204" pitchFamily="50" charset="-128"/>
                          <a:ea typeface="Meiryo UI" panose="020B0604030504040204" pitchFamily="50" charset="-128"/>
                        </a:rPr>
                        <a:t>     (</a:t>
                      </a:r>
                    </a:p>
                    <a:p>
                      <a:r>
                        <a:rPr kumimoji="1" lang="en-US" altLang="ja-JP" sz="1600" dirty="0" smtClean="0">
                          <a:latin typeface="Meiryo UI" panose="020B0604030504040204" pitchFamily="50" charset="-128"/>
                          <a:ea typeface="Meiryo UI" panose="020B0604030504040204" pitchFamily="50" charset="-128"/>
                        </a:rPr>
                        <a:t>	SELECT DISTINCT [Make]</a:t>
                      </a:r>
                    </a:p>
                    <a:p>
                      <a:r>
                        <a:rPr kumimoji="1" lang="en-US" altLang="ja-JP" sz="1600" dirty="0" smtClean="0">
                          <a:latin typeface="Meiryo UI" panose="020B0604030504040204" pitchFamily="50" charset="-128"/>
                          <a:ea typeface="Meiryo UI" panose="020B0604030504040204" pitchFamily="50" charset="-128"/>
                        </a:rPr>
                        <a:t>       FROM [DB].[</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p>
                    <a:p>
                      <a:r>
                        <a:rPr kumimoji="1" lang="en-US" altLang="ja-JP" sz="1600" baseline="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 AS T1</a:t>
                      </a:r>
                    </a:p>
                    <a:p>
                      <a:r>
                        <a:rPr kumimoji="1" lang="en-US" altLang="ja-JP" sz="1600" dirty="0" smtClean="0">
                          <a:latin typeface="Meiryo UI" panose="020B0604030504040204" pitchFamily="50" charset="-128"/>
                          <a:ea typeface="Meiryo UI" panose="020B0604030504040204" pitchFamily="50" charset="-128"/>
                        </a:rPr>
                        <a:t>;</a:t>
                      </a:r>
                    </a:p>
                    <a:p>
                      <a:endParaRPr kumimoji="1" lang="en-US" altLang="ja-JP" sz="1600" dirty="0" smtClean="0">
                        <a:latin typeface="Meiryo UI" panose="020B0604030504040204" pitchFamily="50" charset="-128"/>
                        <a:ea typeface="Meiryo UI" panose="020B0604030504040204" pitchFamily="50" charset="-128"/>
                      </a:endParaRPr>
                    </a:p>
                    <a:p>
                      <a:r>
                        <a:rPr kumimoji="1" lang="en-US" altLang="ja-JP" sz="1600" b="1" u="sng" dirty="0" smtClean="0">
                          <a:latin typeface="Meiryo UI" panose="020B0604030504040204" pitchFamily="50" charset="-128"/>
                          <a:ea typeface="Meiryo UI" panose="020B0604030504040204" pitchFamily="50" charset="-128"/>
                        </a:rPr>
                        <a:t>※</a:t>
                      </a:r>
                      <a:r>
                        <a:rPr kumimoji="1" lang="ja-JP" altLang="en-US" sz="1600" b="1" u="sng" dirty="0" smtClean="0">
                          <a:latin typeface="Meiryo UI" panose="020B0604030504040204" pitchFamily="50" charset="-128"/>
                          <a:ea typeface="Meiryo UI" panose="020B0604030504040204" pitchFamily="50" charset="-128"/>
                        </a:rPr>
                        <a:t>以下だと、</a:t>
                      </a:r>
                      <a:r>
                        <a:rPr kumimoji="1" lang="en-US" altLang="ja-JP" sz="1600" b="1" u="sng" dirty="0" smtClean="0">
                          <a:latin typeface="Meiryo UI" panose="020B0604030504040204" pitchFamily="50" charset="-128"/>
                          <a:ea typeface="Meiryo UI" panose="020B0604030504040204" pitchFamily="50" charset="-128"/>
                        </a:rPr>
                        <a:t>NULL</a:t>
                      </a:r>
                      <a:r>
                        <a:rPr kumimoji="1" lang="ja-JP" altLang="en-US" sz="1600" b="1" u="sng" dirty="0" smtClean="0">
                          <a:latin typeface="Meiryo UI" panose="020B0604030504040204" pitchFamily="50" charset="-128"/>
                          <a:ea typeface="Meiryo UI" panose="020B0604030504040204" pitchFamily="50" charset="-128"/>
                        </a:rPr>
                        <a:t>値がカウント</a:t>
                      </a:r>
                      <a:r>
                        <a:rPr kumimoji="1" lang="ja-JP" altLang="en-US" sz="1600" b="1" u="sng" dirty="0" smtClean="0">
                          <a:latin typeface="Meiryo UI" panose="020B0604030504040204" pitchFamily="50" charset="-128"/>
                          <a:ea typeface="Meiryo UI" panose="020B0604030504040204" pitchFamily="50" charset="-128"/>
                        </a:rPr>
                        <a:t>されないことに注意</a:t>
                      </a:r>
                      <a:endParaRPr kumimoji="1" lang="en-US" altLang="ja-JP" sz="1600" b="1" u="sng" dirty="0" smtClean="0">
                        <a:latin typeface="Meiryo UI" panose="020B0604030504040204" pitchFamily="50" charset="-128"/>
                        <a:ea typeface="Meiryo UI" panose="020B0604030504040204" pitchFamily="50" charset="-128"/>
                      </a:endParaRPr>
                    </a:p>
                    <a:p>
                      <a:r>
                        <a:rPr kumimoji="1" lang="en-US" altLang="ja-JP" sz="1600" dirty="0" smtClean="0">
                          <a:latin typeface="Meiryo UI" panose="020B0604030504040204" pitchFamily="50" charset="-128"/>
                          <a:ea typeface="Meiryo UI" panose="020B0604030504040204" pitchFamily="50" charset="-128"/>
                        </a:rPr>
                        <a:t>SELECT COUNT(DISTINCT [Make])</a:t>
                      </a:r>
                    </a:p>
                    <a:p>
                      <a:r>
                        <a:rPr kumimoji="1" lang="en-US" altLang="ja-JP" sz="1600" dirty="0" smtClean="0">
                          <a:latin typeface="Meiryo UI" panose="020B0604030504040204" pitchFamily="50" charset="-128"/>
                          <a:ea typeface="Meiryo UI" panose="020B0604030504040204" pitchFamily="50" charset="-128"/>
                        </a:rPr>
                        <a:t>FROM [</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18470810"/>
                  </a:ext>
                </a:extLst>
              </a:tr>
              <a:tr h="710473">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データのユニーク率</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64827048"/>
                  </a:ext>
                </a:extLst>
              </a:tr>
            </a:tbl>
          </a:graphicData>
        </a:graphic>
      </p:graphicFrame>
      <p:pic>
        <p:nvPicPr>
          <p:cNvPr id="8" name="図 7"/>
          <p:cNvPicPr>
            <a:picLocks noChangeAspect="1"/>
          </p:cNvPicPr>
          <p:nvPr/>
        </p:nvPicPr>
        <p:blipFill>
          <a:blip r:embed="rId3"/>
          <a:stretch>
            <a:fillRect/>
          </a:stretch>
        </p:blipFill>
        <p:spPr>
          <a:xfrm>
            <a:off x="751965" y="810807"/>
            <a:ext cx="8410575" cy="1038225"/>
          </a:xfrm>
          <a:prstGeom prst="rect">
            <a:avLst/>
          </a:prstGeom>
        </p:spPr>
      </p:pic>
      <p:sp>
        <p:nvSpPr>
          <p:cNvPr id="5" name="角丸四角形 4"/>
          <p:cNvSpPr/>
          <p:nvPr/>
        </p:nvSpPr>
        <p:spPr>
          <a:xfrm>
            <a:off x="2833467" y="3758338"/>
            <a:ext cx="1800250" cy="1008140"/>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smtClean="0">
                <a:solidFill>
                  <a:srgbClr val="000000"/>
                </a:solidFill>
                <a:latin typeface="Meiryo UI" panose="020B0604030504040204" pitchFamily="50" charset="-128"/>
                <a:ea typeface="Meiryo UI" panose="020B0604030504040204" pitchFamily="50" charset="-128"/>
              </a:rPr>
              <a:t>DISTINCT</a:t>
            </a:r>
            <a:r>
              <a:rPr lang="ja-JP" altLang="en-US" sz="1400" dirty="0">
                <a:solidFill>
                  <a:srgbClr val="000000"/>
                </a:solidFill>
                <a:latin typeface="Meiryo UI" panose="020B0604030504040204" pitchFamily="50" charset="-128"/>
                <a:ea typeface="Meiryo UI" panose="020B0604030504040204" pitchFamily="50" charset="-128"/>
              </a:rPr>
              <a:t>句を使用すると，重複した値を</a:t>
            </a:r>
            <a:r>
              <a:rPr lang="en-US" altLang="ja-JP" sz="1400" dirty="0">
                <a:solidFill>
                  <a:srgbClr val="000000"/>
                </a:solidFill>
                <a:latin typeface="Meiryo UI" panose="020B0604030504040204" pitchFamily="50" charset="-128"/>
                <a:ea typeface="Meiryo UI" panose="020B0604030504040204" pitchFamily="50" charset="-128"/>
              </a:rPr>
              <a:t>1</a:t>
            </a:r>
            <a:r>
              <a:rPr lang="ja-JP" altLang="en-US" sz="1400" dirty="0" err="1">
                <a:solidFill>
                  <a:srgbClr val="000000"/>
                </a:solidFill>
                <a:latin typeface="Meiryo UI" panose="020B0604030504040204" pitchFamily="50" charset="-128"/>
                <a:ea typeface="Meiryo UI" panose="020B0604030504040204" pitchFamily="50" charset="-128"/>
              </a:rPr>
              <a:t>つに</a:t>
            </a:r>
            <a:r>
              <a:rPr lang="ja-JP" altLang="en-US" sz="1400" dirty="0">
                <a:solidFill>
                  <a:srgbClr val="000000"/>
                </a:solidFill>
                <a:latin typeface="Meiryo UI" panose="020B0604030504040204" pitchFamily="50" charset="-128"/>
                <a:ea typeface="Meiryo UI" panose="020B0604030504040204" pitchFamily="50" charset="-128"/>
              </a:rPr>
              <a:t>まとめてからレコード数を</a:t>
            </a:r>
            <a:r>
              <a:rPr lang="ja-JP" altLang="en-US" sz="1400" dirty="0" smtClean="0">
                <a:solidFill>
                  <a:srgbClr val="000000"/>
                </a:solidFill>
                <a:latin typeface="Meiryo UI" panose="020B0604030504040204" pitchFamily="50" charset="-128"/>
                <a:ea typeface="Meiryo UI" panose="020B0604030504040204" pitchFamily="50" charset="-128"/>
              </a:rPr>
              <a:t>取得</a:t>
            </a:r>
            <a:r>
              <a:rPr lang="ja-JP" altLang="en-US" sz="1400" dirty="0">
                <a:solidFill>
                  <a:srgbClr val="000000"/>
                </a:solidFill>
                <a:latin typeface="Meiryo UI" panose="020B0604030504040204" pitchFamily="50" charset="-128"/>
                <a:ea typeface="Meiryo UI" panose="020B0604030504040204" pitchFamily="50" charset="-128"/>
              </a:rPr>
              <a:t>可</a:t>
            </a:r>
          </a:p>
        </p:txBody>
      </p:sp>
      <p:sp>
        <p:nvSpPr>
          <p:cNvPr id="6" name="角丸四角形 5"/>
          <p:cNvSpPr/>
          <p:nvPr/>
        </p:nvSpPr>
        <p:spPr>
          <a:xfrm>
            <a:off x="5961140" y="5823181"/>
            <a:ext cx="158422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smtClean="0">
                <a:solidFill>
                  <a:srgbClr val="000000"/>
                </a:solidFill>
                <a:latin typeface="Meiryo UI" panose="020B0604030504040204" pitchFamily="50" charset="-128"/>
                <a:ea typeface="Meiryo UI" panose="020B0604030504040204" pitchFamily="50" charset="-128"/>
              </a:rPr>
              <a:t>エクセルで計算する。</a:t>
            </a:r>
            <a:endParaRPr lang="ja-JP" altLang="en-US" sz="14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3272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18052" y="908720"/>
            <a:ext cx="8256137" cy="5328670"/>
          </a:xfrm>
        </p:spPr>
        <p:txBody>
          <a:bodyPr/>
          <a:lstStyle/>
          <a:p>
            <a:r>
              <a:rPr lang="ja-JP" altLang="en-US" dirty="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DISTINCT</a:t>
            </a:r>
            <a:r>
              <a:rPr lang="ja-JP" altLang="en-US" dirty="0" smtClean="0">
                <a:latin typeface="Meiryo UI" panose="020B0604030504040204" pitchFamily="50" charset="-128"/>
                <a:ea typeface="Meiryo UI" panose="020B0604030504040204" pitchFamily="50" charset="-128"/>
              </a:rPr>
              <a:t>句</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重複レコードを</a:t>
            </a:r>
            <a:r>
              <a:rPr lang="en-US" altLang="ja-JP" dirty="0" smtClean="0">
                <a:latin typeface="Meiryo UI" panose="020B0604030504040204" pitchFamily="50" charset="-128"/>
                <a:ea typeface="Meiryo UI" panose="020B0604030504040204" pitchFamily="50" charset="-128"/>
              </a:rPr>
              <a:t>1</a:t>
            </a:r>
            <a:r>
              <a:rPr lang="ja-JP" altLang="en-US" dirty="0" err="1" smtClean="0">
                <a:latin typeface="Meiryo UI" panose="020B0604030504040204" pitchFamily="50" charset="-128"/>
                <a:ea typeface="Meiryo UI" panose="020B0604030504040204" pitchFamily="50" charset="-128"/>
              </a:rPr>
              <a:t>つに</a:t>
            </a:r>
            <a:r>
              <a:rPr lang="ja-JP" altLang="en-US" dirty="0" smtClean="0">
                <a:latin typeface="Meiryo UI" panose="020B0604030504040204" pitchFamily="50" charset="-128"/>
                <a:ea typeface="Meiryo UI" panose="020B0604030504040204" pitchFamily="50" charset="-128"/>
              </a:rPr>
              <a:t>まとめて抽出できる。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例</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SELECT </a:t>
            </a:r>
            <a:r>
              <a:rPr lang="en-US" altLang="ja-JP" dirty="0" smtClean="0">
                <a:latin typeface="Meiryo UI" panose="020B0604030504040204" pitchFamily="50" charset="-128"/>
                <a:ea typeface="Meiryo UI" panose="020B0604030504040204" pitchFamily="50" charset="-128"/>
              </a:rPr>
              <a:t>DISTINCT [Make]</a:t>
            </a:r>
          </a:p>
          <a:p>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FROM [DB].[</a:t>
            </a:r>
            <a:r>
              <a:rPr lang="en-US" altLang="ja-JP" dirty="0" err="1">
                <a:latin typeface="Meiryo UI" panose="020B0604030504040204" pitchFamily="50" charset="-128"/>
                <a:ea typeface="Meiryo UI" panose="020B0604030504040204" pitchFamily="50" charset="-128"/>
              </a:rPr>
              <a:t>dbo</a:t>
            </a:r>
            <a:r>
              <a:rPr lang="en-US" altLang="ja-JP"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Car_Sales_New</a:t>
            </a:r>
            <a:r>
              <a:rPr lang="en-US" altLang="ja-JP" dirty="0" smtClean="0">
                <a:latin typeface="Meiryo UI" panose="020B0604030504040204" pitchFamily="50" charset="-128"/>
                <a:ea typeface="Meiryo UI" panose="020B0604030504040204" pitchFamily="50" charset="-128"/>
              </a:rPr>
              <a:t>]</a:t>
            </a: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p>
          <a:p>
            <a:endParaRPr lang="en-US" altLang="ja-JP" dirty="0" smtClean="0"/>
          </a:p>
          <a:p>
            <a:endParaRPr lang="en-US" altLang="ja-JP" dirty="0" smtClean="0"/>
          </a:p>
          <a:p>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smtClean="0">
                <a:latin typeface="Meiryo UI" panose="020B0604030504040204" pitchFamily="50" charset="-128"/>
                <a:ea typeface="Meiryo UI" panose="020B0604030504040204" pitchFamily="50" charset="-128"/>
              </a:rPr>
              <a:t>【TIPS】DISTINCT</a:t>
            </a:r>
            <a:r>
              <a:rPr kumimoji="1" lang="ja-JP" altLang="en-US" dirty="0" smtClean="0">
                <a:latin typeface="Meiryo UI" panose="020B0604030504040204" pitchFamily="50" charset="-128"/>
                <a:ea typeface="Meiryo UI" panose="020B0604030504040204" pitchFamily="50" charset="-128"/>
              </a:rPr>
              <a:t>句</a:t>
            </a:r>
            <a:endParaRPr kumimoji="1" lang="ja-JP" altLang="en-US"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315946075"/>
              </p:ext>
            </p:extLst>
          </p:nvPr>
        </p:nvGraphicFramePr>
        <p:xfrm>
          <a:off x="1641651" y="3048191"/>
          <a:ext cx="1856889" cy="3059176"/>
        </p:xfrm>
        <a:graphic>
          <a:graphicData uri="http://schemas.openxmlformats.org/drawingml/2006/table">
            <a:tbl>
              <a:tblPr firstRow="1" bandRow="1">
                <a:tableStyleId>{21E4AEA4-8DFA-4A89-87EB-49C32662AFE0}</a:tableStyleId>
              </a:tblPr>
              <a:tblGrid>
                <a:gridCol w="1856889">
                  <a:extLst>
                    <a:ext uri="{9D8B030D-6E8A-4147-A177-3AD203B41FA5}">
                      <a16:colId xmlns:a16="http://schemas.microsoft.com/office/drawing/2014/main" val="4181366822"/>
                    </a:ext>
                  </a:extLst>
                </a:gridCol>
              </a:tblGrid>
              <a:tr h="370840">
                <a:tc>
                  <a:txBody>
                    <a:bodyPr/>
                    <a:lstStyle/>
                    <a:p>
                      <a:r>
                        <a:rPr kumimoji="1" lang="en-US" altLang="ja-JP" dirty="0" smtClean="0"/>
                        <a:t>Make</a:t>
                      </a:r>
                      <a:endParaRPr kumimoji="1" lang="ja-JP" altLang="en-US" dirty="0"/>
                    </a:p>
                  </a:txBody>
                  <a:tcPr/>
                </a:tc>
                <a:extLst>
                  <a:ext uri="{0D108BD9-81ED-4DB2-BD59-A6C34878D82A}">
                    <a16:rowId xmlns:a16="http://schemas.microsoft.com/office/drawing/2014/main" val="1199094128"/>
                  </a:ext>
                </a:extLst>
              </a:tr>
              <a:tr h="370840">
                <a:tc>
                  <a:txBody>
                    <a:bodyPr/>
                    <a:lstStyle/>
                    <a:p>
                      <a:r>
                        <a:rPr kumimoji="1" lang="en-US" altLang="ja-JP" dirty="0" smtClean="0">
                          <a:solidFill>
                            <a:srgbClr val="FF0000"/>
                          </a:solidFill>
                        </a:rPr>
                        <a:t>HONDA</a:t>
                      </a:r>
                      <a:endParaRPr kumimoji="1" lang="ja-JP" altLang="en-US" dirty="0">
                        <a:solidFill>
                          <a:srgbClr val="FF0000"/>
                        </a:solidFill>
                      </a:endParaRPr>
                    </a:p>
                  </a:txBody>
                  <a:tcPr/>
                </a:tc>
                <a:extLst>
                  <a:ext uri="{0D108BD9-81ED-4DB2-BD59-A6C34878D82A}">
                    <a16:rowId xmlns:a16="http://schemas.microsoft.com/office/drawing/2014/main" val="2202021446"/>
                  </a:ext>
                </a:extLst>
              </a:tr>
              <a:tr h="370840">
                <a:tc>
                  <a:txBody>
                    <a:bodyPr/>
                    <a:lstStyle/>
                    <a:p>
                      <a:r>
                        <a:rPr kumimoji="1" lang="en-US" altLang="ja-JP" dirty="0" smtClean="0">
                          <a:solidFill>
                            <a:srgbClr val="0070C0"/>
                          </a:solidFill>
                        </a:rPr>
                        <a:t>TOYOTA</a:t>
                      </a:r>
                      <a:endParaRPr kumimoji="1" lang="ja-JP" altLang="en-US" dirty="0">
                        <a:solidFill>
                          <a:srgbClr val="0070C0"/>
                        </a:solidFill>
                      </a:endParaRPr>
                    </a:p>
                  </a:txBody>
                  <a:tcPr/>
                </a:tc>
                <a:extLst>
                  <a:ext uri="{0D108BD9-81ED-4DB2-BD59-A6C34878D82A}">
                    <a16:rowId xmlns:a16="http://schemas.microsoft.com/office/drawing/2014/main" val="1998771673"/>
                  </a:ext>
                </a:extLst>
              </a:tr>
              <a:tr h="370840">
                <a:tc>
                  <a:txBody>
                    <a:bodyPr/>
                    <a:lstStyle/>
                    <a:p>
                      <a:r>
                        <a:rPr kumimoji="1" lang="en-US" altLang="ja-JP" dirty="0" smtClean="0">
                          <a:solidFill>
                            <a:srgbClr val="00B050"/>
                          </a:solidFill>
                        </a:rPr>
                        <a:t>BMW</a:t>
                      </a:r>
                      <a:endParaRPr kumimoji="1" lang="ja-JP" altLang="en-US" dirty="0">
                        <a:solidFill>
                          <a:srgbClr val="00B050"/>
                        </a:solidFill>
                      </a:endParaRPr>
                    </a:p>
                  </a:txBody>
                  <a:tcPr/>
                </a:tc>
                <a:extLst>
                  <a:ext uri="{0D108BD9-81ED-4DB2-BD59-A6C34878D82A}">
                    <a16:rowId xmlns:a16="http://schemas.microsoft.com/office/drawing/2014/main" val="2950874935"/>
                  </a:ext>
                </a:extLst>
              </a:tr>
              <a:tr h="370840">
                <a:tc>
                  <a:txBody>
                    <a:bodyPr/>
                    <a:lstStyle/>
                    <a:p>
                      <a:r>
                        <a:rPr kumimoji="1" lang="en-US" altLang="ja-JP" dirty="0" smtClean="0">
                          <a:solidFill>
                            <a:srgbClr val="FF0000"/>
                          </a:solidFill>
                        </a:rPr>
                        <a:t>HONDA</a:t>
                      </a:r>
                      <a:endParaRPr kumimoji="1" lang="ja-JP" altLang="en-US" dirty="0">
                        <a:solidFill>
                          <a:srgbClr val="FF0000"/>
                        </a:solidFill>
                      </a:endParaRPr>
                    </a:p>
                  </a:txBody>
                  <a:tcPr/>
                </a:tc>
                <a:extLst>
                  <a:ext uri="{0D108BD9-81ED-4DB2-BD59-A6C34878D82A}">
                    <a16:rowId xmlns:a16="http://schemas.microsoft.com/office/drawing/2014/main" val="921767786"/>
                  </a:ext>
                </a:extLst>
              </a:tr>
              <a:tr h="370840">
                <a:tc>
                  <a:txBody>
                    <a:bodyPr/>
                    <a:lstStyle/>
                    <a:p>
                      <a:r>
                        <a:rPr kumimoji="1" lang="en-US" altLang="ja-JP" dirty="0" smtClean="0">
                          <a:solidFill>
                            <a:srgbClr val="00B050"/>
                          </a:solidFill>
                        </a:rPr>
                        <a:t>BMW</a:t>
                      </a:r>
                      <a:endParaRPr kumimoji="1" lang="ja-JP" altLang="en-US" dirty="0">
                        <a:solidFill>
                          <a:srgbClr val="00B050"/>
                        </a:solidFill>
                      </a:endParaRPr>
                    </a:p>
                  </a:txBody>
                  <a:tcPr/>
                </a:tc>
                <a:extLst>
                  <a:ext uri="{0D108BD9-81ED-4DB2-BD59-A6C34878D82A}">
                    <a16:rowId xmlns:a16="http://schemas.microsoft.com/office/drawing/2014/main" val="4151617362"/>
                  </a:ext>
                </a:extLst>
              </a:tr>
              <a:tr h="370840">
                <a:tc>
                  <a:txBody>
                    <a:bodyPr/>
                    <a:lstStyle/>
                    <a:p>
                      <a:r>
                        <a:rPr kumimoji="1" lang="en-US" altLang="ja-JP" dirty="0" smtClean="0">
                          <a:solidFill>
                            <a:srgbClr val="FFC000"/>
                          </a:solidFill>
                        </a:rPr>
                        <a:t>NISSAN</a:t>
                      </a:r>
                      <a:endParaRPr kumimoji="1" lang="ja-JP" altLang="en-US" dirty="0">
                        <a:solidFill>
                          <a:srgbClr val="FFC000"/>
                        </a:solidFill>
                      </a:endParaRPr>
                    </a:p>
                  </a:txBody>
                  <a:tcPr/>
                </a:tc>
                <a:extLst>
                  <a:ext uri="{0D108BD9-81ED-4DB2-BD59-A6C34878D82A}">
                    <a16:rowId xmlns:a16="http://schemas.microsoft.com/office/drawing/2014/main" val="2059065082"/>
                  </a:ext>
                </a:extLst>
              </a:tr>
              <a:tr h="370840">
                <a:tc>
                  <a:txBody>
                    <a:bodyPr/>
                    <a:lstStyle/>
                    <a:p>
                      <a:r>
                        <a:rPr kumimoji="1" lang="en-US" altLang="ja-JP" dirty="0" smtClean="0">
                          <a:solidFill>
                            <a:srgbClr val="0070C0"/>
                          </a:solidFill>
                        </a:rPr>
                        <a:t>TOYOTA</a:t>
                      </a:r>
                      <a:endParaRPr kumimoji="1" lang="ja-JP" altLang="en-US" dirty="0">
                        <a:solidFill>
                          <a:srgbClr val="0070C0"/>
                        </a:solidFill>
                      </a:endParaRPr>
                    </a:p>
                  </a:txBody>
                  <a:tcPr/>
                </a:tc>
                <a:extLst>
                  <a:ext uri="{0D108BD9-81ED-4DB2-BD59-A6C34878D82A}">
                    <a16:rowId xmlns:a16="http://schemas.microsoft.com/office/drawing/2014/main" val="1281934626"/>
                  </a:ext>
                </a:extLst>
              </a:tr>
            </a:tbl>
          </a:graphicData>
        </a:graphic>
      </p:graphicFrame>
      <p:sp>
        <p:nvSpPr>
          <p:cNvPr id="5" name="テキスト ボックス 4"/>
          <p:cNvSpPr txBox="1"/>
          <p:nvPr/>
        </p:nvSpPr>
        <p:spPr>
          <a:xfrm>
            <a:off x="1381929" y="2603311"/>
            <a:ext cx="2376330" cy="372731"/>
          </a:xfrm>
          <a:prstGeom prst="rect">
            <a:avLst/>
          </a:prstGeom>
          <a:noFill/>
        </p:spPr>
        <p:txBody>
          <a:bodyPr wrap="square" rtlCol="0">
            <a:spAutoFit/>
          </a:bodyPr>
          <a:lstStyle/>
          <a:p>
            <a:r>
              <a:rPr lang="en-US" altLang="ja-JP" dirty="0">
                <a:latin typeface="Meiryo UI" panose="020B0604030504040204" pitchFamily="50" charset="-128"/>
                <a:ea typeface="Meiryo UI" panose="020B0604030504040204" pitchFamily="50" charset="-128"/>
              </a:rPr>
              <a:t>&lt;</a:t>
            </a:r>
            <a:r>
              <a:rPr lang="en-US" altLang="ja-JP" dirty="0" err="1">
                <a:latin typeface="Meiryo UI" panose="020B0604030504040204" pitchFamily="50" charset="-128"/>
                <a:ea typeface="Meiryo UI" panose="020B0604030504040204" pitchFamily="50" charset="-128"/>
              </a:rPr>
              <a:t>Car_Sales_New</a:t>
            </a:r>
            <a:r>
              <a:rPr lang="en-US" altLang="ja-JP" dirty="0">
                <a:latin typeface="Meiryo UI" panose="020B0604030504040204" pitchFamily="50" charset="-128"/>
                <a:ea typeface="Meiryo UI" panose="020B0604030504040204" pitchFamily="50" charset="-128"/>
              </a:rPr>
              <a:t>&gt;</a:t>
            </a:r>
            <a:endParaRPr lang="ja-JP" altLang="en-US" dirty="0">
              <a:latin typeface="Meiryo UI" panose="020B0604030504040204" pitchFamily="50" charset="-128"/>
              <a:ea typeface="Meiryo UI" panose="020B0604030504040204" pitchFamily="50" charset="-128"/>
            </a:endParaRPr>
          </a:p>
        </p:txBody>
      </p:sp>
      <p:sp>
        <p:nvSpPr>
          <p:cNvPr id="6" name="右矢印 5"/>
          <p:cNvSpPr/>
          <p:nvPr/>
        </p:nvSpPr>
        <p:spPr>
          <a:xfrm>
            <a:off x="4322139" y="3933070"/>
            <a:ext cx="1152160" cy="720100"/>
          </a:xfrm>
          <a:prstGeom prst="right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7" name="表 6"/>
          <p:cNvGraphicFramePr>
            <a:graphicFrameLocks noGrp="1"/>
          </p:cNvGraphicFramePr>
          <p:nvPr>
            <p:extLst>
              <p:ext uri="{D42A27DB-BD31-4B8C-83A1-F6EECF244321}">
                <p14:modId xmlns:p14="http://schemas.microsoft.com/office/powerpoint/2010/main" val="2857415575"/>
              </p:ext>
            </p:extLst>
          </p:nvPr>
        </p:nvGraphicFramePr>
        <p:xfrm>
          <a:off x="6297898" y="3048192"/>
          <a:ext cx="1856889" cy="1911985"/>
        </p:xfrm>
        <a:graphic>
          <a:graphicData uri="http://schemas.openxmlformats.org/drawingml/2006/table">
            <a:tbl>
              <a:tblPr firstRow="1" bandRow="1">
                <a:tableStyleId>{21E4AEA4-8DFA-4A89-87EB-49C32662AFE0}</a:tableStyleId>
              </a:tblPr>
              <a:tblGrid>
                <a:gridCol w="1856889">
                  <a:extLst>
                    <a:ext uri="{9D8B030D-6E8A-4147-A177-3AD203B41FA5}">
                      <a16:colId xmlns:a16="http://schemas.microsoft.com/office/drawing/2014/main" val="4181366822"/>
                    </a:ext>
                  </a:extLst>
                </a:gridCol>
              </a:tblGrid>
              <a:tr h="370840">
                <a:tc>
                  <a:txBody>
                    <a:bodyPr/>
                    <a:lstStyle/>
                    <a:p>
                      <a:r>
                        <a:rPr kumimoji="1" lang="en-US" altLang="ja-JP" dirty="0" smtClean="0"/>
                        <a:t>Make</a:t>
                      </a:r>
                      <a:endParaRPr kumimoji="1" lang="ja-JP" altLang="en-US" dirty="0"/>
                    </a:p>
                  </a:txBody>
                  <a:tcPr/>
                </a:tc>
                <a:extLst>
                  <a:ext uri="{0D108BD9-81ED-4DB2-BD59-A6C34878D82A}">
                    <a16:rowId xmlns:a16="http://schemas.microsoft.com/office/drawing/2014/main" val="1199094128"/>
                  </a:ext>
                </a:extLst>
              </a:tr>
              <a:tr h="370840">
                <a:tc>
                  <a:txBody>
                    <a:bodyPr/>
                    <a:lstStyle/>
                    <a:p>
                      <a:r>
                        <a:rPr kumimoji="1" lang="en-US" altLang="ja-JP" dirty="0" smtClean="0">
                          <a:solidFill>
                            <a:srgbClr val="FF0000"/>
                          </a:solidFill>
                        </a:rPr>
                        <a:t>HONDA</a:t>
                      </a:r>
                      <a:endParaRPr kumimoji="1" lang="ja-JP" altLang="en-US" dirty="0">
                        <a:solidFill>
                          <a:srgbClr val="FF0000"/>
                        </a:solidFill>
                      </a:endParaRPr>
                    </a:p>
                  </a:txBody>
                  <a:tcPr/>
                </a:tc>
                <a:extLst>
                  <a:ext uri="{0D108BD9-81ED-4DB2-BD59-A6C34878D82A}">
                    <a16:rowId xmlns:a16="http://schemas.microsoft.com/office/drawing/2014/main" val="2202021446"/>
                  </a:ext>
                </a:extLst>
              </a:tr>
              <a:tr h="370840">
                <a:tc>
                  <a:txBody>
                    <a:bodyPr/>
                    <a:lstStyle/>
                    <a:p>
                      <a:r>
                        <a:rPr kumimoji="1" lang="en-US" altLang="ja-JP" dirty="0" smtClean="0">
                          <a:solidFill>
                            <a:srgbClr val="0070C0"/>
                          </a:solidFill>
                        </a:rPr>
                        <a:t>TOYOTA</a:t>
                      </a:r>
                      <a:endParaRPr kumimoji="1" lang="ja-JP" altLang="en-US" dirty="0">
                        <a:solidFill>
                          <a:srgbClr val="0070C0"/>
                        </a:solidFill>
                      </a:endParaRPr>
                    </a:p>
                  </a:txBody>
                  <a:tcPr/>
                </a:tc>
                <a:extLst>
                  <a:ext uri="{0D108BD9-81ED-4DB2-BD59-A6C34878D82A}">
                    <a16:rowId xmlns:a16="http://schemas.microsoft.com/office/drawing/2014/main" val="1998771673"/>
                  </a:ext>
                </a:extLst>
              </a:tr>
              <a:tr h="370840">
                <a:tc>
                  <a:txBody>
                    <a:bodyPr/>
                    <a:lstStyle/>
                    <a:p>
                      <a:r>
                        <a:rPr kumimoji="1" lang="en-US" altLang="ja-JP" dirty="0" smtClean="0">
                          <a:solidFill>
                            <a:srgbClr val="00B050"/>
                          </a:solidFill>
                        </a:rPr>
                        <a:t>BMW</a:t>
                      </a:r>
                      <a:endParaRPr kumimoji="1" lang="ja-JP" altLang="en-US" dirty="0">
                        <a:solidFill>
                          <a:srgbClr val="00B050"/>
                        </a:solidFill>
                      </a:endParaRPr>
                    </a:p>
                  </a:txBody>
                  <a:tcPr/>
                </a:tc>
                <a:extLst>
                  <a:ext uri="{0D108BD9-81ED-4DB2-BD59-A6C34878D82A}">
                    <a16:rowId xmlns:a16="http://schemas.microsoft.com/office/drawing/2014/main" val="2950874935"/>
                  </a:ext>
                </a:extLst>
              </a:tr>
              <a:tr h="370840">
                <a:tc>
                  <a:txBody>
                    <a:bodyPr/>
                    <a:lstStyle/>
                    <a:p>
                      <a:r>
                        <a:rPr kumimoji="1" lang="en-US" altLang="ja-JP" dirty="0" smtClean="0">
                          <a:solidFill>
                            <a:srgbClr val="FFC000"/>
                          </a:solidFill>
                        </a:rPr>
                        <a:t>NISSAN</a:t>
                      </a:r>
                      <a:endParaRPr kumimoji="1" lang="ja-JP" altLang="en-US" dirty="0">
                        <a:solidFill>
                          <a:srgbClr val="FFC000"/>
                        </a:solidFill>
                      </a:endParaRPr>
                    </a:p>
                  </a:txBody>
                  <a:tcPr/>
                </a:tc>
                <a:extLst>
                  <a:ext uri="{0D108BD9-81ED-4DB2-BD59-A6C34878D82A}">
                    <a16:rowId xmlns:a16="http://schemas.microsoft.com/office/drawing/2014/main" val="2059065082"/>
                  </a:ext>
                </a:extLst>
              </a:tr>
            </a:tbl>
          </a:graphicData>
        </a:graphic>
      </p:graphicFrame>
    </p:spTree>
    <p:extLst>
      <p:ext uri="{BB962C8B-B14F-4D97-AF65-F5344CB8AC3E}">
        <p14:creationId xmlns:p14="http://schemas.microsoft.com/office/powerpoint/2010/main" val="2355238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2188" y="116540"/>
            <a:ext cx="9570130" cy="720000"/>
          </a:xfrm>
        </p:spPr>
        <p:txBody>
          <a:bodyPr/>
          <a:lstStyle/>
          <a:p>
            <a:r>
              <a:rPr lang="ja-JP" altLang="en-US" dirty="0" smtClean="0">
                <a:latin typeface="Meiryo UI" panose="020B0604030504040204" pitchFamily="50" charset="-128"/>
                <a:ea typeface="Meiryo UI" panose="020B0604030504040204" pitchFamily="50" charset="-128"/>
              </a:rPr>
              <a:t>バリデーションチェック用</a:t>
            </a:r>
            <a:r>
              <a:rPr lang="en-US" altLang="ja-JP" dirty="0" smtClean="0">
                <a:latin typeface="Meiryo UI" panose="020B0604030504040204" pitchFamily="50" charset="-128"/>
                <a:ea typeface="Meiryo UI" panose="020B0604030504040204" pitchFamily="50" charset="-128"/>
              </a:rPr>
              <a:t>SQL</a:t>
            </a:r>
            <a:r>
              <a:rPr lang="en-US" altLang="ja-JP" dirty="0" smtClean="0"/>
              <a:t>(4)</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963023245"/>
              </p:ext>
            </p:extLst>
          </p:nvPr>
        </p:nvGraphicFramePr>
        <p:xfrm>
          <a:off x="1067977" y="2348850"/>
          <a:ext cx="7601847" cy="3240450"/>
        </p:xfrm>
        <a:graphic>
          <a:graphicData uri="http://schemas.openxmlformats.org/drawingml/2006/table">
            <a:tbl>
              <a:tblPr firstRow="1" bandRow="1">
                <a:tableStyleId>{21E4AEA4-8DFA-4A89-87EB-49C32662AFE0}</a:tableStyleId>
              </a:tblPr>
              <a:tblGrid>
                <a:gridCol w="1625017">
                  <a:extLst>
                    <a:ext uri="{9D8B030D-6E8A-4147-A177-3AD203B41FA5}">
                      <a16:colId xmlns:a16="http://schemas.microsoft.com/office/drawing/2014/main" val="3118790748"/>
                    </a:ext>
                  </a:extLst>
                </a:gridCol>
                <a:gridCol w="1944270">
                  <a:extLst>
                    <a:ext uri="{9D8B030D-6E8A-4147-A177-3AD203B41FA5}">
                      <a16:colId xmlns:a16="http://schemas.microsoft.com/office/drawing/2014/main" val="1150540059"/>
                    </a:ext>
                  </a:extLst>
                </a:gridCol>
                <a:gridCol w="4032560">
                  <a:extLst>
                    <a:ext uri="{9D8B030D-6E8A-4147-A177-3AD203B41FA5}">
                      <a16:colId xmlns:a16="http://schemas.microsoft.com/office/drawing/2014/main" val="4045041738"/>
                    </a:ext>
                  </a:extLst>
                </a:gridCol>
              </a:tblGrid>
              <a:tr h="432060">
                <a:tc>
                  <a:txBody>
                    <a:bodyPr/>
                    <a:lstStyle/>
                    <a:p>
                      <a:r>
                        <a:rPr kumimoji="1" lang="ja-JP" altLang="en-US" sz="1800" dirty="0" smtClean="0">
                          <a:latin typeface="Meiryo UI" panose="020B0604030504040204" pitchFamily="50" charset="-128"/>
                          <a:ea typeface="Meiryo UI" panose="020B0604030504040204" pitchFamily="50" charset="-128"/>
                        </a:rPr>
                        <a:t>カテゴリ</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内容</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SQL</a:t>
                      </a:r>
                      <a:r>
                        <a:rPr kumimoji="1" lang="ja-JP" altLang="en-US" sz="1800" dirty="0" smtClean="0">
                          <a:latin typeface="Meiryo UI" panose="020B0604030504040204" pitchFamily="50" charset="-128"/>
                          <a:ea typeface="Meiryo UI" panose="020B0604030504040204" pitchFamily="50" charset="-128"/>
                        </a:rPr>
                        <a:t>例</a:t>
                      </a:r>
                      <a:endParaRPr kumimoji="1" lang="ja-JP" altLang="en-US"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4311592"/>
                  </a:ext>
                </a:extLst>
              </a:tr>
              <a:tr h="936130">
                <a:tc rowSpan="2">
                  <a:txBody>
                    <a:bodyPr/>
                    <a:lstStyle/>
                    <a:p>
                      <a:r>
                        <a:rPr kumimoji="1" lang="ja-JP" altLang="en-US" sz="1800" dirty="0" smtClean="0">
                          <a:latin typeface="Meiryo UI" panose="020B0604030504040204" pitchFamily="50" charset="-128"/>
                          <a:ea typeface="Meiryo UI" panose="020B0604030504040204" pitchFamily="50" charset="-128"/>
                        </a:rPr>
                        <a:t>桁数調査</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最小桁数</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rPr>
                        <a:t>SELECT MIN(LEN([Make]))</a:t>
                      </a:r>
                    </a:p>
                    <a:p>
                      <a:r>
                        <a:rPr kumimoji="1" lang="en-US" altLang="ja-JP" sz="1600" dirty="0" smtClean="0">
                          <a:latin typeface="Meiryo UI" panose="020B0604030504040204" pitchFamily="50" charset="-128"/>
                          <a:ea typeface="Meiryo UI" panose="020B0604030504040204" pitchFamily="50" charset="-128"/>
                        </a:rPr>
                        <a:t>FROM [</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5966356"/>
                  </a:ext>
                </a:extLst>
              </a:tr>
              <a:tr h="187226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最大桁数</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rPr>
                        <a:t>SELECT MAX(LEN([Make]))</a:t>
                      </a:r>
                    </a:p>
                    <a:p>
                      <a:r>
                        <a:rPr kumimoji="1" lang="en-US" altLang="ja-JP" sz="1600" dirty="0" smtClean="0">
                          <a:latin typeface="Meiryo UI" panose="020B0604030504040204" pitchFamily="50" charset="-128"/>
                          <a:ea typeface="Meiryo UI" panose="020B0604030504040204" pitchFamily="50" charset="-128"/>
                        </a:rPr>
                        <a:t>FROM [</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8776780"/>
                  </a:ext>
                </a:extLst>
              </a:tr>
            </a:tbl>
          </a:graphicData>
        </a:graphic>
      </p:graphicFrame>
      <p:pic>
        <p:nvPicPr>
          <p:cNvPr id="8" name="図 7"/>
          <p:cNvPicPr>
            <a:picLocks noChangeAspect="1"/>
          </p:cNvPicPr>
          <p:nvPr/>
        </p:nvPicPr>
        <p:blipFill>
          <a:blip r:embed="rId3"/>
          <a:stretch>
            <a:fillRect/>
          </a:stretch>
        </p:blipFill>
        <p:spPr>
          <a:xfrm>
            <a:off x="663612" y="950575"/>
            <a:ext cx="8410575" cy="1038225"/>
          </a:xfrm>
          <a:prstGeom prst="rect">
            <a:avLst/>
          </a:prstGeom>
        </p:spPr>
      </p:pic>
      <p:sp>
        <p:nvSpPr>
          <p:cNvPr id="5" name="角丸四角形 4"/>
          <p:cNvSpPr/>
          <p:nvPr/>
        </p:nvSpPr>
        <p:spPr>
          <a:xfrm>
            <a:off x="4868900" y="4437140"/>
            <a:ext cx="3600500" cy="792110"/>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LEN</a:t>
            </a:r>
            <a:r>
              <a:rPr lang="ja-JP" altLang="en-US" sz="1400" dirty="0">
                <a:solidFill>
                  <a:srgbClr val="000000"/>
                </a:solidFill>
                <a:latin typeface="Meiryo UI" panose="020B0604030504040204" pitchFamily="50" charset="-128"/>
                <a:ea typeface="Meiryo UI" panose="020B0604030504040204" pitchFamily="50" charset="-128"/>
              </a:rPr>
              <a:t>関数で文字数を取得し、さらに、その最小値</a:t>
            </a:r>
            <a:r>
              <a:rPr lang="en-US" altLang="ja-JP" sz="1400" dirty="0">
                <a:solidFill>
                  <a:srgbClr val="000000"/>
                </a:solidFill>
                <a:latin typeface="Meiryo UI" panose="020B0604030504040204" pitchFamily="50" charset="-128"/>
                <a:ea typeface="Meiryo UI" panose="020B0604030504040204" pitchFamily="50" charset="-128"/>
              </a:rPr>
              <a:t>/</a:t>
            </a:r>
            <a:r>
              <a:rPr lang="ja-JP" altLang="en-US" sz="1400" dirty="0">
                <a:solidFill>
                  <a:srgbClr val="000000"/>
                </a:solidFill>
                <a:latin typeface="Meiryo UI" panose="020B0604030504040204" pitchFamily="50" charset="-128"/>
                <a:ea typeface="Meiryo UI" panose="020B0604030504040204" pitchFamily="50" charset="-128"/>
              </a:rPr>
              <a:t>最小値を</a:t>
            </a:r>
            <a:r>
              <a:rPr lang="ja-JP" altLang="en-US" sz="1400" dirty="0" smtClean="0">
                <a:solidFill>
                  <a:srgbClr val="000000"/>
                </a:solidFill>
                <a:latin typeface="Meiryo UI" panose="020B0604030504040204" pitchFamily="50" charset="-128"/>
                <a:ea typeface="Meiryo UI" panose="020B0604030504040204" pitchFamily="50" charset="-128"/>
              </a:rPr>
              <a:t>取得</a:t>
            </a:r>
            <a:endParaRPr lang="ja-JP" altLang="en-US" sz="14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8734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2188" y="11694"/>
            <a:ext cx="9570130" cy="720000"/>
          </a:xfrm>
        </p:spPr>
        <p:txBody>
          <a:bodyPr/>
          <a:lstStyle/>
          <a:p>
            <a:r>
              <a:rPr lang="ja-JP" altLang="en-US" dirty="0" smtClean="0">
                <a:latin typeface="Meiryo UI" panose="020B0604030504040204" pitchFamily="50" charset="-128"/>
                <a:ea typeface="Meiryo UI" panose="020B0604030504040204" pitchFamily="50" charset="-128"/>
              </a:rPr>
              <a:t>バリデーションチェック用</a:t>
            </a:r>
            <a:r>
              <a:rPr lang="en-US" altLang="ja-JP" dirty="0" smtClean="0">
                <a:latin typeface="Meiryo UI" panose="020B0604030504040204" pitchFamily="50" charset="-128"/>
                <a:ea typeface="Meiryo UI" panose="020B0604030504040204" pitchFamily="50" charset="-128"/>
              </a:rPr>
              <a:t>SQL</a:t>
            </a:r>
            <a:r>
              <a:rPr lang="en-US" altLang="ja-JP" dirty="0" smtClean="0"/>
              <a:t>(5)</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686454775"/>
              </p:ext>
            </p:extLst>
          </p:nvPr>
        </p:nvGraphicFramePr>
        <p:xfrm>
          <a:off x="1156329" y="2780910"/>
          <a:ext cx="7601847" cy="2592360"/>
        </p:xfrm>
        <a:graphic>
          <a:graphicData uri="http://schemas.openxmlformats.org/drawingml/2006/table">
            <a:tbl>
              <a:tblPr firstRow="1" bandRow="1">
                <a:tableStyleId>{21E4AEA4-8DFA-4A89-87EB-49C32662AFE0}</a:tableStyleId>
              </a:tblPr>
              <a:tblGrid>
                <a:gridCol w="1625017">
                  <a:extLst>
                    <a:ext uri="{9D8B030D-6E8A-4147-A177-3AD203B41FA5}">
                      <a16:colId xmlns:a16="http://schemas.microsoft.com/office/drawing/2014/main" val="3118790748"/>
                    </a:ext>
                  </a:extLst>
                </a:gridCol>
                <a:gridCol w="1944270">
                  <a:extLst>
                    <a:ext uri="{9D8B030D-6E8A-4147-A177-3AD203B41FA5}">
                      <a16:colId xmlns:a16="http://schemas.microsoft.com/office/drawing/2014/main" val="1150540059"/>
                    </a:ext>
                  </a:extLst>
                </a:gridCol>
                <a:gridCol w="4032560">
                  <a:extLst>
                    <a:ext uri="{9D8B030D-6E8A-4147-A177-3AD203B41FA5}">
                      <a16:colId xmlns:a16="http://schemas.microsoft.com/office/drawing/2014/main" val="4045041738"/>
                    </a:ext>
                  </a:extLst>
                </a:gridCol>
              </a:tblGrid>
              <a:tr h="418520">
                <a:tc>
                  <a:txBody>
                    <a:bodyPr/>
                    <a:lstStyle/>
                    <a:p>
                      <a:r>
                        <a:rPr kumimoji="1" lang="ja-JP" altLang="en-US" sz="1800" dirty="0" smtClean="0">
                          <a:latin typeface="Meiryo UI" panose="020B0604030504040204" pitchFamily="50" charset="-128"/>
                          <a:ea typeface="Meiryo UI" panose="020B0604030504040204" pitchFamily="50" charset="-128"/>
                        </a:rPr>
                        <a:t>カテゴリ</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内容</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SQL</a:t>
                      </a:r>
                      <a:r>
                        <a:rPr kumimoji="1" lang="ja-JP" altLang="en-US" sz="1800" dirty="0" smtClean="0">
                          <a:latin typeface="Meiryo UI" panose="020B0604030504040204" pitchFamily="50" charset="-128"/>
                          <a:ea typeface="Meiryo UI" panose="020B0604030504040204" pitchFamily="50" charset="-128"/>
                        </a:rPr>
                        <a:t>例</a:t>
                      </a:r>
                      <a:endParaRPr kumimoji="1" lang="ja-JP" altLang="en-US"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4311592"/>
                  </a:ext>
                </a:extLst>
              </a:tr>
              <a:tr h="1086920">
                <a:tc rowSpan="2">
                  <a:txBody>
                    <a:bodyPr/>
                    <a:lstStyle/>
                    <a:p>
                      <a:r>
                        <a:rPr kumimoji="1" lang="ja-JP" altLang="en-US" sz="1800" dirty="0" smtClean="0">
                          <a:latin typeface="Meiryo UI" panose="020B0604030504040204" pitchFamily="50" charset="-128"/>
                          <a:ea typeface="Meiryo UI" panose="020B0604030504040204" pitchFamily="50" charset="-128"/>
                        </a:rPr>
                        <a:t>入力値調査</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最小値</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rPr>
                        <a:t>SELECT MIN([Make])</a:t>
                      </a:r>
                    </a:p>
                    <a:p>
                      <a:r>
                        <a:rPr kumimoji="1" lang="en-US" altLang="ja-JP" sz="1600" dirty="0" smtClean="0">
                          <a:latin typeface="Meiryo UI" panose="020B0604030504040204" pitchFamily="50" charset="-128"/>
                          <a:ea typeface="Meiryo UI" panose="020B0604030504040204" pitchFamily="50" charset="-128"/>
                        </a:rPr>
                        <a:t>FROM [</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2669755"/>
                  </a:ext>
                </a:extLst>
              </a:tr>
              <a:tr h="108692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最大値</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rPr>
                        <a:t>SELECT MAX([Make])</a:t>
                      </a:r>
                    </a:p>
                    <a:p>
                      <a:r>
                        <a:rPr kumimoji="1" lang="en-US" altLang="ja-JP" sz="1600" dirty="0" smtClean="0">
                          <a:latin typeface="Meiryo UI" panose="020B0604030504040204" pitchFamily="50" charset="-128"/>
                          <a:ea typeface="Meiryo UI" panose="020B0604030504040204" pitchFamily="50" charset="-128"/>
                        </a:rPr>
                        <a:t>FROM [</a:t>
                      </a:r>
                      <a:r>
                        <a:rPr kumimoji="1" lang="en-US" altLang="ja-JP" sz="1600" i="1" dirty="0" smtClean="0">
                          <a:latin typeface="Meiryo UI" panose="020B0604030504040204" pitchFamily="50" charset="-128"/>
                          <a:ea typeface="Meiryo UI" panose="020B0604030504040204" pitchFamily="50" charset="-128"/>
                        </a:rPr>
                        <a:t>DB</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dbo</a:t>
                      </a:r>
                      <a:r>
                        <a:rPr kumimoji="1" lang="en-US" altLang="ja-JP" sz="1600" dirty="0" smtClean="0">
                          <a:latin typeface="Meiryo UI" panose="020B0604030504040204" pitchFamily="50" charset="-128"/>
                          <a:ea typeface="Meiryo UI" panose="020B0604030504040204" pitchFamily="50" charset="-128"/>
                        </a:rPr>
                        <a:t>].[</a:t>
                      </a:r>
                      <a:r>
                        <a:rPr kumimoji="1" lang="en-US" altLang="ja-JP" sz="1600" dirty="0" err="1" smtClean="0">
                          <a:latin typeface="Meiryo UI" panose="020B0604030504040204" pitchFamily="50" charset="-128"/>
                          <a:ea typeface="Meiryo UI" panose="020B0604030504040204" pitchFamily="50" charset="-128"/>
                        </a:rPr>
                        <a:t>Car_Sales_New</a:t>
                      </a:r>
                      <a:r>
                        <a:rPr kumimoji="1" lang="en-US" altLang="ja-JP"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11401146"/>
                  </a:ext>
                </a:extLst>
              </a:tr>
            </a:tbl>
          </a:graphicData>
        </a:graphic>
      </p:graphicFrame>
      <p:pic>
        <p:nvPicPr>
          <p:cNvPr id="8" name="図 7"/>
          <p:cNvPicPr>
            <a:picLocks noChangeAspect="1"/>
          </p:cNvPicPr>
          <p:nvPr/>
        </p:nvPicPr>
        <p:blipFill>
          <a:blip r:embed="rId3"/>
          <a:stretch>
            <a:fillRect/>
          </a:stretch>
        </p:blipFill>
        <p:spPr>
          <a:xfrm>
            <a:off x="751964" y="1052670"/>
            <a:ext cx="8410575" cy="1038225"/>
          </a:xfrm>
          <a:prstGeom prst="rect">
            <a:avLst/>
          </a:prstGeom>
        </p:spPr>
      </p:pic>
    </p:spTree>
    <p:extLst>
      <p:ext uri="{BB962C8B-B14F-4D97-AF65-F5344CB8AC3E}">
        <p14:creationId xmlns:p14="http://schemas.microsoft.com/office/powerpoint/2010/main" val="4286204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ケース2-1用）">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2"/>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sz="16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プレゼンテーションテンプレート_A4</Template>
  <TotalTime>453</TotalTime>
  <Words>876</Words>
  <Application>Microsoft Office PowerPoint</Application>
  <PresentationFormat>A4 210 x 297 mm</PresentationFormat>
  <Paragraphs>185</Paragraphs>
  <Slides>11</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HGPｺﾞｼｯｸE</vt:lpstr>
      <vt:lpstr>HGPｺﾞｼｯｸE</vt:lpstr>
      <vt:lpstr>HGP創英角ｺﾞｼｯｸUB</vt:lpstr>
      <vt:lpstr>Meiryo UI</vt:lpstr>
      <vt:lpstr>MS PGothic</vt:lpstr>
      <vt:lpstr>Yu Gothic</vt:lpstr>
      <vt:lpstr>Arial</vt:lpstr>
      <vt:lpstr>プレゼンテーションテンプレート2017（ケース2-1用）</vt:lpstr>
      <vt:lpstr>PowerPoint プレゼンテーション</vt:lpstr>
      <vt:lpstr>SQL講座の目的・位置づけ</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NTTデータ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NTTデータ広報部</dc:creator>
  <cp:lastModifiedBy>落合 晴俊</cp:lastModifiedBy>
  <cp:revision>49</cp:revision>
  <cp:lastPrinted>2016-10-11T04:40:04Z</cp:lastPrinted>
  <dcterms:created xsi:type="dcterms:W3CDTF">2016-12-21T07:08:36Z</dcterms:created>
  <dcterms:modified xsi:type="dcterms:W3CDTF">2020-07-22T05:32:34Z</dcterms:modified>
  <cp:version>1.1</cp:version>
</cp:coreProperties>
</file>