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80" r:id="rId2"/>
    <p:sldId id="278" r:id="rId3"/>
    <p:sldId id="279" r:id="rId4"/>
    <p:sldId id="277" r:id="rId5"/>
    <p:sldId id="275" r:id="rId6"/>
    <p:sldId id="276" r:id="rId7"/>
    <p:sldId id="274" r:id="rId8"/>
    <p:sldId id="273" r:id="rId9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424" autoAdjust="0"/>
  </p:normalViewPr>
  <p:slideViewPr>
    <p:cSldViewPr snapToObjects="1">
      <p:cViewPr varScale="1">
        <p:scale>
          <a:sx n="108" d="100"/>
          <a:sy n="108" d="100"/>
        </p:scale>
        <p:origin x="153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055" y="332570"/>
            <a:ext cx="4258820" cy="64800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/>
              <a:t>SQL</a:t>
            </a:r>
            <a:r>
              <a:rPr lang="ja-JP" altLang="en-US" sz="2400" dirty="0"/>
              <a:t>講座の目的・位置づけ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484730"/>
            <a:ext cx="80753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+mn-ea"/>
              </a:rPr>
              <a:t>目的：　机上での理論の理解から実践への橋渡しの機会の創出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技術的なところの習得はもちろんのことながら、目的に沿ったデータを適切に抽出するプロセスを身に付ける機会としてほしい。</a:t>
            </a:r>
            <a:endParaRPr lang="en-US" altLang="ja-JP" sz="2000" dirty="0">
              <a:solidFill>
                <a:srgbClr val="FF0000"/>
              </a:solidFill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+mn-ea"/>
              </a:rPr>
              <a:t>SQL Server</a:t>
            </a:r>
            <a:r>
              <a:rPr lang="ja-JP" altLang="en-US" sz="2000" dirty="0">
                <a:latin typeface="+mn-ea"/>
              </a:rPr>
              <a:t>を学ぶ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>
                <a:latin typeface="+mn-ea"/>
              </a:rPr>
              <a:t>SQL</a:t>
            </a:r>
            <a:r>
              <a:rPr kumimoji="1" lang="ja-JP" altLang="en-US" sz="2000" dirty="0">
                <a:latin typeface="+mn-ea"/>
              </a:rPr>
              <a:t>でデータ抽出する方法を学ぶ</a:t>
            </a: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+mn-ea"/>
              </a:rPr>
              <a:t>SQL</a:t>
            </a:r>
            <a:r>
              <a:rPr lang="ja-JP" altLang="en-US" sz="2000" dirty="0">
                <a:latin typeface="+mn-ea"/>
              </a:rPr>
              <a:t>でデータ調査</a:t>
            </a:r>
            <a:r>
              <a:rPr lang="en-US" altLang="ja-JP" sz="2000" dirty="0">
                <a:latin typeface="+mn-ea"/>
              </a:rPr>
              <a:t>(</a:t>
            </a:r>
            <a:r>
              <a:rPr lang="ja-JP" altLang="en-US" sz="2000" dirty="0">
                <a:latin typeface="+mn-ea"/>
              </a:rPr>
              <a:t>バリデーションチェック</a:t>
            </a:r>
            <a:r>
              <a:rPr lang="en-US" altLang="ja-JP" sz="2000" dirty="0">
                <a:latin typeface="+mn-ea"/>
              </a:rPr>
              <a:t>)</a:t>
            </a:r>
            <a:r>
              <a:rPr lang="ja-JP" altLang="en-US" sz="2000" dirty="0">
                <a:latin typeface="+mn-ea"/>
              </a:rPr>
              <a:t>する方法を学ぶ</a:t>
            </a:r>
            <a:endParaRPr kumimoji="1" lang="en-US" altLang="ja-JP" sz="2000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3861060"/>
            <a:ext cx="4402840" cy="5760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左矢印 4"/>
          <p:cNvSpPr/>
          <p:nvPr/>
        </p:nvSpPr>
        <p:spPr>
          <a:xfrm>
            <a:off x="5745110" y="3933070"/>
            <a:ext cx="1872260" cy="50407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341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15.</a:t>
            </a:r>
            <a:r>
              <a:rPr lang="ja-JP" altLang="en-US" sz="1800" dirty="0"/>
              <a:t>文系科目（国・社・英）の平均点と理系科目（数・理）の平均点の差が</a:t>
            </a:r>
            <a:br>
              <a:rPr lang="en-US" altLang="ja-JP" sz="1800" dirty="0"/>
            </a:br>
            <a:r>
              <a:rPr lang="ja-JP" altLang="en-US" sz="1800" dirty="0"/>
              <a:t>最も大きい生徒の名前と各平均を抽出してください。（★６）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162495"/>
            <a:ext cx="820891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TOP 1 </a:t>
            </a:r>
          </a:p>
          <a:p>
            <a:r>
              <a:rPr lang="ja-JP" altLang="en-US" sz="2000" dirty="0"/>
              <a:t>               </a:t>
            </a:r>
            <a:r>
              <a:rPr lang="en-US" altLang="ja-JP" sz="2000" dirty="0"/>
              <a:t>[name]</a:t>
            </a:r>
          </a:p>
          <a:p>
            <a:r>
              <a:rPr lang="en-US" altLang="ja-JP" sz="2000" dirty="0"/>
              <a:t>              ,ABS(([</a:t>
            </a:r>
            <a:r>
              <a:rPr lang="en-US" altLang="ja-JP" sz="2000" dirty="0" err="1"/>
              <a:t>japanese</a:t>
            </a:r>
            <a:r>
              <a:rPr lang="en-US" altLang="ja-JP" sz="2000" dirty="0"/>
              <a:t>] + [society] + [</a:t>
            </a:r>
            <a:r>
              <a:rPr lang="en-US" altLang="ja-JP" sz="2000" dirty="0" err="1"/>
              <a:t>english</a:t>
            </a:r>
            <a:r>
              <a:rPr lang="en-US" altLang="ja-JP" sz="2000" dirty="0"/>
              <a:t>])/3 - ([math] + [science])/2) AS [</a:t>
            </a:r>
            <a:r>
              <a:rPr lang="en-US" altLang="ja-JP" sz="2000" dirty="0" err="1"/>
              <a:t>rb_dif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              ,([</a:t>
            </a:r>
            <a:r>
              <a:rPr lang="en-US" altLang="ja-JP" sz="2000" dirty="0" err="1"/>
              <a:t>japanese</a:t>
            </a:r>
            <a:r>
              <a:rPr lang="en-US" altLang="ja-JP" sz="2000" dirty="0"/>
              <a:t>] + [society] + [</a:t>
            </a:r>
            <a:r>
              <a:rPr lang="en-US" altLang="ja-JP" sz="2000" dirty="0" err="1"/>
              <a:t>english</a:t>
            </a:r>
            <a:r>
              <a:rPr lang="en-US" altLang="ja-JP" sz="2000" dirty="0"/>
              <a:t>])/3 AS [</a:t>
            </a:r>
            <a:r>
              <a:rPr lang="en-US" altLang="ja-JP" sz="2000" dirty="0" err="1"/>
              <a:t>b_ave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              ,([math] + [science])/2 AS [</a:t>
            </a:r>
            <a:r>
              <a:rPr lang="en-US" altLang="ja-JP" sz="2000" dirty="0" err="1"/>
              <a:t>r_ave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</a:t>
            </a:r>
          </a:p>
          <a:p>
            <a:r>
              <a:rPr lang="en-US" altLang="ja-JP" sz="2000" dirty="0"/>
              <a:t>ORDER BY [</a:t>
            </a:r>
            <a:r>
              <a:rPr lang="en-US" altLang="ja-JP" sz="2000" dirty="0" err="1"/>
              <a:t>rb_dif</a:t>
            </a:r>
            <a:r>
              <a:rPr lang="en-US" altLang="ja-JP" sz="2000" dirty="0"/>
              <a:t>] </a:t>
            </a:r>
            <a:r>
              <a:rPr lang="en-US" altLang="ja-JP" sz="2000" dirty="0" err="1"/>
              <a:t>desc</a:t>
            </a:r>
            <a:r>
              <a:rPr lang="en-US" altLang="ja-JP" sz="2000" dirty="0"/>
              <a:t>;</a:t>
            </a:r>
            <a:endParaRPr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430" y="4149100"/>
            <a:ext cx="8352928" cy="18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ABS(</a:t>
            </a:r>
            <a:r>
              <a:rPr lang="ja-JP" altLang="en-US" sz="1600" dirty="0"/>
              <a:t>数値</a:t>
            </a:r>
            <a:r>
              <a:rPr lang="en-US" altLang="ja-JP" sz="1600" dirty="0"/>
              <a:t>)</a:t>
            </a:r>
            <a:r>
              <a:rPr lang="ja-JP" altLang="en-US" sz="1600" dirty="0"/>
              <a:t>：数値の絶対値と返す。　例</a:t>
            </a:r>
            <a:r>
              <a:rPr lang="en-US" altLang="ja-JP" sz="1600" dirty="0"/>
              <a:t>)</a:t>
            </a:r>
            <a:r>
              <a:rPr lang="ja-JP" altLang="en-US" sz="1600" dirty="0"/>
              <a:t>　</a:t>
            </a:r>
            <a:r>
              <a:rPr lang="en-US" altLang="ja-JP" sz="1600" dirty="0"/>
              <a:t>ABS(6) </a:t>
            </a:r>
            <a:r>
              <a:rPr lang="ja-JP" altLang="en-US" sz="1600" dirty="0"/>
              <a:t>→ </a:t>
            </a:r>
            <a:r>
              <a:rPr lang="en-US" altLang="ja-JP" sz="1600" dirty="0"/>
              <a:t>6</a:t>
            </a:r>
            <a:r>
              <a:rPr lang="ja-JP" altLang="en-US" sz="1600" dirty="0"/>
              <a:t>　　　</a:t>
            </a:r>
            <a:r>
              <a:rPr lang="en-US" altLang="ja-JP" sz="1600" dirty="0"/>
              <a:t>ABS(-6) </a:t>
            </a:r>
            <a:r>
              <a:rPr lang="ja-JP" altLang="en-US" sz="1600" dirty="0"/>
              <a:t>→</a:t>
            </a:r>
            <a:r>
              <a:rPr lang="en-US" altLang="ja-JP" sz="1600" dirty="0"/>
              <a:t> 6</a:t>
            </a:r>
          </a:p>
          <a:p>
            <a:endParaRPr lang="en-US" altLang="ja-JP" sz="1600" dirty="0"/>
          </a:p>
          <a:p>
            <a:r>
              <a:rPr lang="ja-JP" altLang="en-US" sz="1600" dirty="0"/>
              <a:t>・書いてある内容は複雑に見えるが、カッコ内をひとまとまりに考えられれば、</a:t>
            </a:r>
            <a:endParaRPr lang="en-US" altLang="ja-JP" sz="1600" dirty="0"/>
          </a:p>
          <a:p>
            <a:r>
              <a:rPr lang="ja-JP" altLang="en-US" sz="1600" dirty="0"/>
              <a:t>　やっていることは非常に簡単。</a:t>
            </a:r>
            <a:endParaRPr lang="en-US" altLang="ja-JP" sz="1600" dirty="0"/>
          </a:p>
          <a:p>
            <a:r>
              <a:rPr lang="ja-JP" altLang="en-US" sz="1600" dirty="0"/>
              <a:t>・元データの値から、</a:t>
            </a:r>
            <a:r>
              <a:rPr lang="en-US" altLang="ja-JP" sz="1600" dirty="0"/>
              <a:t>SQL</a:t>
            </a:r>
            <a:r>
              <a:rPr lang="ja-JP" altLang="en-US" sz="1600" dirty="0"/>
              <a:t>上で計算をして結果出力できることを覚えておきましょう。</a:t>
            </a:r>
            <a:endParaRPr lang="en-US" altLang="ja-JP" sz="16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8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631432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15.</a:t>
            </a:r>
            <a:r>
              <a:rPr lang="ja-JP" altLang="en-US" sz="1800" dirty="0"/>
              <a:t>文系科目（国・社・英）の平均点と理系科目（数・理）の平均点の差が</a:t>
            </a:r>
            <a:br>
              <a:rPr lang="en-US" altLang="ja-JP" sz="1800" dirty="0"/>
            </a:br>
            <a:r>
              <a:rPr lang="ja-JP" altLang="en-US" sz="1800" dirty="0"/>
              <a:t>最も大きい生徒の名前と各平均を抽出してください。（★６）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1052670"/>
            <a:ext cx="820891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--【</a:t>
            </a:r>
            <a:r>
              <a:rPr lang="ja-JP" altLang="en-US" sz="1600" dirty="0"/>
              <a:t>別解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SELECT TOP 1 </a:t>
            </a:r>
          </a:p>
          <a:p>
            <a:r>
              <a:rPr lang="en-US" altLang="ja-JP" sz="1600" dirty="0"/>
              <a:t>               [name]</a:t>
            </a:r>
          </a:p>
          <a:p>
            <a:r>
              <a:rPr lang="en-US" altLang="ja-JP" sz="1600" dirty="0"/>
              <a:t>              ,ABS([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 – 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]) AS [</a:t>
            </a:r>
            <a:r>
              <a:rPr lang="en-US" altLang="ja-JP" sz="1600" dirty="0" err="1"/>
              <a:t>rb_dif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 ,[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  ,[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</a:t>
            </a:r>
          </a:p>
          <a:p>
            <a:r>
              <a:rPr lang="en-US" altLang="ja-JP" sz="1600" dirty="0"/>
              <a:t>	(</a:t>
            </a:r>
          </a:p>
          <a:p>
            <a:r>
              <a:rPr lang="en-US" altLang="ja-JP" sz="1600" dirty="0"/>
              <a:t>       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,[name]</a:t>
            </a:r>
          </a:p>
          <a:p>
            <a:r>
              <a:rPr lang="en-US" altLang="ja-JP" sz="1600" dirty="0"/>
              <a:t>	             ,([</a:t>
            </a:r>
            <a:r>
              <a:rPr lang="en-US" altLang="ja-JP" sz="1600" dirty="0" err="1"/>
              <a:t>japanese</a:t>
            </a:r>
            <a:r>
              <a:rPr lang="en-US" altLang="ja-JP" sz="1600" dirty="0"/>
              <a:t>] + [society] +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])/3 AS [</a:t>
            </a:r>
            <a:r>
              <a:rPr lang="en-US" altLang="ja-JP" sz="1600" dirty="0" err="1"/>
              <a:t>b_ave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           ,([math] + [science])/2 AS [</a:t>
            </a:r>
            <a:r>
              <a:rPr lang="en-US" altLang="ja-JP" sz="1600" dirty="0" err="1"/>
              <a:t>r_ave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[tar]</a:t>
            </a:r>
          </a:p>
          <a:p>
            <a:r>
              <a:rPr lang="en-US" altLang="ja-JP" sz="1600" dirty="0"/>
              <a:t>ORDER BY [</a:t>
            </a:r>
            <a:r>
              <a:rPr lang="en-US" altLang="ja-JP" sz="1600" dirty="0" err="1"/>
              <a:t>rb_dif</a:t>
            </a:r>
            <a:r>
              <a:rPr lang="en-US" altLang="ja-JP" sz="1600" dirty="0"/>
              <a:t>] </a:t>
            </a:r>
            <a:r>
              <a:rPr lang="en-US" altLang="ja-JP" sz="1600" dirty="0" err="1"/>
              <a:t>desc</a:t>
            </a:r>
            <a:endParaRPr lang="en-US" altLang="ja-JP" sz="1600" dirty="0"/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4" y="498492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・副問い合わせを使用して書いたパターン。</a:t>
            </a:r>
            <a:endParaRPr lang="en-US" altLang="ja-JP" sz="1600" dirty="0"/>
          </a:p>
          <a:p>
            <a:r>
              <a:rPr lang="ja-JP" altLang="en-US" sz="1600" dirty="0"/>
              <a:t>・文系平均、理系平均につけた別名を使いまわせるため、</a:t>
            </a:r>
            <a:endParaRPr lang="en-US" altLang="ja-JP" sz="1600" dirty="0"/>
          </a:p>
          <a:p>
            <a:r>
              <a:rPr lang="ja-JP" altLang="en-US" sz="1600" dirty="0"/>
              <a:t>　主問い合わせの</a:t>
            </a:r>
            <a:r>
              <a:rPr lang="en-US" altLang="ja-JP" sz="1600" dirty="0"/>
              <a:t>SELECT</a:t>
            </a:r>
            <a:r>
              <a:rPr lang="ja-JP" altLang="en-US" sz="1600" dirty="0"/>
              <a:t>文が簡便になるのが特徴。</a:t>
            </a:r>
            <a:endParaRPr lang="en-US" altLang="ja-JP" sz="1600" dirty="0"/>
          </a:p>
          <a:p>
            <a:r>
              <a:rPr lang="ja-JP" altLang="en-US" sz="1600" dirty="0"/>
              <a:t>・計算した値を何度も使いまわしたい場合にオススメ。</a:t>
            </a:r>
            <a:endParaRPr lang="en-US" altLang="ja-JP" sz="1600" dirty="0"/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7354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60390" y="1124680"/>
            <a:ext cx="9145270" cy="12139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dirty="0"/>
              <a:t>考え方</a:t>
            </a:r>
            <a:endParaRPr lang="en-US" altLang="ja-JP" dirty="0"/>
          </a:p>
          <a:p>
            <a:r>
              <a:rPr lang="ja-JP" altLang="en-US" dirty="0"/>
              <a:t>　　英語の最高得点者の名前を抽出する。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→英語の点数で並び替えて、各組ごとの</a:t>
            </a:r>
            <a:r>
              <a:rPr lang="en-US" altLang="ja-JP" dirty="0"/>
              <a:t>TOP1</a:t>
            </a:r>
            <a:r>
              <a:rPr lang="ja-JP" altLang="en-US" dirty="0" err="1"/>
              <a:t>で抽</a:t>
            </a:r>
            <a:r>
              <a:rPr lang="ja-JP" altLang="en-US" dirty="0"/>
              <a:t>出すればよい？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0440" y="2725462"/>
            <a:ext cx="676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latin typeface="+mn-ea"/>
              </a:rPr>
              <a:t>⇒同じ点数が複数人いた場合には、全員を抽出することが出来ない。</a:t>
            </a:r>
            <a:endParaRPr kumimoji="1" lang="ja-JP" altLang="en-US" sz="1800" dirty="0">
              <a:latin typeface="+mn-ea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560390" y="274638"/>
            <a:ext cx="8507288" cy="634012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</a:rPr>
              <a:t>最高得点者が複数いる場合には、全員抽出すること。 </a:t>
            </a:r>
            <a:r>
              <a:rPr lang="ja-JP" altLang="en-US" sz="1600" dirty="0"/>
              <a:t>（★７）</a:t>
            </a:r>
          </a:p>
        </p:txBody>
      </p:sp>
      <p:sp>
        <p:nvSpPr>
          <p:cNvPr id="9" name="乗算 8"/>
          <p:cNvSpPr/>
          <p:nvPr/>
        </p:nvSpPr>
        <p:spPr>
          <a:xfrm>
            <a:off x="7473350" y="1858654"/>
            <a:ext cx="721873" cy="5658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8760" y="4620552"/>
            <a:ext cx="8128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英語の点数に順位付けを行い、</a:t>
            </a:r>
            <a:r>
              <a:rPr lang="en-US" altLang="ja-JP" sz="2400" dirty="0">
                <a:latin typeface="+mn-ea"/>
              </a:rPr>
              <a:t>1</a:t>
            </a:r>
            <a:r>
              <a:rPr lang="ja-JP" altLang="en-US" sz="2400" dirty="0">
                <a:latin typeface="+mn-ea"/>
              </a:rPr>
              <a:t>位の人を抽出すればよい。</a:t>
            </a:r>
            <a:endParaRPr lang="en-US" altLang="ja-JP" sz="2400" dirty="0">
              <a:latin typeface="+mn-ea"/>
            </a:endParaRPr>
          </a:p>
          <a:p>
            <a:pPr algn="ctr"/>
            <a:r>
              <a:rPr kumimoji="1" lang="en-US" altLang="ja-JP" sz="2400" dirty="0">
                <a:latin typeface="+mn-ea"/>
              </a:rPr>
              <a:t>OR</a:t>
            </a:r>
          </a:p>
          <a:p>
            <a:r>
              <a:rPr kumimoji="1" lang="ja-JP" altLang="en-US" sz="2400" dirty="0">
                <a:latin typeface="+mn-ea"/>
              </a:rPr>
              <a:t>英語の最高得点を算出して、その得点の人を抽出すればよい。</a:t>
            </a:r>
          </a:p>
        </p:txBody>
      </p:sp>
      <p:sp>
        <p:nvSpPr>
          <p:cNvPr id="11" name="下矢印 10"/>
          <p:cNvSpPr/>
          <p:nvPr/>
        </p:nvSpPr>
        <p:spPr>
          <a:xfrm>
            <a:off x="4088880" y="3356990"/>
            <a:ext cx="792110" cy="8641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945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</a:t>
            </a:r>
            <a:r>
              <a:rPr lang="ja-JP" altLang="en-US" sz="2400" dirty="0"/>
              <a:t>順位を求める関数</a:t>
            </a:r>
            <a:r>
              <a:rPr lang="en-US" altLang="ja-JP" sz="2400" dirty="0"/>
              <a:t>(1/2)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370" y="908650"/>
            <a:ext cx="9145270" cy="20551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/>
              <a:t>RANK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ja-JP" altLang="en-US" dirty="0"/>
              <a:t>　　構文：　</a:t>
            </a:r>
            <a:r>
              <a:rPr lang="en-US" altLang="ja-JP" dirty="0"/>
              <a:t>RANK()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順位を付けたい列</a:t>
            </a:r>
            <a:r>
              <a:rPr lang="en-US" altLang="ja-JP" dirty="0"/>
              <a:t>])</a:t>
            </a:r>
          </a:p>
          <a:p>
            <a:r>
              <a:rPr lang="ja-JP" altLang="en-US" dirty="0"/>
              <a:t>　　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句の列に対して順位を付ける。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特徴：　同列の順位が存在する場合、</a:t>
            </a:r>
            <a:r>
              <a:rPr lang="ja-JP" altLang="en-US" u="sng" dirty="0">
                <a:solidFill>
                  <a:srgbClr val="FF0000"/>
                </a:solidFill>
              </a:rPr>
              <a:t>順位を飛ばして順位付けする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20675"/>
              </p:ext>
            </p:extLst>
          </p:nvPr>
        </p:nvGraphicFramePr>
        <p:xfrm>
          <a:off x="5604637" y="3580290"/>
          <a:ext cx="40290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474">
                  <a:extLst>
                    <a:ext uri="{9D8B030D-6E8A-4147-A177-3AD203B41FA5}">
                      <a16:colId xmlns:a16="http://schemas.microsoft.com/office/drawing/2014/main" val="1339489016"/>
                    </a:ext>
                  </a:extLst>
                </a:gridCol>
                <a:gridCol w="746795">
                  <a:extLst>
                    <a:ext uri="{9D8B030D-6E8A-4147-A177-3AD203B41FA5}">
                      <a16:colId xmlns:a16="http://schemas.microsoft.com/office/drawing/2014/main" val="1273465514"/>
                    </a:ext>
                  </a:extLst>
                </a:gridCol>
                <a:gridCol w="2460744">
                  <a:extLst>
                    <a:ext uri="{9D8B030D-6E8A-4147-A177-3AD203B41FA5}">
                      <a16:colId xmlns:a16="http://schemas.microsoft.com/office/drawing/2014/main" val="23631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順位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(RANK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関数の戻り値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3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0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5438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76420" y="3887247"/>
            <a:ext cx="466496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SELECT 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,RANK() OVER(PARTITION BY 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 ORDER BY [</a:t>
            </a:r>
            <a:r>
              <a:rPr lang="ja-JP" altLang="en-US" sz="1600" dirty="0">
                <a:latin typeface="+mn-ea"/>
              </a:rPr>
              <a:t>スコア</a:t>
            </a:r>
            <a:r>
              <a:rPr lang="en-US" altLang="ja-JP" sz="1600" dirty="0">
                <a:latin typeface="+mn-ea"/>
              </a:rPr>
              <a:t>] DESC)</a:t>
            </a: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FROM </a:t>
            </a:r>
            <a:r>
              <a:rPr lang="ja-JP" altLang="en-US" sz="1600" dirty="0">
                <a:latin typeface="+mn-ea"/>
              </a:rPr>
              <a:t>社員</a:t>
            </a:r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kumimoji="1" lang="en-US" altLang="ja-JP" sz="1600" dirty="0">
                <a:latin typeface="+mn-ea"/>
              </a:rPr>
              <a:t>ORDER BY [</a:t>
            </a:r>
            <a:r>
              <a:rPr kumimoji="1" lang="ja-JP" altLang="en-US" sz="1600" dirty="0">
                <a:latin typeface="+mn-ea"/>
              </a:rPr>
              <a:t>性別</a:t>
            </a:r>
            <a:r>
              <a:rPr kumimoji="1" lang="en-US" altLang="ja-JP" sz="1600" dirty="0">
                <a:latin typeface="+mn-ea"/>
              </a:rPr>
              <a:t>],[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 DESC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080" y="3140960"/>
            <a:ext cx="194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＜出力結果＞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675" y="3068950"/>
            <a:ext cx="494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＜例＞</a:t>
            </a:r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社員テーブルから、性別ごとにスコアの順位を出力</a:t>
            </a:r>
            <a:endParaRPr kumimoji="1"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87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</a:t>
            </a:r>
            <a:r>
              <a:rPr lang="ja-JP" altLang="en-US" sz="2400" dirty="0"/>
              <a:t>順位を求める関数</a:t>
            </a:r>
            <a:r>
              <a:rPr lang="en-US" altLang="ja-JP" sz="2400" dirty="0"/>
              <a:t>(2/2)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6370" y="908650"/>
            <a:ext cx="9145270" cy="20551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dirty="0"/>
              <a:t>DENSE_RANK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ja-JP" altLang="en-US" dirty="0"/>
              <a:t>　　構文：　</a:t>
            </a:r>
            <a:r>
              <a:rPr lang="en-US" altLang="ja-JP" dirty="0"/>
              <a:t>DENSE_RANK() OVER(PARTITION BY [</a:t>
            </a:r>
            <a:r>
              <a:rPr lang="ja-JP" altLang="en-US" dirty="0"/>
              <a:t>グループ化する列</a:t>
            </a:r>
            <a:r>
              <a:rPr lang="en-US" altLang="ja-JP" dirty="0"/>
              <a:t>] ORDER BY [</a:t>
            </a:r>
            <a:r>
              <a:rPr lang="ja-JP" altLang="en-US" dirty="0"/>
              <a:t>順位を付けたい列</a:t>
            </a:r>
            <a:r>
              <a:rPr lang="en-US" altLang="ja-JP" dirty="0"/>
              <a:t>])</a:t>
            </a:r>
          </a:p>
          <a:p>
            <a:r>
              <a:rPr lang="ja-JP" altLang="en-US" dirty="0"/>
              <a:t>　　→グループごとに、</a:t>
            </a:r>
            <a:r>
              <a:rPr lang="en-US" altLang="ja-JP" dirty="0"/>
              <a:t>ORDER BY</a:t>
            </a:r>
            <a:r>
              <a:rPr lang="ja-JP" altLang="en-US" dirty="0"/>
              <a:t>句の列に対して順位を付ける。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特徴：　同列の順位が存在する場合、</a:t>
            </a:r>
            <a:r>
              <a:rPr lang="ja-JP" altLang="en-US" u="sng" dirty="0">
                <a:solidFill>
                  <a:srgbClr val="FF0000"/>
                </a:solidFill>
              </a:rPr>
              <a:t>順位を飛ばさず順位付けする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5432"/>
              </p:ext>
            </p:extLst>
          </p:nvPr>
        </p:nvGraphicFramePr>
        <p:xfrm>
          <a:off x="5604637" y="3580290"/>
          <a:ext cx="38849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10">
                  <a:extLst>
                    <a:ext uri="{9D8B030D-6E8A-4147-A177-3AD203B41FA5}">
                      <a16:colId xmlns:a16="http://schemas.microsoft.com/office/drawing/2014/main" val="1339489016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1273465514"/>
                    </a:ext>
                  </a:extLst>
                </a:gridCol>
                <a:gridCol w="2372783">
                  <a:extLst>
                    <a:ext uri="{9D8B030D-6E8A-4147-A177-3AD203B41FA5}">
                      <a16:colId xmlns:a16="http://schemas.microsoft.com/office/drawing/2014/main" val="236315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順位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(RANK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関数の引数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9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3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720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0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650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53584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76420" y="3887247"/>
            <a:ext cx="466496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n-ea"/>
              </a:rPr>
              <a:t>SELECT 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</a:t>
            </a:r>
          </a:p>
          <a:p>
            <a:r>
              <a:rPr lang="en-US" altLang="ja-JP" sz="1600" dirty="0">
                <a:latin typeface="+mn-ea"/>
              </a:rPr>
              <a:t>           ,DENSE_RANK() OVER(PARTITION BY [</a:t>
            </a:r>
            <a:r>
              <a:rPr lang="ja-JP" altLang="en-US" sz="1600" dirty="0">
                <a:latin typeface="+mn-ea"/>
              </a:rPr>
              <a:t>性別</a:t>
            </a:r>
            <a:r>
              <a:rPr lang="en-US" altLang="ja-JP" sz="1600" dirty="0">
                <a:latin typeface="+mn-ea"/>
              </a:rPr>
              <a:t>] ORDER BY [</a:t>
            </a:r>
            <a:r>
              <a:rPr lang="ja-JP" altLang="en-US" sz="1600" dirty="0">
                <a:latin typeface="+mn-ea"/>
              </a:rPr>
              <a:t>スコア</a:t>
            </a:r>
            <a:r>
              <a:rPr lang="en-US" altLang="ja-JP" sz="1600" dirty="0">
                <a:latin typeface="+mn-ea"/>
              </a:rPr>
              <a:t>] DESC)</a:t>
            </a:r>
          </a:p>
          <a:p>
            <a:endParaRPr kumimoji="1" lang="en-US" altLang="ja-JP" sz="1600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FROM </a:t>
            </a:r>
            <a:r>
              <a:rPr lang="ja-JP" altLang="en-US" sz="1600" dirty="0">
                <a:latin typeface="+mn-ea"/>
              </a:rPr>
              <a:t>社員</a:t>
            </a:r>
            <a:endParaRPr lang="en-US" altLang="ja-JP" sz="1600" dirty="0">
              <a:latin typeface="+mn-ea"/>
            </a:endParaRPr>
          </a:p>
          <a:p>
            <a:endParaRPr kumimoji="1" lang="en-US" altLang="ja-JP" sz="1600" dirty="0">
              <a:latin typeface="+mn-ea"/>
            </a:endParaRPr>
          </a:p>
          <a:p>
            <a:r>
              <a:rPr kumimoji="1" lang="en-US" altLang="ja-JP" sz="1600" dirty="0">
                <a:latin typeface="+mn-ea"/>
              </a:rPr>
              <a:t>ORDER BY [</a:t>
            </a:r>
            <a:r>
              <a:rPr kumimoji="1" lang="ja-JP" altLang="en-US" sz="1600" dirty="0">
                <a:latin typeface="+mn-ea"/>
              </a:rPr>
              <a:t>性別</a:t>
            </a:r>
            <a:r>
              <a:rPr kumimoji="1" lang="en-US" altLang="ja-JP" sz="1600" dirty="0">
                <a:latin typeface="+mn-ea"/>
              </a:rPr>
              <a:t>],[</a:t>
            </a:r>
            <a:r>
              <a:rPr kumimoji="1" lang="ja-JP" altLang="en-US" sz="1600" dirty="0">
                <a:latin typeface="+mn-ea"/>
              </a:rPr>
              <a:t>スコア</a:t>
            </a:r>
            <a:r>
              <a:rPr kumimoji="1" lang="en-US" altLang="ja-JP" sz="1600" dirty="0">
                <a:latin typeface="+mn-ea"/>
              </a:rPr>
              <a:t>] DESC</a:t>
            </a:r>
            <a:endParaRPr kumimoji="1" lang="ja-JP" altLang="en-US" sz="16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29080" y="3140960"/>
            <a:ext cx="194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＜出力結果＞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675" y="3068950"/>
            <a:ext cx="494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+mn-ea"/>
              </a:rPr>
              <a:t>＜例＞</a:t>
            </a:r>
            <a:endParaRPr kumimoji="1" lang="en-US" altLang="ja-JP" sz="1600" dirty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社員テーブルから、性別ごとにスコアの順位を出力</a:t>
            </a:r>
            <a:endParaRPr kumimoji="1"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405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47348"/>
            <a:ext cx="8507288" cy="634012"/>
          </a:xfrm>
        </p:spPr>
        <p:txBody>
          <a:bodyPr>
            <a:noAutofit/>
          </a:bodyPr>
          <a:lstStyle/>
          <a:p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 ※</a:t>
            </a:r>
            <a:r>
              <a:rPr lang="ja-JP" altLang="en-US" sz="1600" dirty="0"/>
              <a:t>最高得点者が複数いる場合には、全員抽出すること。 （★７）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132737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SELECT  [pra.name]</a:t>
            </a:r>
          </a:p>
          <a:p>
            <a:r>
              <a:rPr lang="en-US" altLang="ja-JP" sz="1600" dirty="0"/>
              <a:t>            ,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</a:t>
            </a:r>
          </a:p>
          <a:p>
            <a:r>
              <a:rPr lang="en-US" altLang="ja-JP" sz="1600" dirty="0"/>
              <a:t>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</a:t>
            </a:r>
          </a:p>
          <a:p>
            <a:pPr lvl="1"/>
            <a:r>
              <a:rPr lang="en-US" altLang="ja-JP" sz="1600" dirty="0"/>
              <a:t>      (</a:t>
            </a:r>
          </a:p>
          <a:p>
            <a:pPr lvl="1"/>
            <a:r>
              <a:rPr lang="en-US" altLang="ja-JP" sz="1600" dirty="0"/>
              <a:t>        SELECT  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pPr lvl="1"/>
            <a:r>
              <a:rPr lang="en-US" altLang="ja-JP" sz="1600" dirty="0"/>
              <a:t>	 ,RANK() OVER(PARTITION BY [class] ORDER BY 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DESC) AS [</a:t>
            </a:r>
            <a:r>
              <a:rPr lang="en-US" altLang="ja-JP" sz="1600" dirty="0" err="1"/>
              <a:t>english_rank</a:t>
            </a:r>
            <a:r>
              <a:rPr lang="en-US" altLang="ja-JP" sz="1600" dirty="0"/>
              <a:t>] </a:t>
            </a:r>
          </a:p>
          <a:p>
            <a:pPr lvl="1"/>
            <a:r>
              <a:rPr lang="en-US" altLang="ja-JP" sz="1600" dirty="0"/>
              <a:t>        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].[practice]) AS ran</a:t>
            </a:r>
          </a:p>
          <a:p>
            <a:r>
              <a:rPr lang="en-US" altLang="ja-JP" sz="1600" dirty="0"/>
              <a:t>ON 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 = ran.[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WHERE [</a:t>
            </a:r>
            <a:r>
              <a:rPr lang="en-US" altLang="ja-JP" sz="1600" dirty="0" err="1"/>
              <a:t>english_rank</a:t>
            </a:r>
            <a:r>
              <a:rPr lang="en-US" altLang="ja-JP" sz="1600" dirty="0"/>
              <a:t>] = 1</a:t>
            </a:r>
          </a:p>
          <a:p>
            <a:r>
              <a:rPr lang="en-US" altLang="ja-JP" sz="1600" dirty="0"/>
              <a:t>ORDER BY [class]</a:t>
            </a:r>
          </a:p>
          <a:p>
            <a:r>
              <a:rPr lang="en-US" altLang="ja-JP" sz="1600" dirty="0"/>
              <a:t>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430" y="4883760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・副問い合わせに</a:t>
            </a:r>
            <a:r>
              <a:rPr lang="en-US" altLang="ja-JP" sz="1600" dirty="0"/>
              <a:t>RANK</a:t>
            </a:r>
            <a:r>
              <a:rPr lang="ja-JP" altLang="en-US" sz="1600" dirty="0"/>
              <a:t>関数を使う解法。</a:t>
            </a:r>
            <a:endParaRPr lang="en-US" altLang="ja-JP" sz="1600" dirty="0"/>
          </a:p>
          <a:p>
            <a:r>
              <a:rPr lang="ja-JP" altLang="en-US" sz="1600" dirty="0"/>
              <a:t>・クラスごとに英語の点数をランク付けし、そのランクが</a:t>
            </a:r>
            <a:r>
              <a:rPr lang="en-US" altLang="ja-JP" sz="1600" dirty="0"/>
              <a:t>1</a:t>
            </a:r>
            <a:r>
              <a:rPr lang="ja-JP" altLang="en-US" sz="1600" dirty="0"/>
              <a:t>位になっているデータの</a:t>
            </a:r>
            <a:endParaRPr lang="en-US" altLang="ja-JP" sz="1600" dirty="0"/>
          </a:p>
          <a:p>
            <a:r>
              <a:rPr lang="ja-JP" altLang="en-US" sz="1600" dirty="0"/>
              <a:t>　名前、英語点数、クラスを抽出する方法。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1429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507288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</a:t>
            </a:r>
            <a:r>
              <a:rPr lang="en-US" altLang="ja-JP" sz="1600" dirty="0"/>
              <a:t>※</a:t>
            </a:r>
            <a:r>
              <a:rPr lang="ja-JP" altLang="en-US" sz="1600" dirty="0"/>
              <a:t>最高得点者が複数いる場合には、全員抽出すること。（★７）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980660"/>
            <a:ext cx="820891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別解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SELECT </a:t>
            </a:r>
            <a:r>
              <a:rPr lang="ja-JP" altLang="en-US" sz="1600" dirty="0"/>
              <a:t> </a:t>
            </a:r>
            <a:r>
              <a:rPr lang="en-US" altLang="ja-JP" sz="1600" dirty="0"/>
              <a:t>[pra.name]</a:t>
            </a:r>
          </a:p>
          <a:p>
            <a:r>
              <a:rPr lang="en-US" altLang="ja-JP" sz="1600" dirty="0"/>
              <a:t>            ,[</a:t>
            </a:r>
            <a:r>
              <a:rPr lang="en-US" altLang="ja-JP" sz="1600" dirty="0" err="1"/>
              <a:t>pra.class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      ,[</a:t>
            </a:r>
            <a:r>
              <a:rPr lang="en-US" altLang="ja-JP" sz="1600" dirty="0" err="1"/>
              <a:t>pra.English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FROM 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 AS </a:t>
            </a:r>
            <a:r>
              <a:rPr lang="en-US" altLang="ja-JP" sz="1600" dirty="0" err="1"/>
              <a:t>pra</a:t>
            </a:r>
            <a:endParaRPr lang="en-US" altLang="ja-JP" sz="1600" dirty="0"/>
          </a:p>
          <a:p>
            <a:r>
              <a:rPr lang="en-US" altLang="ja-JP" sz="1600" dirty="0"/>
              <a:t>INNER JOIN</a:t>
            </a:r>
          </a:p>
          <a:p>
            <a:r>
              <a:rPr lang="en-US" altLang="ja-JP" sz="1600" dirty="0"/>
              <a:t>	(</a:t>
            </a:r>
          </a:p>
          <a:p>
            <a:r>
              <a:rPr lang="en-US" altLang="ja-JP" sz="1600" dirty="0"/>
              <a:t>               SELECT  [class]</a:t>
            </a:r>
          </a:p>
          <a:p>
            <a:r>
              <a:rPr lang="en-US" altLang="ja-JP" sz="1600" dirty="0"/>
              <a:t>	              ,MAX([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]) AS [</a:t>
            </a:r>
            <a:r>
              <a:rPr lang="en-US" altLang="ja-JP" sz="1600" dirty="0" err="1"/>
              <a:t>max_eng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	  FROM [DB</a:t>
            </a:r>
            <a:r>
              <a:rPr lang="ja-JP" altLang="en-US" sz="1600" dirty="0"/>
              <a:t>名</a:t>
            </a:r>
            <a:r>
              <a:rPr lang="en-US" altLang="ja-JP" sz="1600" dirty="0"/>
              <a:t>].[</a:t>
            </a:r>
            <a:r>
              <a:rPr lang="en-US" altLang="ja-JP" sz="1600" dirty="0" err="1"/>
              <a:t>dbo</a:t>
            </a:r>
            <a:r>
              <a:rPr lang="en-US" altLang="ja-JP" sz="1600" dirty="0"/>
              <a:t>].[practice]</a:t>
            </a:r>
          </a:p>
          <a:p>
            <a:r>
              <a:rPr lang="en-US" altLang="ja-JP" sz="1600" dirty="0"/>
              <a:t>	  GROUP BY [class]</a:t>
            </a:r>
          </a:p>
          <a:p>
            <a:r>
              <a:rPr lang="en-US" altLang="ja-JP" sz="1600" dirty="0"/>
              <a:t>	)  AS </a:t>
            </a:r>
            <a:r>
              <a:rPr lang="en-US" altLang="ja-JP" sz="1600" dirty="0" err="1"/>
              <a:t>eng</a:t>
            </a:r>
            <a:endParaRPr lang="en-US" altLang="ja-JP" sz="1600" dirty="0"/>
          </a:p>
          <a:p>
            <a:r>
              <a:rPr lang="en-US" altLang="ja-JP" sz="1600" dirty="0"/>
              <a:t>ON 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 = </a:t>
            </a:r>
            <a:r>
              <a:rPr lang="en-US" altLang="ja-JP" sz="1600" dirty="0" err="1"/>
              <a:t>eng.</a:t>
            </a:r>
            <a:r>
              <a:rPr lang="en-US" altLang="ja-JP" sz="1600" dirty="0"/>
              <a:t>[class]</a:t>
            </a:r>
          </a:p>
          <a:p>
            <a:r>
              <a:rPr lang="en-US" altLang="ja-JP" sz="1600" dirty="0"/>
              <a:t>WHERE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</a:t>
            </a:r>
            <a:r>
              <a:rPr lang="en-US" altLang="ja-JP" sz="1600" dirty="0" err="1"/>
              <a:t>english</a:t>
            </a:r>
            <a:r>
              <a:rPr lang="en-US" altLang="ja-JP" sz="1600" dirty="0"/>
              <a:t>] = </a:t>
            </a:r>
            <a:r>
              <a:rPr lang="en-US" altLang="ja-JP" sz="1600" dirty="0" err="1"/>
              <a:t>eng.</a:t>
            </a:r>
            <a:r>
              <a:rPr lang="en-US" altLang="ja-JP" sz="1600" dirty="0"/>
              <a:t>[</a:t>
            </a:r>
            <a:r>
              <a:rPr lang="en-US" altLang="ja-JP" sz="1600" dirty="0" err="1"/>
              <a:t>max_eng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ORDER BY </a:t>
            </a:r>
            <a:r>
              <a:rPr lang="en-US" altLang="ja-JP" sz="1600" dirty="0" err="1"/>
              <a:t>pra</a:t>
            </a:r>
            <a:r>
              <a:rPr lang="en-US" altLang="ja-JP" sz="1600" dirty="0"/>
              <a:t>.[class]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430" y="530419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ja-JP" altLang="en-US" sz="1600" dirty="0"/>
              <a:t>・副問い合わせでクラスごとの英語最高点を抽出。</a:t>
            </a:r>
            <a:endParaRPr lang="en-US" altLang="ja-JP" sz="1600" dirty="0"/>
          </a:p>
          <a:p>
            <a:r>
              <a:rPr lang="ja-JP" altLang="en-US" sz="1600" dirty="0"/>
              <a:t>→その後、</a:t>
            </a:r>
            <a:r>
              <a:rPr lang="en-US" altLang="ja-JP" sz="1600" dirty="0"/>
              <a:t>JOIN</a:t>
            </a:r>
            <a:r>
              <a:rPr lang="ja-JP" altLang="en-US" sz="1600" dirty="0"/>
              <a:t>を</a:t>
            </a:r>
            <a:r>
              <a:rPr lang="en-US" altLang="ja-JP" sz="1600" dirty="0"/>
              <a:t>WHERE</a:t>
            </a:r>
            <a:r>
              <a:rPr lang="ja-JP" altLang="en-US" sz="1600" dirty="0"/>
              <a:t>で、クラスでその英語得点を取っている人を抽出している。</a:t>
            </a:r>
            <a:endParaRPr lang="en-US" altLang="ja-JP" sz="1600" dirty="0"/>
          </a:p>
          <a:p>
            <a:r>
              <a:rPr lang="ja-JP" altLang="en-US" sz="1600" dirty="0"/>
              <a:t>・クラスごと上位</a:t>
            </a:r>
            <a:r>
              <a:rPr lang="en-US" altLang="ja-JP" sz="1600" dirty="0"/>
              <a:t>3</a:t>
            </a:r>
            <a:r>
              <a:rPr lang="ja-JP" altLang="en-US" sz="1600" dirty="0"/>
              <a:t>位までの人、といった場合には向かない。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89239252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347</TotalTime>
  <Words>1347</Words>
  <Application>Microsoft Office PowerPoint</Application>
  <PresentationFormat>A4 210 x 297 mm</PresentationFormat>
  <Paragraphs>169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HGPｺﾞｼｯｸE</vt:lpstr>
      <vt:lpstr>HGPｺﾞｼｯｸE</vt:lpstr>
      <vt:lpstr>HGP創英角ｺﾞｼｯｸUB</vt:lpstr>
      <vt:lpstr>Meiryo UI</vt:lpstr>
      <vt:lpstr>MS PGothic</vt:lpstr>
      <vt:lpstr>Yu Gothic</vt:lpstr>
      <vt:lpstr>Arial</vt:lpstr>
      <vt:lpstr>Wingdings</vt:lpstr>
      <vt:lpstr>プレゼンテーションテンプレート2017（ケース2-1用）</vt:lpstr>
      <vt:lpstr>SQL講座の目的・位置づけ</vt:lpstr>
      <vt:lpstr>15.文系科目（国・社・英）の平均点と理系科目（数・理）の平均点の差が 最も大きい生徒の名前と各平均を抽出してください。（★６）</vt:lpstr>
      <vt:lpstr>15.文系科目（国・社・英）の平均点と理系科目（数・理）の平均点の差が 最も大きい生徒の名前と各平均を抽出してください。（★６）</vt:lpstr>
      <vt:lpstr>PowerPoint プレゼンテーション</vt:lpstr>
      <vt:lpstr>【TIPS】順位を求める関数(1/2)</vt:lpstr>
      <vt:lpstr>【TIPS】順位を求める関数(2/2)</vt:lpstr>
      <vt:lpstr>16.各組の英語の最高得点者の名前と得点、及びその人の所属する組を抽出してください。 ※最高得点者が複数いる場合には、全員抽出すること。 （★７）</vt:lpstr>
      <vt:lpstr>16.各組の英語の最高得点者の名前と得点、及びその人の所属する組を抽出してください。※最高得点者が複数いる場合には、全員抽出すること。（★７）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46</cp:revision>
  <cp:lastPrinted>2016-10-11T04:40:04Z</cp:lastPrinted>
  <dcterms:created xsi:type="dcterms:W3CDTF">2016-12-21T07:08:36Z</dcterms:created>
  <dcterms:modified xsi:type="dcterms:W3CDTF">2021-02-12T05:11:51Z</dcterms:modified>
  <cp:version>1.1</cp:version>
</cp:coreProperties>
</file>