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70" r:id="rId2"/>
    <p:sldId id="299" r:id="rId3"/>
    <p:sldId id="295" r:id="rId4"/>
    <p:sldId id="296" r:id="rId5"/>
    <p:sldId id="271" r:id="rId6"/>
    <p:sldId id="30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9" r:id="rId17"/>
    <p:sldId id="283" r:id="rId18"/>
    <p:sldId id="284" r:id="rId19"/>
    <p:sldId id="285" r:id="rId20"/>
    <p:sldId id="301" r:id="rId21"/>
    <p:sldId id="290" r:id="rId22"/>
    <p:sldId id="297" r:id="rId23"/>
    <p:sldId id="291" r:id="rId24"/>
    <p:sldId id="292" r:id="rId25"/>
    <p:sldId id="262" r:id="rId26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5A5AE6C-B906-4FEA-83A4-B3A336C1CC31}">
          <p14:sldIdLst>
            <p14:sldId id="270"/>
            <p14:sldId id="299"/>
            <p14:sldId id="295"/>
            <p14:sldId id="296"/>
            <p14:sldId id="271"/>
            <p14:sldId id="30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9"/>
            <p14:sldId id="283"/>
            <p14:sldId id="284"/>
            <p14:sldId id="285"/>
            <p14:sldId id="301"/>
            <p14:sldId id="290"/>
            <p14:sldId id="297"/>
            <p14:sldId id="291"/>
            <p14:sldId id="29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730" autoAdjust="0"/>
  </p:normalViewPr>
  <p:slideViewPr>
    <p:cSldViewPr snapToObjects="1">
      <p:cViewPr varScale="1">
        <p:scale>
          <a:sx n="127" d="100"/>
          <a:sy n="127" d="100"/>
        </p:scale>
        <p:origin x="94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49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データベース　方言がある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Postgre</a:t>
            </a:r>
            <a:r>
              <a:rPr kumimoji="1" lang="ja-JP" altLang="en-US" dirty="0"/>
              <a:t>から</a:t>
            </a:r>
            <a:r>
              <a:rPr kumimoji="1" lang="en-US" altLang="ja-JP" dirty="0" err="1"/>
              <a:t>sqlserver</a:t>
            </a:r>
            <a:r>
              <a:rPr kumimoji="1" lang="ja-JP" altLang="en-US" dirty="0"/>
              <a:t>に代わることで何が課題になる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7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23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23</a:t>
            </a:r>
            <a:r>
              <a:rPr lang="ja-JP" altLang="en-US" dirty="0"/>
              <a:t>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19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jpsql/2016/07/26/1-3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講座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初級編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第一回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>
          <a:xfrm>
            <a:off x="2207568" y="5863764"/>
            <a:ext cx="7642112" cy="985567"/>
          </a:xfrm>
        </p:spPr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8" y="553837"/>
            <a:ext cx="9439212" cy="424331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「新しいデータベース」の説明（オプション）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5180" y="2924944"/>
            <a:ext cx="9232987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①照合順序</a:t>
            </a:r>
            <a:endParaRPr kumimoji="1" lang="en-US" altLang="ja-JP" sz="1600" dirty="0"/>
          </a:p>
          <a:p>
            <a:r>
              <a:rPr lang="ja-JP" altLang="en-US" sz="1600" dirty="0"/>
              <a:t>　文字の大小関係を設定できる。</a:t>
            </a:r>
            <a:endParaRPr lang="en-US" altLang="ja-JP" sz="1600" dirty="0"/>
          </a:p>
          <a:p>
            <a:r>
              <a:rPr kumimoji="1" lang="ja-JP" altLang="en-US" sz="1600" dirty="0"/>
              <a:t>　＜既定＞のままで問題ないが、大文字小文字の区別や、ひらがなカタカナの区別等はここで設定できることを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ja-JP" altLang="en-US" sz="1600" dirty="0"/>
              <a:t>知っておくこと。</a:t>
            </a:r>
            <a:endParaRPr kumimoji="1" lang="en-US" altLang="ja-JP" sz="1600" dirty="0"/>
          </a:p>
          <a:p>
            <a:r>
              <a:rPr lang="ja-JP" altLang="en-US" sz="1600" dirty="0"/>
              <a:t>　参考：</a:t>
            </a:r>
            <a:r>
              <a:rPr lang="en-US" altLang="ja-JP" sz="1600" dirty="0">
                <a:hlinkClick r:id="rId3"/>
              </a:rPr>
              <a:t>https://blogs.msdn.microsoft.com/jpsql/2016/07/26/1-3/</a:t>
            </a:r>
            <a:endParaRPr lang="en-US" altLang="ja-JP" sz="1600" dirty="0"/>
          </a:p>
          <a:p>
            <a:r>
              <a:rPr lang="ja-JP" altLang="en-US" sz="1600" dirty="0">
                <a:solidFill>
                  <a:srgbClr val="FF0000"/>
                </a:solidFill>
              </a:rPr>
              <a:t>→第</a:t>
            </a:r>
            <a:r>
              <a:rPr lang="en-US" altLang="ja-JP" sz="1600" dirty="0">
                <a:solidFill>
                  <a:srgbClr val="FF0000"/>
                </a:solidFill>
              </a:rPr>
              <a:t>8</a:t>
            </a:r>
            <a:r>
              <a:rPr lang="ja-JP" altLang="en-US" sz="1600" dirty="0">
                <a:solidFill>
                  <a:srgbClr val="FF0000"/>
                </a:solidFill>
              </a:rPr>
              <a:t>回の講義で説明予定</a:t>
            </a:r>
            <a:endParaRPr lang="en-US" altLang="ja-JP" sz="1600" dirty="0">
              <a:solidFill>
                <a:srgbClr val="FF0000"/>
              </a:solidFill>
            </a:endParaRPr>
          </a:p>
          <a:p>
            <a:endParaRPr lang="en-US" altLang="ja-JP" sz="1600" dirty="0"/>
          </a:p>
          <a:p>
            <a:r>
              <a:rPr kumimoji="1" lang="ja-JP" altLang="en-US" sz="1600" dirty="0"/>
              <a:t>②復旧モデル</a:t>
            </a:r>
            <a:endParaRPr kumimoji="1" lang="en-US" altLang="ja-JP" sz="1600" dirty="0"/>
          </a:p>
          <a:p>
            <a:r>
              <a:rPr lang="ja-JP" altLang="en-US" sz="1600" dirty="0"/>
              <a:t>　完全：トランザクションまですべて残る。</a:t>
            </a:r>
            <a:endParaRPr lang="en-US" altLang="ja-JP" sz="1600" dirty="0"/>
          </a:p>
          <a:p>
            <a:r>
              <a:rPr kumimoji="1" lang="ja-JP" altLang="en-US" sz="1600" dirty="0"/>
              <a:t>　単純：障害発生時、フルバックアップした部分までしか戻せない。</a:t>
            </a:r>
            <a:endParaRPr kumimoji="1"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141" y="1012675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1682" y="123740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8" y="722902"/>
            <a:ext cx="2447925" cy="343852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設定完了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848544" y="3951360"/>
            <a:ext cx="1656184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156" y="4302968"/>
            <a:ext cx="946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設定を完了し、</a:t>
            </a:r>
            <a:r>
              <a:rPr kumimoji="1" lang="en-US" altLang="ja-JP" sz="1400" dirty="0"/>
              <a:t>OK</a:t>
            </a:r>
            <a:r>
              <a:rPr kumimoji="1" lang="ja-JP" altLang="en-US" sz="1400" dirty="0"/>
              <a:t>を押下すると、データベースが作成される。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1581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テーブルの取り込み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75659" y="722902"/>
            <a:ext cx="43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・お客様から</a:t>
            </a:r>
            <a:r>
              <a:rPr kumimoji="1" lang="en-US" altLang="ja-JP" sz="1600" dirty="0"/>
              <a:t>csv</a:t>
            </a:r>
            <a:r>
              <a:rPr kumimoji="1" lang="ja-JP" altLang="en-US" sz="1600" dirty="0"/>
              <a:t>やエクセルでデータを頂いた場合、</a:t>
            </a:r>
            <a:r>
              <a:rPr lang="en-US" altLang="ja-JP" sz="1600" dirty="0"/>
              <a:t>SQL</a:t>
            </a:r>
            <a:r>
              <a:rPr lang="ja-JP" altLang="en-US" sz="1600" dirty="0"/>
              <a:t>を走らせるためにはインポートが必要。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・先ほど作成したデータベース（</a:t>
            </a:r>
            <a:r>
              <a:rPr kumimoji="1" lang="en-US" altLang="ja-JP" sz="1600" dirty="0"/>
              <a:t>practice</a:t>
            </a:r>
            <a:r>
              <a:rPr kumimoji="1" lang="ja-JP" altLang="en-US" sz="1600" dirty="0"/>
              <a:t>）の上で右クリックをし、「タスク</a:t>
            </a:r>
            <a:r>
              <a:rPr lang="ja-JP" altLang="en-US" sz="1600" dirty="0"/>
              <a:t>＞データのインポート」を選択</a:t>
            </a:r>
            <a:endParaRPr kumimoji="1" lang="en-US" altLang="ja-JP" sz="1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50591" r="30509" b="4011"/>
          <a:stretch/>
        </p:blipFill>
        <p:spPr>
          <a:xfrm>
            <a:off x="488504" y="620688"/>
            <a:ext cx="4032863" cy="576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97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6" y="722902"/>
            <a:ext cx="5111989" cy="467987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テーブルのインポート（エクセルの場合）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640632" y="1516623"/>
            <a:ext cx="3109349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3598" y="1226383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29902" y="1955845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1895" y="862975"/>
            <a:ext cx="43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①データソースで「</a:t>
            </a:r>
            <a:r>
              <a:rPr lang="en-US" altLang="ja-JP" sz="1600" dirty="0"/>
              <a:t>Microsoft Excel</a:t>
            </a:r>
            <a:r>
              <a:rPr lang="ja-JP" altLang="en-US" sz="1600" dirty="0"/>
              <a:t>」を選択。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②「参照」を</a:t>
            </a:r>
            <a:r>
              <a:rPr lang="ja-JP" altLang="en-US" sz="1600" dirty="0"/>
              <a:t>クリックし、該当のエクセルファイルを選択し、「次へ」。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今回は、「</a:t>
            </a:r>
            <a:r>
              <a:rPr lang="en-US" altLang="ja-JP" sz="1600" dirty="0"/>
              <a:t>Class_Score.xlsx</a:t>
            </a:r>
            <a:r>
              <a:rPr lang="ja-JP" altLang="en-US" sz="1600" dirty="0"/>
              <a:t>」を使用。</a:t>
            </a:r>
            <a:endParaRPr kumimoji="1" lang="en-US" altLang="ja-JP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84648" y="2909952"/>
            <a:ext cx="38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※CSV</a:t>
            </a:r>
            <a:r>
              <a:rPr kumimoji="1" lang="ja-JP" altLang="en-US" sz="1600" dirty="0">
                <a:latin typeface="+mn-ea"/>
              </a:rPr>
              <a:t>ファイルであれば、「フラットファイルソース」を選択</a:t>
            </a:r>
          </a:p>
        </p:txBody>
      </p:sp>
    </p:spTree>
    <p:extLst>
      <p:ext uri="{BB962C8B-B14F-4D97-AF65-F5344CB8AC3E}">
        <p14:creationId xmlns:p14="http://schemas.microsoft.com/office/powerpoint/2010/main" val="34092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1" y="806211"/>
            <a:ext cx="5506309" cy="5080014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変換先の選択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749470" y="1707410"/>
            <a:ext cx="3384376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36304" y="13740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1173" y="806211"/>
            <a:ext cx="3921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①データソースで「</a:t>
            </a:r>
            <a:r>
              <a:rPr lang="en-US" altLang="ja-JP" sz="1600" dirty="0"/>
              <a:t>SQL</a:t>
            </a:r>
            <a:r>
              <a:rPr lang="ja-JP" altLang="en-US" sz="1600" dirty="0"/>
              <a:t> </a:t>
            </a:r>
            <a:r>
              <a:rPr lang="en-US" altLang="ja-JP" sz="1600" dirty="0"/>
              <a:t>Server Native Client 11.0</a:t>
            </a:r>
            <a:r>
              <a:rPr lang="ja-JP" altLang="en-US" sz="1600" dirty="0"/>
              <a:t>」を選択。</a:t>
            </a:r>
            <a:endParaRPr lang="en-US" altLang="ja-JP" sz="1600" dirty="0"/>
          </a:p>
          <a:p>
            <a:r>
              <a:rPr kumimoji="1" lang="ja-JP" altLang="en-US" sz="1600" dirty="0"/>
              <a:t>②他の設定は</a:t>
            </a:r>
            <a:r>
              <a:rPr lang="ja-JP" altLang="en-US" sz="1600" dirty="0"/>
              <a:t>そのまま、「次へ」。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7090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コピー方法選択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21173" y="806211"/>
            <a:ext cx="3921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①一番上のラジオボタンをチェックしたままで、「次へ」。</a:t>
            </a:r>
            <a:endParaRPr kumimoji="1" lang="en-US" altLang="ja-JP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5" y="835147"/>
            <a:ext cx="5629633" cy="5186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4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" y="722903"/>
            <a:ext cx="5622241" cy="5128274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コピー元選択</a:t>
            </a:r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1173" y="806211"/>
            <a:ext cx="392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①どのシートをインポートするのかを選択する。今回は一番上の「</a:t>
            </a:r>
            <a:r>
              <a:rPr lang="en-US" altLang="ja-JP" sz="1600" dirty="0" err="1"/>
              <a:t>sample_data</a:t>
            </a:r>
            <a:r>
              <a:rPr lang="en-US" altLang="ja-JP" sz="1600" dirty="0"/>
              <a:t>$</a:t>
            </a:r>
            <a:r>
              <a:rPr lang="ja-JP" altLang="en-US" sz="1600" dirty="0"/>
              <a:t>」にチェックを入れる。</a:t>
            </a:r>
            <a:endParaRPr lang="en-US" altLang="ja-JP" sz="1600" dirty="0"/>
          </a:p>
          <a:p>
            <a:r>
              <a:rPr kumimoji="1" lang="ja-JP" altLang="en-US" sz="1600" dirty="0"/>
              <a:t>②インポートした際のテーブル名を指定する。今回は「</a:t>
            </a:r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dbo</a:t>
            </a:r>
            <a:r>
              <a:rPr kumimoji="1" lang="en-US" altLang="ja-JP" sz="1600" dirty="0"/>
              <a:t>].[practice]</a:t>
            </a:r>
            <a:r>
              <a:rPr kumimoji="1" lang="ja-JP" altLang="en-US" sz="1600" dirty="0"/>
              <a:t>」と入力し、</a:t>
            </a:r>
            <a:endParaRPr kumimoji="1" lang="en-US" altLang="ja-JP" sz="1600" dirty="0"/>
          </a:p>
          <a:p>
            <a:r>
              <a:rPr kumimoji="1" lang="ja-JP" altLang="en-US" sz="1600" dirty="0"/>
              <a:t>「次へ</a:t>
            </a:r>
            <a:r>
              <a:rPr lang="ja-JP" altLang="en-US" sz="1600" dirty="0"/>
              <a:t>」。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320824" y="1871588"/>
            <a:ext cx="239688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20" y="160973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936776" y="1887279"/>
            <a:ext cx="2232248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6776" y="2125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8" y="825605"/>
            <a:ext cx="5648985" cy="522986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パッケージの保存と実行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272480" y="1762649"/>
            <a:ext cx="1188132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21294" y="5686003"/>
            <a:ext cx="720080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21173" y="806211"/>
            <a:ext cx="3921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①「すぐに実行する」になっていることを確認し、「完了」。</a:t>
            </a:r>
            <a:endParaRPr lang="en-US" altLang="ja-JP" sz="1600" dirty="0"/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1394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0" y="828695"/>
            <a:ext cx="5702859" cy="5244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インポート実行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4232920" y="4118409"/>
            <a:ext cx="1188132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1173" y="806211"/>
            <a:ext cx="4084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①エラーがなければ、「成功」と表示される。</a:t>
            </a:r>
            <a:endParaRPr lang="en-US" altLang="ja-JP" sz="1600" dirty="0"/>
          </a:p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エラーの際は、その都度の指示に従うこと。</a:t>
            </a:r>
            <a:endParaRPr kumimoji="1" lang="en-US" altLang="ja-JP" sz="1600" dirty="0"/>
          </a:p>
          <a:p>
            <a:r>
              <a:rPr lang="ja-JP" altLang="en-US" sz="1600" dirty="0"/>
              <a:t>②また、その際に、転送された行数が、今回</a:t>
            </a:r>
            <a:r>
              <a:rPr lang="ja-JP" altLang="en-US" sz="1600" dirty="0">
                <a:solidFill>
                  <a:srgbClr val="FF0000"/>
                </a:solidFill>
              </a:rPr>
              <a:t>受領したデータ件数と一致していることを確認</a:t>
            </a:r>
            <a:r>
              <a:rPr lang="ja-JP" altLang="en-US" sz="1600" dirty="0"/>
              <a:t>しておくこと。</a:t>
            </a:r>
            <a:endParaRPr lang="en-US" altLang="ja-JP" sz="1600" dirty="0"/>
          </a:p>
          <a:p>
            <a:r>
              <a:rPr kumimoji="1" lang="ja-JP" altLang="en-US" sz="1600" dirty="0"/>
              <a:t>③「閉じる」を</a:t>
            </a:r>
            <a:r>
              <a:rPr lang="ja-JP" altLang="en-US" sz="1600" dirty="0"/>
              <a:t>押下。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78650" y="1781741"/>
            <a:ext cx="1188132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0668" y="140239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0872" y="386833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4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1" y="722902"/>
            <a:ext cx="3628910" cy="4758369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テーブル作成完了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704484" y="877328"/>
            <a:ext cx="250626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58555" y="43813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38897" y="722902"/>
            <a:ext cx="406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①更新ボタンを押すと、指定のテーブルが作成されていることが確認できる。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②テーブルを右クリックし、「上位</a:t>
            </a:r>
            <a:r>
              <a:rPr lang="en-US" altLang="ja-JP" sz="1400" dirty="0"/>
              <a:t>1000</a:t>
            </a:r>
            <a:r>
              <a:rPr lang="ja-JP" altLang="en-US" sz="1400" dirty="0"/>
              <a:t>行の選択」をクリックすると、簡単に上から</a:t>
            </a:r>
            <a:r>
              <a:rPr lang="en-US" altLang="ja-JP" sz="1400" dirty="0"/>
              <a:t>1000</a:t>
            </a:r>
            <a:r>
              <a:rPr lang="ja-JP" altLang="en-US" sz="1400" dirty="0"/>
              <a:t>行を見られるため、クセづけておくことをオススメします。</a:t>
            </a:r>
            <a:endParaRPr lang="en-US" altLang="ja-JP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000673" y="4856948"/>
            <a:ext cx="1872208" cy="1800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66003" y="652012"/>
            <a:ext cx="4421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9231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3396" y="976582"/>
            <a:ext cx="7442014" cy="223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講座のねらい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環境構築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を書く際のルール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37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を書く際のルール</a:t>
            </a:r>
          </a:p>
        </p:txBody>
      </p:sp>
    </p:spTree>
    <p:extLst>
      <p:ext uri="{BB962C8B-B14F-4D97-AF65-F5344CB8AC3E}">
        <p14:creationId xmlns:p14="http://schemas.microsoft.com/office/powerpoint/2010/main" val="49002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0481" y="77716"/>
            <a:ext cx="9570130" cy="720000"/>
          </a:xfrm>
        </p:spPr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を書く際のルール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480" y="1783580"/>
            <a:ext cx="5302250" cy="149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select [ID],[name],[age]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inner join (select [ID],[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]) as t2 on t1.[ID]=t2.[ID]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89130" y="1124680"/>
            <a:ext cx="3618307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SELECT [ID]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,[name]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</a:t>
            </a:r>
          </a:p>
          <a:p>
            <a:r>
              <a:rPr lang="en-US" altLang="ja-JP" dirty="0">
                <a:latin typeface="+mn-ea"/>
              </a:rPr>
              <a:t>INNER JOIN</a:t>
            </a:r>
          </a:p>
          <a:p>
            <a:r>
              <a:rPr lang="en-US" altLang="ja-JP" dirty="0">
                <a:latin typeface="+mn-ea"/>
              </a:rPr>
              <a:t>               (</a:t>
            </a:r>
            <a:endParaRPr lang="ja-JP" altLang="en-US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               SELECT [ID]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                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) AS t2 </a:t>
            </a:r>
          </a:p>
          <a:p>
            <a:r>
              <a:rPr lang="fr-FR" altLang="ja-JP" dirty="0">
                <a:latin typeface="+mn-ea"/>
              </a:rPr>
              <a:t>ON t1.[ID] = 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44" y="950410"/>
            <a:ext cx="271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どちらが見やすい？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0390" y="5189142"/>
            <a:ext cx="7430714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→ 書き方を意識することで、「読みやすく保守しやすい」コードになる</a:t>
            </a:r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636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0481" y="77716"/>
            <a:ext cx="9570130" cy="720000"/>
          </a:xfrm>
        </p:spPr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を書く際のルール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76920" y="1772770"/>
            <a:ext cx="3618307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SELECT [ID]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,[name]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</a:t>
            </a:r>
          </a:p>
          <a:p>
            <a:r>
              <a:rPr lang="en-US" altLang="ja-JP" dirty="0">
                <a:latin typeface="+mn-ea"/>
              </a:rPr>
              <a:t>INNER JOIN</a:t>
            </a:r>
          </a:p>
          <a:p>
            <a:r>
              <a:rPr lang="en-US" altLang="ja-JP" dirty="0">
                <a:latin typeface="+mn-ea"/>
              </a:rPr>
              <a:t>               (</a:t>
            </a:r>
            <a:endParaRPr lang="ja-JP" altLang="en-US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               SELECT [ID]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                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) AS t2 </a:t>
            </a:r>
          </a:p>
          <a:p>
            <a:r>
              <a:rPr lang="fr-FR" altLang="ja-JP" dirty="0">
                <a:latin typeface="+mn-ea"/>
              </a:rPr>
              <a:t>ON t1.[ID] = 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334" y="908650"/>
            <a:ext cx="6737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+mn-ea"/>
              </a:rPr>
              <a:t>SQL</a:t>
            </a:r>
            <a:r>
              <a:rPr lang="ja-JP" altLang="en-US" sz="2000" dirty="0">
                <a:latin typeface="+mn-ea"/>
              </a:rPr>
              <a:t>を書く際は以下の</a:t>
            </a:r>
            <a:r>
              <a:rPr lang="en-US" altLang="ja-JP" sz="2000" dirty="0">
                <a:latin typeface="+mn-ea"/>
              </a:rPr>
              <a:t>4</a:t>
            </a:r>
            <a:r>
              <a:rPr lang="ja-JP" altLang="en-US" sz="2000" dirty="0">
                <a:latin typeface="+mn-ea"/>
              </a:rPr>
              <a:t>点の記載方法を特に注意します。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１．大文字と小文字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２．カラム名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３．インデント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４．スペース</a:t>
            </a:r>
          </a:p>
        </p:txBody>
      </p:sp>
    </p:spTree>
    <p:extLst>
      <p:ext uri="{BB962C8B-B14F-4D97-AF65-F5344CB8AC3E}">
        <p14:creationId xmlns:p14="http://schemas.microsoft.com/office/powerpoint/2010/main" val="398151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を書く際のルール</a:t>
            </a: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85179" y="1080654"/>
            <a:ext cx="8944148" cy="5095701"/>
          </a:xfrm>
          <a:prstGeom prst="rect">
            <a:avLst/>
          </a:prstGeom>
        </p:spPr>
        <p:txBody>
          <a:bodyPr lIns="90000"/>
          <a:lstStyle>
            <a:lvl1pPr marL="0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484862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12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484862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12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666742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1607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6468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1332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+mn-ea"/>
                <a:ea typeface="+mn-ea"/>
              </a:rPr>
              <a:t>１．予約語</a:t>
            </a:r>
            <a:r>
              <a:rPr lang="en-US" altLang="ja-JP" dirty="0">
                <a:latin typeface="+mn-ea"/>
                <a:ea typeface="+mn-ea"/>
              </a:rPr>
              <a:t>(SELECT</a:t>
            </a:r>
            <a:r>
              <a:rPr lang="ja-JP" altLang="en-US" dirty="0">
                <a:latin typeface="+mn-ea"/>
                <a:ea typeface="+mn-ea"/>
              </a:rPr>
              <a:t>など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>
                <a:latin typeface="+mn-ea"/>
                <a:ea typeface="+mn-ea"/>
              </a:rPr>
              <a:t>や関数</a:t>
            </a:r>
            <a:r>
              <a:rPr lang="en-US" altLang="ja-JP" dirty="0">
                <a:latin typeface="+mn-ea"/>
                <a:ea typeface="+mn-ea"/>
              </a:rPr>
              <a:t>(COUNT</a:t>
            </a:r>
            <a:r>
              <a:rPr lang="ja-JP" altLang="en-US" dirty="0">
                <a:latin typeface="+mn-ea"/>
                <a:ea typeface="+mn-ea"/>
              </a:rPr>
              <a:t>など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>
                <a:latin typeface="+mn-ea"/>
                <a:ea typeface="+mn-ea"/>
              </a:rPr>
              <a:t>といったオブジェクト名以外の句　　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　は、大文字で書く。</a:t>
            </a:r>
            <a:endParaRPr lang="en-US" altLang="ja-JP" dirty="0">
              <a:latin typeface="+mn-ea"/>
              <a:ea typeface="+mn-ea"/>
            </a:endParaRPr>
          </a:p>
          <a:p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　例</a:t>
            </a:r>
            <a:r>
              <a:rPr lang="en-US" altLang="ja-JP" dirty="0">
                <a:latin typeface="+mn-ea"/>
                <a:ea typeface="+mn-ea"/>
              </a:rPr>
              <a:t>) SELECT  COUNT(*)</a:t>
            </a:r>
          </a:p>
          <a:p>
            <a:r>
              <a:rPr lang="en-US" altLang="ja-JP" dirty="0">
                <a:latin typeface="+mn-ea"/>
                <a:ea typeface="+mn-ea"/>
              </a:rPr>
              <a:t>         FROM </a:t>
            </a:r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en-US" altLang="ja-JP" dirty="0">
                <a:latin typeface="+mn-ea"/>
                <a:ea typeface="+mn-ea"/>
              </a:rPr>
              <a:t> [</a:t>
            </a:r>
            <a:r>
              <a:rPr lang="en-US" altLang="ja-JP" dirty="0" err="1">
                <a:latin typeface="+mn-ea"/>
                <a:ea typeface="+mn-ea"/>
              </a:rPr>
              <a:t>dbo</a:t>
            </a:r>
            <a:r>
              <a:rPr lang="en-US" altLang="ja-JP" dirty="0">
                <a:latin typeface="+mn-ea"/>
                <a:ea typeface="+mn-ea"/>
              </a:rPr>
              <a:t>].[SHAIN]</a:t>
            </a:r>
          </a:p>
          <a:p>
            <a:r>
              <a:rPr lang="en-US" altLang="ja-JP" dirty="0">
                <a:latin typeface="+mn-ea"/>
                <a:ea typeface="+mn-ea"/>
              </a:rPr>
              <a:t>         WHERE  [ID] = 1111</a:t>
            </a:r>
          </a:p>
          <a:p>
            <a:endParaRPr lang="ja-JP" altLang="en-US" dirty="0">
              <a:latin typeface="+mn-ea"/>
              <a:ea typeface="+mn-ea"/>
            </a:endParaRPr>
          </a:p>
          <a:p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２．カラム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項目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>
                <a:latin typeface="+mn-ea"/>
                <a:ea typeface="+mn-ea"/>
              </a:rPr>
              <a:t>を並べる際には、</a:t>
            </a:r>
            <a:r>
              <a:rPr lang="en-US" altLang="ja-JP" dirty="0">
                <a:latin typeface="+mn-ea"/>
                <a:ea typeface="+mn-ea"/>
              </a:rPr>
              <a:t>1</a:t>
            </a:r>
            <a:r>
              <a:rPr lang="ja-JP" altLang="en-US" dirty="0">
                <a:latin typeface="+mn-ea"/>
                <a:ea typeface="+mn-ea"/>
              </a:rPr>
              <a:t>行に</a:t>
            </a:r>
            <a:r>
              <a:rPr lang="en-US" altLang="ja-JP" dirty="0">
                <a:latin typeface="+mn-ea"/>
                <a:ea typeface="+mn-ea"/>
              </a:rPr>
              <a:t>1</a:t>
            </a:r>
            <a:r>
              <a:rPr lang="ja-JP" altLang="en-US" dirty="0">
                <a:latin typeface="+mn-ea"/>
                <a:ea typeface="+mn-ea"/>
              </a:rPr>
              <a:t>カラムずつ書いていく。</a:t>
            </a:r>
            <a:endParaRPr lang="en-US" altLang="ja-JP" dirty="0">
              <a:latin typeface="+mn-ea"/>
              <a:ea typeface="+mn-ea"/>
            </a:endParaRPr>
          </a:p>
          <a:p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　例</a:t>
            </a:r>
            <a:r>
              <a:rPr lang="en-US" altLang="ja-JP" dirty="0">
                <a:latin typeface="+mn-ea"/>
                <a:ea typeface="+mn-ea"/>
              </a:rPr>
              <a:t>) SELECT  [ID]</a:t>
            </a:r>
          </a:p>
          <a:p>
            <a:r>
              <a:rPr lang="en-US" altLang="ja-JP" dirty="0">
                <a:latin typeface="+mn-ea"/>
                <a:ea typeface="+mn-ea"/>
              </a:rPr>
              <a:t>                    ,[NAME]</a:t>
            </a:r>
          </a:p>
          <a:p>
            <a:r>
              <a:rPr lang="en-US" altLang="ja-JP" dirty="0">
                <a:latin typeface="+mn-ea"/>
                <a:ea typeface="+mn-ea"/>
              </a:rPr>
              <a:t>                    ,[AGE]</a:t>
            </a:r>
          </a:p>
          <a:p>
            <a:r>
              <a:rPr lang="en-US" altLang="ja-JP" dirty="0">
                <a:latin typeface="+mn-ea"/>
                <a:ea typeface="+mn-ea"/>
              </a:rPr>
              <a:t>         FROM  [</a:t>
            </a:r>
            <a:r>
              <a:rPr lang="en-US" altLang="ja-JP" dirty="0" err="1">
                <a:latin typeface="+mn-ea"/>
                <a:ea typeface="+mn-ea"/>
              </a:rPr>
              <a:t>dbo</a:t>
            </a:r>
            <a:r>
              <a:rPr lang="en-US" altLang="ja-JP" dirty="0">
                <a:latin typeface="+mn-ea"/>
                <a:ea typeface="+mn-ea"/>
              </a:rPr>
              <a:t>].[SHAIN]</a:t>
            </a:r>
          </a:p>
          <a:p>
            <a:r>
              <a:rPr lang="ja-JP" altLang="en-US" dirty="0">
                <a:latin typeface="+mn-ea"/>
                <a:ea typeface="+mn-ea"/>
              </a:rPr>
              <a:t>　　　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en-US" altLang="ja-JP" dirty="0">
                <a:latin typeface="+mn-ea"/>
                <a:ea typeface="+mn-ea"/>
              </a:rPr>
              <a:t>※</a:t>
            </a:r>
            <a:r>
              <a:rPr lang="ja-JP" altLang="en-US" dirty="0">
                <a:latin typeface="+mn-ea"/>
                <a:ea typeface="+mn-ea"/>
              </a:rPr>
              <a:t>カラム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項目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>
                <a:latin typeface="+mn-ea"/>
                <a:ea typeface="+mn-ea"/>
              </a:rPr>
              <a:t>を区切るコンマ「</a:t>
            </a:r>
            <a:r>
              <a:rPr lang="en-US" altLang="ja-JP" dirty="0">
                <a:latin typeface="+mn-ea"/>
                <a:ea typeface="+mn-ea"/>
              </a:rPr>
              <a:t>,</a:t>
            </a:r>
            <a:r>
              <a:rPr lang="ja-JP" altLang="en-US" dirty="0">
                <a:latin typeface="+mn-ea"/>
                <a:ea typeface="+mn-ea"/>
              </a:rPr>
              <a:t>」は、カラムの前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もしくは後ろ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 err="1">
                <a:latin typeface="+mn-ea"/>
                <a:ea typeface="+mn-ea"/>
              </a:rPr>
              <a:t>で統</a:t>
            </a:r>
            <a:r>
              <a:rPr lang="ja-JP" altLang="en-US" dirty="0">
                <a:latin typeface="+mn-ea"/>
                <a:ea typeface="+mn-ea"/>
              </a:rPr>
              <a:t>一する。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6" name="左矢印 5"/>
          <p:cNvSpPr/>
          <p:nvPr/>
        </p:nvSpPr>
        <p:spPr>
          <a:xfrm>
            <a:off x="3296770" y="4197207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左矢印 6"/>
          <p:cNvSpPr/>
          <p:nvPr/>
        </p:nvSpPr>
        <p:spPr>
          <a:xfrm>
            <a:off x="3584810" y="4525113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左矢印 7"/>
          <p:cNvSpPr/>
          <p:nvPr/>
        </p:nvSpPr>
        <p:spPr>
          <a:xfrm>
            <a:off x="3581924" y="4853019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80490" y="1988800"/>
            <a:ext cx="1080150" cy="1008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01774" y="1988800"/>
            <a:ext cx="867006" cy="351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36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73472" y="908720"/>
            <a:ext cx="4248157" cy="5256410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３．インデントを揃える</a:t>
            </a: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→副問い合わせを使用する場合などは、特に気を付ける。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　</a:t>
            </a:r>
            <a:endParaRPr lang="en-US" altLang="ja-JP" dirty="0">
              <a:latin typeface="+mn-ea"/>
              <a:ea typeface="+mn-ea"/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を書く際のルール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1204" y="1346044"/>
            <a:ext cx="3751746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SELECT [ID]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,[name]</a:t>
            </a:r>
          </a:p>
          <a:p>
            <a:r>
              <a:rPr lang="ja-JP" altLang="en-US" dirty="0">
                <a:latin typeface="+mn-ea"/>
              </a:rPr>
              <a:t>           </a:t>
            </a:r>
            <a:r>
              <a:rPr lang="en-US" altLang="ja-JP" dirty="0">
                <a:latin typeface="+mn-ea"/>
              </a:rPr>
              <a:t>,[age]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</a:t>
            </a:r>
          </a:p>
          <a:p>
            <a:r>
              <a:rPr lang="en-US" altLang="ja-JP" dirty="0">
                <a:latin typeface="+mn-ea"/>
              </a:rPr>
              <a:t>INNER JOIN</a:t>
            </a:r>
          </a:p>
          <a:p>
            <a:r>
              <a:rPr lang="en-US" altLang="ja-JP" dirty="0">
                <a:latin typeface="+mn-ea"/>
              </a:rPr>
              <a:t>               (</a:t>
            </a:r>
            <a:endParaRPr lang="ja-JP" altLang="en-US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               SELECT [ID]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            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                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            ) AS t2 </a:t>
            </a:r>
          </a:p>
          <a:p>
            <a:r>
              <a:rPr lang="fr-FR" altLang="ja-JP" dirty="0">
                <a:latin typeface="+mn-ea"/>
              </a:rPr>
              <a:t>ON t1.[ID] = t2.[ID]  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21627" y="908720"/>
            <a:ext cx="47521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+mn-ea"/>
              </a:rPr>
              <a:t>４．演算子の前後は半角スペースを一つだ　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　</a:t>
            </a:r>
            <a:r>
              <a:rPr lang="ja-JP" altLang="en-US" sz="2000" dirty="0" err="1">
                <a:latin typeface="+mn-ea"/>
              </a:rPr>
              <a:t>け</a:t>
            </a:r>
            <a:r>
              <a:rPr lang="ja-JP" altLang="en-US" sz="2000" dirty="0">
                <a:latin typeface="+mn-ea"/>
              </a:rPr>
              <a:t>空ける。</a:t>
            </a:r>
            <a:endParaRPr lang="en-US" altLang="ja-JP" sz="2000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例</a:t>
            </a:r>
            <a:r>
              <a:rPr kumimoji="1" lang="en-US" altLang="ja-JP" dirty="0">
                <a:latin typeface="+mn-ea"/>
              </a:rPr>
              <a:t>) </a:t>
            </a:r>
            <a:r>
              <a:rPr lang="en-US" altLang="ja-JP" dirty="0">
                <a:latin typeface="+mn-ea"/>
              </a:rPr>
              <a:t>SELECT [ID]</a:t>
            </a:r>
          </a:p>
          <a:p>
            <a:r>
              <a:rPr lang="en-US" altLang="ja-JP" dirty="0">
                <a:latin typeface="+mn-ea"/>
              </a:rPr>
              <a:t>                    ,[ID] + [</a:t>
            </a:r>
            <a:r>
              <a:rPr lang="en-US" altLang="ja-JP" dirty="0" err="1">
                <a:latin typeface="+mn-ea"/>
              </a:rPr>
              <a:t>nennji</a:t>
            </a:r>
            <a:r>
              <a:rPr lang="en-US" altLang="ja-JP" dirty="0">
                <a:latin typeface="+mn-ea"/>
              </a:rPr>
              <a:t>] AS [code]</a:t>
            </a:r>
          </a:p>
          <a:p>
            <a:r>
              <a:rPr lang="en-US" altLang="ja-JP" dirty="0">
                <a:latin typeface="+mn-ea"/>
              </a:rPr>
              <a:t>         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 </a:t>
            </a:r>
          </a:p>
          <a:p>
            <a:r>
              <a:rPr lang="en-US" altLang="ja-JP" dirty="0">
                <a:latin typeface="+mn-ea"/>
              </a:rPr>
              <a:t>         WHERE [ID] = 1111  </a:t>
            </a:r>
          </a:p>
          <a:p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2631" y="2780910"/>
            <a:ext cx="0" cy="1728240"/>
          </a:xfrm>
          <a:prstGeom prst="line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750374" y="2137870"/>
            <a:ext cx="347307" cy="288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6656824" y="2699647"/>
            <a:ext cx="347307" cy="288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594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講座</a:t>
            </a:r>
            <a:r>
              <a:rPr lang="ja-JP" altLang="en-US" dirty="0"/>
              <a:t>のねらい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3396" y="976582"/>
            <a:ext cx="194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●リアライズ</a:t>
            </a:r>
          </a:p>
        </p:txBody>
      </p:sp>
      <p:sp>
        <p:nvSpPr>
          <p:cNvPr id="5" name="楕円 4"/>
          <p:cNvSpPr/>
          <p:nvPr/>
        </p:nvSpPr>
        <p:spPr>
          <a:xfrm>
            <a:off x="1640540" y="2086337"/>
            <a:ext cx="1141139" cy="79211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</a:t>
            </a:r>
          </a:p>
        </p:txBody>
      </p:sp>
      <p:sp>
        <p:nvSpPr>
          <p:cNvPr id="6" name="楕円 5"/>
          <p:cNvSpPr/>
          <p:nvPr/>
        </p:nvSpPr>
        <p:spPr>
          <a:xfrm>
            <a:off x="4736970" y="1438247"/>
            <a:ext cx="3456480" cy="208829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（あるべき姿）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・適切なデータ管理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・品質の高いデータ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等々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上カーブ矢印 6"/>
          <p:cNvSpPr/>
          <p:nvPr/>
        </p:nvSpPr>
        <p:spPr>
          <a:xfrm>
            <a:off x="2648680" y="2878447"/>
            <a:ext cx="2160300" cy="550553"/>
          </a:xfrm>
          <a:prstGeom prst="curvedUpArrow">
            <a:avLst>
              <a:gd name="adj1" fmla="val 21856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748" y="4241882"/>
            <a:ext cx="7273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（あるべき姿）を目指すためには？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→現状のデータと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（あるべき姿）の間にあるギャップを把握して、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適切な方策を打ち出す必要がある。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46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講座のねらい</a:t>
            </a:r>
            <a:r>
              <a:rPr lang="en-US" altLang="ja-JP" dirty="0"/>
              <a:t>(2)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29524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●データを調査する手段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Alteryx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・目検　　等々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は、あくまでもデータ調査手段の一つに過ぎない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4016870" y="1811363"/>
            <a:ext cx="1080150" cy="64809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1566021"/>
            <a:ext cx="352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を学ぶ理由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データベースの標準的な言語で</a:t>
            </a: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あり、データ抽出プロセスを考えながら学ぶことができる。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2500" y="4257225"/>
            <a:ext cx="684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技術的なところの習得はもちろんのことながら、目的に沿ったデータを適切に抽出するプロセスを身に付ける機会としてほしい。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2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lang="ja-JP" altLang="en-US" dirty="0"/>
              <a:t>データベース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といえども様々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1026" name="Picture 2" descr="C:\Users\moritas\Pictures\その他\迷う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53" y="4813171"/>
            <a:ext cx="1296152" cy="13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 : 代替処理 3"/>
          <p:cNvSpPr/>
          <p:nvPr/>
        </p:nvSpPr>
        <p:spPr>
          <a:xfrm>
            <a:off x="1424510" y="98066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ORACLE </a:t>
            </a:r>
            <a:r>
              <a:rPr kumimoji="1" lang="en-US" altLang="ja-JP" dirty="0" err="1"/>
              <a:t>DataBase</a:t>
            </a:r>
            <a:endParaRPr kumimoji="1" lang="ja-JP" altLang="en-US" dirty="0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4957253" y="98066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Microsoft SQL Server</a:t>
            </a:r>
            <a:endParaRPr kumimoji="1" lang="ja-JP" altLang="en-US" dirty="0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560512" y="249287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MYSQL</a:t>
            </a:r>
            <a:endParaRPr kumimoji="1" lang="ja-JP" altLang="en-US" dirty="0"/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1640540" y="4238567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Postgre</a:t>
            </a:r>
            <a:r>
              <a:rPr kumimoji="1" lang="en-US" altLang="ja-JP" dirty="0"/>
              <a:t>SQL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321152" y="5030713"/>
            <a:ext cx="3240360" cy="9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今回の課題を行う環境を設定しつつ、</a:t>
            </a:r>
            <a:r>
              <a:rPr kumimoji="1" lang="en-US" altLang="ja-JP" dirty="0">
                <a:solidFill>
                  <a:srgbClr val="FF0000"/>
                </a:solidFill>
              </a:rPr>
              <a:t>SQL Server</a:t>
            </a:r>
            <a:r>
              <a:rPr kumimoji="1" lang="ja-JP" altLang="en-US" dirty="0">
                <a:solidFill>
                  <a:srgbClr val="FF0000"/>
                </a:solidFill>
              </a:rPr>
              <a:t>の操作方法について学びましょう！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69030" y="2893140"/>
            <a:ext cx="403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データベースにはそれぞれ特有の書き方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方言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があり、使用するデータベースの特徴を抑えながら学ぶ必要あり。</a:t>
            </a:r>
          </a:p>
        </p:txBody>
      </p:sp>
    </p:spTree>
    <p:extLst>
      <p:ext uri="{BB962C8B-B14F-4D97-AF65-F5344CB8AC3E}">
        <p14:creationId xmlns:p14="http://schemas.microsoft.com/office/powerpoint/2010/main" val="29668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</a:t>
            </a:r>
          </a:p>
        </p:txBody>
      </p:sp>
    </p:spTree>
    <p:extLst>
      <p:ext uri="{BB962C8B-B14F-4D97-AF65-F5344CB8AC3E}">
        <p14:creationId xmlns:p14="http://schemas.microsoft.com/office/powerpoint/2010/main" val="25584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SQL Server Management Studio</a:t>
            </a:r>
            <a:r>
              <a:rPr kumimoji="1" lang="ja-JP" altLang="en-US" dirty="0"/>
              <a:t>を立ち上げる</a:t>
            </a:r>
            <a:endParaRPr kumimoji="1"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7" b="30627"/>
          <a:stretch/>
        </p:blipFill>
        <p:spPr bwMode="auto">
          <a:xfrm>
            <a:off x="272480" y="836712"/>
            <a:ext cx="9434062" cy="489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95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</a:t>
            </a:r>
            <a:r>
              <a:rPr kumimoji="1" lang="ja-JP" altLang="en-US" dirty="0"/>
              <a:t>データベースの構築</a:t>
            </a:r>
            <a:endParaRPr kumimoji="1" lang="en-US" altLang="ja-JP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55788" b="41018"/>
          <a:stretch/>
        </p:blipFill>
        <p:spPr bwMode="auto">
          <a:xfrm>
            <a:off x="172188" y="709599"/>
            <a:ext cx="7495222" cy="419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矢印 1"/>
          <p:cNvSpPr/>
          <p:nvPr/>
        </p:nvSpPr>
        <p:spPr>
          <a:xfrm>
            <a:off x="3440832" y="2348880"/>
            <a:ext cx="1008112" cy="57606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8784" y="1556792"/>
            <a:ext cx="5760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①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94" y="866265"/>
            <a:ext cx="5007908" cy="4186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7401272" y="866265"/>
            <a:ext cx="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329264" y="1389484"/>
            <a:ext cx="2304256" cy="1673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5546890"/>
            <a:ext cx="889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①「データベース」を右クリックし、「新しいデータベース」をクリック。</a:t>
            </a:r>
            <a:endParaRPr kumimoji="1" lang="en-US" altLang="ja-JP" sz="1400" dirty="0"/>
          </a:p>
          <a:p>
            <a:r>
              <a:rPr lang="ja-JP" altLang="en-US" sz="1400" dirty="0"/>
              <a:t>②「新しいデータベース」ウィンドウが立ち上がるため、</a:t>
            </a:r>
            <a:r>
              <a:rPr kumimoji="1" lang="ja-JP" altLang="en-US" sz="1400" dirty="0"/>
              <a:t>データベース名に</a:t>
            </a:r>
            <a:r>
              <a:rPr lang="ja-JP" altLang="en-US" sz="1400" dirty="0"/>
              <a:t>ご自身の名前を</a:t>
            </a:r>
            <a:r>
              <a:rPr kumimoji="1" lang="ja-JP" altLang="en-US" sz="1400" dirty="0"/>
              <a:t>入力。</a:t>
            </a:r>
          </a:p>
        </p:txBody>
      </p:sp>
    </p:spTree>
    <p:extLst>
      <p:ext uri="{BB962C8B-B14F-4D97-AF65-F5344CB8AC3E}">
        <p14:creationId xmlns:p14="http://schemas.microsoft.com/office/powerpoint/2010/main" val="1548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12363" b="43243"/>
          <a:stretch/>
        </p:blipFill>
        <p:spPr>
          <a:xfrm>
            <a:off x="381252" y="722902"/>
            <a:ext cx="9152002" cy="2235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「新しいデータベース」の説明（全般）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2800" y="1628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16896" y="1628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2188" y="2996952"/>
            <a:ext cx="9570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/>
              <a:t>①初期サイズ</a:t>
            </a:r>
            <a:endParaRPr kumimoji="1" lang="en-US" altLang="ja-JP" sz="1800" dirty="0"/>
          </a:p>
          <a:p>
            <a:r>
              <a:rPr lang="ja-JP" altLang="en-US" sz="1800" dirty="0"/>
              <a:t>　ダブルクリックで編集可能。</a:t>
            </a:r>
            <a:endParaRPr lang="en-US" altLang="ja-JP" sz="1800" dirty="0"/>
          </a:p>
          <a:p>
            <a:r>
              <a:rPr kumimoji="1" lang="ja-JP" altLang="en-US" sz="1800" dirty="0"/>
              <a:t>　読み込むファイルのサイズを考え、設定すること。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lang="ja-JP" altLang="en-US" sz="1800" dirty="0"/>
              <a:t>②自動拡張</a:t>
            </a:r>
            <a:r>
              <a:rPr lang="en-US" altLang="ja-JP" sz="1800" dirty="0"/>
              <a:t>/</a:t>
            </a:r>
            <a:r>
              <a:rPr lang="ja-JP" altLang="en-US" sz="1800" dirty="0"/>
              <a:t>最大サイズ</a:t>
            </a:r>
            <a:endParaRPr lang="en-US" altLang="ja-JP" sz="1800" dirty="0"/>
          </a:p>
          <a:p>
            <a:r>
              <a:rPr kumimoji="1" lang="ja-JP" altLang="en-US" sz="1800" dirty="0"/>
              <a:t>　初期サイズから不足が発生した場合に、自動的に拡張する設定。</a:t>
            </a:r>
            <a:endParaRPr kumimoji="1" lang="en-US" altLang="ja-JP" sz="1800" dirty="0"/>
          </a:p>
          <a:p>
            <a:r>
              <a:rPr lang="ja-JP" altLang="en-US" sz="1800" dirty="0"/>
              <a:t>　「</a:t>
            </a:r>
            <a:r>
              <a:rPr lang="en-US" altLang="ja-JP" sz="1800" dirty="0"/>
              <a:t>…</a:t>
            </a:r>
            <a:r>
              <a:rPr lang="ja-JP" altLang="en-US" sz="1800" dirty="0"/>
              <a:t>」ボックスで設定できるため、大幅な拡張が必要な際には設定すること。</a:t>
            </a:r>
            <a:endParaRPr lang="en-US" altLang="ja-JP" sz="1800" dirty="0"/>
          </a:p>
          <a:p>
            <a:r>
              <a:rPr kumimoji="1" lang="ja-JP" altLang="en-US" sz="1800" dirty="0"/>
              <a:t>　最大サイズは基本「無制限」でよいが、データ容量の問題などがある場合は設定すること。</a:t>
            </a:r>
          </a:p>
        </p:txBody>
      </p:sp>
    </p:spTree>
    <p:extLst>
      <p:ext uri="{BB962C8B-B14F-4D97-AF65-F5344CB8AC3E}">
        <p14:creationId xmlns:p14="http://schemas.microsoft.com/office/powerpoint/2010/main" val="109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1197</TotalTime>
  <Words>1435</Words>
  <Application>Microsoft Office PowerPoint</Application>
  <PresentationFormat>A4 210 x 297 mm</PresentationFormat>
  <Paragraphs>221</Paragraphs>
  <Slides>25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環境構築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SQLを書く際のルール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57</cp:revision>
  <cp:lastPrinted>2016-10-11T04:40:04Z</cp:lastPrinted>
  <dcterms:created xsi:type="dcterms:W3CDTF">2016-12-21T07:08:36Z</dcterms:created>
  <dcterms:modified xsi:type="dcterms:W3CDTF">2021-04-22T06:18:06Z</dcterms:modified>
  <cp:version>1.1</cp:version>
</cp:coreProperties>
</file>