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126"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10:53:07.77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416.37939"/>
      <inkml:brushProperty name="anchorY" value="-3747.75586"/>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10:53:11.01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686.37939"/>
      <inkml:brushProperty name="anchorY" value="-5017.75586"/>
      <inkml:brushProperty name="scaleFactor" value="0.5"/>
    </inkml:brush>
  </inkml:definitions>
  <inkml:trace contextRef="#ctx0" brushRef="#br0">0 1,'0'0,"0"0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0B36-5685-4582-BA80-B1B544A59A83}"/>
              </a:ext>
            </a:extLst>
          </p:cNvPr>
          <p:cNvSpPr>
            <a:spLocks noGrp="1"/>
          </p:cNvSpPr>
          <p:nvPr>
            <p:ph type="ctrTitle"/>
          </p:nvPr>
        </p:nvSpPr>
        <p:spPr/>
        <p:txBody>
          <a:bodyPr/>
          <a:lstStyle/>
          <a:p>
            <a:pPr algn="ctr"/>
            <a:r>
              <a:rPr lang="en-US" dirty="0" err="1"/>
              <a:t>url</a:t>
            </a:r>
            <a:r>
              <a:rPr lang="en-US" dirty="0"/>
              <a:t> </a:t>
            </a:r>
            <a:r>
              <a:rPr lang="en-US" dirty="0" err="1"/>
              <a:t>Shortener</a:t>
            </a:r>
            <a:endParaRPr lang="en-US" dirty="0"/>
          </a:p>
        </p:txBody>
      </p:sp>
      <p:sp>
        <p:nvSpPr>
          <p:cNvPr id="3" name="Subtitle 2">
            <a:extLst>
              <a:ext uri="{FF2B5EF4-FFF2-40B4-BE49-F238E27FC236}">
                <a16:creationId xmlns:a16="http://schemas.microsoft.com/office/drawing/2014/main" id="{895B8C6D-10C3-460D-B30B-0DD72FB8A925}"/>
              </a:ext>
            </a:extLst>
          </p:cNvPr>
          <p:cNvSpPr>
            <a:spLocks noGrp="1"/>
          </p:cNvSpPr>
          <p:nvPr>
            <p:ph type="subTitle" idx="1"/>
          </p:nvPr>
        </p:nvSpPr>
        <p:spPr/>
        <p:txBody>
          <a:bodyPr>
            <a:normAutofit/>
          </a:bodyPr>
          <a:lstStyle/>
          <a:p>
            <a:pPr algn="ctr"/>
            <a:r>
              <a:rPr lang="en-US" sz="4000" dirty="0" err="1">
                <a:solidFill>
                  <a:schemeClr val="tx1"/>
                </a:solidFill>
              </a:rPr>
              <a:t>desigh</a:t>
            </a:r>
            <a:r>
              <a:rPr lang="en-US" sz="4000" dirty="0">
                <a:solidFill>
                  <a:schemeClr val="tx1"/>
                </a:solidFill>
              </a:rPr>
              <a:t> steps</a:t>
            </a:r>
          </a:p>
        </p:txBody>
      </p:sp>
    </p:spTree>
    <p:extLst>
      <p:ext uri="{BB962C8B-B14F-4D97-AF65-F5344CB8AC3E}">
        <p14:creationId xmlns:p14="http://schemas.microsoft.com/office/powerpoint/2010/main" val="250195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B7CF-5EE5-4206-B083-0B4F0F1320C9}"/>
              </a:ext>
            </a:extLst>
          </p:cNvPr>
          <p:cNvSpPr>
            <a:spLocks noGrp="1"/>
          </p:cNvSpPr>
          <p:nvPr>
            <p:ph type="title"/>
          </p:nvPr>
        </p:nvSpPr>
        <p:spPr>
          <a:xfrm>
            <a:off x="1141413" y="618518"/>
            <a:ext cx="10505642" cy="1478570"/>
          </a:xfrm>
        </p:spPr>
        <p:txBody>
          <a:bodyPr/>
          <a:lstStyle/>
          <a:p>
            <a:pPr algn="ctr"/>
            <a:r>
              <a:rPr lang="en-US" dirty="0"/>
              <a:t>Final optimal solution – using zookeeper</a:t>
            </a:r>
            <a:br>
              <a:rPr lang="en-US" dirty="0"/>
            </a:br>
            <a:r>
              <a:rPr lang="en-US" dirty="0"/>
              <a:t>no collision guaranteed</a:t>
            </a:r>
          </a:p>
        </p:txBody>
      </p:sp>
      <p:sp>
        <p:nvSpPr>
          <p:cNvPr id="3" name="Content Placeholder 2">
            <a:extLst>
              <a:ext uri="{FF2B5EF4-FFF2-40B4-BE49-F238E27FC236}">
                <a16:creationId xmlns:a16="http://schemas.microsoft.com/office/drawing/2014/main" id="{13F1EE91-486A-402D-85A4-47BE06A04BEF}"/>
              </a:ext>
            </a:extLst>
          </p:cNvPr>
          <p:cNvSpPr>
            <a:spLocks noGrp="1"/>
          </p:cNvSpPr>
          <p:nvPr>
            <p:ph idx="1"/>
          </p:nvPr>
        </p:nvSpPr>
        <p:spPr/>
        <p:txBody>
          <a:bodyPr>
            <a:normAutofit fontScale="85000" lnSpcReduction="10000"/>
          </a:bodyPr>
          <a:lstStyle/>
          <a:p>
            <a:r>
              <a:rPr lang="en-US" dirty="0"/>
              <a:t>Apache </a:t>
            </a:r>
            <a:r>
              <a:rPr lang="en-US" b="1" dirty="0" err="1"/>
              <a:t>ZooKeeper</a:t>
            </a:r>
            <a:r>
              <a:rPr lang="en-US" dirty="0"/>
              <a:t> is a distributed coordination service which eases the development of distributed applications. </a:t>
            </a:r>
          </a:p>
          <a:p>
            <a:r>
              <a:rPr lang="en-US" dirty="0"/>
              <a:t>In our distributed system </a:t>
            </a:r>
            <a:r>
              <a:rPr lang="en-US" dirty="0" err="1"/>
              <a:t>ZooKeeper</a:t>
            </a:r>
            <a:r>
              <a:rPr lang="en-US" dirty="0"/>
              <a:t> will provide each application server with predefined range of numbers.</a:t>
            </a:r>
          </a:p>
          <a:p>
            <a:r>
              <a:rPr lang="en-US" dirty="0"/>
              <a:t>Additional servers will be provided with new range as well as servers that run out of range.</a:t>
            </a:r>
          </a:p>
          <a:p>
            <a:r>
              <a:rPr lang="en-US" dirty="0"/>
              <a:t>This solution guarantees NO COLLISION. Therefore we can safely enter data into NoSQL, and reach highest performance.</a:t>
            </a:r>
          </a:p>
          <a:p>
            <a:r>
              <a:rPr lang="en-US" dirty="0"/>
              <a:t>For even better performance CACHE mechanism and LOAD BALANCER could be added.</a:t>
            </a:r>
          </a:p>
          <a:p>
            <a:endParaRPr lang="en-US" dirty="0"/>
          </a:p>
        </p:txBody>
      </p:sp>
    </p:spTree>
    <p:extLst>
      <p:ext uri="{BB962C8B-B14F-4D97-AF65-F5344CB8AC3E}">
        <p14:creationId xmlns:p14="http://schemas.microsoft.com/office/powerpoint/2010/main" val="270771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9"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0" name="Group 6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5" name="Group 6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11" name="Rectangle 104">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06">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E87B82-6178-4CA7-9E19-BEAEA82DFD91}"/>
              </a:ext>
            </a:extLst>
          </p:cNvPr>
          <p:cNvPicPr>
            <a:picLocks noChangeAspect="1"/>
          </p:cNvPicPr>
          <p:nvPr/>
        </p:nvPicPr>
        <p:blipFill rotWithShape="1">
          <a:blip r:embed="rId4"/>
          <a:srcRect b="6639"/>
          <a:stretch/>
        </p:blipFill>
        <p:spPr>
          <a:xfrm>
            <a:off x="1143938" y="643467"/>
            <a:ext cx="9904123" cy="5571066"/>
          </a:xfrm>
          <a:prstGeom prst="rect">
            <a:avLst/>
          </a:prstGeom>
        </p:spPr>
      </p:pic>
    </p:spTree>
    <p:extLst>
      <p:ext uri="{BB962C8B-B14F-4D97-AF65-F5344CB8AC3E}">
        <p14:creationId xmlns:p14="http://schemas.microsoft.com/office/powerpoint/2010/main" val="383222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AA72-0BB3-4CD4-8C74-8593B46C3DA9}"/>
              </a:ext>
            </a:extLst>
          </p:cNvPr>
          <p:cNvSpPr>
            <a:spLocks noGrp="1"/>
          </p:cNvSpPr>
          <p:nvPr>
            <p:ph type="title"/>
          </p:nvPr>
        </p:nvSpPr>
        <p:spPr/>
        <p:txBody>
          <a:bodyPr/>
          <a:lstStyle/>
          <a:p>
            <a:r>
              <a:rPr lang="en-US" dirty="0" err="1"/>
              <a:t>Asumptions</a:t>
            </a:r>
            <a:endParaRPr lang="en-US" dirty="0"/>
          </a:p>
        </p:txBody>
      </p:sp>
      <p:sp>
        <p:nvSpPr>
          <p:cNvPr id="3" name="Content Placeholder 2">
            <a:extLst>
              <a:ext uri="{FF2B5EF4-FFF2-40B4-BE49-F238E27FC236}">
                <a16:creationId xmlns:a16="http://schemas.microsoft.com/office/drawing/2014/main" id="{FCFE6810-2CF4-4190-A9D9-F8BDC9B789A5}"/>
              </a:ext>
            </a:extLst>
          </p:cNvPr>
          <p:cNvSpPr>
            <a:spLocks noGrp="1"/>
          </p:cNvSpPr>
          <p:nvPr>
            <p:ph idx="1"/>
          </p:nvPr>
        </p:nvSpPr>
        <p:spPr/>
        <p:txBody>
          <a:bodyPr/>
          <a:lstStyle/>
          <a:p>
            <a:r>
              <a:rPr lang="en-US" dirty="0"/>
              <a:t>Short URL length – 7 characters</a:t>
            </a:r>
          </a:p>
          <a:p>
            <a:r>
              <a:rPr lang="en-US" dirty="0"/>
              <a:t>We expect 30 million users per month</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53583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20AF-0212-4573-B4B7-5711A989CA4E}"/>
              </a:ext>
            </a:extLst>
          </p:cNvPr>
          <p:cNvSpPr>
            <a:spLocks noGrp="1"/>
          </p:cNvSpPr>
          <p:nvPr>
            <p:ph type="title"/>
          </p:nvPr>
        </p:nvSpPr>
        <p:spPr/>
        <p:txBody>
          <a:bodyPr/>
          <a:lstStyle/>
          <a:p>
            <a:pPr algn="ctr"/>
            <a:r>
              <a:rPr lang="en-US" dirty="0"/>
              <a:t>Data capacity model</a:t>
            </a:r>
          </a:p>
        </p:txBody>
      </p:sp>
      <p:sp>
        <p:nvSpPr>
          <p:cNvPr id="3" name="Content Placeholder 2">
            <a:extLst>
              <a:ext uri="{FF2B5EF4-FFF2-40B4-BE49-F238E27FC236}">
                <a16:creationId xmlns:a16="http://schemas.microsoft.com/office/drawing/2014/main" id="{0A0909C0-8591-43F0-A74A-3B10C70AE48F}"/>
              </a:ext>
            </a:extLst>
          </p:cNvPr>
          <p:cNvSpPr>
            <a:spLocks noGrp="1"/>
          </p:cNvSpPr>
          <p:nvPr>
            <p:ph idx="1"/>
          </p:nvPr>
        </p:nvSpPr>
        <p:spPr>
          <a:xfrm>
            <a:off x="1141412" y="2249487"/>
            <a:ext cx="9328468" cy="4379914"/>
          </a:xfrm>
        </p:spPr>
        <p:txBody>
          <a:bodyPr/>
          <a:lstStyle/>
          <a:p>
            <a:r>
              <a:rPr lang="en-US" dirty="0"/>
              <a:t>Long URL </a:t>
            </a:r>
            <a:r>
              <a:rPr lang="en-US" dirty="0">
                <a:sym typeface="Wingdings" panose="05000000000000000000" pitchFamily="2" charset="2"/>
              </a:rPr>
              <a:t> 2 KB</a:t>
            </a:r>
          </a:p>
          <a:p>
            <a:r>
              <a:rPr lang="en-US" dirty="0">
                <a:sym typeface="Wingdings" panose="05000000000000000000" pitchFamily="2" charset="2"/>
              </a:rPr>
              <a:t>Short URL  17 bytes</a:t>
            </a:r>
          </a:p>
          <a:p>
            <a:r>
              <a:rPr lang="en-US" dirty="0">
                <a:sym typeface="Wingdings" panose="05000000000000000000" pitchFamily="2" charset="2"/>
              </a:rPr>
              <a:t>Created  (</a:t>
            </a:r>
            <a:r>
              <a:rPr lang="en-US" dirty="0" err="1">
                <a:sym typeface="Wingdings" panose="05000000000000000000" pitchFamily="2" charset="2"/>
              </a:rPr>
              <a:t>ISODate</a:t>
            </a:r>
            <a:r>
              <a:rPr lang="en-US" dirty="0">
                <a:sym typeface="Wingdings" panose="05000000000000000000" pitchFamily="2" charset="2"/>
              </a:rPr>
              <a:t>) 20 bytes</a:t>
            </a:r>
          </a:p>
          <a:p>
            <a:r>
              <a:rPr lang="en-US" dirty="0">
                <a:sym typeface="Wingdings" panose="05000000000000000000" pitchFamily="2" charset="2"/>
              </a:rPr>
              <a:t>Expired  (</a:t>
            </a:r>
            <a:r>
              <a:rPr lang="en-US" dirty="0" err="1">
                <a:sym typeface="Wingdings" panose="05000000000000000000" pitchFamily="2" charset="2"/>
              </a:rPr>
              <a:t>ISODate</a:t>
            </a:r>
            <a:r>
              <a:rPr lang="en-US" dirty="0">
                <a:sym typeface="Wingdings" panose="05000000000000000000" pitchFamily="2" charset="2"/>
              </a:rPr>
              <a:t>) 20 bytes</a:t>
            </a:r>
          </a:p>
          <a:p>
            <a:r>
              <a:rPr lang="en-US" dirty="0">
                <a:sym typeface="Wingdings" panose="05000000000000000000" pitchFamily="2" charset="2"/>
              </a:rPr>
              <a:t>Clicks  10 bytes</a:t>
            </a:r>
            <a:endParaRPr lang="en-US" sz="1600" dirty="0">
              <a:sym typeface="Wingdings" panose="05000000000000000000" pitchFamily="2" charset="2"/>
            </a:endParaRPr>
          </a:p>
          <a:p>
            <a:pPr marL="0" indent="0">
              <a:buNone/>
            </a:pPr>
            <a:r>
              <a:rPr lang="en-US" sz="2400" dirty="0"/>
              <a:t>TOTAL: ~ 2.060 KB for a single record</a:t>
            </a:r>
          </a:p>
          <a:p>
            <a:pPr marL="0" indent="0">
              <a:buNone/>
            </a:pPr>
            <a:r>
              <a:rPr lang="en-US" dirty="0"/>
              <a:t>30 million users per month X 12 month X 5 years X 2.060 KB = 37 TB   </a:t>
            </a:r>
          </a:p>
          <a:p>
            <a:pPr marL="0" indent="0">
              <a:buNone/>
            </a:pPr>
            <a:endParaRPr lang="en-US" sz="2400" dirty="0"/>
          </a:p>
        </p:txBody>
      </p:sp>
    </p:spTree>
    <p:extLst>
      <p:ext uri="{BB962C8B-B14F-4D97-AF65-F5344CB8AC3E}">
        <p14:creationId xmlns:p14="http://schemas.microsoft.com/office/powerpoint/2010/main" val="189772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349C-CC9B-407E-A3AA-EB4B8C3D0B93}"/>
              </a:ext>
            </a:extLst>
          </p:cNvPr>
          <p:cNvSpPr>
            <a:spLocks noGrp="1"/>
          </p:cNvSpPr>
          <p:nvPr>
            <p:ph type="title"/>
          </p:nvPr>
        </p:nvSpPr>
        <p:spPr/>
        <p:txBody>
          <a:bodyPr/>
          <a:lstStyle/>
          <a:p>
            <a:pPr algn="ctr"/>
            <a:r>
              <a:rPr lang="en-US" dirty="0" err="1"/>
              <a:t>Rdbms</a:t>
            </a:r>
            <a:r>
              <a:rPr lang="en-US" dirty="0"/>
              <a:t> vs </a:t>
            </a:r>
            <a:r>
              <a:rPr lang="en-US" dirty="0" err="1"/>
              <a:t>nosql</a:t>
            </a:r>
            <a:endParaRPr lang="en-US" dirty="0"/>
          </a:p>
        </p:txBody>
      </p:sp>
      <p:sp>
        <p:nvSpPr>
          <p:cNvPr id="3" name="Content Placeholder 2">
            <a:extLst>
              <a:ext uri="{FF2B5EF4-FFF2-40B4-BE49-F238E27FC236}">
                <a16:creationId xmlns:a16="http://schemas.microsoft.com/office/drawing/2014/main" id="{7D8B03B3-CFBE-4073-BE31-A70C1513D13E}"/>
              </a:ext>
            </a:extLst>
          </p:cNvPr>
          <p:cNvSpPr>
            <a:spLocks noGrp="1"/>
          </p:cNvSpPr>
          <p:nvPr>
            <p:ph idx="1"/>
          </p:nvPr>
        </p:nvSpPr>
        <p:spPr>
          <a:xfrm>
            <a:off x="7182548" y="2871184"/>
            <a:ext cx="4143820" cy="3541714"/>
          </a:xfrm>
        </p:spPr>
        <p:txBody>
          <a:bodyPr/>
          <a:lstStyle/>
          <a:p>
            <a:pPr marL="0" indent="0">
              <a:buNone/>
            </a:pPr>
            <a:r>
              <a:rPr lang="en-US" sz="4000" dirty="0"/>
              <a:t>NoSQL</a:t>
            </a:r>
          </a:p>
          <a:p>
            <a:r>
              <a:rPr lang="en-US" dirty="0"/>
              <a:t>High availability</a:t>
            </a:r>
          </a:p>
          <a:p>
            <a:r>
              <a:rPr lang="en-US" dirty="0"/>
              <a:t>Easy to scale</a:t>
            </a:r>
          </a:p>
          <a:p>
            <a:r>
              <a:rPr lang="en-US" dirty="0"/>
              <a:t>Eventual consistency</a:t>
            </a:r>
          </a:p>
          <a:p>
            <a:pPr marL="0" indent="0">
              <a:buNone/>
            </a:pPr>
            <a:endParaRPr lang="en-US" dirty="0"/>
          </a:p>
          <a:p>
            <a:endParaRPr lang="en-US" dirty="0"/>
          </a:p>
        </p:txBody>
      </p:sp>
      <p:sp>
        <p:nvSpPr>
          <p:cNvPr id="4" name="Content Placeholder 2">
            <a:extLst>
              <a:ext uri="{FF2B5EF4-FFF2-40B4-BE49-F238E27FC236}">
                <a16:creationId xmlns:a16="http://schemas.microsoft.com/office/drawing/2014/main" id="{CC8D2775-5104-4585-BDBD-A74AA352BAFE}"/>
              </a:ext>
            </a:extLst>
          </p:cNvPr>
          <p:cNvSpPr txBox="1">
            <a:spLocks/>
          </p:cNvSpPr>
          <p:nvPr/>
        </p:nvSpPr>
        <p:spPr>
          <a:xfrm>
            <a:off x="2802573" y="2871184"/>
            <a:ext cx="4143820"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000" dirty="0"/>
              <a:t>RDBMS</a:t>
            </a:r>
          </a:p>
          <a:p>
            <a:r>
              <a:rPr lang="en-US" dirty="0"/>
              <a:t>ACID</a:t>
            </a:r>
          </a:p>
          <a:p>
            <a:r>
              <a:rPr lang="en-US" dirty="0"/>
              <a:t>Hard to scale</a:t>
            </a:r>
          </a:p>
          <a:p>
            <a:endParaRPr lang="en-US" dirty="0"/>
          </a:p>
        </p:txBody>
      </p:sp>
    </p:spTree>
    <p:extLst>
      <p:ext uri="{BB962C8B-B14F-4D97-AF65-F5344CB8AC3E}">
        <p14:creationId xmlns:p14="http://schemas.microsoft.com/office/powerpoint/2010/main" val="241203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8B03-6BB7-40DC-9B7D-EC030605F7C8}"/>
              </a:ext>
            </a:extLst>
          </p:cNvPr>
          <p:cNvSpPr>
            <a:spLocks noGrp="1"/>
          </p:cNvSpPr>
          <p:nvPr>
            <p:ph type="title"/>
          </p:nvPr>
        </p:nvSpPr>
        <p:spPr/>
        <p:txBody>
          <a:bodyPr/>
          <a:lstStyle/>
          <a:p>
            <a:pPr algn="ctr"/>
            <a:r>
              <a:rPr lang="en-US" dirty="0"/>
              <a:t>B62 vs md5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3291D1-D52D-410F-B70E-0C9E8233A3D4}"/>
                  </a:ext>
                </a:extLst>
              </p:cNvPr>
              <p:cNvSpPr>
                <a:spLocks noGrp="1"/>
              </p:cNvSpPr>
              <p:nvPr>
                <p:ph idx="1"/>
              </p:nvPr>
            </p:nvSpPr>
            <p:spPr>
              <a:xfrm>
                <a:off x="1141412" y="2249487"/>
                <a:ext cx="10645204" cy="3541714"/>
              </a:xfrm>
            </p:spPr>
            <p:txBody>
              <a:bodyPr/>
              <a:lstStyle/>
              <a:p>
                <a:r>
                  <a:rPr lang="en-US" dirty="0"/>
                  <a:t>MD5 algorithm generates 20-25-character token. It can create a  lot of collisions – that means data corruption</a:t>
                </a:r>
              </a:p>
              <a:p>
                <a:r>
                  <a:rPr lang="en-US" dirty="0"/>
                  <a:t>B62 is in better position for greater number of tokens</a:t>
                </a:r>
              </a:p>
              <a:p>
                <a:pPr marL="0" indent="0">
                  <a:buNone/>
                </a:pPr>
                <a:r>
                  <a:rPr lang="en-US" dirty="0"/>
                  <a:t> </a:t>
                </a:r>
                <a14:m>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62</m:t>
                        </m:r>
                      </m:e>
                      <m:sup>
                        <m:r>
                          <a:rPr lang="en-US" i="0" dirty="0">
                            <a:latin typeface="Cambria Math" panose="02040503050406030204" pitchFamily="18" charset="0"/>
                          </a:rPr>
                          <m:t>7</m:t>
                        </m:r>
                      </m:sup>
                    </m:sSup>
                  </m:oMath>
                </a14:m>
                <a:r>
                  <a:rPr lang="en-US" dirty="0"/>
                  <a:t> </a:t>
                </a:r>
                <a:r>
                  <a:rPr lang="en-US" dirty="0">
                    <a:sym typeface="Wingdings" panose="05000000000000000000" pitchFamily="2" charset="2"/>
                  </a:rPr>
                  <a:t> 3.5 trillions. Even if we get 1000 hits per second, we can run for 110 years</a:t>
                </a:r>
                <a:endParaRPr lang="en-US" dirty="0"/>
              </a:p>
            </p:txBody>
          </p:sp>
        </mc:Choice>
        <mc:Fallback xmlns="">
          <p:sp>
            <p:nvSpPr>
              <p:cNvPr id="3" name="Content Placeholder 2">
                <a:extLst>
                  <a:ext uri="{FF2B5EF4-FFF2-40B4-BE49-F238E27FC236}">
                    <a16:creationId xmlns:a16="http://schemas.microsoft.com/office/drawing/2014/main" id="{943291D1-D52D-410F-B70E-0C9E8233A3D4}"/>
                  </a:ext>
                </a:extLst>
              </p:cNvPr>
              <p:cNvSpPr>
                <a:spLocks noGrp="1" noRot="1" noChangeAspect="1" noMove="1" noResize="1" noEditPoints="1" noAdjustHandles="1" noChangeArrowheads="1" noChangeShapeType="1" noTextEdit="1"/>
              </p:cNvSpPr>
              <p:nvPr>
                <p:ph idx="1"/>
              </p:nvPr>
            </p:nvSpPr>
            <p:spPr>
              <a:xfrm>
                <a:off x="1141412" y="2249487"/>
                <a:ext cx="10645204" cy="3541714"/>
              </a:xfrm>
              <a:blipFill>
                <a:blip r:embed="rId2"/>
                <a:stretch>
                  <a:fillRect l="-1145" t="-2238"/>
                </a:stretch>
              </a:blipFill>
            </p:spPr>
            <p:txBody>
              <a:bodyPr/>
              <a:lstStyle/>
              <a:p>
                <a:r>
                  <a:rPr lang="en-US">
                    <a:noFill/>
                  </a:rPr>
                  <a:t> </a:t>
                </a:r>
              </a:p>
            </p:txBody>
          </p:sp>
        </mc:Fallback>
      </mc:AlternateContent>
    </p:spTree>
    <p:extLst>
      <p:ext uri="{BB962C8B-B14F-4D97-AF65-F5344CB8AC3E}">
        <p14:creationId xmlns:p14="http://schemas.microsoft.com/office/powerpoint/2010/main" val="358243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F167-6ADB-4BE7-9ED9-25FA1EE916F8}"/>
              </a:ext>
            </a:extLst>
          </p:cNvPr>
          <p:cNvSpPr>
            <a:spLocks noGrp="1"/>
          </p:cNvSpPr>
          <p:nvPr>
            <p:ph type="title"/>
          </p:nvPr>
        </p:nvSpPr>
        <p:spPr/>
        <p:txBody>
          <a:bodyPr/>
          <a:lstStyle/>
          <a:p>
            <a:pPr algn="ctr"/>
            <a:r>
              <a:rPr lang="en-US" dirty="0"/>
              <a:t>Db access</a:t>
            </a:r>
          </a:p>
        </p:txBody>
      </p:sp>
      <p:sp>
        <p:nvSpPr>
          <p:cNvPr id="3" name="Content Placeholder 2">
            <a:extLst>
              <a:ext uri="{FF2B5EF4-FFF2-40B4-BE49-F238E27FC236}">
                <a16:creationId xmlns:a16="http://schemas.microsoft.com/office/drawing/2014/main" id="{36A65A04-2A0C-44FC-BBDE-FC91B2CC2134}"/>
              </a:ext>
            </a:extLst>
          </p:cNvPr>
          <p:cNvSpPr>
            <a:spLocks noGrp="1"/>
          </p:cNvSpPr>
          <p:nvPr>
            <p:ph idx="1"/>
          </p:nvPr>
        </p:nvSpPr>
        <p:spPr>
          <a:xfrm>
            <a:off x="1141412" y="2249487"/>
            <a:ext cx="10764076" cy="3541714"/>
          </a:xfrm>
        </p:spPr>
        <p:txBody>
          <a:bodyPr/>
          <a:lstStyle/>
          <a:p>
            <a:pPr marL="0" indent="0">
              <a:buNone/>
            </a:pPr>
            <a:r>
              <a:rPr lang="en-US" dirty="0"/>
              <a:t>Since we went with NoSQL, we can’t rely on INSERT IF ABSENT rule. The simplest scenario, prior to data insertion, would require checking for record existence. That’s because  random number in B62 can’t guarantee unique token, especially if after scaled multiple application servers start working against single DB.  It is possible, that at some moment two servers could generate the same random number, which would lead to the same token, and insertion collision.</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5D445B5F-832F-44CA-A35A-A3FC86FA4A91}"/>
                  </a:ext>
                </a:extLst>
              </p14:cNvPr>
              <p14:cNvContentPartPr/>
              <p14:nvPr/>
            </p14:nvContentPartPr>
            <p14:xfrm>
              <a:off x="1087920" y="1261296"/>
              <a:ext cx="360" cy="360"/>
            </p14:xfrm>
          </p:contentPart>
        </mc:Choice>
        <mc:Fallback xmlns="">
          <p:pic>
            <p:nvPicPr>
              <p:cNvPr id="4" name="Ink 3">
                <a:extLst>
                  <a:ext uri="{FF2B5EF4-FFF2-40B4-BE49-F238E27FC236}">
                    <a16:creationId xmlns:a16="http://schemas.microsoft.com/office/drawing/2014/main" id="{5D445B5F-832F-44CA-A35A-A3FC86FA4A91}"/>
                  </a:ext>
                </a:extLst>
              </p:cNvPr>
              <p:cNvPicPr/>
              <p:nvPr/>
            </p:nvPicPr>
            <p:blipFill>
              <a:blip r:embed="rId3"/>
              <a:stretch>
                <a:fillRect/>
              </a:stretch>
            </p:blipFill>
            <p:spPr>
              <a:xfrm>
                <a:off x="1069920" y="1243656"/>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92D9E2BB-34C3-4A37-A3B5-E0DF72472D91}"/>
                  </a:ext>
                </a:extLst>
              </p14:cNvPr>
              <p14:cNvContentPartPr/>
              <p14:nvPr/>
            </p14:nvContentPartPr>
            <p14:xfrm>
              <a:off x="3401280" y="1298016"/>
              <a:ext cx="360" cy="360"/>
            </p14:xfrm>
          </p:contentPart>
        </mc:Choice>
        <mc:Fallback xmlns="">
          <p:pic>
            <p:nvPicPr>
              <p:cNvPr id="5" name="Ink 4">
                <a:extLst>
                  <a:ext uri="{FF2B5EF4-FFF2-40B4-BE49-F238E27FC236}">
                    <a16:creationId xmlns:a16="http://schemas.microsoft.com/office/drawing/2014/main" id="{92D9E2BB-34C3-4A37-A3B5-E0DF72472D91}"/>
                  </a:ext>
                </a:extLst>
              </p:cNvPr>
              <p:cNvPicPr/>
              <p:nvPr/>
            </p:nvPicPr>
            <p:blipFill>
              <a:blip r:embed="rId5"/>
              <a:stretch>
                <a:fillRect/>
              </a:stretch>
            </p:blipFill>
            <p:spPr>
              <a:xfrm>
                <a:off x="3383280" y="1280376"/>
                <a:ext cx="36000" cy="36000"/>
              </a:xfrm>
              <a:prstGeom prst="rect">
                <a:avLst/>
              </a:prstGeom>
            </p:spPr>
          </p:pic>
        </mc:Fallback>
      </mc:AlternateContent>
    </p:spTree>
    <p:extLst>
      <p:ext uri="{BB962C8B-B14F-4D97-AF65-F5344CB8AC3E}">
        <p14:creationId xmlns:p14="http://schemas.microsoft.com/office/powerpoint/2010/main" val="330342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 name="Group 9">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 name="Group 10">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64" name="Rectangle 49">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1">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41D634-0A28-47F5-B79E-B107F1CB9357}"/>
              </a:ext>
            </a:extLst>
          </p:cNvPr>
          <p:cNvPicPr>
            <a:picLocks noChangeAspect="1"/>
          </p:cNvPicPr>
          <p:nvPr/>
        </p:nvPicPr>
        <p:blipFill>
          <a:blip r:embed="rId4"/>
          <a:stretch>
            <a:fillRect/>
          </a:stretch>
        </p:blipFill>
        <p:spPr>
          <a:xfrm>
            <a:off x="2227204" y="643467"/>
            <a:ext cx="7737591" cy="5571066"/>
          </a:xfrm>
          <a:prstGeom prst="rect">
            <a:avLst/>
          </a:prstGeom>
        </p:spPr>
      </p:pic>
    </p:spTree>
    <p:extLst>
      <p:ext uri="{BB962C8B-B14F-4D97-AF65-F5344CB8AC3E}">
        <p14:creationId xmlns:p14="http://schemas.microsoft.com/office/powerpoint/2010/main" val="340811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1FB8-A558-4522-9203-A7865CA23C4A}"/>
              </a:ext>
            </a:extLst>
          </p:cNvPr>
          <p:cNvSpPr>
            <a:spLocks noGrp="1"/>
          </p:cNvSpPr>
          <p:nvPr>
            <p:ph type="title"/>
          </p:nvPr>
        </p:nvSpPr>
        <p:spPr>
          <a:xfrm>
            <a:off x="836611" y="572336"/>
            <a:ext cx="9905999" cy="1450427"/>
          </a:xfrm>
        </p:spPr>
        <p:txBody>
          <a:bodyPr/>
          <a:lstStyle/>
          <a:p>
            <a:pPr algn="ctr"/>
            <a:r>
              <a:rPr lang="en-US" dirty="0"/>
              <a:t>Using synchronization counter</a:t>
            </a:r>
          </a:p>
        </p:txBody>
      </p:sp>
      <p:sp>
        <p:nvSpPr>
          <p:cNvPr id="3" name="Content Placeholder 2">
            <a:extLst>
              <a:ext uri="{FF2B5EF4-FFF2-40B4-BE49-F238E27FC236}">
                <a16:creationId xmlns:a16="http://schemas.microsoft.com/office/drawing/2014/main" id="{6E9EE867-FDDE-4D7F-AE4F-092031EA86EA}"/>
              </a:ext>
            </a:extLst>
          </p:cNvPr>
          <p:cNvSpPr>
            <a:spLocks noGrp="1"/>
          </p:cNvSpPr>
          <p:nvPr>
            <p:ph idx="1"/>
          </p:nvPr>
        </p:nvSpPr>
        <p:spPr>
          <a:xfrm>
            <a:off x="1143000" y="2277196"/>
            <a:ext cx="9905999" cy="3541714"/>
          </a:xfrm>
        </p:spPr>
        <p:txBody>
          <a:bodyPr/>
          <a:lstStyle/>
          <a:p>
            <a:r>
              <a:rPr lang="en-US" dirty="0"/>
              <a:t>Using counter would prevent from number-token collision, since the counter would provide incremented unique number for each server, seeding B62 algorithm. </a:t>
            </a:r>
          </a:p>
          <a:p>
            <a:r>
              <a:rPr lang="en-US" dirty="0"/>
              <a:t>It’s a good solution, but what if the counter server goes down or it runs out of numbers? </a:t>
            </a:r>
          </a:p>
          <a:p>
            <a:r>
              <a:rPr lang="en-US" dirty="0"/>
              <a:t>It’s possible to set several counters, but the system tends to become very complicated.</a:t>
            </a:r>
          </a:p>
        </p:txBody>
      </p:sp>
    </p:spTree>
    <p:extLst>
      <p:ext uri="{BB962C8B-B14F-4D97-AF65-F5344CB8AC3E}">
        <p14:creationId xmlns:p14="http://schemas.microsoft.com/office/powerpoint/2010/main" val="215799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A217F5-F98C-4537-B09E-88BF408B6486}"/>
              </a:ext>
            </a:extLst>
          </p:cNvPr>
          <p:cNvPicPr>
            <a:picLocks noChangeAspect="1"/>
          </p:cNvPicPr>
          <p:nvPr/>
        </p:nvPicPr>
        <p:blipFill>
          <a:blip r:embed="rId2"/>
          <a:stretch>
            <a:fillRect/>
          </a:stretch>
        </p:blipFill>
        <p:spPr>
          <a:xfrm>
            <a:off x="2257905" y="257571"/>
            <a:ext cx="7676190" cy="6342857"/>
          </a:xfrm>
          <a:prstGeom prst="rect">
            <a:avLst/>
          </a:prstGeom>
        </p:spPr>
      </p:pic>
    </p:spTree>
    <p:extLst>
      <p:ext uri="{BB962C8B-B14F-4D97-AF65-F5344CB8AC3E}">
        <p14:creationId xmlns:p14="http://schemas.microsoft.com/office/powerpoint/2010/main" val="2381315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 Math</vt:lpstr>
      <vt:lpstr>Trebuchet MS</vt:lpstr>
      <vt:lpstr>Tw Cen MT</vt:lpstr>
      <vt:lpstr>Wingdings</vt:lpstr>
      <vt:lpstr>Circuit</vt:lpstr>
      <vt:lpstr>url Shortener</vt:lpstr>
      <vt:lpstr>Asumptions</vt:lpstr>
      <vt:lpstr>Data capacity model</vt:lpstr>
      <vt:lpstr>Rdbms vs nosql</vt:lpstr>
      <vt:lpstr>B62 vs md5 </vt:lpstr>
      <vt:lpstr>Db access</vt:lpstr>
      <vt:lpstr>PowerPoint Presentation</vt:lpstr>
      <vt:lpstr>Using synchronization counter</vt:lpstr>
      <vt:lpstr>PowerPoint Presentation</vt:lpstr>
      <vt:lpstr>Final optimal solution – using zookeeper no collision guaranteed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Shortener</dc:title>
  <dc:creator>Yuri Zharchuk</dc:creator>
  <cp:lastModifiedBy>Yuri Zharchuk</cp:lastModifiedBy>
  <cp:revision>1</cp:revision>
  <dcterms:created xsi:type="dcterms:W3CDTF">2018-11-28T12:48:49Z</dcterms:created>
  <dcterms:modified xsi:type="dcterms:W3CDTF">2018-11-28T12:48:54Z</dcterms:modified>
</cp:coreProperties>
</file>