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2309" y="-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93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32.png"/><Relationship Id="rId10" Type="http://schemas.openxmlformats.org/officeDocument/2006/relationships/image" Target="../media/image48.png"/><Relationship Id="rId4" Type="http://schemas.openxmlformats.org/officeDocument/2006/relationships/image" Target="../media/image43.sv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53.png"/><Relationship Id="rId4" Type="http://schemas.openxmlformats.org/officeDocument/2006/relationships/image" Target="../media/image51.sv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4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3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jpeg"/><Relationship Id="rId10" Type="http://schemas.openxmlformats.org/officeDocument/2006/relationships/image" Target="../media/image40.pn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43075" y="2838450"/>
            <a:ext cx="14801850" cy="39719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38825" y="6238875"/>
            <a:ext cx="7181850" cy="13430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362200" y="3429000"/>
            <a:ext cx="13554075" cy="2200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КОНТРОЛЬ ИСПОЛНИТЕЛЕЙ И УДОБСТВО КЛИЕНТОВ</a:t>
            </a:r>
            <a:endParaRPr lang="en-US" sz="7200" dirty="0"/>
          </a:p>
        </p:txBody>
      </p:sp>
      <p:sp>
        <p:nvSpPr>
          <p:cNvPr id="5" name="Text 1"/>
          <p:cNvSpPr/>
          <p:nvPr/>
        </p:nvSpPr>
        <p:spPr>
          <a:xfrm>
            <a:off x="6019800" y="6496050"/>
            <a:ext cx="6686550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800" b="1" i="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Софронов Сергей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76625" y="5838825"/>
            <a:ext cx="12150886" cy="121289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048375" y="0"/>
            <a:ext cx="6191250" cy="33147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943100" y="3781425"/>
            <a:ext cx="952500" cy="9525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81800" y="3810000"/>
            <a:ext cx="923925" cy="9239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0820400" y="3829050"/>
            <a:ext cx="923925" cy="9239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372475" y="7124700"/>
            <a:ext cx="952500" cy="952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295775" y="7124700"/>
            <a:ext cx="952500" cy="952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2744450" y="7124700"/>
            <a:ext cx="952500" cy="952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5068550" y="3829050"/>
            <a:ext cx="952500" cy="952500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6038850" y="57150"/>
            <a:ext cx="6210300" cy="3371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Как это</a:t>
            </a:r>
            <a:br/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работает</a:t>
            </a:r>
            <a:endParaRPr lang="en-US" sz="7200" dirty="0"/>
          </a:p>
        </p:txBody>
      </p:sp>
      <p:sp>
        <p:nvSpPr>
          <p:cNvPr id="12" name="Text 1"/>
          <p:cNvSpPr/>
          <p:nvPr/>
        </p:nvSpPr>
        <p:spPr>
          <a:xfrm>
            <a:off x="1333500" y="4733925"/>
            <a:ext cx="230505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75"/>
              </a:lnSpc>
            </a:pPr>
            <a:r>
              <a:rPr lang="en-US" sz="2400" b="1" i="0" dirty="0">
                <a:solidFill>
                  <a:srgbClr val="626262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У клиента в подъезде сломался лифт</a:t>
            </a:r>
            <a:endParaRPr lang="en-US" sz="2400" dirty="0"/>
          </a:p>
        </p:txBody>
      </p:sp>
      <p:sp>
        <p:nvSpPr>
          <p:cNvPr id="13" name="Text 2"/>
          <p:cNvSpPr/>
          <p:nvPr/>
        </p:nvSpPr>
        <p:spPr>
          <a:xfrm>
            <a:off x="5943600" y="4733925"/>
            <a:ext cx="230505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75"/>
              </a:lnSpc>
            </a:pPr>
            <a:r>
              <a:rPr lang="en-US" sz="2400" b="1" i="0" dirty="0">
                <a:solidFill>
                  <a:srgbClr val="626262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Оставляет заявку на сайте</a:t>
            </a:r>
            <a:endParaRPr lang="en-US" sz="2400" dirty="0"/>
          </a:p>
        </p:txBody>
      </p:sp>
      <p:sp>
        <p:nvSpPr>
          <p:cNvPr id="14" name="Text 3"/>
          <p:cNvSpPr/>
          <p:nvPr/>
        </p:nvSpPr>
        <p:spPr>
          <a:xfrm>
            <a:off x="3619500" y="8220075"/>
            <a:ext cx="2305050" cy="1009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75"/>
              </a:lnSpc>
            </a:pPr>
            <a:r>
              <a:rPr lang="en-US" sz="2400" b="1" i="0" dirty="0">
                <a:solidFill>
                  <a:srgbClr val="626262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Сканирует QR код и заходит на сайт</a:t>
            </a:r>
            <a:endParaRPr lang="en-US" sz="2400" dirty="0"/>
          </a:p>
        </p:txBody>
      </p:sp>
      <p:sp>
        <p:nvSpPr>
          <p:cNvPr id="15" name="Text 4"/>
          <p:cNvSpPr/>
          <p:nvPr/>
        </p:nvSpPr>
        <p:spPr>
          <a:xfrm>
            <a:off x="7696200" y="8201025"/>
            <a:ext cx="2305050" cy="1009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75"/>
              </a:lnSpc>
            </a:pPr>
            <a:r>
              <a:rPr lang="en-US" sz="2400" b="1" i="0" dirty="0">
                <a:solidFill>
                  <a:srgbClr val="626262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Запрос приходит работнику</a:t>
            </a:r>
            <a:endParaRPr lang="en-US" sz="2400" dirty="0"/>
          </a:p>
        </p:txBody>
      </p:sp>
      <p:sp>
        <p:nvSpPr>
          <p:cNvPr id="16" name="Text 5"/>
          <p:cNvSpPr/>
          <p:nvPr/>
        </p:nvSpPr>
        <p:spPr>
          <a:xfrm>
            <a:off x="9820275" y="4752975"/>
            <a:ext cx="2495550" cy="169545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t"/>
          <a:lstStyle/>
          <a:p>
            <a:pPr algn="ctr">
              <a:lnSpc>
                <a:spcPts val="2775"/>
              </a:lnSpc>
            </a:pPr>
            <a:r>
              <a:rPr lang="en-US" sz="2400" b="1" i="0" dirty="0">
                <a:solidFill>
                  <a:srgbClr val="626262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Работник исправляет проблему и на сайте оставялет отчет</a:t>
            </a:r>
            <a:endParaRPr lang="en-US" sz="2400" dirty="0"/>
          </a:p>
        </p:txBody>
      </p:sp>
      <p:sp>
        <p:nvSpPr>
          <p:cNvPr id="17" name="Text 6"/>
          <p:cNvSpPr/>
          <p:nvPr/>
        </p:nvSpPr>
        <p:spPr>
          <a:xfrm>
            <a:off x="14135100" y="4752975"/>
            <a:ext cx="2819400" cy="169545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t"/>
          <a:lstStyle/>
          <a:p>
            <a:pPr algn="ctr">
              <a:lnSpc>
                <a:spcPts val="2775"/>
              </a:lnSpc>
            </a:pPr>
            <a:r>
              <a:rPr lang="en-US" sz="2400" b="1" i="0" dirty="0">
                <a:solidFill>
                  <a:srgbClr val="626262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В отчете приходит ссылка на сайт, где уже есть видео от работника</a:t>
            </a:r>
            <a:endParaRPr lang="en-US" sz="2400" dirty="0"/>
          </a:p>
        </p:txBody>
      </p:sp>
      <p:sp>
        <p:nvSpPr>
          <p:cNvPr id="18" name="Text 7"/>
          <p:cNvSpPr/>
          <p:nvPr/>
        </p:nvSpPr>
        <p:spPr>
          <a:xfrm>
            <a:off x="11934825" y="8181975"/>
            <a:ext cx="2562225" cy="1009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75"/>
              </a:lnSpc>
            </a:pPr>
            <a:r>
              <a:rPr lang="en-US" sz="2400" b="1" i="0" dirty="0">
                <a:solidFill>
                  <a:srgbClr val="626262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Отчет приходит клиенту в виде email и СМС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48B840-92F8-441D-BCCE-7DFA47D7D561}"/>
              </a:ext>
            </a:extLst>
          </p:cNvPr>
          <p:cNvSpPr txBox="1"/>
          <p:nvPr/>
        </p:nvSpPr>
        <p:spPr>
          <a:xfrm>
            <a:off x="10001250" y="9778444"/>
            <a:ext cx="91440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775"/>
              </a:lnSpc>
            </a:pPr>
            <a:r>
              <a:rPr lang="ru-RU" sz="2400" b="1" i="0" dirty="0">
                <a:solidFill>
                  <a:srgbClr val="626262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*На примере организации обслуживающей лифты</a:t>
            </a:r>
            <a:endParaRPr lang="en-US" sz="2400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5A59B13-5C80-43A5-B4C5-54CB6DE32BD7}"/>
              </a:ext>
            </a:extLst>
          </p:cNvPr>
          <p:cNvCxnSpPr>
            <a:cxnSpLocks/>
          </p:cNvCxnSpPr>
          <p:nvPr/>
        </p:nvCxnSpPr>
        <p:spPr>
          <a:xfrm>
            <a:off x="3938588" y="5995035"/>
            <a:ext cx="714374" cy="6485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56B7B69-CEAD-471D-B2E2-9B7D89331DF4}"/>
              </a:ext>
            </a:extLst>
          </p:cNvPr>
          <p:cNvCxnSpPr>
            <a:cxnSpLocks/>
          </p:cNvCxnSpPr>
          <p:nvPr/>
        </p:nvCxnSpPr>
        <p:spPr>
          <a:xfrm>
            <a:off x="7694678" y="6092190"/>
            <a:ext cx="715896" cy="4919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B334A7C-2B1A-4D9F-9620-0500EBDE8C8D}"/>
              </a:ext>
            </a:extLst>
          </p:cNvPr>
          <p:cNvCxnSpPr>
            <a:cxnSpLocks/>
          </p:cNvCxnSpPr>
          <p:nvPr/>
        </p:nvCxnSpPr>
        <p:spPr>
          <a:xfrm>
            <a:off x="12334033" y="6258996"/>
            <a:ext cx="573023" cy="3725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3C38B2-B00C-4CA9-B7B4-FC4E97BBBF6A}"/>
              </a:ext>
            </a:extLst>
          </p:cNvPr>
          <p:cNvCxnSpPr>
            <a:cxnSpLocks/>
          </p:cNvCxnSpPr>
          <p:nvPr/>
        </p:nvCxnSpPr>
        <p:spPr>
          <a:xfrm flipV="1">
            <a:off x="5543551" y="6404197"/>
            <a:ext cx="909637" cy="4661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CDF219C-B489-4F39-9684-8731344FB350}"/>
              </a:ext>
            </a:extLst>
          </p:cNvPr>
          <p:cNvCxnSpPr>
            <a:cxnSpLocks/>
          </p:cNvCxnSpPr>
          <p:nvPr/>
        </p:nvCxnSpPr>
        <p:spPr>
          <a:xfrm flipV="1">
            <a:off x="9513953" y="6470748"/>
            <a:ext cx="909637" cy="4661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8D52EB2-48E0-4E0D-BBED-D7C5E67958EA}"/>
              </a:ext>
            </a:extLst>
          </p:cNvPr>
          <p:cNvCxnSpPr>
            <a:cxnSpLocks/>
          </p:cNvCxnSpPr>
          <p:nvPr/>
        </p:nvCxnSpPr>
        <p:spPr>
          <a:xfrm flipV="1">
            <a:off x="13812847" y="6466382"/>
            <a:ext cx="909637" cy="4661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48375" y="0"/>
            <a:ext cx="6191250" cy="33147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29225" y="4076700"/>
            <a:ext cx="952500" cy="952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29225" y="5391150"/>
            <a:ext cx="952500" cy="9525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29225" y="6844665"/>
            <a:ext cx="952500" cy="9525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400675" y="7016115"/>
            <a:ext cx="609600" cy="6096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29225" y="8339510"/>
            <a:ext cx="952500" cy="952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419725" y="4267200"/>
            <a:ext cx="571500" cy="571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391150" y="5553075"/>
            <a:ext cx="619125" cy="6191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91150" y="8463335"/>
            <a:ext cx="619125" cy="619125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6038850" y="57150"/>
            <a:ext cx="6210300" cy="3371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Больше
плюсов</a:t>
            </a:r>
            <a:endParaRPr lang="en-US" sz="7200" dirty="0"/>
          </a:p>
        </p:txBody>
      </p:sp>
      <p:sp>
        <p:nvSpPr>
          <p:cNvPr id="12" name="Text 1"/>
          <p:cNvSpPr/>
          <p:nvPr/>
        </p:nvSpPr>
        <p:spPr>
          <a:xfrm>
            <a:off x="6648450" y="4000500"/>
            <a:ext cx="6410325" cy="1314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Все отчеты и видео работ навсегда останутся на сайте и в любой момент их можно пересмотреть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и проанализировать</a:t>
            </a:r>
            <a:endParaRPr lang="en-US" sz="2700" dirty="0"/>
          </a:p>
        </p:txBody>
      </p:sp>
      <p:sp>
        <p:nvSpPr>
          <p:cNvPr id="13" name="Text 2"/>
          <p:cNvSpPr/>
          <p:nvPr/>
        </p:nvSpPr>
        <p:spPr>
          <a:xfrm>
            <a:off x="6648450" y="5524500"/>
            <a:ext cx="6222598" cy="1314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Возрастет доверие 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клинтов, они будут сразу видеть результат своего обращения</a:t>
            </a:r>
            <a:endParaRPr lang="en-US" sz="2700" dirty="0"/>
          </a:p>
        </p:txBody>
      </p:sp>
      <p:sp>
        <p:nvSpPr>
          <p:cNvPr id="14" name="Text 3"/>
          <p:cNvSpPr/>
          <p:nvPr/>
        </p:nvSpPr>
        <p:spPr>
          <a:xfrm>
            <a:off x="6648450" y="6597015"/>
            <a:ext cx="6410325" cy="1676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Больше не нужно содержать штат менеджеров, клинты будут автоматически через сервис компании связываться с работниками</a:t>
            </a:r>
            <a:endParaRPr lang="en-US" sz="2700" dirty="0"/>
          </a:p>
        </p:txBody>
      </p:sp>
      <p:sp>
        <p:nvSpPr>
          <p:cNvPr id="15" name="Text 4"/>
          <p:cNvSpPr/>
          <p:nvPr/>
        </p:nvSpPr>
        <p:spPr>
          <a:xfrm>
            <a:off x="6648450" y="8482965"/>
            <a:ext cx="6549389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В несколько раз увелич</a:t>
            </a:r>
            <a:r>
              <a:rPr lang="ru-RU" sz="270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и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тся продуктивность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и ответственность работников</a:t>
            </a:r>
            <a:endParaRPr lang="en-US" sz="2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48375" y="0"/>
            <a:ext cx="6191250" cy="33147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29225" y="4248150"/>
            <a:ext cx="952500" cy="952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391150" y="4410075"/>
            <a:ext cx="619125" cy="6191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29225" y="6105525"/>
            <a:ext cx="952500" cy="9525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391150" y="6267450"/>
            <a:ext cx="619125" cy="6191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29225" y="7562850"/>
            <a:ext cx="952500" cy="952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400675" y="7734300"/>
            <a:ext cx="609600" cy="6096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6038850" y="57150"/>
            <a:ext cx="6210300" cy="3371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Окупаемость</a:t>
            </a:r>
            <a:endParaRPr lang="en-US" sz="7200" dirty="0"/>
          </a:p>
        </p:txBody>
      </p:sp>
      <p:sp>
        <p:nvSpPr>
          <p:cNvPr id="10" name="Text 1"/>
          <p:cNvSpPr/>
          <p:nvPr/>
        </p:nvSpPr>
        <p:spPr>
          <a:xfrm>
            <a:off x="6648450" y="4000500"/>
            <a:ext cx="6686550" cy="16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Подобные сервисы предоставляются по подписке и каждый месяц/год нужно обновлять подписку - у меня </a:t>
            </a:r>
            <a:r>
              <a:rPr lang="en-US" sz="2700" b="1" i="0" dirty="0">
                <a:solidFill>
                  <a:srgbClr val="FE0000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навсегда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, сервис и сайт прен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а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длежит </a:t>
            </a:r>
            <a:r>
              <a:rPr lang="en-US" sz="2700" b="0" i="0" dirty="0">
                <a:solidFill>
                  <a:srgbClr val="FF0000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вам</a:t>
            </a:r>
            <a:endParaRPr lang="en-US" sz="2700" dirty="0"/>
          </a:p>
        </p:txBody>
      </p:sp>
      <p:sp>
        <p:nvSpPr>
          <p:cNvPr id="11" name="Text 2"/>
          <p:cNvSpPr/>
          <p:nvPr/>
        </p:nvSpPr>
        <p:spPr>
          <a:xfrm>
            <a:off x="6648450" y="5857875"/>
            <a:ext cx="6296025" cy="16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Если сейчас у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Вас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1 менеджер в call-центре со средней зарплатой 500$ - 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окупаемость сервиса – </a:t>
            </a:r>
            <a:r>
              <a:rPr lang="ru-RU" sz="2700" b="0" i="0" dirty="0">
                <a:solidFill>
                  <a:srgbClr val="FF0000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2 месяца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2" name="Text 3"/>
          <p:cNvSpPr/>
          <p:nvPr/>
        </p:nvSpPr>
        <p:spPr>
          <a:xfrm>
            <a:off x="6648450" y="7315200"/>
            <a:ext cx="6296025" cy="16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В 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В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ашей сфере большая конкур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ен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ция, </a:t>
            </a:r>
            <a:r>
              <a:rPr lang="en-US" sz="2700" b="0" i="0" dirty="0">
                <a:solidFill>
                  <a:srgbClr val="FF0000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чем удобнее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у вас сервис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,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тем больше</a:t>
            </a:r>
            <a:r>
              <a:rPr lang="en-US" sz="2700" b="0" i="0" dirty="0">
                <a:solidFill>
                  <a:srgbClr val="FF0101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клиентов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,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</a:t>
            </a:r>
            <a:r>
              <a:rPr lang="en-US" sz="2700" b="0" i="0" dirty="0">
                <a:solidFill>
                  <a:srgbClr val="FF0101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тем больше денег</a:t>
            </a:r>
            <a:endParaRPr lang="en-US" sz="2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48375" y="0"/>
            <a:ext cx="6191250" cy="33147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5695950"/>
            <a:ext cx="17716500" cy="21431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429625" y="7439025"/>
            <a:ext cx="1502420" cy="67890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038850" y="57150"/>
            <a:ext cx="6210300" cy="3371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Цена</a:t>
            </a:r>
            <a:endParaRPr lang="en-US" sz="7200" dirty="0"/>
          </a:p>
        </p:txBody>
      </p:sp>
      <p:sp>
        <p:nvSpPr>
          <p:cNvPr id="6" name="Text 1"/>
          <p:cNvSpPr/>
          <p:nvPr/>
        </p:nvSpPr>
        <p:spPr>
          <a:xfrm>
            <a:off x="2200275" y="3762375"/>
            <a:ext cx="3276600" cy="1590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800" b="1" i="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Сайт компании</a:t>
            </a:r>
            <a:endParaRPr lang="en-US" sz="4800" dirty="0"/>
          </a:p>
        </p:txBody>
      </p:sp>
      <p:sp>
        <p:nvSpPr>
          <p:cNvPr id="7" name="Text 2"/>
          <p:cNvSpPr/>
          <p:nvPr/>
        </p:nvSpPr>
        <p:spPr>
          <a:xfrm>
            <a:off x="7353300" y="3762375"/>
            <a:ext cx="3638550" cy="1276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800" b="1" i="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Сервис с </a:t>
            </a:r>
            <a:r>
              <a:rPr lang="en-US" sz="4800" b="1" i="0" spc="-30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email</a:t>
            </a:r>
            <a:r>
              <a:rPr lang="en-US" sz="4800" b="1" i="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 и СМС</a:t>
            </a:r>
            <a:endParaRPr lang="en-US" sz="4800" dirty="0"/>
          </a:p>
        </p:txBody>
      </p:sp>
      <p:sp>
        <p:nvSpPr>
          <p:cNvPr id="8" name="Text 3"/>
          <p:cNvSpPr/>
          <p:nvPr/>
        </p:nvSpPr>
        <p:spPr>
          <a:xfrm>
            <a:off x="12868275" y="3695700"/>
            <a:ext cx="2981325" cy="140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800" b="1" i="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Дизайн банеров</a:t>
            </a:r>
            <a:endParaRPr lang="en-US" sz="4800" dirty="0"/>
          </a:p>
        </p:txBody>
      </p:sp>
      <p:sp>
        <p:nvSpPr>
          <p:cNvPr id="9" name="Text 4"/>
          <p:cNvSpPr/>
          <p:nvPr/>
        </p:nvSpPr>
        <p:spPr>
          <a:xfrm>
            <a:off x="2200275" y="5105400"/>
            <a:ext cx="3267075" cy="1181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ru-RU" sz="7200" b="1" i="0" dirty="0">
                <a:solidFill>
                  <a:srgbClr val="FF0101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5</a:t>
            </a:r>
            <a:r>
              <a:rPr lang="en-US" sz="7200" b="1" i="0" dirty="0">
                <a:solidFill>
                  <a:srgbClr val="FF0101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00$</a:t>
            </a:r>
            <a:endParaRPr lang="en-US" sz="7200" dirty="0"/>
          </a:p>
        </p:txBody>
      </p:sp>
      <p:sp>
        <p:nvSpPr>
          <p:cNvPr id="10" name="Text 5"/>
          <p:cNvSpPr/>
          <p:nvPr/>
        </p:nvSpPr>
        <p:spPr>
          <a:xfrm>
            <a:off x="7534275" y="5105400"/>
            <a:ext cx="3267075" cy="1181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ru-RU" sz="7200" b="1" dirty="0">
                <a:solidFill>
                  <a:srgbClr val="FF0101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8</a:t>
            </a:r>
            <a:r>
              <a:rPr lang="en-US" sz="7200" b="1" i="0" dirty="0">
                <a:solidFill>
                  <a:srgbClr val="FF0101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00$</a:t>
            </a:r>
            <a:endParaRPr lang="en-US" sz="7200" dirty="0"/>
          </a:p>
        </p:txBody>
      </p:sp>
      <p:sp>
        <p:nvSpPr>
          <p:cNvPr id="11" name="Text 6"/>
          <p:cNvSpPr/>
          <p:nvPr/>
        </p:nvSpPr>
        <p:spPr>
          <a:xfrm>
            <a:off x="7534275" y="7486650"/>
            <a:ext cx="3267075" cy="1181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3600" b="1" i="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1</a:t>
            </a:r>
            <a:r>
              <a:rPr lang="ru-RU" sz="3600" b="1" i="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4</a:t>
            </a:r>
            <a:r>
              <a:rPr lang="en-US" sz="3600" b="1" i="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00$</a:t>
            </a:r>
            <a:endParaRPr lang="en-US" sz="3600" dirty="0"/>
          </a:p>
        </p:txBody>
      </p:sp>
      <p:sp>
        <p:nvSpPr>
          <p:cNvPr id="12" name="Text 7"/>
          <p:cNvSpPr/>
          <p:nvPr/>
        </p:nvSpPr>
        <p:spPr>
          <a:xfrm>
            <a:off x="7543800" y="8334375"/>
            <a:ext cx="3267075" cy="1181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0101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1000$</a:t>
            </a:r>
            <a:endParaRPr lang="en-US" sz="7200" dirty="0"/>
          </a:p>
        </p:txBody>
      </p:sp>
      <p:sp>
        <p:nvSpPr>
          <p:cNvPr id="13" name="Text 8"/>
          <p:cNvSpPr/>
          <p:nvPr/>
        </p:nvSpPr>
        <p:spPr>
          <a:xfrm>
            <a:off x="12858750" y="5105400"/>
            <a:ext cx="3267075" cy="1181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0101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100$</a:t>
            </a:r>
            <a:endParaRPr lang="en-US" sz="7200" dirty="0"/>
          </a:p>
        </p:txBody>
      </p:sp>
      <p:sp>
        <p:nvSpPr>
          <p:cNvPr id="14" name="Text 9"/>
          <p:cNvSpPr/>
          <p:nvPr/>
        </p:nvSpPr>
        <p:spPr>
          <a:xfrm>
            <a:off x="10877550" y="7553325"/>
            <a:ext cx="4686300" cy="2733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550"/>
              </a:lnSpc>
            </a:pPr>
            <a:r>
              <a:rPr lang="en-US" sz="4800" b="0" i="0" dirty="0">
                <a:solidFill>
                  <a:srgbClr val="000000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+ в подарок:</a:t>
            </a:r>
            <a:endParaRPr lang="ru-RU" sz="4800" b="0" i="0" dirty="0">
              <a:solidFill>
                <a:srgbClr val="000000"/>
              </a:solidFill>
              <a:latin typeface="Play Regular" pitchFamily="34" charset="0"/>
              <a:ea typeface="Play Regular" pitchFamily="34" charset="-122"/>
              <a:cs typeface="Play Regular" pitchFamily="34" charset="-12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Доменное имя
Хостинг на месяц
50 бан</a:t>
            </a:r>
            <a:r>
              <a:rPr lang="ru-RU" sz="36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н</a:t>
            </a:r>
            <a:r>
              <a:rPr lang="en-US" sz="36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еров</a:t>
            </a:r>
            <a:endParaRPr lang="en-US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9BDFE-0B95-4002-9915-EB68AB01EDE5}"/>
              </a:ext>
            </a:extLst>
          </p:cNvPr>
          <p:cNvSpPr txBox="1"/>
          <p:nvPr/>
        </p:nvSpPr>
        <p:spPr>
          <a:xfrm>
            <a:off x="33337" y="9291221"/>
            <a:ext cx="66189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*Цена указана для маленькой организации с описанным функционалом</a:t>
            </a:r>
            <a:r>
              <a:rPr lang="en-US" sz="28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</a:t>
            </a:r>
            <a:endParaRPr lang="ru-R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8B29A-9058-4B2C-963B-5D6464FEF683}"/>
              </a:ext>
            </a:extLst>
          </p:cNvPr>
          <p:cNvSpPr txBox="1"/>
          <p:nvPr/>
        </p:nvSpPr>
        <p:spPr>
          <a:xfrm>
            <a:off x="10220325" y="8151555"/>
            <a:ext cx="4095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*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315825" y="0"/>
            <a:ext cx="5972175" cy="31146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81075" y="2914650"/>
            <a:ext cx="4810125" cy="66294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15125" y="2828925"/>
            <a:ext cx="571500" cy="5715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24625" y="2638425"/>
            <a:ext cx="952500" cy="9525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24625" y="3733800"/>
            <a:ext cx="952500" cy="952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24625" y="4867275"/>
            <a:ext cx="952500" cy="952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24625" y="6010275"/>
            <a:ext cx="952500" cy="952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24625" y="7334250"/>
            <a:ext cx="952500" cy="952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15100" y="8667750"/>
            <a:ext cx="952500" cy="952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53225" y="3981450"/>
            <a:ext cx="495300" cy="4953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696075" y="4962525"/>
            <a:ext cx="609600" cy="6096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715125" y="6191250"/>
            <a:ext cx="571500" cy="5715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15125" y="7524750"/>
            <a:ext cx="571500" cy="5715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6686550" y="8829675"/>
            <a:ext cx="619125" cy="619125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8953500" y="666750"/>
            <a:ext cx="13554075" cy="2200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ОБО МНЕ</a:t>
            </a:r>
            <a:endParaRPr lang="en-US" sz="7200" dirty="0"/>
          </a:p>
        </p:txBody>
      </p:sp>
      <p:sp>
        <p:nvSpPr>
          <p:cNvPr id="17" name="Text 1"/>
          <p:cNvSpPr/>
          <p:nvPr/>
        </p:nvSpPr>
        <p:spPr>
          <a:xfrm>
            <a:off x="8191500" y="2914650"/>
            <a:ext cx="5610225" cy="895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Диплом программиста от Yandex</a:t>
            </a:r>
            <a:endParaRPr lang="en-US" sz="2700" dirty="0"/>
          </a:p>
        </p:txBody>
      </p:sp>
      <p:sp>
        <p:nvSpPr>
          <p:cNvPr id="18" name="Text 2"/>
          <p:cNvSpPr/>
          <p:nvPr/>
        </p:nvSpPr>
        <p:spPr>
          <a:xfrm>
            <a:off x="8191500" y="3810000"/>
            <a:ext cx="895350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Работа в крупнейших IT школах:</a:t>
            </a:r>
            <a:br>
              <a:rPr dirty="0"/>
            </a:b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GeekBrains, Компьютерная Академия ШАГ, HEDGEHOG</a:t>
            </a:r>
            <a:endParaRPr lang="en-US" sz="2700" dirty="0"/>
          </a:p>
        </p:txBody>
      </p:sp>
      <p:sp>
        <p:nvSpPr>
          <p:cNvPr id="19" name="Text 3"/>
          <p:cNvSpPr/>
          <p:nvPr/>
        </p:nvSpPr>
        <p:spPr>
          <a:xfrm>
            <a:off x="8172450" y="5143500"/>
            <a:ext cx="89535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Более 50-ти успешных проектов на фрилансе за год</a:t>
            </a:r>
            <a:endParaRPr lang="en-US" sz="2700" dirty="0"/>
          </a:p>
        </p:txBody>
      </p:sp>
      <p:sp>
        <p:nvSpPr>
          <p:cNvPr id="20" name="Text 4"/>
          <p:cNvSpPr/>
          <p:nvPr/>
        </p:nvSpPr>
        <p:spPr>
          <a:xfrm>
            <a:off x="8191500" y="6076950"/>
            <a:ext cx="895350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Свои ком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м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ерческие проекты, последний - VPN с уникальным подключением</a:t>
            </a:r>
            <a:endParaRPr lang="en-US" sz="2700" dirty="0"/>
          </a:p>
        </p:txBody>
      </p:sp>
      <p:sp>
        <p:nvSpPr>
          <p:cNvPr id="21" name="Text 5"/>
          <p:cNvSpPr/>
          <p:nvPr/>
        </p:nvSpPr>
        <p:spPr>
          <a:xfrm>
            <a:off x="8172450" y="7410450"/>
            <a:ext cx="895350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Созда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ние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сайт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ов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от простых лендингов до сложных интернет-магазинов под ключ</a:t>
            </a:r>
            <a:endParaRPr lang="en-US" sz="2700" dirty="0"/>
          </a:p>
        </p:txBody>
      </p:sp>
      <p:sp>
        <p:nvSpPr>
          <p:cNvPr id="22" name="Text 6"/>
          <p:cNvSpPr/>
          <p:nvPr/>
        </p:nvSpPr>
        <p:spPr>
          <a:xfrm>
            <a:off x="8172450" y="8743950"/>
            <a:ext cx="895350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ru-RU" sz="2700" dirty="0">
                <a:solidFill>
                  <a:srgbClr val="626262"/>
                </a:solidFill>
                <a:latin typeface="YS Text"/>
                <a:ea typeface="Play Regular" pitchFamily="34" charset="-122"/>
              </a:rPr>
              <a:t>Разработка корпоративных сервисов для автоматизации ключевых бизнес процессов</a:t>
            </a:r>
            <a:endParaRPr lang="en-US" sz="2700" dirty="0">
              <a:latin typeface="Play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86500" y="0"/>
            <a:ext cx="5715000" cy="2857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29225" y="3790950"/>
            <a:ext cx="952500" cy="952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400675" y="3962400"/>
            <a:ext cx="609600" cy="609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29225" y="5153025"/>
            <a:ext cx="952500" cy="9525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29225" y="6667500"/>
            <a:ext cx="952500" cy="952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419725" y="5343525"/>
            <a:ext cx="571500" cy="571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400675" y="6838950"/>
            <a:ext cx="600075" cy="600075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362200" y="276225"/>
            <a:ext cx="13554075" cy="2200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Сейчас у 
вас</a:t>
            </a:r>
            <a:endParaRPr lang="en-US" sz="7200" dirty="0"/>
          </a:p>
        </p:txBody>
      </p:sp>
      <p:sp>
        <p:nvSpPr>
          <p:cNvPr id="10" name="Text 1"/>
          <p:cNvSpPr/>
          <p:nvPr/>
        </p:nvSpPr>
        <p:spPr>
          <a:xfrm>
            <a:off x="6648450" y="3714750"/>
            <a:ext cx="6549390" cy="1314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Большой % прибыли уходит на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содержание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:
менеджеров по общению с клинт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ами и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
проверяющи</a:t>
            </a:r>
            <a:r>
              <a:rPr lang="ru-RU" sz="270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х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инстанци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й</a:t>
            </a:r>
            <a:endParaRPr lang="en-US" sz="2700" dirty="0"/>
          </a:p>
        </p:txBody>
      </p:sp>
      <p:sp>
        <p:nvSpPr>
          <p:cNvPr id="11" name="Text 2"/>
          <p:cNvSpPr/>
          <p:nvPr/>
        </p:nvSpPr>
        <p:spPr>
          <a:xfrm>
            <a:off x="6648450" y="5210175"/>
            <a:ext cx="6410325" cy="895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Нет удобного хранилища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архивов</a:t>
            </a: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всех выполненных работ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 с возможностью классификации и анализа </a:t>
            </a:r>
            <a:endParaRPr lang="en-US" sz="2700" dirty="0"/>
          </a:p>
        </p:txBody>
      </p:sp>
      <p:sp>
        <p:nvSpPr>
          <p:cNvPr id="12" name="Text 3"/>
          <p:cNvSpPr/>
          <p:nvPr/>
        </p:nvSpPr>
        <p:spPr>
          <a:xfrm>
            <a:off x="6648450" y="6724649"/>
            <a:ext cx="6739304" cy="2200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Нет сервиса в котором клиенты могут видеть </a:t>
            </a:r>
            <a:r>
              <a:rPr lang="ru-RU" sz="2700" b="0" i="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в реальном времени свое обращение</a:t>
            </a:r>
            <a:r>
              <a:rPr lang="en-US" sz="270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, </a:t>
            </a:r>
            <a:r>
              <a:rPr lang="ru-RU" sz="2700" dirty="0">
                <a:solidFill>
                  <a:srgbClr val="626262"/>
                </a:solidFill>
                <a:latin typeface="Play Regular" pitchFamily="34" charset="0"/>
                <a:ea typeface="Play Regular" pitchFamily="34" charset="-122"/>
                <a:cs typeface="Play Regular" pitchFamily="34" charset="-120"/>
              </a:rPr>
              <a:t>ход работы, отчет, электронно получить необходимые документы, оставить отзыв и предложения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43075" y="2943225"/>
            <a:ext cx="14801850" cy="44005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362200" y="3533775"/>
            <a:ext cx="13554075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МОЖНО ОСТАВИТЬ ВСЕ КАК ЕСТЬ, </a:t>
            </a:r>
            <a:r>
              <a:rPr lang="en-US" sz="7200" b="1" i="0" dirty="0">
                <a:solidFill>
                  <a:srgbClr val="FFC37C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А МОЖНО ОПТИМИЗИРОВАТЬ РАБОТУ</a:t>
            </a:r>
            <a:endParaRPr lang="en-US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39000" y="4876800"/>
            <a:ext cx="3810000" cy="3810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05325" y="3600450"/>
            <a:ext cx="9277350" cy="3086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800" b="1" i="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КОНТРОЛЬ ИСПОЛНИТЕЛЕЙ И УДОБСТВО КЛИЕНТОВ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24375" y="3848100"/>
            <a:ext cx="8724900" cy="50292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48375" y="0"/>
            <a:ext cx="6191250" cy="33718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362200" y="0"/>
            <a:ext cx="13554075" cy="2200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Сайт с
 дизайном</a:t>
            </a:r>
            <a:endParaRPr lang="en-US" sz="7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4325" y="3962400"/>
            <a:ext cx="11106150" cy="59531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677650" y="3962400"/>
            <a:ext cx="6296025" cy="59531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048375" y="0"/>
            <a:ext cx="6191250" cy="328612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038850" y="85725"/>
            <a:ext cx="6210300" cy="3371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Сервис
 прямо на сайте</a:t>
            </a:r>
            <a:endParaRPr lang="en-US"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5143500"/>
            <a:ext cx="9401175" cy="4629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20350" y="5600700"/>
            <a:ext cx="7867650" cy="37147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048375" y="0"/>
            <a:ext cx="6191250" cy="33147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038850" y="57150"/>
            <a:ext cx="6210300" cy="3371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Отчет в виде
письма и</a:t>
            </a:r>
            <a:br/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смс</a:t>
            </a:r>
            <a:endParaRPr lang="en-US" sz="7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48375" y="0"/>
            <a:ext cx="6191250" cy="33147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210550" y="7629525"/>
            <a:ext cx="1857375" cy="1819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010400" y="3819525"/>
            <a:ext cx="4267200" cy="6038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39000" y="4229100"/>
            <a:ext cx="3800475" cy="24003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038850" y="57150"/>
            <a:ext cx="6210300" cy="3371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25"/>
              </a:lnSpc>
            </a:pP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Рекламные </a:t>
            </a:r>
            <a:br>
              <a:rPr dirty="0"/>
            </a:b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бан</a:t>
            </a:r>
            <a:r>
              <a:rPr lang="ru-RU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н</a:t>
            </a: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еры с</a:t>
            </a:r>
            <a:br>
              <a:rPr dirty="0"/>
            </a:br>
            <a:r>
              <a:rPr lang="en-US" sz="7200" b="1" i="0" dirty="0">
                <a:solidFill>
                  <a:srgbClr val="FFFFFF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QR</a:t>
            </a:r>
            <a:endParaRPr lang="en-US" sz="7200" dirty="0"/>
          </a:p>
        </p:txBody>
      </p:sp>
      <p:sp>
        <p:nvSpPr>
          <p:cNvPr id="7" name="Text 1"/>
          <p:cNvSpPr/>
          <p:nvPr/>
        </p:nvSpPr>
        <p:spPr>
          <a:xfrm>
            <a:off x="7848600" y="6838950"/>
            <a:ext cx="258127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75"/>
              </a:lnSpc>
            </a:pPr>
            <a:r>
              <a:rPr lang="en-US" sz="2400" b="1" i="0" dirty="0">
                <a:solidFill>
                  <a:srgbClr val="000000"/>
                </a:solidFill>
                <a:latin typeface="Play Bold" pitchFamily="34" charset="0"/>
                <a:ea typeface="Play Bold" pitchFamily="34" charset="-122"/>
                <a:cs typeface="Play Bold" pitchFamily="34" charset="-120"/>
              </a:rPr>
              <a:t>Оставить заявку о проблеме:</a:t>
            </a:r>
            <a:endParaRPr lang="en-US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54A4A8-4FEE-48D6-A823-48B5F588B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3418" y="3857624"/>
            <a:ext cx="3222682" cy="45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1E5972-7EC4-4B5A-8EB3-02697195D7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475" y="3857625"/>
            <a:ext cx="3222682" cy="45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4D861F-C6B8-472F-B0A6-2F4C3065C1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91901" y="3857624"/>
            <a:ext cx="3222681" cy="4557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8912DA-B248-414E-B0E0-2C26D91330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77206" y="3857624"/>
            <a:ext cx="3212319" cy="4543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423</Words>
  <Application>Microsoft Office PowerPoint</Application>
  <PresentationFormat>Произвольный</PresentationFormat>
  <Paragraphs>64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Play Bold</vt:lpstr>
      <vt:lpstr>Play Regular</vt:lpstr>
      <vt:lpstr>YS Text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Сергей М. Софронов</cp:lastModifiedBy>
  <cp:revision>9</cp:revision>
  <dcterms:created xsi:type="dcterms:W3CDTF">2022-11-02T15:04:15Z</dcterms:created>
  <dcterms:modified xsi:type="dcterms:W3CDTF">2022-11-09T11:18:44Z</dcterms:modified>
</cp:coreProperties>
</file>