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3" r:id="rId4"/>
    <p:sldId id="271" r:id="rId5"/>
    <p:sldId id="259" r:id="rId6"/>
    <p:sldId id="261" r:id="rId7"/>
    <p:sldId id="272" r:id="rId8"/>
    <p:sldId id="260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020"/>
    <p:restoredTop sz="85388"/>
  </p:normalViewPr>
  <p:slideViewPr>
    <p:cSldViewPr snapToGrid="0" snapToObjects="1">
      <p:cViewPr varScale="1">
        <p:scale>
          <a:sx n="118" d="100"/>
          <a:sy n="118" d="100"/>
        </p:scale>
        <p:origin x="224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3637B-2D6B-1D41-8DE2-F47667137DC3}" type="datetimeFigureOut">
              <a:rPr kumimoji="1" lang="ko-KR" altLang="en-US" smtClean="0"/>
              <a:t>2018. 6. 21.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2A4AF-2EA3-544E-A78D-7604B92C90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6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저희는  먼저 </a:t>
            </a:r>
            <a:r>
              <a:rPr kumimoji="1" lang="ko-KR" altLang="en-US" dirty="0" err="1"/>
              <a:t>일정수립</a:t>
            </a:r>
            <a:r>
              <a:rPr kumimoji="1" lang="ko-KR" altLang="en-US" dirty="0"/>
              <a:t> 후 클래스 및 </a:t>
            </a:r>
            <a:r>
              <a:rPr kumimoji="1" lang="ko-KR" altLang="en-US" dirty="0" err="1"/>
              <a:t>화면설계를</a:t>
            </a:r>
            <a:r>
              <a:rPr kumimoji="1" lang="ko-KR" altLang="en-US" dirty="0"/>
              <a:t> 하고 개발을 진행하였습니다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2A4AF-2EA3-544E-A78D-7604B92C90EF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1592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저희팀은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Git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통한협업에</a:t>
            </a:r>
            <a:r>
              <a:rPr kumimoji="1" lang="ko-KR" altLang="en-US" dirty="0"/>
              <a:t> 있어서 좀 더 원활한 의사소통과 </a:t>
            </a:r>
            <a:r>
              <a:rPr kumimoji="1" lang="ko-KR" altLang="en-US" dirty="0" err="1"/>
              <a:t>히스토리</a:t>
            </a:r>
            <a:r>
              <a:rPr kumimoji="1" lang="ko-KR" altLang="en-US" dirty="0"/>
              <a:t> 관리를 위하여 </a:t>
            </a:r>
            <a:endParaRPr kumimoji="1" lang="en-US" altLang="ko-KR" dirty="0"/>
          </a:p>
          <a:p>
            <a:r>
              <a:rPr kumimoji="1" lang="ko-KR" altLang="en-US" dirty="0" err="1"/>
              <a:t>커밋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메세지</a:t>
            </a:r>
            <a:r>
              <a:rPr kumimoji="1" lang="ko-KR" altLang="en-US" dirty="0"/>
              <a:t> 가이드를 작성하고 이거에 맞춰서 개발하였습니다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 err="1"/>
              <a:t>버전관리의</a:t>
            </a:r>
            <a:r>
              <a:rPr kumimoji="1" lang="ko-KR" altLang="en-US" dirty="0"/>
              <a:t> 목적을 </a:t>
            </a:r>
            <a:r>
              <a:rPr kumimoji="1" lang="ko-KR" altLang="en-US" dirty="0" err="1"/>
              <a:t>살릴수</a:t>
            </a:r>
            <a:r>
              <a:rPr kumimoji="1" lang="ko-KR" altLang="en-US" dirty="0"/>
              <a:t> 있도록 </a:t>
            </a:r>
            <a:r>
              <a:rPr kumimoji="1" lang="ko-KR" altLang="en-US" dirty="0" err="1"/>
              <a:t>작은단위로</a:t>
            </a:r>
            <a:r>
              <a:rPr kumimoji="1" lang="ko-KR" altLang="en-US" dirty="0"/>
              <a:t> 분리하여 </a:t>
            </a:r>
            <a:r>
              <a:rPr kumimoji="1" lang="ko-KR" altLang="en-US" dirty="0" err="1"/>
              <a:t>어떤기능이</a:t>
            </a:r>
            <a:r>
              <a:rPr kumimoji="1" lang="ko-KR" altLang="en-US" dirty="0"/>
              <a:t> 어떻게 수정되었는지 한눈에 파악할 수 있도록 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여기 가이드를 보시며 </a:t>
            </a:r>
            <a:r>
              <a:rPr kumimoji="1" lang="en-US" altLang="ko-KR" dirty="0"/>
              <a:t>Updated, Add, Fixed </a:t>
            </a:r>
            <a:r>
              <a:rPr kumimoji="1" lang="ko-KR" altLang="en-US" dirty="0"/>
              <a:t>등이 있는데요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원래 좀 더 상세하게 </a:t>
            </a:r>
            <a:r>
              <a:rPr kumimoji="1" lang="ko-KR" altLang="en-US" dirty="0" err="1"/>
              <a:t>나눌수도</a:t>
            </a:r>
            <a:r>
              <a:rPr kumimoji="1" lang="ko-KR" altLang="en-US" dirty="0"/>
              <a:t> 있지만 저희는 심플하게 </a:t>
            </a:r>
            <a:r>
              <a:rPr kumimoji="1" lang="ko-KR" altLang="en-US" dirty="0" err="1"/>
              <a:t>구성하였구요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Updated</a:t>
            </a:r>
            <a:r>
              <a:rPr kumimoji="1" lang="ko-KR" altLang="en-US" dirty="0"/>
              <a:t>는 파일이나 기능이 </a:t>
            </a:r>
            <a:r>
              <a:rPr kumimoji="1" lang="ko-KR" altLang="en-US" dirty="0" err="1"/>
              <a:t>수정되었을때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Add</a:t>
            </a:r>
            <a:r>
              <a:rPr kumimoji="1" lang="ko-KR" altLang="en-US" dirty="0"/>
              <a:t>는  파일이나 기능이 </a:t>
            </a:r>
            <a:r>
              <a:rPr kumimoji="1" lang="ko-KR" altLang="en-US" dirty="0" err="1"/>
              <a:t>추가된경우</a:t>
            </a:r>
            <a:r>
              <a:rPr kumimoji="1" lang="ko-KR" altLang="en-US" dirty="0"/>
              <a:t> </a:t>
            </a:r>
            <a:r>
              <a:rPr kumimoji="1" lang="en-US" altLang="ko-KR" dirty="0"/>
              <a:t>Fixed</a:t>
            </a:r>
            <a:r>
              <a:rPr kumimoji="1" lang="ko-KR" altLang="en-US" dirty="0"/>
              <a:t>는 어떤 버그 </a:t>
            </a:r>
            <a:r>
              <a:rPr kumimoji="1" lang="ko-KR" altLang="en-US" dirty="0" err="1"/>
              <a:t>이슈에대해서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처리되었을때</a:t>
            </a:r>
            <a:r>
              <a:rPr kumimoji="1" lang="ko-KR" altLang="en-US" dirty="0"/>
              <a:t> 사용합니다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그리고 </a:t>
            </a:r>
            <a:r>
              <a:rPr kumimoji="1" lang="ko-KR" altLang="en-US" dirty="0" err="1"/>
              <a:t>특정이슈를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닫을때는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#</a:t>
            </a:r>
            <a:r>
              <a:rPr kumimoji="1" lang="ko-KR" altLang="en-US" dirty="0" err="1"/>
              <a:t>이슈번호를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적어줌으로써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어느이슈와</a:t>
            </a:r>
            <a:r>
              <a:rPr kumimoji="1" lang="ko-KR" altLang="en-US" dirty="0"/>
              <a:t> 관련이 있는지 보여줍니다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이외에도 </a:t>
            </a:r>
            <a:r>
              <a:rPr kumimoji="1" lang="ko-KR" altLang="en-US" dirty="0" err="1"/>
              <a:t>기능단위로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브랜치를</a:t>
            </a:r>
            <a:r>
              <a:rPr kumimoji="1" lang="ko-KR" altLang="en-US" dirty="0"/>
              <a:t> 만들어서 </a:t>
            </a:r>
            <a:r>
              <a:rPr kumimoji="1" lang="ko-KR" altLang="en-US" dirty="0" err="1"/>
              <a:t>작성한후</a:t>
            </a:r>
            <a:r>
              <a:rPr kumimoji="1" lang="ko-KR" altLang="en-US" dirty="0"/>
              <a:t> 마스터 </a:t>
            </a:r>
            <a:r>
              <a:rPr kumimoji="1" lang="ko-KR" altLang="en-US" dirty="0" err="1"/>
              <a:t>브랜치에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머지하는등</a:t>
            </a:r>
            <a:r>
              <a:rPr kumimoji="1" lang="ko-KR" altLang="en-US" dirty="0"/>
              <a:t>  </a:t>
            </a:r>
            <a:r>
              <a:rPr kumimoji="1" lang="en-US" altLang="ko-KR" dirty="0"/>
              <a:t>Git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좋은기능을</a:t>
            </a:r>
            <a:r>
              <a:rPr kumimoji="1" lang="ko-KR" altLang="en-US" dirty="0"/>
              <a:t> 많이 써보려고 노력하였습니다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Merge request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사용한경우에 </a:t>
            </a:r>
            <a:r>
              <a:rPr kumimoji="1" lang="ko-KR" altLang="en-US" dirty="0" err="1"/>
              <a:t>커밋들의</a:t>
            </a:r>
            <a:r>
              <a:rPr kumimoji="1" lang="ko-KR" altLang="en-US" dirty="0"/>
              <a:t> 모음이 하나가 되기때문에 </a:t>
            </a:r>
            <a:r>
              <a:rPr kumimoji="1" lang="ko-KR" altLang="en-US" dirty="0" err="1"/>
              <a:t>기능단위로</a:t>
            </a:r>
            <a:r>
              <a:rPr kumimoji="1" lang="ko-KR" altLang="en-US" dirty="0"/>
              <a:t> 묶어서 볼 수 있는 장점을 가지고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2A4AF-2EA3-544E-A78D-7604B92C90EF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6148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그리고 </a:t>
            </a:r>
            <a:r>
              <a:rPr kumimoji="1" lang="ko-KR" altLang="en-US" dirty="0" err="1"/>
              <a:t>기본기능이</a:t>
            </a:r>
            <a:r>
              <a:rPr kumimoji="1" lang="ko-KR" altLang="en-US" dirty="0"/>
              <a:t> 모두 개발이 </a:t>
            </a:r>
            <a:r>
              <a:rPr kumimoji="1" lang="ko-KR" altLang="en-US" dirty="0" err="1"/>
              <a:t>완료된후</a:t>
            </a:r>
            <a:r>
              <a:rPr kumimoji="1" lang="ko-KR" altLang="en-US" dirty="0"/>
              <a:t> </a:t>
            </a:r>
            <a:r>
              <a:rPr kumimoji="1" lang="en-US" altLang="ko-KR" dirty="0"/>
              <a:t>Git</a:t>
            </a:r>
            <a:r>
              <a:rPr kumimoji="1" lang="ko-KR" altLang="en-US" dirty="0"/>
              <a:t>에서 지원하는 </a:t>
            </a:r>
            <a:r>
              <a:rPr kumimoji="1" lang="en-US" altLang="ko-KR" dirty="0"/>
              <a:t>Tag</a:t>
            </a:r>
            <a:r>
              <a:rPr kumimoji="1" lang="ko-KR" altLang="en-US" dirty="0"/>
              <a:t>기능을 활용하여 버전이 </a:t>
            </a:r>
            <a:r>
              <a:rPr kumimoji="1" lang="ko-KR" altLang="en-US" dirty="0" err="1"/>
              <a:t>수정될때마다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버전별로</a:t>
            </a:r>
            <a:r>
              <a:rPr kumimoji="1" lang="ko-KR" altLang="en-US" dirty="0"/>
              <a:t> 수정한 </a:t>
            </a:r>
            <a:r>
              <a:rPr kumimoji="1" lang="ko-KR" altLang="en-US" dirty="0" err="1"/>
              <a:t>내용에대해서</a:t>
            </a:r>
            <a:endParaRPr kumimoji="1" lang="en-US" altLang="ko-KR" dirty="0"/>
          </a:p>
          <a:p>
            <a:r>
              <a:rPr kumimoji="1" lang="ko-KR" altLang="en-US" dirty="0" err="1"/>
              <a:t>릴리즈</a:t>
            </a:r>
            <a:r>
              <a:rPr kumimoji="1" lang="ko-KR" altLang="en-US" dirty="0"/>
              <a:t> 노트를 작성했습니다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버전은 기본적으로 </a:t>
            </a:r>
            <a:r>
              <a:rPr kumimoji="1" lang="ko-KR" altLang="en-US" dirty="0" err="1"/>
              <a:t>시멘틱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버저닝을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사용했구요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 err="1"/>
              <a:t>포멧은</a:t>
            </a:r>
            <a:r>
              <a:rPr kumimoji="1" lang="ko-KR" altLang="en-US" dirty="0"/>
              <a:t> 옆에 </a:t>
            </a:r>
            <a:r>
              <a:rPr kumimoji="1" lang="ko-KR" altLang="en-US" dirty="0" err="1"/>
              <a:t>보시는것</a:t>
            </a:r>
            <a:r>
              <a:rPr kumimoji="1" lang="ko-KR" altLang="en-US" dirty="0"/>
              <a:t> 과 같습니다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Major</a:t>
            </a:r>
            <a:r>
              <a:rPr kumimoji="1" lang="ko-KR" altLang="en-US" dirty="0"/>
              <a:t>는 주요기능이나  </a:t>
            </a:r>
            <a:r>
              <a:rPr kumimoji="1" lang="en-US" altLang="ko-KR" dirty="0"/>
              <a:t>API</a:t>
            </a:r>
          </a:p>
          <a:p>
            <a:r>
              <a:rPr kumimoji="1" lang="en-US" altLang="ko-KR" dirty="0"/>
              <a:t>Minor</a:t>
            </a:r>
            <a:r>
              <a:rPr kumimoji="1" lang="ko-KR" altLang="en-US" dirty="0"/>
              <a:t>는 부가기능이나 </a:t>
            </a:r>
            <a:r>
              <a:rPr kumimoji="1" lang="en-US" altLang="ko-KR" dirty="0"/>
              <a:t>API</a:t>
            </a:r>
          </a:p>
          <a:p>
            <a:r>
              <a:rPr kumimoji="1" lang="en-US" altLang="ko-KR" dirty="0"/>
              <a:t>Patch</a:t>
            </a:r>
            <a:r>
              <a:rPr kumimoji="1" lang="ko-KR" altLang="en-US" dirty="0"/>
              <a:t>는 버그나 간단한 처리 작업에 해당합니다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2A4AF-2EA3-544E-A78D-7604B92C90EF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7907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저희 </a:t>
            </a:r>
            <a:r>
              <a:rPr kumimoji="1" lang="ko-KR" altLang="en-US" dirty="0" err="1"/>
              <a:t>알파오목팀</a:t>
            </a:r>
            <a:r>
              <a:rPr kumimoji="1" lang="ko-KR" altLang="en-US" dirty="0"/>
              <a:t> 최종 진행상황입니다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총 </a:t>
            </a:r>
            <a:r>
              <a:rPr kumimoji="1" lang="en-US" altLang="ko-KR" dirty="0"/>
              <a:t>28</a:t>
            </a:r>
            <a:r>
              <a:rPr kumimoji="1" lang="ko-KR" altLang="en-US" dirty="0"/>
              <a:t>개의 이슈 중 </a:t>
            </a:r>
            <a:r>
              <a:rPr kumimoji="1" lang="en-US" altLang="ko-KR" dirty="0"/>
              <a:t>26</a:t>
            </a:r>
            <a:r>
              <a:rPr kumimoji="1" lang="ko-KR" altLang="en-US" dirty="0"/>
              <a:t>개가 처리되었고 </a:t>
            </a:r>
            <a:r>
              <a:rPr kumimoji="1" lang="ko-KR" altLang="en-US" dirty="0" err="1"/>
              <a:t>부가기능중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개가 </a:t>
            </a:r>
            <a:r>
              <a:rPr kumimoji="1" lang="ko-KR" altLang="en-US" dirty="0" err="1"/>
              <a:t>미구현되었습니다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시간이 조금 부족한 </a:t>
            </a:r>
            <a:r>
              <a:rPr kumimoji="1" lang="ko-KR" altLang="en-US" dirty="0" err="1"/>
              <a:t>문제도있었고</a:t>
            </a:r>
            <a:r>
              <a:rPr kumimoji="1" lang="ko-KR" altLang="en-US" dirty="0"/>
              <a:t> 부가기능이 처음에 </a:t>
            </a:r>
            <a:r>
              <a:rPr kumimoji="1" lang="ko-KR" altLang="en-US" dirty="0" err="1"/>
              <a:t>생각했던것</a:t>
            </a:r>
            <a:r>
              <a:rPr kumimoji="1" lang="ko-KR" altLang="en-US" dirty="0"/>
              <a:t> 만큼 필요하다고 느끼지 못했고 </a:t>
            </a:r>
            <a:endParaRPr kumimoji="1" lang="en-US" altLang="ko-KR" dirty="0"/>
          </a:p>
          <a:p>
            <a:r>
              <a:rPr kumimoji="1" lang="ko-KR" altLang="en-US" dirty="0"/>
              <a:t>그래서 </a:t>
            </a:r>
            <a:r>
              <a:rPr kumimoji="1" lang="ko-KR" altLang="en-US" dirty="0" err="1"/>
              <a:t>기본기능의</a:t>
            </a:r>
            <a:r>
              <a:rPr kumimoji="1" lang="ko-KR" altLang="en-US" dirty="0"/>
              <a:t> 완성도를 높이는데 중점을 두었습니다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개인별로 </a:t>
            </a:r>
            <a:r>
              <a:rPr kumimoji="1" lang="ko-KR" altLang="en-US" dirty="0" err="1"/>
              <a:t>역활은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주로 제가 주요로직이나 기본기능을 구현하였고 </a:t>
            </a:r>
            <a:endParaRPr kumimoji="1" lang="en-US" altLang="ko-KR" dirty="0"/>
          </a:p>
          <a:p>
            <a:r>
              <a:rPr kumimoji="1" lang="ko-KR" altLang="en-US" dirty="0" err="1"/>
              <a:t>조대희</a:t>
            </a:r>
            <a:r>
              <a:rPr kumimoji="1" lang="ko-KR" altLang="en-US" dirty="0"/>
              <a:t> 학우는 </a:t>
            </a:r>
            <a:endParaRPr kumimoji="1" lang="en-US" altLang="ko-KR" dirty="0"/>
          </a:p>
          <a:p>
            <a:r>
              <a:rPr kumimoji="1" lang="ko-KR" altLang="en-US" dirty="0"/>
              <a:t>화면에 관련된 </a:t>
            </a:r>
            <a:r>
              <a:rPr kumimoji="1" lang="en-US" altLang="ko-KR" dirty="0"/>
              <a:t>UI</a:t>
            </a:r>
            <a:r>
              <a:rPr kumimoji="1" lang="ko-KR" altLang="en-US" dirty="0"/>
              <a:t>쪽과 부가기능 버그를 </a:t>
            </a:r>
            <a:r>
              <a:rPr kumimoji="1" lang="ko-KR" altLang="en-US" dirty="0" err="1"/>
              <a:t>픽스하는데</a:t>
            </a:r>
            <a:r>
              <a:rPr kumimoji="1" lang="ko-KR" altLang="en-US" dirty="0"/>
              <a:t> 중점을 두었습니다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2A4AF-2EA3-544E-A78D-7604B92C90EF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0250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오목 룰은 기본적으로 </a:t>
            </a:r>
            <a:r>
              <a:rPr kumimoji="1" lang="ko-KR" altLang="en-US" dirty="0" err="1"/>
              <a:t>렌주룰을</a:t>
            </a:r>
            <a:r>
              <a:rPr kumimoji="1" lang="ko-KR" altLang="en-US" dirty="0"/>
              <a:t> 바탕으로 개발하였습니다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해당 룰에 내용은 흑은 정가운데에 첫수를 </a:t>
            </a:r>
            <a:r>
              <a:rPr kumimoji="1" lang="ko-KR" altLang="en-US" dirty="0" err="1"/>
              <a:t>놓게되고</a:t>
            </a:r>
            <a:r>
              <a:rPr kumimoji="1" lang="ko-KR" altLang="en-US" dirty="0"/>
              <a:t> </a:t>
            </a:r>
            <a:r>
              <a:rPr kumimoji="1" lang="en-US" altLang="ko-KR" dirty="0"/>
              <a:t>3344</a:t>
            </a:r>
            <a:r>
              <a:rPr kumimoji="1" lang="ko-KR" altLang="en-US" dirty="0" err="1"/>
              <a:t>육목을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둘수</a:t>
            </a:r>
            <a:r>
              <a:rPr kumimoji="1" lang="ko-KR" altLang="en-US" dirty="0"/>
              <a:t> 없습니다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그리고 오목판은 </a:t>
            </a:r>
            <a:r>
              <a:rPr kumimoji="1" lang="en-US" altLang="ko-KR" dirty="0"/>
              <a:t>15x15</a:t>
            </a:r>
            <a:r>
              <a:rPr kumimoji="1" lang="ko-KR" altLang="en-US" dirty="0"/>
              <a:t>오목판을 사용합니다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일반적으로 여러분이 플레이하시는 </a:t>
            </a:r>
            <a:r>
              <a:rPr kumimoji="1" lang="ko-KR" altLang="en-US" dirty="0" err="1"/>
              <a:t>오목게임룰이라고</a:t>
            </a:r>
            <a:r>
              <a:rPr kumimoji="1" lang="ko-KR" altLang="en-US" dirty="0"/>
              <a:t> 보시면 될 것 같습니다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2A4AF-2EA3-544E-A78D-7604B92C90EF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1961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금수에 관한 내용인데요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33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44</a:t>
            </a:r>
            <a:r>
              <a:rPr kumimoji="1" lang="ko-KR" altLang="en-US" dirty="0"/>
              <a:t> 금수는 여러가지 케이스를 담고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 err="1"/>
              <a:t>붙어있는경우만</a:t>
            </a:r>
            <a:r>
              <a:rPr kumimoji="1" lang="ko-KR" altLang="en-US" dirty="0"/>
              <a:t> 있으면 좀 심플하지만 </a:t>
            </a:r>
            <a:r>
              <a:rPr kumimoji="1" lang="ko-KR" altLang="en-US" dirty="0" err="1"/>
              <a:t>떨어진돌에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대한처리등</a:t>
            </a:r>
            <a:r>
              <a:rPr kumimoji="1" lang="ko-KR" altLang="en-US" dirty="0"/>
              <a:t> 여러가지 </a:t>
            </a:r>
            <a:r>
              <a:rPr kumimoji="1" lang="ko-KR" altLang="en-US" dirty="0" err="1"/>
              <a:t>케이스에대해</a:t>
            </a:r>
            <a:r>
              <a:rPr kumimoji="1" lang="ko-KR" altLang="en-US" dirty="0"/>
              <a:t> 정의하고 처리하였습니다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 err="1"/>
              <a:t>위화면에</a:t>
            </a:r>
            <a:r>
              <a:rPr kumimoji="1" lang="ko-KR" altLang="en-US" dirty="0"/>
              <a:t> 보시는 부분은 저희 게임에서 처리된 주요 케이스입니다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2A4AF-2EA3-544E-A78D-7604B92C90EF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5072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네 이제 </a:t>
            </a:r>
            <a:r>
              <a:rPr kumimoji="1" lang="ko-KR" altLang="en-US" dirty="0" err="1"/>
              <a:t>구현화면입니다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처음에 </a:t>
            </a:r>
            <a:r>
              <a:rPr kumimoji="1" lang="ko-KR" altLang="en-US" dirty="0" err="1"/>
              <a:t>화면설계</a:t>
            </a:r>
            <a:r>
              <a:rPr kumimoji="1" lang="ko-KR" altLang="en-US" dirty="0"/>
              <a:t> 프로토타입을 </a:t>
            </a:r>
            <a:r>
              <a:rPr kumimoji="1" lang="ko-KR" altLang="en-US" dirty="0" err="1"/>
              <a:t>작성할땐</a:t>
            </a:r>
            <a:r>
              <a:rPr kumimoji="1" lang="ko-KR" altLang="en-US" dirty="0"/>
              <a:t> 화면을 좀 넓게 설정했는데 구지 </a:t>
            </a:r>
            <a:r>
              <a:rPr kumimoji="1" lang="ko-KR" altLang="en-US" dirty="0" err="1"/>
              <a:t>그런것보다</a:t>
            </a:r>
            <a:r>
              <a:rPr kumimoji="1" lang="ko-KR" altLang="en-US" dirty="0"/>
              <a:t> 작게 </a:t>
            </a:r>
            <a:r>
              <a:rPr kumimoji="1" lang="ko-KR" altLang="en-US" dirty="0" err="1"/>
              <a:t>구성하는것이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좋을것같아</a:t>
            </a:r>
            <a:r>
              <a:rPr kumimoji="1" lang="ko-KR" altLang="en-US" dirty="0"/>
              <a:t> 사이즈를 줄이고 기능은 그대로 유지시켰습니다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가운데 오목판이 있고 위쪽과 왼쪽에 </a:t>
            </a:r>
            <a:r>
              <a:rPr kumimoji="1" lang="ko-KR" altLang="en-US" dirty="0" err="1"/>
              <a:t>라인별</a:t>
            </a:r>
            <a:r>
              <a:rPr kumimoji="1" lang="ko-KR" altLang="en-US" dirty="0"/>
              <a:t> 행과 열을 표시합니다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착수는 키보드와 마우스모두를 이용해서 플레이 할 수 있도록 </a:t>
            </a:r>
            <a:r>
              <a:rPr kumimoji="1" lang="ko-KR" altLang="en-US" dirty="0" err="1"/>
              <a:t>구현하였구요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아래 보시는 아날로그 시계는 착수에 </a:t>
            </a:r>
            <a:r>
              <a:rPr kumimoji="1" lang="ko-KR" altLang="en-US" dirty="0" err="1"/>
              <a:t>남은시간입니다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기본적으로 한 수당 </a:t>
            </a:r>
            <a:r>
              <a:rPr kumimoji="1" lang="en-US" altLang="ko-KR" dirty="0"/>
              <a:t>30</a:t>
            </a:r>
            <a:r>
              <a:rPr kumimoji="1" lang="ko-KR" altLang="en-US" dirty="0"/>
              <a:t>초를 사용할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만약 </a:t>
            </a:r>
            <a:r>
              <a:rPr kumimoji="1" lang="ko-KR" altLang="en-US" dirty="0" err="1"/>
              <a:t>초과하게되면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패배하게됩니다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 err="1"/>
              <a:t>새게임</a:t>
            </a:r>
            <a:r>
              <a:rPr kumimoji="1" lang="ko-KR" altLang="en-US" dirty="0"/>
              <a:t> 기권 무르기는 여러분이 생각하시는 기능이 맞기 </a:t>
            </a:r>
            <a:r>
              <a:rPr kumimoji="1" lang="ko-KR" altLang="en-US" dirty="0" err="1"/>
              <a:t>떄문에따로</a:t>
            </a:r>
            <a:r>
              <a:rPr kumimoji="1" lang="ko-KR" altLang="en-US" dirty="0"/>
              <a:t> 설명은 생략하도록 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2A4AF-2EA3-544E-A78D-7604B92C90EF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7621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클래스 설계한 </a:t>
            </a:r>
            <a:r>
              <a:rPr kumimoji="1" lang="ko-KR" altLang="en-US" dirty="0" err="1"/>
              <a:t>내용에대해</a:t>
            </a:r>
            <a:r>
              <a:rPr kumimoji="1" lang="ko-KR" altLang="en-US" dirty="0"/>
              <a:t> 간단히만 </a:t>
            </a:r>
            <a:r>
              <a:rPr kumimoji="1" lang="ko-KR" altLang="en-US" dirty="0" err="1"/>
              <a:t>설명드리겠습니다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저희는 클래스 종류를 크게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가지로 </a:t>
            </a:r>
            <a:r>
              <a:rPr kumimoji="1" lang="ko-KR" altLang="en-US" dirty="0" err="1"/>
              <a:t>구분하였구요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View, Logic, </a:t>
            </a:r>
            <a:r>
              <a:rPr kumimoji="1" lang="en-US" altLang="ko-KR" dirty="0" err="1"/>
              <a:t>Comunication</a:t>
            </a:r>
            <a:r>
              <a:rPr kumimoji="1" lang="en-US" altLang="ko-KR" dirty="0"/>
              <a:t>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View 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Presentation Layer</a:t>
            </a:r>
            <a:r>
              <a:rPr kumimoji="1" lang="ko-KR" altLang="en-US" dirty="0"/>
              <a:t>로 화면에 직접 렌더링하는 클래스를 </a:t>
            </a:r>
            <a:r>
              <a:rPr kumimoji="1" lang="ko-KR" altLang="en-US" dirty="0" err="1"/>
              <a:t>뜻하구요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Logic</a:t>
            </a:r>
            <a:r>
              <a:rPr kumimoji="1" lang="ko-KR" altLang="en-US" dirty="0"/>
              <a:t>은 게임에 대한 </a:t>
            </a:r>
            <a:r>
              <a:rPr kumimoji="1" lang="ko-KR" altLang="en-US" dirty="0" err="1"/>
              <a:t>주요로직을</a:t>
            </a:r>
            <a:r>
              <a:rPr kumimoji="1" lang="ko-KR" altLang="en-US" dirty="0"/>
              <a:t> 컨트롤하는 클래스입니다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마지막으로 커뮤니케이션은 </a:t>
            </a:r>
            <a:r>
              <a:rPr kumimoji="1" lang="en-US" altLang="ko-KR" dirty="0"/>
              <a:t>View 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Logic</a:t>
            </a:r>
            <a:r>
              <a:rPr kumimoji="1" lang="ko-KR" altLang="en-US" dirty="0"/>
              <a:t> 즉 클래스와 클래스간의 </a:t>
            </a:r>
            <a:r>
              <a:rPr kumimoji="1" lang="ko-KR" altLang="en-US" dirty="0" err="1"/>
              <a:t>통신을하는데</a:t>
            </a:r>
            <a:r>
              <a:rPr kumimoji="1" lang="ko-KR" altLang="en-US" dirty="0"/>
              <a:t> 의존성을 좀 줄이고자 하는 목적으로 개발하였습니다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2A4AF-2EA3-544E-A78D-7604B92C90EF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9365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마지막으로 </a:t>
            </a:r>
            <a:r>
              <a:rPr kumimoji="1" lang="ko-KR" altLang="en-US" dirty="0" err="1"/>
              <a:t>프로젝트를하면서</a:t>
            </a:r>
            <a:r>
              <a:rPr kumimoji="1" lang="ko-KR" altLang="en-US" dirty="0"/>
              <a:t> 겪었던 주요 이슈와 해결방안입니다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MFC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Invalidate</a:t>
            </a:r>
            <a:r>
              <a:rPr kumimoji="1" lang="ko-KR" altLang="en-US" dirty="0"/>
              <a:t>는 화면 전체에 대해 지우고 </a:t>
            </a:r>
            <a:r>
              <a:rPr kumimoji="1" lang="ko-KR" altLang="en-US" dirty="0" err="1"/>
              <a:t>다시그리기</a:t>
            </a:r>
            <a:r>
              <a:rPr kumimoji="1" lang="ko-KR" altLang="en-US" dirty="0"/>
              <a:t> 때문에 잦은 화면 깜빡임이 발생하는 문제가 있었습니다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오목의 경우 </a:t>
            </a:r>
            <a:r>
              <a:rPr kumimoji="1" lang="ko-KR" altLang="en-US" dirty="0" err="1"/>
              <a:t>착수시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그리고 </a:t>
            </a:r>
            <a:r>
              <a:rPr kumimoji="1" lang="ko-KR" altLang="en-US" dirty="0" err="1"/>
              <a:t>아까보신</a:t>
            </a:r>
            <a:r>
              <a:rPr kumimoji="1" lang="ko-KR" altLang="en-US" dirty="0"/>
              <a:t> 아날로그 시계에 의해서 </a:t>
            </a:r>
            <a:r>
              <a:rPr kumimoji="1" lang="en-US" altLang="ko-KR" dirty="0" err="1"/>
              <a:t>ReRendering</a:t>
            </a:r>
            <a:r>
              <a:rPr kumimoji="1" lang="en-US" altLang="ko-KR" dirty="0"/>
              <a:t> </a:t>
            </a:r>
            <a:r>
              <a:rPr kumimoji="1" lang="ko-KR" altLang="en-US" dirty="0"/>
              <a:t>이 일어나게 되는데요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저희는 </a:t>
            </a:r>
            <a:r>
              <a:rPr kumimoji="1" lang="ko-KR" altLang="en-US" dirty="0" err="1"/>
              <a:t>위와같은</a:t>
            </a:r>
            <a:r>
              <a:rPr kumimoji="1" lang="ko-KR" altLang="en-US" dirty="0"/>
              <a:t> 문제를 메모리 </a:t>
            </a:r>
            <a:r>
              <a:rPr kumimoji="1" lang="en-US" altLang="ko-KR" dirty="0"/>
              <a:t>DC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만들고 거기다 </a:t>
            </a:r>
            <a:r>
              <a:rPr kumimoji="1" lang="ko-KR" altLang="en-US" dirty="0" err="1"/>
              <a:t>한번그린후</a:t>
            </a:r>
            <a:r>
              <a:rPr kumimoji="1" lang="ko-KR" altLang="en-US" dirty="0"/>
              <a:t> 원본  </a:t>
            </a:r>
            <a:r>
              <a:rPr kumimoji="1" lang="en-US" altLang="ko-KR" dirty="0"/>
              <a:t>DC</a:t>
            </a:r>
            <a:r>
              <a:rPr kumimoji="1" lang="ko-KR" altLang="en-US" dirty="0"/>
              <a:t>에 복사해주는 더블 </a:t>
            </a:r>
            <a:r>
              <a:rPr kumimoji="1" lang="ko-KR" altLang="en-US" dirty="0" err="1"/>
              <a:t>버퍼링을</a:t>
            </a:r>
            <a:r>
              <a:rPr kumimoji="1" lang="ko-KR" altLang="en-US" dirty="0"/>
              <a:t> 통해 문제를 해결하였습니다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그리고 </a:t>
            </a:r>
            <a:r>
              <a:rPr kumimoji="1" lang="ko-KR" altLang="en-US" dirty="0" err="1"/>
              <a:t>로직상으로</a:t>
            </a:r>
            <a:r>
              <a:rPr kumimoji="1" lang="ko-KR" altLang="en-US" dirty="0"/>
              <a:t> 좀 어려웠던 부분은 </a:t>
            </a:r>
            <a:r>
              <a:rPr kumimoji="1" lang="ko-KR" altLang="en-US" dirty="0" err="1"/>
              <a:t>금수로직입니다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금수는 아까 </a:t>
            </a:r>
            <a:r>
              <a:rPr kumimoji="1" lang="ko-KR" altLang="en-US" dirty="0" err="1"/>
              <a:t>보신대로</a:t>
            </a:r>
            <a:r>
              <a:rPr kumimoji="1" lang="ko-KR" altLang="en-US" dirty="0"/>
              <a:t> 케이스가 좀 많아서 일일이 체크할 수 없습니다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 err="1"/>
              <a:t>이부분은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착수시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 err="1"/>
              <a:t>가지방향에대해</a:t>
            </a:r>
            <a:r>
              <a:rPr kumimoji="1" lang="ko-KR" altLang="en-US" dirty="0"/>
              <a:t> 라인을 </a:t>
            </a:r>
            <a:r>
              <a:rPr kumimoji="1" lang="ko-KR" altLang="en-US" dirty="0" err="1"/>
              <a:t>읽어들여서</a:t>
            </a:r>
            <a:r>
              <a:rPr kumimoji="1" lang="ko-KR" altLang="en-US" dirty="0"/>
              <a:t> 돌을 그룹화 한 후 처리하였습니다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마지막으로 </a:t>
            </a:r>
            <a:r>
              <a:rPr kumimoji="1" lang="ko-KR" altLang="en-US" dirty="0" err="1"/>
              <a:t>질의사항이있으면</a:t>
            </a:r>
            <a:r>
              <a:rPr kumimoji="1" lang="ko-KR" altLang="en-US" dirty="0"/>
              <a:t> 받고 </a:t>
            </a:r>
            <a:r>
              <a:rPr kumimoji="1" lang="ko-KR" altLang="en-US" dirty="0" err="1"/>
              <a:t>마치도록하겠습니다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2A4AF-2EA3-544E-A78D-7604B92C90EF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3152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B2BF5-9957-9642-9094-815914A2D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DD050E-8231-BB45-AD4C-4025A05F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96FD7-730F-9441-BD0D-0A05BA87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06D9-FA24-CF41-8560-5A11AC724858}" type="datetimeFigureOut">
              <a:rPr kumimoji="1" lang="ko-KR" altLang="en-US" smtClean="0"/>
              <a:t>2018. 6. 21.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8DD11-9DD2-D244-BCB8-73C8891D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ED60F6-6F54-2A44-8EEE-B4334310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B019-86AD-1041-8445-3731A655C0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571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1BB96-419D-7544-A02C-F0F17FF4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E4CB92-999F-4149-95B7-14AEA03A4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F1F4A-23FA-0748-84F3-C6890A71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06D9-FA24-CF41-8560-5A11AC724858}" type="datetimeFigureOut">
              <a:rPr kumimoji="1" lang="ko-KR" altLang="en-US" smtClean="0"/>
              <a:t>2018. 6. 21.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3728E-F772-3349-BACB-96A4A94E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7C7C3-F43C-D547-8B95-ECA6E24A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B019-86AD-1041-8445-3731A655C0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004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258529-07E6-5145-98FA-BD5D7BC5F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23B43C-9279-4B44-B385-66E403489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F9F35-52F1-AC4A-B227-D26C81C1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06D9-FA24-CF41-8560-5A11AC724858}" type="datetimeFigureOut">
              <a:rPr kumimoji="1" lang="ko-KR" altLang="en-US" smtClean="0"/>
              <a:t>2018. 6. 21.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163EB1-F193-8649-A15C-75E3196A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4F72B-B72B-1F43-9951-4E909AF1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B019-86AD-1041-8445-3731A655C0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223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CF925-DA95-DC47-8779-604A4956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8D317-9696-3F43-B01E-4CAA4CD2A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245240-F070-464C-A415-0023CFA5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06D9-FA24-CF41-8560-5A11AC724858}" type="datetimeFigureOut">
              <a:rPr kumimoji="1" lang="ko-KR" altLang="en-US" smtClean="0"/>
              <a:t>2018. 6. 21.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0B403-B733-AA46-AFEA-5CCE924A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06730-54DC-C44B-82CA-E41960F0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B019-86AD-1041-8445-3731A655C0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66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37343-2F52-5947-BFA1-B5030AF97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CE796C-6684-4B41-A86D-DC9B6D7CC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6FF20F-81AE-6146-91FB-4E6A19BB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06D9-FA24-CF41-8560-5A11AC724858}" type="datetimeFigureOut">
              <a:rPr kumimoji="1" lang="ko-KR" altLang="en-US" smtClean="0"/>
              <a:t>2018. 6. 21.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1F1E2-A950-714D-A151-08BB8BD4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FFB8D-C608-254E-80B0-42AEDA9E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B019-86AD-1041-8445-3731A655C0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04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2475D-119C-4A47-8F0F-A9ACBF96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89756-E9F3-C44F-8E65-5FD2FD48F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2BE3A5-8AE6-5444-B758-9EF219D3D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C1A7CC-D950-1343-9069-D2EB09E5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06D9-FA24-CF41-8560-5A11AC724858}" type="datetimeFigureOut">
              <a:rPr kumimoji="1" lang="ko-KR" altLang="en-US" smtClean="0"/>
              <a:t>2018. 6. 21.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4CA94A-F686-3343-B69A-2057FC19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E7F171-53DE-7E44-806E-9DB336B3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B019-86AD-1041-8445-3731A655C0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948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4153D-15D6-9841-8700-655AC377B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C8AAF6-BB69-7149-B02B-5F2EEC46B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11FDAE-F963-C844-AF06-41DC114BF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E1AA6C-A5DF-624C-80B7-04F343FA9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48BB7-C281-5C4A-BE8A-0E3886B7A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273E9C-84AF-0247-8EEA-6F14DE5D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06D9-FA24-CF41-8560-5A11AC724858}" type="datetimeFigureOut">
              <a:rPr kumimoji="1" lang="ko-KR" altLang="en-US" smtClean="0"/>
              <a:t>2018. 6. 21.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4C6EA4-2E34-E043-8ABA-BB31B56E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B840F9-7F72-8A45-88EE-EBA4337E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B019-86AD-1041-8445-3731A655C0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512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0ED37-2FCA-DB4F-B31A-C9BD4445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E1E55A-3DF3-BC45-81E8-72B8347E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06D9-FA24-CF41-8560-5A11AC724858}" type="datetimeFigureOut">
              <a:rPr kumimoji="1" lang="ko-KR" altLang="en-US" smtClean="0"/>
              <a:t>2018. 6. 21.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3C05B8-93B6-284F-A708-12E767C3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233D30-D168-DA45-B615-34A38762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B019-86AD-1041-8445-3731A655C0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8304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5452A6-1FD3-BE40-B4FB-1E74879E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06D9-FA24-CF41-8560-5A11AC724858}" type="datetimeFigureOut">
              <a:rPr kumimoji="1" lang="ko-KR" altLang="en-US" smtClean="0"/>
              <a:t>2018. 6. 21.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D5A00A-7E5F-A446-9900-5BFB88D8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590361-7963-D447-8FD2-7B1EB896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B019-86AD-1041-8445-3731A655C0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828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46CAA-7385-2646-9A85-A0F2D850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D911A-125E-844B-B8F7-36673A11E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FF9A33-73AA-D84A-8023-C0A92378F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486B74-B76D-F74E-9362-53ABDC37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06D9-FA24-CF41-8560-5A11AC724858}" type="datetimeFigureOut">
              <a:rPr kumimoji="1" lang="ko-KR" altLang="en-US" smtClean="0"/>
              <a:t>2018. 6. 21.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9EE6D5-B931-5B47-8499-16FE3DEB2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665C65-6626-AA47-A2C1-0CBBCF1E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B019-86AD-1041-8445-3731A655C0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673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5C2D6-CC1C-494B-8348-1FF36531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577A65-B5EA-C541-9204-8CE38F868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275B6E-5E90-BF41-BE6E-D59529E05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343D7B-A822-BA4D-BDE8-A127B1C5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06D9-FA24-CF41-8560-5A11AC724858}" type="datetimeFigureOut">
              <a:rPr kumimoji="1" lang="ko-KR" altLang="en-US" smtClean="0"/>
              <a:t>2018. 6. 21.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D1729A-0926-934F-8C93-8400910F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463CED-62CD-3A47-8594-89A60EB4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B019-86AD-1041-8445-3731A655C0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6057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2C3CBD-2807-F04B-AC30-8F98D03B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B95464-8EF9-A44C-B317-C0A94F121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FF79B-7AD9-1347-A177-31DBAC521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406D9-FA24-CF41-8560-5A11AC724858}" type="datetimeFigureOut">
              <a:rPr kumimoji="1" lang="ko-KR" altLang="en-US" smtClean="0"/>
              <a:t>2018. 6. 21.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46C44-95C2-394E-A62B-63081B835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6EA8FC-64DE-8144-B2C7-2DA5D368D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1B019-86AD-1041-8445-3731A655C0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096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B%A0%8C%EC%A3%B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emf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19E1FC-1624-F043-B636-56C8E6DA65EA}"/>
              </a:ext>
            </a:extLst>
          </p:cNvPr>
          <p:cNvSpPr txBox="1"/>
          <p:nvPr/>
        </p:nvSpPr>
        <p:spPr>
          <a:xfrm>
            <a:off x="3816778" y="2764766"/>
            <a:ext cx="551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7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AlphaOmok</a:t>
            </a:r>
            <a:endParaRPr kumimoji="1" lang="en-US" altLang="ko-KR" sz="7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E251C37-5A52-4344-8744-BDF4147972C7}"/>
              </a:ext>
            </a:extLst>
          </p:cNvPr>
          <p:cNvSpPr/>
          <p:nvPr/>
        </p:nvSpPr>
        <p:spPr>
          <a:xfrm>
            <a:off x="2113471" y="3066690"/>
            <a:ext cx="1199072" cy="1061049"/>
          </a:xfrm>
          <a:prstGeom prst="ellipse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23CA3F2-0EBE-9A4F-87E2-D64DB406DDA8}"/>
              </a:ext>
            </a:extLst>
          </p:cNvPr>
          <p:cNvSpPr/>
          <p:nvPr/>
        </p:nvSpPr>
        <p:spPr>
          <a:xfrm>
            <a:off x="2432649" y="2536166"/>
            <a:ext cx="1199072" cy="106104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745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21399-A962-0D48-8A9A-E3EFD693EF13}"/>
              </a:ext>
            </a:extLst>
          </p:cNvPr>
          <p:cNvSpPr txBox="1"/>
          <p:nvPr/>
        </p:nvSpPr>
        <p:spPr>
          <a:xfrm>
            <a:off x="468351" y="4572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겪었던 이슈</a:t>
            </a:r>
            <a:r>
              <a:rPr kumimoji="1" lang="en-US" altLang="ko-KR" sz="3200" dirty="0"/>
              <a:t>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719ABC-16E9-A149-92CA-B426F27F2480}"/>
              </a:ext>
            </a:extLst>
          </p:cNvPr>
          <p:cNvSpPr txBox="1"/>
          <p:nvPr/>
        </p:nvSpPr>
        <p:spPr>
          <a:xfrm>
            <a:off x="468351" y="1407735"/>
            <a:ext cx="1127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잦은 </a:t>
            </a:r>
            <a:r>
              <a:rPr kumimoji="1" lang="en-US" altLang="ko-KR" sz="2400" dirty="0" err="1"/>
              <a:t>Rerendering</a:t>
            </a:r>
            <a:r>
              <a:rPr kumimoji="1" lang="en-US" altLang="ko-KR" sz="2400" dirty="0"/>
              <a:t> </a:t>
            </a:r>
            <a:r>
              <a:rPr kumimoji="1" lang="ko-KR" altLang="en-US" sz="2400" dirty="0" err="1"/>
              <a:t>으로</a:t>
            </a:r>
            <a:r>
              <a:rPr kumimoji="1" lang="ko-KR" altLang="en-US" sz="2400" dirty="0"/>
              <a:t> 인한 화면 깜빡임 </a:t>
            </a:r>
            <a:endParaRPr kumimoji="1" lang="en-US" altLang="ko-KR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A4F9B8-40B6-FC48-8D65-AD2626929C2B}"/>
              </a:ext>
            </a:extLst>
          </p:cNvPr>
          <p:cNvSpPr txBox="1"/>
          <p:nvPr/>
        </p:nvSpPr>
        <p:spPr>
          <a:xfrm>
            <a:off x="459057" y="2537837"/>
            <a:ext cx="1127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Double Buffering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을 통해 해결</a:t>
            </a:r>
            <a:endParaRPr kumimoji="1" lang="en-US" altLang="ko-KR" sz="2400" b="1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2330865-DFAA-5F4C-8B12-3B54D1563180}"/>
              </a:ext>
            </a:extLst>
          </p:cNvPr>
          <p:cNvCxnSpPr>
            <a:cxnSpLocks/>
          </p:cNvCxnSpPr>
          <p:nvPr/>
        </p:nvCxnSpPr>
        <p:spPr>
          <a:xfrm>
            <a:off x="3174274" y="2052280"/>
            <a:ext cx="0" cy="377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459530-664D-D64B-B81C-19A1CFC46418}"/>
              </a:ext>
            </a:extLst>
          </p:cNvPr>
          <p:cNvSpPr txBox="1"/>
          <p:nvPr/>
        </p:nvSpPr>
        <p:spPr>
          <a:xfrm>
            <a:off x="459056" y="3890875"/>
            <a:ext cx="11273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금수 </a:t>
            </a:r>
            <a:r>
              <a:rPr kumimoji="1" lang="ko-KR" altLang="en-US" sz="2400" dirty="0" err="1"/>
              <a:t>로직</a:t>
            </a:r>
            <a:r>
              <a:rPr kumimoji="1" lang="ko-KR" altLang="en-US" sz="2400" dirty="0"/>
              <a:t> 구현 </a:t>
            </a:r>
            <a:endParaRPr kumimoji="1" lang="en-US" altLang="ko-KR" sz="2400" dirty="0"/>
          </a:p>
          <a:p>
            <a:r>
              <a:rPr kumimoji="1" lang="ko-KR" altLang="en-US" sz="2400" dirty="0"/>
              <a:t>케이스가 많고 떨어진 돌 등 고려사항이 많음</a:t>
            </a:r>
            <a:endParaRPr kumimoji="1" lang="en-US" altLang="ko-KR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E1A77B-1822-0846-B423-3FFF54C7B054}"/>
              </a:ext>
            </a:extLst>
          </p:cNvPr>
          <p:cNvSpPr txBox="1"/>
          <p:nvPr/>
        </p:nvSpPr>
        <p:spPr>
          <a:xfrm>
            <a:off x="454023" y="5240640"/>
            <a:ext cx="1127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rgbClr val="FF0000"/>
                </a:solidFill>
              </a:rPr>
              <a:t>라인을 </a:t>
            </a:r>
            <a:r>
              <a:rPr kumimoji="1" lang="ko-KR" altLang="en-US" sz="2400" b="1" dirty="0" err="1">
                <a:solidFill>
                  <a:srgbClr val="FF0000"/>
                </a:solidFill>
              </a:rPr>
              <a:t>읽어들여서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 돌 그룹단위로 체크 해결</a:t>
            </a:r>
            <a:endParaRPr kumimoji="1" lang="en-US" altLang="ko-KR" sz="2400" b="1" dirty="0">
              <a:solidFill>
                <a:srgbClr val="FF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A37C1C7-FD64-7B4C-AE7F-C3DD1FA33A0C}"/>
              </a:ext>
            </a:extLst>
          </p:cNvPr>
          <p:cNvCxnSpPr>
            <a:cxnSpLocks/>
          </p:cNvCxnSpPr>
          <p:nvPr/>
        </p:nvCxnSpPr>
        <p:spPr>
          <a:xfrm>
            <a:off x="3174274" y="4720041"/>
            <a:ext cx="0" cy="415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00FA50C-4AE1-4949-8E49-6ECCBF60E66F}"/>
              </a:ext>
            </a:extLst>
          </p:cNvPr>
          <p:cNvSpPr txBox="1"/>
          <p:nvPr/>
        </p:nvSpPr>
        <p:spPr>
          <a:xfrm>
            <a:off x="8294335" y="5807501"/>
            <a:ext cx="256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strike="sngStrike" dirty="0"/>
              <a:t>MFC</a:t>
            </a:r>
            <a:r>
              <a:rPr kumimoji="1" lang="ko-KR" altLang="en-US" sz="2400" strike="sngStrike" dirty="0"/>
              <a:t> 어려움</a:t>
            </a:r>
            <a:r>
              <a:rPr kumimoji="1" lang="en-US" altLang="ko-KR" sz="2400" strike="sngStrike" dirty="0"/>
              <a:t>..</a:t>
            </a:r>
            <a:endParaRPr kumimoji="1" lang="ko-KR" altLang="en-US" sz="2400" strike="sngStrike" dirty="0"/>
          </a:p>
        </p:txBody>
      </p:sp>
    </p:spTree>
    <p:extLst>
      <p:ext uri="{BB962C8B-B14F-4D97-AF65-F5344CB8AC3E}">
        <p14:creationId xmlns:p14="http://schemas.microsoft.com/office/powerpoint/2010/main" val="4121604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534838-E3A1-514C-B4AD-7C4B63A3D697}"/>
              </a:ext>
            </a:extLst>
          </p:cNvPr>
          <p:cNvSpPr txBox="1"/>
          <p:nvPr/>
        </p:nvSpPr>
        <p:spPr>
          <a:xfrm>
            <a:off x="4467497" y="2651760"/>
            <a:ext cx="4049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0" dirty="0"/>
              <a:t>Q &amp; A</a:t>
            </a:r>
            <a:endParaRPr kumimoji="1"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84913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534838-E3A1-514C-B4AD-7C4B63A3D697}"/>
              </a:ext>
            </a:extLst>
          </p:cNvPr>
          <p:cNvSpPr txBox="1"/>
          <p:nvPr/>
        </p:nvSpPr>
        <p:spPr>
          <a:xfrm>
            <a:off x="3424646" y="2767280"/>
            <a:ext cx="5342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0" dirty="0"/>
              <a:t>Thank You</a:t>
            </a:r>
            <a:endParaRPr kumimoji="1"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3683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21399-A962-0D48-8A9A-E3EFD693EF13}"/>
              </a:ext>
            </a:extLst>
          </p:cNvPr>
          <p:cNvSpPr txBox="1"/>
          <p:nvPr/>
        </p:nvSpPr>
        <p:spPr>
          <a:xfrm>
            <a:off x="468351" y="4572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개발 진행</a:t>
            </a:r>
            <a:endParaRPr kumimoji="1" lang="en-US" altLang="ko-KR" sz="3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3DB5BC-34BE-C14F-9866-845E5D47B3E6}"/>
              </a:ext>
            </a:extLst>
          </p:cNvPr>
          <p:cNvCxnSpPr>
            <a:cxnSpLocks/>
          </p:cNvCxnSpPr>
          <p:nvPr/>
        </p:nvCxnSpPr>
        <p:spPr>
          <a:xfrm>
            <a:off x="3456879" y="3428999"/>
            <a:ext cx="8920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0CA8C352-D2AE-F149-8D56-61ED8CE0D595}"/>
              </a:ext>
            </a:extLst>
          </p:cNvPr>
          <p:cNvSpPr/>
          <p:nvPr/>
        </p:nvSpPr>
        <p:spPr>
          <a:xfrm>
            <a:off x="4819185" y="2202365"/>
            <a:ext cx="2553629" cy="2453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클래스 설계</a:t>
            </a:r>
            <a:endParaRPr kumimoji="1" lang="en-US" altLang="ko-KR" sz="2000" b="1" dirty="0"/>
          </a:p>
          <a:p>
            <a:pPr algn="ctr"/>
            <a:r>
              <a:rPr kumimoji="1" lang="ko-KR" altLang="en-US" sz="2000" b="1" dirty="0"/>
              <a:t>및</a:t>
            </a:r>
            <a:endParaRPr kumimoji="1" lang="en-US" altLang="ko-KR" sz="2000" b="1" dirty="0"/>
          </a:p>
          <a:p>
            <a:pPr algn="ctr"/>
            <a:r>
              <a:rPr kumimoji="1" lang="ko-KR" altLang="en-US" sz="2000" b="1" dirty="0"/>
              <a:t>화면 설계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47DB90-9C35-F24B-8688-345D6C56A8C0}"/>
              </a:ext>
            </a:extLst>
          </p:cNvPr>
          <p:cNvCxnSpPr>
            <a:cxnSpLocks/>
          </p:cNvCxnSpPr>
          <p:nvPr/>
        </p:nvCxnSpPr>
        <p:spPr>
          <a:xfrm>
            <a:off x="7843023" y="3429000"/>
            <a:ext cx="8920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47E7F22-B893-A940-9634-369CC439B095}"/>
              </a:ext>
            </a:extLst>
          </p:cNvPr>
          <p:cNvSpPr/>
          <p:nvPr/>
        </p:nvSpPr>
        <p:spPr>
          <a:xfrm>
            <a:off x="9205329" y="2202364"/>
            <a:ext cx="2553629" cy="2453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개발 진행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5AC867B-4539-5443-B529-E017F8B766EA}"/>
              </a:ext>
            </a:extLst>
          </p:cNvPr>
          <p:cNvSpPr/>
          <p:nvPr/>
        </p:nvSpPr>
        <p:spPr>
          <a:xfrm>
            <a:off x="433041" y="2096430"/>
            <a:ext cx="2553629" cy="2453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 err="1"/>
              <a:t>일정수립</a:t>
            </a:r>
            <a:endParaRPr kumimoji="1"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2347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21399-A962-0D48-8A9A-E3EFD693EF13}"/>
              </a:ext>
            </a:extLst>
          </p:cNvPr>
          <p:cNvSpPr txBox="1"/>
          <p:nvPr/>
        </p:nvSpPr>
        <p:spPr>
          <a:xfrm>
            <a:off x="468351" y="4572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협업</a:t>
            </a:r>
            <a:endParaRPr kumimoji="1" lang="en-US" altLang="ko-KR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5BE48-1769-1844-917D-8216C846A122}"/>
              </a:ext>
            </a:extLst>
          </p:cNvPr>
          <p:cNvSpPr txBox="1"/>
          <p:nvPr/>
        </p:nvSpPr>
        <p:spPr>
          <a:xfrm>
            <a:off x="468351" y="1386988"/>
            <a:ext cx="5307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chemeClr val="accent1">
                    <a:lumMod val="75000"/>
                  </a:schemeClr>
                </a:solidFill>
              </a:rPr>
              <a:t>Commit Message Guide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4E980-C894-5E44-BC67-B4CEFF65FBB1}"/>
              </a:ext>
            </a:extLst>
          </p:cNvPr>
          <p:cNvSpPr txBox="1"/>
          <p:nvPr/>
        </p:nvSpPr>
        <p:spPr>
          <a:xfrm>
            <a:off x="468351" y="2124309"/>
            <a:ext cx="1127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[Updated] – </a:t>
            </a:r>
            <a:r>
              <a:rPr kumimoji="1" lang="ko-KR" altLang="en-US" sz="2400" dirty="0"/>
              <a:t>파일이나 기능이 수정되었을 경우</a:t>
            </a:r>
            <a:endParaRPr kumimoji="1" lang="en-US" altLang="ko-K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67551-D4B2-4945-8A13-ED17E7AC36C4}"/>
              </a:ext>
            </a:extLst>
          </p:cNvPr>
          <p:cNvSpPr txBox="1"/>
          <p:nvPr/>
        </p:nvSpPr>
        <p:spPr>
          <a:xfrm>
            <a:off x="468351" y="2861630"/>
            <a:ext cx="1127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[Add] – </a:t>
            </a:r>
            <a:r>
              <a:rPr kumimoji="1" lang="ko-KR" altLang="en-US" sz="2400" dirty="0"/>
              <a:t>파일이나 기능이 추가되었을 경우</a:t>
            </a:r>
            <a:endParaRPr kumimoji="1"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1A272-B509-7843-9C15-74C0B239B637}"/>
              </a:ext>
            </a:extLst>
          </p:cNvPr>
          <p:cNvSpPr txBox="1"/>
          <p:nvPr/>
        </p:nvSpPr>
        <p:spPr>
          <a:xfrm>
            <a:off x="459058" y="3598951"/>
            <a:ext cx="1127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[Fixed] – </a:t>
            </a:r>
            <a:r>
              <a:rPr kumimoji="1" lang="ko-KR" altLang="en-US" sz="2400" dirty="0"/>
              <a:t>버그를 수정할 경우</a:t>
            </a:r>
            <a:endParaRPr kumimoji="1" lang="en-US" altLang="ko-K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5DC2E-C9BA-2348-BC1B-885E36B4A8F6}"/>
              </a:ext>
            </a:extLst>
          </p:cNvPr>
          <p:cNvSpPr txBox="1"/>
          <p:nvPr/>
        </p:nvSpPr>
        <p:spPr>
          <a:xfrm>
            <a:off x="459057" y="4405629"/>
            <a:ext cx="1127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chemeClr val="accent1">
                    <a:lumMod val="75000"/>
                  </a:schemeClr>
                </a:solidFill>
              </a:rPr>
              <a:t>Etc..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1C6028-CB96-3340-A5AB-8E5A3EC0E937}"/>
              </a:ext>
            </a:extLst>
          </p:cNvPr>
          <p:cNvSpPr txBox="1"/>
          <p:nvPr/>
        </p:nvSpPr>
        <p:spPr>
          <a:xfrm>
            <a:off x="468351" y="5142950"/>
            <a:ext cx="11273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특정 이슈와 관련된 </a:t>
            </a:r>
            <a:r>
              <a:rPr kumimoji="1" lang="ko-KR" altLang="en-US" sz="2400" dirty="0" err="1"/>
              <a:t>커밋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(#</a:t>
            </a:r>
            <a:r>
              <a:rPr kumimoji="1" lang="ko-KR" altLang="en-US" sz="2400" dirty="0" err="1"/>
              <a:t>이슈번호</a:t>
            </a:r>
            <a:r>
              <a:rPr kumimoji="1" lang="en-US" altLang="ko-KR" sz="2400" dirty="0"/>
              <a:t>)</a:t>
            </a:r>
          </a:p>
          <a:p>
            <a:r>
              <a:rPr kumimoji="1" lang="ko-KR" altLang="en-US" sz="2400" dirty="0"/>
              <a:t>이슈를 닫을 경우 </a:t>
            </a:r>
            <a:r>
              <a:rPr kumimoji="1" lang="en-US" altLang="ko-KR" sz="2400" dirty="0"/>
              <a:t>(closed #</a:t>
            </a:r>
            <a:r>
              <a:rPr kumimoji="1" lang="ko-KR" altLang="en-US" sz="2400" dirty="0" err="1"/>
              <a:t>이슈번호</a:t>
            </a:r>
            <a:r>
              <a:rPr kumimoji="1" lang="en-US" altLang="ko-KR" sz="2400" dirty="0"/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EE10CC-C83D-6840-9EFF-556C41C15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477" y="718524"/>
            <a:ext cx="5037556" cy="576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0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21399-A962-0D48-8A9A-E3EFD693EF13}"/>
              </a:ext>
            </a:extLst>
          </p:cNvPr>
          <p:cNvSpPr txBox="1"/>
          <p:nvPr/>
        </p:nvSpPr>
        <p:spPr>
          <a:xfrm>
            <a:off x="468351" y="4572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 err="1"/>
              <a:t>릴리즈</a:t>
            </a:r>
            <a:endParaRPr kumimoji="1" lang="en-US" altLang="ko-KR" sz="3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5343DBA-2C3D-0D49-82D1-926C1C61C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52" y="1411194"/>
            <a:ext cx="7607500" cy="4394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545DB8-874C-1543-9F55-8436EDD36629}"/>
              </a:ext>
            </a:extLst>
          </p:cNvPr>
          <p:cNvSpPr txBox="1"/>
          <p:nvPr/>
        </p:nvSpPr>
        <p:spPr>
          <a:xfrm>
            <a:off x="8488545" y="141119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V1.0.2</a:t>
            </a:r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AF88D4-635E-CD42-A42A-F54E0716CC56}"/>
              </a:ext>
            </a:extLst>
          </p:cNvPr>
          <p:cNvSpPr txBox="1"/>
          <p:nvPr/>
        </p:nvSpPr>
        <p:spPr>
          <a:xfrm>
            <a:off x="8488545" y="1925904"/>
            <a:ext cx="2613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v[Major].[Minor].[Patch]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65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21399-A962-0D48-8A9A-E3EFD693EF13}"/>
              </a:ext>
            </a:extLst>
          </p:cNvPr>
          <p:cNvSpPr txBox="1"/>
          <p:nvPr/>
        </p:nvSpPr>
        <p:spPr>
          <a:xfrm>
            <a:off x="468351" y="4572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최종 진행상황</a:t>
            </a:r>
            <a:endParaRPr kumimoji="1"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3C63A-E92C-824F-8E1C-06786B0AC42F}"/>
              </a:ext>
            </a:extLst>
          </p:cNvPr>
          <p:cNvSpPr txBox="1"/>
          <p:nvPr/>
        </p:nvSpPr>
        <p:spPr>
          <a:xfrm>
            <a:off x="6096000" y="1306287"/>
            <a:ext cx="357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총 </a:t>
            </a:r>
            <a:r>
              <a:rPr kumimoji="1" lang="en-US" altLang="ko-KR" dirty="0">
                <a:solidFill>
                  <a:srgbClr val="FF0000"/>
                </a:solidFill>
              </a:rPr>
              <a:t>28</a:t>
            </a:r>
            <a:r>
              <a:rPr kumimoji="1" lang="ko-KR" altLang="en-US" dirty="0"/>
              <a:t> 개 이슈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97EA4F-8FE1-594A-B7B1-2FF205EFEC3C}"/>
              </a:ext>
            </a:extLst>
          </p:cNvPr>
          <p:cNvSpPr txBox="1"/>
          <p:nvPr/>
        </p:nvSpPr>
        <p:spPr>
          <a:xfrm>
            <a:off x="6095999" y="1765134"/>
            <a:ext cx="3579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처리된 이슈 </a:t>
            </a:r>
            <a:r>
              <a:rPr kumimoji="1" lang="en-US" altLang="ko-KR" sz="1600" dirty="0">
                <a:solidFill>
                  <a:srgbClr val="FF0000"/>
                </a:solidFill>
              </a:rPr>
              <a:t>26</a:t>
            </a:r>
            <a:r>
              <a:rPr kumimoji="1" lang="ko-KR" altLang="en-US" sz="1600" dirty="0"/>
              <a:t>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B47886-A6F5-384C-B20B-2250E53C600A}"/>
              </a:ext>
            </a:extLst>
          </p:cNvPr>
          <p:cNvSpPr txBox="1"/>
          <p:nvPr/>
        </p:nvSpPr>
        <p:spPr>
          <a:xfrm>
            <a:off x="6096000" y="2109622"/>
            <a:ext cx="3579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남은 이슈 </a:t>
            </a:r>
            <a:r>
              <a:rPr kumimoji="1" lang="en-US" altLang="ko-KR" sz="1600" dirty="0">
                <a:solidFill>
                  <a:srgbClr val="FF0000"/>
                </a:solidFill>
              </a:rPr>
              <a:t>2</a:t>
            </a:r>
            <a:r>
              <a:rPr kumimoji="1" lang="ko-KR" altLang="en-US" sz="1600" dirty="0"/>
              <a:t>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906865F-4E67-0644-9254-9321E8A80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51" y="1175476"/>
            <a:ext cx="4737078" cy="2132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5FADF9-4236-964F-837E-291FB82863F6}"/>
              </a:ext>
            </a:extLst>
          </p:cNvPr>
          <p:cNvSpPr txBox="1"/>
          <p:nvPr/>
        </p:nvSpPr>
        <p:spPr>
          <a:xfrm>
            <a:off x="6095998" y="290194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개인별 처리 이슈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B8FB9D-E3A7-9D49-ABAA-46BFBBF534CA}"/>
              </a:ext>
            </a:extLst>
          </p:cNvPr>
          <p:cNvSpPr txBox="1"/>
          <p:nvPr/>
        </p:nvSpPr>
        <p:spPr>
          <a:xfrm>
            <a:off x="6095999" y="3398332"/>
            <a:ext cx="4123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 err="1"/>
              <a:t>임호성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–</a:t>
            </a:r>
            <a:r>
              <a:rPr kumimoji="1" lang="ko-KR" altLang="en-US" sz="1600" dirty="0"/>
              <a:t> 총 </a:t>
            </a:r>
            <a:r>
              <a:rPr kumimoji="1" lang="en-US" altLang="ko-KR" sz="1600" dirty="0">
                <a:solidFill>
                  <a:srgbClr val="FF0000"/>
                </a:solidFill>
              </a:rPr>
              <a:t>12</a:t>
            </a:r>
            <a:r>
              <a:rPr kumimoji="1" lang="ko-KR" altLang="en-US" sz="1600" dirty="0"/>
              <a:t>개 할당된 </a:t>
            </a:r>
            <a:r>
              <a:rPr kumimoji="1" lang="ko-KR" altLang="en-US" sz="1600" dirty="0" err="1"/>
              <a:t>이슈중</a:t>
            </a:r>
            <a:r>
              <a:rPr kumimoji="1" lang="ko-KR" altLang="en-US" sz="1600" dirty="0"/>
              <a:t> </a:t>
            </a:r>
            <a:r>
              <a:rPr kumimoji="1" lang="en-US" altLang="ko-KR" sz="1600" dirty="0">
                <a:solidFill>
                  <a:srgbClr val="FF0000"/>
                </a:solidFill>
              </a:rPr>
              <a:t>12</a:t>
            </a:r>
            <a:r>
              <a:rPr kumimoji="1" lang="ko-KR" altLang="en-US" sz="1600" dirty="0"/>
              <a:t>개 처리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22E595-D306-D14B-AE4D-9741B6239E47}"/>
              </a:ext>
            </a:extLst>
          </p:cNvPr>
          <p:cNvSpPr txBox="1"/>
          <p:nvPr/>
        </p:nvSpPr>
        <p:spPr>
          <a:xfrm>
            <a:off x="6095998" y="4190350"/>
            <a:ext cx="4123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 err="1"/>
              <a:t>조대희</a:t>
            </a:r>
            <a:r>
              <a:rPr kumimoji="1" lang="ko-KR" altLang="en-US" sz="1600" b="1" dirty="0"/>
              <a:t> </a:t>
            </a:r>
            <a:r>
              <a:rPr kumimoji="1" lang="en-US" altLang="ko-KR" sz="1600" dirty="0"/>
              <a:t>–</a:t>
            </a:r>
            <a:r>
              <a:rPr kumimoji="1" lang="ko-KR" altLang="en-US" sz="1600" dirty="0"/>
              <a:t> 총 </a:t>
            </a:r>
            <a:r>
              <a:rPr kumimoji="1" lang="en-US" altLang="ko-KR" sz="1600" dirty="0">
                <a:solidFill>
                  <a:srgbClr val="FF0000"/>
                </a:solidFill>
              </a:rPr>
              <a:t>14</a:t>
            </a:r>
            <a:r>
              <a:rPr kumimoji="1" lang="ko-KR" altLang="en-US" sz="1600" dirty="0"/>
              <a:t>개 할당된 </a:t>
            </a:r>
            <a:r>
              <a:rPr kumimoji="1" lang="ko-KR" altLang="en-US" sz="1600" dirty="0" err="1"/>
              <a:t>이슈중</a:t>
            </a:r>
            <a:r>
              <a:rPr kumimoji="1" lang="ko-KR" altLang="en-US" sz="1600" dirty="0"/>
              <a:t> </a:t>
            </a:r>
            <a:r>
              <a:rPr kumimoji="1" lang="en-US" altLang="ko-KR" sz="1600" dirty="0">
                <a:solidFill>
                  <a:srgbClr val="FF0000"/>
                </a:solidFill>
              </a:rPr>
              <a:t>12</a:t>
            </a:r>
            <a:r>
              <a:rPr kumimoji="1" lang="ko-KR" altLang="en-US" sz="1600" dirty="0"/>
              <a:t>개 처리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834823-B4A2-1D41-989F-8851F1448AF8}"/>
              </a:ext>
            </a:extLst>
          </p:cNvPr>
          <p:cNvSpPr txBox="1"/>
          <p:nvPr/>
        </p:nvSpPr>
        <p:spPr>
          <a:xfrm>
            <a:off x="6287510" y="3736886"/>
            <a:ext cx="3600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주요로직</a:t>
            </a:r>
            <a:r>
              <a:rPr kumimoji="1" lang="ko-KR" altLang="en-US" sz="1600" dirty="0"/>
              <a:t> 구현 기본기능 담당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E53EAF-27B9-B844-A91A-DC0AE062404C}"/>
              </a:ext>
            </a:extLst>
          </p:cNvPr>
          <p:cNvSpPr txBox="1"/>
          <p:nvPr/>
        </p:nvSpPr>
        <p:spPr>
          <a:xfrm>
            <a:off x="6287510" y="4517765"/>
            <a:ext cx="3600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(</a:t>
            </a:r>
            <a:r>
              <a:rPr kumimoji="1" lang="ko-KR" altLang="en-US" sz="1600" dirty="0"/>
              <a:t>부가 기능 및 </a:t>
            </a:r>
            <a:r>
              <a:rPr kumimoji="1" lang="en-US" altLang="ko-KR" sz="1600" dirty="0"/>
              <a:t>UI </a:t>
            </a:r>
            <a:r>
              <a:rPr kumimoji="1" lang="ko-KR" altLang="en-US" sz="1600" dirty="0"/>
              <a:t>담당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8624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21399-A962-0D48-8A9A-E3EFD693EF13}"/>
              </a:ext>
            </a:extLst>
          </p:cNvPr>
          <p:cNvSpPr txBox="1"/>
          <p:nvPr/>
        </p:nvSpPr>
        <p:spPr>
          <a:xfrm>
            <a:off x="468351" y="4572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게임 룰</a:t>
            </a:r>
            <a:r>
              <a:rPr kumimoji="1" lang="en-US" altLang="ko-KR" sz="3200" dirty="0"/>
              <a:t>(</a:t>
            </a:r>
            <a:r>
              <a:rPr kumimoji="1" lang="ko-KR" altLang="en-US" sz="3200" dirty="0" err="1"/>
              <a:t>렌주</a:t>
            </a:r>
            <a:r>
              <a:rPr kumimoji="1" lang="ko-KR" altLang="en-US" sz="3200" dirty="0"/>
              <a:t> 룰</a:t>
            </a:r>
            <a:r>
              <a:rPr kumimoji="1" lang="en-US" altLang="ko-KR" sz="32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A1D7E-0736-4149-9031-797398277D4D}"/>
              </a:ext>
            </a:extLst>
          </p:cNvPr>
          <p:cNvSpPr txBox="1"/>
          <p:nvPr/>
        </p:nvSpPr>
        <p:spPr>
          <a:xfrm>
            <a:off x="468350" y="1602432"/>
            <a:ext cx="5307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흑은 첫 수를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천원</a:t>
            </a:r>
            <a:r>
              <a:rPr kumimoji="1" lang="ko-KR" altLang="en-US" sz="2400" dirty="0"/>
              <a:t>에 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F3280-FABD-5B46-9DA0-AF10F4E4BD3A}"/>
              </a:ext>
            </a:extLst>
          </p:cNvPr>
          <p:cNvSpPr txBox="1"/>
          <p:nvPr/>
        </p:nvSpPr>
        <p:spPr>
          <a:xfrm>
            <a:off x="468350" y="2357144"/>
            <a:ext cx="5307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흑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3-3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4-4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ko-KR" altLang="en-US" sz="2400" b="1" dirty="0" err="1">
                <a:solidFill>
                  <a:srgbClr val="FF0000"/>
                </a:solidFill>
              </a:rPr>
              <a:t>육목</a:t>
            </a:r>
            <a:r>
              <a:rPr kumimoji="1" lang="ko-KR" altLang="en-US" sz="2400" dirty="0"/>
              <a:t> 금지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07584-D2A0-8B4F-8ABE-491911469108}"/>
              </a:ext>
            </a:extLst>
          </p:cNvPr>
          <p:cNvSpPr txBox="1"/>
          <p:nvPr/>
        </p:nvSpPr>
        <p:spPr>
          <a:xfrm>
            <a:off x="468350" y="3148880"/>
            <a:ext cx="5307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일반적으로 </a:t>
            </a:r>
            <a:r>
              <a:rPr kumimoji="1" lang="en-US" altLang="ko-KR" sz="2400" dirty="0"/>
              <a:t>15x15 </a:t>
            </a:r>
            <a:r>
              <a:rPr kumimoji="1" lang="ko-KR" altLang="en-US" sz="2400" dirty="0"/>
              <a:t>오목판으로 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B6BBB-500B-7B49-90CF-BE720409EB87}"/>
              </a:ext>
            </a:extLst>
          </p:cNvPr>
          <p:cNvSpPr txBox="1"/>
          <p:nvPr/>
        </p:nvSpPr>
        <p:spPr>
          <a:xfrm>
            <a:off x="468349" y="5442314"/>
            <a:ext cx="711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2400" dirty="0">
                <a:hlinkClick r:id="rId3"/>
              </a:rPr>
              <a:t>https://</a:t>
            </a:r>
            <a:r>
              <a:rPr kumimoji="1" lang="en" altLang="ko-KR" sz="2400" dirty="0" err="1">
                <a:hlinkClick r:id="rId3"/>
              </a:rPr>
              <a:t>namu.wiki</a:t>
            </a:r>
            <a:r>
              <a:rPr kumimoji="1" lang="en" altLang="ko-KR" sz="2400" dirty="0">
                <a:hlinkClick r:id="rId3"/>
              </a:rPr>
              <a:t>/w/%EB%A0%8C%EC%A3%BC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829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21399-A962-0D48-8A9A-E3EFD693EF13}"/>
              </a:ext>
            </a:extLst>
          </p:cNvPr>
          <p:cNvSpPr txBox="1"/>
          <p:nvPr/>
        </p:nvSpPr>
        <p:spPr>
          <a:xfrm>
            <a:off x="468351" y="4572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금수</a:t>
            </a:r>
            <a:endParaRPr kumimoji="1" lang="en-US" altLang="ko-KR" sz="3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0B740C-62BC-8C45-A755-1CCA1C454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23" y="1135673"/>
            <a:ext cx="2288242" cy="22933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89316A-7EFF-8A48-9E14-3DE5CBA82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525" y="1135673"/>
            <a:ext cx="2293327" cy="22933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929C43D-DF6B-0A42-9B17-7CADBADD0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1253" y="1135673"/>
            <a:ext cx="2293327" cy="22933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356F5B7-1F7E-D64B-8659-2DCFCE5C93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1253" y="3890682"/>
            <a:ext cx="2251587" cy="225659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26F85C-CF16-854D-B83D-2ADC03F033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323" y="3890682"/>
            <a:ext cx="2271736" cy="225659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CBA7489-1A23-CE4D-8523-AF74C377AE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1834" y="3869166"/>
            <a:ext cx="2262526" cy="227264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C3B9F17-DED7-F441-A436-9CA19CE173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1526" y="3863709"/>
            <a:ext cx="2293327" cy="22781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4EBB6DA-B0C8-184E-B234-0C4452C0C88D}"/>
              </a:ext>
            </a:extLst>
          </p:cNvPr>
          <p:cNvSpPr txBox="1"/>
          <p:nvPr/>
        </p:nvSpPr>
        <p:spPr>
          <a:xfrm>
            <a:off x="5651582" y="3477077"/>
            <a:ext cx="888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33 </a:t>
            </a:r>
            <a:r>
              <a:rPr kumimoji="1" lang="ko-KR" altLang="en-US" sz="1600" dirty="0"/>
              <a:t>금수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898867-06E9-D74B-BC3E-BB209D871797}"/>
              </a:ext>
            </a:extLst>
          </p:cNvPr>
          <p:cNvSpPr txBox="1"/>
          <p:nvPr/>
        </p:nvSpPr>
        <p:spPr>
          <a:xfrm>
            <a:off x="5651582" y="6189893"/>
            <a:ext cx="888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44 </a:t>
            </a:r>
            <a:r>
              <a:rPr kumimoji="1" lang="ko-KR" altLang="en-US" sz="1600" dirty="0"/>
              <a:t>금수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6242051-6A97-4E4E-8C44-804F02E7AE21}"/>
              </a:ext>
            </a:extLst>
          </p:cNvPr>
          <p:cNvSpPr/>
          <p:nvPr/>
        </p:nvSpPr>
        <p:spPr>
          <a:xfrm>
            <a:off x="2157563" y="1764063"/>
            <a:ext cx="121380" cy="1254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740359-F4D8-9645-A698-E19F4912646E}"/>
              </a:ext>
            </a:extLst>
          </p:cNvPr>
          <p:cNvSpPr/>
          <p:nvPr/>
        </p:nvSpPr>
        <p:spPr>
          <a:xfrm>
            <a:off x="4077038" y="2219622"/>
            <a:ext cx="121380" cy="1254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6A62B1D-222C-D441-98A6-57ABFD5D20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5818" y="2218049"/>
            <a:ext cx="127000" cy="1270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05A5B8-F38F-424C-B49E-2671A97768D7}"/>
              </a:ext>
            </a:extLst>
          </p:cNvPr>
          <p:cNvSpPr/>
          <p:nvPr/>
        </p:nvSpPr>
        <p:spPr>
          <a:xfrm>
            <a:off x="1228245" y="4956263"/>
            <a:ext cx="121380" cy="1254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F91882F-6CA8-5542-B721-D8BBECF5D3F5}"/>
              </a:ext>
            </a:extLst>
          </p:cNvPr>
          <p:cNvSpPr/>
          <p:nvPr/>
        </p:nvSpPr>
        <p:spPr>
          <a:xfrm rot="5400000">
            <a:off x="4218372" y="4776206"/>
            <a:ext cx="121380" cy="1254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70D9173-A53C-2248-9E86-6B2691EE64DB}"/>
              </a:ext>
            </a:extLst>
          </p:cNvPr>
          <p:cNvSpPr/>
          <p:nvPr/>
        </p:nvSpPr>
        <p:spPr>
          <a:xfrm rot="5400000">
            <a:off x="7171847" y="5547170"/>
            <a:ext cx="121380" cy="1254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631E6FE-2861-AA47-930A-BF2411D6EF83}"/>
              </a:ext>
            </a:extLst>
          </p:cNvPr>
          <p:cNvSpPr/>
          <p:nvPr/>
        </p:nvSpPr>
        <p:spPr>
          <a:xfrm rot="5400000">
            <a:off x="9932976" y="5547171"/>
            <a:ext cx="121380" cy="1254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375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21399-A962-0D48-8A9A-E3EFD693EF13}"/>
              </a:ext>
            </a:extLst>
          </p:cNvPr>
          <p:cNvSpPr txBox="1"/>
          <p:nvPr/>
        </p:nvSpPr>
        <p:spPr>
          <a:xfrm>
            <a:off x="468351" y="4572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 err="1"/>
              <a:t>구현화면</a:t>
            </a:r>
            <a:endParaRPr kumimoji="1" lang="en-US" altLang="ko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377071-71D6-2946-9452-CBDF5672D921}"/>
              </a:ext>
            </a:extLst>
          </p:cNvPr>
          <p:cNvSpPr txBox="1"/>
          <p:nvPr/>
        </p:nvSpPr>
        <p:spPr>
          <a:xfrm>
            <a:off x="5917474" y="1162594"/>
            <a:ext cx="3069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주요 구현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DF256C-4929-A349-AABF-2770EE2342EB}"/>
              </a:ext>
            </a:extLst>
          </p:cNvPr>
          <p:cNvSpPr txBox="1"/>
          <p:nvPr/>
        </p:nvSpPr>
        <p:spPr>
          <a:xfrm>
            <a:off x="5917474" y="1938960"/>
            <a:ext cx="523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현재 </a:t>
            </a:r>
            <a:r>
              <a:rPr kumimoji="1" lang="ko-KR" altLang="en-US" dirty="0" err="1"/>
              <a:t>커서위치를</a:t>
            </a:r>
            <a:r>
              <a:rPr kumimoji="1" lang="ko-KR" altLang="en-US" dirty="0"/>
              <a:t> 표시</a:t>
            </a:r>
            <a:r>
              <a:rPr kumimoji="1" lang="en-US" altLang="ko-KR" dirty="0"/>
              <a:t>(</a:t>
            </a:r>
            <a:r>
              <a:rPr kumimoji="1" lang="ko-KR" altLang="en-US" dirty="0"/>
              <a:t>마우스</a:t>
            </a:r>
            <a:r>
              <a:rPr kumimoji="1" lang="en-US" altLang="ko-KR" dirty="0"/>
              <a:t>,</a:t>
            </a:r>
            <a:r>
              <a:rPr kumimoji="1" lang="ko-KR" altLang="en-US" dirty="0"/>
              <a:t> 키보드</a:t>
            </a:r>
            <a:r>
              <a:rPr kumimoji="1" lang="en-US" altLang="ko-KR" dirty="0"/>
              <a:t>)</a:t>
            </a:r>
            <a:r>
              <a:rPr kumimoji="1" lang="ko-KR" altLang="en-US" dirty="0"/>
              <a:t> 제어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808C49-E750-FD4F-833D-B1CDDF98F549}"/>
              </a:ext>
            </a:extLst>
          </p:cNvPr>
          <p:cNvSpPr txBox="1"/>
          <p:nvPr/>
        </p:nvSpPr>
        <p:spPr>
          <a:xfrm>
            <a:off x="5917474" y="2584696"/>
            <a:ext cx="523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착수 제한시간을 아날로그</a:t>
            </a:r>
            <a:r>
              <a:rPr kumimoji="1" lang="en-US" altLang="ko-KR" dirty="0"/>
              <a:t>,</a:t>
            </a:r>
            <a:r>
              <a:rPr kumimoji="1" lang="ko-KR" altLang="en-US" dirty="0"/>
              <a:t> 디지털형태로 표시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2C29A-59F1-E64A-8622-5ADF89201B8B}"/>
              </a:ext>
            </a:extLst>
          </p:cNvPr>
          <p:cNvSpPr txBox="1"/>
          <p:nvPr/>
        </p:nvSpPr>
        <p:spPr>
          <a:xfrm>
            <a:off x="5917474" y="3230432"/>
            <a:ext cx="523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오목 승</a:t>
            </a:r>
            <a:r>
              <a:rPr kumimoji="1" lang="en-US" altLang="ko-KR" dirty="0"/>
              <a:t>/</a:t>
            </a:r>
            <a:r>
              <a:rPr kumimoji="1" lang="ko-KR" altLang="en-US" dirty="0"/>
              <a:t> 패 처리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DA9CBD-E565-E241-8A3A-ECCBDC75EB2D}"/>
              </a:ext>
            </a:extLst>
          </p:cNvPr>
          <p:cNvSpPr txBox="1"/>
          <p:nvPr/>
        </p:nvSpPr>
        <p:spPr>
          <a:xfrm>
            <a:off x="5917474" y="3876168"/>
            <a:ext cx="523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타이틀바</a:t>
            </a:r>
            <a:r>
              <a:rPr kumimoji="1" lang="ko-KR" altLang="en-US" dirty="0"/>
              <a:t> 현재 턴과 진행상황 표시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2D6A23-755B-9F43-94CD-D2BA96AB5739}"/>
              </a:ext>
            </a:extLst>
          </p:cNvPr>
          <p:cNvSpPr txBox="1"/>
          <p:nvPr/>
        </p:nvSpPr>
        <p:spPr>
          <a:xfrm>
            <a:off x="5917474" y="4521904"/>
            <a:ext cx="523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착수시</a:t>
            </a:r>
            <a:r>
              <a:rPr kumimoji="1" lang="ko-KR" altLang="en-US" dirty="0"/>
              <a:t> 스택에 저장</a:t>
            </a:r>
            <a:r>
              <a:rPr kumimoji="1" lang="en-US" altLang="ko-KR" dirty="0"/>
              <a:t>/</a:t>
            </a:r>
            <a:r>
              <a:rPr kumimoji="1" lang="ko-KR" altLang="en-US" dirty="0"/>
              <a:t> 무르기 기능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3F4FD30-0F92-224F-AE59-8F4ABA2E4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64" y="1041975"/>
            <a:ext cx="4347514" cy="553811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812B73-DA42-1B4B-A5B8-2B298223D2F7}"/>
              </a:ext>
            </a:extLst>
          </p:cNvPr>
          <p:cNvSpPr/>
          <p:nvPr/>
        </p:nvSpPr>
        <p:spPr>
          <a:xfrm>
            <a:off x="566964" y="1041975"/>
            <a:ext cx="4347514" cy="5538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4F3B99-6778-0449-9394-E4EF25F663ED}"/>
              </a:ext>
            </a:extLst>
          </p:cNvPr>
          <p:cNvSpPr txBox="1"/>
          <p:nvPr/>
        </p:nvSpPr>
        <p:spPr>
          <a:xfrm>
            <a:off x="5917474" y="5167640"/>
            <a:ext cx="523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라인</a:t>
            </a:r>
            <a:r>
              <a:rPr kumimoji="1" lang="en-US" altLang="ko-KR" dirty="0"/>
              <a:t>/</a:t>
            </a:r>
            <a:r>
              <a:rPr kumimoji="1" lang="ko-KR" altLang="en-US" dirty="0"/>
              <a:t> 행 번호 표시</a:t>
            </a:r>
          </a:p>
        </p:txBody>
      </p:sp>
    </p:spTree>
    <p:extLst>
      <p:ext uri="{BB962C8B-B14F-4D97-AF65-F5344CB8AC3E}">
        <p14:creationId xmlns:p14="http://schemas.microsoft.com/office/powerpoint/2010/main" val="57102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609DA6-B4E6-3B46-A053-9254C13ECD26}"/>
              </a:ext>
            </a:extLst>
          </p:cNvPr>
          <p:cNvSpPr/>
          <p:nvPr/>
        </p:nvSpPr>
        <p:spPr>
          <a:xfrm>
            <a:off x="1268583" y="4745517"/>
            <a:ext cx="4800334" cy="15806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AFFA210-2974-CD41-9BF5-FB7C4BDED6BD}"/>
              </a:ext>
            </a:extLst>
          </p:cNvPr>
          <p:cNvSpPr/>
          <p:nvPr/>
        </p:nvSpPr>
        <p:spPr>
          <a:xfrm>
            <a:off x="1268583" y="1050029"/>
            <a:ext cx="9965473" cy="3443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8DF06D4-8AEB-DF4C-8425-0FA9AC483620}"/>
              </a:ext>
            </a:extLst>
          </p:cNvPr>
          <p:cNvSpPr/>
          <p:nvPr/>
        </p:nvSpPr>
        <p:spPr>
          <a:xfrm>
            <a:off x="6433722" y="4749870"/>
            <a:ext cx="4800334" cy="15806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821399-A962-0D48-8A9A-E3EFD693EF13}"/>
              </a:ext>
            </a:extLst>
          </p:cNvPr>
          <p:cNvSpPr txBox="1"/>
          <p:nvPr/>
        </p:nvSpPr>
        <p:spPr>
          <a:xfrm>
            <a:off x="451331" y="292385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클래스 설계</a:t>
            </a:r>
            <a:endParaRPr kumimoji="1" lang="en-US" altLang="ko-KR" sz="3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D29689-4D1A-8E4B-B04D-D1E35DAFF61F}"/>
              </a:ext>
            </a:extLst>
          </p:cNvPr>
          <p:cNvSpPr/>
          <p:nvPr/>
        </p:nvSpPr>
        <p:spPr>
          <a:xfrm>
            <a:off x="4874623" y="1354831"/>
            <a:ext cx="2442754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CanvasElement</a:t>
            </a:r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F49AE1-16D9-0B49-9925-F88B411FACC4}"/>
              </a:ext>
            </a:extLst>
          </p:cNvPr>
          <p:cNvSpPr/>
          <p:nvPr/>
        </p:nvSpPr>
        <p:spPr>
          <a:xfrm>
            <a:off x="1670134" y="3259181"/>
            <a:ext cx="1909089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OmokBoard</a:t>
            </a:r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1973AC-CDF1-5D4D-A7FB-7A340D993570}"/>
              </a:ext>
            </a:extLst>
          </p:cNvPr>
          <p:cNvSpPr/>
          <p:nvPr/>
        </p:nvSpPr>
        <p:spPr>
          <a:xfrm>
            <a:off x="4082409" y="3259181"/>
            <a:ext cx="1909089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GameClock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09C8E4-9A58-8A40-9262-5BABD0884BA6}"/>
              </a:ext>
            </a:extLst>
          </p:cNvPr>
          <p:cNvSpPr/>
          <p:nvPr/>
        </p:nvSpPr>
        <p:spPr>
          <a:xfrm>
            <a:off x="6525163" y="3259181"/>
            <a:ext cx="1909089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PieceIcon</a:t>
            </a:r>
            <a:endParaRPr kumimoji="1"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E5F8A6-7B3E-8F4A-A90F-C4B81BFAA3EB}"/>
              </a:ext>
            </a:extLst>
          </p:cNvPr>
          <p:cNvSpPr/>
          <p:nvPr/>
        </p:nvSpPr>
        <p:spPr>
          <a:xfrm>
            <a:off x="8967917" y="3259181"/>
            <a:ext cx="1909089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ClockLabel</a:t>
            </a:r>
            <a:endParaRPr kumimoji="1" lang="ko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22BCE901-F4C3-A343-9256-1318ADDCEFF4}"/>
              </a:ext>
            </a:extLst>
          </p:cNvPr>
          <p:cNvCxnSpPr>
            <a:stCxn id="15" idx="0"/>
          </p:cNvCxnSpPr>
          <p:nvPr/>
        </p:nvCxnSpPr>
        <p:spPr>
          <a:xfrm>
            <a:off x="2677886" y="3259181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D2245AF6-3F9B-EF40-A3CF-657C38743FE7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847703" y="1818563"/>
            <a:ext cx="2026920" cy="1440618"/>
          </a:xfrm>
          <a:prstGeom prst="bentConnector3">
            <a:avLst>
              <a:gd name="adj1" fmla="val -1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49ACB2B3-7C3C-6C40-B506-2FAA8DEC58E9}"/>
              </a:ext>
            </a:extLst>
          </p:cNvPr>
          <p:cNvCxnSpPr>
            <a:stCxn id="17" idx="0"/>
          </p:cNvCxnSpPr>
          <p:nvPr/>
        </p:nvCxnSpPr>
        <p:spPr>
          <a:xfrm rot="5400000" flipH="1" flipV="1">
            <a:off x="5010130" y="2302587"/>
            <a:ext cx="983418" cy="9297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B05E0A07-8245-6741-9C4A-4E3883D97663}"/>
              </a:ext>
            </a:extLst>
          </p:cNvPr>
          <p:cNvCxnSpPr/>
          <p:nvPr/>
        </p:nvCxnSpPr>
        <p:spPr>
          <a:xfrm rot="16200000" flipV="1">
            <a:off x="6485622" y="2318569"/>
            <a:ext cx="1156502" cy="10774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B70BFF84-B338-174C-94C8-F307D581BF0C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99610" y="1236329"/>
            <a:ext cx="1440618" cy="26050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C5205D9-3FE2-3544-9159-C758ADA30AEA}"/>
              </a:ext>
            </a:extLst>
          </p:cNvPr>
          <p:cNvSpPr/>
          <p:nvPr/>
        </p:nvSpPr>
        <p:spPr>
          <a:xfrm>
            <a:off x="1731505" y="5035729"/>
            <a:ext cx="1909089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Game</a:t>
            </a:r>
            <a:endParaRPr kumimoji="1"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31604D-B5F7-F745-A4CB-EA87E9441214}"/>
              </a:ext>
            </a:extLst>
          </p:cNvPr>
          <p:cNvSpPr/>
          <p:nvPr/>
        </p:nvSpPr>
        <p:spPr>
          <a:xfrm>
            <a:off x="3900211" y="5035729"/>
            <a:ext cx="1909089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OmokUtil</a:t>
            </a:r>
            <a:endParaRPr kumimoji="1"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C2E10D3-C1A1-A54B-A44D-60D4F7988251}"/>
              </a:ext>
            </a:extLst>
          </p:cNvPr>
          <p:cNvSpPr/>
          <p:nvPr/>
        </p:nvSpPr>
        <p:spPr>
          <a:xfrm>
            <a:off x="6857987" y="5040082"/>
            <a:ext cx="1909089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Subject</a:t>
            </a:r>
            <a:endParaRPr kumimoji="1"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AD684B1-0A69-AA45-B7EF-0269BE67C56E}"/>
              </a:ext>
            </a:extLst>
          </p:cNvPr>
          <p:cNvSpPr/>
          <p:nvPr/>
        </p:nvSpPr>
        <p:spPr>
          <a:xfrm>
            <a:off x="9099900" y="5040083"/>
            <a:ext cx="1909089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Observer</a:t>
            </a:r>
            <a:endParaRPr kumimoji="1"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BB4327-81D5-A34E-A1F9-55D971F30C5A}"/>
              </a:ext>
            </a:extLst>
          </p:cNvPr>
          <p:cNvSpPr txBox="1"/>
          <p:nvPr/>
        </p:nvSpPr>
        <p:spPr>
          <a:xfrm>
            <a:off x="1731505" y="1354831"/>
            <a:ext cx="131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View</a:t>
            </a:r>
            <a:endParaRPr kumimoji="1"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0A0D15-C219-D240-B751-78040E61B77C}"/>
              </a:ext>
            </a:extLst>
          </p:cNvPr>
          <p:cNvSpPr txBox="1"/>
          <p:nvPr/>
        </p:nvSpPr>
        <p:spPr>
          <a:xfrm>
            <a:off x="1254981" y="4666397"/>
            <a:ext cx="131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Logic</a:t>
            </a:r>
            <a:endParaRPr kumimoji="1"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A225F5-0CB0-D14E-B794-D7475B770F75}"/>
              </a:ext>
            </a:extLst>
          </p:cNvPr>
          <p:cNvSpPr txBox="1"/>
          <p:nvPr/>
        </p:nvSpPr>
        <p:spPr>
          <a:xfrm>
            <a:off x="6433722" y="4691483"/>
            <a:ext cx="266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Communication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2118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783</Words>
  <Application>Microsoft Macintosh PowerPoint</Application>
  <PresentationFormat>와이드스크린</PresentationFormat>
  <Paragraphs>127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Nanum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임호성</dc:creator>
  <cp:lastModifiedBy>임호성</cp:lastModifiedBy>
  <cp:revision>37</cp:revision>
  <dcterms:created xsi:type="dcterms:W3CDTF">2018-05-02T11:42:58Z</dcterms:created>
  <dcterms:modified xsi:type="dcterms:W3CDTF">2018-06-21T06:59:24Z</dcterms:modified>
</cp:coreProperties>
</file>