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75" r:id="rId2"/>
    <p:sldId id="274" r:id="rId3"/>
    <p:sldId id="316" r:id="rId4"/>
    <p:sldId id="318" r:id="rId5"/>
    <p:sldId id="325" r:id="rId6"/>
    <p:sldId id="326" r:id="rId7"/>
    <p:sldId id="327" r:id="rId8"/>
    <p:sldId id="321" r:id="rId9"/>
    <p:sldId id="320" r:id="rId10"/>
    <p:sldId id="322" r:id="rId11"/>
    <p:sldId id="310" r:id="rId12"/>
    <p:sldId id="311" r:id="rId13"/>
    <p:sldId id="312" r:id="rId14"/>
    <p:sldId id="313" r:id="rId15"/>
    <p:sldId id="323" r:id="rId16"/>
    <p:sldId id="32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2ED58EF-16E7-4759-948E-C9B4B6920FF4}">
          <p14:sldIdLst>
            <p14:sldId id="275"/>
            <p14:sldId id="274"/>
            <p14:sldId id="316"/>
            <p14:sldId id="318"/>
            <p14:sldId id="325"/>
            <p14:sldId id="326"/>
            <p14:sldId id="327"/>
            <p14:sldId id="321"/>
            <p14:sldId id="320"/>
            <p14:sldId id="322"/>
          </p14:sldIdLst>
        </p14:section>
        <p14:section name="제목 없는 구역" id="{8C8CF0B7-0979-4087-96DA-C46737E4F986}">
          <p14:sldIdLst>
            <p14:sldId id="310"/>
            <p14:sldId id="311"/>
            <p14:sldId id="312"/>
            <p14:sldId id="313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Yonghee" initials="JY" lastIdx="1" clrIdx="0">
    <p:extLst>
      <p:ext uri="{19B8F6BF-5375-455C-9EA6-DF929625EA0E}">
        <p15:presenceInfo xmlns:p15="http://schemas.microsoft.com/office/powerpoint/2012/main" userId="b3fde5ac675ad5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F7D4"/>
    <a:srgbClr val="2BCDC1"/>
    <a:srgbClr val="F66095"/>
    <a:srgbClr val="7FA6EE"/>
    <a:srgbClr val="835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0T13:23:48.3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4EEB0-9261-4353-90EE-23B2D2CB201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23712A96-88C5-44E0-85EE-E687FBE26A79}">
      <dgm:prSet phldrT="[텍스트]"/>
      <dgm:spPr/>
      <dgm:t>
        <a:bodyPr/>
        <a:lstStyle/>
        <a:p>
          <a:pPr latinLnBrk="1"/>
          <a:r>
            <a:rPr lang="ko-KR" altLang="en-US" dirty="0"/>
            <a:t>유동인구가 증가하는데</a:t>
          </a:r>
          <a:r>
            <a:rPr lang="en-US" altLang="ko-KR" dirty="0"/>
            <a:t>, </a:t>
          </a:r>
          <a:r>
            <a:rPr lang="ko-KR" altLang="en-US" dirty="0"/>
            <a:t>사람들이 관광지를 방문할까</a:t>
          </a:r>
          <a:r>
            <a:rPr lang="en-US" altLang="ko-KR" dirty="0"/>
            <a:t>?</a:t>
          </a:r>
          <a:endParaRPr lang="ko-KR" altLang="en-US" dirty="0"/>
        </a:p>
      </dgm:t>
    </dgm:pt>
    <dgm:pt modelId="{A82B5AF6-E77B-433E-9334-FDE43B33015D}" type="parTrans" cxnId="{B581DC1F-9C98-43EB-B2A3-52039FAA9B18}">
      <dgm:prSet/>
      <dgm:spPr/>
      <dgm:t>
        <a:bodyPr/>
        <a:lstStyle/>
        <a:p>
          <a:pPr latinLnBrk="1"/>
          <a:endParaRPr lang="ko-KR" altLang="en-US"/>
        </a:p>
      </dgm:t>
    </dgm:pt>
    <dgm:pt modelId="{A73DAD12-9027-4F9D-A29E-59A226BE6CA7}" type="sibTrans" cxnId="{B581DC1F-9C98-43EB-B2A3-52039FAA9B18}">
      <dgm:prSet/>
      <dgm:spPr/>
      <dgm:t>
        <a:bodyPr/>
        <a:lstStyle/>
        <a:p>
          <a:pPr latinLnBrk="1"/>
          <a:endParaRPr lang="ko-KR" altLang="en-US"/>
        </a:p>
      </dgm:t>
    </dgm:pt>
    <dgm:pt modelId="{3B7D13E5-1B2C-4364-AFA9-337A9BE83151}">
      <dgm:prSet phldrT="[텍스트]"/>
      <dgm:spPr/>
      <dgm:t>
        <a:bodyPr/>
        <a:lstStyle/>
        <a:p>
          <a:pPr latinLnBrk="1"/>
          <a:r>
            <a:rPr lang="ko-KR" altLang="en-US" dirty="0"/>
            <a:t>외부활동과 유동인구가 관계가 있을까</a:t>
          </a:r>
          <a:r>
            <a:rPr lang="en-US" altLang="ko-KR" dirty="0"/>
            <a:t>?</a:t>
          </a:r>
          <a:endParaRPr lang="ko-KR" altLang="en-US" dirty="0"/>
        </a:p>
      </dgm:t>
    </dgm:pt>
    <dgm:pt modelId="{C1624505-4BF2-4C51-8900-CFC3387842BB}" type="parTrans" cxnId="{FEE18F4D-5C38-48A3-B948-E6E34042C446}">
      <dgm:prSet/>
      <dgm:spPr/>
      <dgm:t>
        <a:bodyPr/>
        <a:lstStyle/>
        <a:p>
          <a:pPr latinLnBrk="1"/>
          <a:endParaRPr lang="ko-KR" altLang="en-US"/>
        </a:p>
      </dgm:t>
    </dgm:pt>
    <dgm:pt modelId="{B03A6022-FC39-48E1-B136-E7BB1BC4B4B2}" type="sibTrans" cxnId="{FEE18F4D-5C38-48A3-B948-E6E34042C446}">
      <dgm:prSet/>
      <dgm:spPr/>
      <dgm:t>
        <a:bodyPr/>
        <a:lstStyle/>
        <a:p>
          <a:pPr latinLnBrk="1"/>
          <a:endParaRPr lang="ko-KR" altLang="en-US"/>
        </a:p>
      </dgm:t>
    </dgm:pt>
    <dgm:pt modelId="{B0483A33-FB61-4E3C-9CF2-E34338C598A2}">
      <dgm:prSet phldrT="[텍스트]"/>
      <dgm:spPr/>
      <dgm:t>
        <a:bodyPr/>
        <a:lstStyle/>
        <a:p>
          <a:pPr latinLnBrk="1"/>
          <a:r>
            <a:rPr lang="ko-KR" altLang="en-US" dirty="0"/>
            <a:t>기념품점과 관광여행의 매출액 변화 추이</a:t>
          </a:r>
        </a:p>
      </dgm:t>
    </dgm:pt>
    <dgm:pt modelId="{BAE45268-6515-4BF0-AA47-AB9897E6D23C}" type="parTrans" cxnId="{D2CD6883-ECA3-4DEF-8D4C-900658D4C394}">
      <dgm:prSet/>
      <dgm:spPr/>
      <dgm:t>
        <a:bodyPr/>
        <a:lstStyle/>
        <a:p>
          <a:pPr latinLnBrk="1"/>
          <a:endParaRPr lang="ko-KR" altLang="en-US"/>
        </a:p>
      </dgm:t>
    </dgm:pt>
    <dgm:pt modelId="{B5E5A68F-3002-4098-A1A0-63ADABCA7B68}" type="sibTrans" cxnId="{D2CD6883-ECA3-4DEF-8D4C-900658D4C394}">
      <dgm:prSet/>
      <dgm:spPr/>
      <dgm:t>
        <a:bodyPr/>
        <a:lstStyle/>
        <a:p>
          <a:pPr latinLnBrk="1"/>
          <a:endParaRPr lang="ko-KR" altLang="en-US"/>
        </a:p>
      </dgm:t>
    </dgm:pt>
    <dgm:pt modelId="{66525EEE-8FF1-460C-9A99-F608348632E6}">
      <dgm:prSet phldrT="[텍스트]"/>
      <dgm:spPr/>
      <dgm:t>
        <a:bodyPr/>
        <a:lstStyle/>
        <a:p>
          <a:pPr latinLnBrk="1"/>
          <a:r>
            <a:rPr lang="ko-KR" altLang="en-US" dirty="0"/>
            <a:t>기념품점과 유동인구의 상관관계</a:t>
          </a:r>
        </a:p>
      </dgm:t>
    </dgm:pt>
    <dgm:pt modelId="{C347BA46-E3EC-43B9-B83C-5D2D0E9D2310}" type="parTrans" cxnId="{E85C6998-824B-4D5D-B51F-D2FA8C378071}">
      <dgm:prSet/>
      <dgm:spPr/>
      <dgm:t>
        <a:bodyPr/>
        <a:lstStyle/>
        <a:p>
          <a:pPr latinLnBrk="1"/>
          <a:endParaRPr lang="ko-KR" altLang="en-US"/>
        </a:p>
      </dgm:t>
    </dgm:pt>
    <dgm:pt modelId="{FD4232ED-A04B-4B62-816E-57CAAA0F525D}" type="sibTrans" cxnId="{E85C6998-824B-4D5D-B51F-D2FA8C378071}">
      <dgm:prSet/>
      <dgm:spPr/>
      <dgm:t>
        <a:bodyPr/>
        <a:lstStyle/>
        <a:p>
          <a:pPr latinLnBrk="1"/>
          <a:endParaRPr lang="ko-KR" altLang="en-US"/>
        </a:p>
      </dgm:t>
    </dgm:pt>
    <dgm:pt modelId="{2E6EDBF8-C723-4D78-93EE-78BBF457FC21}" type="pres">
      <dgm:prSet presAssocID="{B434EEB0-9261-4353-90EE-23B2D2CB2014}" presName="outerComposite" presStyleCnt="0">
        <dgm:presLayoutVars>
          <dgm:chMax val="5"/>
          <dgm:dir/>
          <dgm:resizeHandles val="exact"/>
        </dgm:presLayoutVars>
      </dgm:prSet>
      <dgm:spPr/>
    </dgm:pt>
    <dgm:pt modelId="{3970C740-4503-4137-9708-D5BFEA548F6D}" type="pres">
      <dgm:prSet presAssocID="{B434EEB0-9261-4353-90EE-23B2D2CB2014}" presName="dummyMaxCanvas" presStyleCnt="0">
        <dgm:presLayoutVars/>
      </dgm:prSet>
      <dgm:spPr/>
    </dgm:pt>
    <dgm:pt modelId="{167A54FE-E8D9-47B7-AC87-CB7F709A2349}" type="pres">
      <dgm:prSet presAssocID="{B434EEB0-9261-4353-90EE-23B2D2CB2014}" presName="FourNodes_1" presStyleLbl="node1" presStyleIdx="0" presStyleCnt="4">
        <dgm:presLayoutVars>
          <dgm:bulletEnabled val="1"/>
        </dgm:presLayoutVars>
      </dgm:prSet>
      <dgm:spPr/>
    </dgm:pt>
    <dgm:pt modelId="{CE7AA3D1-0B8D-4433-A6D4-9EE5E56EF515}" type="pres">
      <dgm:prSet presAssocID="{B434EEB0-9261-4353-90EE-23B2D2CB2014}" presName="FourNodes_2" presStyleLbl="node1" presStyleIdx="1" presStyleCnt="4">
        <dgm:presLayoutVars>
          <dgm:bulletEnabled val="1"/>
        </dgm:presLayoutVars>
      </dgm:prSet>
      <dgm:spPr/>
    </dgm:pt>
    <dgm:pt modelId="{8517E2EC-B810-4917-96FF-7E058481FD3A}" type="pres">
      <dgm:prSet presAssocID="{B434EEB0-9261-4353-90EE-23B2D2CB2014}" presName="FourNodes_3" presStyleLbl="node1" presStyleIdx="2" presStyleCnt="4">
        <dgm:presLayoutVars>
          <dgm:bulletEnabled val="1"/>
        </dgm:presLayoutVars>
      </dgm:prSet>
      <dgm:spPr/>
    </dgm:pt>
    <dgm:pt modelId="{6EC10E5C-7012-4B19-86A1-A2170DC8D524}" type="pres">
      <dgm:prSet presAssocID="{B434EEB0-9261-4353-90EE-23B2D2CB2014}" presName="FourNodes_4" presStyleLbl="node1" presStyleIdx="3" presStyleCnt="4">
        <dgm:presLayoutVars>
          <dgm:bulletEnabled val="1"/>
        </dgm:presLayoutVars>
      </dgm:prSet>
      <dgm:spPr/>
    </dgm:pt>
    <dgm:pt modelId="{E520DF91-235D-4376-BFDF-0123B1511535}" type="pres">
      <dgm:prSet presAssocID="{B434EEB0-9261-4353-90EE-23B2D2CB2014}" presName="FourConn_1-2" presStyleLbl="fgAccFollowNode1" presStyleIdx="0" presStyleCnt="3">
        <dgm:presLayoutVars>
          <dgm:bulletEnabled val="1"/>
        </dgm:presLayoutVars>
      </dgm:prSet>
      <dgm:spPr/>
    </dgm:pt>
    <dgm:pt modelId="{CFF77ED5-0207-4642-8605-216F195F7FA3}" type="pres">
      <dgm:prSet presAssocID="{B434EEB0-9261-4353-90EE-23B2D2CB2014}" presName="FourConn_2-3" presStyleLbl="fgAccFollowNode1" presStyleIdx="1" presStyleCnt="3">
        <dgm:presLayoutVars>
          <dgm:bulletEnabled val="1"/>
        </dgm:presLayoutVars>
      </dgm:prSet>
      <dgm:spPr/>
    </dgm:pt>
    <dgm:pt modelId="{FDEB587E-551A-4432-BCA6-780110E0E59B}" type="pres">
      <dgm:prSet presAssocID="{B434EEB0-9261-4353-90EE-23B2D2CB2014}" presName="FourConn_3-4" presStyleLbl="fgAccFollowNode1" presStyleIdx="2" presStyleCnt="3">
        <dgm:presLayoutVars>
          <dgm:bulletEnabled val="1"/>
        </dgm:presLayoutVars>
      </dgm:prSet>
      <dgm:spPr/>
    </dgm:pt>
    <dgm:pt modelId="{9F4FB37C-91FE-4101-871E-9F07854552A2}" type="pres">
      <dgm:prSet presAssocID="{B434EEB0-9261-4353-90EE-23B2D2CB2014}" presName="FourNodes_1_text" presStyleLbl="node1" presStyleIdx="3" presStyleCnt="4">
        <dgm:presLayoutVars>
          <dgm:bulletEnabled val="1"/>
        </dgm:presLayoutVars>
      </dgm:prSet>
      <dgm:spPr/>
    </dgm:pt>
    <dgm:pt modelId="{B885769A-71A2-4A81-80C7-EDBE9C2E2751}" type="pres">
      <dgm:prSet presAssocID="{B434EEB0-9261-4353-90EE-23B2D2CB2014}" presName="FourNodes_2_text" presStyleLbl="node1" presStyleIdx="3" presStyleCnt="4">
        <dgm:presLayoutVars>
          <dgm:bulletEnabled val="1"/>
        </dgm:presLayoutVars>
      </dgm:prSet>
      <dgm:spPr/>
    </dgm:pt>
    <dgm:pt modelId="{7DD0EA88-3E96-4094-89EC-F8437A10893C}" type="pres">
      <dgm:prSet presAssocID="{B434EEB0-9261-4353-90EE-23B2D2CB2014}" presName="FourNodes_3_text" presStyleLbl="node1" presStyleIdx="3" presStyleCnt="4">
        <dgm:presLayoutVars>
          <dgm:bulletEnabled val="1"/>
        </dgm:presLayoutVars>
      </dgm:prSet>
      <dgm:spPr/>
    </dgm:pt>
    <dgm:pt modelId="{69F2BBAC-308A-46F1-981C-16DCBC58FCB5}" type="pres">
      <dgm:prSet presAssocID="{B434EEB0-9261-4353-90EE-23B2D2CB201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4C34A1E-E7E2-449F-824A-6A2291204F1F}" type="presOf" srcId="{FD4232ED-A04B-4B62-816E-57CAAA0F525D}" destId="{FDEB587E-551A-4432-BCA6-780110E0E59B}" srcOrd="0" destOrd="0" presId="urn:microsoft.com/office/officeart/2005/8/layout/vProcess5"/>
    <dgm:cxn modelId="{B581DC1F-9C98-43EB-B2A3-52039FAA9B18}" srcId="{B434EEB0-9261-4353-90EE-23B2D2CB2014}" destId="{23712A96-88C5-44E0-85EE-E687FBE26A79}" srcOrd="0" destOrd="0" parTransId="{A82B5AF6-E77B-433E-9334-FDE43B33015D}" sibTransId="{A73DAD12-9027-4F9D-A29E-59A226BE6CA7}"/>
    <dgm:cxn modelId="{9624D434-535C-41C3-B084-1447C8DFDFD2}" type="presOf" srcId="{B03A6022-FC39-48E1-B136-E7BB1BC4B4B2}" destId="{CFF77ED5-0207-4642-8605-216F195F7FA3}" srcOrd="0" destOrd="0" presId="urn:microsoft.com/office/officeart/2005/8/layout/vProcess5"/>
    <dgm:cxn modelId="{DF1DEF37-3E7F-418F-AEE9-8949A18D0CEE}" type="presOf" srcId="{23712A96-88C5-44E0-85EE-E687FBE26A79}" destId="{167A54FE-E8D9-47B7-AC87-CB7F709A2349}" srcOrd="0" destOrd="0" presId="urn:microsoft.com/office/officeart/2005/8/layout/vProcess5"/>
    <dgm:cxn modelId="{FEE18F4D-5C38-48A3-B948-E6E34042C446}" srcId="{B434EEB0-9261-4353-90EE-23B2D2CB2014}" destId="{3B7D13E5-1B2C-4364-AFA9-337A9BE83151}" srcOrd="1" destOrd="0" parTransId="{C1624505-4BF2-4C51-8900-CFC3387842BB}" sibTransId="{B03A6022-FC39-48E1-B136-E7BB1BC4B4B2}"/>
    <dgm:cxn modelId="{3BB3054E-953A-41B3-941D-BCF72640AD8F}" type="presOf" srcId="{B434EEB0-9261-4353-90EE-23B2D2CB2014}" destId="{2E6EDBF8-C723-4D78-93EE-78BBF457FC21}" srcOrd="0" destOrd="0" presId="urn:microsoft.com/office/officeart/2005/8/layout/vProcess5"/>
    <dgm:cxn modelId="{8E115F4F-FD3C-465B-A2B5-BF7A0FDFE9D0}" type="presOf" srcId="{3B7D13E5-1B2C-4364-AFA9-337A9BE83151}" destId="{CE7AA3D1-0B8D-4433-A6D4-9EE5E56EF515}" srcOrd="0" destOrd="0" presId="urn:microsoft.com/office/officeart/2005/8/layout/vProcess5"/>
    <dgm:cxn modelId="{D2CD6883-ECA3-4DEF-8D4C-900658D4C394}" srcId="{B434EEB0-9261-4353-90EE-23B2D2CB2014}" destId="{B0483A33-FB61-4E3C-9CF2-E34338C598A2}" srcOrd="3" destOrd="0" parTransId="{BAE45268-6515-4BF0-AA47-AB9897E6D23C}" sibTransId="{B5E5A68F-3002-4098-A1A0-63ADABCA7B68}"/>
    <dgm:cxn modelId="{92B0988A-CD0F-4808-ADFA-4D3A9171D026}" type="presOf" srcId="{3B7D13E5-1B2C-4364-AFA9-337A9BE83151}" destId="{B885769A-71A2-4A81-80C7-EDBE9C2E2751}" srcOrd="1" destOrd="0" presId="urn:microsoft.com/office/officeart/2005/8/layout/vProcess5"/>
    <dgm:cxn modelId="{E85C6998-824B-4D5D-B51F-D2FA8C378071}" srcId="{B434EEB0-9261-4353-90EE-23B2D2CB2014}" destId="{66525EEE-8FF1-460C-9A99-F608348632E6}" srcOrd="2" destOrd="0" parTransId="{C347BA46-E3EC-43B9-B83C-5D2D0E9D2310}" sibTransId="{FD4232ED-A04B-4B62-816E-57CAAA0F525D}"/>
    <dgm:cxn modelId="{E6180D9F-2959-4DEF-B289-708806054931}" type="presOf" srcId="{A73DAD12-9027-4F9D-A29E-59A226BE6CA7}" destId="{E520DF91-235D-4376-BFDF-0123B1511535}" srcOrd="0" destOrd="0" presId="urn:microsoft.com/office/officeart/2005/8/layout/vProcess5"/>
    <dgm:cxn modelId="{04A9A0A9-2067-45AA-9975-98F6819A51EA}" type="presOf" srcId="{66525EEE-8FF1-460C-9A99-F608348632E6}" destId="{8517E2EC-B810-4917-96FF-7E058481FD3A}" srcOrd="0" destOrd="0" presId="urn:microsoft.com/office/officeart/2005/8/layout/vProcess5"/>
    <dgm:cxn modelId="{6BCE83C6-6242-4E96-804C-EAA2ACB13EBE}" type="presOf" srcId="{23712A96-88C5-44E0-85EE-E687FBE26A79}" destId="{9F4FB37C-91FE-4101-871E-9F07854552A2}" srcOrd="1" destOrd="0" presId="urn:microsoft.com/office/officeart/2005/8/layout/vProcess5"/>
    <dgm:cxn modelId="{241AA5CC-E01A-4F4D-96B0-A4CDEBDF6BCB}" type="presOf" srcId="{B0483A33-FB61-4E3C-9CF2-E34338C598A2}" destId="{6EC10E5C-7012-4B19-86A1-A2170DC8D524}" srcOrd="0" destOrd="0" presId="urn:microsoft.com/office/officeart/2005/8/layout/vProcess5"/>
    <dgm:cxn modelId="{9ADA33E3-F74A-4366-86E5-7BE395D36F1C}" type="presOf" srcId="{66525EEE-8FF1-460C-9A99-F608348632E6}" destId="{7DD0EA88-3E96-4094-89EC-F8437A10893C}" srcOrd="1" destOrd="0" presId="urn:microsoft.com/office/officeart/2005/8/layout/vProcess5"/>
    <dgm:cxn modelId="{AD6124F8-E5E0-4A4C-901C-F188D28D7610}" type="presOf" srcId="{B0483A33-FB61-4E3C-9CF2-E34338C598A2}" destId="{69F2BBAC-308A-46F1-981C-16DCBC58FCB5}" srcOrd="1" destOrd="0" presId="urn:microsoft.com/office/officeart/2005/8/layout/vProcess5"/>
    <dgm:cxn modelId="{8C2B2005-848E-4DC5-BE54-9EFF7D4BD22C}" type="presParOf" srcId="{2E6EDBF8-C723-4D78-93EE-78BBF457FC21}" destId="{3970C740-4503-4137-9708-D5BFEA548F6D}" srcOrd="0" destOrd="0" presId="urn:microsoft.com/office/officeart/2005/8/layout/vProcess5"/>
    <dgm:cxn modelId="{F891F3A5-DED3-4EF8-9C0E-C4A20577D1B3}" type="presParOf" srcId="{2E6EDBF8-C723-4D78-93EE-78BBF457FC21}" destId="{167A54FE-E8D9-47B7-AC87-CB7F709A2349}" srcOrd="1" destOrd="0" presId="urn:microsoft.com/office/officeart/2005/8/layout/vProcess5"/>
    <dgm:cxn modelId="{5CAB5246-01A4-44ED-BBAA-6649CE5FE612}" type="presParOf" srcId="{2E6EDBF8-C723-4D78-93EE-78BBF457FC21}" destId="{CE7AA3D1-0B8D-4433-A6D4-9EE5E56EF515}" srcOrd="2" destOrd="0" presId="urn:microsoft.com/office/officeart/2005/8/layout/vProcess5"/>
    <dgm:cxn modelId="{2E30F47D-F487-4B4F-B7E6-B18C3F263B50}" type="presParOf" srcId="{2E6EDBF8-C723-4D78-93EE-78BBF457FC21}" destId="{8517E2EC-B810-4917-96FF-7E058481FD3A}" srcOrd="3" destOrd="0" presId="urn:microsoft.com/office/officeart/2005/8/layout/vProcess5"/>
    <dgm:cxn modelId="{0535759B-D480-4182-9D02-6EB484ACEB6F}" type="presParOf" srcId="{2E6EDBF8-C723-4D78-93EE-78BBF457FC21}" destId="{6EC10E5C-7012-4B19-86A1-A2170DC8D524}" srcOrd="4" destOrd="0" presId="urn:microsoft.com/office/officeart/2005/8/layout/vProcess5"/>
    <dgm:cxn modelId="{3B79984E-30AD-4C5F-AEDE-EEE8D1DF9EE5}" type="presParOf" srcId="{2E6EDBF8-C723-4D78-93EE-78BBF457FC21}" destId="{E520DF91-235D-4376-BFDF-0123B1511535}" srcOrd="5" destOrd="0" presId="urn:microsoft.com/office/officeart/2005/8/layout/vProcess5"/>
    <dgm:cxn modelId="{C2559301-2201-443A-AFD7-36F7BAE394DD}" type="presParOf" srcId="{2E6EDBF8-C723-4D78-93EE-78BBF457FC21}" destId="{CFF77ED5-0207-4642-8605-216F195F7FA3}" srcOrd="6" destOrd="0" presId="urn:microsoft.com/office/officeart/2005/8/layout/vProcess5"/>
    <dgm:cxn modelId="{0C0CD945-1158-4EFF-87FD-D617D5AC573C}" type="presParOf" srcId="{2E6EDBF8-C723-4D78-93EE-78BBF457FC21}" destId="{FDEB587E-551A-4432-BCA6-780110E0E59B}" srcOrd="7" destOrd="0" presId="urn:microsoft.com/office/officeart/2005/8/layout/vProcess5"/>
    <dgm:cxn modelId="{1B3B57DE-15BF-4B60-8E09-E55BA0952F03}" type="presParOf" srcId="{2E6EDBF8-C723-4D78-93EE-78BBF457FC21}" destId="{9F4FB37C-91FE-4101-871E-9F07854552A2}" srcOrd="8" destOrd="0" presId="urn:microsoft.com/office/officeart/2005/8/layout/vProcess5"/>
    <dgm:cxn modelId="{430BDCA3-06E8-4762-A9C9-5A176C8CBF3C}" type="presParOf" srcId="{2E6EDBF8-C723-4D78-93EE-78BBF457FC21}" destId="{B885769A-71A2-4A81-80C7-EDBE9C2E2751}" srcOrd="9" destOrd="0" presId="urn:microsoft.com/office/officeart/2005/8/layout/vProcess5"/>
    <dgm:cxn modelId="{6F264A64-BC74-470C-8FF3-533136CDFAAF}" type="presParOf" srcId="{2E6EDBF8-C723-4D78-93EE-78BBF457FC21}" destId="{7DD0EA88-3E96-4094-89EC-F8437A10893C}" srcOrd="10" destOrd="0" presId="urn:microsoft.com/office/officeart/2005/8/layout/vProcess5"/>
    <dgm:cxn modelId="{4B2BDA5E-8D37-4F6F-B953-58A0BC465A5D}" type="presParOf" srcId="{2E6EDBF8-C723-4D78-93EE-78BBF457FC21}" destId="{69F2BBAC-308A-46F1-981C-16DCBC58FCB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A54FE-E8D9-47B7-AC87-CB7F709A2349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유동인구가 증가하는데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사람들이 관광지를 방문할까</a:t>
          </a:r>
          <a:r>
            <a:rPr lang="en-US" altLang="ko-KR" sz="1700" kern="1200" dirty="0"/>
            <a:t>?</a:t>
          </a:r>
          <a:endParaRPr lang="ko-KR" altLang="en-US" sz="1700" kern="1200" dirty="0"/>
        </a:p>
      </dsp:txBody>
      <dsp:txXfrm>
        <a:off x="26187" y="26187"/>
        <a:ext cx="3836467" cy="841706"/>
      </dsp:txXfrm>
    </dsp:sp>
    <dsp:sp modelId="{CE7AA3D1-0B8D-4433-A6D4-9EE5E56EF515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외부활동과 유동인구가 관계가 있을까</a:t>
          </a:r>
          <a:r>
            <a:rPr lang="en-US" altLang="ko-KR" sz="1700" kern="1200" dirty="0"/>
            <a:t>?</a:t>
          </a:r>
          <a:endParaRPr lang="ko-KR" altLang="en-US" sz="1700" kern="1200" dirty="0"/>
        </a:p>
      </dsp:txBody>
      <dsp:txXfrm>
        <a:off x="434619" y="1082827"/>
        <a:ext cx="3834841" cy="841706"/>
      </dsp:txXfrm>
    </dsp:sp>
    <dsp:sp modelId="{8517E2EC-B810-4917-96FF-7E058481FD3A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기념품점과 유동인구의 상관관계</a:t>
          </a:r>
        </a:p>
      </dsp:txBody>
      <dsp:txXfrm>
        <a:off x="836955" y="2139467"/>
        <a:ext cx="3840937" cy="841706"/>
      </dsp:txXfrm>
    </dsp:sp>
    <dsp:sp modelId="{6EC10E5C-7012-4B19-86A1-A2170DC8D524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기념품점과 관광여행의 매출액 변화 추이</a:t>
          </a:r>
        </a:p>
      </dsp:txBody>
      <dsp:txXfrm>
        <a:off x="1245387" y="3196106"/>
        <a:ext cx="3834841" cy="841706"/>
      </dsp:txXfrm>
    </dsp:sp>
    <dsp:sp modelId="{E520DF91-235D-4376-BFDF-0123B1511535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600" kern="1200"/>
        </a:p>
      </dsp:txBody>
      <dsp:txXfrm>
        <a:off x="4426406" y="684783"/>
        <a:ext cx="319634" cy="437317"/>
      </dsp:txXfrm>
    </dsp:sp>
    <dsp:sp modelId="{CFF77ED5-0207-4642-8605-216F195F7FA3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600" kern="1200"/>
        </a:p>
      </dsp:txBody>
      <dsp:txXfrm>
        <a:off x="4834839" y="1741423"/>
        <a:ext cx="319634" cy="437317"/>
      </dsp:txXfrm>
    </dsp:sp>
    <dsp:sp modelId="{FDEB587E-551A-4432-BCA6-780110E0E59B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600" kern="1200"/>
        </a:p>
      </dsp:txBody>
      <dsp:txXfrm>
        <a:off x="5237174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F80D4394-2AEF-41A6-9BA2-1BA28D0AF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8811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9E7B43-3181-4498-B068-60186012A44B}"/>
              </a:ext>
            </a:extLst>
          </p:cNvPr>
          <p:cNvSpPr txBox="1"/>
          <p:nvPr/>
        </p:nvSpPr>
        <p:spPr>
          <a:xfrm>
            <a:off x="355601" y="1236134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가설 설정 과정</a:t>
            </a:r>
          </a:p>
        </p:txBody>
      </p:sp>
    </p:spTree>
    <p:extLst>
      <p:ext uri="{BB962C8B-B14F-4D97-AF65-F5344CB8AC3E}">
        <p14:creationId xmlns:p14="http://schemas.microsoft.com/office/powerpoint/2010/main" val="162078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6514285" y="1797012"/>
            <a:ext cx="24688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연관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키워드(892개)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 클릭수로 비교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TOP20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40%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캠핑카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캠핑용품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캠핑의자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원터치텐트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텐트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캠핑테이블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차박용품</a:t>
            </a:r>
            <a:b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30323-407B-4C19-8A09-FE0CCDDF5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2974"/>
            <a:ext cx="6285685" cy="469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클릭수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증가세에 캠핑용품사의 주가는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534206" y="3723932"/>
            <a:ext cx="7891272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코로나 이후 주가 모두 급등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pn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풍년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파세코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	         : 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과거 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주가평균대비 상승세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태양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대륙제관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라이브플렉스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코로나여파로 인해 감소추세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3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월을 기점 상승세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관련키워드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클릭수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지속적증가 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관심도증가 확인</a:t>
            </a:r>
            <a:r>
              <a:rPr lang="en-US" altLang="ko-KR" sz="13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및 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수요 상승 예측가능</a:t>
            </a:r>
            <a:endParaRPr lang="en-US" altLang="ko-KR" sz="13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캠핑용품 수요증가 시 캠핑용품사의 주가상승세 확인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이를 통해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관심도증가가 실구매로 </a:t>
            </a:r>
            <a:r>
              <a:rPr lang="ko-KR" altLang="en-US" sz="13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귀결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확인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84D75F-D005-47EC-B0F7-2BE7DD38D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6" y="1880959"/>
            <a:ext cx="1584000" cy="1584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5839F2-527F-4995-8149-D67964FDD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2" y="1851221"/>
            <a:ext cx="1584000" cy="1584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E5EE70-D1B8-4E68-A12D-A2088D079B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82" y="1851221"/>
            <a:ext cx="1584000" cy="1584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BEA530-B3DD-4A57-8F3D-5E27D0E019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82" y="1847886"/>
            <a:ext cx="1584000" cy="1584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BE715A-2C90-40E1-BED0-E04FB652AA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82" y="1847886"/>
            <a:ext cx="1584000" cy="1584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CBEA2D-DC25-46B5-BAA6-0651BEF56316}"/>
              </a:ext>
            </a:extLst>
          </p:cNvPr>
          <p:cNvSpPr txBox="1"/>
          <p:nvPr/>
        </p:nvSpPr>
        <p:spPr>
          <a:xfrm>
            <a:off x="933515" y="3307036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-25000" dirty="0" err="1"/>
              <a:t>pn</a:t>
            </a:r>
            <a:r>
              <a:rPr lang="ko-KR" altLang="en-US" baseline="-25000" dirty="0"/>
              <a:t>풍년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EC9E3-66F3-4D92-B6DD-0FFCAA702CEC}"/>
              </a:ext>
            </a:extLst>
          </p:cNvPr>
          <p:cNvSpPr txBox="1"/>
          <p:nvPr/>
        </p:nvSpPr>
        <p:spPr>
          <a:xfrm>
            <a:off x="2440371" y="3290500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-25000" dirty="0" err="1"/>
              <a:t>파세코</a:t>
            </a:r>
            <a:endParaRPr lang="ko-KR" alt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6CD36-7FAA-46CD-B2D6-91FA9958197B}"/>
              </a:ext>
            </a:extLst>
          </p:cNvPr>
          <p:cNvSpPr txBox="1"/>
          <p:nvPr/>
        </p:nvSpPr>
        <p:spPr>
          <a:xfrm>
            <a:off x="4171519" y="3303972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-25000" dirty="0"/>
              <a:t>태양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F08BA-41BB-45E7-9D20-BBA335E387BE}"/>
              </a:ext>
            </a:extLst>
          </p:cNvPr>
          <p:cNvSpPr txBox="1"/>
          <p:nvPr/>
        </p:nvSpPr>
        <p:spPr>
          <a:xfrm>
            <a:off x="5661046" y="3303972"/>
            <a:ext cx="808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-25000" dirty="0"/>
              <a:t>대륙제관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A4BE59-5294-48B1-8038-56F304DFDDB1}"/>
              </a:ext>
            </a:extLst>
          </p:cNvPr>
          <p:cNvSpPr txBox="1"/>
          <p:nvPr/>
        </p:nvSpPr>
        <p:spPr>
          <a:xfrm>
            <a:off x="6990291" y="3290500"/>
            <a:ext cx="11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-25000" dirty="0" err="1"/>
              <a:t>라이브플렉스</a:t>
            </a:r>
            <a:endParaRPr lang="ko-KR" alt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4776649" y="1351623"/>
            <a:ext cx="383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상단 그래프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최근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년간 주가추세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하단 그래프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2020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주가추세 및 코로나 </a:t>
            </a:r>
            <a:r>
              <a:rPr lang="ko-KR" altLang="en-US" sz="12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확진자</a:t>
            </a: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수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sz="120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144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723560" y="5793781"/>
            <a:ext cx="789127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2019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캠핑으로 뉴스를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검색했을때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연관단어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그림 2" descr="텍스트, 그래피티, 다량, 많은이(가) 표시된 사진&#10;&#10;자동 생성된 설명">
            <a:extLst>
              <a:ext uri="{FF2B5EF4-FFF2-40B4-BE49-F238E27FC236}">
                <a16:creationId xmlns:a16="http://schemas.microsoft.com/office/drawing/2014/main" id="{A8298C84-E63E-4DC3-BC12-3B71FDF1E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7" y="1651632"/>
            <a:ext cx="8247378" cy="40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9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237066" y="6049163"/>
            <a:ext cx="789127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2020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캠핑으로 뉴스를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검색했을때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연관단어</a:t>
            </a:r>
            <a:endParaRPr lang="en-US" altLang="ko-KR" sz="13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 descr="텍스트, 많은, 다량, 덮여있는이(가) 표시된 사진&#10;&#10;자동 생성된 설명">
            <a:extLst>
              <a:ext uri="{FF2B5EF4-FFF2-40B4-BE49-F238E27FC236}">
                <a16:creationId xmlns:a16="http://schemas.microsoft.com/office/drawing/2014/main" id="{4740DC7D-8A9D-468E-BE86-AE176B08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3" y="1540933"/>
            <a:ext cx="8259893" cy="41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3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6628189" y="1651632"/>
            <a:ext cx="24458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여행과 관광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 algn="l">
              <a:buAutoNum type="arabicPeriod"/>
            </a:pPr>
            <a:endParaRPr lang="ko-KR" altLang="en-US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2019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여행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” (3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캠핑의 이미지가 관광의 이미지보다는 여행을 떠난다는 의미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b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2020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“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관광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”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(4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관광의 대체제로서 캠핑을 떠올리는 심리적 요인이 반영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02B7725-426F-4EF6-992F-1D94966A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1448859"/>
            <a:ext cx="5916991" cy="517736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FF1EAC9-F653-4F43-A3ED-281495298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15143"/>
            <a:ext cx="6628191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2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6628189" y="1651632"/>
            <a:ext cx="244582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안전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ko-KR" altLang="en-US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2019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＂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키워드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순위권밖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2020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 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 (11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밀집지역 회피 분위기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언택트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여행</a:t>
            </a: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 시사점도출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밀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密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밀폐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밀집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밀접을 피해야 한다고 주장하는 것과 일맥상통한 점이 있습니다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02B7725-426F-4EF6-992F-1D94966A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1448859"/>
            <a:ext cx="5916991" cy="517736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FF1EAC9-F653-4F43-A3ED-281495298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15143"/>
            <a:ext cx="6628191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인터넷상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6628189" y="1651632"/>
            <a:ext cx="24458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ko-KR" altLang="en-US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2019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캠핑장으로 가는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이동수단</a:t>
            </a: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2020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</a:t>
            </a: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"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차박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캠핑이 등장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TOP20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차박용품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차박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단어 포함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02B7725-426F-4EF6-992F-1D94966A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1448859"/>
            <a:ext cx="5916991" cy="517736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FF1EAC9-F653-4F43-A3ED-281495298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15143"/>
            <a:ext cx="6628191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0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가설설정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5A543-A5FD-4846-A1A2-E2B4948DE6F7}"/>
              </a:ext>
            </a:extLst>
          </p:cNvPr>
          <p:cNvSpPr txBox="1"/>
          <p:nvPr/>
        </p:nvSpPr>
        <p:spPr>
          <a:xfrm>
            <a:off x="457200" y="1652954"/>
            <a:ext cx="815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대중 교통의 증가</a:t>
            </a:r>
            <a:r>
              <a:rPr lang="en-US" altLang="ko-KR" dirty="0"/>
              <a:t>, </a:t>
            </a:r>
            <a:r>
              <a:rPr lang="ko-KR" altLang="en-US" dirty="0"/>
              <a:t>아웃도어 제품을 판매하는 스포츠 의류</a:t>
            </a:r>
            <a:r>
              <a:rPr lang="en-US" altLang="ko-KR" dirty="0"/>
              <a:t>, </a:t>
            </a:r>
            <a:r>
              <a:rPr lang="ko-KR" altLang="en-US" dirty="0"/>
              <a:t>스포츠 </a:t>
            </a:r>
            <a:r>
              <a:rPr lang="ko-KR" altLang="en-US" dirty="0" err="1"/>
              <a:t>레져용품의</a:t>
            </a:r>
            <a:r>
              <a:rPr lang="ko-KR" altLang="en-US" dirty="0"/>
              <a:t> 구매건수와 매출액이 증가한 결과를 바탕으로</a:t>
            </a:r>
            <a:r>
              <a:rPr lang="en-US" altLang="ko-KR" dirty="0"/>
              <a:t>, </a:t>
            </a:r>
            <a:r>
              <a:rPr lang="ko-KR" altLang="en-US" dirty="0"/>
              <a:t>대중교통을 타고 관광지가 아닌 캠핑을 가는 사람이 증가한다고 있다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513BE2DD-2654-4B9D-8A3F-25F71E267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79681"/>
            <a:ext cx="719138" cy="749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0AF71-E8F7-42B3-90C3-A6FD0D611B70}"/>
              </a:ext>
            </a:extLst>
          </p:cNvPr>
          <p:cNvSpPr txBox="1"/>
          <p:nvPr/>
        </p:nvSpPr>
        <p:spPr>
          <a:xfrm>
            <a:off x="1390650" y="2914650"/>
            <a:ext cx="6076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관광지를 많이 방문하지 않는다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관광지에 밀접해 있는 </a:t>
            </a:r>
            <a:r>
              <a:rPr lang="ko-KR" altLang="en-US" dirty="0" err="1"/>
              <a:t>기념풍점의</a:t>
            </a:r>
            <a:r>
              <a:rPr lang="ko-KR" altLang="en-US" dirty="0"/>
              <a:t> 매출과 유동인구 간의 상관관계를 파악하여 사람들이 관광지를 방문하는지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관광여행 품목에 대한 매출액 변화추이를 파악</a:t>
            </a:r>
          </a:p>
        </p:txBody>
      </p:sp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D8AF6384-C588-448D-A3BB-8FCB9BAB29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7" y="4632682"/>
            <a:ext cx="719138" cy="7493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DFAEAD-C285-401A-8276-14DD30441B79}"/>
              </a:ext>
            </a:extLst>
          </p:cNvPr>
          <p:cNvSpPr txBox="1"/>
          <p:nvPr/>
        </p:nvSpPr>
        <p:spPr>
          <a:xfrm>
            <a:off x="1265767" y="4867651"/>
            <a:ext cx="607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스포츠 의류와 스포츠레저용품의 매출이 크게 증가한 것과 엮어서 생각해본다면 떠나되</a:t>
            </a:r>
            <a:r>
              <a:rPr lang="en-US" altLang="ko-KR" dirty="0"/>
              <a:t>, </a:t>
            </a:r>
            <a:r>
              <a:rPr lang="ko-KR" altLang="en-US" dirty="0"/>
              <a:t>밀집지역인 관광지가 아닌 캠핑을 많이 간다고 생각할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46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92411" y="262466"/>
            <a:ext cx="2590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0" y="1236134"/>
            <a:ext cx="596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3-1)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유동인구와 밀집지역 관련 매출액의 변화를 확인합니다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6392411" y="1513133"/>
            <a:ext cx="259072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확산기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확산기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후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유동인구는 증가하는 추세에 있지만, 밀집지역의 매출액은 증가하지 않는 것을 확인할 수 있습니다.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유동인구와 밀집지역의 매출액간 상관계수가 큰 차이를 보입니다.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39A44E3-95D0-40BE-9E43-4B76EA20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97539"/>
            <a:ext cx="6088310" cy="517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1~2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월 및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3월 이후 유동인구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음식점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매출액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457200" y="4886833"/>
            <a:ext cx="7891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유동인구와 음식점매출액의 상관계수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여전히 높은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상관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계수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여전히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강한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양적 선형관계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생활에 필수적인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시설인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경우 유동인구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변동없음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6972199" y="1168596"/>
            <a:ext cx="201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푸른별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붉은별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1~2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/3~6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붉은지점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correlation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0.7 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이상인 부분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2A20F84-38EE-41CF-A888-C4927E91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150"/>
            <a:ext cx="9144000" cy="29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8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1~2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월 및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3월 이후 유동인구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밀집지역의 매출액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465666" y="4885566"/>
            <a:ext cx="7891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밀집지역매출액의 상관계수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상관계수에서 낮은 상관계수로 변동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양적 선형관계에서 무시될 수 있는 선형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변동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노래방제외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바탕으로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외부활동은 하되 밀집지역의 방문을 자제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유추가능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6972199" y="1168597"/>
            <a:ext cx="201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푸른별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붉은별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1~2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/3~6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붉은지점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correlation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0.7 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이상인 부분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CD743A3-086B-4D46-8E73-FBC09C07F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151"/>
            <a:ext cx="9141608" cy="31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2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관광여행 품목의 매출액과 유동인구 변화추이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465666" y="4886833"/>
            <a:ext cx="7891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관광지 기념품점 매출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선형성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 사람들이 관광지를 방문하지 않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유추가능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스포츠의류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구매건수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총액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증가세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관광지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캠핑 수요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유추가능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6972199" y="1168597"/>
            <a:ext cx="2010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092C17-2789-4409-AC5A-BE827B4D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07151"/>
            <a:ext cx="9143999" cy="32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관광여행 품목의 매출액과 유동인구 변화추이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6972199" y="1168597"/>
            <a:ext cx="2010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E127E4-70E0-474A-902E-E047572928A8}"/>
              </a:ext>
            </a:extLst>
          </p:cNvPr>
          <p:cNvGrpSpPr/>
          <p:nvPr/>
        </p:nvGrpSpPr>
        <p:grpSpPr>
          <a:xfrm>
            <a:off x="1196383" y="4158324"/>
            <a:ext cx="800197" cy="800197"/>
            <a:chOff x="332317" y="1674089"/>
            <a:chExt cx="2666550" cy="26665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1ECAE8-403D-43F7-AF05-4E23A98EC661}"/>
                </a:ext>
              </a:extLst>
            </p:cNvPr>
            <p:cNvSpPr/>
            <p:nvPr/>
          </p:nvSpPr>
          <p:spPr>
            <a:xfrm>
              <a:off x="139893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CC8C43B-A02C-4635-A26B-32D0A7526AD6}"/>
                </a:ext>
              </a:extLst>
            </p:cNvPr>
            <p:cNvSpPr/>
            <p:nvPr/>
          </p:nvSpPr>
          <p:spPr>
            <a:xfrm>
              <a:off x="193224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942CDD0-F03A-460A-98AD-0936DAAB3679}"/>
                </a:ext>
              </a:extLst>
            </p:cNvPr>
            <p:cNvSpPr/>
            <p:nvPr/>
          </p:nvSpPr>
          <p:spPr>
            <a:xfrm>
              <a:off x="246555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EFAEC6-0ACA-427F-8623-BB79538466B1}"/>
                </a:ext>
              </a:extLst>
            </p:cNvPr>
            <p:cNvSpPr/>
            <p:nvPr/>
          </p:nvSpPr>
          <p:spPr>
            <a:xfrm>
              <a:off x="33231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DD2CC6-7A67-46BC-AA34-7B59E7C08B8F}"/>
                </a:ext>
              </a:extLst>
            </p:cNvPr>
            <p:cNvSpPr/>
            <p:nvPr/>
          </p:nvSpPr>
          <p:spPr>
            <a:xfrm>
              <a:off x="86562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2F3D67-99D1-4D06-A1E0-695DB68DC0B8}"/>
                </a:ext>
              </a:extLst>
            </p:cNvPr>
            <p:cNvSpPr/>
            <p:nvPr/>
          </p:nvSpPr>
          <p:spPr>
            <a:xfrm>
              <a:off x="1398937" y="2207399"/>
              <a:ext cx="533310" cy="533310"/>
            </a:xfrm>
            <a:prstGeom prst="rect">
              <a:avLst/>
            </a:prstGeom>
            <a:solidFill>
              <a:srgbClr val="B8F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2673A5-F89A-4C0C-AD03-8ABAE430EABE}"/>
                </a:ext>
              </a:extLst>
            </p:cNvPr>
            <p:cNvSpPr/>
            <p:nvPr/>
          </p:nvSpPr>
          <p:spPr>
            <a:xfrm>
              <a:off x="1398937" y="274070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4D959A-E67C-401D-A9D7-4CC61484081B}"/>
                </a:ext>
              </a:extLst>
            </p:cNvPr>
            <p:cNvSpPr/>
            <p:nvPr/>
          </p:nvSpPr>
          <p:spPr>
            <a:xfrm>
              <a:off x="1398937" y="327401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67D894-6FC3-4962-815B-E172C9FF7E39}"/>
                </a:ext>
              </a:extLst>
            </p:cNvPr>
            <p:cNvSpPr/>
            <p:nvPr/>
          </p:nvSpPr>
          <p:spPr>
            <a:xfrm>
              <a:off x="1398937" y="380732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0D1EBBA-8E4C-4A77-982D-FEF5064CF2B8}"/>
              </a:ext>
            </a:extLst>
          </p:cNvPr>
          <p:cNvGrpSpPr/>
          <p:nvPr/>
        </p:nvGrpSpPr>
        <p:grpSpPr>
          <a:xfrm>
            <a:off x="2423536" y="4389635"/>
            <a:ext cx="800197" cy="800197"/>
            <a:chOff x="332317" y="1674089"/>
            <a:chExt cx="2666550" cy="26665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F4209DB-BCAC-46F4-BD4A-6D6CA31C3909}"/>
                </a:ext>
              </a:extLst>
            </p:cNvPr>
            <p:cNvSpPr/>
            <p:nvPr/>
          </p:nvSpPr>
          <p:spPr>
            <a:xfrm>
              <a:off x="139893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F17E8E-F79B-44D0-A7E8-3CB1753BAF9B}"/>
                </a:ext>
              </a:extLst>
            </p:cNvPr>
            <p:cNvSpPr/>
            <p:nvPr/>
          </p:nvSpPr>
          <p:spPr>
            <a:xfrm>
              <a:off x="193224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6342D84-9965-4C5F-B899-CD2E416A03C3}"/>
                </a:ext>
              </a:extLst>
            </p:cNvPr>
            <p:cNvSpPr/>
            <p:nvPr/>
          </p:nvSpPr>
          <p:spPr>
            <a:xfrm>
              <a:off x="246555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611F7F0-4AE3-4937-9306-DF9E80C0F928}"/>
                </a:ext>
              </a:extLst>
            </p:cNvPr>
            <p:cNvSpPr/>
            <p:nvPr/>
          </p:nvSpPr>
          <p:spPr>
            <a:xfrm>
              <a:off x="33231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D664F2A-440F-4ED7-ABE3-18FDD6D8C70A}"/>
                </a:ext>
              </a:extLst>
            </p:cNvPr>
            <p:cNvSpPr/>
            <p:nvPr/>
          </p:nvSpPr>
          <p:spPr>
            <a:xfrm>
              <a:off x="86562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A0C94E0-13E8-4132-B9A5-9C1C67066C74}"/>
                </a:ext>
              </a:extLst>
            </p:cNvPr>
            <p:cNvSpPr/>
            <p:nvPr/>
          </p:nvSpPr>
          <p:spPr>
            <a:xfrm>
              <a:off x="1398937" y="220739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5EB9E99-2F65-4DF5-A470-0837D6450139}"/>
                </a:ext>
              </a:extLst>
            </p:cNvPr>
            <p:cNvSpPr/>
            <p:nvPr/>
          </p:nvSpPr>
          <p:spPr>
            <a:xfrm>
              <a:off x="1398937" y="2740709"/>
              <a:ext cx="533310" cy="533310"/>
            </a:xfrm>
            <a:prstGeom prst="rect">
              <a:avLst/>
            </a:prstGeom>
            <a:solidFill>
              <a:srgbClr val="B8F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D0A646A-AEDA-4360-8852-7D4FAEACDB28}"/>
                </a:ext>
              </a:extLst>
            </p:cNvPr>
            <p:cNvSpPr/>
            <p:nvPr/>
          </p:nvSpPr>
          <p:spPr>
            <a:xfrm>
              <a:off x="1398937" y="327401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E5CF1C-ACFD-445F-A2CB-B931D2CF0817}"/>
                </a:ext>
              </a:extLst>
            </p:cNvPr>
            <p:cNvSpPr/>
            <p:nvPr/>
          </p:nvSpPr>
          <p:spPr>
            <a:xfrm>
              <a:off x="1398937" y="380732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3CB127-F159-4596-9746-6CC28ED72565}"/>
              </a:ext>
            </a:extLst>
          </p:cNvPr>
          <p:cNvGrpSpPr/>
          <p:nvPr/>
        </p:nvGrpSpPr>
        <p:grpSpPr>
          <a:xfrm>
            <a:off x="3703830" y="4238343"/>
            <a:ext cx="800197" cy="800197"/>
            <a:chOff x="332317" y="1674089"/>
            <a:chExt cx="2666550" cy="266655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18959E0-39B9-4909-A8DF-1BB37A325ECD}"/>
                </a:ext>
              </a:extLst>
            </p:cNvPr>
            <p:cNvSpPr/>
            <p:nvPr/>
          </p:nvSpPr>
          <p:spPr>
            <a:xfrm>
              <a:off x="139893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00981C-1293-4BF4-B87B-4D83DD7FE728}"/>
                </a:ext>
              </a:extLst>
            </p:cNvPr>
            <p:cNvSpPr/>
            <p:nvPr/>
          </p:nvSpPr>
          <p:spPr>
            <a:xfrm>
              <a:off x="193224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803EBD-8D90-48E2-A366-8B944E0E0ED5}"/>
                </a:ext>
              </a:extLst>
            </p:cNvPr>
            <p:cNvSpPr/>
            <p:nvPr/>
          </p:nvSpPr>
          <p:spPr>
            <a:xfrm>
              <a:off x="246555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E144C47-DBD5-4492-8B4C-B196F67EC330}"/>
                </a:ext>
              </a:extLst>
            </p:cNvPr>
            <p:cNvSpPr/>
            <p:nvPr/>
          </p:nvSpPr>
          <p:spPr>
            <a:xfrm>
              <a:off x="33231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615564B-A1EF-49F3-9F8C-9741A89144AC}"/>
                </a:ext>
              </a:extLst>
            </p:cNvPr>
            <p:cNvSpPr/>
            <p:nvPr/>
          </p:nvSpPr>
          <p:spPr>
            <a:xfrm>
              <a:off x="865627" y="167408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777A6A6-8319-4EBB-9959-57744600103A}"/>
                </a:ext>
              </a:extLst>
            </p:cNvPr>
            <p:cNvSpPr/>
            <p:nvPr/>
          </p:nvSpPr>
          <p:spPr>
            <a:xfrm>
              <a:off x="1398937" y="220739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F1ECDDB-C188-4C5F-A1AC-5A12301CBF63}"/>
                </a:ext>
              </a:extLst>
            </p:cNvPr>
            <p:cNvSpPr/>
            <p:nvPr/>
          </p:nvSpPr>
          <p:spPr>
            <a:xfrm>
              <a:off x="1398937" y="274070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A603812-D0E4-45BC-9CED-1E03743845D7}"/>
                </a:ext>
              </a:extLst>
            </p:cNvPr>
            <p:cNvSpPr/>
            <p:nvPr/>
          </p:nvSpPr>
          <p:spPr>
            <a:xfrm>
              <a:off x="1398937" y="3274019"/>
              <a:ext cx="533310" cy="533310"/>
            </a:xfrm>
            <a:prstGeom prst="rect">
              <a:avLst/>
            </a:prstGeom>
            <a:solidFill>
              <a:srgbClr val="B8F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EE0FBB8-C534-4C04-BCBF-B7DC39DF07C0}"/>
                </a:ext>
              </a:extLst>
            </p:cNvPr>
            <p:cNvSpPr/>
            <p:nvPr/>
          </p:nvSpPr>
          <p:spPr>
            <a:xfrm>
              <a:off x="1398937" y="3807329"/>
              <a:ext cx="533310" cy="533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5938DBF-27E3-4623-B0C9-78BF10741E58}"/>
              </a:ext>
            </a:extLst>
          </p:cNvPr>
          <p:cNvGrpSpPr/>
          <p:nvPr/>
        </p:nvGrpSpPr>
        <p:grpSpPr>
          <a:xfrm>
            <a:off x="4984124" y="4292863"/>
            <a:ext cx="800197" cy="800197"/>
            <a:chOff x="332317" y="1674089"/>
            <a:chExt cx="2666550" cy="2666550"/>
          </a:xfrm>
          <a:solidFill>
            <a:schemeClr val="bg1">
              <a:lumMod val="95000"/>
            </a:schemeClr>
          </a:soli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D76475-95A0-40D0-95AF-BBD6A324536D}"/>
                </a:ext>
              </a:extLst>
            </p:cNvPr>
            <p:cNvSpPr/>
            <p:nvPr/>
          </p:nvSpPr>
          <p:spPr>
            <a:xfrm>
              <a:off x="1398937" y="1674089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F7EBDF6-B676-40DA-BEA9-2A9878704862}"/>
                </a:ext>
              </a:extLst>
            </p:cNvPr>
            <p:cNvSpPr/>
            <p:nvPr/>
          </p:nvSpPr>
          <p:spPr>
            <a:xfrm>
              <a:off x="1932247" y="1674089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882050-66FA-4D29-9C6A-A8A847E3F7B7}"/>
                </a:ext>
              </a:extLst>
            </p:cNvPr>
            <p:cNvSpPr/>
            <p:nvPr/>
          </p:nvSpPr>
          <p:spPr>
            <a:xfrm>
              <a:off x="2465557" y="1674089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2DDCD20-5D1A-4892-9DE3-26EC31A62370}"/>
                </a:ext>
              </a:extLst>
            </p:cNvPr>
            <p:cNvSpPr/>
            <p:nvPr/>
          </p:nvSpPr>
          <p:spPr>
            <a:xfrm>
              <a:off x="332317" y="1674089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3604057-4718-4E99-8444-A18F8DA3F5CB}"/>
                </a:ext>
              </a:extLst>
            </p:cNvPr>
            <p:cNvSpPr/>
            <p:nvPr/>
          </p:nvSpPr>
          <p:spPr>
            <a:xfrm>
              <a:off x="865627" y="1674089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AFD4241-F0F5-4B09-B430-CFAEC5F3EE91}"/>
                </a:ext>
              </a:extLst>
            </p:cNvPr>
            <p:cNvSpPr/>
            <p:nvPr/>
          </p:nvSpPr>
          <p:spPr>
            <a:xfrm>
              <a:off x="1398937" y="2207399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DE93C8B-86D1-476E-A9EC-7E4303083746}"/>
                </a:ext>
              </a:extLst>
            </p:cNvPr>
            <p:cNvSpPr/>
            <p:nvPr/>
          </p:nvSpPr>
          <p:spPr>
            <a:xfrm>
              <a:off x="1398937" y="2740709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070B327-1786-4052-9322-FA2B6F003BC8}"/>
                </a:ext>
              </a:extLst>
            </p:cNvPr>
            <p:cNvSpPr/>
            <p:nvPr/>
          </p:nvSpPr>
          <p:spPr>
            <a:xfrm>
              <a:off x="1398937" y="3274019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7AF6DC2-4379-460C-B4AB-4F4C3F2546B0}"/>
                </a:ext>
              </a:extLst>
            </p:cNvPr>
            <p:cNvSpPr/>
            <p:nvPr/>
          </p:nvSpPr>
          <p:spPr>
            <a:xfrm>
              <a:off x="1398937" y="3807329"/>
              <a:ext cx="533310" cy="533310"/>
            </a:xfrm>
            <a:prstGeom prst="rect">
              <a:avLst/>
            </a:prstGeom>
            <a:solidFill>
              <a:srgbClr val="B8F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6168509-FF37-4714-9897-76BCE3B50170}"/>
              </a:ext>
            </a:extLst>
          </p:cNvPr>
          <p:cNvGrpSpPr/>
          <p:nvPr/>
        </p:nvGrpSpPr>
        <p:grpSpPr>
          <a:xfrm>
            <a:off x="156148" y="4229597"/>
            <a:ext cx="800197" cy="800196"/>
            <a:chOff x="332317" y="1674091"/>
            <a:chExt cx="2666551" cy="2666548"/>
          </a:xfrm>
          <a:solidFill>
            <a:schemeClr val="bg1">
              <a:lumMod val="95000"/>
            </a:schemeClr>
          </a:solidFill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7244498-A997-4A48-A17E-4CA6021EDFF6}"/>
                </a:ext>
              </a:extLst>
            </p:cNvPr>
            <p:cNvSpPr/>
            <p:nvPr/>
          </p:nvSpPr>
          <p:spPr>
            <a:xfrm>
              <a:off x="1398937" y="1674091"/>
              <a:ext cx="533310" cy="533310"/>
            </a:xfrm>
            <a:prstGeom prst="rect">
              <a:avLst/>
            </a:prstGeom>
            <a:solidFill>
              <a:srgbClr val="B8F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0B98C73-A4A1-4F9A-9315-01029ABB2C03}"/>
                </a:ext>
              </a:extLst>
            </p:cNvPr>
            <p:cNvSpPr/>
            <p:nvPr/>
          </p:nvSpPr>
          <p:spPr>
            <a:xfrm>
              <a:off x="1932248" y="1674091"/>
              <a:ext cx="533310" cy="533310"/>
            </a:xfrm>
            <a:prstGeom prst="rect">
              <a:avLst/>
            </a:prstGeom>
            <a:solidFill>
              <a:srgbClr val="B8F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12E0EF-82BD-4322-99DD-D2061750C6A2}"/>
                </a:ext>
              </a:extLst>
            </p:cNvPr>
            <p:cNvSpPr/>
            <p:nvPr/>
          </p:nvSpPr>
          <p:spPr>
            <a:xfrm>
              <a:off x="2465558" y="1674091"/>
              <a:ext cx="533310" cy="533310"/>
            </a:xfrm>
            <a:prstGeom prst="rect">
              <a:avLst/>
            </a:prstGeom>
            <a:solidFill>
              <a:srgbClr val="B8F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85C7843-7052-4644-AF5A-8FA3F3BD8E07}"/>
                </a:ext>
              </a:extLst>
            </p:cNvPr>
            <p:cNvSpPr/>
            <p:nvPr/>
          </p:nvSpPr>
          <p:spPr>
            <a:xfrm>
              <a:off x="332317" y="1674091"/>
              <a:ext cx="533310" cy="533310"/>
            </a:xfrm>
            <a:prstGeom prst="rect">
              <a:avLst/>
            </a:prstGeom>
            <a:solidFill>
              <a:srgbClr val="B8F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1C60717-1D2A-47F0-8625-43C3FB55C468}"/>
                </a:ext>
              </a:extLst>
            </p:cNvPr>
            <p:cNvSpPr/>
            <p:nvPr/>
          </p:nvSpPr>
          <p:spPr>
            <a:xfrm>
              <a:off x="865627" y="1674091"/>
              <a:ext cx="533310" cy="533310"/>
            </a:xfrm>
            <a:prstGeom prst="rect">
              <a:avLst/>
            </a:prstGeom>
            <a:solidFill>
              <a:srgbClr val="B8F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40A6FD2-092B-4442-8ED4-2CC045B380D0}"/>
                </a:ext>
              </a:extLst>
            </p:cNvPr>
            <p:cNvSpPr/>
            <p:nvPr/>
          </p:nvSpPr>
          <p:spPr>
            <a:xfrm>
              <a:off x="1398937" y="2207401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7B78CF5-6122-4388-BC34-E4EFC3A3D901}"/>
                </a:ext>
              </a:extLst>
            </p:cNvPr>
            <p:cNvSpPr/>
            <p:nvPr/>
          </p:nvSpPr>
          <p:spPr>
            <a:xfrm>
              <a:off x="1398937" y="2740711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B23FE72-6C28-4B0F-AA56-6F5FD98D424A}"/>
                </a:ext>
              </a:extLst>
            </p:cNvPr>
            <p:cNvSpPr/>
            <p:nvPr/>
          </p:nvSpPr>
          <p:spPr>
            <a:xfrm>
              <a:off x="1398937" y="3274021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34CE61B-1256-4560-B9F4-467CE7B44845}"/>
                </a:ext>
              </a:extLst>
            </p:cNvPr>
            <p:cNvSpPr/>
            <p:nvPr/>
          </p:nvSpPr>
          <p:spPr>
            <a:xfrm>
              <a:off x="1398937" y="3807329"/>
              <a:ext cx="533310" cy="533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76194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클릭수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증가세에 캠핑용품사의 주가는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EAC0B-1C76-41FF-BFBC-92CAA0A0B5DC}"/>
              </a:ext>
            </a:extLst>
          </p:cNvPr>
          <p:cNvSpPr txBox="1"/>
          <p:nvPr/>
        </p:nvSpPr>
        <p:spPr>
          <a:xfrm>
            <a:off x="465666" y="4240502"/>
            <a:ext cx="7891272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코로나 </a:t>
            </a:r>
            <a:r>
              <a:rPr kumimoji="0" lang="ko-KR" altLang="ko-KR" sz="16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확진자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증가세 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시점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검색증가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캠핑시즌</a:t>
            </a:r>
            <a:r>
              <a:rPr kumimoji="0" lang="en-US" altLang="ko-KR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기인인지 외부요인 영향 확인 필요</a:t>
            </a:r>
            <a:endParaRPr kumimoji="0" lang="en-US" altLang="ko-KR" sz="1500" u="none" strike="noStrike" cap="none" normalizeH="0" baseline="0" dirty="0">
              <a:ln>
                <a:noFill/>
              </a:ln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직접 확인 불가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높은 확률로 외부요인은 코로나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kumimoji="0" lang="ko-KR" altLang="ko-KR" sz="1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4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ko-KR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lang="ko-KR" altLang="en-US" sz="1400" dirty="0"/>
            </a:b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BEA2D-DC25-46B5-BAA6-0651BEF56316}"/>
              </a:ext>
            </a:extLst>
          </p:cNvPr>
          <p:cNvSpPr txBox="1"/>
          <p:nvPr/>
        </p:nvSpPr>
        <p:spPr>
          <a:xfrm>
            <a:off x="933515" y="3307036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-25000" dirty="0" err="1"/>
              <a:t>pn</a:t>
            </a:r>
            <a:r>
              <a:rPr lang="ko-KR" altLang="en-US" baseline="-25000" dirty="0"/>
              <a:t>풍년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6288597" y="1233118"/>
            <a:ext cx="2499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좌측 그래프 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2019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캠핑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” 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키워드 </a:t>
            </a:r>
            <a:r>
              <a:rPr lang="ko-KR" altLang="en-US" sz="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언급량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우측</a:t>
            </a:r>
            <a:r>
              <a:rPr lang="ko-KR" altLang="en-US" sz="8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그래프 </a:t>
            </a:r>
            <a:r>
              <a:rPr lang="en-US" altLang="ko-KR" sz="8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2020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ko-KR" altLang="en-US" sz="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언급량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및 코로나 </a:t>
            </a:r>
            <a:r>
              <a:rPr lang="ko-KR" altLang="en-US" sz="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확진자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수</a:t>
            </a:r>
            <a:endParaRPr lang="ko-KR" altLang="en-US" sz="8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BFE409A-411D-4666-9EBF-99D588A5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71098"/>
            <a:ext cx="9143999" cy="28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2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탐색적분석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가설확인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가설확인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3382-C997-439A-A407-8234764786B4}"/>
              </a:ext>
            </a:extLst>
          </p:cNvPr>
          <p:cNvSpPr txBox="1"/>
          <p:nvPr/>
        </p:nvSpPr>
        <p:spPr>
          <a:xfrm>
            <a:off x="355601" y="1236134"/>
            <a:ext cx="4936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3.5.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클릭수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증가세에 캠핑용품사의 주가는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BEA2D-DC25-46B5-BAA6-0651BEF56316}"/>
              </a:ext>
            </a:extLst>
          </p:cNvPr>
          <p:cNvSpPr txBox="1"/>
          <p:nvPr/>
        </p:nvSpPr>
        <p:spPr>
          <a:xfrm>
            <a:off x="933515" y="3307036"/>
            <a:ext cx="69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-25000" dirty="0" err="1"/>
              <a:t>pn</a:t>
            </a:r>
            <a:r>
              <a:rPr lang="ko-KR" altLang="en-US" baseline="-25000" dirty="0"/>
              <a:t>풍년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F9BA7-2E5E-4433-A933-44B37609BD8D}"/>
              </a:ext>
            </a:extLst>
          </p:cNvPr>
          <p:cNvSpPr txBox="1"/>
          <p:nvPr/>
        </p:nvSpPr>
        <p:spPr>
          <a:xfrm>
            <a:off x="6609361" y="1278466"/>
            <a:ext cx="2202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8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출처 </a:t>
            </a:r>
            <a:r>
              <a:rPr lang="en-US" altLang="ko-KR" sz="8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8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네이버 데이터 랩</a:t>
            </a:r>
            <a:r>
              <a:rPr lang="en-US" altLang="ko-KR" sz="8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네이버 검색광고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D997D-0048-4B3A-9E36-BC369C178730}"/>
              </a:ext>
            </a:extLst>
          </p:cNvPr>
          <p:cNvSpPr txBox="1"/>
          <p:nvPr/>
        </p:nvSpPr>
        <p:spPr>
          <a:xfrm>
            <a:off x="465666" y="4207728"/>
            <a:ext cx="82394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2019년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상반기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대비 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2020년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 관련 </a:t>
            </a:r>
            <a:r>
              <a:rPr kumimoji="0" lang="ko-KR" altLang="ko-KR" sz="16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언급량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3년 간의 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6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언급량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추이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캠핑시즌 이라는 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계절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추세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감안하여도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언급량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외부요인(코로나) 영향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3년 간의 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차박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6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언급량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추이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연두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계절추세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3월을 기점</a:t>
            </a:r>
            <a:r>
              <a:rPr kumimoji="0" lang="en-US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상승</a:t>
            </a: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외부</a:t>
            </a:r>
            <a:r>
              <a:rPr kumimoji="0" lang="ko-KR" alt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요인 영향 유추 가능</a:t>
            </a:r>
            <a:endParaRPr kumimoji="0" lang="en-US" altLang="ko-KR" sz="1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D86F7D6-5C35-4DDA-85CC-BB4A4BD47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133"/>
            <a:ext cx="9143999" cy="27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8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854</Words>
  <Application>Microsoft Office PowerPoint</Application>
  <PresentationFormat>화면 슬라이드 쇼(4:3)</PresentationFormat>
  <Paragraphs>181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맑은 고딕</vt:lpstr>
      <vt:lpstr>Arial</vt:lpstr>
      <vt:lpstr>Calibri</vt:lpstr>
      <vt:lpstr>Calibri Light</vt:lpstr>
      <vt:lpstr>Office Theme</vt:lpstr>
      <vt:lpstr>가설확인</vt:lpstr>
      <vt:lpstr>가설설정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  <vt:lpstr>가설확인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Jeong Yonghee</cp:lastModifiedBy>
  <cp:revision>67</cp:revision>
  <dcterms:created xsi:type="dcterms:W3CDTF">2016-01-11T04:43:00Z</dcterms:created>
  <dcterms:modified xsi:type="dcterms:W3CDTF">2020-07-31T04:25:38Z</dcterms:modified>
</cp:coreProperties>
</file>