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5" r:id="rId2"/>
    <p:sldId id="274" r:id="rId3"/>
    <p:sldId id="316" r:id="rId4"/>
    <p:sldId id="318" r:id="rId5"/>
    <p:sldId id="317" r:id="rId6"/>
    <p:sldId id="319" r:id="rId7"/>
    <p:sldId id="321" r:id="rId8"/>
    <p:sldId id="320" r:id="rId9"/>
    <p:sldId id="322" r:id="rId10"/>
    <p:sldId id="310" r:id="rId11"/>
    <p:sldId id="311" r:id="rId12"/>
    <p:sldId id="312" r:id="rId13"/>
    <p:sldId id="313" r:id="rId14"/>
    <p:sldId id="323" r:id="rId15"/>
    <p:sldId id="32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2ED58EF-16E7-4759-948E-C9B4B6920FF4}">
          <p14:sldIdLst>
            <p14:sldId id="275"/>
            <p14:sldId id="274"/>
            <p14:sldId id="316"/>
            <p14:sldId id="318"/>
            <p14:sldId id="317"/>
            <p14:sldId id="319"/>
            <p14:sldId id="321"/>
            <p14:sldId id="320"/>
            <p14:sldId id="322"/>
          </p14:sldIdLst>
        </p14:section>
        <p14:section name="제목 없는 구역" id="{8C8CF0B7-0979-4087-96DA-C46737E4F986}">
          <p14:sldIdLst>
            <p14:sldId id="310"/>
            <p14:sldId id="311"/>
            <p14:sldId id="312"/>
            <p14:sldId id="313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Yonghee" initials="JY" lastIdx="1" clrIdx="0">
    <p:extLst>
      <p:ext uri="{19B8F6BF-5375-455C-9EA6-DF929625EA0E}">
        <p15:presenceInfo xmlns:p15="http://schemas.microsoft.com/office/powerpoint/2012/main" userId="b3fde5ac675ad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4EEB0-9261-4353-90EE-23B2D2CB201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3712A96-88C5-44E0-85EE-E687FBE26A79}">
      <dgm:prSet phldrT="[텍스트]"/>
      <dgm:spPr/>
      <dgm:t>
        <a:bodyPr/>
        <a:lstStyle/>
        <a:p>
          <a:pPr latinLnBrk="1"/>
          <a:r>
            <a:rPr lang="ko-KR" altLang="en-US" dirty="0"/>
            <a:t>유동인구가 증가하는데</a:t>
          </a:r>
          <a:r>
            <a:rPr lang="en-US" altLang="ko-KR" dirty="0"/>
            <a:t>, </a:t>
          </a:r>
          <a:r>
            <a:rPr lang="ko-KR" altLang="en-US" dirty="0"/>
            <a:t>사람들이 관광지를 방문할까</a:t>
          </a:r>
          <a:r>
            <a:rPr lang="en-US" altLang="ko-KR" dirty="0"/>
            <a:t>?</a:t>
          </a:r>
          <a:endParaRPr lang="ko-KR" altLang="en-US" dirty="0"/>
        </a:p>
      </dgm:t>
    </dgm:pt>
    <dgm:pt modelId="{A82B5AF6-E77B-433E-9334-FDE43B33015D}" type="parTrans" cxnId="{B581DC1F-9C98-43EB-B2A3-52039FAA9B18}">
      <dgm:prSet/>
      <dgm:spPr/>
      <dgm:t>
        <a:bodyPr/>
        <a:lstStyle/>
        <a:p>
          <a:pPr latinLnBrk="1"/>
          <a:endParaRPr lang="ko-KR" altLang="en-US"/>
        </a:p>
      </dgm:t>
    </dgm:pt>
    <dgm:pt modelId="{A73DAD12-9027-4F9D-A29E-59A226BE6CA7}" type="sibTrans" cxnId="{B581DC1F-9C98-43EB-B2A3-52039FAA9B18}">
      <dgm:prSet/>
      <dgm:spPr/>
      <dgm:t>
        <a:bodyPr/>
        <a:lstStyle/>
        <a:p>
          <a:pPr latinLnBrk="1"/>
          <a:endParaRPr lang="ko-KR" altLang="en-US"/>
        </a:p>
      </dgm:t>
    </dgm:pt>
    <dgm:pt modelId="{3B7D13E5-1B2C-4364-AFA9-337A9BE83151}">
      <dgm:prSet phldrT="[텍스트]"/>
      <dgm:spPr/>
      <dgm:t>
        <a:bodyPr/>
        <a:lstStyle/>
        <a:p>
          <a:pPr latinLnBrk="1"/>
          <a:r>
            <a:rPr lang="ko-KR" altLang="en-US" dirty="0"/>
            <a:t>외부활동과 유동인구가 관계가 있을까</a:t>
          </a:r>
          <a:r>
            <a:rPr lang="en-US" altLang="ko-KR" dirty="0"/>
            <a:t>?</a:t>
          </a:r>
          <a:endParaRPr lang="ko-KR" altLang="en-US" dirty="0"/>
        </a:p>
      </dgm:t>
    </dgm:pt>
    <dgm:pt modelId="{C1624505-4BF2-4C51-8900-CFC3387842BB}" type="parTrans" cxnId="{FEE18F4D-5C38-48A3-B948-E6E34042C446}">
      <dgm:prSet/>
      <dgm:spPr/>
      <dgm:t>
        <a:bodyPr/>
        <a:lstStyle/>
        <a:p>
          <a:pPr latinLnBrk="1"/>
          <a:endParaRPr lang="ko-KR" altLang="en-US"/>
        </a:p>
      </dgm:t>
    </dgm:pt>
    <dgm:pt modelId="{B03A6022-FC39-48E1-B136-E7BB1BC4B4B2}" type="sibTrans" cxnId="{FEE18F4D-5C38-48A3-B948-E6E34042C446}">
      <dgm:prSet/>
      <dgm:spPr/>
      <dgm:t>
        <a:bodyPr/>
        <a:lstStyle/>
        <a:p>
          <a:pPr latinLnBrk="1"/>
          <a:endParaRPr lang="ko-KR" altLang="en-US"/>
        </a:p>
      </dgm:t>
    </dgm:pt>
    <dgm:pt modelId="{B0483A33-FB61-4E3C-9CF2-E34338C598A2}">
      <dgm:prSet phldrT="[텍스트]"/>
      <dgm:spPr/>
      <dgm:t>
        <a:bodyPr/>
        <a:lstStyle/>
        <a:p>
          <a:pPr latinLnBrk="1"/>
          <a:r>
            <a:rPr lang="ko-KR" altLang="en-US" dirty="0"/>
            <a:t>기념품점과 관광여행의 매출액 변화 추이</a:t>
          </a:r>
        </a:p>
      </dgm:t>
    </dgm:pt>
    <dgm:pt modelId="{BAE45268-6515-4BF0-AA47-AB9897E6D23C}" type="parTrans" cxnId="{D2CD6883-ECA3-4DEF-8D4C-900658D4C394}">
      <dgm:prSet/>
      <dgm:spPr/>
      <dgm:t>
        <a:bodyPr/>
        <a:lstStyle/>
        <a:p>
          <a:pPr latinLnBrk="1"/>
          <a:endParaRPr lang="ko-KR" altLang="en-US"/>
        </a:p>
      </dgm:t>
    </dgm:pt>
    <dgm:pt modelId="{B5E5A68F-3002-4098-A1A0-63ADABCA7B68}" type="sibTrans" cxnId="{D2CD6883-ECA3-4DEF-8D4C-900658D4C394}">
      <dgm:prSet/>
      <dgm:spPr/>
      <dgm:t>
        <a:bodyPr/>
        <a:lstStyle/>
        <a:p>
          <a:pPr latinLnBrk="1"/>
          <a:endParaRPr lang="ko-KR" altLang="en-US"/>
        </a:p>
      </dgm:t>
    </dgm:pt>
    <dgm:pt modelId="{66525EEE-8FF1-460C-9A99-F608348632E6}">
      <dgm:prSet phldrT="[텍스트]"/>
      <dgm:spPr/>
      <dgm:t>
        <a:bodyPr/>
        <a:lstStyle/>
        <a:p>
          <a:pPr latinLnBrk="1"/>
          <a:r>
            <a:rPr lang="ko-KR" altLang="en-US" dirty="0"/>
            <a:t>기념품점과 유동인구의 상관관계</a:t>
          </a:r>
        </a:p>
      </dgm:t>
    </dgm:pt>
    <dgm:pt modelId="{C347BA46-E3EC-43B9-B83C-5D2D0E9D2310}" type="parTrans" cxnId="{E85C6998-824B-4D5D-B51F-D2FA8C378071}">
      <dgm:prSet/>
      <dgm:spPr/>
    </dgm:pt>
    <dgm:pt modelId="{FD4232ED-A04B-4B62-816E-57CAAA0F525D}" type="sibTrans" cxnId="{E85C6998-824B-4D5D-B51F-D2FA8C378071}">
      <dgm:prSet/>
      <dgm:spPr/>
      <dgm:t>
        <a:bodyPr/>
        <a:lstStyle/>
        <a:p>
          <a:pPr latinLnBrk="1"/>
          <a:endParaRPr lang="ko-KR" altLang="en-US"/>
        </a:p>
      </dgm:t>
    </dgm:pt>
    <dgm:pt modelId="{2E6EDBF8-C723-4D78-93EE-78BBF457FC21}" type="pres">
      <dgm:prSet presAssocID="{B434EEB0-9261-4353-90EE-23B2D2CB2014}" presName="outerComposite" presStyleCnt="0">
        <dgm:presLayoutVars>
          <dgm:chMax val="5"/>
          <dgm:dir/>
          <dgm:resizeHandles val="exact"/>
        </dgm:presLayoutVars>
      </dgm:prSet>
      <dgm:spPr/>
    </dgm:pt>
    <dgm:pt modelId="{3970C740-4503-4137-9708-D5BFEA548F6D}" type="pres">
      <dgm:prSet presAssocID="{B434EEB0-9261-4353-90EE-23B2D2CB2014}" presName="dummyMaxCanvas" presStyleCnt="0">
        <dgm:presLayoutVars/>
      </dgm:prSet>
      <dgm:spPr/>
    </dgm:pt>
    <dgm:pt modelId="{167A54FE-E8D9-47B7-AC87-CB7F709A2349}" type="pres">
      <dgm:prSet presAssocID="{B434EEB0-9261-4353-90EE-23B2D2CB2014}" presName="FourNodes_1" presStyleLbl="node1" presStyleIdx="0" presStyleCnt="4">
        <dgm:presLayoutVars>
          <dgm:bulletEnabled val="1"/>
        </dgm:presLayoutVars>
      </dgm:prSet>
      <dgm:spPr/>
    </dgm:pt>
    <dgm:pt modelId="{CE7AA3D1-0B8D-4433-A6D4-9EE5E56EF515}" type="pres">
      <dgm:prSet presAssocID="{B434EEB0-9261-4353-90EE-23B2D2CB2014}" presName="FourNodes_2" presStyleLbl="node1" presStyleIdx="1" presStyleCnt="4">
        <dgm:presLayoutVars>
          <dgm:bulletEnabled val="1"/>
        </dgm:presLayoutVars>
      </dgm:prSet>
      <dgm:spPr/>
    </dgm:pt>
    <dgm:pt modelId="{8517E2EC-B810-4917-96FF-7E058481FD3A}" type="pres">
      <dgm:prSet presAssocID="{B434EEB0-9261-4353-90EE-23B2D2CB2014}" presName="FourNodes_3" presStyleLbl="node1" presStyleIdx="2" presStyleCnt="4">
        <dgm:presLayoutVars>
          <dgm:bulletEnabled val="1"/>
        </dgm:presLayoutVars>
      </dgm:prSet>
      <dgm:spPr/>
    </dgm:pt>
    <dgm:pt modelId="{6EC10E5C-7012-4B19-86A1-A2170DC8D524}" type="pres">
      <dgm:prSet presAssocID="{B434EEB0-9261-4353-90EE-23B2D2CB2014}" presName="FourNodes_4" presStyleLbl="node1" presStyleIdx="3" presStyleCnt="4">
        <dgm:presLayoutVars>
          <dgm:bulletEnabled val="1"/>
        </dgm:presLayoutVars>
      </dgm:prSet>
      <dgm:spPr/>
    </dgm:pt>
    <dgm:pt modelId="{E520DF91-235D-4376-BFDF-0123B1511535}" type="pres">
      <dgm:prSet presAssocID="{B434EEB0-9261-4353-90EE-23B2D2CB2014}" presName="FourConn_1-2" presStyleLbl="fgAccFollowNode1" presStyleIdx="0" presStyleCnt="3">
        <dgm:presLayoutVars>
          <dgm:bulletEnabled val="1"/>
        </dgm:presLayoutVars>
      </dgm:prSet>
      <dgm:spPr/>
    </dgm:pt>
    <dgm:pt modelId="{CFF77ED5-0207-4642-8605-216F195F7FA3}" type="pres">
      <dgm:prSet presAssocID="{B434EEB0-9261-4353-90EE-23B2D2CB2014}" presName="FourConn_2-3" presStyleLbl="fgAccFollowNode1" presStyleIdx="1" presStyleCnt="3">
        <dgm:presLayoutVars>
          <dgm:bulletEnabled val="1"/>
        </dgm:presLayoutVars>
      </dgm:prSet>
      <dgm:spPr/>
    </dgm:pt>
    <dgm:pt modelId="{FDEB587E-551A-4432-BCA6-780110E0E59B}" type="pres">
      <dgm:prSet presAssocID="{B434EEB0-9261-4353-90EE-23B2D2CB2014}" presName="FourConn_3-4" presStyleLbl="fgAccFollowNode1" presStyleIdx="2" presStyleCnt="3">
        <dgm:presLayoutVars>
          <dgm:bulletEnabled val="1"/>
        </dgm:presLayoutVars>
      </dgm:prSet>
      <dgm:spPr/>
    </dgm:pt>
    <dgm:pt modelId="{9F4FB37C-91FE-4101-871E-9F07854552A2}" type="pres">
      <dgm:prSet presAssocID="{B434EEB0-9261-4353-90EE-23B2D2CB2014}" presName="FourNodes_1_text" presStyleLbl="node1" presStyleIdx="3" presStyleCnt="4">
        <dgm:presLayoutVars>
          <dgm:bulletEnabled val="1"/>
        </dgm:presLayoutVars>
      </dgm:prSet>
      <dgm:spPr/>
    </dgm:pt>
    <dgm:pt modelId="{B885769A-71A2-4A81-80C7-EDBE9C2E2751}" type="pres">
      <dgm:prSet presAssocID="{B434EEB0-9261-4353-90EE-23B2D2CB2014}" presName="FourNodes_2_text" presStyleLbl="node1" presStyleIdx="3" presStyleCnt="4">
        <dgm:presLayoutVars>
          <dgm:bulletEnabled val="1"/>
        </dgm:presLayoutVars>
      </dgm:prSet>
      <dgm:spPr/>
    </dgm:pt>
    <dgm:pt modelId="{7DD0EA88-3E96-4094-89EC-F8437A10893C}" type="pres">
      <dgm:prSet presAssocID="{B434EEB0-9261-4353-90EE-23B2D2CB2014}" presName="FourNodes_3_text" presStyleLbl="node1" presStyleIdx="3" presStyleCnt="4">
        <dgm:presLayoutVars>
          <dgm:bulletEnabled val="1"/>
        </dgm:presLayoutVars>
      </dgm:prSet>
      <dgm:spPr/>
    </dgm:pt>
    <dgm:pt modelId="{69F2BBAC-308A-46F1-981C-16DCBC58FCB5}" type="pres">
      <dgm:prSet presAssocID="{B434EEB0-9261-4353-90EE-23B2D2CB20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4C34A1E-E7E2-449F-824A-6A2291204F1F}" type="presOf" srcId="{FD4232ED-A04B-4B62-816E-57CAAA0F525D}" destId="{FDEB587E-551A-4432-BCA6-780110E0E59B}" srcOrd="0" destOrd="0" presId="urn:microsoft.com/office/officeart/2005/8/layout/vProcess5"/>
    <dgm:cxn modelId="{B581DC1F-9C98-43EB-B2A3-52039FAA9B18}" srcId="{B434EEB0-9261-4353-90EE-23B2D2CB2014}" destId="{23712A96-88C5-44E0-85EE-E687FBE26A79}" srcOrd="0" destOrd="0" parTransId="{A82B5AF6-E77B-433E-9334-FDE43B33015D}" sibTransId="{A73DAD12-9027-4F9D-A29E-59A226BE6CA7}"/>
    <dgm:cxn modelId="{9624D434-535C-41C3-B084-1447C8DFDFD2}" type="presOf" srcId="{B03A6022-FC39-48E1-B136-E7BB1BC4B4B2}" destId="{CFF77ED5-0207-4642-8605-216F195F7FA3}" srcOrd="0" destOrd="0" presId="urn:microsoft.com/office/officeart/2005/8/layout/vProcess5"/>
    <dgm:cxn modelId="{DF1DEF37-3E7F-418F-AEE9-8949A18D0CEE}" type="presOf" srcId="{23712A96-88C5-44E0-85EE-E687FBE26A79}" destId="{167A54FE-E8D9-47B7-AC87-CB7F709A2349}" srcOrd="0" destOrd="0" presId="urn:microsoft.com/office/officeart/2005/8/layout/vProcess5"/>
    <dgm:cxn modelId="{FEE18F4D-5C38-48A3-B948-E6E34042C446}" srcId="{B434EEB0-9261-4353-90EE-23B2D2CB2014}" destId="{3B7D13E5-1B2C-4364-AFA9-337A9BE83151}" srcOrd="1" destOrd="0" parTransId="{C1624505-4BF2-4C51-8900-CFC3387842BB}" sibTransId="{B03A6022-FC39-48E1-B136-E7BB1BC4B4B2}"/>
    <dgm:cxn modelId="{3BB3054E-953A-41B3-941D-BCF72640AD8F}" type="presOf" srcId="{B434EEB0-9261-4353-90EE-23B2D2CB2014}" destId="{2E6EDBF8-C723-4D78-93EE-78BBF457FC21}" srcOrd="0" destOrd="0" presId="urn:microsoft.com/office/officeart/2005/8/layout/vProcess5"/>
    <dgm:cxn modelId="{8E115F4F-FD3C-465B-A2B5-BF7A0FDFE9D0}" type="presOf" srcId="{3B7D13E5-1B2C-4364-AFA9-337A9BE83151}" destId="{CE7AA3D1-0B8D-4433-A6D4-9EE5E56EF515}" srcOrd="0" destOrd="0" presId="urn:microsoft.com/office/officeart/2005/8/layout/vProcess5"/>
    <dgm:cxn modelId="{D2CD6883-ECA3-4DEF-8D4C-900658D4C394}" srcId="{B434EEB0-9261-4353-90EE-23B2D2CB2014}" destId="{B0483A33-FB61-4E3C-9CF2-E34338C598A2}" srcOrd="3" destOrd="0" parTransId="{BAE45268-6515-4BF0-AA47-AB9897E6D23C}" sibTransId="{B5E5A68F-3002-4098-A1A0-63ADABCA7B68}"/>
    <dgm:cxn modelId="{92B0988A-CD0F-4808-ADFA-4D3A9171D026}" type="presOf" srcId="{3B7D13E5-1B2C-4364-AFA9-337A9BE83151}" destId="{B885769A-71A2-4A81-80C7-EDBE9C2E2751}" srcOrd="1" destOrd="0" presId="urn:microsoft.com/office/officeart/2005/8/layout/vProcess5"/>
    <dgm:cxn modelId="{E85C6998-824B-4D5D-B51F-D2FA8C378071}" srcId="{B434EEB0-9261-4353-90EE-23B2D2CB2014}" destId="{66525EEE-8FF1-460C-9A99-F608348632E6}" srcOrd="2" destOrd="0" parTransId="{C347BA46-E3EC-43B9-B83C-5D2D0E9D2310}" sibTransId="{FD4232ED-A04B-4B62-816E-57CAAA0F525D}"/>
    <dgm:cxn modelId="{E6180D9F-2959-4DEF-B289-708806054931}" type="presOf" srcId="{A73DAD12-9027-4F9D-A29E-59A226BE6CA7}" destId="{E520DF91-235D-4376-BFDF-0123B1511535}" srcOrd="0" destOrd="0" presId="urn:microsoft.com/office/officeart/2005/8/layout/vProcess5"/>
    <dgm:cxn modelId="{04A9A0A9-2067-45AA-9975-98F6819A51EA}" type="presOf" srcId="{66525EEE-8FF1-460C-9A99-F608348632E6}" destId="{8517E2EC-B810-4917-96FF-7E058481FD3A}" srcOrd="0" destOrd="0" presId="urn:microsoft.com/office/officeart/2005/8/layout/vProcess5"/>
    <dgm:cxn modelId="{6BCE83C6-6242-4E96-804C-EAA2ACB13EBE}" type="presOf" srcId="{23712A96-88C5-44E0-85EE-E687FBE26A79}" destId="{9F4FB37C-91FE-4101-871E-9F07854552A2}" srcOrd="1" destOrd="0" presId="urn:microsoft.com/office/officeart/2005/8/layout/vProcess5"/>
    <dgm:cxn modelId="{241AA5CC-E01A-4F4D-96B0-A4CDEBDF6BCB}" type="presOf" srcId="{B0483A33-FB61-4E3C-9CF2-E34338C598A2}" destId="{6EC10E5C-7012-4B19-86A1-A2170DC8D524}" srcOrd="0" destOrd="0" presId="urn:microsoft.com/office/officeart/2005/8/layout/vProcess5"/>
    <dgm:cxn modelId="{9ADA33E3-F74A-4366-86E5-7BE395D36F1C}" type="presOf" srcId="{66525EEE-8FF1-460C-9A99-F608348632E6}" destId="{7DD0EA88-3E96-4094-89EC-F8437A10893C}" srcOrd="1" destOrd="0" presId="urn:microsoft.com/office/officeart/2005/8/layout/vProcess5"/>
    <dgm:cxn modelId="{AD6124F8-E5E0-4A4C-901C-F188D28D7610}" type="presOf" srcId="{B0483A33-FB61-4E3C-9CF2-E34338C598A2}" destId="{69F2BBAC-308A-46F1-981C-16DCBC58FCB5}" srcOrd="1" destOrd="0" presId="urn:microsoft.com/office/officeart/2005/8/layout/vProcess5"/>
    <dgm:cxn modelId="{8C2B2005-848E-4DC5-BE54-9EFF7D4BD22C}" type="presParOf" srcId="{2E6EDBF8-C723-4D78-93EE-78BBF457FC21}" destId="{3970C740-4503-4137-9708-D5BFEA548F6D}" srcOrd="0" destOrd="0" presId="urn:microsoft.com/office/officeart/2005/8/layout/vProcess5"/>
    <dgm:cxn modelId="{F891F3A5-DED3-4EF8-9C0E-C4A20577D1B3}" type="presParOf" srcId="{2E6EDBF8-C723-4D78-93EE-78BBF457FC21}" destId="{167A54FE-E8D9-47B7-AC87-CB7F709A2349}" srcOrd="1" destOrd="0" presId="urn:microsoft.com/office/officeart/2005/8/layout/vProcess5"/>
    <dgm:cxn modelId="{5CAB5246-01A4-44ED-BBAA-6649CE5FE612}" type="presParOf" srcId="{2E6EDBF8-C723-4D78-93EE-78BBF457FC21}" destId="{CE7AA3D1-0B8D-4433-A6D4-9EE5E56EF515}" srcOrd="2" destOrd="0" presId="urn:microsoft.com/office/officeart/2005/8/layout/vProcess5"/>
    <dgm:cxn modelId="{2E30F47D-F487-4B4F-B7E6-B18C3F263B50}" type="presParOf" srcId="{2E6EDBF8-C723-4D78-93EE-78BBF457FC21}" destId="{8517E2EC-B810-4917-96FF-7E058481FD3A}" srcOrd="3" destOrd="0" presId="urn:microsoft.com/office/officeart/2005/8/layout/vProcess5"/>
    <dgm:cxn modelId="{0535759B-D480-4182-9D02-6EB484ACEB6F}" type="presParOf" srcId="{2E6EDBF8-C723-4D78-93EE-78BBF457FC21}" destId="{6EC10E5C-7012-4B19-86A1-A2170DC8D524}" srcOrd="4" destOrd="0" presId="urn:microsoft.com/office/officeart/2005/8/layout/vProcess5"/>
    <dgm:cxn modelId="{3B79984E-30AD-4C5F-AEDE-EEE8D1DF9EE5}" type="presParOf" srcId="{2E6EDBF8-C723-4D78-93EE-78BBF457FC21}" destId="{E520DF91-235D-4376-BFDF-0123B1511535}" srcOrd="5" destOrd="0" presId="urn:microsoft.com/office/officeart/2005/8/layout/vProcess5"/>
    <dgm:cxn modelId="{C2559301-2201-443A-AFD7-36F7BAE394DD}" type="presParOf" srcId="{2E6EDBF8-C723-4D78-93EE-78BBF457FC21}" destId="{CFF77ED5-0207-4642-8605-216F195F7FA3}" srcOrd="6" destOrd="0" presId="urn:microsoft.com/office/officeart/2005/8/layout/vProcess5"/>
    <dgm:cxn modelId="{0C0CD945-1158-4EFF-87FD-D617D5AC573C}" type="presParOf" srcId="{2E6EDBF8-C723-4D78-93EE-78BBF457FC21}" destId="{FDEB587E-551A-4432-BCA6-780110E0E59B}" srcOrd="7" destOrd="0" presId="urn:microsoft.com/office/officeart/2005/8/layout/vProcess5"/>
    <dgm:cxn modelId="{1B3B57DE-15BF-4B60-8E09-E55BA0952F03}" type="presParOf" srcId="{2E6EDBF8-C723-4D78-93EE-78BBF457FC21}" destId="{9F4FB37C-91FE-4101-871E-9F07854552A2}" srcOrd="8" destOrd="0" presId="urn:microsoft.com/office/officeart/2005/8/layout/vProcess5"/>
    <dgm:cxn modelId="{430BDCA3-06E8-4762-A9C9-5A176C8CBF3C}" type="presParOf" srcId="{2E6EDBF8-C723-4D78-93EE-78BBF457FC21}" destId="{B885769A-71A2-4A81-80C7-EDBE9C2E2751}" srcOrd="9" destOrd="0" presId="urn:microsoft.com/office/officeart/2005/8/layout/vProcess5"/>
    <dgm:cxn modelId="{6F264A64-BC74-470C-8FF3-533136CDFAAF}" type="presParOf" srcId="{2E6EDBF8-C723-4D78-93EE-78BBF457FC21}" destId="{7DD0EA88-3E96-4094-89EC-F8437A10893C}" srcOrd="10" destOrd="0" presId="urn:microsoft.com/office/officeart/2005/8/layout/vProcess5"/>
    <dgm:cxn modelId="{4B2BDA5E-8D37-4F6F-B953-58A0BC465A5D}" type="presParOf" srcId="{2E6EDBF8-C723-4D78-93EE-78BBF457FC21}" destId="{69F2BBAC-308A-46F1-981C-16DCBC58FCB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A54FE-E8D9-47B7-AC87-CB7F709A2349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유동인구가 증가하는데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사람들이 관광지를 방문할까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26187" y="26187"/>
        <a:ext cx="3836467" cy="841706"/>
      </dsp:txXfrm>
    </dsp:sp>
    <dsp:sp modelId="{CE7AA3D1-0B8D-4433-A6D4-9EE5E56EF515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외부활동과 유동인구가 관계가 있을까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34619" y="1082827"/>
        <a:ext cx="3834841" cy="841706"/>
      </dsp:txXfrm>
    </dsp:sp>
    <dsp:sp modelId="{8517E2EC-B810-4917-96FF-7E058481FD3A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기념품점과 유동인구의 상관관계</a:t>
          </a:r>
        </a:p>
      </dsp:txBody>
      <dsp:txXfrm>
        <a:off x="836955" y="2139467"/>
        <a:ext cx="3840937" cy="841706"/>
      </dsp:txXfrm>
    </dsp:sp>
    <dsp:sp modelId="{6EC10E5C-7012-4B19-86A1-A2170DC8D524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기념품점과 관광여행의 매출액 변화 추이</a:t>
          </a:r>
        </a:p>
      </dsp:txBody>
      <dsp:txXfrm>
        <a:off x="1245387" y="3196106"/>
        <a:ext cx="3834841" cy="841706"/>
      </dsp:txXfrm>
    </dsp:sp>
    <dsp:sp modelId="{E520DF91-235D-4376-BFDF-0123B1511535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4426406" y="684783"/>
        <a:ext cx="319634" cy="437317"/>
      </dsp:txXfrm>
    </dsp:sp>
    <dsp:sp modelId="{CFF77ED5-0207-4642-8605-216F195F7FA3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4834839" y="1741423"/>
        <a:ext cx="319634" cy="437317"/>
      </dsp:txXfrm>
    </dsp:sp>
    <dsp:sp modelId="{FDEB587E-551A-4432-BCA6-780110E0E59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80D4394-2AEF-41A6-9BA2-1BA28D0A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811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9E7B43-3181-4498-B068-60186012A44B}"/>
              </a:ext>
            </a:extLst>
          </p:cNvPr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가설 설정 과정</a:t>
            </a:r>
          </a:p>
        </p:txBody>
      </p:sp>
    </p:spTree>
    <p:extLst>
      <p:ext uri="{BB962C8B-B14F-4D97-AF65-F5344CB8AC3E}">
        <p14:creationId xmlns:p14="http://schemas.microsoft.com/office/powerpoint/2010/main" val="162078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534206" y="3723932"/>
            <a:ext cx="7891272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코로나 이후 주가 모두 급등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pn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풍년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파세코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	         :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주가평균대비 상승세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태양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대륙제관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라이브플렉스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코로나여파로 인해 감소추세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3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월을 기점 상승세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관련키워드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지속적증가 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관심도증가 확인</a:t>
            </a:r>
            <a:r>
              <a:rPr lang="en-US" altLang="ko-KR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수요 상승 예측가능</a:t>
            </a:r>
            <a:endParaRPr lang="en-US" altLang="ko-KR" sz="13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캠핑용품 수요증가 시 캠핑용품사의 주가상승세 확인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통해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관심도증가가 실구매로 </a:t>
            </a:r>
            <a:r>
              <a:rPr lang="ko-KR" altLang="en-US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귀결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4D75F-D005-47EC-B0F7-2BE7DD38D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6" y="1880959"/>
            <a:ext cx="1584000" cy="158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839F2-527F-4995-8149-D67964FDD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2" y="1851221"/>
            <a:ext cx="1584000" cy="158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5EE70-D1B8-4E68-A12D-A2088D079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82" y="1851221"/>
            <a:ext cx="1584000" cy="158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BEA530-B3DD-4A57-8F3D-5E27D0E019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82" y="1847886"/>
            <a:ext cx="1584000" cy="1584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BE715A-2C90-40E1-BED0-E04FB652AA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82" y="1847886"/>
            <a:ext cx="1584000" cy="1584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EC9E3-66F3-4D92-B6DD-0FFCAA702CEC}"/>
              </a:ext>
            </a:extLst>
          </p:cNvPr>
          <p:cNvSpPr txBox="1"/>
          <p:nvPr/>
        </p:nvSpPr>
        <p:spPr>
          <a:xfrm>
            <a:off x="2440371" y="3290500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 err="1"/>
              <a:t>파세코</a:t>
            </a:r>
            <a:endParaRPr lang="ko-KR" alt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6CD36-7FAA-46CD-B2D6-91FA9958197B}"/>
              </a:ext>
            </a:extLst>
          </p:cNvPr>
          <p:cNvSpPr txBox="1"/>
          <p:nvPr/>
        </p:nvSpPr>
        <p:spPr>
          <a:xfrm>
            <a:off x="4171519" y="3303972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/>
              <a:t>태양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F08BA-41BB-45E7-9D20-BBA335E387BE}"/>
              </a:ext>
            </a:extLst>
          </p:cNvPr>
          <p:cNvSpPr txBox="1"/>
          <p:nvPr/>
        </p:nvSpPr>
        <p:spPr>
          <a:xfrm>
            <a:off x="5661046" y="3303972"/>
            <a:ext cx="808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/>
              <a:t>대륙제관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A4BE59-5294-48B1-8038-56F304DFDDB1}"/>
              </a:ext>
            </a:extLst>
          </p:cNvPr>
          <p:cNvSpPr txBox="1"/>
          <p:nvPr/>
        </p:nvSpPr>
        <p:spPr>
          <a:xfrm>
            <a:off x="6990291" y="3290500"/>
            <a:ext cx="11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 err="1"/>
              <a:t>라이브플렉스</a:t>
            </a:r>
            <a:endParaRPr lang="ko-KR" alt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4776649" y="1351623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상단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최근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년간 주가추세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하단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주가추세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144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723560" y="5793781"/>
            <a:ext cx="78912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2019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캠핑으로 뉴스를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검색했을때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연관단어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 descr="텍스트, 그래피티, 다량, 많은이(가) 표시된 사진&#10;&#10;자동 생성된 설명">
            <a:extLst>
              <a:ext uri="{FF2B5EF4-FFF2-40B4-BE49-F238E27FC236}">
                <a16:creationId xmlns:a16="http://schemas.microsoft.com/office/drawing/2014/main" id="{A8298C84-E63E-4DC3-BC12-3B71FDF1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7" y="1651632"/>
            <a:ext cx="8247378" cy="40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237066" y="6049163"/>
            <a:ext cx="78912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캠핑으로 뉴스를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검색했을때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연관단어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 descr="텍스트, 많은, 다량, 덮여있는이(가) 표시된 사진&#10;&#10;자동 생성된 설명">
            <a:extLst>
              <a:ext uri="{FF2B5EF4-FFF2-40B4-BE49-F238E27FC236}">
                <a16:creationId xmlns:a16="http://schemas.microsoft.com/office/drawing/2014/main" id="{4740DC7D-8A9D-468E-BE86-AE176B08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3" y="1540933"/>
            <a:ext cx="8259893" cy="41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3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여행과 관광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algn="l">
              <a:buAutoNum type="arabicPeriod"/>
            </a:pPr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 (3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캠핑의 이미지가 관광의 이미지보다는 여행을 떠난다는 의미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관광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관광의 대체제로서 캠핑을 떠올리는 심리적 요인이 반영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2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＂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키워드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순위권밖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 (11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밀집지역 회피 분위기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언택트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여행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 시사점도출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密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밀폐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밀집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밀접을 피해야 한다고 주장하는 것과 일맥상통한 점이 있습니다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캠핑장으로 가는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이동수단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"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캠핑이 등장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TOP20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차박용품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 포함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5A543-A5FD-4846-A1A2-E2B4948DE6F7}"/>
              </a:ext>
            </a:extLst>
          </p:cNvPr>
          <p:cNvSpPr txBox="1"/>
          <p:nvPr/>
        </p:nvSpPr>
        <p:spPr>
          <a:xfrm>
            <a:off x="457200" y="1652954"/>
            <a:ext cx="815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대중 교통의 증가</a:t>
            </a:r>
            <a:r>
              <a:rPr lang="en-US" altLang="ko-KR" dirty="0"/>
              <a:t>, </a:t>
            </a:r>
            <a:r>
              <a:rPr lang="ko-KR" altLang="en-US" dirty="0"/>
              <a:t>아웃도어 제품을 판매하는 스포츠 의류</a:t>
            </a:r>
            <a:r>
              <a:rPr lang="en-US" altLang="ko-KR" dirty="0"/>
              <a:t>, </a:t>
            </a:r>
            <a:r>
              <a:rPr lang="ko-KR" altLang="en-US" dirty="0"/>
              <a:t>스포츠 </a:t>
            </a:r>
            <a:r>
              <a:rPr lang="ko-KR" altLang="en-US" dirty="0" err="1"/>
              <a:t>레져용품의</a:t>
            </a:r>
            <a:r>
              <a:rPr lang="ko-KR" altLang="en-US" dirty="0"/>
              <a:t> 구매건수와 매출액이 증가한 결과를 바탕으로</a:t>
            </a:r>
            <a:r>
              <a:rPr lang="en-US" altLang="ko-KR" dirty="0"/>
              <a:t>, </a:t>
            </a:r>
            <a:r>
              <a:rPr lang="ko-KR" altLang="en-US" dirty="0"/>
              <a:t>대중교통을 타고 관광지가 아닌 캠핑을 가는 사람이 증가한다고 있다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513BE2DD-2654-4B9D-8A3F-25F71E267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9681"/>
            <a:ext cx="719138" cy="749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0AF71-E8F7-42B3-90C3-A6FD0D611B70}"/>
              </a:ext>
            </a:extLst>
          </p:cNvPr>
          <p:cNvSpPr txBox="1"/>
          <p:nvPr/>
        </p:nvSpPr>
        <p:spPr>
          <a:xfrm>
            <a:off x="1390650" y="2914650"/>
            <a:ext cx="6076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관광지를 많이 방문하지 않는다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관광지에 밀접해 있는 </a:t>
            </a:r>
            <a:r>
              <a:rPr lang="ko-KR" altLang="en-US" dirty="0" err="1"/>
              <a:t>기념풍점의</a:t>
            </a:r>
            <a:r>
              <a:rPr lang="ko-KR" altLang="en-US" dirty="0"/>
              <a:t> 매출과 유동인구 간의 상관관계를 파악하여 사람들이 관광지를 방문하는지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관광여행 품목에 대한 매출액 변화추이를 파악</a:t>
            </a:r>
          </a:p>
        </p:txBody>
      </p: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D8AF6384-C588-448D-A3BB-8FCB9BAB2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4632682"/>
            <a:ext cx="719138" cy="749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FAEAD-C285-401A-8276-14DD30441B79}"/>
              </a:ext>
            </a:extLst>
          </p:cNvPr>
          <p:cNvSpPr txBox="1"/>
          <p:nvPr/>
        </p:nvSpPr>
        <p:spPr>
          <a:xfrm>
            <a:off x="1265767" y="4867651"/>
            <a:ext cx="607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스포츠 의류와 스포츠레저용품의 매출이 크게 증가한 것과 엮어서 생각해본다면 떠나되</a:t>
            </a:r>
            <a:r>
              <a:rPr lang="en-US" altLang="ko-KR" dirty="0"/>
              <a:t>, </a:t>
            </a:r>
            <a:r>
              <a:rPr lang="ko-KR" altLang="en-US" dirty="0"/>
              <a:t>밀집지역인 관광지가 아닌 캠핑을 많이 간다고 생각할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6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3-1)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유동인구와 밀집지역 관련 매출액의 변화를 확인합니다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154057" y="2052950"/>
            <a:ext cx="24458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여행과 관광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 (3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캠핑의 이미지가 관광의 이미지보다는 여행을 떠난다는 의미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관광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관광의 대체제로서 캠핑을 떠올리는 심리적 요인이 반영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9A44E3-95D0-40BE-9E43-4B76EA20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6" y="1540934"/>
            <a:ext cx="5938561" cy="50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591161" y="4676106"/>
            <a:ext cx="7891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1-2월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3-6월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음식점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높은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생활 밀접 관련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시설인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경우 방문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5149987" y="848093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상단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최근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년간 주가추세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하단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주가추세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EEF027C-894D-4151-AB7E-1F3083AC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1" y="1448859"/>
            <a:ext cx="7552381" cy="23714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F7DC9D-FB4F-41C1-989A-CF0E43F02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19" y="1491191"/>
            <a:ext cx="9429837" cy="29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65666" y="4580974"/>
            <a:ext cx="78912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 증가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하에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밀집지역 매출액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변동 없음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1~2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 유동인구 및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3월 이후 유동인구의 증가와 밀집지역의 매출액 선형성을 상실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바탕으로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외부활동은 하되 밀집지역의 방문을 자제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5149987" y="848093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상단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최근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년간 주가추세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하단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주가추세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EEF027C-894D-4151-AB7E-1F3083AC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35" y="1476807"/>
            <a:ext cx="9519269" cy="29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26364" y="4777458"/>
            <a:ext cx="78912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관광지 기념품점 매출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사람들이 관광지를 방문하지 않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스포츠의류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총액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관광지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캠핑 수요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5149987" y="848093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상단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최근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년간 주가추세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하단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주가추세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8FF8E9-7F71-4996-B572-DC6B7092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453" y="1529003"/>
            <a:ext cx="9934906" cy="33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65666" y="4240502"/>
            <a:ext cx="7891272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증가세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검색증가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캠핑시즌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기인인지 외부요인 영향 확인 필요</a:t>
            </a:r>
            <a:endParaRPr kumimoji="0" lang="en-US" altLang="ko-KR" sz="1500" u="none" strike="noStrike" cap="none" normalizeH="0" baseline="0" dirty="0">
              <a:ln>
                <a:noFill/>
              </a:ln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직접 확인 불가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높은 확률로 외부요인은 코로나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kumimoji="0" lang="ko-KR" altLang="ko-KR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ko-KR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5377460" y="1165154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좌측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2019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언급량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우측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언급량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BFE409A-411D-4666-9EBF-99D588A5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1098"/>
            <a:ext cx="9143999" cy="2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030521" y="1209816"/>
            <a:ext cx="383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출처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데이터 랩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검색광고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D997D-0048-4B3A-9E36-BC369C178730}"/>
              </a:ext>
            </a:extLst>
          </p:cNvPr>
          <p:cNvSpPr txBox="1"/>
          <p:nvPr/>
        </p:nvSpPr>
        <p:spPr>
          <a:xfrm>
            <a:off x="465666" y="4207728"/>
            <a:ext cx="8239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2019년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상반기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대비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2020년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 관련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3년 간의 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캠핑시즌 이라는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계절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감안하여도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외부요인(코로나) 영향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3년 간의 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차박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계절추세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3월을 기점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요인 영향 유추 가능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D86F7D6-5C35-4DDA-85CC-BB4A4BD4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133"/>
            <a:ext cx="9143999" cy="27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514285" y="1797012"/>
            <a:ext cx="24688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키워드(892개)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 클릭수로 비교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TOP20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40%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캠핑카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캠핑용품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캠핑의자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원터치텐트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캠핑테이블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차박용품</a:t>
            </a:r>
            <a:b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30323-407B-4C19-8A09-FE0CCDDF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2974"/>
            <a:ext cx="6285685" cy="46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879</Words>
  <Application>Microsoft Office PowerPoint</Application>
  <PresentationFormat>화면 슬라이드 쇼(4:3)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맑은 고딕</vt:lpstr>
      <vt:lpstr>Arial</vt:lpstr>
      <vt:lpstr>Calibri</vt:lpstr>
      <vt:lpstr>Calibri Light</vt:lpstr>
      <vt:lpstr>Office Theme</vt:lpstr>
      <vt:lpstr>가설확인</vt:lpstr>
      <vt:lpstr>가설설정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Jeong Yonghee</cp:lastModifiedBy>
  <cp:revision>54</cp:revision>
  <dcterms:created xsi:type="dcterms:W3CDTF">2016-01-11T04:43:00Z</dcterms:created>
  <dcterms:modified xsi:type="dcterms:W3CDTF">2020-07-30T06:31:41Z</dcterms:modified>
</cp:coreProperties>
</file>