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258" r:id="rId3"/>
    <p:sldId id="267" r:id="rId4"/>
    <p:sldId id="257" r:id="rId5"/>
    <p:sldId id="268" r:id="rId6"/>
    <p:sldId id="269" r:id="rId7"/>
    <p:sldId id="270" r:id="rId8"/>
    <p:sldId id="271" r:id="rId9"/>
    <p:sldId id="272" r:id="rId10"/>
    <p:sldId id="273" r:id="rId11"/>
    <p:sldId id="274" r:id="rId12"/>
    <p:sldId id="275" r:id="rId13"/>
    <p:sldId id="276" r:id="rId14"/>
    <p:sldId id="277" r:id="rId15"/>
    <p:sldId id="280" r:id="rId16"/>
    <p:sldId id="278" r:id="rId17"/>
    <p:sldId id="281" r:id="rId18"/>
    <p:sldId id="282" r:id="rId19"/>
    <p:sldId id="279"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261" r:id="rId40"/>
    <p:sldId id="262" r:id="rId41"/>
    <p:sldId id="263" r:id="rId42"/>
    <p:sldId id="264" r:id="rId43"/>
    <p:sldId id="265" r:id="rId44"/>
    <p:sldId id="266" r:id="rId45"/>
    <p:sldId id="259" r:id="rId46"/>
    <p:sldId id="260"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0"/>
      </p:cViewPr>
      <p:guideLst/>
    </p:cSldViewPr>
  </p:slideViewPr>
  <p:notesTextViewPr>
    <p:cViewPr>
      <p:scale>
        <a:sx n="1" d="1"/>
        <a:sy n="1" d="1"/>
      </p:scale>
      <p:origin x="0" y="0"/>
    </p:cViewPr>
  </p:notesTextViewPr>
  <p:notesViewPr>
    <p:cSldViewPr snapToGrid="0">
      <p:cViewPr varScale="1">
        <p:scale>
          <a:sx n="86" d="100"/>
          <a:sy n="86" d="100"/>
        </p:scale>
        <p:origin x="378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chemeClr val="accent1"/>
            </a:solidFill>
            <a:ln>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2D6-4E33-A2E7-9412E979901F}"/>
            </c:ext>
          </c:extLst>
        </c:ser>
        <c:ser>
          <c:idx val="1"/>
          <c:order val="1"/>
          <c:tx>
            <c:strRef>
              <c:f>Sheet1!$C$1</c:f>
              <c:strCache>
                <c:ptCount val="1"/>
                <c:pt idx="0">
                  <c:v>계열 2</c:v>
                </c:pt>
              </c:strCache>
            </c:strRef>
          </c:tx>
          <c:spPr>
            <a:solidFill>
              <a:schemeClr val="accent2"/>
            </a:solidFill>
            <a:ln>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2D6-4E33-A2E7-9412E979901F}"/>
            </c:ext>
          </c:extLst>
        </c:ser>
        <c:ser>
          <c:idx val="2"/>
          <c:order val="2"/>
          <c:tx>
            <c:strRef>
              <c:f>Sheet1!$D$1</c:f>
              <c:strCache>
                <c:ptCount val="1"/>
                <c:pt idx="0">
                  <c:v>계열 3</c:v>
                </c:pt>
              </c:strCache>
            </c:strRef>
          </c:tx>
          <c:spPr>
            <a:solidFill>
              <a:schemeClr val="accent3"/>
            </a:solidFill>
            <a:ln>
              <a:noFill/>
            </a:ln>
            <a:effectLst/>
          </c:spPr>
          <c:invertIfNegative val="0"/>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2D6-4E33-A2E7-9412E979901F}"/>
            </c:ext>
          </c:extLst>
        </c:ser>
        <c:dLbls>
          <c:showLegendKey val="0"/>
          <c:showVal val="0"/>
          <c:showCatName val="0"/>
          <c:showSerName val="0"/>
          <c:showPercent val="0"/>
          <c:showBubbleSize val="0"/>
        </c:dLbls>
        <c:gapWidth val="199"/>
        <c:axId val="336817872"/>
        <c:axId val="336818432"/>
      </c:barChart>
      <c:catAx>
        <c:axId val="33681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ko-KR"/>
          </a:p>
        </c:txPr>
        <c:crossAx val="336818432"/>
        <c:crosses val="autoZero"/>
        <c:auto val="1"/>
        <c:lblAlgn val="ctr"/>
        <c:lblOffset val="100"/>
        <c:noMultiLvlLbl val="0"/>
      </c:catAx>
      <c:valAx>
        <c:axId val="3368184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3368178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9331B-F051-421C-B48D-E5BC3F48EF73}"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pPr latinLnBrk="1"/>
          <a:endParaRPr lang="ko-KR" altLang="en-US"/>
        </a:p>
      </dgm:t>
    </dgm:pt>
    <dgm:pt modelId="{AB62C32F-4A4C-4AFD-B3D0-87E922F2CC4A}">
      <dgm:prSet phldrT="[텍스트]"/>
      <dgm:spPr/>
      <dgm:t>
        <a:bodyPr/>
        <a:lstStyle/>
        <a:p>
          <a:pPr latinLnBrk="1"/>
          <a:r>
            <a:rPr lang="ko-KR" altLang="en-US" dirty="0"/>
            <a:t>월별 데이터셋 </a:t>
          </a:r>
          <a:endParaRPr lang="en-US" altLang="ko-KR" dirty="0"/>
        </a:p>
        <a:p>
          <a:pPr latinLnBrk="1"/>
          <a:r>
            <a:rPr lang="ko-KR" altLang="en-US" dirty="0"/>
            <a:t>생성</a:t>
          </a:r>
        </a:p>
      </dgm:t>
    </dgm:pt>
    <dgm:pt modelId="{29DD5394-F95E-4311-82E4-083DBEF2545F}" type="parTrans" cxnId="{926853E7-FAFD-4615-87EF-261B79707457}">
      <dgm:prSet/>
      <dgm:spPr/>
      <dgm:t>
        <a:bodyPr/>
        <a:lstStyle/>
        <a:p>
          <a:pPr latinLnBrk="1"/>
          <a:endParaRPr lang="ko-KR" altLang="en-US"/>
        </a:p>
      </dgm:t>
    </dgm:pt>
    <dgm:pt modelId="{E6BDEA74-8191-4042-9B3B-F64380B0F204}" type="sibTrans" cxnId="{926853E7-FAFD-4615-87EF-261B79707457}">
      <dgm:prSet/>
      <dgm:spPr/>
      <dgm:t>
        <a:bodyPr/>
        <a:lstStyle/>
        <a:p>
          <a:pPr latinLnBrk="1"/>
          <a:endParaRPr lang="ko-KR" altLang="en-US"/>
        </a:p>
      </dgm:t>
    </dgm:pt>
    <dgm:pt modelId="{5C5268A0-5B6D-4410-9AAD-1875F7EB7095}">
      <dgm:prSet phldrT="[텍스트]"/>
      <dgm:spPr/>
      <dgm:t>
        <a:bodyPr/>
        <a:lstStyle/>
        <a:p>
          <a:pPr latinLnBrk="1"/>
          <a:r>
            <a:rPr lang="ko-KR" altLang="en-US" dirty="0"/>
            <a:t>월별 데이터셋 나눔</a:t>
          </a:r>
        </a:p>
      </dgm:t>
    </dgm:pt>
    <dgm:pt modelId="{2823BD42-C385-4940-AED0-DC6ADE291103}" type="parTrans" cxnId="{B8D0AF4A-D825-4AA7-A264-195CEC18C532}">
      <dgm:prSet/>
      <dgm:spPr/>
      <dgm:t>
        <a:bodyPr/>
        <a:lstStyle/>
        <a:p>
          <a:pPr latinLnBrk="1"/>
          <a:endParaRPr lang="ko-KR" altLang="en-US"/>
        </a:p>
      </dgm:t>
    </dgm:pt>
    <dgm:pt modelId="{237D7886-86EE-4A07-9840-658607EEE5AF}" type="sibTrans" cxnId="{B8D0AF4A-D825-4AA7-A264-195CEC18C532}">
      <dgm:prSet/>
      <dgm:spPr/>
      <dgm:t>
        <a:bodyPr/>
        <a:lstStyle/>
        <a:p>
          <a:pPr latinLnBrk="1"/>
          <a:endParaRPr lang="ko-KR" altLang="en-US"/>
        </a:p>
      </dgm:t>
    </dgm:pt>
    <dgm:pt modelId="{0B50BF38-5B79-4A88-94A9-E3DB108664A2}">
      <dgm:prSet phldrT="[텍스트]"/>
      <dgm:spPr/>
      <dgm:t>
        <a:bodyPr/>
        <a:lstStyle/>
        <a:p>
          <a:pPr latinLnBrk="1"/>
          <a:r>
            <a:rPr lang="ko-KR" altLang="en-US" dirty="0"/>
            <a:t>증감률 계산</a:t>
          </a:r>
        </a:p>
      </dgm:t>
    </dgm:pt>
    <dgm:pt modelId="{F4EF5919-7872-4362-A3E6-ED9A1552B1CB}" type="parTrans" cxnId="{DEBAEAC4-6BB7-4DEA-82B7-7EE0478A046C}">
      <dgm:prSet/>
      <dgm:spPr/>
      <dgm:t>
        <a:bodyPr/>
        <a:lstStyle/>
        <a:p>
          <a:pPr latinLnBrk="1"/>
          <a:endParaRPr lang="ko-KR" altLang="en-US"/>
        </a:p>
      </dgm:t>
    </dgm:pt>
    <dgm:pt modelId="{B005E015-0EA2-4686-88C5-1EB2BD2983E2}" type="sibTrans" cxnId="{DEBAEAC4-6BB7-4DEA-82B7-7EE0478A046C}">
      <dgm:prSet/>
      <dgm:spPr/>
      <dgm:t>
        <a:bodyPr/>
        <a:lstStyle/>
        <a:p>
          <a:pPr latinLnBrk="1"/>
          <a:endParaRPr lang="ko-KR" altLang="en-US"/>
        </a:p>
      </dgm:t>
    </dgm:pt>
    <dgm:pt modelId="{C3D59671-5710-4232-AD9A-90DD5D3ABDEC}">
      <dgm:prSet phldrT="[텍스트]"/>
      <dgm:spPr/>
      <dgm:t>
        <a:bodyPr/>
        <a:lstStyle/>
        <a:p>
          <a:pPr latinLnBrk="1"/>
          <a:r>
            <a:rPr lang="ko-KR" altLang="en-US" dirty="0"/>
            <a:t>증감률 </a:t>
          </a:r>
          <a:r>
            <a:rPr lang="en-US" altLang="ko-KR" dirty="0"/>
            <a:t>= (</a:t>
          </a:r>
          <a:r>
            <a:rPr lang="ko-KR" altLang="en-US" dirty="0"/>
            <a:t>전월</a:t>
          </a:r>
          <a:r>
            <a:rPr lang="en-US" altLang="ko-KR" dirty="0"/>
            <a:t>/</a:t>
          </a:r>
          <a:r>
            <a:rPr lang="ko-KR" altLang="en-US" dirty="0"/>
            <a:t>당월</a:t>
          </a:r>
          <a:r>
            <a:rPr lang="en-US" altLang="ko-KR" dirty="0"/>
            <a:t>)*100</a:t>
          </a:r>
          <a:endParaRPr lang="ko-KR" altLang="en-US" dirty="0"/>
        </a:p>
      </dgm:t>
    </dgm:pt>
    <dgm:pt modelId="{3FAAA7F0-3E5D-408E-93EE-7CB237E9DF75}" type="parTrans" cxnId="{4E882779-385D-4538-A4D5-783CC95ACCC7}">
      <dgm:prSet/>
      <dgm:spPr/>
      <dgm:t>
        <a:bodyPr/>
        <a:lstStyle/>
        <a:p>
          <a:pPr latinLnBrk="1"/>
          <a:endParaRPr lang="ko-KR" altLang="en-US"/>
        </a:p>
      </dgm:t>
    </dgm:pt>
    <dgm:pt modelId="{BB1ACF32-F04D-49B0-AF74-B104AEEE2041}" type="sibTrans" cxnId="{4E882779-385D-4538-A4D5-783CC95ACCC7}">
      <dgm:prSet/>
      <dgm:spPr/>
      <dgm:t>
        <a:bodyPr/>
        <a:lstStyle/>
        <a:p>
          <a:pPr latinLnBrk="1"/>
          <a:endParaRPr lang="ko-KR" altLang="en-US"/>
        </a:p>
      </dgm:t>
    </dgm:pt>
    <dgm:pt modelId="{46A1C278-AC86-439B-B783-D15A5C9C466D}">
      <dgm:prSet phldrT="[텍스트]"/>
      <dgm:spPr/>
      <dgm:t>
        <a:bodyPr/>
        <a:lstStyle/>
        <a:p>
          <a:pPr latinLnBrk="1"/>
          <a:r>
            <a:rPr lang="en-US" altLang="ko-KR" dirty="0"/>
            <a:t>filter</a:t>
          </a:r>
          <a:endParaRPr lang="ko-KR" altLang="en-US" dirty="0"/>
        </a:p>
      </dgm:t>
    </dgm:pt>
    <dgm:pt modelId="{C32CF7D2-26B1-44ED-AB0E-1D71220C1744}" type="parTrans" cxnId="{A8FA88FC-A6A7-4C83-8D34-300215EC837F}">
      <dgm:prSet/>
      <dgm:spPr/>
      <dgm:t>
        <a:bodyPr/>
        <a:lstStyle/>
        <a:p>
          <a:pPr latinLnBrk="1"/>
          <a:endParaRPr lang="ko-KR" altLang="en-US"/>
        </a:p>
      </dgm:t>
    </dgm:pt>
    <dgm:pt modelId="{756922E7-E42B-4D2D-ACCE-32F496F31CB3}" type="sibTrans" cxnId="{A8FA88FC-A6A7-4C83-8D34-300215EC837F}">
      <dgm:prSet/>
      <dgm:spPr/>
      <dgm:t>
        <a:bodyPr/>
        <a:lstStyle/>
        <a:p>
          <a:pPr latinLnBrk="1"/>
          <a:endParaRPr lang="ko-KR" altLang="en-US"/>
        </a:p>
      </dgm:t>
    </dgm:pt>
    <dgm:pt modelId="{2FEE3147-404D-4086-929D-1CC1717DFCF7}">
      <dgm:prSet phldrT="[텍스트]"/>
      <dgm:spPr/>
      <dgm:t>
        <a:bodyPr/>
        <a:lstStyle/>
        <a:p>
          <a:pPr latinLnBrk="1"/>
          <a:r>
            <a:rPr lang="ko-KR" altLang="en-US" dirty="0"/>
            <a:t>증감률 </a:t>
          </a:r>
          <a:r>
            <a:rPr lang="en-US" altLang="ko-KR" dirty="0"/>
            <a:t>100</a:t>
          </a:r>
          <a:r>
            <a:rPr lang="ko-KR" altLang="en-US" dirty="0"/>
            <a:t>이상이 </a:t>
          </a:r>
          <a:r>
            <a:rPr lang="en-US" altLang="ko-KR" dirty="0"/>
            <a:t>2</a:t>
          </a:r>
          <a:r>
            <a:rPr lang="ko-KR" altLang="en-US" dirty="0"/>
            <a:t>회 이상인 </a:t>
          </a:r>
          <a:r>
            <a:rPr lang="ko-KR" altLang="en-US" dirty="0" err="1"/>
            <a:t>산업군</a:t>
          </a:r>
          <a:r>
            <a:rPr lang="ko-KR" altLang="en-US" dirty="0"/>
            <a:t> 확인</a:t>
          </a:r>
        </a:p>
      </dgm:t>
    </dgm:pt>
    <dgm:pt modelId="{2D32CAEF-597D-408A-9135-D2BE0544CDB0}" type="parTrans" cxnId="{66D2E2DA-C987-41B0-8AFF-1663FDF3043A}">
      <dgm:prSet/>
      <dgm:spPr/>
      <dgm:t>
        <a:bodyPr/>
        <a:lstStyle/>
        <a:p>
          <a:pPr latinLnBrk="1"/>
          <a:endParaRPr lang="ko-KR" altLang="en-US"/>
        </a:p>
      </dgm:t>
    </dgm:pt>
    <dgm:pt modelId="{13EF552F-1411-469F-9B34-C1163C8F4754}" type="sibTrans" cxnId="{66D2E2DA-C987-41B0-8AFF-1663FDF3043A}">
      <dgm:prSet/>
      <dgm:spPr/>
      <dgm:t>
        <a:bodyPr/>
        <a:lstStyle/>
        <a:p>
          <a:pPr latinLnBrk="1"/>
          <a:endParaRPr lang="ko-KR" altLang="en-US"/>
        </a:p>
      </dgm:t>
    </dgm:pt>
    <dgm:pt modelId="{421F5865-3628-44AA-872B-18F3739698BC}">
      <dgm:prSet phldrT="[텍스트]"/>
      <dgm:spPr/>
      <dgm:t>
        <a:bodyPr/>
        <a:lstStyle/>
        <a:p>
          <a:pPr latinLnBrk="1"/>
          <a:r>
            <a:rPr lang="en-US" altLang="ko-KR"/>
            <a:t>1</a:t>
          </a:r>
          <a:r>
            <a:rPr lang="ko-KR" altLang="en-US"/>
            <a:t>월</a:t>
          </a:r>
          <a:r>
            <a:rPr lang="en-US" altLang="ko-KR"/>
            <a:t>(</a:t>
          </a:r>
          <a:r>
            <a:rPr lang="ko-KR" altLang="en-US"/>
            <a:t>설날</a:t>
          </a:r>
          <a:r>
            <a:rPr lang="en-US" altLang="ko-KR"/>
            <a:t>), 6</a:t>
          </a:r>
          <a:r>
            <a:rPr lang="ko-KR" altLang="en-US"/>
            <a:t>월</a:t>
          </a:r>
          <a:r>
            <a:rPr lang="en-US" altLang="ko-KR"/>
            <a:t>(</a:t>
          </a:r>
          <a:r>
            <a:rPr lang="ko-KR" altLang="en-US"/>
            <a:t>데이터 부족</a:t>
          </a:r>
          <a:r>
            <a:rPr lang="en-US" altLang="ko-KR"/>
            <a:t>) </a:t>
          </a:r>
          <a:r>
            <a:rPr lang="ko-KR" altLang="en-US"/>
            <a:t>제거</a:t>
          </a:r>
          <a:endParaRPr lang="ko-KR" altLang="en-US" dirty="0"/>
        </a:p>
      </dgm:t>
    </dgm:pt>
    <dgm:pt modelId="{CF04B30C-6DB0-4D2D-81FE-8476E02C4F10}" type="parTrans" cxnId="{6972E8F6-2E78-4D3A-9BF2-9C36E39E1E03}">
      <dgm:prSet/>
      <dgm:spPr/>
      <dgm:t>
        <a:bodyPr/>
        <a:lstStyle/>
        <a:p>
          <a:pPr latinLnBrk="1"/>
          <a:endParaRPr lang="ko-KR" altLang="en-US"/>
        </a:p>
      </dgm:t>
    </dgm:pt>
    <dgm:pt modelId="{5186FC45-0510-42CD-BDB4-F7C67B846E41}" type="sibTrans" cxnId="{6972E8F6-2E78-4D3A-9BF2-9C36E39E1E03}">
      <dgm:prSet/>
      <dgm:spPr/>
      <dgm:t>
        <a:bodyPr/>
        <a:lstStyle/>
        <a:p>
          <a:pPr latinLnBrk="1"/>
          <a:endParaRPr lang="ko-KR" altLang="en-US"/>
        </a:p>
      </dgm:t>
    </dgm:pt>
    <dgm:pt modelId="{561514D7-DBDB-46E4-B96D-4E53B3439D52}">
      <dgm:prSet phldrT="[텍스트]"/>
      <dgm:spPr/>
      <dgm:t>
        <a:bodyPr/>
        <a:lstStyle/>
        <a:p>
          <a:pPr latinLnBrk="1"/>
          <a:r>
            <a:rPr lang="ko-KR" altLang="en-US" dirty="0"/>
            <a:t>증감률 </a:t>
          </a:r>
          <a:r>
            <a:rPr lang="en-US" altLang="ko-KR" dirty="0"/>
            <a:t>&gt;100 : </a:t>
          </a:r>
          <a:r>
            <a:rPr lang="ko-KR" altLang="en-US" dirty="0"/>
            <a:t>성장 </a:t>
          </a:r>
          <a:r>
            <a:rPr lang="en-US" altLang="ko-KR" dirty="0"/>
            <a:t>/ </a:t>
          </a:r>
          <a:r>
            <a:rPr lang="ko-KR" altLang="en-US" dirty="0"/>
            <a:t>증감률</a:t>
          </a:r>
          <a:r>
            <a:rPr lang="en-US" altLang="ko-KR" dirty="0"/>
            <a:t>&lt;100 : </a:t>
          </a:r>
          <a:r>
            <a:rPr lang="ko-KR" altLang="en-US" dirty="0"/>
            <a:t>위축</a:t>
          </a:r>
        </a:p>
      </dgm:t>
    </dgm:pt>
    <dgm:pt modelId="{7E5FCB02-084B-4F66-96EB-CAAC9B0DF41B}" type="parTrans" cxnId="{A83432B7-C5DD-4B4B-BA8B-F737236955C2}">
      <dgm:prSet/>
      <dgm:spPr/>
      <dgm:t>
        <a:bodyPr/>
        <a:lstStyle/>
        <a:p>
          <a:pPr latinLnBrk="1"/>
          <a:endParaRPr lang="ko-KR" altLang="en-US"/>
        </a:p>
      </dgm:t>
    </dgm:pt>
    <dgm:pt modelId="{3B7AABA5-B848-4A31-AFCD-16DE54FAD27B}" type="sibTrans" cxnId="{A83432B7-C5DD-4B4B-BA8B-F737236955C2}">
      <dgm:prSet/>
      <dgm:spPr/>
      <dgm:t>
        <a:bodyPr/>
        <a:lstStyle/>
        <a:p>
          <a:pPr latinLnBrk="1"/>
          <a:endParaRPr lang="ko-KR" altLang="en-US"/>
        </a:p>
      </dgm:t>
    </dgm:pt>
    <dgm:pt modelId="{C7E191D5-3CE6-416E-8BEF-E93CA50B88D4}" type="pres">
      <dgm:prSet presAssocID="{A859331B-F051-421C-B48D-E5BC3F48EF73}" presName="linearFlow" presStyleCnt="0">
        <dgm:presLayoutVars>
          <dgm:dir/>
          <dgm:animLvl val="lvl"/>
          <dgm:resizeHandles val="exact"/>
        </dgm:presLayoutVars>
      </dgm:prSet>
      <dgm:spPr/>
    </dgm:pt>
    <dgm:pt modelId="{AAE3E588-0EAD-4B46-8DF8-536616845C22}" type="pres">
      <dgm:prSet presAssocID="{AB62C32F-4A4C-4AFD-B3D0-87E922F2CC4A}" presName="composite" presStyleCnt="0"/>
      <dgm:spPr/>
    </dgm:pt>
    <dgm:pt modelId="{DF61E96A-7738-4E8D-A4F0-A1EC7A59FD10}" type="pres">
      <dgm:prSet presAssocID="{AB62C32F-4A4C-4AFD-B3D0-87E922F2CC4A}" presName="parentText" presStyleLbl="alignNode1" presStyleIdx="0" presStyleCnt="3">
        <dgm:presLayoutVars>
          <dgm:chMax val="1"/>
          <dgm:bulletEnabled val="1"/>
        </dgm:presLayoutVars>
      </dgm:prSet>
      <dgm:spPr/>
    </dgm:pt>
    <dgm:pt modelId="{4DB7A5D4-2B1A-443F-B52F-846D169450C6}" type="pres">
      <dgm:prSet presAssocID="{AB62C32F-4A4C-4AFD-B3D0-87E922F2CC4A}" presName="descendantText" presStyleLbl="alignAcc1" presStyleIdx="0" presStyleCnt="3">
        <dgm:presLayoutVars>
          <dgm:bulletEnabled val="1"/>
        </dgm:presLayoutVars>
      </dgm:prSet>
      <dgm:spPr/>
    </dgm:pt>
    <dgm:pt modelId="{5A5712ED-FA20-4FA2-B17B-F19F03667DB4}" type="pres">
      <dgm:prSet presAssocID="{E6BDEA74-8191-4042-9B3B-F64380B0F204}" presName="sp" presStyleCnt="0"/>
      <dgm:spPr/>
    </dgm:pt>
    <dgm:pt modelId="{1E54E8C2-49DC-4376-9D05-FDEBE9FD3065}" type="pres">
      <dgm:prSet presAssocID="{0B50BF38-5B79-4A88-94A9-E3DB108664A2}" presName="composite" presStyleCnt="0"/>
      <dgm:spPr/>
    </dgm:pt>
    <dgm:pt modelId="{F8B76090-FE21-47EC-9F92-4F3B45C5B26D}" type="pres">
      <dgm:prSet presAssocID="{0B50BF38-5B79-4A88-94A9-E3DB108664A2}" presName="parentText" presStyleLbl="alignNode1" presStyleIdx="1" presStyleCnt="3">
        <dgm:presLayoutVars>
          <dgm:chMax val="1"/>
          <dgm:bulletEnabled val="1"/>
        </dgm:presLayoutVars>
      </dgm:prSet>
      <dgm:spPr/>
    </dgm:pt>
    <dgm:pt modelId="{D35DA15B-53C6-4170-AC05-1D4EDC7E7306}" type="pres">
      <dgm:prSet presAssocID="{0B50BF38-5B79-4A88-94A9-E3DB108664A2}" presName="descendantText" presStyleLbl="alignAcc1" presStyleIdx="1" presStyleCnt="3">
        <dgm:presLayoutVars>
          <dgm:bulletEnabled val="1"/>
        </dgm:presLayoutVars>
      </dgm:prSet>
      <dgm:spPr/>
    </dgm:pt>
    <dgm:pt modelId="{798AE110-1A4A-4349-A59B-CD8A834ECBF3}" type="pres">
      <dgm:prSet presAssocID="{B005E015-0EA2-4686-88C5-1EB2BD2983E2}" presName="sp" presStyleCnt="0"/>
      <dgm:spPr/>
    </dgm:pt>
    <dgm:pt modelId="{AECE4889-D4FB-4FBD-94A2-858523003BD3}" type="pres">
      <dgm:prSet presAssocID="{46A1C278-AC86-439B-B783-D15A5C9C466D}" presName="composite" presStyleCnt="0"/>
      <dgm:spPr/>
    </dgm:pt>
    <dgm:pt modelId="{ED8408EA-32AD-45B0-B56C-F7DAFD284D86}" type="pres">
      <dgm:prSet presAssocID="{46A1C278-AC86-439B-B783-D15A5C9C466D}" presName="parentText" presStyleLbl="alignNode1" presStyleIdx="2" presStyleCnt="3">
        <dgm:presLayoutVars>
          <dgm:chMax val="1"/>
          <dgm:bulletEnabled val="1"/>
        </dgm:presLayoutVars>
      </dgm:prSet>
      <dgm:spPr/>
    </dgm:pt>
    <dgm:pt modelId="{2416916A-2880-4E22-B53D-4310F434C95D}" type="pres">
      <dgm:prSet presAssocID="{46A1C278-AC86-439B-B783-D15A5C9C466D}" presName="descendantText" presStyleLbl="alignAcc1" presStyleIdx="2" presStyleCnt="3">
        <dgm:presLayoutVars>
          <dgm:bulletEnabled val="1"/>
        </dgm:presLayoutVars>
      </dgm:prSet>
      <dgm:spPr/>
    </dgm:pt>
  </dgm:ptLst>
  <dgm:cxnLst>
    <dgm:cxn modelId="{C91A261F-A24D-4AEE-BF1B-142C7329B43A}" type="presOf" srcId="{0B50BF38-5B79-4A88-94A9-E3DB108664A2}" destId="{F8B76090-FE21-47EC-9F92-4F3B45C5B26D}" srcOrd="0" destOrd="0" presId="urn:microsoft.com/office/officeart/2005/8/layout/chevron2"/>
    <dgm:cxn modelId="{4DCDBE2B-D50B-473A-B425-12E7B4411BBD}" type="presOf" srcId="{AB62C32F-4A4C-4AFD-B3D0-87E922F2CC4A}" destId="{DF61E96A-7738-4E8D-A4F0-A1EC7A59FD10}" srcOrd="0" destOrd="0" presId="urn:microsoft.com/office/officeart/2005/8/layout/chevron2"/>
    <dgm:cxn modelId="{7D432D5B-C07D-444A-9735-C997985C0E23}" type="presOf" srcId="{46A1C278-AC86-439B-B783-D15A5C9C466D}" destId="{ED8408EA-32AD-45B0-B56C-F7DAFD284D86}" srcOrd="0" destOrd="0" presId="urn:microsoft.com/office/officeart/2005/8/layout/chevron2"/>
    <dgm:cxn modelId="{B8D0AF4A-D825-4AA7-A264-195CEC18C532}" srcId="{AB62C32F-4A4C-4AFD-B3D0-87E922F2CC4A}" destId="{5C5268A0-5B6D-4410-9AAD-1875F7EB7095}" srcOrd="0" destOrd="0" parTransId="{2823BD42-C385-4940-AED0-DC6ADE291103}" sibTransId="{237D7886-86EE-4A07-9840-658607EEE5AF}"/>
    <dgm:cxn modelId="{F54E2F57-A1BE-44A4-AA11-B7175A21FAA7}" type="presOf" srcId="{561514D7-DBDB-46E4-B96D-4E53B3439D52}" destId="{D35DA15B-53C6-4170-AC05-1D4EDC7E7306}" srcOrd="0" destOrd="1" presId="urn:microsoft.com/office/officeart/2005/8/layout/chevron2"/>
    <dgm:cxn modelId="{DC2EA577-6045-4124-9B72-CEC73011EB05}" type="presOf" srcId="{5C5268A0-5B6D-4410-9AAD-1875F7EB7095}" destId="{4DB7A5D4-2B1A-443F-B52F-846D169450C6}" srcOrd="0" destOrd="0" presId="urn:microsoft.com/office/officeart/2005/8/layout/chevron2"/>
    <dgm:cxn modelId="{4E882779-385D-4538-A4D5-783CC95ACCC7}" srcId="{0B50BF38-5B79-4A88-94A9-E3DB108664A2}" destId="{C3D59671-5710-4232-AD9A-90DD5D3ABDEC}" srcOrd="0" destOrd="0" parTransId="{3FAAA7F0-3E5D-408E-93EE-7CB237E9DF75}" sibTransId="{BB1ACF32-F04D-49B0-AF74-B104AEEE2041}"/>
    <dgm:cxn modelId="{09940094-CE9D-4CA9-A88A-B3C8470F014A}" type="presOf" srcId="{A859331B-F051-421C-B48D-E5BC3F48EF73}" destId="{C7E191D5-3CE6-416E-8BEF-E93CA50B88D4}" srcOrd="0" destOrd="0" presId="urn:microsoft.com/office/officeart/2005/8/layout/chevron2"/>
    <dgm:cxn modelId="{A83432B7-C5DD-4B4B-BA8B-F737236955C2}" srcId="{0B50BF38-5B79-4A88-94A9-E3DB108664A2}" destId="{561514D7-DBDB-46E4-B96D-4E53B3439D52}" srcOrd="1" destOrd="0" parTransId="{7E5FCB02-084B-4F66-96EB-CAAC9B0DF41B}" sibTransId="{3B7AABA5-B848-4A31-AFCD-16DE54FAD27B}"/>
    <dgm:cxn modelId="{73AF3CC1-A822-417C-ABBA-71515FF325F9}" type="presOf" srcId="{2FEE3147-404D-4086-929D-1CC1717DFCF7}" destId="{2416916A-2880-4E22-B53D-4310F434C95D}" srcOrd="0" destOrd="0" presId="urn:microsoft.com/office/officeart/2005/8/layout/chevron2"/>
    <dgm:cxn modelId="{57FBB3C1-BD92-46F8-B563-C47EF724DD16}" type="presOf" srcId="{C3D59671-5710-4232-AD9A-90DD5D3ABDEC}" destId="{D35DA15B-53C6-4170-AC05-1D4EDC7E7306}" srcOrd="0" destOrd="0" presId="urn:microsoft.com/office/officeart/2005/8/layout/chevron2"/>
    <dgm:cxn modelId="{DEBAEAC4-6BB7-4DEA-82B7-7EE0478A046C}" srcId="{A859331B-F051-421C-B48D-E5BC3F48EF73}" destId="{0B50BF38-5B79-4A88-94A9-E3DB108664A2}" srcOrd="1" destOrd="0" parTransId="{F4EF5919-7872-4362-A3E6-ED9A1552B1CB}" sibTransId="{B005E015-0EA2-4686-88C5-1EB2BD2983E2}"/>
    <dgm:cxn modelId="{66D2E2DA-C987-41B0-8AFF-1663FDF3043A}" srcId="{46A1C278-AC86-439B-B783-D15A5C9C466D}" destId="{2FEE3147-404D-4086-929D-1CC1717DFCF7}" srcOrd="0" destOrd="0" parTransId="{2D32CAEF-597D-408A-9135-D2BE0544CDB0}" sibTransId="{13EF552F-1411-469F-9B34-C1163C8F4754}"/>
    <dgm:cxn modelId="{03F137E2-20D4-4212-9EEE-F855235AAFA7}" type="presOf" srcId="{421F5865-3628-44AA-872B-18F3739698BC}" destId="{4DB7A5D4-2B1A-443F-B52F-846D169450C6}" srcOrd="0" destOrd="1" presId="urn:microsoft.com/office/officeart/2005/8/layout/chevron2"/>
    <dgm:cxn modelId="{926853E7-FAFD-4615-87EF-261B79707457}" srcId="{A859331B-F051-421C-B48D-E5BC3F48EF73}" destId="{AB62C32F-4A4C-4AFD-B3D0-87E922F2CC4A}" srcOrd="0" destOrd="0" parTransId="{29DD5394-F95E-4311-82E4-083DBEF2545F}" sibTransId="{E6BDEA74-8191-4042-9B3B-F64380B0F204}"/>
    <dgm:cxn modelId="{6972E8F6-2E78-4D3A-9BF2-9C36E39E1E03}" srcId="{AB62C32F-4A4C-4AFD-B3D0-87E922F2CC4A}" destId="{421F5865-3628-44AA-872B-18F3739698BC}" srcOrd="1" destOrd="0" parTransId="{CF04B30C-6DB0-4D2D-81FE-8476E02C4F10}" sibTransId="{5186FC45-0510-42CD-BDB4-F7C67B846E41}"/>
    <dgm:cxn modelId="{A8FA88FC-A6A7-4C83-8D34-300215EC837F}" srcId="{A859331B-F051-421C-B48D-E5BC3F48EF73}" destId="{46A1C278-AC86-439B-B783-D15A5C9C466D}" srcOrd="2" destOrd="0" parTransId="{C32CF7D2-26B1-44ED-AB0E-1D71220C1744}" sibTransId="{756922E7-E42B-4D2D-ACCE-32F496F31CB3}"/>
    <dgm:cxn modelId="{9CD839BC-3C75-4655-8BC6-C54F99A2A8D0}" type="presParOf" srcId="{C7E191D5-3CE6-416E-8BEF-E93CA50B88D4}" destId="{AAE3E588-0EAD-4B46-8DF8-536616845C22}" srcOrd="0" destOrd="0" presId="urn:microsoft.com/office/officeart/2005/8/layout/chevron2"/>
    <dgm:cxn modelId="{F88BB55B-EBB7-44E2-9523-E8B5ACA07848}" type="presParOf" srcId="{AAE3E588-0EAD-4B46-8DF8-536616845C22}" destId="{DF61E96A-7738-4E8D-A4F0-A1EC7A59FD10}" srcOrd="0" destOrd="0" presId="urn:microsoft.com/office/officeart/2005/8/layout/chevron2"/>
    <dgm:cxn modelId="{82AAAE71-BF8F-4411-A824-2BE670699F5D}" type="presParOf" srcId="{AAE3E588-0EAD-4B46-8DF8-536616845C22}" destId="{4DB7A5D4-2B1A-443F-B52F-846D169450C6}" srcOrd="1" destOrd="0" presId="urn:microsoft.com/office/officeart/2005/8/layout/chevron2"/>
    <dgm:cxn modelId="{8D7ECF0B-DCFA-4A8C-8DD0-79DAA8525A3F}" type="presParOf" srcId="{C7E191D5-3CE6-416E-8BEF-E93CA50B88D4}" destId="{5A5712ED-FA20-4FA2-B17B-F19F03667DB4}" srcOrd="1" destOrd="0" presId="urn:microsoft.com/office/officeart/2005/8/layout/chevron2"/>
    <dgm:cxn modelId="{CD146053-6827-4D1E-A5B1-FCA35C18D86E}" type="presParOf" srcId="{C7E191D5-3CE6-416E-8BEF-E93CA50B88D4}" destId="{1E54E8C2-49DC-4376-9D05-FDEBE9FD3065}" srcOrd="2" destOrd="0" presId="urn:microsoft.com/office/officeart/2005/8/layout/chevron2"/>
    <dgm:cxn modelId="{11253D41-1B60-4DF6-BA1F-5EA2BEBC5C17}" type="presParOf" srcId="{1E54E8C2-49DC-4376-9D05-FDEBE9FD3065}" destId="{F8B76090-FE21-47EC-9F92-4F3B45C5B26D}" srcOrd="0" destOrd="0" presId="urn:microsoft.com/office/officeart/2005/8/layout/chevron2"/>
    <dgm:cxn modelId="{CF178640-C1D0-43B2-A1FD-92BFB9213CF2}" type="presParOf" srcId="{1E54E8C2-49DC-4376-9D05-FDEBE9FD3065}" destId="{D35DA15B-53C6-4170-AC05-1D4EDC7E7306}" srcOrd="1" destOrd="0" presId="urn:microsoft.com/office/officeart/2005/8/layout/chevron2"/>
    <dgm:cxn modelId="{C85E8396-C88B-4180-95D6-E32831921C63}" type="presParOf" srcId="{C7E191D5-3CE6-416E-8BEF-E93CA50B88D4}" destId="{798AE110-1A4A-4349-A59B-CD8A834ECBF3}" srcOrd="3" destOrd="0" presId="urn:microsoft.com/office/officeart/2005/8/layout/chevron2"/>
    <dgm:cxn modelId="{78759156-22E7-4172-A02C-BC7C8F19D5DE}" type="presParOf" srcId="{C7E191D5-3CE6-416E-8BEF-E93CA50B88D4}" destId="{AECE4889-D4FB-4FBD-94A2-858523003BD3}" srcOrd="4" destOrd="0" presId="urn:microsoft.com/office/officeart/2005/8/layout/chevron2"/>
    <dgm:cxn modelId="{F5613DF8-0D99-4A1C-8E53-CC86E14B2393}" type="presParOf" srcId="{AECE4889-D4FB-4FBD-94A2-858523003BD3}" destId="{ED8408EA-32AD-45B0-B56C-F7DAFD284D86}" srcOrd="0" destOrd="0" presId="urn:microsoft.com/office/officeart/2005/8/layout/chevron2"/>
    <dgm:cxn modelId="{B5B93542-82F0-4B6B-89DC-57E6363C80EE}" type="presParOf" srcId="{AECE4889-D4FB-4FBD-94A2-858523003BD3}" destId="{2416916A-2880-4E22-B53D-4310F434C95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34EEB0-9261-4353-90EE-23B2D2CB201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pPr latinLnBrk="1"/>
          <a:endParaRPr lang="ko-KR" altLang="en-US"/>
        </a:p>
      </dgm:t>
    </dgm:pt>
    <dgm:pt modelId="{23712A96-88C5-44E0-85EE-E687FBE26A79}">
      <dgm:prSet phldrT="[텍스트]"/>
      <dgm:spPr/>
      <dgm:t>
        <a:bodyPr/>
        <a:lstStyle/>
        <a:p>
          <a:pPr latinLnBrk="1"/>
          <a:r>
            <a:rPr lang="ko-KR" altLang="en-US" dirty="0"/>
            <a:t>유동인구가 증가하는데</a:t>
          </a:r>
          <a:r>
            <a:rPr lang="en-US" altLang="ko-KR" dirty="0"/>
            <a:t>, </a:t>
          </a:r>
          <a:r>
            <a:rPr lang="ko-KR" altLang="en-US" dirty="0"/>
            <a:t>사람들이 관광지를 방문할까</a:t>
          </a:r>
          <a:r>
            <a:rPr lang="en-US" altLang="ko-KR" dirty="0"/>
            <a:t>?</a:t>
          </a:r>
          <a:endParaRPr lang="ko-KR" altLang="en-US" dirty="0"/>
        </a:p>
      </dgm:t>
    </dgm:pt>
    <dgm:pt modelId="{A82B5AF6-E77B-433E-9334-FDE43B33015D}" type="parTrans" cxnId="{B581DC1F-9C98-43EB-B2A3-52039FAA9B18}">
      <dgm:prSet/>
      <dgm:spPr/>
      <dgm:t>
        <a:bodyPr/>
        <a:lstStyle/>
        <a:p>
          <a:pPr latinLnBrk="1"/>
          <a:endParaRPr lang="ko-KR" altLang="en-US"/>
        </a:p>
      </dgm:t>
    </dgm:pt>
    <dgm:pt modelId="{A73DAD12-9027-4F9D-A29E-59A226BE6CA7}" type="sibTrans" cxnId="{B581DC1F-9C98-43EB-B2A3-52039FAA9B18}">
      <dgm:prSet/>
      <dgm:spPr/>
      <dgm:t>
        <a:bodyPr/>
        <a:lstStyle/>
        <a:p>
          <a:pPr latinLnBrk="1"/>
          <a:endParaRPr lang="ko-KR" altLang="en-US"/>
        </a:p>
      </dgm:t>
    </dgm:pt>
    <dgm:pt modelId="{3B7D13E5-1B2C-4364-AFA9-337A9BE83151}">
      <dgm:prSet phldrT="[텍스트]"/>
      <dgm:spPr/>
      <dgm:t>
        <a:bodyPr/>
        <a:lstStyle/>
        <a:p>
          <a:pPr latinLnBrk="1"/>
          <a:r>
            <a:rPr lang="ko-KR" altLang="en-US" dirty="0"/>
            <a:t>외부활동과 유동인구가 관계가 있을까</a:t>
          </a:r>
          <a:r>
            <a:rPr lang="en-US" altLang="ko-KR" dirty="0"/>
            <a:t>?</a:t>
          </a:r>
          <a:endParaRPr lang="ko-KR" altLang="en-US" dirty="0"/>
        </a:p>
      </dgm:t>
    </dgm:pt>
    <dgm:pt modelId="{C1624505-4BF2-4C51-8900-CFC3387842BB}" type="parTrans" cxnId="{FEE18F4D-5C38-48A3-B948-E6E34042C446}">
      <dgm:prSet/>
      <dgm:spPr/>
      <dgm:t>
        <a:bodyPr/>
        <a:lstStyle/>
        <a:p>
          <a:pPr latinLnBrk="1"/>
          <a:endParaRPr lang="ko-KR" altLang="en-US"/>
        </a:p>
      </dgm:t>
    </dgm:pt>
    <dgm:pt modelId="{B03A6022-FC39-48E1-B136-E7BB1BC4B4B2}" type="sibTrans" cxnId="{FEE18F4D-5C38-48A3-B948-E6E34042C446}">
      <dgm:prSet/>
      <dgm:spPr/>
      <dgm:t>
        <a:bodyPr/>
        <a:lstStyle/>
        <a:p>
          <a:pPr latinLnBrk="1"/>
          <a:endParaRPr lang="ko-KR" altLang="en-US"/>
        </a:p>
      </dgm:t>
    </dgm:pt>
    <dgm:pt modelId="{B0483A33-FB61-4E3C-9CF2-E34338C598A2}">
      <dgm:prSet phldrT="[텍스트]"/>
      <dgm:spPr/>
      <dgm:t>
        <a:bodyPr/>
        <a:lstStyle/>
        <a:p>
          <a:pPr latinLnBrk="1"/>
          <a:r>
            <a:rPr lang="ko-KR" altLang="en-US" dirty="0"/>
            <a:t>기념품점과 관광여행의 매출액 변화 추이</a:t>
          </a:r>
        </a:p>
      </dgm:t>
    </dgm:pt>
    <dgm:pt modelId="{BAE45268-6515-4BF0-AA47-AB9897E6D23C}" type="parTrans" cxnId="{D2CD6883-ECA3-4DEF-8D4C-900658D4C394}">
      <dgm:prSet/>
      <dgm:spPr/>
      <dgm:t>
        <a:bodyPr/>
        <a:lstStyle/>
        <a:p>
          <a:pPr latinLnBrk="1"/>
          <a:endParaRPr lang="ko-KR" altLang="en-US"/>
        </a:p>
      </dgm:t>
    </dgm:pt>
    <dgm:pt modelId="{B5E5A68F-3002-4098-A1A0-63ADABCA7B68}" type="sibTrans" cxnId="{D2CD6883-ECA3-4DEF-8D4C-900658D4C394}">
      <dgm:prSet/>
      <dgm:spPr/>
      <dgm:t>
        <a:bodyPr/>
        <a:lstStyle/>
        <a:p>
          <a:pPr latinLnBrk="1"/>
          <a:endParaRPr lang="ko-KR" altLang="en-US"/>
        </a:p>
      </dgm:t>
    </dgm:pt>
    <dgm:pt modelId="{66525EEE-8FF1-460C-9A99-F608348632E6}">
      <dgm:prSet phldrT="[텍스트]"/>
      <dgm:spPr/>
      <dgm:t>
        <a:bodyPr/>
        <a:lstStyle/>
        <a:p>
          <a:pPr latinLnBrk="1"/>
          <a:r>
            <a:rPr lang="ko-KR" altLang="en-US" dirty="0"/>
            <a:t>기념품점과 유동인구의 상관관계</a:t>
          </a:r>
        </a:p>
      </dgm:t>
    </dgm:pt>
    <dgm:pt modelId="{C347BA46-E3EC-43B9-B83C-5D2D0E9D2310}" type="parTrans" cxnId="{E85C6998-824B-4D5D-B51F-D2FA8C378071}">
      <dgm:prSet/>
      <dgm:spPr/>
    </dgm:pt>
    <dgm:pt modelId="{FD4232ED-A04B-4B62-816E-57CAAA0F525D}" type="sibTrans" cxnId="{E85C6998-824B-4D5D-B51F-D2FA8C378071}">
      <dgm:prSet/>
      <dgm:spPr/>
      <dgm:t>
        <a:bodyPr/>
        <a:lstStyle/>
        <a:p>
          <a:pPr latinLnBrk="1"/>
          <a:endParaRPr lang="ko-KR" altLang="en-US"/>
        </a:p>
      </dgm:t>
    </dgm:pt>
    <dgm:pt modelId="{2E6EDBF8-C723-4D78-93EE-78BBF457FC21}" type="pres">
      <dgm:prSet presAssocID="{B434EEB0-9261-4353-90EE-23B2D2CB2014}" presName="outerComposite" presStyleCnt="0">
        <dgm:presLayoutVars>
          <dgm:chMax val="5"/>
          <dgm:dir/>
          <dgm:resizeHandles val="exact"/>
        </dgm:presLayoutVars>
      </dgm:prSet>
      <dgm:spPr/>
    </dgm:pt>
    <dgm:pt modelId="{3970C740-4503-4137-9708-D5BFEA548F6D}" type="pres">
      <dgm:prSet presAssocID="{B434EEB0-9261-4353-90EE-23B2D2CB2014}" presName="dummyMaxCanvas" presStyleCnt="0">
        <dgm:presLayoutVars/>
      </dgm:prSet>
      <dgm:spPr/>
    </dgm:pt>
    <dgm:pt modelId="{167A54FE-E8D9-47B7-AC87-CB7F709A2349}" type="pres">
      <dgm:prSet presAssocID="{B434EEB0-9261-4353-90EE-23B2D2CB2014}" presName="FourNodes_1" presStyleLbl="node1" presStyleIdx="0" presStyleCnt="4">
        <dgm:presLayoutVars>
          <dgm:bulletEnabled val="1"/>
        </dgm:presLayoutVars>
      </dgm:prSet>
      <dgm:spPr/>
    </dgm:pt>
    <dgm:pt modelId="{CE7AA3D1-0B8D-4433-A6D4-9EE5E56EF515}" type="pres">
      <dgm:prSet presAssocID="{B434EEB0-9261-4353-90EE-23B2D2CB2014}" presName="FourNodes_2" presStyleLbl="node1" presStyleIdx="1" presStyleCnt="4">
        <dgm:presLayoutVars>
          <dgm:bulletEnabled val="1"/>
        </dgm:presLayoutVars>
      </dgm:prSet>
      <dgm:spPr/>
    </dgm:pt>
    <dgm:pt modelId="{8517E2EC-B810-4917-96FF-7E058481FD3A}" type="pres">
      <dgm:prSet presAssocID="{B434EEB0-9261-4353-90EE-23B2D2CB2014}" presName="FourNodes_3" presStyleLbl="node1" presStyleIdx="2" presStyleCnt="4">
        <dgm:presLayoutVars>
          <dgm:bulletEnabled val="1"/>
        </dgm:presLayoutVars>
      </dgm:prSet>
      <dgm:spPr/>
    </dgm:pt>
    <dgm:pt modelId="{6EC10E5C-7012-4B19-86A1-A2170DC8D524}" type="pres">
      <dgm:prSet presAssocID="{B434EEB0-9261-4353-90EE-23B2D2CB2014}" presName="FourNodes_4" presStyleLbl="node1" presStyleIdx="3" presStyleCnt="4">
        <dgm:presLayoutVars>
          <dgm:bulletEnabled val="1"/>
        </dgm:presLayoutVars>
      </dgm:prSet>
      <dgm:spPr/>
    </dgm:pt>
    <dgm:pt modelId="{E520DF91-235D-4376-BFDF-0123B1511535}" type="pres">
      <dgm:prSet presAssocID="{B434EEB0-9261-4353-90EE-23B2D2CB2014}" presName="FourConn_1-2" presStyleLbl="fgAccFollowNode1" presStyleIdx="0" presStyleCnt="3">
        <dgm:presLayoutVars>
          <dgm:bulletEnabled val="1"/>
        </dgm:presLayoutVars>
      </dgm:prSet>
      <dgm:spPr/>
    </dgm:pt>
    <dgm:pt modelId="{CFF77ED5-0207-4642-8605-216F195F7FA3}" type="pres">
      <dgm:prSet presAssocID="{B434EEB0-9261-4353-90EE-23B2D2CB2014}" presName="FourConn_2-3" presStyleLbl="fgAccFollowNode1" presStyleIdx="1" presStyleCnt="3">
        <dgm:presLayoutVars>
          <dgm:bulletEnabled val="1"/>
        </dgm:presLayoutVars>
      </dgm:prSet>
      <dgm:spPr/>
    </dgm:pt>
    <dgm:pt modelId="{FDEB587E-551A-4432-BCA6-780110E0E59B}" type="pres">
      <dgm:prSet presAssocID="{B434EEB0-9261-4353-90EE-23B2D2CB2014}" presName="FourConn_3-4" presStyleLbl="fgAccFollowNode1" presStyleIdx="2" presStyleCnt="3">
        <dgm:presLayoutVars>
          <dgm:bulletEnabled val="1"/>
        </dgm:presLayoutVars>
      </dgm:prSet>
      <dgm:spPr/>
    </dgm:pt>
    <dgm:pt modelId="{9F4FB37C-91FE-4101-871E-9F07854552A2}" type="pres">
      <dgm:prSet presAssocID="{B434EEB0-9261-4353-90EE-23B2D2CB2014}" presName="FourNodes_1_text" presStyleLbl="node1" presStyleIdx="3" presStyleCnt="4">
        <dgm:presLayoutVars>
          <dgm:bulletEnabled val="1"/>
        </dgm:presLayoutVars>
      </dgm:prSet>
      <dgm:spPr/>
    </dgm:pt>
    <dgm:pt modelId="{B885769A-71A2-4A81-80C7-EDBE9C2E2751}" type="pres">
      <dgm:prSet presAssocID="{B434EEB0-9261-4353-90EE-23B2D2CB2014}" presName="FourNodes_2_text" presStyleLbl="node1" presStyleIdx="3" presStyleCnt="4">
        <dgm:presLayoutVars>
          <dgm:bulletEnabled val="1"/>
        </dgm:presLayoutVars>
      </dgm:prSet>
      <dgm:spPr/>
    </dgm:pt>
    <dgm:pt modelId="{7DD0EA88-3E96-4094-89EC-F8437A10893C}" type="pres">
      <dgm:prSet presAssocID="{B434EEB0-9261-4353-90EE-23B2D2CB2014}" presName="FourNodes_3_text" presStyleLbl="node1" presStyleIdx="3" presStyleCnt="4">
        <dgm:presLayoutVars>
          <dgm:bulletEnabled val="1"/>
        </dgm:presLayoutVars>
      </dgm:prSet>
      <dgm:spPr/>
    </dgm:pt>
    <dgm:pt modelId="{69F2BBAC-308A-46F1-981C-16DCBC58FCB5}" type="pres">
      <dgm:prSet presAssocID="{B434EEB0-9261-4353-90EE-23B2D2CB2014}" presName="FourNodes_4_text" presStyleLbl="node1" presStyleIdx="3" presStyleCnt="4">
        <dgm:presLayoutVars>
          <dgm:bulletEnabled val="1"/>
        </dgm:presLayoutVars>
      </dgm:prSet>
      <dgm:spPr/>
    </dgm:pt>
  </dgm:ptLst>
  <dgm:cxnLst>
    <dgm:cxn modelId="{94C34A1E-E7E2-449F-824A-6A2291204F1F}" type="presOf" srcId="{FD4232ED-A04B-4B62-816E-57CAAA0F525D}" destId="{FDEB587E-551A-4432-BCA6-780110E0E59B}" srcOrd="0" destOrd="0" presId="urn:microsoft.com/office/officeart/2005/8/layout/vProcess5"/>
    <dgm:cxn modelId="{B581DC1F-9C98-43EB-B2A3-52039FAA9B18}" srcId="{B434EEB0-9261-4353-90EE-23B2D2CB2014}" destId="{23712A96-88C5-44E0-85EE-E687FBE26A79}" srcOrd="0" destOrd="0" parTransId="{A82B5AF6-E77B-433E-9334-FDE43B33015D}" sibTransId="{A73DAD12-9027-4F9D-A29E-59A226BE6CA7}"/>
    <dgm:cxn modelId="{9624D434-535C-41C3-B084-1447C8DFDFD2}" type="presOf" srcId="{B03A6022-FC39-48E1-B136-E7BB1BC4B4B2}" destId="{CFF77ED5-0207-4642-8605-216F195F7FA3}" srcOrd="0" destOrd="0" presId="urn:microsoft.com/office/officeart/2005/8/layout/vProcess5"/>
    <dgm:cxn modelId="{DF1DEF37-3E7F-418F-AEE9-8949A18D0CEE}" type="presOf" srcId="{23712A96-88C5-44E0-85EE-E687FBE26A79}" destId="{167A54FE-E8D9-47B7-AC87-CB7F709A2349}" srcOrd="0" destOrd="0" presId="urn:microsoft.com/office/officeart/2005/8/layout/vProcess5"/>
    <dgm:cxn modelId="{FEE18F4D-5C38-48A3-B948-E6E34042C446}" srcId="{B434EEB0-9261-4353-90EE-23B2D2CB2014}" destId="{3B7D13E5-1B2C-4364-AFA9-337A9BE83151}" srcOrd="1" destOrd="0" parTransId="{C1624505-4BF2-4C51-8900-CFC3387842BB}" sibTransId="{B03A6022-FC39-48E1-B136-E7BB1BC4B4B2}"/>
    <dgm:cxn modelId="{3BB3054E-953A-41B3-941D-BCF72640AD8F}" type="presOf" srcId="{B434EEB0-9261-4353-90EE-23B2D2CB2014}" destId="{2E6EDBF8-C723-4D78-93EE-78BBF457FC21}" srcOrd="0" destOrd="0" presId="urn:microsoft.com/office/officeart/2005/8/layout/vProcess5"/>
    <dgm:cxn modelId="{8E115F4F-FD3C-465B-A2B5-BF7A0FDFE9D0}" type="presOf" srcId="{3B7D13E5-1B2C-4364-AFA9-337A9BE83151}" destId="{CE7AA3D1-0B8D-4433-A6D4-9EE5E56EF515}" srcOrd="0" destOrd="0" presId="urn:microsoft.com/office/officeart/2005/8/layout/vProcess5"/>
    <dgm:cxn modelId="{D2CD6883-ECA3-4DEF-8D4C-900658D4C394}" srcId="{B434EEB0-9261-4353-90EE-23B2D2CB2014}" destId="{B0483A33-FB61-4E3C-9CF2-E34338C598A2}" srcOrd="3" destOrd="0" parTransId="{BAE45268-6515-4BF0-AA47-AB9897E6D23C}" sibTransId="{B5E5A68F-3002-4098-A1A0-63ADABCA7B68}"/>
    <dgm:cxn modelId="{92B0988A-CD0F-4808-ADFA-4D3A9171D026}" type="presOf" srcId="{3B7D13E5-1B2C-4364-AFA9-337A9BE83151}" destId="{B885769A-71A2-4A81-80C7-EDBE9C2E2751}" srcOrd="1" destOrd="0" presId="urn:microsoft.com/office/officeart/2005/8/layout/vProcess5"/>
    <dgm:cxn modelId="{E85C6998-824B-4D5D-B51F-D2FA8C378071}" srcId="{B434EEB0-9261-4353-90EE-23B2D2CB2014}" destId="{66525EEE-8FF1-460C-9A99-F608348632E6}" srcOrd="2" destOrd="0" parTransId="{C347BA46-E3EC-43B9-B83C-5D2D0E9D2310}" sibTransId="{FD4232ED-A04B-4B62-816E-57CAAA0F525D}"/>
    <dgm:cxn modelId="{E6180D9F-2959-4DEF-B289-708806054931}" type="presOf" srcId="{A73DAD12-9027-4F9D-A29E-59A226BE6CA7}" destId="{E520DF91-235D-4376-BFDF-0123B1511535}" srcOrd="0" destOrd="0" presId="urn:microsoft.com/office/officeart/2005/8/layout/vProcess5"/>
    <dgm:cxn modelId="{04A9A0A9-2067-45AA-9975-98F6819A51EA}" type="presOf" srcId="{66525EEE-8FF1-460C-9A99-F608348632E6}" destId="{8517E2EC-B810-4917-96FF-7E058481FD3A}" srcOrd="0" destOrd="0" presId="urn:microsoft.com/office/officeart/2005/8/layout/vProcess5"/>
    <dgm:cxn modelId="{6BCE83C6-6242-4E96-804C-EAA2ACB13EBE}" type="presOf" srcId="{23712A96-88C5-44E0-85EE-E687FBE26A79}" destId="{9F4FB37C-91FE-4101-871E-9F07854552A2}" srcOrd="1" destOrd="0" presId="urn:microsoft.com/office/officeart/2005/8/layout/vProcess5"/>
    <dgm:cxn modelId="{241AA5CC-E01A-4F4D-96B0-A4CDEBDF6BCB}" type="presOf" srcId="{B0483A33-FB61-4E3C-9CF2-E34338C598A2}" destId="{6EC10E5C-7012-4B19-86A1-A2170DC8D524}" srcOrd="0" destOrd="0" presId="urn:microsoft.com/office/officeart/2005/8/layout/vProcess5"/>
    <dgm:cxn modelId="{9ADA33E3-F74A-4366-86E5-7BE395D36F1C}" type="presOf" srcId="{66525EEE-8FF1-460C-9A99-F608348632E6}" destId="{7DD0EA88-3E96-4094-89EC-F8437A10893C}" srcOrd="1" destOrd="0" presId="urn:microsoft.com/office/officeart/2005/8/layout/vProcess5"/>
    <dgm:cxn modelId="{AD6124F8-E5E0-4A4C-901C-F188D28D7610}" type="presOf" srcId="{B0483A33-FB61-4E3C-9CF2-E34338C598A2}" destId="{69F2BBAC-308A-46F1-981C-16DCBC58FCB5}" srcOrd="1" destOrd="0" presId="urn:microsoft.com/office/officeart/2005/8/layout/vProcess5"/>
    <dgm:cxn modelId="{8C2B2005-848E-4DC5-BE54-9EFF7D4BD22C}" type="presParOf" srcId="{2E6EDBF8-C723-4D78-93EE-78BBF457FC21}" destId="{3970C740-4503-4137-9708-D5BFEA548F6D}" srcOrd="0" destOrd="0" presId="urn:microsoft.com/office/officeart/2005/8/layout/vProcess5"/>
    <dgm:cxn modelId="{F891F3A5-DED3-4EF8-9C0E-C4A20577D1B3}" type="presParOf" srcId="{2E6EDBF8-C723-4D78-93EE-78BBF457FC21}" destId="{167A54FE-E8D9-47B7-AC87-CB7F709A2349}" srcOrd="1" destOrd="0" presId="urn:microsoft.com/office/officeart/2005/8/layout/vProcess5"/>
    <dgm:cxn modelId="{5CAB5246-01A4-44ED-BBAA-6649CE5FE612}" type="presParOf" srcId="{2E6EDBF8-C723-4D78-93EE-78BBF457FC21}" destId="{CE7AA3D1-0B8D-4433-A6D4-9EE5E56EF515}" srcOrd="2" destOrd="0" presId="urn:microsoft.com/office/officeart/2005/8/layout/vProcess5"/>
    <dgm:cxn modelId="{2E30F47D-F487-4B4F-B7E6-B18C3F263B50}" type="presParOf" srcId="{2E6EDBF8-C723-4D78-93EE-78BBF457FC21}" destId="{8517E2EC-B810-4917-96FF-7E058481FD3A}" srcOrd="3" destOrd="0" presId="urn:microsoft.com/office/officeart/2005/8/layout/vProcess5"/>
    <dgm:cxn modelId="{0535759B-D480-4182-9D02-6EB484ACEB6F}" type="presParOf" srcId="{2E6EDBF8-C723-4D78-93EE-78BBF457FC21}" destId="{6EC10E5C-7012-4B19-86A1-A2170DC8D524}" srcOrd="4" destOrd="0" presId="urn:microsoft.com/office/officeart/2005/8/layout/vProcess5"/>
    <dgm:cxn modelId="{3B79984E-30AD-4C5F-AEDE-EEE8D1DF9EE5}" type="presParOf" srcId="{2E6EDBF8-C723-4D78-93EE-78BBF457FC21}" destId="{E520DF91-235D-4376-BFDF-0123B1511535}" srcOrd="5" destOrd="0" presId="urn:microsoft.com/office/officeart/2005/8/layout/vProcess5"/>
    <dgm:cxn modelId="{C2559301-2201-443A-AFD7-36F7BAE394DD}" type="presParOf" srcId="{2E6EDBF8-C723-4D78-93EE-78BBF457FC21}" destId="{CFF77ED5-0207-4642-8605-216F195F7FA3}" srcOrd="6" destOrd="0" presId="urn:microsoft.com/office/officeart/2005/8/layout/vProcess5"/>
    <dgm:cxn modelId="{0C0CD945-1158-4EFF-87FD-D617D5AC573C}" type="presParOf" srcId="{2E6EDBF8-C723-4D78-93EE-78BBF457FC21}" destId="{FDEB587E-551A-4432-BCA6-780110E0E59B}" srcOrd="7" destOrd="0" presId="urn:microsoft.com/office/officeart/2005/8/layout/vProcess5"/>
    <dgm:cxn modelId="{1B3B57DE-15BF-4B60-8E09-E55BA0952F03}" type="presParOf" srcId="{2E6EDBF8-C723-4D78-93EE-78BBF457FC21}" destId="{9F4FB37C-91FE-4101-871E-9F07854552A2}" srcOrd="8" destOrd="0" presId="urn:microsoft.com/office/officeart/2005/8/layout/vProcess5"/>
    <dgm:cxn modelId="{430BDCA3-06E8-4762-A9C9-5A176C8CBF3C}" type="presParOf" srcId="{2E6EDBF8-C723-4D78-93EE-78BBF457FC21}" destId="{B885769A-71A2-4A81-80C7-EDBE9C2E2751}" srcOrd="9" destOrd="0" presId="urn:microsoft.com/office/officeart/2005/8/layout/vProcess5"/>
    <dgm:cxn modelId="{6F264A64-BC74-470C-8FF3-533136CDFAAF}" type="presParOf" srcId="{2E6EDBF8-C723-4D78-93EE-78BBF457FC21}" destId="{7DD0EA88-3E96-4094-89EC-F8437A10893C}" srcOrd="10" destOrd="0" presId="urn:microsoft.com/office/officeart/2005/8/layout/vProcess5"/>
    <dgm:cxn modelId="{4B2BDA5E-8D37-4F6F-B953-58A0BC465A5D}" type="presParOf" srcId="{2E6EDBF8-C723-4D78-93EE-78BBF457FC21}" destId="{69F2BBAC-308A-46F1-981C-16DCBC58FCB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90796-9233-4796-A2A1-18281947C8B6}" type="doc">
      <dgm:prSet loTypeId="urn:microsoft.com/office/officeart/2005/8/layout/chevron1" loCatId="process" qsTypeId="urn:microsoft.com/office/officeart/2005/8/quickstyle/simple1" qsCatId="simple" csTypeId="urn:microsoft.com/office/officeart/2005/8/colors/colorful1" csCatId="colorful" phldr="1"/>
      <dgm:spPr/>
    </dgm:pt>
    <dgm:pt modelId="{52735A89-C3AE-4CDF-8FB1-C4D6070BEE1D}">
      <dgm:prSet phldrT="[텍스트]" phldr="1" custT="1"/>
      <dgm:spPr/>
      <dgm:t>
        <a:bodyPr/>
        <a:lstStyle/>
        <a:p>
          <a:pPr latinLnBrk="1"/>
          <a:endParaRPr lang="ko-KR" altLang="en-US" sz="2400" dirty="0"/>
        </a:p>
      </dgm:t>
    </dgm:pt>
    <dgm:pt modelId="{F277AF0D-C092-4D5C-AD6B-1CC1E570AAF7}" type="parTrans" cxnId="{A4E23179-A885-4AEA-AF94-74BC47CA33D6}">
      <dgm:prSet/>
      <dgm:spPr/>
      <dgm:t>
        <a:bodyPr/>
        <a:lstStyle/>
        <a:p>
          <a:pPr latinLnBrk="1"/>
          <a:endParaRPr lang="ko-KR" altLang="en-US"/>
        </a:p>
      </dgm:t>
    </dgm:pt>
    <dgm:pt modelId="{097A7718-27E4-429E-B8F7-4AD0308D5B68}" type="sibTrans" cxnId="{A4E23179-A885-4AEA-AF94-74BC47CA33D6}">
      <dgm:prSet/>
      <dgm:spPr/>
      <dgm:t>
        <a:bodyPr/>
        <a:lstStyle/>
        <a:p>
          <a:pPr latinLnBrk="1"/>
          <a:endParaRPr lang="ko-KR" altLang="en-US"/>
        </a:p>
      </dgm:t>
    </dgm:pt>
    <dgm:pt modelId="{C1FAD12B-EC7A-4131-BAC1-D010F883F495}">
      <dgm:prSet phldrT="[텍스트]" phldr="1" custT="1"/>
      <dgm:spPr/>
      <dgm:t>
        <a:bodyPr/>
        <a:lstStyle/>
        <a:p>
          <a:pPr latinLnBrk="1"/>
          <a:endParaRPr lang="ko-KR" altLang="en-US" sz="2400" dirty="0"/>
        </a:p>
      </dgm:t>
    </dgm:pt>
    <dgm:pt modelId="{D8F4BCFC-E218-435C-A348-CAD877F583D7}" type="parTrans" cxnId="{FA3BEEE1-6977-435E-997B-C38B33AF19FD}">
      <dgm:prSet/>
      <dgm:spPr/>
      <dgm:t>
        <a:bodyPr/>
        <a:lstStyle/>
        <a:p>
          <a:pPr latinLnBrk="1"/>
          <a:endParaRPr lang="ko-KR" altLang="en-US"/>
        </a:p>
      </dgm:t>
    </dgm:pt>
    <dgm:pt modelId="{2907644C-2C72-4185-8C29-7B421628B1EC}" type="sibTrans" cxnId="{FA3BEEE1-6977-435E-997B-C38B33AF19FD}">
      <dgm:prSet/>
      <dgm:spPr/>
      <dgm:t>
        <a:bodyPr/>
        <a:lstStyle/>
        <a:p>
          <a:pPr latinLnBrk="1"/>
          <a:endParaRPr lang="ko-KR" altLang="en-US"/>
        </a:p>
      </dgm:t>
    </dgm:pt>
    <dgm:pt modelId="{08125CEA-6DA2-4FF4-8162-72DC6E6BC921}">
      <dgm:prSet phldrT="[텍스트]" phldr="1" custT="1"/>
      <dgm:spPr/>
      <dgm:t>
        <a:bodyPr/>
        <a:lstStyle/>
        <a:p>
          <a:pPr latinLnBrk="1"/>
          <a:endParaRPr lang="ko-KR" altLang="en-US" sz="2400" dirty="0"/>
        </a:p>
      </dgm:t>
    </dgm:pt>
    <dgm:pt modelId="{B4923912-75F8-40F5-A8F1-97EFDE83BD5A}" type="parTrans" cxnId="{D87E0563-586A-4728-B3A5-D749511B586F}">
      <dgm:prSet/>
      <dgm:spPr/>
      <dgm:t>
        <a:bodyPr/>
        <a:lstStyle/>
        <a:p>
          <a:pPr latinLnBrk="1"/>
          <a:endParaRPr lang="ko-KR" altLang="en-US"/>
        </a:p>
      </dgm:t>
    </dgm:pt>
    <dgm:pt modelId="{2A56CB92-F8DF-4478-A705-00D68932820C}" type="sibTrans" cxnId="{D87E0563-586A-4728-B3A5-D749511B586F}">
      <dgm:prSet/>
      <dgm:spPr/>
      <dgm:t>
        <a:bodyPr/>
        <a:lstStyle/>
        <a:p>
          <a:pPr latinLnBrk="1"/>
          <a:endParaRPr lang="ko-KR" altLang="en-US"/>
        </a:p>
      </dgm:t>
    </dgm:pt>
    <dgm:pt modelId="{EF425AAF-D6AF-4270-AC62-A4EE5BA0D273}">
      <dgm:prSet phldrT="[텍스트]" custT="1"/>
      <dgm:spPr/>
      <dgm:t>
        <a:bodyPr/>
        <a:lstStyle/>
        <a:p>
          <a:pPr latinLnBrk="1"/>
          <a:endParaRPr lang="ko-KR" altLang="en-US" sz="2400" dirty="0"/>
        </a:p>
      </dgm:t>
    </dgm:pt>
    <dgm:pt modelId="{4BA1F3A3-6BAE-42F7-B625-E0DD873E8032}" type="parTrans" cxnId="{EBC28D22-C94B-49D7-859C-9AE4FA62C639}">
      <dgm:prSet/>
      <dgm:spPr/>
      <dgm:t>
        <a:bodyPr/>
        <a:lstStyle/>
        <a:p>
          <a:pPr latinLnBrk="1"/>
          <a:endParaRPr lang="ko-KR" altLang="en-US"/>
        </a:p>
      </dgm:t>
    </dgm:pt>
    <dgm:pt modelId="{338754FE-8352-49F3-BDF6-2C80BEC36C8E}" type="sibTrans" cxnId="{EBC28D22-C94B-49D7-859C-9AE4FA62C639}">
      <dgm:prSet/>
      <dgm:spPr/>
      <dgm:t>
        <a:bodyPr/>
        <a:lstStyle/>
        <a:p>
          <a:pPr latinLnBrk="1"/>
          <a:endParaRPr lang="ko-KR" altLang="en-US"/>
        </a:p>
      </dgm:t>
    </dgm:pt>
    <dgm:pt modelId="{1F0B1A10-3397-44CB-BFFE-B4A6ACC520AF}" type="pres">
      <dgm:prSet presAssocID="{C6390796-9233-4796-A2A1-18281947C8B6}" presName="Name0" presStyleCnt="0">
        <dgm:presLayoutVars>
          <dgm:dir/>
          <dgm:animLvl val="lvl"/>
          <dgm:resizeHandles val="exact"/>
        </dgm:presLayoutVars>
      </dgm:prSet>
      <dgm:spPr/>
    </dgm:pt>
    <dgm:pt modelId="{83ABA475-2F67-4F6B-BE89-A7ED4628215B}" type="pres">
      <dgm:prSet presAssocID="{52735A89-C3AE-4CDF-8FB1-C4D6070BEE1D}" presName="parTxOnly" presStyleLbl="node1" presStyleIdx="0" presStyleCnt="4">
        <dgm:presLayoutVars>
          <dgm:chMax val="0"/>
          <dgm:chPref val="0"/>
          <dgm:bulletEnabled val="1"/>
        </dgm:presLayoutVars>
      </dgm:prSet>
      <dgm:spPr/>
    </dgm:pt>
    <dgm:pt modelId="{AB6AA224-7320-413C-BC56-93CA49E2E4DA}" type="pres">
      <dgm:prSet presAssocID="{097A7718-27E4-429E-B8F7-4AD0308D5B68}" presName="parTxOnlySpace" presStyleCnt="0"/>
      <dgm:spPr/>
    </dgm:pt>
    <dgm:pt modelId="{4AB56ADA-BED2-4669-ABBE-92041602E4EB}" type="pres">
      <dgm:prSet presAssocID="{C1FAD12B-EC7A-4131-BAC1-D010F883F495}" presName="parTxOnly" presStyleLbl="node1" presStyleIdx="1" presStyleCnt="4">
        <dgm:presLayoutVars>
          <dgm:chMax val="0"/>
          <dgm:chPref val="0"/>
          <dgm:bulletEnabled val="1"/>
        </dgm:presLayoutVars>
      </dgm:prSet>
      <dgm:spPr/>
    </dgm:pt>
    <dgm:pt modelId="{29122FC9-2586-479C-890A-10AB5F302140}" type="pres">
      <dgm:prSet presAssocID="{2907644C-2C72-4185-8C29-7B421628B1EC}" presName="parTxOnlySpace" presStyleCnt="0"/>
      <dgm:spPr/>
    </dgm:pt>
    <dgm:pt modelId="{43FFBDBF-64D7-48AF-BF11-64B93F8BF50D}" type="pres">
      <dgm:prSet presAssocID="{08125CEA-6DA2-4FF4-8162-72DC6E6BC921}" presName="parTxOnly" presStyleLbl="node1" presStyleIdx="2" presStyleCnt="4">
        <dgm:presLayoutVars>
          <dgm:chMax val="0"/>
          <dgm:chPref val="0"/>
          <dgm:bulletEnabled val="1"/>
        </dgm:presLayoutVars>
      </dgm:prSet>
      <dgm:spPr/>
    </dgm:pt>
    <dgm:pt modelId="{C2A68D58-5601-45A8-A5F7-F8CCC2D6145B}" type="pres">
      <dgm:prSet presAssocID="{2A56CB92-F8DF-4478-A705-00D68932820C}" presName="parTxOnlySpace" presStyleCnt="0"/>
      <dgm:spPr/>
    </dgm:pt>
    <dgm:pt modelId="{A2B5093A-26CE-4D77-A261-09E55375D294}" type="pres">
      <dgm:prSet presAssocID="{EF425AAF-D6AF-4270-AC62-A4EE5BA0D273}" presName="parTxOnly" presStyleLbl="node1" presStyleIdx="3" presStyleCnt="4">
        <dgm:presLayoutVars>
          <dgm:chMax val="0"/>
          <dgm:chPref val="0"/>
          <dgm:bulletEnabled val="1"/>
        </dgm:presLayoutVars>
      </dgm:prSet>
      <dgm:spPr/>
    </dgm:pt>
  </dgm:ptLst>
  <dgm:cxnLst>
    <dgm:cxn modelId="{EBC28D22-C94B-49D7-859C-9AE4FA62C639}" srcId="{C6390796-9233-4796-A2A1-18281947C8B6}" destId="{EF425AAF-D6AF-4270-AC62-A4EE5BA0D273}" srcOrd="3" destOrd="0" parTransId="{4BA1F3A3-6BAE-42F7-B625-E0DD873E8032}" sibTransId="{338754FE-8352-49F3-BDF6-2C80BEC36C8E}"/>
    <dgm:cxn modelId="{30D5B52B-D0B6-4485-8C75-37B416FBF3BC}" type="presOf" srcId="{52735A89-C3AE-4CDF-8FB1-C4D6070BEE1D}" destId="{83ABA475-2F67-4F6B-BE89-A7ED4628215B}" srcOrd="0" destOrd="0" presId="urn:microsoft.com/office/officeart/2005/8/layout/chevron1"/>
    <dgm:cxn modelId="{D87E0563-586A-4728-B3A5-D749511B586F}" srcId="{C6390796-9233-4796-A2A1-18281947C8B6}" destId="{08125CEA-6DA2-4FF4-8162-72DC6E6BC921}" srcOrd="2" destOrd="0" parTransId="{B4923912-75F8-40F5-A8F1-97EFDE83BD5A}" sibTransId="{2A56CB92-F8DF-4478-A705-00D68932820C}"/>
    <dgm:cxn modelId="{AFE2CA66-9D6D-4A34-A34C-3CB1A35DAD04}" type="presOf" srcId="{C6390796-9233-4796-A2A1-18281947C8B6}" destId="{1F0B1A10-3397-44CB-BFFE-B4A6ACC520AF}" srcOrd="0" destOrd="0" presId="urn:microsoft.com/office/officeart/2005/8/layout/chevron1"/>
    <dgm:cxn modelId="{9ABAF649-3462-4778-8F83-C00FE57D8072}" type="presOf" srcId="{08125CEA-6DA2-4FF4-8162-72DC6E6BC921}" destId="{43FFBDBF-64D7-48AF-BF11-64B93F8BF50D}" srcOrd="0" destOrd="0" presId="urn:microsoft.com/office/officeart/2005/8/layout/chevron1"/>
    <dgm:cxn modelId="{A4E23179-A885-4AEA-AF94-74BC47CA33D6}" srcId="{C6390796-9233-4796-A2A1-18281947C8B6}" destId="{52735A89-C3AE-4CDF-8FB1-C4D6070BEE1D}" srcOrd="0" destOrd="0" parTransId="{F277AF0D-C092-4D5C-AD6B-1CC1E570AAF7}" sibTransId="{097A7718-27E4-429E-B8F7-4AD0308D5B68}"/>
    <dgm:cxn modelId="{653B5CBB-8CC3-4F9F-B0E6-9A5D317857BA}" type="presOf" srcId="{C1FAD12B-EC7A-4131-BAC1-D010F883F495}" destId="{4AB56ADA-BED2-4669-ABBE-92041602E4EB}" srcOrd="0" destOrd="0" presId="urn:microsoft.com/office/officeart/2005/8/layout/chevron1"/>
    <dgm:cxn modelId="{68D3EBC4-1EDD-431D-A020-C217387BE79F}" type="presOf" srcId="{EF425AAF-D6AF-4270-AC62-A4EE5BA0D273}" destId="{A2B5093A-26CE-4D77-A261-09E55375D294}" srcOrd="0" destOrd="0" presId="urn:microsoft.com/office/officeart/2005/8/layout/chevron1"/>
    <dgm:cxn modelId="{FA3BEEE1-6977-435E-997B-C38B33AF19FD}" srcId="{C6390796-9233-4796-A2A1-18281947C8B6}" destId="{C1FAD12B-EC7A-4131-BAC1-D010F883F495}" srcOrd="1" destOrd="0" parTransId="{D8F4BCFC-E218-435C-A348-CAD877F583D7}" sibTransId="{2907644C-2C72-4185-8C29-7B421628B1EC}"/>
    <dgm:cxn modelId="{A004F9EC-F1FC-4D36-8481-7395B1F81B95}" type="presParOf" srcId="{1F0B1A10-3397-44CB-BFFE-B4A6ACC520AF}" destId="{83ABA475-2F67-4F6B-BE89-A7ED4628215B}" srcOrd="0" destOrd="0" presId="urn:microsoft.com/office/officeart/2005/8/layout/chevron1"/>
    <dgm:cxn modelId="{131A0C77-4CC0-40C6-A926-C5E11233E3EC}" type="presParOf" srcId="{1F0B1A10-3397-44CB-BFFE-B4A6ACC520AF}" destId="{AB6AA224-7320-413C-BC56-93CA49E2E4DA}" srcOrd="1" destOrd="0" presId="urn:microsoft.com/office/officeart/2005/8/layout/chevron1"/>
    <dgm:cxn modelId="{5304E186-FC0C-4891-A473-3EB20A112C49}" type="presParOf" srcId="{1F0B1A10-3397-44CB-BFFE-B4A6ACC520AF}" destId="{4AB56ADA-BED2-4669-ABBE-92041602E4EB}" srcOrd="2" destOrd="0" presId="urn:microsoft.com/office/officeart/2005/8/layout/chevron1"/>
    <dgm:cxn modelId="{93500428-0118-4CC8-AF58-9583E0AFFB5F}" type="presParOf" srcId="{1F0B1A10-3397-44CB-BFFE-B4A6ACC520AF}" destId="{29122FC9-2586-479C-890A-10AB5F302140}" srcOrd="3" destOrd="0" presId="urn:microsoft.com/office/officeart/2005/8/layout/chevron1"/>
    <dgm:cxn modelId="{ED11EB26-EB41-48FE-8BAA-7D1BBAC0B135}" type="presParOf" srcId="{1F0B1A10-3397-44CB-BFFE-B4A6ACC520AF}" destId="{43FFBDBF-64D7-48AF-BF11-64B93F8BF50D}" srcOrd="4" destOrd="0" presId="urn:microsoft.com/office/officeart/2005/8/layout/chevron1"/>
    <dgm:cxn modelId="{FF055084-3CE0-4748-BDDA-6CBF548C1B28}" type="presParOf" srcId="{1F0B1A10-3397-44CB-BFFE-B4A6ACC520AF}" destId="{C2A68D58-5601-45A8-A5F7-F8CCC2D6145B}" srcOrd="5" destOrd="0" presId="urn:microsoft.com/office/officeart/2005/8/layout/chevron1"/>
    <dgm:cxn modelId="{487B0FBA-9595-45AF-86EE-8E4597ECCE5F}" type="presParOf" srcId="{1F0B1A10-3397-44CB-BFFE-B4A6ACC520AF}" destId="{A2B5093A-26CE-4D77-A261-09E55375D29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1E96A-7738-4E8D-A4F0-A1EC7A59FD10}">
      <dsp:nvSpPr>
        <dsp:cNvPr id="0" name=""/>
        <dsp:cNvSpPr/>
      </dsp:nvSpPr>
      <dsp:spPr>
        <a:xfrm rot="5400000">
          <a:off x="-222646" y="223826"/>
          <a:ext cx="1484312" cy="1039018"/>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latinLnBrk="1">
            <a:lnSpc>
              <a:spcPct val="90000"/>
            </a:lnSpc>
            <a:spcBef>
              <a:spcPct val="0"/>
            </a:spcBef>
            <a:spcAft>
              <a:spcPct val="35000"/>
            </a:spcAft>
            <a:buNone/>
          </a:pPr>
          <a:r>
            <a:rPr lang="ko-KR" altLang="en-US" sz="900" kern="1200" dirty="0"/>
            <a:t>월별 데이터셋 </a:t>
          </a:r>
          <a:endParaRPr lang="en-US" altLang="ko-KR" sz="900" kern="1200" dirty="0"/>
        </a:p>
        <a:p>
          <a:pPr marL="0" lvl="0" indent="0" algn="ctr" defTabSz="400050" latinLnBrk="1">
            <a:lnSpc>
              <a:spcPct val="90000"/>
            </a:lnSpc>
            <a:spcBef>
              <a:spcPct val="0"/>
            </a:spcBef>
            <a:spcAft>
              <a:spcPct val="35000"/>
            </a:spcAft>
            <a:buNone/>
          </a:pPr>
          <a:r>
            <a:rPr lang="ko-KR" altLang="en-US" sz="900" kern="1200" dirty="0"/>
            <a:t>생성</a:t>
          </a:r>
        </a:p>
      </dsp:txBody>
      <dsp:txXfrm rot="-5400000">
        <a:off x="1" y="520688"/>
        <a:ext cx="1039018" cy="445294"/>
      </dsp:txXfrm>
    </dsp:sp>
    <dsp:sp modelId="{4DB7A5D4-2B1A-443F-B52F-846D169450C6}">
      <dsp:nvSpPr>
        <dsp:cNvPr id="0" name=""/>
        <dsp:cNvSpPr/>
      </dsp:nvSpPr>
      <dsp:spPr>
        <a:xfrm rot="5400000">
          <a:off x="3651164" y="-2610966"/>
          <a:ext cx="964803" cy="6189095"/>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latinLnBrk="1">
            <a:lnSpc>
              <a:spcPct val="90000"/>
            </a:lnSpc>
            <a:spcBef>
              <a:spcPct val="0"/>
            </a:spcBef>
            <a:spcAft>
              <a:spcPct val="15000"/>
            </a:spcAft>
            <a:buChar char="•"/>
          </a:pPr>
          <a:r>
            <a:rPr lang="ko-KR" altLang="en-US" sz="1900" kern="1200" dirty="0"/>
            <a:t>월별 데이터셋 나눔</a:t>
          </a:r>
        </a:p>
        <a:p>
          <a:pPr marL="171450" lvl="1" indent="-171450" algn="l" defTabSz="844550" latinLnBrk="1">
            <a:lnSpc>
              <a:spcPct val="90000"/>
            </a:lnSpc>
            <a:spcBef>
              <a:spcPct val="0"/>
            </a:spcBef>
            <a:spcAft>
              <a:spcPct val="15000"/>
            </a:spcAft>
            <a:buChar char="•"/>
          </a:pPr>
          <a:r>
            <a:rPr lang="en-US" altLang="ko-KR" sz="1900" kern="1200"/>
            <a:t>1</a:t>
          </a:r>
          <a:r>
            <a:rPr lang="ko-KR" altLang="en-US" sz="1900" kern="1200"/>
            <a:t>월</a:t>
          </a:r>
          <a:r>
            <a:rPr lang="en-US" altLang="ko-KR" sz="1900" kern="1200"/>
            <a:t>(</a:t>
          </a:r>
          <a:r>
            <a:rPr lang="ko-KR" altLang="en-US" sz="1900" kern="1200"/>
            <a:t>설날</a:t>
          </a:r>
          <a:r>
            <a:rPr lang="en-US" altLang="ko-KR" sz="1900" kern="1200"/>
            <a:t>), 6</a:t>
          </a:r>
          <a:r>
            <a:rPr lang="ko-KR" altLang="en-US" sz="1900" kern="1200"/>
            <a:t>월</a:t>
          </a:r>
          <a:r>
            <a:rPr lang="en-US" altLang="ko-KR" sz="1900" kern="1200"/>
            <a:t>(</a:t>
          </a:r>
          <a:r>
            <a:rPr lang="ko-KR" altLang="en-US" sz="1900" kern="1200"/>
            <a:t>데이터 부족</a:t>
          </a:r>
          <a:r>
            <a:rPr lang="en-US" altLang="ko-KR" sz="1900" kern="1200"/>
            <a:t>) </a:t>
          </a:r>
          <a:r>
            <a:rPr lang="ko-KR" altLang="en-US" sz="1900" kern="1200"/>
            <a:t>제거</a:t>
          </a:r>
          <a:endParaRPr lang="ko-KR" altLang="en-US" sz="1900" kern="1200" dirty="0"/>
        </a:p>
      </dsp:txBody>
      <dsp:txXfrm rot="-5400000">
        <a:off x="1039018" y="48278"/>
        <a:ext cx="6141997" cy="870607"/>
      </dsp:txXfrm>
    </dsp:sp>
    <dsp:sp modelId="{F8B76090-FE21-47EC-9F92-4F3B45C5B26D}">
      <dsp:nvSpPr>
        <dsp:cNvPr id="0" name=""/>
        <dsp:cNvSpPr/>
      </dsp:nvSpPr>
      <dsp:spPr>
        <a:xfrm rot="5400000">
          <a:off x="-222646" y="1512490"/>
          <a:ext cx="1484312" cy="103901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latinLnBrk="1">
            <a:lnSpc>
              <a:spcPct val="90000"/>
            </a:lnSpc>
            <a:spcBef>
              <a:spcPct val="0"/>
            </a:spcBef>
            <a:spcAft>
              <a:spcPct val="35000"/>
            </a:spcAft>
            <a:buNone/>
          </a:pPr>
          <a:r>
            <a:rPr lang="ko-KR" altLang="en-US" sz="900" kern="1200" dirty="0"/>
            <a:t>증감률 계산</a:t>
          </a:r>
        </a:p>
      </dsp:txBody>
      <dsp:txXfrm rot="-5400000">
        <a:off x="1" y="1809352"/>
        <a:ext cx="1039018" cy="445294"/>
      </dsp:txXfrm>
    </dsp:sp>
    <dsp:sp modelId="{D35DA15B-53C6-4170-AC05-1D4EDC7E7306}">
      <dsp:nvSpPr>
        <dsp:cNvPr id="0" name=""/>
        <dsp:cNvSpPr/>
      </dsp:nvSpPr>
      <dsp:spPr>
        <a:xfrm rot="5400000">
          <a:off x="3651164" y="-1322302"/>
          <a:ext cx="964803" cy="6189095"/>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latinLnBrk="1">
            <a:lnSpc>
              <a:spcPct val="90000"/>
            </a:lnSpc>
            <a:spcBef>
              <a:spcPct val="0"/>
            </a:spcBef>
            <a:spcAft>
              <a:spcPct val="15000"/>
            </a:spcAft>
            <a:buChar char="•"/>
          </a:pPr>
          <a:r>
            <a:rPr lang="ko-KR" altLang="en-US" sz="1900" kern="1200" dirty="0"/>
            <a:t>증감률 </a:t>
          </a:r>
          <a:r>
            <a:rPr lang="en-US" altLang="ko-KR" sz="1900" kern="1200" dirty="0"/>
            <a:t>= (</a:t>
          </a:r>
          <a:r>
            <a:rPr lang="ko-KR" altLang="en-US" sz="1900" kern="1200" dirty="0"/>
            <a:t>전월</a:t>
          </a:r>
          <a:r>
            <a:rPr lang="en-US" altLang="ko-KR" sz="1900" kern="1200" dirty="0"/>
            <a:t>/</a:t>
          </a:r>
          <a:r>
            <a:rPr lang="ko-KR" altLang="en-US" sz="1900" kern="1200" dirty="0"/>
            <a:t>당월</a:t>
          </a:r>
          <a:r>
            <a:rPr lang="en-US" altLang="ko-KR" sz="1900" kern="1200" dirty="0"/>
            <a:t>)*100</a:t>
          </a:r>
          <a:endParaRPr lang="ko-KR" altLang="en-US" sz="1900" kern="1200" dirty="0"/>
        </a:p>
        <a:p>
          <a:pPr marL="171450" lvl="1" indent="-171450" algn="l" defTabSz="844550" latinLnBrk="1">
            <a:lnSpc>
              <a:spcPct val="90000"/>
            </a:lnSpc>
            <a:spcBef>
              <a:spcPct val="0"/>
            </a:spcBef>
            <a:spcAft>
              <a:spcPct val="15000"/>
            </a:spcAft>
            <a:buChar char="•"/>
          </a:pPr>
          <a:r>
            <a:rPr lang="ko-KR" altLang="en-US" sz="1900" kern="1200" dirty="0"/>
            <a:t>증감률 </a:t>
          </a:r>
          <a:r>
            <a:rPr lang="en-US" altLang="ko-KR" sz="1900" kern="1200" dirty="0"/>
            <a:t>&gt;100 : </a:t>
          </a:r>
          <a:r>
            <a:rPr lang="ko-KR" altLang="en-US" sz="1900" kern="1200" dirty="0"/>
            <a:t>성장 </a:t>
          </a:r>
          <a:r>
            <a:rPr lang="en-US" altLang="ko-KR" sz="1900" kern="1200" dirty="0"/>
            <a:t>/ </a:t>
          </a:r>
          <a:r>
            <a:rPr lang="ko-KR" altLang="en-US" sz="1900" kern="1200" dirty="0"/>
            <a:t>증감률</a:t>
          </a:r>
          <a:r>
            <a:rPr lang="en-US" altLang="ko-KR" sz="1900" kern="1200" dirty="0"/>
            <a:t>&lt;100 : </a:t>
          </a:r>
          <a:r>
            <a:rPr lang="ko-KR" altLang="en-US" sz="1900" kern="1200" dirty="0"/>
            <a:t>위축</a:t>
          </a:r>
        </a:p>
      </dsp:txBody>
      <dsp:txXfrm rot="-5400000">
        <a:off x="1039018" y="1336942"/>
        <a:ext cx="6141997" cy="870607"/>
      </dsp:txXfrm>
    </dsp:sp>
    <dsp:sp modelId="{ED8408EA-32AD-45B0-B56C-F7DAFD284D86}">
      <dsp:nvSpPr>
        <dsp:cNvPr id="0" name=""/>
        <dsp:cNvSpPr/>
      </dsp:nvSpPr>
      <dsp:spPr>
        <a:xfrm rot="5400000">
          <a:off x="-222646" y="2801154"/>
          <a:ext cx="1484312" cy="1039018"/>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latinLnBrk="1">
            <a:lnSpc>
              <a:spcPct val="90000"/>
            </a:lnSpc>
            <a:spcBef>
              <a:spcPct val="0"/>
            </a:spcBef>
            <a:spcAft>
              <a:spcPct val="35000"/>
            </a:spcAft>
            <a:buNone/>
          </a:pPr>
          <a:r>
            <a:rPr lang="en-US" altLang="ko-KR" sz="900" kern="1200" dirty="0"/>
            <a:t>filter</a:t>
          </a:r>
          <a:endParaRPr lang="ko-KR" altLang="en-US" sz="900" kern="1200" dirty="0"/>
        </a:p>
      </dsp:txBody>
      <dsp:txXfrm rot="-5400000">
        <a:off x="1" y="3098016"/>
        <a:ext cx="1039018" cy="445294"/>
      </dsp:txXfrm>
    </dsp:sp>
    <dsp:sp modelId="{2416916A-2880-4E22-B53D-4310F434C95D}">
      <dsp:nvSpPr>
        <dsp:cNvPr id="0" name=""/>
        <dsp:cNvSpPr/>
      </dsp:nvSpPr>
      <dsp:spPr>
        <a:xfrm rot="5400000">
          <a:off x="3651164" y="-33638"/>
          <a:ext cx="964803" cy="618909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latinLnBrk="1">
            <a:lnSpc>
              <a:spcPct val="90000"/>
            </a:lnSpc>
            <a:spcBef>
              <a:spcPct val="0"/>
            </a:spcBef>
            <a:spcAft>
              <a:spcPct val="15000"/>
            </a:spcAft>
            <a:buChar char="•"/>
          </a:pPr>
          <a:r>
            <a:rPr lang="ko-KR" altLang="en-US" sz="1900" kern="1200" dirty="0"/>
            <a:t>증감률 </a:t>
          </a:r>
          <a:r>
            <a:rPr lang="en-US" altLang="ko-KR" sz="1900" kern="1200" dirty="0"/>
            <a:t>100</a:t>
          </a:r>
          <a:r>
            <a:rPr lang="ko-KR" altLang="en-US" sz="1900" kern="1200" dirty="0"/>
            <a:t>이상이 </a:t>
          </a:r>
          <a:r>
            <a:rPr lang="en-US" altLang="ko-KR" sz="1900" kern="1200" dirty="0"/>
            <a:t>2</a:t>
          </a:r>
          <a:r>
            <a:rPr lang="ko-KR" altLang="en-US" sz="1900" kern="1200" dirty="0"/>
            <a:t>회 이상인 </a:t>
          </a:r>
          <a:r>
            <a:rPr lang="ko-KR" altLang="en-US" sz="1900" kern="1200" dirty="0" err="1"/>
            <a:t>산업군</a:t>
          </a:r>
          <a:r>
            <a:rPr lang="ko-KR" altLang="en-US" sz="1900" kern="1200" dirty="0"/>
            <a:t> 확인</a:t>
          </a:r>
        </a:p>
      </dsp:txBody>
      <dsp:txXfrm rot="-5400000">
        <a:off x="1039018" y="2625606"/>
        <a:ext cx="6141997" cy="87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A54FE-E8D9-47B7-AC87-CB7F709A2349}">
      <dsp:nvSpPr>
        <dsp:cNvPr id="0" name=""/>
        <dsp:cNvSpPr/>
      </dsp:nvSpPr>
      <dsp:spPr>
        <a:xfrm>
          <a:off x="0" y="0"/>
          <a:ext cx="4876800" cy="8940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latinLnBrk="1">
            <a:lnSpc>
              <a:spcPct val="90000"/>
            </a:lnSpc>
            <a:spcBef>
              <a:spcPct val="0"/>
            </a:spcBef>
            <a:spcAft>
              <a:spcPct val="35000"/>
            </a:spcAft>
            <a:buNone/>
          </a:pPr>
          <a:r>
            <a:rPr lang="ko-KR" altLang="en-US" sz="1700" kern="1200" dirty="0"/>
            <a:t>유동인구가 증가하는데</a:t>
          </a:r>
          <a:r>
            <a:rPr lang="en-US" altLang="ko-KR" sz="1700" kern="1200" dirty="0"/>
            <a:t>, </a:t>
          </a:r>
          <a:r>
            <a:rPr lang="ko-KR" altLang="en-US" sz="1700" kern="1200" dirty="0"/>
            <a:t>사람들이 관광지를 방문할까</a:t>
          </a:r>
          <a:r>
            <a:rPr lang="en-US" altLang="ko-KR" sz="1700" kern="1200" dirty="0"/>
            <a:t>?</a:t>
          </a:r>
          <a:endParaRPr lang="ko-KR" altLang="en-US" sz="1700" kern="1200" dirty="0"/>
        </a:p>
      </dsp:txBody>
      <dsp:txXfrm>
        <a:off x="26187" y="26187"/>
        <a:ext cx="3836467" cy="841706"/>
      </dsp:txXfrm>
    </dsp:sp>
    <dsp:sp modelId="{CE7AA3D1-0B8D-4433-A6D4-9EE5E56EF515}">
      <dsp:nvSpPr>
        <dsp:cNvPr id="0" name=""/>
        <dsp:cNvSpPr/>
      </dsp:nvSpPr>
      <dsp:spPr>
        <a:xfrm>
          <a:off x="408432" y="1056640"/>
          <a:ext cx="4876800" cy="8940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latinLnBrk="1">
            <a:lnSpc>
              <a:spcPct val="90000"/>
            </a:lnSpc>
            <a:spcBef>
              <a:spcPct val="0"/>
            </a:spcBef>
            <a:spcAft>
              <a:spcPct val="35000"/>
            </a:spcAft>
            <a:buNone/>
          </a:pPr>
          <a:r>
            <a:rPr lang="ko-KR" altLang="en-US" sz="1700" kern="1200" dirty="0"/>
            <a:t>외부활동과 유동인구가 관계가 있을까</a:t>
          </a:r>
          <a:r>
            <a:rPr lang="en-US" altLang="ko-KR" sz="1700" kern="1200" dirty="0"/>
            <a:t>?</a:t>
          </a:r>
          <a:endParaRPr lang="ko-KR" altLang="en-US" sz="1700" kern="1200" dirty="0"/>
        </a:p>
      </dsp:txBody>
      <dsp:txXfrm>
        <a:off x="434619" y="1082827"/>
        <a:ext cx="3834841" cy="841706"/>
      </dsp:txXfrm>
    </dsp:sp>
    <dsp:sp modelId="{8517E2EC-B810-4917-96FF-7E058481FD3A}">
      <dsp:nvSpPr>
        <dsp:cNvPr id="0" name=""/>
        <dsp:cNvSpPr/>
      </dsp:nvSpPr>
      <dsp:spPr>
        <a:xfrm>
          <a:off x="810768" y="2113280"/>
          <a:ext cx="4876800" cy="89408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latinLnBrk="1">
            <a:lnSpc>
              <a:spcPct val="90000"/>
            </a:lnSpc>
            <a:spcBef>
              <a:spcPct val="0"/>
            </a:spcBef>
            <a:spcAft>
              <a:spcPct val="35000"/>
            </a:spcAft>
            <a:buNone/>
          </a:pPr>
          <a:r>
            <a:rPr lang="ko-KR" altLang="en-US" sz="1700" kern="1200" dirty="0"/>
            <a:t>기념품점과 유동인구의 상관관계</a:t>
          </a:r>
        </a:p>
      </dsp:txBody>
      <dsp:txXfrm>
        <a:off x="836955" y="2139467"/>
        <a:ext cx="3840937" cy="841706"/>
      </dsp:txXfrm>
    </dsp:sp>
    <dsp:sp modelId="{6EC10E5C-7012-4B19-86A1-A2170DC8D524}">
      <dsp:nvSpPr>
        <dsp:cNvPr id="0" name=""/>
        <dsp:cNvSpPr/>
      </dsp:nvSpPr>
      <dsp:spPr>
        <a:xfrm>
          <a:off x="1219200" y="3169919"/>
          <a:ext cx="4876800" cy="8940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latinLnBrk="1">
            <a:lnSpc>
              <a:spcPct val="90000"/>
            </a:lnSpc>
            <a:spcBef>
              <a:spcPct val="0"/>
            </a:spcBef>
            <a:spcAft>
              <a:spcPct val="35000"/>
            </a:spcAft>
            <a:buNone/>
          </a:pPr>
          <a:r>
            <a:rPr lang="ko-KR" altLang="en-US" sz="1700" kern="1200" dirty="0"/>
            <a:t>기념품점과 관광여행의 매출액 변화 추이</a:t>
          </a:r>
        </a:p>
      </dsp:txBody>
      <dsp:txXfrm>
        <a:off x="1245387" y="3196106"/>
        <a:ext cx="3834841" cy="841706"/>
      </dsp:txXfrm>
    </dsp:sp>
    <dsp:sp modelId="{E520DF91-235D-4376-BFDF-0123B1511535}">
      <dsp:nvSpPr>
        <dsp:cNvPr id="0" name=""/>
        <dsp:cNvSpPr/>
      </dsp:nvSpPr>
      <dsp:spPr>
        <a:xfrm>
          <a:off x="4295647" y="684783"/>
          <a:ext cx="581152" cy="58115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latinLnBrk="1">
            <a:lnSpc>
              <a:spcPct val="90000"/>
            </a:lnSpc>
            <a:spcBef>
              <a:spcPct val="0"/>
            </a:spcBef>
            <a:spcAft>
              <a:spcPct val="35000"/>
            </a:spcAft>
            <a:buNone/>
          </a:pPr>
          <a:endParaRPr lang="ko-KR" altLang="en-US" sz="2600" kern="1200"/>
        </a:p>
      </dsp:txBody>
      <dsp:txXfrm>
        <a:off x="4426406" y="684783"/>
        <a:ext cx="319634" cy="437317"/>
      </dsp:txXfrm>
    </dsp:sp>
    <dsp:sp modelId="{CFF77ED5-0207-4642-8605-216F195F7FA3}">
      <dsp:nvSpPr>
        <dsp:cNvPr id="0" name=""/>
        <dsp:cNvSpPr/>
      </dsp:nvSpPr>
      <dsp:spPr>
        <a:xfrm>
          <a:off x="4704080" y="1741423"/>
          <a:ext cx="581152" cy="58115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latinLnBrk="1">
            <a:lnSpc>
              <a:spcPct val="90000"/>
            </a:lnSpc>
            <a:spcBef>
              <a:spcPct val="0"/>
            </a:spcBef>
            <a:spcAft>
              <a:spcPct val="35000"/>
            </a:spcAft>
            <a:buNone/>
          </a:pPr>
          <a:endParaRPr lang="ko-KR" altLang="en-US" sz="2600" kern="1200"/>
        </a:p>
      </dsp:txBody>
      <dsp:txXfrm>
        <a:off x="4834839" y="1741423"/>
        <a:ext cx="319634" cy="437317"/>
      </dsp:txXfrm>
    </dsp:sp>
    <dsp:sp modelId="{FDEB587E-551A-4432-BCA6-780110E0E59B}">
      <dsp:nvSpPr>
        <dsp:cNvPr id="0" name=""/>
        <dsp:cNvSpPr/>
      </dsp:nvSpPr>
      <dsp:spPr>
        <a:xfrm>
          <a:off x="5106415" y="2798064"/>
          <a:ext cx="581152" cy="58115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latinLnBrk="1">
            <a:lnSpc>
              <a:spcPct val="90000"/>
            </a:lnSpc>
            <a:spcBef>
              <a:spcPct val="0"/>
            </a:spcBef>
            <a:spcAft>
              <a:spcPct val="35000"/>
            </a:spcAft>
            <a:buNone/>
          </a:pPr>
          <a:endParaRPr lang="ko-KR" altLang="en-US" sz="2600" kern="1200"/>
        </a:p>
      </dsp:txBody>
      <dsp:txXfrm>
        <a:off x="5237174" y="2798064"/>
        <a:ext cx="319634" cy="4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BA475-2F67-4F6B-BE89-A7ED4628215B}">
      <dsp:nvSpPr>
        <dsp:cNvPr id="0" name=""/>
        <dsp:cNvSpPr/>
      </dsp:nvSpPr>
      <dsp:spPr>
        <a:xfrm>
          <a:off x="3658" y="1749756"/>
          <a:ext cx="2129563" cy="85182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latinLnBrk="1">
            <a:lnSpc>
              <a:spcPct val="90000"/>
            </a:lnSpc>
            <a:spcBef>
              <a:spcPct val="0"/>
            </a:spcBef>
            <a:spcAft>
              <a:spcPct val="35000"/>
            </a:spcAft>
            <a:buNone/>
          </a:pPr>
          <a:endParaRPr lang="ko-KR" altLang="en-US" sz="2400" kern="1200" dirty="0"/>
        </a:p>
      </dsp:txBody>
      <dsp:txXfrm>
        <a:off x="429571" y="1749756"/>
        <a:ext cx="1277738" cy="851825"/>
      </dsp:txXfrm>
    </dsp:sp>
    <dsp:sp modelId="{4AB56ADA-BED2-4669-ABBE-92041602E4EB}">
      <dsp:nvSpPr>
        <dsp:cNvPr id="0" name=""/>
        <dsp:cNvSpPr/>
      </dsp:nvSpPr>
      <dsp:spPr>
        <a:xfrm>
          <a:off x="1920265" y="1749756"/>
          <a:ext cx="2129563" cy="8518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latinLnBrk="1">
            <a:lnSpc>
              <a:spcPct val="90000"/>
            </a:lnSpc>
            <a:spcBef>
              <a:spcPct val="0"/>
            </a:spcBef>
            <a:spcAft>
              <a:spcPct val="35000"/>
            </a:spcAft>
            <a:buNone/>
          </a:pPr>
          <a:endParaRPr lang="ko-KR" altLang="en-US" sz="2400" kern="1200" dirty="0"/>
        </a:p>
      </dsp:txBody>
      <dsp:txXfrm>
        <a:off x="2346178" y="1749756"/>
        <a:ext cx="1277738" cy="851825"/>
      </dsp:txXfrm>
    </dsp:sp>
    <dsp:sp modelId="{43FFBDBF-64D7-48AF-BF11-64B93F8BF50D}">
      <dsp:nvSpPr>
        <dsp:cNvPr id="0" name=""/>
        <dsp:cNvSpPr/>
      </dsp:nvSpPr>
      <dsp:spPr>
        <a:xfrm>
          <a:off x="3836871" y="1749756"/>
          <a:ext cx="2129563" cy="851825"/>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latinLnBrk="1">
            <a:lnSpc>
              <a:spcPct val="90000"/>
            </a:lnSpc>
            <a:spcBef>
              <a:spcPct val="0"/>
            </a:spcBef>
            <a:spcAft>
              <a:spcPct val="35000"/>
            </a:spcAft>
            <a:buNone/>
          </a:pPr>
          <a:endParaRPr lang="ko-KR" altLang="en-US" sz="2400" kern="1200" dirty="0"/>
        </a:p>
      </dsp:txBody>
      <dsp:txXfrm>
        <a:off x="4262784" y="1749756"/>
        <a:ext cx="1277738" cy="851825"/>
      </dsp:txXfrm>
    </dsp:sp>
    <dsp:sp modelId="{A2B5093A-26CE-4D77-A261-09E55375D294}">
      <dsp:nvSpPr>
        <dsp:cNvPr id="0" name=""/>
        <dsp:cNvSpPr/>
      </dsp:nvSpPr>
      <dsp:spPr>
        <a:xfrm>
          <a:off x="5753478" y="1749756"/>
          <a:ext cx="2129563" cy="851825"/>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latinLnBrk="1">
            <a:lnSpc>
              <a:spcPct val="90000"/>
            </a:lnSpc>
            <a:spcBef>
              <a:spcPct val="0"/>
            </a:spcBef>
            <a:spcAft>
              <a:spcPct val="35000"/>
            </a:spcAft>
            <a:buNone/>
          </a:pPr>
          <a:endParaRPr lang="ko-KR" altLang="en-US" sz="2400" kern="1200" dirty="0"/>
        </a:p>
      </dsp:txBody>
      <dsp:txXfrm>
        <a:off x="6179391" y="1749756"/>
        <a:ext cx="1277738" cy="8518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5F75E-F8D0-406E-84C8-446C7444F352}" type="datetimeFigureOut">
              <a:rPr lang="ko-KR" altLang="en-US" smtClean="0"/>
              <a:t>2020-07-28</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C2CF3-D289-43D2-8DEA-1391A6D27853}" type="slidenum">
              <a:rPr lang="ko-KR" altLang="en-US" smtClean="0"/>
              <a:t>‹#›</a:t>
            </a:fld>
            <a:endParaRPr lang="ko-KR" altLang="en-US"/>
          </a:p>
        </p:txBody>
      </p:sp>
    </p:spTree>
    <p:extLst>
      <p:ext uri="{BB962C8B-B14F-4D97-AF65-F5344CB8AC3E}">
        <p14:creationId xmlns:p14="http://schemas.microsoft.com/office/powerpoint/2010/main" val="16459353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40959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315795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261086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325731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386075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213219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34883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419007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80065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269412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5E0FEBB0-12E2-4577-9B14-145480F18E47}" type="datetimeFigureOut">
              <a:rPr lang="ko-KR" altLang="en-US" smtClean="0"/>
              <a:t>2020-07-28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39802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FEBB0-12E2-4577-9B14-145480F18E47}" type="datetimeFigureOut">
              <a:rPr lang="ko-KR" altLang="en-US" smtClean="0"/>
              <a:t>2020-07-28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FC4E1-F238-47FC-B4DE-E7BE9500A8B7}" type="slidenum">
              <a:rPr lang="ko-KR" altLang="en-US" smtClean="0"/>
              <a:t>‹#›</a:t>
            </a:fld>
            <a:endParaRPr lang="ko-KR" altLang="en-US"/>
          </a:p>
        </p:txBody>
      </p:sp>
    </p:spTree>
    <p:extLst>
      <p:ext uri="{BB962C8B-B14F-4D97-AF65-F5344CB8AC3E}">
        <p14:creationId xmlns:p14="http://schemas.microsoft.com/office/powerpoint/2010/main" val="1174419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304800" y="2757635"/>
            <a:ext cx="6485467" cy="1214437"/>
          </a:xfrm>
        </p:spPr>
        <p:txBody>
          <a:bodyPr>
            <a:noAutofit/>
          </a:bodyPr>
          <a:lstStyle/>
          <a:p>
            <a:pPr algn="r"/>
            <a:r>
              <a:rPr lang="ko-KR" altLang="en-US" sz="4800" b="1" dirty="0">
                <a:solidFill>
                  <a:schemeClr val="accent2"/>
                </a:solidFill>
                <a:latin typeface="+mj-ea"/>
              </a:rPr>
              <a:t>새</a:t>
            </a:r>
            <a:r>
              <a:rPr lang="ko-KR" altLang="en-US" sz="4800" b="1" dirty="0">
                <a:latin typeface="+mj-ea"/>
              </a:rPr>
              <a:t>벽에서 황혼까지</a:t>
            </a:r>
            <a:br>
              <a:rPr lang="en-US" altLang="ko-KR" sz="4800" b="1" dirty="0">
                <a:latin typeface="+mj-ea"/>
              </a:rPr>
            </a:br>
            <a:r>
              <a:rPr lang="ko-KR" altLang="en-US" sz="4800" b="1" dirty="0">
                <a:latin typeface="+mj-ea"/>
              </a:rPr>
              <a:t>데이터 </a:t>
            </a:r>
            <a:r>
              <a:rPr lang="ko-KR" altLang="en-US" sz="4800" b="1" dirty="0">
                <a:solidFill>
                  <a:schemeClr val="accent5"/>
                </a:solidFill>
                <a:latin typeface="+mj-ea"/>
              </a:rPr>
              <a:t>분</a:t>
            </a:r>
            <a:r>
              <a:rPr lang="ko-KR" altLang="en-US" sz="4800" b="1" dirty="0">
                <a:latin typeface="+mj-ea"/>
              </a:rPr>
              <a:t>석을 해보자</a:t>
            </a:r>
          </a:p>
        </p:txBody>
      </p:sp>
      <p:sp>
        <p:nvSpPr>
          <p:cNvPr id="5" name="부제목 4"/>
          <p:cNvSpPr>
            <a:spLocks noGrp="1"/>
          </p:cNvSpPr>
          <p:nvPr>
            <p:ph type="subTitle" idx="1"/>
          </p:nvPr>
        </p:nvSpPr>
        <p:spPr>
          <a:xfrm>
            <a:off x="2675467" y="3903208"/>
            <a:ext cx="4114800" cy="597429"/>
          </a:xfrm>
        </p:spPr>
        <p:txBody>
          <a:bodyPr/>
          <a:lstStyle/>
          <a:p>
            <a:pPr algn="dist"/>
            <a:r>
              <a:rPr lang="en-US" altLang="ko-KR" dirty="0">
                <a:solidFill>
                  <a:schemeClr val="accent3">
                    <a:lumMod val="50000"/>
                  </a:schemeClr>
                </a:solidFill>
                <a:latin typeface="+mj-ea"/>
                <a:ea typeface="+mj-ea"/>
              </a:rPr>
              <a:t>Data</a:t>
            </a:r>
            <a:r>
              <a:rPr lang="ko-KR" altLang="en-US" dirty="0">
                <a:solidFill>
                  <a:schemeClr val="accent3">
                    <a:lumMod val="50000"/>
                  </a:schemeClr>
                </a:solidFill>
                <a:latin typeface="+mj-ea"/>
                <a:ea typeface="+mj-ea"/>
              </a:rPr>
              <a:t> </a:t>
            </a:r>
            <a:r>
              <a:rPr lang="en-US" altLang="ko-KR" dirty="0">
                <a:solidFill>
                  <a:schemeClr val="accent3">
                    <a:lumMod val="50000"/>
                  </a:schemeClr>
                </a:solidFill>
                <a:latin typeface="+mj-ea"/>
                <a:ea typeface="+mj-ea"/>
              </a:rPr>
              <a:t>Miners</a:t>
            </a:r>
            <a:endParaRPr lang="ko-KR" altLang="en-US" dirty="0">
              <a:solidFill>
                <a:schemeClr val="accent3">
                  <a:lumMod val="50000"/>
                </a:schemeClr>
              </a:solidFill>
              <a:latin typeface="+mj-ea"/>
              <a:ea typeface="+mj-ea"/>
            </a:endParaRPr>
          </a:p>
        </p:txBody>
      </p:sp>
      <p:sp>
        <p:nvSpPr>
          <p:cNvPr id="8" name="막힌 원호 7"/>
          <p:cNvSpPr/>
          <p:nvPr/>
        </p:nvSpPr>
        <p:spPr>
          <a:xfrm flipH="1">
            <a:off x="5867400" y="850305"/>
            <a:ext cx="3276600" cy="3276600"/>
          </a:xfrm>
          <a:prstGeom prst="blockArc">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9" name="막힌 원호 8"/>
          <p:cNvSpPr/>
          <p:nvPr/>
        </p:nvSpPr>
        <p:spPr>
          <a:xfrm flipH="1" flipV="1">
            <a:off x="5867400" y="2639177"/>
            <a:ext cx="3276600" cy="3276600"/>
          </a:xfrm>
          <a:prstGeom prst="blockArc">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32880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4" name="그림 3" descr="스크린샷이(가) 표시된 사진&#10;&#10;자동 생성된 설명">
            <a:extLst>
              <a:ext uri="{FF2B5EF4-FFF2-40B4-BE49-F238E27FC236}">
                <a16:creationId xmlns:a16="http://schemas.microsoft.com/office/drawing/2014/main" id="{6061B41F-E487-40D3-8992-B721165E2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2054709"/>
            <a:ext cx="9144000" cy="4557757"/>
          </a:xfrm>
          <a:prstGeom prst="rect">
            <a:avLst/>
          </a:prstGeom>
        </p:spPr>
      </p:pic>
      <p:sp>
        <p:nvSpPr>
          <p:cNvPr id="13" name="TextBox 12">
            <a:extLst>
              <a:ext uri="{FF2B5EF4-FFF2-40B4-BE49-F238E27FC236}">
                <a16:creationId xmlns:a16="http://schemas.microsoft.com/office/drawing/2014/main" id="{2FCDB233-0B77-43C6-BC4B-679CDE7E9145}"/>
              </a:ext>
            </a:extLst>
          </p:cNvPr>
          <p:cNvSpPr txBox="1"/>
          <p:nvPr/>
        </p:nvSpPr>
        <p:spPr>
          <a:xfrm>
            <a:off x="3464169" y="1017060"/>
            <a:ext cx="3341077" cy="369332"/>
          </a:xfrm>
          <a:prstGeom prst="rect">
            <a:avLst/>
          </a:prstGeom>
          <a:noFill/>
        </p:spPr>
        <p:txBody>
          <a:bodyPr wrap="square" rtlCol="0">
            <a:spAutoFit/>
          </a:bodyPr>
          <a:lstStyle/>
          <a:p>
            <a:r>
              <a:rPr lang="ko-KR" altLang="en-US"/>
              <a:t>설명</a:t>
            </a:r>
          </a:p>
        </p:txBody>
      </p:sp>
    </p:spTree>
    <p:extLst>
      <p:ext uri="{BB962C8B-B14F-4D97-AF65-F5344CB8AC3E}">
        <p14:creationId xmlns:p14="http://schemas.microsoft.com/office/powerpoint/2010/main" val="168255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가설설정</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C905A543-A5FD-4846-A1A2-E2B4948DE6F7}"/>
              </a:ext>
            </a:extLst>
          </p:cNvPr>
          <p:cNvSpPr txBox="1"/>
          <p:nvPr/>
        </p:nvSpPr>
        <p:spPr>
          <a:xfrm>
            <a:off x="457200" y="1652954"/>
            <a:ext cx="8159262" cy="923330"/>
          </a:xfrm>
          <a:prstGeom prst="rect">
            <a:avLst/>
          </a:prstGeom>
          <a:noFill/>
        </p:spPr>
        <p:txBody>
          <a:bodyPr wrap="square" rtlCol="0">
            <a:spAutoFit/>
          </a:bodyPr>
          <a:lstStyle/>
          <a:p>
            <a:r>
              <a:rPr lang="ko-KR" altLang="en-US" dirty="0"/>
              <a:t>대중 교통의 증가</a:t>
            </a:r>
            <a:r>
              <a:rPr lang="en-US" altLang="ko-KR" dirty="0"/>
              <a:t>, </a:t>
            </a:r>
            <a:r>
              <a:rPr lang="ko-KR" altLang="en-US" dirty="0"/>
              <a:t>아웃도어 제품을 판매하는 스포츠 의류</a:t>
            </a:r>
            <a:r>
              <a:rPr lang="en-US" altLang="ko-KR" dirty="0"/>
              <a:t>, </a:t>
            </a:r>
            <a:r>
              <a:rPr lang="ko-KR" altLang="en-US" dirty="0"/>
              <a:t>스포츠 </a:t>
            </a:r>
            <a:r>
              <a:rPr lang="ko-KR" altLang="en-US" dirty="0" err="1"/>
              <a:t>레져용품의</a:t>
            </a:r>
            <a:r>
              <a:rPr lang="ko-KR" altLang="en-US" dirty="0"/>
              <a:t> 구매건수와 매출액이 증가한 결과를 바탕으로</a:t>
            </a:r>
            <a:r>
              <a:rPr lang="en-US" altLang="ko-KR" dirty="0"/>
              <a:t>, </a:t>
            </a:r>
            <a:r>
              <a:rPr lang="ko-KR" altLang="en-US" dirty="0"/>
              <a:t>대중교통을 타고 관광지가 아닌 캠핑을 가는 사람이 증가한다고 있다</a:t>
            </a:r>
          </a:p>
        </p:txBody>
      </p:sp>
      <p:pic>
        <p:nvPicPr>
          <p:cNvPr id="5" name="그림 4" descr="그리기이(가) 표시된 사진&#10;&#10;자동 생성된 설명">
            <a:extLst>
              <a:ext uri="{FF2B5EF4-FFF2-40B4-BE49-F238E27FC236}">
                <a16:creationId xmlns:a16="http://schemas.microsoft.com/office/drawing/2014/main" id="{513BE2DD-2654-4B9D-8A3F-25F71E267F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679681"/>
            <a:ext cx="719138" cy="749319"/>
          </a:xfrm>
          <a:prstGeom prst="rect">
            <a:avLst/>
          </a:prstGeom>
        </p:spPr>
      </p:pic>
      <p:sp>
        <p:nvSpPr>
          <p:cNvPr id="8" name="TextBox 7">
            <a:extLst>
              <a:ext uri="{FF2B5EF4-FFF2-40B4-BE49-F238E27FC236}">
                <a16:creationId xmlns:a16="http://schemas.microsoft.com/office/drawing/2014/main" id="{EB30AF71-E8F7-42B3-90C3-A6FD0D611B70}"/>
              </a:ext>
            </a:extLst>
          </p:cNvPr>
          <p:cNvSpPr txBox="1"/>
          <p:nvPr/>
        </p:nvSpPr>
        <p:spPr>
          <a:xfrm>
            <a:off x="1390650" y="2914650"/>
            <a:ext cx="6076950" cy="1754326"/>
          </a:xfrm>
          <a:prstGeom prst="rect">
            <a:avLst/>
          </a:prstGeom>
          <a:noFill/>
        </p:spPr>
        <p:txBody>
          <a:bodyPr wrap="square" rtlCol="0">
            <a:spAutoFit/>
          </a:bodyPr>
          <a:lstStyle/>
          <a:p>
            <a:r>
              <a:rPr lang="ko-KR" altLang="en-US" dirty="0"/>
              <a:t>관광지를 많이 방문하지 않는다</a:t>
            </a:r>
            <a:endParaRPr lang="en-US" altLang="ko-KR" dirty="0"/>
          </a:p>
          <a:p>
            <a:endParaRPr lang="en-US" altLang="ko-KR" dirty="0"/>
          </a:p>
          <a:p>
            <a:pPr marL="285750" indent="-285750">
              <a:buFontTx/>
              <a:buChar char="-"/>
            </a:pPr>
            <a:r>
              <a:rPr lang="ko-KR" altLang="en-US" dirty="0"/>
              <a:t>관광지에 밀접해 있는 </a:t>
            </a:r>
            <a:r>
              <a:rPr lang="ko-KR" altLang="en-US" dirty="0" err="1"/>
              <a:t>기념풍점의</a:t>
            </a:r>
            <a:r>
              <a:rPr lang="ko-KR" altLang="en-US" dirty="0"/>
              <a:t> 매출과 유동인구 간의 상관관계를 파악하여 사람들이 관광지를 방문하는지 확인</a:t>
            </a:r>
            <a:endParaRPr lang="en-US" altLang="ko-KR" dirty="0"/>
          </a:p>
          <a:p>
            <a:pPr marL="285750" indent="-285750">
              <a:buFontTx/>
              <a:buChar char="-"/>
            </a:pPr>
            <a:r>
              <a:rPr lang="ko-KR" altLang="en-US" dirty="0"/>
              <a:t>관광여행 품목에 대한 매출액 변화추이를 파악</a:t>
            </a:r>
          </a:p>
        </p:txBody>
      </p:sp>
      <p:pic>
        <p:nvPicPr>
          <p:cNvPr id="15" name="그림 14" descr="그리기이(가) 표시된 사진&#10;&#10;자동 생성된 설명">
            <a:extLst>
              <a:ext uri="{FF2B5EF4-FFF2-40B4-BE49-F238E27FC236}">
                <a16:creationId xmlns:a16="http://schemas.microsoft.com/office/drawing/2014/main" id="{D8AF6384-C588-448D-A3BB-8FCB9BAB29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317" y="4632682"/>
            <a:ext cx="719138" cy="749319"/>
          </a:xfrm>
          <a:prstGeom prst="rect">
            <a:avLst/>
          </a:prstGeom>
        </p:spPr>
      </p:pic>
      <p:sp>
        <p:nvSpPr>
          <p:cNvPr id="16" name="TextBox 15">
            <a:extLst>
              <a:ext uri="{FF2B5EF4-FFF2-40B4-BE49-F238E27FC236}">
                <a16:creationId xmlns:a16="http://schemas.microsoft.com/office/drawing/2014/main" id="{13DFAEAD-C285-401A-8276-14DD30441B79}"/>
              </a:ext>
            </a:extLst>
          </p:cNvPr>
          <p:cNvSpPr txBox="1"/>
          <p:nvPr/>
        </p:nvSpPr>
        <p:spPr>
          <a:xfrm>
            <a:off x="1265767" y="4867651"/>
            <a:ext cx="6076950" cy="923330"/>
          </a:xfrm>
          <a:prstGeom prst="rect">
            <a:avLst/>
          </a:prstGeom>
          <a:noFill/>
        </p:spPr>
        <p:txBody>
          <a:bodyPr wrap="square" rtlCol="0">
            <a:spAutoFit/>
          </a:bodyPr>
          <a:lstStyle/>
          <a:p>
            <a:r>
              <a:rPr lang="ko-KR" altLang="en-US" dirty="0"/>
              <a:t>스포츠 의류와 스포츠레저용품의 매출이 크게 증가한 것과 엮어서 생각해본다면 떠나되</a:t>
            </a:r>
            <a:r>
              <a:rPr lang="en-US" altLang="ko-KR" dirty="0"/>
              <a:t>, </a:t>
            </a:r>
            <a:r>
              <a:rPr lang="ko-KR" altLang="en-US" dirty="0"/>
              <a:t>밀집지역인 관광지가 아닌 캠핑을 많이 간다고 생각할 수 있을 것입니다</a:t>
            </a:r>
            <a:r>
              <a:rPr lang="en-US" altLang="ko-KR" dirty="0"/>
              <a:t>.</a:t>
            </a:r>
            <a:endParaRPr lang="ko-KR" altLang="en-US" dirty="0"/>
          </a:p>
        </p:txBody>
      </p:sp>
    </p:spTree>
    <p:extLst>
      <p:ext uri="{BB962C8B-B14F-4D97-AF65-F5344CB8AC3E}">
        <p14:creationId xmlns:p14="http://schemas.microsoft.com/office/powerpoint/2010/main" val="72946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graphicFrame>
        <p:nvGraphicFramePr>
          <p:cNvPr id="3" name="다이어그램 2">
            <a:extLst>
              <a:ext uri="{FF2B5EF4-FFF2-40B4-BE49-F238E27FC236}">
                <a16:creationId xmlns:a16="http://schemas.microsoft.com/office/drawing/2014/main" id="{F80D4394-2AEF-41A6-9BA2-1BA28D0AF2B3}"/>
              </a:ext>
            </a:extLst>
          </p:cNvPr>
          <p:cNvGraphicFramePr/>
          <p:nvPr>
            <p:extLst>
              <p:ext uri="{D42A27DB-BD31-4B8C-83A1-F6EECF244321}">
                <p14:modId xmlns:p14="http://schemas.microsoft.com/office/powerpoint/2010/main" val="277688113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C29E7B43-3181-4498-B068-60186012A44B}"/>
              </a:ext>
            </a:extLst>
          </p:cNvPr>
          <p:cNvSpPr txBox="1"/>
          <p:nvPr/>
        </p:nvSpPr>
        <p:spPr>
          <a:xfrm>
            <a:off x="355601" y="1236134"/>
            <a:ext cx="2607733" cy="276999"/>
          </a:xfrm>
          <a:prstGeom prst="rect">
            <a:avLst/>
          </a:prstGeom>
          <a:noFill/>
        </p:spPr>
        <p:txBody>
          <a:bodyPr wrap="square" rtlCol="0">
            <a:spAutoFit/>
          </a:bodyPr>
          <a:lstStyle/>
          <a:p>
            <a:r>
              <a:rPr lang="ko-KR" altLang="en-US" sz="1200" b="1" dirty="0"/>
              <a:t>가설 설정 과정</a:t>
            </a:r>
          </a:p>
        </p:txBody>
      </p:sp>
    </p:spTree>
    <p:extLst>
      <p:ext uri="{BB962C8B-B14F-4D97-AF65-F5344CB8AC3E}">
        <p14:creationId xmlns:p14="http://schemas.microsoft.com/office/powerpoint/2010/main" val="162078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1. </a:t>
            </a:r>
            <a:r>
              <a:rPr lang="ko-KR" altLang="en-US" sz="1200" b="1" dirty="0"/>
              <a:t>유동인구가 증가하는데</a:t>
            </a:r>
            <a:r>
              <a:rPr lang="en-US" altLang="ko-KR" sz="1200" b="1" dirty="0"/>
              <a:t>,</a:t>
            </a:r>
            <a:r>
              <a:rPr lang="ko-KR" altLang="en-US" sz="1200" b="1" dirty="0"/>
              <a:t> 사람들이 관광지를 방문할까</a:t>
            </a:r>
            <a:r>
              <a:rPr lang="en-US" altLang="ko-KR" sz="1200" b="1" dirty="0"/>
              <a:t>?</a:t>
            </a:r>
            <a:endParaRPr lang="ko-KR" altLang="en-US" sz="1200" b="1" dirty="0"/>
          </a:p>
        </p:txBody>
      </p:sp>
    </p:spTree>
    <p:extLst>
      <p:ext uri="{BB962C8B-B14F-4D97-AF65-F5344CB8AC3E}">
        <p14:creationId xmlns:p14="http://schemas.microsoft.com/office/powerpoint/2010/main" val="253034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2. </a:t>
            </a:r>
            <a:r>
              <a:rPr lang="ko-KR" altLang="en-US" sz="1200" b="1" dirty="0"/>
              <a:t>외부활동과 유동인구가 </a:t>
            </a:r>
            <a:r>
              <a:rPr lang="ko-KR" altLang="en-US" sz="1200" b="1" dirty="0" err="1"/>
              <a:t>관계있을까</a:t>
            </a:r>
            <a:r>
              <a:rPr lang="en-US" altLang="ko-KR" sz="1200" b="1" dirty="0"/>
              <a:t>?</a:t>
            </a:r>
          </a:p>
        </p:txBody>
      </p:sp>
      <p:pic>
        <p:nvPicPr>
          <p:cNvPr id="9" name="그림 8" descr="텍스트, 쥐고있는, 전화, 화면이(가) 표시된 사진&#10;&#10;자동 생성된 설명">
            <a:extLst>
              <a:ext uri="{FF2B5EF4-FFF2-40B4-BE49-F238E27FC236}">
                <a16:creationId xmlns:a16="http://schemas.microsoft.com/office/drawing/2014/main" id="{3E2C1769-1E57-423F-8217-DFD71F89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17" y="1906598"/>
            <a:ext cx="2667372" cy="3715268"/>
          </a:xfrm>
          <a:prstGeom prst="rect">
            <a:avLst/>
          </a:prstGeom>
        </p:spPr>
      </p:pic>
      <p:sp>
        <p:nvSpPr>
          <p:cNvPr id="2" name="TextBox 1">
            <a:extLst>
              <a:ext uri="{FF2B5EF4-FFF2-40B4-BE49-F238E27FC236}">
                <a16:creationId xmlns:a16="http://schemas.microsoft.com/office/drawing/2014/main" id="{DD01862D-AE2A-4136-B866-7C7A0EED0CB6}"/>
              </a:ext>
            </a:extLst>
          </p:cNvPr>
          <p:cNvSpPr txBox="1"/>
          <p:nvPr/>
        </p:nvSpPr>
        <p:spPr>
          <a:xfrm>
            <a:off x="3123644" y="1972574"/>
            <a:ext cx="3156841" cy="646331"/>
          </a:xfrm>
          <a:prstGeom prst="rect">
            <a:avLst/>
          </a:prstGeom>
          <a:noFill/>
        </p:spPr>
        <p:txBody>
          <a:bodyPr wrap="square" rtlCol="0">
            <a:spAutoFit/>
          </a:bodyPr>
          <a:lstStyle/>
          <a:p>
            <a:r>
              <a:rPr lang="ko-KR" altLang="en-US" dirty="0"/>
              <a:t>외부활동 정도를 식당의 매출과 </a:t>
            </a:r>
            <a:r>
              <a:rPr lang="ko-KR" altLang="en-US" dirty="0" err="1"/>
              <a:t>관련지어</a:t>
            </a:r>
            <a:r>
              <a:rPr lang="ko-KR" altLang="en-US" dirty="0"/>
              <a:t> 생각</a:t>
            </a:r>
          </a:p>
        </p:txBody>
      </p:sp>
      <p:sp>
        <p:nvSpPr>
          <p:cNvPr id="11" name="TextBox 10">
            <a:extLst>
              <a:ext uri="{FF2B5EF4-FFF2-40B4-BE49-F238E27FC236}">
                <a16:creationId xmlns:a16="http://schemas.microsoft.com/office/drawing/2014/main" id="{93B940AF-E909-46FB-AAB5-295D397CEF91}"/>
              </a:ext>
            </a:extLst>
          </p:cNvPr>
          <p:cNvSpPr txBox="1"/>
          <p:nvPr/>
        </p:nvSpPr>
        <p:spPr>
          <a:xfrm>
            <a:off x="3123643" y="3117901"/>
            <a:ext cx="3156841" cy="646331"/>
          </a:xfrm>
          <a:prstGeom prst="rect">
            <a:avLst/>
          </a:prstGeom>
          <a:noFill/>
        </p:spPr>
        <p:txBody>
          <a:bodyPr wrap="square" rtlCol="0">
            <a:spAutoFit/>
          </a:bodyPr>
          <a:lstStyle/>
          <a:p>
            <a:r>
              <a:rPr lang="ko-KR" altLang="en-US"/>
              <a:t>식당의 매출과 유동인구의 상관관계를 구함</a:t>
            </a:r>
            <a:endParaRPr lang="ko-KR" altLang="en-US" dirty="0"/>
          </a:p>
        </p:txBody>
      </p:sp>
      <p:sp>
        <p:nvSpPr>
          <p:cNvPr id="12" name="TextBox 11">
            <a:extLst>
              <a:ext uri="{FF2B5EF4-FFF2-40B4-BE49-F238E27FC236}">
                <a16:creationId xmlns:a16="http://schemas.microsoft.com/office/drawing/2014/main" id="{A2771C5B-1E0C-4195-B54D-C4EBE9E4D3B4}"/>
              </a:ext>
            </a:extLst>
          </p:cNvPr>
          <p:cNvSpPr txBox="1"/>
          <p:nvPr/>
        </p:nvSpPr>
        <p:spPr>
          <a:xfrm>
            <a:off x="3123643" y="4461427"/>
            <a:ext cx="3156841" cy="369332"/>
          </a:xfrm>
          <a:prstGeom prst="rect">
            <a:avLst/>
          </a:prstGeom>
          <a:noFill/>
        </p:spPr>
        <p:txBody>
          <a:bodyPr wrap="square" rtlCol="0">
            <a:spAutoFit/>
          </a:bodyPr>
          <a:lstStyle/>
          <a:p>
            <a:r>
              <a:rPr lang="ko-KR" altLang="en-US" dirty="0"/>
              <a:t>상관계수 </a:t>
            </a:r>
            <a:r>
              <a:rPr lang="ko-KR" altLang="en-US" dirty="0" err="1"/>
              <a:t>높을시</a:t>
            </a:r>
            <a:r>
              <a:rPr lang="ko-KR" altLang="en-US" dirty="0"/>
              <a:t> </a:t>
            </a:r>
            <a:r>
              <a:rPr lang="ko-KR" altLang="en-US" dirty="0" err="1"/>
              <a:t>연관있다</a:t>
            </a:r>
            <a:r>
              <a:rPr lang="en-US" altLang="ko-KR" dirty="0"/>
              <a:t>.</a:t>
            </a:r>
            <a:endParaRPr lang="ko-KR" altLang="en-US" dirty="0"/>
          </a:p>
        </p:txBody>
      </p:sp>
      <p:sp>
        <p:nvSpPr>
          <p:cNvPr id="13" name="TextBox 12">
            <a:extLst>
              <a:ext uri="{FF2B5EF4-FFF2-40B4-BE49-F238E27FC236}">
                <a16:creationId xmlns:a16="http://schemas.microsoft.com/office/drawing/2014/main" id="{BBFFC777-6AB6-43C6-A6CA-CE94EAE26DCB}"/>
              </a:ext>
            </a:extLst>
          </p:cNvPr>
          <p:cNvSpPr txBox="1"/>
          <p:nvPr/>
        </p:nvSpPr>
        <p:spPr>
          <a:xfrm>
            <a:off x="3123642" y="5343288"/>
            <a:ext cx="3156841" cy="369332"/>
          </a:xfrm>
          <a:prstGeom prst="rect">
            <a:avLst/>
          </a:prstGeom>
          <a:noFill/>
        </p:spPr>
        <p:txBody>
          <a:bodyPr wrap="square" rtlCol="0">
            <a:spAutoFit/>
          </a:bodyPr>
          <a:lstStyle/>
          <a:p>
            <a:r>
              <a:rPr lang="ko-KR" altLang="en-US"/>
              <a:t>해석</a:t>
            </a:r>
            <a:endParaRPr lang="ko-KR" altLang="en-US" dirty="0"/>
          </a:p>
        </p:txBody>
      </p:sp>
    </p:spTree>
    <p:extLst>
      <p:ext uri="{BB962C8B-B14F-4D97-AF65-F5344CB8AC3E}">
        <p14:creationId xmlns:p14="http://schemas.microsoft.com/office/powerpoint/2010/main" val="141927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2. </a:t>
            </a:r>
            <a:r>
              <a:rPr lang="ko-KR" altLang="en-US" sz="1200" b="1" dirty="0"/>
              <a:t>외부활동과 유동인구가 </a:t>
            </a:r>
            <a:r>
              <a:rPr lang="ko-KR" altLang="en-US" sz="1200" b="1" dirty="0" err="1"/>
              <a:t>관계있을까</a:t>
            </a:r>
            <a:r>
              <a:rPr lang="en-US" altLang="ko-KR" sz="1200" b="1" dirty="0"/>
              <a:t>?</a:t>
            </a:r>
          </a:p>
        </p:txBody>
      </p:sp>
      <p:pic>
        <p:nvPicPr>
          <p:cNvPr id="4" name="그림 3" descr="텍스트, 지도이(가) 표시된 사진&#10;&#10;자동 생성된 설명">
            <a:extLst>
              <a:ext uri="{FF2B5EF4-FFF2-40B4-BE49-F238E27FC236}">
                <a16:creationId xmlns:a16="http://schemas.microsoft.com/office/drawing/2014/main" id="{EE49B78E-7780-45B3-8A99-1EEA04DE971F}"/>
              </a:ext>
            </a:extLst>
          </p:cNvPr>
          <p:cNvPicPr>
            <a:picLocks noChangeAspect="1"/>
          </p:cNvPicPr>
          <p:nvPr/>
        </p:nvPicPr>
        <p:blipFill rotWithShape="1">
          <a:blip r:embed="rId2">
            <a:extLst>
              <a:ext uri="{28A0092B-C50C-407E-A947-70E740481C1C}">
                <a14:useLocalDpi xmlns:a14="http://schemas.microsoft.com/office/drawing/2010/main" val="0"/>
              </a:ext>
            </a:extLst>
          </a:blip>
          <a:srcRect l="1" r="-246" b="46491"/>
          <a:stretch/>
        </p:blipFill>
        <p:spPr>
          <a:xfrm>
            <a:off x="2423611" y="1594184"/>
            <a:ext cx="4296778" cy="3669632"/>
          </a:xfrm>
          <a:prstGeom prst="rect">
            <a:avLst/>
          </a:prstGeom>
        </p:spPr>
      </p:pic>
    </p:spTree>
    <p:extLst>
      <p:ext uri="{BB962C8B-B14F-4D97-AF65-F5344CB8AC3E}">
        <p14:creationId xmlns:p14="http://schemas.microsoft.com/office/powerpoint/2010/main" val="236376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3. </a:t>
            </a:r>
            <a:r>
              <a:rPr lang="ko-KR" altLang="en-US" sz="1200" b="1" dirty="0"/>
              <a:t>기념품점과 유동인구의 상관관계를 확인</a:t>
            </a:r>
            <a:endParaRPr lang="en-US" altLang="ko-KR" sz="1200" b="1" dirty="0"/>
          </a:p>
        </p:txBody>
      </p:sp>
      <p:sp>
        <p:nvSpPr>
          <p:cNvPr id="2" name="TextBox 1">
            <a:extLst>
              <a:ext uri="{FF2B5EF4-FFF2-40B4-BE49-F238E27FC236}">
                <a16:creationId xmlns:a16="http://schemas.microsoft.com/office/drawing/2014/main" id="{DD01862D-AE2A-4136-B866-7C7A0EED0CB6}"/>
              </a:ext>
            </a:extLst>
          </p:cNvPr>
          <p:cNvSpPr txBox="1"/>
          <p:nvPr/>
        </p:nvSpPr>
        <p:spPr>
          <a:xfrm>
            <a:off x="3123644" y="1972574"/>
            <a:ext cx="3156841" cy="646331"/>
          </a:xfrm>
          <a:prstGeom prst="rect">
            <a:avLst/>
          </a:prstGeom>
          <a:noFill/>
        </p:spPr>
        <p:txBody>
          <a:bodyPr wrap="square" rtlCol="0">
            <a:spAutoFit/>
          </a:bodyPr>
          <a:lstStyle/>
          <a:p>
            <a:r>
              <a:rPr lang="ko-KR" altLang="en-US" dirty="0"/>
              <a:t>관광지 방문확인을 기념품점 매출액과 연관</a:t>
            </a:r>
          </a:p>
        </p:txBody>
      </p:sp>
      <p:sp>
        <p:nvSpPr>
          <p:cNvPr id="11" name="TextBox 10">
            <a:extLst>
              <a:ext uri="{FF2B5EF4-FFF2-40B4-BE49-F238E27FC236}">
                <a16:creationId xmlns:a16="http://schemas.microsoft.com/office/drawing/2014/main" id="{93B940AF-E909-46FB-AAB5-295D397CEF91}"/>
              </a:ext>
            </a:extLst>
          </p:cNvPr>
          <p:cNvSpPr txBox="1"/>
          <p:nvPr/>
        </p:nvSpPr>
        <p:spPr>
          <a:xfrm>
            <a:off x="3123643" y="3117901"/>
            <a:ext cx="3156841" cy="646331"/>
          </a:xfrm>
          <a:prstGeom prst="rect">
            <a:avLst/>
          </a:prstGeom>
          <a:noFill/>
        </p:spPr>
        <p:txBody>
          <a:bodyPr wrap="square" rtlCol="0">
            <a:spAutoFit/>
          </a:bodyPr>
          <a:lstStyle/>
          <a:p>
            <a:r>
              <a:rPr lang="ko-KR" altLang="en-US" dirty="0"/>
              <a:t>기념품점 매출과 유동인구의 상관관계를 구함</a:t>
            </a:r>
          </a:p>
        </p:txBody>
      </p:sp>
      <p:sp>
        <p:nvSpPr>
          <p:cNvPr id="12" name="TextBox 11">
            <a:extLst>
              <a:ext uri="{FF2B5EF4-FFF2-40B4-BE49-F238E27FC236}">
                <a16:creationId xmlns:a16="http://schemas.microsoft.com/office/drawing/2014/main" id="{A2771C5B-1E0C-4195-B54D-C4EBE9E4D3B4}"/>
              </a:ext>
            </a:extLst>
          </p:cNvPr>
          <p:cNvSpPr txBox="1"/>
          <p:nvPr/>
        </p:nvSpPr>
        <p:spPr>
          <a:xfrm>
            <a:off x="3123643" y="4461427"/>
            <a:ext cx="3156841" cy="369332"/>
          </a:xfrm>
          <a:prstGeom prst="rect">
            <a:avLst/>
          </a:prstGeom>
          <a:noFill/>
        </p:spPr>
        <p:txBody>
          <a:bodyPr wrap="square" rtlCol="0">
            <a:spAutoFit/>
          </a:bodyPr>
          <a:lstStyle/>
          <a:p>
            <a:r>
              <a:rPr lang="ko-KR" altLang="en-US" dirty="0"/>
              <a:t>상관계수 </a:t>
            </a:r>
            <a:r>
              <a:rPr lang="ko-KR" altLang="en-US" dirty="0" err="1"/>
              <a:t>높을시</a:t>
            </a:r>
            <a:r>
              <a:rPr lang="ko-KR" altLang="en-US" dirty="0"/>
              <a:t> </a:t>
            </a:r>
            <a:r>
              <a:rPr lang="ko-KR" altLang="en-US" dirty="0" err="1"/>
              <a:t>연관있다</a:t>
            </a:r>
            <a:r>
              <a:rPr lang="en-US" altLang="ko-KR" dirty="0"/>
              <a:t>.</a:t>
            </a:r>
            <a:endParaRPr lang="ko-KR" altLang="en-US" dirty="0"/>
          </a:p>
        </p:txBody>
      </p:sp>
      <p:pic>
        <p:nvPicPr>
          <p:cNvPr id="4" name="그림 3" descr="방이(가) 표시된 사진&#10;&#10;자동 생성된 설명">
            <a:extLst>
              <a:ext uri="{FF2B5EF4-FFF2-40B4-BE49-F238E27FC236}">
                <a16:creationId xmlns:a16="http://schemas.microsoft.com/office/drawing/2014/main" id="{156968C9-8C8C-4578-AF7A-F4F67A58E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34" y="2572884"/>
            <a:ext cx="3334215" cy="828791"/>
          </a:xfrm>
          <a:prstGeom prst="rect">
            <a:avLst/>
          </a:prstGeom>
        </p:spPr>
      </p:pic>
      <p:sp>
        <p:nvSpPr>
          <p:cNvPr id="14" name="TextBox 13">
            <a:extLst>
              <a:ext uri="{FF2B5EF4-FFF2-40B4-BE49-F238E27FC236}">
                <a16:creationId xmlns:a16="http://schemas.microsoft.com/office/drawing/2014/main" id="{0AD1AE4B-524D-48C4-B768-9465542C2DE9}"/>
              </a:ext>
            </a:extLst>
          </p:cNvPr>
          <p:cNvSpPr txBox="1"/>
          <p:nvPr/>
        </p:nvSpPr>
        <p:spPr>
          <a:xfrm>
            <a:off x="3123642" y="5343288"/>
            <a:ext cx="3156841" cy="369332"/>
          </a:xfrm>
          <a:prstGeom prst="rect">
            <a:avLst/>
          </a:prstGeom>
          <a:noFill/>
        </p:spPr>
        <p:txBody>
          <a:bodyPr wrap="square" rtlCol="0">
            <a:spAutoFit/>
          </a:bodyPr>
          <a:lstStyle/>
          <a:p>
            <a:r>
              <a:rPr lang="ko-KR" altLang="en-US"/>
              <a:t>해석</a:t>
            </a:r>
            <a:endParaRPr lang="ko-KR" altLang="en-US" dirty="0"/>
          </a:p>
        </p:txBody>
      </p:sp>
    </p:spTree>
    <p:extLst>
      <p:ext uri="{BB962C8B-B14F-4D97-AF65-F5344CB8AC3E}">
        <p14:creationId xmlns:p14="http://schemas.microsoft.com/office/powerpoint/2010/main" val="334977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3. </a:t>
            </a:r>
            <a:r>
              <a:rPr lang="ko-KR" altLang="en-US" sz="1200" b="1" dirty="0"/>
              <a:t>기념품점과 유동인구의 상관관계를 확인</a:t>
            </a:r>
            <a:endParaRPr lang="en-US" altLang="ko-KR" sz="1200" b="1" dirty="0"/>
          </a:p>
        </p:txBody>
      </p:sp>
      <p:pic>
        <p:nvPicPr>
          <p:cNvPr id="5" name="그림 4" descr="텍스트, 지도이(가) 표시된 사진&#10;&#10;자동 생성된 설명">
            <a:extLst>
              <a:ext uri="{FF2B5EF4-FFF2-40B4-BE49-F238E27FC236}">
                <a16:creationId xmlns:a16="http://schemas.microsoft.com/office/drawing/2014/main" id="{4EA8A564-4659-4C5D-AA6F-39DDEDB03361}"/>
              </a:ext>
            </a:extLst>
          </p:cNvPr>
          <p:cNvPicPr>
            <a:picLocks noChangeAspect="1"/>
          </p:cNvPicPr>
          <p:nvPr/>
        </p:nvPicPr>
        <p:blipFill rotWithShape="1">
          <a:blip r:embed="rId2">
            <a:extLst>
              <a:ext uri="{28A0092B-C50C-407E-A947-70E740481C1C}">
                <a14:useLocalDpi xmlns:a14="http://schemas.microsoft.com/office/drawing/2010/main" val="0"/>
              </a:ext>
            </a:extLst>
          </a:blip>
          <a:srcRect l="1" t="54355" r="552" b="24509"/>
          <a:stretch/>
        </p:blipFill>
        <p:spPr>
          <a:xfrm>
            <a:off x="1335506" y="1636297"/>
            <a:ext cx="6280484" cy="2135601"/>
          </a:xfrm>
          <a:prstGeom prst="rect">
            <a:avLst/>
          </a:prstGeom>
        </p:spPr>
      </p:pic>
    </p:spTree>
    <p:extLst>
      <p:ext uri="{BB962C8B-B14F-4D97-AF65-F5344CB8AC3E}">
        <p14:creationId xmlns:p14="http://schemas.microsoft.com/office/powerpoint/2010/main" val="64536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4. </a:t>
            </a:r>
            <a:r>
              <a:rPr lang="ko-KR" altLang="en-US" sz="1200" b="1" dirty="0"/>
              <a:t>기념품점과 유동인구의 상관관계를 확인</a:t>
            </a:r>
            <a:endParaRPr lang="en-US" altLang="ko-KR" sz="1200" b="1" dirty="0"/>
          </a:p>
        </p:txBody>
      </p:sp>
      <p:pic>
        <p:nvPicPr>
          <p:cNvPr id="5" name="그림 4" descr="텍스트, 지도이(가) 표시된 사진&#10;&#10;자동 생성된 설명">
            <a:extLst>
              <a:ext uri="{FF2B5EF4-FFF2-40B4-BE49-F238E27FC236}">
                <a16:creationId xmlns:a16="http://schemas.microsoft.com/office/drawing/2014/main" id="{4EA8A564-4659-4C5D-AA6F-39DDEDB03361}"/>
              </a:ext>
            </a:extLst>
          </p:cNvPr>
          <p:cNvPicPr>
            <a:picLocks noChangeAspect="1"/>
          </p:cNvPicPr>
          <p:nvPr/>
        </p:nvPicPr>
        <p:blipFill rotWithShape="1">
          <a:blip r:embed="rId2">
            <a:extLst>
              <a:ext uri="{28A0092B-C50C-407E-A947-70E740481C1C}">
                <a14:useLocalDpi xmlns:a14="http://schemas.microsoft.com/office/drawing/2010/main" val="0"/>
              </a:ext>
            </a:extLst>
          </a:blip>
          <a:srcRect l="1" t="75491" r="-246"/>
          <a:stretch/>
        </p:blipFill>
        <p:spPr>
          <a:xfrm>
            <a:off x="1303756" y="2292349"/>
            <a:ext cx="6330810" cy="2476517"/>
          </a:xfrm>
          <a:prstGeom prst="rect">
            <a:avLst/>
          </a:prstGeom>
        </p:spPr>
      </p:pic>
    </p:spTree>
    <p:extLst>
      <p:ext uri="{BB962C8B-B14F-4D97-AF65-F5344CB8AC3E}">
        <p14:creationId xmlns:p14="http://schemas.microsoft.com/office/powerpoint/2010/main" val="13331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4. </a:t>
            </a:r>
            <a:r>
              <a:rPr lang="ko-KR" altLang="en-US" sz="1200" b="1" dirty="0"/>
              <a:t>기념품점과 관광여행의 매출액 변화 추이</a:t>
            </a:r>
          </a:p>
        </p:txBody>
      </p:sp>
      <p:pic>
        <p:nvPicPr>
          <p:cNvPr id="5" name="그림 4" descr="스크린샷이(가) 표시된 사진&#10;&#10;자동 생성된 설명">
            <a:extLst>
              <a:ext uri="{FF2B5EF4-FFF2-40B4-BE49-F238E27FC236}">
                <a16:creationId xmlns:a16="http://schemas.microsoft.com/office/drawing/2014/main" id="{A3F8D3A0-A0B9-4A50-A0C2-DFFD5EA1C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325" y="0"/>
            <a:ext cx="6858000" cy="6858000"/>
          </a:xfrm>
          <a:prstGeom prst="rect">
            <a:avLst/>
          </a:prstGeom>
        </p:spPr>
      </p:pic>
    </p:spTree>
    <p:extLst>
      <p:ext uri="{BB962C8B-B14F-4D97-AF65-F5344CB8AC3E}">
        <p14:creationId xmlns:p14="http://schemas.microsoft.com/office/powerpoint/2010/main" val="5304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3810000"/>
            <a:ext cx="9144000" cy="30480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4" name="TextBox 3"/>
          <p:cNvSpPr txBox="1"/>
          <p:nvPr/>
        </p:nvSpPr>
        <p:spPr>
          <a:xfrm>
            <a:off x="414865" y="3776131"/>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탐색적 분석</a:t>
            </a:r>
          </a:p>
        </p:txBody>
      </p:sp>
      <p:sp>
        <p:nvSpPr>
          <p:cNvPr id="6" name="TextBox 5"/>
          <p:cNvSpPr txBox="1"/>
          <p:nvPr/>
        </p:nvSpPr>
        <p:spPr>
          <a:xfrm>
            <a:off x="2565398" y="3776132"/>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가설 설정</a:t>
            </a:r>
          </a:p>
        </p:txBody>
      </p:sp>
      <p:sp>
        <p:nvSpPr>
          <p:cNvPr id="7" name="TextBox 6"/>
          <p:cNvSpPr txBox="1"/>
          <p:nvPr/>
        </p:nvSpPr>
        <p:spPr>
          <a:xfrm>
            <a:off x="4724398" y="3776133"/>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가설 확인</a:t>
            </a:r>
          </a:p>
        </p:txBody>
      </p:sp>
      <p:sp>
        <p:nvSpPr>
          <p:cNvPr id="9" name="TextBox 8"/>
          <p:cNvSpPr txBox="1"/>
          <p:nvPr/>
        </p:nvSpPr>
        <p:spPr>
          <a:xfrm>
            <a:off x="6891865" y="3776133"/>
            <a:ext cx="1820333" cy="369332"/>
          </a:xfrm>
          <a:prstGeom prst="rect">
            <a:avLst/>
          </a:prstGeom>
          <a:noFill/>
        </p:spPr>
        <p:txBody>
          <a:bodyPr wrap="square" rtlCol="0">
            <a:spAutoFit/>
          </a:bodyPr>
          <a:lstStyle/>
          <a:p>
            <a:pPr algn="ctr"/>
            <a:r>
              <a:rPr lang="ko-KR" altLang="en-US" b="1" dirty="0">
                <a:solidFill>
                  <a:schemeClr val="bg1"/>
                </a:solidFill>
                <a:latin typeface="+mj-ea"/>
                <a:ea typeface="+mj-ea"/>
              </a:rPr>
              <a:t>결론</a:t>
            </a:r>
          </a:p>
        </p:txBody>
      </p:sp>
      <p:sp>
        <p:nvSpPr>
          <p:cNvPr id="10" name="TextBox 9"/>
          <p:cNvSpPr txBox="1"/>
          <p:nvPr/>
        </p:nvSpPr>
        <p:spPr>
          <a:xfrm>
            <a:off x="338667" y="3115733"/>
            <a:ext cx="1329266" cy="769441"/>
          </a:xfrm>
          <a:prstGeom prst="rect">
            <a:avLst/>
          </a:prstGeom>
          <a:noFill/>
        </p:spPr>
        <p:txBody>
          <a:bodyPr wrap="square" rtlCol="0">
            <a:spAutoFit/>
          </a:bodyPr>
          <a:lstStyle/>
          <a:p>
            <a:r>
              <a:rPr lang="en-US" altLang="ko-KR" sz="4400" b="1" dirty="0">
                <a:solidFill>
                  <a:schemeClr val="accent4"/>
                </a:solidFill>
              </a:rPr>
              <a:t>01</a:t>
            </a:r>
            <a:endParaRPr lang="ko-KR" altLang="en-US" b="1" dirty="0">
              <a:solidFill>
                <a:schemeClr val="accent4"/>
              </a:solidFill>
            </a:endParaRPr>
          </a:p>
        </p:txBody>
      </p:sp>
      <p:sp>
        <p:nvSpPr>
          <p:cNvPr id="11" name="TextBox 10"/>
          <p:cNvSpPr txBox="1"/>
          <p:nvPr/>
        </p:nvSpPr>
        <p:spPr>
          <a:xfrm>
            <a:off x="2497667" y="3115733"/>
            <a:ext cx="1329266" cy="769441"/>
          </a:xfrm>
          <a:prstGeom prst="rect">
            <a:avLst/>
          </a:prstGeom>
          <a:noFill/>
        </p:spPr>
        <p:txBody>
          <a:bodyPr wrap="square" rtlCol="0">
            <a:spAutoFit/>
          </a:bodyPr>
          <a:lstStyle/>
          <a:p>
            <a:r>
              <a:rPr lang="en-US" altLang="ko-KR" sz="4400" b="1" dirty="0">
                <a:solidFill>
                  <a:schemeClr val="accent4"/>
                </a:solidFill>
              </a:rPr>
              <a:t>02</a:t>
            </a:r>
            <a:endParaRPr lang="ko-KR" altLang="en-US" b="1" dirty="0">
              <a:solidFill>
                <a:schemeClr val="accent4"/>
              </a:solidFill>
            </a:endParaRPr>
          </a:p>
        </p:txBody>
      </p:sp>
      <p:sp>
        <p:nvSpPr>
          <p:cNvPr id="12" name="TextBox 11"/>
          <p:cNvSpPr txBox="1"/>
          <p:nvPr/>
        </p:nvSpPr>
        <p:spPr>
          <a:xfrm>
            <a:off x="4665133" y="3115734"/>
            <a:ext cx="1329266" cy="769441"/>
          </a:xfrm>
          <a:prstGeom prst="rect">
            <a:avLst/>
          </a:prstGeom>
          <a:noFill/>
        </p:spPr>
        <p:txBody>
          <a:bodyPr wrap="square" rtlCol="0">
            <a:spAutoFit/>
          </a:bodyPr>
          <a:lstStyle/>
          <a:p>
            <a:r>
              <a:rPr lang="en-US" altLang="ko-KR" sz="4400" b="1" dirty="0">
                <a:solidFill>
                  <a:schemeClr val="accent4"/>
                </a:solidFill>
              </a:rPr>
              <a:t>03</a:t>
            </a:r>
            <a:endParaRPr lang="ko-KR" altLang="en-US" b="1" dirty="0">
              <a:solidFill>
                <a:schemeClr val="accent4"/>
              </a:solidFill>
            </a:endParaRPr>
          </a:p>
        </p:txBody>
      </p:sp>
      <p:sp>
        <p:nvSpPr>
          <p:cNvPr id="13" name="TextBox 12"/>
          <p:cNvSpPr txBox="1"/>
          <p:nvPr/>
        </p:nvSpPr>
        <p:spPr>
          <a:xfrm>
            <a:off x="6815667" y="3115733"/>
            <a:ext cx="1329266" cy="769441"/>
          </a:xfrm>
          <a:prstGeom prst="rect">
            <a:avLst/>
          </a:prstGeom>
          <a:noFill/>
        </p:spPr>
        <p:txBody>
          <a:bodyPr wrap="square" rtlCol="0">
            <a:spAutoFit/>
          </a:bodyPr>
          <a:lstStyle/>
          <a:p>
            <a:r>
              <a:rPr lang="en-US" altLang="ko-KR" sz="4400" b="1" dirty="0">
                <a:solidFill>
                  <a:schemeClr val="accent4"/>
                </a:solidFill>
              </a:rPr>
              <a:t>04</a:t>
            </a:r>
            <a:endParaRPr lang="ko-KR" altLang="en-US" b="1" dirty="0">
              <a:solidFill>
                <a:schemeClr val="accent4"/>
              </a:solidFill>
            </a:endParaRPr>
          </a:p>
        </p:txBody>
      </p:sp>
      <p:sp>
        <p:nvSpPr>
          <p:cNvPr id="14" name="TextBox 13"/>
          <p:cNvSpPr txBox="1"/>
          <p:nvPr/>
        </p:nvSpPr>
        <p:spPr>
          <a:xfrm>
            <a:off x="7497878" y="4064167"/>
            <a:ext cx="1227667" cy="646331"/>
          </a:xfrm>
          <a:prstGeom prst="rect">
            <a:avLst/>
          </a:prstGeom>
          <a:noFill/>
        </p:spPr>
        <p:txBody>
          <a:bodyPr wrap="square" rtlCol="0">
            <a:spAutoFit/>
          </a:bodyPr>
          <a:lstStyle/>
          <a:p>
            <a:r>
              <a:rPr lang="en-US" altLang="ko-KR" dirty="0">
                <a:solidFill>
                  <a:schemeClr val="tx1">
                    <a:lumMod val="75000"/>
                    <a:lumOff val="25000"/>
                  </a:schemeClr>
                </a:solidFill>
              </a:rPr>
              <a:t>-</a:t>
            </a:r>
            <a:r>
              <a:rPr lang="ko-KR" altLang="en-US" dirty="0">
                <a:solidFill>
                  <a:schemeClr val="tx1">
                    <a:lumMod val="75000"/>
                    <a:lumOff val="25000"/>
                  </a:schemeClr>
                </a:solidFill>
              </a:rPr>
              <a:t>분석결과</a:t>
            </a:r>
            <a:endParaRPr lang="en-US" altLang="ko-KR" dirty="0">
              <a:solidFill>
                <a:schemeClr val="tx1">
                  <a:lumMod val="75000"/>
                  <a:lumOff val="25000"/>
                </a:schemeClr>
              </a:solidFill>
            </a:endParaRPr>
          </a:p>
          <a:p>
            <a:r>
              <a:rPr lang="en-US" altLang="ko-KR" dirty="0">
                <a:solidFill>
                  <a:schemeClr val="tx1">
                    <a:lumMod val="75000"/>
                    <a:lumOff val="25000"/>
                  </a:schemeClr>
                </a:solidFill>
              </a:rPr>
              <a:t>-</a:t>
            </a:r>
            <a:r>
              <a:rPr lang="ko-KR" altLang="en-US" dirty="0">
                <a:solidFill>
                  <a:schemeClr val="tx1">
                    <a:lumMod val="75000"/>
                    <a:lumOff val="25000"/>
                  </a:schemeClr>
                </a:solidFill>
              </a:rPr>
              <a:t>전망</a:t>
            </a:r>
            <a:endParaRPr lang="en-US" altLang="ko-KR" dirty="0">
              <a:solidFill>
                <a:schemeClr val="tx1">
                  <a:lumMod val="75000"/>
                  <a:lumOff val="25000"/>
                </a:schemeClr>
              </a:solidFill>
            </a:endParaRPr>
          </a:p>
        </p:txBody>
      </p:sp>
      <p:sp>
        <p:nvSpPr>
          <p:cNvPr id="16" name="TextBox 15"/>
          <p:cNvSpPr txBox="1"/>
          <p:nvPr/>
        </p:nvSpPr>
        <p:spPr>
          <a:xfrm>
            <a:off x="110066" y="1405466"/>
            <a:ext cx="4893734" cy="1015663"/>
          </a:xfrm>
          <a:prstGeom prst="rect">
            <a:avLst/>
          </a:prstGeom>
          <a:noFill/>
        </p:spPr>
        <p:txBody>
          <a:bodyPr wrap="square" rtlCol="0">
            <a:spAutoFit/>
          </a:bodyPr>
          <a:lstStyle/>
          <a:p>
            <a:r>
              <a:rPr lang="en-US" altLang="ko-KR" sz="6000" b="1" dirty="0">
                <a:solidFill>
                  <a:schemeClr val="accent4"/>
                </a:solidFill>
                <a:latin typeface="+mn-ea"/>
              </a:rPr>
              <a:t>CONTENTS</a:t>
            </a:r>
            <a:endParaRPr lang="ko-KR" altLang="en-US" sz="6000" dirty="0">
              <a:latin typeface="+mn-ea"/>
            </a:endParaRPr>
          </a:p>
        </p:txBody>
      </p:sp>
      <p:sp>
        <p:nvSpPr>
          <p:cNvPr id="17" name="막힌 원호 16"/>
          <p:cNvSpPr/>
          <p:nvPr/>
        </p:nvSpPr>
        <p:spPr>
          <a:xfrm flipH="1">
            <a:off x="8382000" y="5994400"/>
            <a:ext cx="457200" cy="457200"/>
          </a:xfrm>
          <a:prstGeom prst="blockArc">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18" name="막힌 원호 17"/>
          <p:cNvSpPr/>
          <p:nvPr/>
        </p:nvSpPr>
        <p:spPr>
          <a:xfrm flipH="1" flipV="1">
            <a:off x="8390466" y="6138333"/>
            <a:ext cx="457200" cy="457200"/>
          </a:xfrm>
          <a:prstGeom prst="blockArc">
            <a:avLst/>
          </a:prstGeom>
          <a:solidFill>
            <a:schemeClr val="bg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19" name="TextBox 18">
            <a:extLst>
              <a:ext uri="{FF2B5EF4-FFF2-40B4-BE49-F238E27FC236}">
                <a16:creationId xmlns:a16="http://schemas.microsoft.com/office/drawing/2014/main" id="{94098BB8-EB2B-49DD-862E-DBE2560F6164}"/>
              </a:ext>
            </a:extLst>
          </p:cNvPr>
          <p:cNvSpPr txBox="1"/>
          <p:nvPr/>
        </p:nvSpPr>
        <p:spPr>
          <a:xfrm>
            <a:off x="533402" y="4064167"/>
            <a:ext cx="1786462" cy="1200329"/>
          </a:xfrm>
          <a:prstGeom prst="rect">
            <a:avLst/>
          </a:prstGeom>
          <a:noFill/>
        </p:spPr>
        <p:txBody>
          <a:bodyPr wrap="square" rtlCol="0">
            <a:spAutoFit/>
          </a:bodyPr>
          <a:lstStyle/>
          <a:p>
            <a:pPr marL="285750" indent="-285750">
              <a:buFontTx/>
              <a:buChar char="-"/>
            </a:pPr>
            <a:r>
              <a:rPr lang="ko-KR" altLang="en-US" dirty="0" err="1">
                <a:solidFill>
                  <a:schemeClr val="tx1">
                    <a:lumMod val="75000"/>
                    <a:lumOff val="25000"/>
                  </a:schemeClr>
                </a:solidFill>
              </a:rPr>
              <a:t>전처리</a:t>
            </a:r>
            <a:endParaRPr lang="en-US" altLang="ko-KR" dirty="0">
              <a:solidFill>
                <a:schemeClr val="tx1">
                  <a:lumMod val="75000"/>
                  <a:lumOff val="25000"/>
                </a:schemeClr>
              </a:solidFill>
            </a:endParaRPr>
          </a:p>
          <a:p>
            <a:pPr marL="285750" indent="-285750">
              <a:buFontTx/>
              <a:buChar char="-"/>
            </a:pPr>
            <a:r>
              <a:rPr lang="ko-KR" altLang="en-US" dirty="0">
                <a:solidFill>
                  <a:schemeClr val="tx1">
                    <a:lumMod val="75000"/>
                    <a:lumOff val="25000"/>
                  </a:schemeClr>
                </a:solidFill>
              </a:rPr>
              <a:t>데이터 편집</a:t>
            </a:r>
            <a:endParaRPr lang="en-US" altLang="ko-KR" dirty="0">
              <a:solidFill>
                <a:schemeClr val="tx1">
                  <a:lumMod val="75000"/>
                  <a:lumOff val="25000"/>
                </a:schemeClr>
              </a:solidFill>
            </a:endParaRPr>
          </a:p>
          <a:p>
            <a:pPr marL="285750" indent="-285750">
              <a:buFontTx/>
              <a:buChar char="-"/>
            </a:pPr>
            <a:r>
              <a:rPr lang="ko-KR" altLang="en-US" dirty="0">
                <a:solidFill>
                  <a:schemeClr val="tx1">
                    <a:lumMod val="75000"/>
                    <a:lumOff val="25000"/>
                  </a:schemeClr>
                </a:solidFill>
              </a:rPr>
              <a:t>시각화</a:t>
            </a:r>
            <a:endParaRPr lang="en-US" altLang="ko-KR" dirty="0">
              <a:solidFill>
                <a:schemeClr val="tx1">
                  <a:lumMod val="75000"/>
                  <a:lumOff val="25000"/>
                </a:schemeClr>
              </a:solidFill>
            </a:endParaRPr>
          </a:p>
          <a:p>
            <a:pPr marL="285750" indent="-285750">
              <a:buFontTx/>
              <a:buChar char="-"/>
            </a:pPr>
            <a:r>
              <a:rPr lang="ko-KR" altLang="en-US" dirty="0">
                <a:solidFill>
                  <a:schemeClr val="tx1">
                    <a:lumMod val="75000"/>
                    <a:lumOff val="25000"/>
                  </a:schemeClr>
                </a:solidFill>
              </a:rPr>
              <a:t>요약</a:t>
            </a:r>
          </a:p>
        </p:txBody>
      </p:sp>
      <p:sp>
        <p:nvSpPr>
          <p:cNvPr id="20" name="TextBox 19">
            <a:extLst>
              <a:ext uri="{FF2B5EF4-FFF2-40B4-BE49-F238E27FC236}">
                <a16:creationId xmlns:a16="http://schemas.microsoft.com/office/drawing/2014/main" id="{4CCB21D7-7029-408A-AD26-F50D387E787B}"/>
              </a:ext>
            </a:extLst>
          </p:cNvPr>
          <p:cNvSpPr txBox="1"/>
          <p:nvPr/>
        </p:nvSpPr>
        <p:spPr>
          <a:xfrm>
            <a:off x="5118098" y="4133427"/>
            <a:ext cx="1502831" cy="646331"/>
          </a:xfrm>
          <a:prstGeom prst="rect">
            <a:avLst/>
          </a:prstGeom>
          <a:noFill/>
        </p:spPr>
        <p:txBody>
          <a:bodyPr wrap="square" rtlCol="0">
            <a:spAutoFit/>
          </a:bodyPr>
          <a:lstStyle/>
          <a:p>
            <a:pPr marL="285750" indent="-285750">
              <a:buFontTx/>
              <a:buChar char="-"/>
            </a:pPr>
            <a:r>
              <a:rPr lang="ko-KR" altLang="en-US" dirty="0">
                <a:solidFill>
                  <a:schemeClr val="tx1">
                    <a:lumMod val="75000"/>
                    <a:lumOff val="25000"/>
                  </a:schemeClr>
                </a:solidFill>
              </a:rPr>
              <a:t>가설 확인</a:t>
            </a:r>
            <a:endParaRPr lang="en-US" altLang="ko-KR" dirty="0">
              <a:solidFill>
                <a:schemeClr val="tx1">
                  <a:lumMod val="75000"/>
                  <a:lumOff val="25000"/>
                </a:schemeClr>
              </a:solidFill>
            </a:endParaRPr>
          </a:p>
          <a:p>
            <a:pPr marL="285750" indent="-285750">
              <a:buFontTx/>
              <a:buChar char="-"/>
            </a:pPr>
            <a:r>
              <a:rPr lang="ko-KR" altLang="en-US" dirty="0">
                <a:solidFill>
                  <a:schemeClr val="tx1">
                    <a:lumMod val="75000"/>
                    <a:lumOff val="25000"/>
                  </a:schemeClr>
                </a:solidFill>
              </a:rPr>
              <a:t>요약</a:t>
            </a:r>
            <a:endParaRPr lang="en-US" altLang="ko-KR" dirty="0">
              <a:solidFill>
                <a:schemeClr val="tx1">
                  <a:lumMod val="75000"/>
                  <a:lumOff val="25000"/>
                </a:schemeClr>
              </a:solidFill>
            </a:endParaRPr>
          </a:p>
        </p:txBody>
      </p:sp>
    </p:spTree>
    <p:extLst>
      <p:ext uri="{BB962C8B-B14F-4D97-AF65-F5344CB8AC3E}">
        <p14:creationId xmlns:p14="http://schemas.microsoft.com/office/powerpoint/2010/main" val="315406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단계 </a:t>
            </a:r>
            <a:r>
              <a:rPr lang="en-US" altLang="ko-KR" sz="1200" b="1" dirty="0"/>
              <a:t>4. </a:t>
            </a:r>
            <a:r>
              <a:rPr lang="ko-KR" altLang="en-US" sz="1200" b="1" dirty="0"/>
              <a:t>기념품점과 관광여행의 매출액 변화 추이</a:t>
            </a:r>
          </a:p>
        </p:txBody>
      </p:sp>
      <p:pic>
        <p:nvPicPr>
          <p:cNvPr id="5" name="그림 4" descr="스크린샷이(가) 표시된 사진&#10;&#10;자동 생성된 설명">
            <a:extLst>
              <a:ext uri="{FF2B5EF4-FFF2-40B4-BE49-F238E27FC236}">
                <a16:creationId xmlns:a16="http://schemas.microsoft.com/office/drawing/2014/main" id="{A3F8D3A0-A0B9-4A50-A0C2-DFFD5EA1C5BF}"/>
              </a:ext>
            </a:extLst>
          </p:cNvPr>
          <p:cNvPicPr>
            <a:picLocks noChangeAspect="1"/>
          </p:cNvPicPr>
          <p:nvPr/>
        </p:nvPicPr>
        <p:blipFill rotWithShape="1">
          <a:blip r:embed="rId2">
            <a:extLst>
              <a:ext uri="{28A0092B-C50C-407E-A947-70E740481C1C}">
                <a14:useLocalDpi xmlns:a14="http://schemas.microsoft.com/office/drawing/2010/main" val="0"/>
              </a:ext>
            </a:extLst>
          </a:blip>
          <a:srcRect t="1" r="531" b="36618"/>
          <a:stretch/>
        </p:blipFill>
        <p:spPr>
          <a:xfrm>
            <a:off x="472476" y="1732207"/>
            <a:ext cx="6821557" cy="4346709"/>
          </a:xfrm>
          <a:prstGeom prst="rect">
            <a:avLst/>
          </a:prstGeom>
        </p:spPr>
      </p:pic>
      <p:sp>
        <p:nvSpPr>
          <p:cNvPr id="2" name="TextBox 1">
            <a:extLst>
              <a:ext uri="{FF2B5EF4-FFF2-40B4-BE49-F238E27FC236}">
                <a16:creationId xmlns:a16="http://schemas.microsoft.com/office/drawing/2014/main" id="{4B7009E0-9507-41E0-BAE3-6721F6CEF4DD}"/>
              </a:ext>
            </a:extLst>
          </p:cNvPr>
          <p:cNvSpPr txBox="1"/>
          <p:nvPr/>
        </p:nvSpPr>
        <p:spPr>
          <a:xfrm>
            <a:off x="7646504" y="1972732"/>
            <a:ext cx="1060174" cy="369332"/>
          </a:xfrm>
          <a:prstGeom prst="rect">
            <a:avLst/>
          </a:prstGeom>
          <a:noFill/>
        </p:spPr>
        <p:txBody>
          <a:bodyPr wrap="square" rtlCol="0">
            <a:spAutoFit/>
          </a:bodyPr>
          <a:lstStyle/>
          <a:p>
            <a:r>
              <a:rPr lang="ko-KR" altLang="en-US" dirty="0"/>
              <a:t>정책</a:t>
            </a:r>
          </a:p>
        </p:txBody>
      </p:sp>
    </p:spTree>
    <p:extLst>
      <p:ext uri="{BB962C8B-B14F-4D97-AF65-F5344CB8AC3E}">
        <p14:creationId xmlns:p14="http://schemas.microsoft.com/office/powerpoint/2010/main" val="118377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요약</a:t>
            </a:r>
          </a:p>
        </p:txBody>
      </p:sp>
      <p:sp>
        <p:nvSpPr>
          <p:cNvPr id="9" name="TextBox 8">
            <a:extLst>
              <a:ext uri="{FF2B5EF4-FFF2-40B4-BE49-F238E27FC236}">
                <a16:creationId xmlns:a16="http://schemas.microsoft.com/office/drawing/2014/main" id="{0D5F5640-9D9B-4FA1-BACB-F6A5D52ADC46}"/>
              </a:ext>
            </a:extLst>
          </p:cNvPr>
          <p:cNvSpPr txBox="1"/>
          <p:nvPr/>
        </p:nvSpPr>
        <p:spPr>
          <a:xfrm>
            <a:off x="228600" y="1355973"/>
            <a:ext cx="8517467" cy="618630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피어슨</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상관계수는 두 변수가 얼마나 선형관계를 가지고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있느냐를</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판단하는 지표로서 0.3이상이면 선형관계를 가지고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있다라고</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판단할 수 있습니다.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피어슨</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상관계수가 높은 것이 인과관계로 이어지는 것은 아니지만, 유동인구와 음식점 관련 매출액이 양의 상관관계를 지니고 있다는 점은 두 변수간 유의미한 영향이 있다는 점을 알 수 있습니다.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흥미로운 점은 기념품점이 1~2월에는 유동인구와 양의 상관계수를 지니고 있지만, 3월이후에는 상관계수가 0.1 정도로 줄어들며 더이상 선형관계를 띄지 않는다는 점(관계가 없다)입니다.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이러한 결과를 바탕으로 3월 이후에는 유동인구 증가와 기념품점 매출액의 증가가 관련이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없다라는</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점을 설명하려고 하였습니다. 직접적인 인과관계를 파악하긴 힘들지만, 유동인구가 증가함에도 불구하고 매출액이 증가하지 않는 점으로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미루어보아</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사람들이 밀집지역인 관광지를 방문하지 않는다는 것을 간접적으로 확인할 수 있습니다.</a:t>
            </a:r>
            <a:endParaRPr kumimoji="0" lang="ko-KR" altLang="ko-KR" sz="1800" b="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endParaRPr lang="ko-KR" altLang="en-US" dirty="0"/>
          </a:p>
        </p:txBody>
      </p:sp>
    </p:spTree>
    <p:extLst>
      <p:ext uri="{BB962C8B-B14F-4D97-AF65-F5344CB8AC3E}">
        <p14:creationId xmlns:p14="http://schemas.microsoft.com/office/powerpoint/2010/main" val="35842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인터넷상 캠핑이라는 단어</a:t>
            </a:r>
          </a:p>
        </p:txBody>
      </p:sp>
      <p:sp>
        <p:nvSpPr>
          <p:cNvPr id="11" name="TextBox 10">
            <a:extLst>
              <a:ext uri="{FF2B5EF4-FFF2-40B4-BE49-F238E27FC236}">
                <a16:creationId xmlns:a16="http://schemas.microsoft.com/office/drawing/2014/main" id="{53278A61-F5FC-49A2-ADED-E6D06D3B6B82}"/>
              </a:ext>
            </a:extLst>
          </p:cNvPr>
          <p:cNvSpPr txBox="1"/>
          <p:nvPr/>
        </p:nvSpPr>
        <p:spPr>
          <a:xfrm>
            <a:off x="355601" y="1593707"/>
            <a:ext cx="2607733" cy="276999"/>
          </a:xfrm>
          <a:prstGeom prst="rect">
            <a:avLst/>
          </a:prstGeom>
          <a:noFill/>
        </p:spPr>
        <p:txBody>
          <a:bodyPr wrap="square" rtlCol="0">
            <a:spAutoFit/>
          </a:bodyPr>
          <a:lstStyle/>
          <a:p>
            <a:r>
              <a:rPr lang="ko-KR" altLang="en-US" sz="1200" b="1" dirty="0">
                <a:solidFill>
                  <a:schemeClr val="bg2">
                    <a:lumMod val="75000"/>
                  </a:schemeClr>
                </a:solidFill>
              </a:rPr>
              <a:t>네이버 </a:t>
            </a:r>
            <a:r>
              <a:rPr lang="ko-KR" altLang="en-US" sz="1200" b="1" dirty="0" err="1">
                <a:solidFill>
                  <a:schemeClr val="bg2">
                    <a:lumMod val="75000"/>
                  </a:schemeClr>
                </a:solidFill>
              </a:rPr>
              <a:t>데이터랩</a:t>
            </a:r>
            <a:r>
              <a:rPr lang="en-US" altLang="ko-KR" sz="1200" b="1" dirty="0">
                <a:solidFill>
                  <a:schemeClr val="bg2">
                    <a:lumMod val="75000"/>
                  </a:schemeClr>
                </a:solidFill>
              </a:rPr>
              <a:t>, </a:t>
            </a:r>
            <a:r>
              <a:rPr lang="ko-KR" altLang="en-US" sz="1200" b="1" dirty="0">
                <a:solidFill>
                  <a:schemeClr val="bg2">
                    <a:lumMod val="75000"/>
                  </a:schemeClr>
                </a:solidFill>
              </a:rPr>
              <a:t>네이버 검색 광고</a:t>
            </a:r>
          </a:p>
        </p:txBody>
      </p:sp>
      <p:pic>
        <p:nvPicPr>
          <p:cNvPr id="3" name="그림 2" descr="스크린샷이(가) 표시된 사진&#10;&#10;자동 생성된 설명">
            <a:extLst>
              <a:ext uri="{FF2B5EF4-FFF2-40B4-BE49-F238E27FC236}">
                <a16:creationId xmlns:a16="http://schemas.microsoft.com/office/drawing/2014/main" id="{D740C831-2C7F-464E-AC22-1F2F82770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364135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요약</a:t>
            </a:r>
          </a:p>
        </p:txBody>
      </p:sp>
      <p:sp>
        <p:nvSpPr>
          <p:cNvPr id="12" name="TextBox 11">
            <a:extLst>
              <a:ext uri="{FF2B5EF4-FFF2-40B4-BE49-F238E27FC236}">
                <a16:creationId xmlns:a16="http://schemas.microsoft.com/office/drawing/2014/main" id="{5CAED057-51FB-4875-9C65-AF066F2B1D4D}"/>
              </a:ext>
            </a:extLst>
          </p:cNvPr>
          <p:cNvSpPr txBox="1"/>
          <p:nvPr/>
        </p:nvSpPr>
        <p:spPr>
          <a:xfrm>
            <a:off x="457200" y="1847461"/>
            <a:ext cx="5147733" cy="1311128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계산되는 방식은 가장 많이 언급된 날을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max로</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설정하여 그 날의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언급량을</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100으로 환산했을 때의 값입니다. 예를 들어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가장 많은 날이 3000건이었다면 3000건을 100으로 환산하였을 때의 수치입니다.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80 -&gt;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가장 높았던 날의 80%입니다.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첫 번째 줄에 있는 그래프 2종류를 살펴보면 2019년 1-6월 기준 캠핑의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언급량에</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비해 2020년 1-6월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월등히 높다는 것을 알 수 있습니다. 코로나 일별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확진자가</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급격한 증가를 보이던 시점에서 캠핑에 대한 검색이 증가했다는 것을 파악할 수 있습니다.</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하지만 이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증가하는 것이 단지 캠핑을 가는 시즌이었기 때문인지 혹은 외부의 요인이 영향을 미치고 있는 것인지를 파악해보기 위해 두 번째 줄에 있는 그래프를 살펴보겠습니다.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두 번째 줄 3년 간의 캠핑의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언급량의</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추이를 살펴본다면 시계열 데이터의 특성 중, 계절요인이 있다는 것을 알 수 있습니다. 하지만 계절요인의 추세만으로 설명할 수 없을 정도로 올해에는 캠핑관련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증가하고 있으며, 이것을 통해 외부요인(코로나)이 영향을 끼쳤다는 것을 알 수 있습니다.</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3년동안의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언급량을</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살펴보면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차박은</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계절추세를 갖고있지 않지만 2020년 3월을 기점으로 급격하게 증가하였습니다.</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이는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차박이라는</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키워드의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언급량</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또한 외부의 영향을 받았다고 생각할 수 있는 부분입니다.</a:t>
            </a: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b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b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세 번째 줄은 캠핑과 관련된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연관키워드</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(892개)</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를</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평균 클릭수로 비교하여 그래프와 표(스크롤 가능)로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나타내었습니다</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상위 20개의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연관키워드</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중 캠핑용품(</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캠핑카</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캠핑용품, 캠핑의자,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원터치텐트</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텐트, 캠핑 테이블,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차박용품</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감성캠핑용품</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)관련 키워드의 비중(40%)이 가장 높습니다. 또한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가평빠지</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가평펜션</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포천글램핑</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등 캠핑과 관련된 지역에 대한 클릭수도 높은 것을 알 수 있습니다.</a:t>
            </a:r>
            <a:endParaRPr kumimoji="0" lang="ko-KR" altLang="ko-KR" sz="1800" b="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endParaRPr lang="ko-KR" altLang="en-US" dirty="0"/>
          </a:p>
        </p:txBody>
      </p:sp>
    </p:spTree>
    <p:extLst>
      <p:ext uri="{BB962C8B-B14F-4D97-AF65-F5344CB8AC3E}">
        <p14:creationId xmlns:p14="http://schemas.microsoft.com/office/powerpoint/2010/main" val="427216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en-US" altLang="ko-KR" sz="1200" b="1" dirty="0"/>
              <a:t>Insight</a:t>
            </a:r>
            <a:endParaRPr lang="ko-KR" altLang="en-US" sz="1200" b="1" dirty="0"/>
          </a:p>
        </p:txBody>
      </p:sp>
      <p:sp>
        <p:nvSpPr>
          <p:cNvPr id="12" name="TextBox 11">
            <a:extLst>
              <a:ext uri="{FF2B5EF4-FFF2-40B4-BE49-F238E27FC236}">
                <a16:creationId xmlns:a16="http://schemas.microsoft.com/office/drawing/2014/main" id="{5CAED057-51FB-4875-9C65-AF066F2B1D4D}"/>
              </a:ext>
            </a:extLst>
          </p:cNvPr>
          <p:cNvSpPr txBox="1"/>
          <p:nvPr/>
        </p:nvSpPr>
        <p:spPr>
          <a:xfrm>
            <a:off x="457200" y="1847461"/>
            <a:ext cx="5147733" cy="5632311"/>
          </a:xfrm>
          <a:prstGeom prst="rect">
            <a:avLst/>
          </a:prstGeom>
          <a:noFill/>
        </p:spPr>
        <p:txBody>
          <a:bodyPr wrap="square" rtlCol="0">
            <a:spAutoFit/>
          </a:bodyPr>
          <a:lstStyle/>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이를 통해 얻은 시사점은 아래와 같습니다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en-US" altLang="ko-KR" b="1" i="0" dirty="0">
                <a:solidFill>
                  <a:srgbClr val="000000"/>
                </a:solidFill>
                <a:effectLst/>
                <a:latin typeface="Malgun Gothic" panose="020B0503020000020004" pitchFamily="50" charset="-127"/>
                <a:ea typeface="Malgun Gothic" panose="020B0503020000020004" pitchFamily="50" charset="-127"/>
              </a:rPr>
              <a:t>2020</a:t>
            </a:r>
            <a:r>
              <a:rPr lang="ko-KR" altLang="en-US" b="1" i="0" dirty="0">
                <a:solidFill>
                  <a:srgbClr val="000000"/>
                </a:solidFill>
                <a:effectLst/>
                <a:latin typeface="Malgun Gothic" panose="020B0503020000020004" pitchFamily="50" charset="-127"/>
                <a:ea typeface="Malgun Gothic" panose="020B0503020000020004" pitchFamily="50" charset="-127"/>
              </a:rPr>
              <a:t>년 캠핑과 </a:t>
            </a:r>
            <a:r>
              <a:rPr lang="ko-KR" altLang="en-US" b="1" i="0" dirty="0" err="1">
                <a:solidFill>
                  <a:srgbClr val="000000"/>
                </a:solidFill>
                <a:effectLst/>
                <a:latin typeface="Malgun Gothic" panose="020B0503020000020004" pitchFamily="50" charset="-127"/>
                <a:ea typeface="Malgun Gothic" panose="020B0503020000020004" pitchFamily="50" charset="-127"/>
              </a:rPr>
              <a:t>차박</a:t>
            </a:r>
            <a:r>
              <a:rPr lang="ko-KR" altLang="en-US"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err="1">
                <a:solidFill>
                  <a:srgbClr val="000000"/>
                </a:solidFill>
                <a:effectLst/>
                <a:latin typeface="Malgun Gothic" panose="020B0503020000020004" pitchFamily="50" charset="-127"/>
                <a:ea typeface="Malgun Gothic" panose="020B0503020000020004" pitchFamily="50" charset="-127"/>
              </a:rPr>
              <a:t>언급량의</a:t>
            </a:r>
            <a:r>
              <a:rPr lang="ko-KR" altLang="en-US" b="1" i="0" dirty="0">
                <a:solidFill>
                  <a:srgbClr val="000000"/>
                </a:solidFill>
                <a:effectLst/>
                <a:latin typeface="Malgun Gothic" panose="020B0503020000020004" pitchFamily="50" charset="-127"/>
                <a:ea typeface="Malgun Gothic" panose="020B0503020000020004" pitchFamily="50" charset="-127"/>
              </a:rPr>
              <a:t> 증가는 급격하게 상승하였을 </a:t>
            </a:r>
            <a:r>
              <a:rPr lang="ko-KR" altLang="en-US" b="1" i="0" dirty="0" err="1">
                <a:solidFill>
                  <a:srgbClr val="000000"/>
                </a:solidFill>
                <a:effectLst/>
                <a:latin typeface="Malgun Gothic" panose="020B0503020000020004" pitchFamily="50" charset="-127"/>
                <a:ea typeface="Malgun Gothic" panose="020B0503020000020004" pitchFamily="50" charset="-127"/>
              </a:rPr>
              <a:t>뿐만아니라</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외부요인의 영향을 받았습니다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직접적으로 확인할 수는 없지만 높은 확률로 외부요인은 코로나일 것입니다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캠핑의 </a:t>
            </a:r>
            <a:r>
              <a:rPr lang="ko-KR" altLang="en-US" b="1" i="0" dirty="0" err="1">
                <a:solidFill>
                  <a:srgbClr val="000000"/>
                </a:solidFill>
                <a:effectLst/>
                <a:latin typeface="Malgun Gothic" panose="020B0503020000020004" pitchFamily="50" charset="-127"/>
                <a:ea typeface="Malgun Gothic" panose="020B0503020000020004" pitchFamily="50" charset="-127"/>
              </a:rPr>
              <a:t>언급량은</a:t>
            </a:r>
            <a:r>
              <a:rPr lang="ko-KR" altLang="en-US" b="1" i="0" dirty="0">
                <a:solidFill>
                  <a:srgbClr val="000000"/>
                </a:solidFill>
                <a:effectLst/>
                <a:latin typeface="Malgun Gothic" panose="020B0503020000020004" pitchFamily="50" charset="-127"/>
                <a:ea typeface="Malgun Gothic" panose="020B0503020000020004" pitchFamily="50" charset="-127"/>
              </a:rPr>
              <a:t> 증가하였고 연관 키워드 중에 가장 많이 언급된 단어 </a:t>
            </a:r>
            <a:r>
              <a:rPr lang="en-US" altLang="ko-KR" b="1" i="0" dirty="0">
                <a:solidFill>
                  <a:srgbClr val="000000"/>
                </a:solidFill>
                <a:effectLst/>
                <a:latin typeface="Malgun Gothic" panose="020B0503020000020004" pitchFamily="50" charset="-127"/>
                <a:ea typeface="Malgun Gothic" panose="020B0503020000020004" pitchFamily="50" charset="-127"/>
              </a:rPr>
              <a:t>TOP20</a:t>
            </a:r>
            <a:r>
              <a:rPr lang="ko-KR" altLang="en-US" b="1" i="0" dirty="0">
                <a:solidFill>
                  <a:srgbClr val="000000"/>
                </a:solidFill>
                <a:effectLst/>
                <a:latin typeface="Malgun Gothic" panose="020B0503020000020004" pitchFamily="50" charset="-127"/>
                <a:ea typeface="Malgun Gothic" panose="020B0503020000020004" pitchFamily="50" charset="-127"/>
              </a:rPr>
              <a:t>의 </a:t>
            </a:r>
            <a:r>
              <a:rPr lang="en-US" altLang="ko-KR" b="1" i="0" dirty="0">
                <a:solidFill>
                  <a:srgbClr val="000000"/>
                </a:solidFill>
                <a:effectLst/>
                <a:latin typeface="Malgun Gothic" panose="020B0503020000020004" pitchFamily="50" charset="-127"/>
                <a:ea typeface="Malgun Gothic" panose="020B0503020000020004" pitchFamily="50" charset="-127"/>
              </a:rPr>
              <a:t>40%</a:t>
            </a:r>
            <a:r>
              <a:rPr lang="ko-KR" altLang="en-US" b="1" i="0" dirty="0">
                <a:solidFill>
                  <a:srgbClr val="000000"/>
                </a:solidFill>
                <a:effectLst/>
                <a:latin typeface="Malgun Gothic" panose="020B0503020000020004" pitchFamily="50" charset="-127"/>
                <a:ea typeface="Malgun Gothic" panose="020B0503020000020004" pitchFamily="50" charset="-127"/>
              </a:rPr>
              <a:t>를 차지하고 있는 것은 </a:t>
            </a:r>
            <a:r>
              <a:rPr lang="ko-KR" altLang="en-US" b="1" i="0" dirty="0" err="1">
                <a:solidFill>
                  <a:srgbClr val="000000"/>
                </a:solidFill>
                <a:effectLst/>
                <a:latin typeface="Malgun Gothic" panose="020B0503020000020004" pitchFamily="50" charset="-127"/>
                <a:ea typeface="Malgun Gothic" panose="020B0503020000020004" pitchFamily="50" charset="-127"/>
              </a:rPr>
              <a:t>캠핑용품입니다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이를 통해 캠핑용품의 수요가 증가하였을 </a:t>
            </a:r>
            <a:r>
              <a:rPr lang="ko-KR" altLang="en-US" b="1" i="0" dirty="0" err="1">
                <a:solidFill>
                  <a:srgbClr val="000000"/>
                </a:solidFill>
                <a:effectLst/>
                <a:latin typeface="Malgun Gothic" panose="020B0503020000020004" pitchFamily="50" charset="-127"/>
                <a:ea typeface="Malgun Gothic" panose="020B0503020000020004" pitchFamily="50" charset="-127"/>
              </a:rPr>
              <a:t>것이라다고</a:t>
            </a:r>
            <a:r>
              <a:rPr lang="ko-KR" altLang="en-US" b="1" i="0" dirty="0">
                <a:solidFill>
                  <a:srgbClr val="000000"/>
                </a:solidFill>
                <a:effectLst/>
                <a:latin typeface="Malgun Gothic" panose="020B0503020000020004" pitchFamily="50" charset="-127"/>
                <a:ea typeface="Malgun Gothic" panose="020B0503020000020004" pitchFamily="50" charset="-127"/>
              </a:rPr>
              <a:t> 하는 통찰을 얻을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a:p>
            <a:endParaRPr lang="ko-KR" altLang="en-US" dirty="0"/>
          </a:p>
        </p:txBody>
      </p:sp>
    </p:spTree>
    <p:extLst>
      <p:ext uri="{BB962C8B-B14F-4D97-AF65-F5344CB8AC3E}">
        <p14:creationId xmlns:p14="http://schemas.microsoft.com/office/powerpoint/2010/main" val="417237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캠핑 회사 주가 </a:t>
            </a:r>
            <a:r>
              <a:rPr lang="ko-KR" altLang="en-US" sz="1200" b="1" dirty="0" err="1"/>
              <a:t>크롤링</a:t>
            </a:r>
            <a:r>
              <a:rPr lang="ko-KR" altLang="en-US" sz="1200" b="1" dirty="0"/>
              <a:t> 후 추세 파악</a:t>
            </a:r>
          </a:p>
        </p:txBody>
      </p:sp>
      <p:sp>
        <p:nvSpPr>
          <p:cNvPr id="9" name="TextBox 8">
            <a:extLst>
              <a:ext uri="{FF2B5EF4-FFF2-40B4-BE49-F238E27FC236}">
                <a16:creationId xmlns:a16="http://schemas.microsoft.com/office/drawing/2014/main" id="{6B2FA614-56E3-4C94-B892-659F16C8A65D}"/>
              </a:ext>
            </a:extLst>
          </p:cNvPr>
          <p:cNvSpPr txBox="1"/>
          <p:nvPr/>
        </p:nvSpPr>
        <p:spPr>
          <a:xfrm>
            <a:off x="355601" y="1593707"/>
            <a:ext cx="3264677" cy="276999"/>
          </a:xfrm>
          <a:prstGeom prst="rect">
            <a:avLst/>
          </a:prstGeom>
          <a:noFill/>
        </p:spPr>
        <p:txBody>
          <a:bodyPr wrap="square" rtlCol="0">
            <a:spAutoFit/>
          </a:bodyPr>
          <a:lstStyle/>
          <a:p>
            <a:r>
              <a:rPr lang="en-US" altLang="ko-KR" sz="1200" b="1" dirty="0" err="1">
                <a:solidFill>
                  <a:schemeClr val="bg2">
                    <a:lumMod val="75000"/>
                  </a:schemeClr>
                </a:solidFill>
              </a:rPr>
              <a:t>Pn</a:t>
            </a:r>
            <a:r>
              <a:rPr lang="ko-KR" altLang="en-US" sz="1200" b="1" dirty="0">
                <a:solidFill>
                  <a:schemeClr val="bg2">
                    <a:lumMod val="75000"/>
                  </a:schemeClr>
                </a:solidFill>
              </a:rPr>
              <a:t>풍년</a:t>
            </a:r>
            <a:r>
              <a:rPr lang="en-US" altLang="ko-KR" sz="1200" b="1" dirty="0">
                <a:solidFill>
                  <a:schemeClr val="bg2">
                    <a:lumMod val="75000"/>
                  </a:schemeClr>
                </a:solidFill>
              </a:rPr>
              <a:t>, </a:t>
            </a:r>
            <a:r>
              <a:rPr lang="ko-KR" altLang="en-US" sz="1200" b="1" dirty="0" err="1">
                <a:solidFill>
                  <a:schemeClr val="bg2">
                    <a:lumMod val="75000"/>
                  </a:schemeClr>
                </a:solidFill>
              </a:rPr>
              <a:t>파세코</a:t>
            </a:r>
            <a:r>
              <a:rPr lang="en-US" altLang="ko-KR" sz="1200" b="1" dirty="0">
                <a:solidFill>
                  <a:schemeClr val="bg2">
                    <a:lumMod val="75000"/>
                  </a:schemeClr>
                </a:solidFill>
              </a:rPr>
              <a:t>, </a:t>
            </a:r>
            <a:r>
              <a:rPr lang="ko-KR" altLang="en-US" sz="1200" b="1" dirty="0">
                <a:solidFill>
                  <a:schemeClr val="bg2">
                    <a:lumMod val="75000"/>
                  </a:schemeClr>
                </a:solidFill>
              </a:rPr>
              <a:t>태양</a:t>
            </a:r>
            <a:r>
              <a:rPr lang="en-US" altLang="ko-KR" sz="1200" b="1" dirty="0">
                <a:solidFill>
                  <a:schemeClr val="bg2">
                    <a:lumMod val="75000"/>
                  </a:schemeClr>
                </a:solidFill>
              </a:rPr>
              <a:t>, </a:t>
            </a:r>
            <a:r>
              <a:rPr lang="ko-KR" altLang="en-US" sz="1200" b="1" dirty="0">
                <a:solidFill>
                  <a:schemeClr val="bg2">
                    <a:lumMod val="75000"/>
                  </a:schemeClr>
                </a:solidFill>
              </a:rPr>
              <a:t>대륙제관</a:t>
            </a:r>
            <a:r>
              <a:rPr lang="en-US" altLang="ko-KR" sz="1200" b="1" dirty="0">
                <a:solidFill>
                  <a:schemeClr val="bg2">
                    <a:lumMod val="75000"/>
                  </a:schemeClr>
                </a:solidFill>
              </a:rPr>
              <a:t>, </a:t>
            </a:r>
            <a:r>
              <a:rPr lang="ko-KR" altLang="en-US" sz="1200" b="1" dirty="0" err="1">
                <a:solidFill>
                  <a:schemeClr val="bg2">
                    <a:lumMod val="75000"/>
                  </a:schemeClr>
                </a:solidFill>
              </a:rPr>
              <a:t>라이브플렉스</a:t>
            </a:r>
            <a:endParaRPr lang="ko-KR" altLang="en-US" sz="1200" b="1" dirty="0">
              <a:solidFill>
                <a:schemeClr val="bg2">
                  <a:lumMod val="75000"/>
                </a:schemeClr>
              </a:solidFill>
            </a:endParaRPr>
          </a:p>
        </p:txBody>
      </p:sp>
      <p:pic>
        <p:nvPicPr>
          <p:cNvPr id="3" name="그림 2" descr="지도, 텍스트이(가) 표시된 사진&#10;&#10;자동 생성된 설명">
            <a:extLst>
              <a:ext uri="{FF2B5EF4-FFF2-40B4-BE49-F238E27FC236}">
                <a16:creationId xmlns:a16="http://schemas.microsoft.com/office/drawing/2014/main" id="{24E36E00-2AEE-4A42-A7EC-CB3547B35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2025676"/>
            <a:ext cx="6040405" cy="4832324"/>
          </a:xfrm>
          <a:prstGeom prst="rect">
            <a:avLst/>
          </a:prstGeom>
        </p:spPr>
      </p:pic>
    </p:spTree>
    <p:extLst>
      <p:ext uri="{BB962C8B-B14F-4D97-AF65-F5344CB8AC3E}">
        <p14:creationId xmlns:p14="http://schemas.microsoft.com/office/powerpoint/2010/main" val="402869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캠핑 회사 주가 </a:t>
            </a:r>
            <a:r>
              <a:rPr lang="ko-KR" altLang="en-US" sz="1200" b="1" dirty="0" err="1"/>
              <a:t>크롤링</a:t>
            </a:r>
            <a:r>
              <a:rPr lang="ko-KR" altLang="en-US" sz="1200" b="1" dirty="0"/>
              <a:t> 후 추세 파악</a:t>
            </a:r>
          </a:p>
        </p:txBody>
      </p:sp>
      <p:sp>
        <p:nvSpPr>
          <p:cNvPr id="9" name="TextBox 8">
            <a:extLst>
              <a:ext uri="{FF2B5EF4-FFF2-40B4-BE49-F238E27FC236}">
                <a16:creationId xmlns:a16="http://schemas.microsoft.com/office/drawing/2014/main" id="{6B2FA614-56E3-4C94-B892-659F16C8A65D}"/>
              </a:ext>
            </a:extLst>
          </p:cNvPr>
          <p:cNvSpPr txBox="1"/>
          <p:nvPr/>
        </p:nvSpPr>
        <p:spPr>
          <a:xfrm>
            <a:off x="355601" y="1593707"/>
            <a:ext cx="3264677" cy="276999"/>
          </a:xfrm>
          <a:prstGeom prst="rect">
            <a:avLst/>
          </a:prstGeom>
          <a:noFill/>
        </p:spPr>
        <p:txBody>
          <a:bodyPr wrap="square" rtlCol="0">
            <a:spAutoFit/>
          </a:bodyPr>
          <a:lstStyle/>
          <a:p>
            <a:r>
              <a:rPr lang="en-US" altLang="ko-KR" sz="1200" b="1" dirty="0" err="1">
                <a:solidFill>
                  <a:schemeClr val="bg2">
                    <a:lumMod val="75000"/>
                  </a:schemeClr>
                </a:solidFill>
              </a:rPr>
              <a:t>Pn</a:t>
            </a:r>
            <a:r>
              <a:rPr lang="ko-KR" altLang="en-US" sz="1200" b="1" dirty="0">
                <a:solidFill>
                  <a:schemeClr val="bg2">
                    <a:lumMod val="75000"/>
                  </a:schemeClr>
                </a:solidFill>
              </a:rPr>
              <a:t>풍년</a:t>
            </a:r>
            <a:r>
              <a:rPr lang="en-US" altLang="ko-KR" sz="1200" b="1" dirty="0">
                <a:solidFill>
                  <a:schemeClr val="bg2">
                    <a:lumMod val="75000"/>
                  </a:schemeClr>
                </a:solidFill>
              </a:rPr>
              <a:t>, </a:t>
            </a:r>
            <a:r>
              <a:rPr lang="ko-KR" altLang="en-US" sz="1200" b="1" dirty="0" err="1">
                <a:solidFill>
                  <a:schemeClr val="bg2">
                    <a:lumMod val="75000"/>
                  </a:schemeClr>
                </a:solidFill>
              </a:rPr>
              <a:t>파세코</a:t>
            </a:r>
            <a:r>
              <a:rPr lang="en-US" altLang="ko-KR" sz="1200" b="1" dirty="0">
                <a:solidFill>
                  <a:schemeClr val="bg2">
                    <a:lumMod val="75000"/>
                  </a:schemeClr>
                </a:solidFill>
              </a:rPr>
              <a:t>, </a:t>
            </a:r>
            <a:r>
              <a:rPr lang="ko-KR" altLang="en-US" sz="1200" b="1" dirty="0">
                <a:solidFill>
                  <a:schemeClr val="bg2">
                    <a:lumMod val="75000"/>
                  </a:schemeClr>
                </a:solidFill>
              </a:rPr>
              <a:t>태양</a:t>
            </a:r>
            <a:r>
              <a:rPr lang="en-US" altLang="ko-KR" sz="1200" b="1" dirty="0">
                <a:solidFill>
                  <a:schemeClr val="bg2">
                    <a:lumMod val="75000"/>
                  </a:schemeClr>
                </a:solidFill>
              </a:rPr>
              <a:t>, </a:t>
            </a:r>
            <a:r>
              <a:rPr lang="ko-KR" altLang="en-US" sz="1200" b="1" dirty="0">
                <a:solidFill>
                  <a:schemeClr val="bg2">
                    <a:lumMod val="75000"/>
                  </a:schemeClr>
                </a:solidFill>
              </a:rPr>
              <a:t>대륙제관</a:t>
            </a:r>
            <a:r>
              <a:rPr lang="en-US" altLang="ko-KR" sz="1200" b="1" dirty="0">
                <a:solidFill>
                  <a:schemeClr val="bg2">
                    <a:lumMod val="75000"/>
                  </a:schemeClr>
                </a:solidFill>
              </a:rPr>
              <a:t>, </a:t>
            </a:r>
            <a:r>
              <a:rPr lang="ko-KR" altLang="en-US" sz="1200" b="1" dirty="0" err="1">
                <a:solidFill>
                  <a:schemeClr val="bg2">
                    <a:lumMod val="75000"/>
                  </a:schemeClr>
                </a:solidFill>
              </a:rPr>
              <a:t>라이브플렉스</a:t>
            </a:r>
            <a:endParaRPr lang="ko-KR" altLang="en-US" sz="1200" b="1" dirty="0">
              <a:solidFill>
                <a:schemeClr val="bg2">
                  <a:lumMod val="75000"/>
                </a:schemeClr>
              </a:solidFill>
            </a:endParaRPr>
          </a:p>
        </p:txBody>
      </p:sp>
      <p:pic>
        <p:nvPicPr>
          <p:cNvPr id="4" name="그림 3" descr="지도, 텍스트이(가) 표시된 사진&#10;&#10;자동 생성된 설명">
            <a:extLst>
              <a:ext uri="{FF2B5EF4-FFF2-40B4-BE49-F238E27FC236}">
                <a16:creationId xmlns:a16="http://schemas.microsoft.com/office/drawing/2014/main" id="{86C74EB4-A417-442F-B7BA-E99F77433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39694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캠핑 회사 주가 </a:t>
            </a:r>
            <a:r>
              <a:rPr lang="ko-KR" altLang="en-US" sz="1200" b="1" dirty="0" err="1"/>
              <a:t>크롤링</a:t>
            </a:r>
            <a:r>
              <a:rPr lang="ko-KR" altLang="en-US" sz="1200" b="1" dirty="0"/>
              <a:t> 후 추세 파악</a:t>
            </a:r>
          </a:p>
        </p:txBody>
      </p:sp>
      <p:sp>
        <p:nvSpPr>
          <p:cNvPr id="9" name="TextBox 8">
            <a:extLst>
              <a:ext uri="{FF2B5EF4-FFF2-40B4-BE49-F238E27FC236}">
                <a16:creationId xmlns:a16="http://schemas.microsoft.com/office/drawing/2014/main" id="{6B2FA614-56E3-4C94-B892-659F16C8A65D}"/>
              </a:ext>
            </a:extLst>
          </p:cNvPr>
          <p:cNvSpPr txBox="1"/>
          <p:nvPr/>
        </p:nvSpPr>
        <p:spPr>
          <a:xfrm>
            <a:off x="355601" y="1593707"/>
            <a:ext cx="3264677" cy="276999"/>
          </a:xfrm>
          <a:prstGeom prst="rect">
            <a:avLst/>
          </a:prstGeom>
          <a:noFill/>
        </p:spPr>
        <p:txBody>
          <a:bodyPr wrap="square" rtlCol="0">
            <a:spAutoFit/>
          </a:bodyPr>
          <a:lstStyle/>
          <a:p>
            <a:r>
              <a:rPr lang="en-US" altLang="ko-KR" sz="1200" b="1" dirty="0" err="1">
                <a:solidFill>
                  <a:schemeClr val="bg2">
                    <a:lumMod val="75000"/>
                  </a:schemeClr>
                </a:solidFill>
              </a:rPr>
              <a:t>Pn</a:t>
            </a:r>
            <a:r>
              <a:rPr lang="ko-KR" altLang="en-US" sz="1200" b="1" dirty="0">
                <a:solidFill>
                  <a:schemeClr val="bg2">
                    <a:lumMod val="75000"/>
                  </a:schemeClr>
                </a:solidFill>
              </a:rPr>
              <a:t>풍년</a:t>
            </a:r>
            <a:r>
              <a:rPr lang="en-US" altLang="ko-KR" sz="1200" b="1" dirty="0">
                <a:solidFill>
                  <a:schemeClr val="bg2">
                    <a:lumMod val="75000"/>
                  </a:schemeClr>
                </a:solidFill>
              </a:rPr>
              <a:t>, </a:t>
            </a:r>
            <a:r>
              <a:rPr lang="ko-KR" altLang="en-US" sz="1200" b="1" dirty="0" err="1">
                <a:solidFill>
                  <a:schemeClr val="bg2">
                    <a:lumMod val="75000"/>
                  </a:schemeClr>
                </a:solidFill>
              </a:rPr>
              <a:t>파세코</a:t>
            </a:r>
            <a:r>
              <a:rPr lang="en-US" altLang="ko-KR" sz="1200" b="1" dirty="0">
                <a:solidFill>
                  <a:schemeClr val="bg2">
                    <a:lumMod val="75000"/>
                  </a:schemeClr>
                </a:solidFill>
              </a:rPr>
              <a:t>, </a:t>
            </a:r>
            <a:r>
              <a:rPr lang="ko-KR" altLang="en-US" sz="1200" b="1" dirty="0">
                <a:solidFill>
                  <a:schemeClr val="bg2">
                    <a:lumMod val="75000"/>
                  </a:schemeClr>
                </a:solidFill>
              </a:rPr>
              <a:t>태양</a:t>
            </a:r>
            <a:r>
              <a:rPr lang="en-US" altLang="ko-KR" sz="1200" b="1" dirty="0">
                <a:solidFill>
                  <a:schemeClr val="bg2">
                    <a:lumMod val="75000"/>
                  </a:schemeClr>
                </a:solidFill>
              </a:rPr>
              <a:t>, </a:t>
            </a:r>
            <a:r>
              <a:rPr lang="ko-KR" altLang="en-US" sz="1200" b="1" dirty="0">
                <a:solidFill>
                  <a:schemeClr val="bg2">
                    <a:lumMod val="75000"/>
                  </a:schemeClr>
                </a:solidFill>
              </a:rPr>
              <a:t>대륙제관</a:t>
            </a:r>
            <a:r>
              <a:rPr lang="en-US" altLang="ko-KR" sz="1200" b="1" dirty="0">
                <a:solidFill>
                  <a:schemeClr val="bg2">
                    <a:lumMod val="75000"/>
                  </a:schemeClr>
                </a:solidFill>
              </a:rPr>
              <a:t>, </a:t>
            </a:r>
            <a:r>
              <a:rPr lang="ko-KR" altLang="en-US" sz="1200" b="1" dirty="0" err="1">
                <a:solidFill>
                  <a:schemeClr val="bg2">
                    <a:lumMod val="75000"/>
                  </a:schemeClr>
                </a:solidFill>
              </a:rPr>
              <a:t>라이브플렉스</a:t>
            </a:r>
            <a:endParaRPr lang="ko-KR" altLang="en-US" sz="1200" b="1" dirty="0">
              <a:solidFill>
                <a:schemeClr val="bg2">
                  <a:lumMod val="75000"/>
                </a:schemeClr>
              </a:solidFill>
            </a:endParaRPr>
          </a:p>
        </p:txBody>
      </p:sp>
      <p:pic>
        <p:nvPicPr>
          <p:cNvPr id="4" name="그림 3" descr="지도이(가) 표시된 사진&#10;&#10;자동 생성된 설명">
            <a:extLst>
              <a:ext uri="{FF2B5EF4-FFF2-40B4-BE49-F238E27FC236}">
                <a16:creationId xmlns:a16="http://schemas.microsoft.com/office/drawing/2014/main" id="{88EE0949-0982-4E9A-8260-BD965FFF3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383461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캠핑 회사 주가 </a:t>
            </a:r>
            <a:r>
              <a:rPr lang="ko-KR" altLang="en-US" sz="1200" b="1" dirty="0" err="1"/>
              <a:t>크롤링</a:t>
            </a:r>
            <a:r>
              <a:rPr lang="ko-KR" altLang="en-US" sz="1200" b="1" dirty="0"/>
              <a:t> 후 추세 파악</a:t>
            </a:r>
          </a:p>
        </p:txBody>
      </p:sp>
      <p:sp>
        <p:nvSpPr>
          <p:cNvPr id="9" name="TextBox 8">
            <a:extLst>
              <a:ext uri="{FF2B5EF4-FFF2-40B4-BE49-F238E27FC236}">
                <a16:creationId xmlns:a16="http://schemas.microsoft.com/office/drawing/2014/main" id="{6B2FA614-56E3-4C94-B892-659F16C8A65D}"/>
              </a:ext>
            </a:extLst>
          </p:cNvPr>
          <p:cNvSpPr txBox="1"/>
          <p:nvPr/>
        </p:nvSpPr>
        <p:spPr>
          <a:xfrm>
            <a:off x="355601" y="1593707"/>
            <a:ext cx="3264677" cy="276999"/>
          </a:xfrm>
          <a:prstGeom prst="rect">
            <a:avLst/>
          </a:prstGeom>
          <a:noFill/>
        </p:spPr>
        <p:txBody>
          <a:bodyPr wrap="square" rtlCol="0">
            <a:spAutoFit/>
          </a:bodyPr>
          <a:lstStyle/>
          <a:p>
            <a:r>
              <a:rPr lang="en-US" altLang="ko-KR" sz="1200" b="1" dirty="0" err="1">
                <a:solidFill>
                  <a:schemeClr val="bg2">
                    <a:lumMod val="75000"/>
                  </a:schemeClr>
                </a:solidFill>
              </a:rPr>
              <a:t>Pn</a:t>
            </a:r>
            <a:r>
              <a:rPr lang="ko-KR" altLang="en-US" sz="1200" b="1" dirty="0">
                <a:solidFill>
                  <a:schemeClr val="bg2">
                    <a:lumMod val="75000"/>
                  </a:schemeClr>
                </a:solidFill>
              </a:rPr>
              <a:t>풍년</a:t>
            </a:r>
            <a:r>
              <a:rPr lang="en-US" altLang="ko-KR" sz="1200" b="1" dirty="0">
                <a:solidFill>
                  <a:schemeClr val="bg2">
                    <a:lumMod val="75000"/>
                  </a:schemeClr>
                </a:solidFill>
              </a:rPr>
              <a:t>, </a:t>
            </a:r>
            <a:r>
              <a:rPr lang="ko-KR" altLang="en-US" sz="1200" b="1" dirty="0" err="1">
                <a:solidFill>
                  <a:schemeClr val="bg2">
                    <a:lumMod val="75000"/>
                  </a:schemeClr>
                </a:solidFill>
              </a:rPr>
              <a:t>파세코</a:t>
            </a:r>
            <a:r>
              <a:rPr lang="en-US" altLang="ko-KR" sz="1200" b="1" dirty="0">
                <a:solidFill>
                  <a:schemeClr val="bg2">
                    <a:lumMod val="75000"/>
                  </a:schemeClr>
                </a:solidFill>
              </a:rPr>
              <a:t>, </a:t>
            </a:r>
            <a:r>
              <a:rPr lang="ko-KR" altLang="en-US" sz="1200" b="1" dirty="0">
                <a:solidFill>
                  <a:schemeClr val="bg2">
                    <a:lumMod val="75000"/>
                  </a:schemeClr>
                </a:solidFill>
              </a:rPr>
              <a:t>태양</a:t>
            </a:r>
            <a:r>
              <a:rPr lang="en-US" altLang="ko-KR" sz="1200" b="1" dirty="0">
                <a:solidFill>
                  <a:schemeClr val="bg2">
                    <a:lumMod val="75000"/>
                  </a:schemeClr>
                </a:solidFill>
              </a:rPr>
              <a:t>, </a:t>
            </a:r>
            <a:r>
              <a:rPr lang="ko-KR" altLang="en-US" sz="1200" b="1" dirty="0">
                <a:solidFill>
                  <a:schemeClr val="bg2">
                    <a:lumMod val="75000"/>
                  </a:schemeClr>
                </a:solidFill>
              </a:rPr>
              <a:t>대륙제관</a:t>
            </a:r>
            <a:r>
              <a:rPr lang="en-US" altLang="ko-KR" sz="1200" b="1" dirty="0">
                <a:solidFill>
                  <a:schemeClr val="bg2">
                    <a:lumMod val="75000"/>
                  </a:schemeClr>
                </a:solidFill>
              </a:rPr>
              <a:t>, </a:t>
            </a:r>
            <a:r>
              <a:rPr lang="ko-KR" altLang="en-US" sz="1200" b="1" dirty="0" err="1">
                <a:solidFill>
                  <a:schemeClr val="bg2">
                    <a:lumMod val="75000"/>
                  </a:schemeClr>
                </a:solidFill>
              </a:rPr>
              <a:t>라이브플렉스</a:t>
            </a:r>
            <a:endParaRPr lang="ko-KR" altLang="en-US" sz="1200" b="1" dirty="0">
              <a:solidFill>
                <a:schemeClr val="bg2">
                  <a:lumMod val="75000"/>
                </a:schemeClr>
              </a:solidFill>
            </a:endParaRPr>
          </a:p>
        </p:txBody>
      </p:sp>
      <p:pic>
        <p:nvPicPr>
          <p:cNvPr id="4" name="그림 3">
            <a:extLst>
              <a:ext uri="{FF2B5EF4-FFF2-40B4-BE49-F238E27FC236}">
                <a16:creationId xmlns:a16="http://schemas.microsoft.com/office/drawing/2014/main" id="{5AEFC77A-FF5A-4BE8-ABBE-E0AA0B17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171267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캠핑 회사 주가 </a:t>
            </a:r>
            <a:r>
              <a:rPr lang="ko-KR" altLang="en-US" sz="1200" b="1" dirty="0" err="1"/>
              <a:t>크롤링</a:t>
            </a:r>
            <a:r>
              <a:rPr lang="ko-KR" altLang="en-US" sz="1200" b="1" dirty="0"/>
              <a:t> 후 추세 파악</a:t>
            </a:r>
          </a:p>
        </p:txBody>
      </p:sp>
      <p:sp>
        <p:nvSpPr>
          <p:cNvPr id="9" name="TextBox 8">
            <a:extLst>
              <a:ext uri="{FF2B5EF4-FFF2-40B4-BE49-F238E27FC236}">
                <a16:creationId xmlns:a16="http://schemas.microsoft.com/office/drawing/2014/main" id="{6B2FA614-56E3-4C94-B892-659F16C8A65D}"/>
              </a:ext>
            </a:extLst>
          </p:cNvPr>
          <p:cNvSpPr txBox="1"/>
          <p:nvPr/>
        </p:nvSpPr>
        <p:spPr>
          <a:xfrm>
            <a:off x="355601" y="1593707"/>
            <a:ext cx="3264677" cy="276999"/>
          </a:xfrm>
          <a:prstGeom prst="rect">
            <a:avLst/>
          </a:prstGeom>
          <a:noFill/>
        </p:spPr>
        <p:txBody>
          <a:bodyPr wrap="square" rtlCol="0">
            <a:spAutoFit/>
          </a:bodyPr>
          <a:lstStyle/>
          <a:p>
            <a:r>
              <a:rPr lang="en-US" altLang="ko-KR" sz="1200" b="1" dirty="0" err="1">
                <a:solidFill>
                  <a:schemeClr val="bg2">
                    <a:lumMod val="75000"/>
                  </a:schemeClr>
                </a:solidFill>
              </a:rPr>
              <a:t>Pn</a:t>
            </a:r>
            <a:r>
              <a:rPr lang="ko-KR" altLang="en-US" sz="1200" b="1" dirty="0">
                <a:solidFill>
                  <a:schemeClr val="bg2">
                    <a:lumMod val="75000"/>
                  </a:schemeClr>
                </a:solidFill>
              </a:rPr>
              <a:t>풍년</a:t>
            </a:r>
            <a:r>
              <a:rPr lang="en-US" altLang="ko-KR" sz="1200" b="1" dirty="0">
                <a:solidFill>
                  <a:schemeClr val="bg2">
                    <a:lumMod val="75000"/>
                  </a:schemeClr>
                </a:solidFill>
              </a:rPr>
              <a:t>, </a:t>
            </a:r>
            <a:r>
              <a:rPr lang="ko-KR" altLang="en-US" sz="1200" b="1" dirty="0" err="1">
                <a:solidFill>
                  <a:schemeClr val="bg2">
                    <a:lumMod val="75000"/>
                  </a:schemeClr>
                </a:solidFill>
              </a:rPr>
              <a:t>파세코</a:t>
            </a:r>
            <a:r>
              <a:rPr lang="en-US" altLang="ko-KR" sz="1200" b="1" dirty="0">
                <a:solidFill>
                  <a:schemeClr val="bg2">
                    <a:lumMod val="75000"/>
                  </a:schemeClr>
                </a:solidFill>
              </a:rPr>
              <a:t>, </a:t>
            </a:r>
            <a:r>
              <a:rPr lang="ko-KR" altLang="en-US" sz="1200" b="1" dirty="0">
                <a:solidFill>
                  <a:schemeClr val="bg2">
                    <a:lumMod val="75000"/>
                  </a:schemeClr>
                </a:solidFill>
              </a:rPr>
              <a:t>태양</a:t>
            </a:r>
            <a:r>
              <a:rPr lang="en-US" altLang="ko-KR" sz="1200" b="1" dirty="0">
                <a:solidFill>
                  <a:schemeClr val="bg2">
                    <a:lumMod val="75000"/>
                  </a:schemeClr>
                </a:solidFill>
              </a:rPr>
              <a:t>, </a:t>
            </a:r>
            <a:r>
              <a:rPr lang="ko-KR" altLang="en-US" sz="1200" b="1" dirty="0">
                <a:solidFill>
                  <a:schemeClr val="bg2">
                    <a:lumMod val="75000"/>
                  </a:schemeClr>
                </a:solidFill>
              </a:rPr>
              <a:t>대륙제관</a:t>
            </a:r>
            <a:r>
              <a:rPr lang="en-US" altLang="ko-KR" sz="1200" b="1" dirty="0">
                <a:solidFill>
                  <a:schemeClr val="bg2">
                    <a:lumMod val="75000"/>
                  </a:schemeClr>
                </a:solidFill>
              </a:rPr>
              <a:t>, </a:t>
            </a:r>
            <a:r>
              <a:rPr lang="ko-KR" altLang="en-US" sz="1200" b="1" dirty="0" err="1">
                <a:solidFill>
                  <a:schemeClr val="bg2">
                    <a:lumMod val="75000"/>
                  </a:schemeClr>
                </a:solidFill>
              </a:rPr>
              <a:t>라이브플렉스</a:t>
            </a:r>
            <a:endParaRPr lang="ko-KR" altLang="en-US" sz="1200" b="1" dirty="0">
              <a:solidFill>
                <a:schemeClr val="bg2">
                  <a:lumMod val="75000"/>
                </a:schemeClr>
              </a:solidFill>
            </a:endParaRPr>
          </a:p>
        </p:txBody>
      </p:sp>
      <p:pic>
        <p:nvPicPr>
          <p:cNvPr id="3" name="그림 2" descr="지도, 텍스트이(가) 표시된 사진&#10;&#10;자동 생성된 설명">
            <a:extLst>
              <a:ext uri="{FF2B5EF4-FFF2-40B4-BE49-F238E27FC236}">
                <a16:creationId xmlns:a16="http://schemas.microsoft.com/office/drawing/2014/main" id="{9C53EC43-6A77-4B0C-BEF6-80D4EF94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218336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err="1"/>
              <a:t>전처리</a:t>
            </a:r>
            <a:endParaRPr lang="ko-KR" altLang="en-US" sz="1200" b="1"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graphicFrame>
        <p:nvGraphicFramePr>
          <p:cNvPr id="11" name="표 22">
            <a:extLst>
              <a:ext uri="{FF2B5EF4-FFF2-40B4-BE49-F238E27FC236}">
                <a16:creationId xmlns:a16="http://schemas.microsoft.com/office/drawing/2014/main" id="{F5D4215E-1419-41E7-B7EF-9E3813659664}"/>
              </a:ext>
            </a:extLst>
          </p:cNvPr>
          <p:cNvGraphicFramePr>
            <a:graphicFrameLocks noGrp="1"/>
          </p:cNvGraphicFramePr>
          <p:nvPr>
            <p:extLst>
              <p:ext uri="{D42A27DB-BD31-4B8C-83A1-F6EECF244321}">
                <p14:modId xmlns:p14="http://schemas.microsoft.com/office/powerpoint/2010/main" val="4252378112"/>
              </p:ext>
            </p:extLst>
          </p:nvPr>
        </p:nvGraphicFramePr>
        <p:xfrm>
          <a:off x="457199" y="2072859"/>
          <a:ext cx="8275984" cy="2701790"/>
        </p:xfrm>
        <a:graphic>
          <a:graphicData uri="http://schemas.openxmlformats.org/drawingml/2006/table">
            <a:tbl>
              <a:tblPr firstRow="1" bandRow="1">
                <a:tableStyleId>{00A15C55-8517-42AA-B614-E9B94910E393}</a:tableStyleId>
              </a:tblPr>
              <a:tblGrid>
                <a:gridCol w="4137992">
                  <a:extLst>
                    <a:ext uri="{9D8B030D-6E8A-4147-A177-3AD203B41FA5}">
                      <a16:colId xmlns:a16="http://schemas.microsoft.com/office/drawing/2014/main" val="2986602632"/>
                    </a:ext>
                  </a:extLst>
                </a:gridCol>
                <a:gridCol w="4137992">
                  <a:extLst>
                    <a:ext uri="{9D8B030D-6E8A-4147-A177-3AD203B41FA5}">
                      <a16:colId xmlns:a16="http://schemas.microsoft.com/office/drawing/2014/main" val="1086282478"/>
                    </a:ext>
                  </a:extLst>
                </a:gridCol>
              </a:tblGrid>
              <a:tr h="736602">
                <a:tc>
                  <a:txBody>
                    <a:bodyPr/>
                    <a:lstStyle/>
                    <a:p>
                      <a:pPr latinLnBrk="1"/>
                      <a:r>
                        <a:rPr lang="ko-KR" altLang="en-US" dirty="0" err="1"/>
                        <a:t>결측치</a:t>
                      </a:r>
                      <a:r>
                        <a:rPr lang="ko-KR" altLang="en-US" dirty="0"/>
                        <a:t> 확인</a:t>
                      </a:r>
                    </a:p>
                  </a:txBody>
                  <a:tcPr/>
                </a:tc>
                <a:tc>
                  <a:txBody>
                    <a:bodyPr/>
                    <a:lstStyle/>
                    <a:p>
                      <a:pPr latinLnBrk="1"/>
                      <a:r>
                        <a:rPr lang="ko-KR" altLang="en-US" dirty="0"/>
                        <a:t>데이터 타입 지정</a:t>
                      </a:r>
                    </a:p>
                  </a:txBody>
                  <a:tcPr/>
                </a:tc>
                <a:extLst>
                  <a:ext uri="{0D108BD9-81ED-4DB2-BD59-A6C34878D82A}">
                    <a16:rowId xmlns:a16="http://schemas.microsoft.com/office/drawing/2014/main" val="552734668"/>
                  </a:ext>
                </a:extLst>
              </a:tr>
              <a:tr h="1965188">
                <a:tc>
                  <a:txBody>
                    <a:bodyPr/>
                    <a:lstStyle/>
                    <a:p>
                      <a:pPr marL="285750" indent="-285750" latinLnBrk="1">
                        <a:buFontTx/>
                        <a:buChar char="-"/>
                      </a:pPr>
                      <a:r>
                        <a:rPr lang="en-US" altLang="ko-KR" dirty="0" err="1"/>
                        <a:t>selng_cascnt</a:t>
                      </a:r>
                      <a:r>
                        <a:rPr lang="en-US" altLang="ko-KR" dirty="0"/>
                        <a:t> : </a:t>
                      </a:r>
                      <a:r>
                        <a:rPr lang="ko-KR" altLang="en-US" dirty="0"/>
                        <a:t>매출건수 </a:t>
                      </a:r>
                      <a:r>
                        <a:rPr lang="en-US" altLang="ko-KR" dirty="0"/>
                        <a:t>column</a:t>
                      </a:r>
                    </a:p>
                    <a:p>
                      <a:pPr marL="285750" indent="-285750" latinLnBrk="1">
                        <a:buFont typeface="Symbol" panose="05050102010706020507" pitchFamily="18" charset="2"/>
                        <a:buChar char="Þ"/>
                      </a:pPr>
                      <a:r>
                        <a:rPr lang="ko-KR" altLang="en-US" dirty="0"/>
                        <a:t>석재</a:t>
                      </a:r>
                      <a:r>
                        <a:rPr lang="en-US" altLang="ko-KR" dirty="0"/>
                        <a:t>, </a:t>
                      </a:r>
                      <a:r>
                        <a:rPr lang="ko-KR" altLang="en-US" dirty="0"/>
                        <a:t>커튼</a:t>
                      </a:r>
                      <a:r>
                        <a:rPr lang="en-US" altLang="ko-KR" dirty="0"/>
                        <a:t>, </a:t>
                      </a:r>
                      <a:r>
                        <a:rPr lang="ko-KR" altLang="en-US" dirty="0"/>
                        <a:t>영상물</a:t>
                      </a:r>
                      <a:r>
                        <a:rPr lang="en-US" altLang="ko-KR" dirty="0"/>
                        <a:t>, </a:t>
                      </a:r>
                      <a:r>
                        <a:rPr lang="ko-KR" altLang="en-US" dirty="0"/>
                        <a:t>복지매장</a:t>
                      </a:r>
                      <a:r>
                        <a:rPr lang="en-US" altLang="ko-KR" dirty="0"/>
                        <a:t>, </a:t>
                      </a:r>
                      <a:r>
                        <a:rPr lang="ko-KR" altLang="en-US" dirty="0" err="1"/>
                        <a:t>축협직영매장</a:t>
                      </a:r>
                      <a:r>
                        <a:rPr lang="ko-KR" altLang="en-US" dirty="0"/>
                        <a:t> 확인</a:t>
                      </a:r>
                      <a:endParaRPr lang="en-US" altLang="ko-KR" dirty="0"/>
                    </a:p>
                    <a:p>
                      <a:pPr marL="285750" indent="-285750" latinLnBrk="1">
                        <a:buFont typeface="Symbol" panose="05050102010706020507" pitchFamily="18" charset="2"/>
                        <a:buChar char="Þ"/>
                      </a:pPr>
                      <a:r>
                        <a:rPr lang="ko-KR" altLang="en-US" dirty="0"/>
                        <a:t>제거</a:t>
                      </a:r>
                      <a:endParaRPr lang="en-US" altLang="ko-KR" dirty="0"/>
                    </a:p>
                    <a:p>
                      <a:pPr marL="0" indent="0" latinLnBrk="1">
                        <a:buFont typeface="Symbol" panose="05050102010706020507" pitchFamily="18" charset="2"/>
                        <a:buNone/>
                      </a:pPr>
                      <a:endParaRPr lang="ko-KR" altLang="en-US" dirty="0"/>
                    </a:p>
                  </a:txBody>
                  <a:tcPr/>
                </a:tc>
                <a:tc>
                  <a:txBody>
                    <a:bodyPr/>
                    <a:lstStyle/>
                    <a:p>
                      <a:pPr marL="285750" indent="-285750" latinLnBrk="1">
                        <a:buFontTx/>
                        <a:buChar char="-"/>
                      </a:pPr>
                      <a:r>
                        <a:rPr lang="en-US" altLang="ko-KR" dirty="0" err="1"/>
                        <a:t>selng_cascnt</a:t>
                      </a:r>
                      <a:r>
                        <a:rPr lang="en-US" altLang="ko-KR" dirty="0"/>
                        <a:t> (</a:t>
                      </a:r>
                      <a:r>
                        <a:rPr lang="ko-KR" altLang="en-US" dirty="0"/>
                        <a:t>매출건수</a:t>
                      </a:r>
                      <a:r>
                        <a:rPr lang="en-US" altLang="ko-KR" dirty="0"/>
                        <a:t>) : int</a:t>
                      </a:r>
                    </a:p>
                    <a:p>
                      <a:pPr marL="285750" indent="-285750" latinLnBrk="1">
                        <a:buFontTx/>
                        <a:buChar char="-"/>
                      </a:pPr>
                      <a:r>
                        <a:rPr lang="en-US" altLang="ko-KR" dirty="0" err="1"/>
                        <a:t>Salamt</a:t>
                      </a:r>
                      <a:r>
                        <a:rPr lang="en-US" altLang="ko-KR" dirty="0"/>
                        <a:t> (</a:t>
                      </a:r>
                      <a:r>
                        <a:rPr lang="ko-KR" altLang="en-US" dirty="0"/>
                        <a:t>매출액</a:t>
                      </a:r>
                      <a:r>
                        <a:rPr lang="en-US" altLang="ko-KR" dirty="0"/>
                        <a:t>) : int</a:t>
                      </a:r>
                    </a:p>
                    <a:p>
                      <a:pPr marL="285750" indent="-285750" latinLnBrk="1">
                        <a:buFontTx/>
                        <a:buChar char="-"/>
                      </a:pPr>
                      <a:r>
                        <a:rPr lang="en-US" altLang="ko-KR" dirty="0" err="1"/>
                        <a:t>Receipt_dtm</a:t>
                      </a:r>
                      <a:r>
                        <a:rPr lang="en-US" altLang="ko-KR" dirty="0"/>
                        <a:t> (</a:t>
                      </a:r>
                      <a:r>
                        <a:rPr lang="ko-KR" altLang="en-US" dirty="0"/>
                        <a:t>날짜</a:t>
                      </a:r>
                      <a:r>
                        <a:rPr lang="en-US" altLang="ko-KR" dirty="0"/>
                        <a:t>) : datetime</a:t>
                      </a:r>
                      <a:endParaRPr lang="ko-KR" altLang="en-US" dirty="0"/>
                    </a:p>
                  </a:txBody>
                  <a:tcPr/>
                </a:tc>
                <a:extLst>
                  <a:ext uri="{0D108BD9-81ED-4DB2-BD59-A6C34878D82A}">
                    <a16:rowId xmlns:a16="http://schemas.microsoft.com/office/drawing/2014/main" val="2787884277"/>
                  </a:ext>
                </a:extLst>
              </a:tr>
            </a:tbl>
          </a:graphicData>
        </a:graphic>
      </p:graphicFrame>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spTree>
    <p:extLst>
      <p:ext uri="{BB962C8B-B14F-4D97-AF65-F5344CB8AC3E}">
        <p14:creationId xmlns:p14="http://schemas.microsoft.com/office/powerpoint/2010/main" val="4245113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요약</a:t>
            </a:r>
          </a:p>
        </p:txBody>
      </p:sp>
      <p:sp>
        <p:nvSpPr>
          <p:cNvPr id="2" name="TextBox 1">
            <a:extLst>
              <a:ext uri="{FF2B5EF4-FFF2-40B4-BE49-F238E27FC236}">
                <a16:creationId xmlns:a16="http://schemas.microsoft.com/office/drawing/2014/main" id="{380CE3D9-F83C-45DF-B5BA-DDFA11C02DB0}"/>
              </a:ext>
            </a:extLst>
          </p:cNvPr>
          <p:cNvSpPr txBox="1"/>
          <p:nvPr/>
        </p:nvSpPr>
        <p:spPr>
          <a:xfrm>
            <a:off x="465666" y="1959429"/>
            <a:ext cx="7036146" cy="5909310"/>
          </a:xfrm>
          <a:prstGeom prst="rect">
            <a:avLst/>
          </a:prstGeom>
          <a:noFill/>
        </p:spPr>
        <p:txBody>
          <a:bodyPr wrap="square" rtlCol="0">
            <a:spAutoFit/>
          </a:bodyPr>
          <a:lstStyle/>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캠핑관련 수요가 실제로 증가하였다면</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캠핑관련주가가 상승했을 것이라고 생각하여</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규모가 있고 상장되어 있는 기업을 나타내 보았습니다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상장되어 있는 </a:t>
            </a:r>
            <a:r>
              <a:rPr lang="en-US" altLang="ko-KR" b="1" i="0" dirty="0">
                <a:solidFill>
                  <a:srgbClr val="000000"/>
                </a:solidFill>
                <a:effectLst/>
                <a:latin typeface="Malgun Gothic" panose="020B0503020000020004" pitchFamily="50" charset="-127"/>
                <a:ea typeface="Malgun Gothic" panose="020B0503020000020004" pitchFamily="50" charset="-127"/>
              </a:rPr>
              <a:t>5</a:t>
            </a:r>
            <a:r>
              <a:rPr lang="ko-KR" altLang="en-US" b="1" i="0" dirty="0">
                <a:solidFill>
                  <a:srgbClr val="000000"/>
                </a:solidFill>
                <a:effectLst/>
                <a:latin typeface="Malgun Gothic" panose="020B0503020000020004" pitchFamily="50" charset="-127"/>
                <a:ea typeface="Malgun Gothic" panose="020B0503020000020004" pitchFamily="50" charset="-127"/>
              </a:rPr>
              <a:t>개의 캠핑관련주는 코로나 이후 주가가 모두 급등하였습니다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또한 </a:t>
            </a:r>
            <a:r>
              <a:rPr lang="en-US" altLang="ko-KR" b="1" i="0" dirty="0">
                <a:solidFill>
                  <a:srgbClr val="000000"/>
                </a:solidFill>
                <a:effectLst/>
                <a:latin typeface="Malgun Gothic" panose="020B0503020000020004" pitchFamily="50" charset="-127"/>
                <a:ea typeface="Malgun Gothic" panose="020B0503020000020004" pitchFamily="50" charset="-127"/>
              </a:rPr>
              <a:t>2020</a:t>
            </a:r>
            <a:r>
              <a:rPr lang="ko-KR" altLang="en-US" b="1" i="0" dirty="0">
                <a:solidFill>
                  <a:srgbClr val="000000"/>
                </a:solidFill>
                <a:effectLst/>
                <a:latin typeface="Malgun Gothic" panose="020B0503020000020004" pitchFamily="50" charset="-127"/>
                <a:ea typeface="Malgun Gothic" panose="020B0503020000020004" pitchFamily="50" charset="-127"/>
              </a:rPr>
              <a:t>년 뿐만 아니라 기업들의 장기적인 추세를 </a:t>
            </a:r>
            <a:r>
              <a:rPr lang="ko-KR" altLang="en-US" b="1" i="0" dirty="0" err="1">
                <a:solidFill>
                  <a:srgbClr val="000000"/>
                </a:solidFill>
                <a:effectLst/>
                <a:latin typeface="Malgun Gothic" panose="020B0503020000020004" pitchFamily="50" charset="-127"/>
                <a:ea typeface="Malgun Gothic" panose="020B0503020000020004" pitchFamily="50" charset="-127"/>
              </a:rPr>
              <a:t>보기위하여</a:t>
            </a:r>
            <a:r>
              <a:rPr lang="ko-KR" altLang="en-US" b="1" i="0" dirty="0">
                <a:solidFill>
                  <a:srgbClr val="000000"/>
                </a:solidFill>
                <a:effectLst/>
                <a:latin typeface="Malgun Gothic" panose="020B0503020000020004" pitchFamily="50" charset="-127"/>
                <a:ea typeface="Malgun Gothic" panose="020B0503020000020004" pitchFamily="50" charset="-127"/>
              </a:rPr>
              <a:t> </a:t>
            </a:r>
            <a:r>
              <a:rPr lang="en-US" altLang="ko-KR" b="1" i="0" dirty="0">
                <a:solidFill>
                  <a:srgbClr val="000000"/>
                </a:solidFill>
                <a:effectLst/>
                <a:latin typeface="Malgun Gothic" panose="020B0503020000020004" pitchFamily="50" charset="-127"/>
                <a:ea typeface="Malgun Gothic" panose="020B0503020000020004" pitchFamily="50" charset="-127"/>
              </a:rPr>
              <a:t>3</a:t>
            </a:r>
            <a:r>
              <a:rPr lang="ko-KR" altLang="en-US" b="1" i="0" dirty="0">
                <a:solidFill>
                  <a:srgbClr val="000000"/>
                </a:solidFill>
                <a:effectLst/>
                <a:latin typeface="Malgun Gothic" panose="020B0503020000020004" pitchFamily="50" charset="-127"/>
                <a:ea typeface="Malgun Gothic" panose="020B0503020000020004" pitchFamily="50" charset="-127"/>
              </a:rPr>
              <a:t>년치의 주가 데이터를 수집하였습니다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en-US" altLang="ko-KR" b="1" i="0" dirty="0" err="1">
                <a:solidFill>
                  <a:srgbClr val="000000"/>
                </a:solidFill>
                <a:effectLst/>
                <a:latin typeface="Malgun Gothic" panose="020B0503020000020004" pitchFamily="50" charset="-127"/>
                <a:ea typeface="Malgun Gothic" panose="020B0503020000020004" pitchFamily="50" charset="-127"/>
              </a:rPr>
              <a:t>pn</a:t>
            </a:r>
            <a:r>
              <a:rPr lang="ko-KR" altLang="en-US" b="1" i="0" dirty="0">
                <a:solidFill>
                  <a:srgbClr val="000000"/>
                </a:solidFill>
                <a:effectLst/>
                <a:latin typeface="Malgun Gothic" panose="020B0503020000020004" pitchFamily="50" charset="-127"/>
                <a:ea typeface="Malgun Gothic" panose="020B0503020000020004" pitchFamily="50" charset="-127"/>
              </a:rPr>
              <a:t>풍년과 파세코는 과거 </a:t>
            </a:r>
            <a:r>
              <a:rPr lang="en-US" altLang="ko-KR" b="1" i="0" dirty="0">
                <a:solidFill>
                  <a:srgbClr val="000000"/>
                </a:solidFill>
                <a:effectLst/>
                <a:latin typeface="Malgun Gothic" panose="020B0503020000020004" pitchFamily="50" charset="-127"/>
                <a:ea typeface="Malgun Gothic" panose="020B0503020000020004" pitchFamily="50" charset="-127"/>
              </a:rPr>
              <a:t>2</a:t>
            </a:r>
            <a:r>
              <a:rPr lang="ko-KR" altLang="en-US" b="1" i="0" dirty="0">
                <a:solidFill>
                  <a:srgbClr val="000000"/>
                </a:solidFill>
                <a:effectLst/>
                <a:latin typeface="Malgun Gothic" panose="020B0503020000020004" pitchFamily="50" charset="-127"/>
                <a:ea typeface="Malgun Gothic" panose="020B0503020000020004" pitchFamily="50" charset="-127"/>
              </a:rPr>
              <a:t>년 주가의 평균과 비교해보더라도 현재 가파르게 </a:t>
            </a:r>
            <a:r>
              <a:rPr lang="ko-KR" altLang="en-US" b="1" i="0" dirty="0" err="1">
                <a:solidFill>
                  <a:srgbClr val="000000"/>
                </a:solidFill>
                <a:effectLst/>
                <a:latin typeface="Malgun Gothic" panose="020B0503020000020004" pitchFamily="50" charset="-127"/>
                <a:ea typeface="Malgun Gothic" panose="020B0503020000020004" pitchFamily="50" charset="-127"/>
              </a:rPr>
              <a:t>상승하는것을</a:t>
            </a:r>
            <a:r>
              <a:rPr lang="ko-KR" altLang="en-US" b="1" i="0" dirty="0">
                <a:solidFill>
                  <a:srgbClr val="000000"/>
                </a:solidFill>
                <a:effectLst/>
                <a:latin typeface="Malgun Gothic" panose="020B0503020000020004" pitchFamily="50" charset="-127"/>
                <a:ea typeface="Malgun Gothic" panose="020B0503020000020004" pitchFamily="50" charset="-127"/>
              </a:rPr>
              <a:t> 볼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태양</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대륙제관</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err="1">
                <a:solidFill>
                  <a:srgbClr val="000000"/>
                </a:solidFill>
                <a:effectLst/>
                <a:latin typeface="Malgun Gothic" panose="020B0503020000020004" pitchFamily="50" charset="-127"/>
                <a:ea typeface="Malgun Gothic" panose="020B0503020000020004" pitchFamily="50" charset="-127"/>
              </a:rPr>
              <a:t>라이브플렉스는</a:t>
            </a:r>
            <a:r>
              <a:rPr lang="ko-KR" altLang="en-US" b="1" i="0" dirty="0">
                <a:solidFill>
                  <a:srgbClr val="000000"/>
                </a:solidFill>
                <a:effectLst/>
                <a:latin typeface="Malgun Gothic" panose="020B0503020000020004" pitchFamily="50" charset="-127"/>
                <a:ea typeface="Malgun Gothic" panose="020B0503020000020004" pitchFamily="50" charset="-127"/>
              </a:rPr>
              <a:t> 코로나의 여파로 감소하는 추세를 보였지만</a:t>
            </a:r>
            <a:r>
              <a:rPr lang="en-US" altLang="ko-KR" b="1" i="0" dirty="0">
                <a:solidFill>
                  <a:srgbClr val="000000"/>
                </a:solidFill>
                <a:effectLst/>
                <a:latin typeface="Malgun Gothic" panose="020B0503020000020004" pitchFamily="50" charset="-127"/>
                <a:ea typeface="Malgun Gothic" panose="020B0503020000020004" pitchFamily="50" charset="-127"/>
              </a:rPr>
              <a:t>, 3</a:t>
            </a:r>
            <a:r>
              <a:rPr lang="ko-KR" altLang="en-US" b="1" i="0" dirty="0">
                <a:solidFill>
                  <a:srgbClr val="000000"/>
                </a:solidFill>
                <a:effectLst/>
                <a:latin typeface="Malgun Gothic" panose="020B0503020000020004" pitchFamily="50" charset="-127"/>
                <a:ea typeface="Malgun Gothic" panose="020B0503020000020004" pitchFamily="50" charset="-127"/>
              </a:rPr>
              <a:t>월을 기점으로 가파르게 상승하며 회복하는 추세를 보이고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a:p>
            <a:endParaRPr lang="ko-KR" altLang="en-US" dirty="0"/>
          </a:p>
        </p:txBody>
      </p:sp>
    </p:spTree>
    <p:extLst>
      <p:ext uri="{BB962C8B-B14F-4D97-AF65-F5344CB8AC3E}">
        <p14:creationId xmlns:p14="http://schemas.microsoft.com/office/powerpoint/2010/main" val="2384660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en-US" altLang="ko-KR" sz="1200" b="1" dirty="0"/>
              <a:t>Insight</a:t>
            </a:r>
            <a:endParaRPr lang="ko-KR" altLang="en-US" sz="1200" b="1" dirty="0"/>
          </a:p>
        </p:txBody>
      </p:sp>
      <p:sp>
        <p:nvSpPr>
          <p:cNvPr id="3" name="TextBox 2">
            <a:extLst>
              <a:ext uri="{FF2B5EF4-FFF2-40B4-BE49-F238E27FC236}">
                <a16:creationId xmlns:a16="http://schemas.microsoft.com/office/drawing/2014/main" id="{BD83D81E-7D17-4E3B-831D-F62AE41EB3CC}"/>
              </a:ext>
            </a:extLst>
          </p:cNvPr>
          <p:cNvSpPr txBox="1"/>
          <p:nvPr/>
        </p:nvSpPr>
        <p:spPr>
          <a:xfrm>
            <a:off x="457200" y="2183363"/>
            <a:ext cx="5147733" cy="923330"/>
          </a:xfrm>
          <a:prstGeom prst="rect">
            <a:avLst/>
          </a:prstGeom>
          <a:noFill/>
        </p:spPr>
        <p:txBody>
          <a:bodyPr wrap="square" rtlCol="0">
            <a:spAutoFit/>
          </a:bodyPr>
          <a:lstStyle/>
          <a:p>
            <a:r>
              <a:rPr lang="ko-KR" altLang="en-US" b="1" i="0" dirty="0">
                <a:solidFill>
                  <a:srgbClr val="000000"/>
                </a:solidFill>
                <a:effectLst/>
                <a:latin typeface="Malgun Gothic" panose="020B0503020000020004" pitchFamily="50" charset="-127"/>
                <a:ea typeface="Malgun Gothic" panose="020B0503020000020004" pitchFamily="50" charset="-127"/>
              </a:rPr>
              <a:t>이러한 그래프를 비추어 봤을 때</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캠핑에 대한 수요가 지속적으로 증가하고 있다는 것을 알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endParaRPr lang="ko-KR" altLang="en-US" dirty="0"/>
          </a:p>
        </p:txBody>
      </p:sp>
    </p:spTree>
    <p:extLst>
      <p:ext uri="{BB962C8B-B14F-4D97-AF65-F5344CB8AC3E}">
        <p14:creationId xmlns:p14="http://schemas.microsoft.com/office/powerpoint/2010/main" val="388640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미디어에서는 캠핑에 관련된 언급</a:t>
            </a:r>
          </a:p>
        </p:txBody>
      </p:sp>
      <p:pic>
        <p:nvPicPr>
          <p:cNvPr id="4" name="그림 3">
            <a:extLst>
              <a:ext uri="{FF2B5EF4-FFF2-40B4-BE49-F238E27FC236}">
                <a16:creationId xmlns:a16="http://schemas.microsoft.com/office/drawing/2014/main" id="{48E079C7-0B07-41FD-A6A1-4853C10D1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140146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en-US" altLang="ko-KR" sz="1200" b="1" dirty="0"/>
              <a:t>2020</a:t>
            </a:r>
            <a:r>
              <a:rPr lang="ko-KR" altLang="en-US" sz="1200" b="1" dirty="0"/>
              <a:t>년 캠핑으로 뉴스를 검색했을 때 연관단어</a:t>
            </a:r>
          </a:p>
        </p:txBody>
      </p:sp>
      <p:pic>
        <p:nvPicPr>
          <p:cNvPr id="3" name="그림 2">
            <a:extLst>
              <a:ext uri="{FF2B5EF4-FFF2-40B4-BE49-F238E27FC236}">
                <a16:creationId xmlns:a16="http://schemas.microsoft.com/office/drawing/2014/main" id="{A6CF2295-F53E-4AD9-93B0-D3C1306E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81374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pic>
        <p:nvPicPr>
          <p:cNvPr id="4" name="그림 3" descr="스크린샷이(가) 표시된 사진&#10;&#10;자동 생성된 설명">
            <a:extLst>
              <a:ext uri="{FF2B5EF4-FFF2-40B4-BE49-F238E27FC236}">
                <a16:creationId xmlns:a16="http://schemas.microsoft.com/office/drawing/2014/main" id="{1E632E70-34AE-4F01-BD01-FADD16413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Tree>
    <p:extLst>
      <p:ext uri="{BB962C8B-B14F-4D97-AF65-F5344CB8AC3E}">
        <p14:creationId xmlns:p14="http://schemas.microsoft.com/office/powerpoint/2010/main" val="274560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요약</a:t>
            </a:r>
          </a:p>
        </p:txBody>
      </p:sp>
      <p:sp>
        <p:nvSpPr>
          <p:cNvPr id="2" name="TextBox 1">
            <a:extLst>
              <a:ext uri="{FF2B5EF4-FFF2-40B4-BE49-F238E27FC236}">
                <a16:creationId xmlns:a16="http://schemas.microsoft.com/office/drawing/2014/main" id="{C5903EED-CF7C-479D-97B5-0B79707C376F}"/>
              </a:ext>
            </a:extLst>
          </p:cNvPr>
          <p:cNvSpPr txBox="1"/>
          <p:nvPr/>
        </p:nvSpPr>
        <p:spPr>
          <a:xfrm>
            <a:off x="332317" y="1753658"/>
            <a:ext cx="8650816" cy="6740307"/>
          </a:xfrm>
          <a:prstGeom prst="rect">
            <a:avLst/>
          </a:prstGeom>
          <a:noFill/>
        </p:spPr>
        <p:txBody>
          <a:bodyPr wrap="square" rtlCol="0">
            <a:spAutoFit/>
          </a:bodyPr>
          <a:lstStyle/>
          <a:p>
            <a:pPr algn="l">
              <a:buFont typeface="Arial" panose="020B0604020202020204" pitchFamily="34" charset="0"/>
              <a:buChar char="•"/>
            </a:pPr>
            <a:r>
              <a:rPr lang="en-US" altLang="ko-KR" b="1" i="0" dirty="0">
                <a:solidFill>
                  <a:srgbClr val="000000"/>
                </a:solidFill>
                <a:effectLst/>
                <a:latin typeface="Malgun Gothic" panose="020B0503020000020004" pitchFamily="50" charset="-127"/>
                <a:ea typeface="Malgun Gothic" panose="020B0503020000020004" pitchFamily="50" charset="-127"/>
              </a:rPr>
              <a:t>2019</a:t>
            </a:r>
            <a:r>
              <a:rPr lang="ko-KR" altLang="en-US" b="1" i="0" dirty="0">
                <a:solidFill>
                  <a:srgbClr val="000000"/>
                </a:solidFill>
                <a:effectLst/>
                <a:latin typeface="Malgun Gothic" panose="020B0503020000020004" pitchFamily="50" charset="-127"/>
                <a:ea typeface="Malgun Gothic" panose="020B0503020000020004" pitchFamily="50" charset="-127"/>
              </a:rPr>
              <a:t>년도와 </a:t>
            </a:r>
            <a:r>
              <a:rPr lang="en-US" altLang="ko-KR" b="1" i="0" dirty="0">
                <a:solidFill>
                  <a:srgbClr val="000000"/>
                </a:solidFill>
                <a:effectLst/>
                <a:latin typeface="Malgun Gothic" panose="020B0503020000020004" pitchFamily="50" charset="-127"/>
                <a:ea typeface="Malgun Gothic" panose="020B0503020000020004" pitchFamily="50" charset="-127"/>
              </a:rPr>
              <a:t>2020</a:t>
            </a:r>
            <a:r>
              <a:rPr lang="ko-KR" altLang="en-US" b="1" i="0" dirty="0">
                <a:solidFill>
                  <a:srgbClr val="000000"/>
                </a:solidFill>
                <a:effectLst/>
                <a:latin typeface="Malgun Gothic" panose="020B0503020000020004" pitchFamily="50" charset="-127"/>
                <a:ea typeface="Malgun Gothic" panose="020B0503020000020004" pitchFamily="50" charset="-127"/>
              </a:rPr>
              <a:t>년의 캠핑이라는 키워드가 들어간 뉴스 타이틀을 비교해보았습니다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r>
              <a:rPr lang="en-US" altLang="ko-KR" b="1" i="0" dirty="0">
                <a:solidFill>
                  <a:srgbClr val="000000"/>
                </a:solidFill>
                <a:effectLst/>
                <a:latin typeface="Malgun Gothic" panose="020B0503020000020004" pitchFamily="50" charset="-127"/>
                <a:ea typeface="Malgun Gothic" panose="020B0503020000020004" pitchFamily="50" charset="-127"/>
              </a:rPr>
              <a:t>1. </a:t>
            </a:r>
            <a:r>
              <a:rPr lang="ko-KR" altLang="en-US" b="1" i="0" dirty="0">
                <a:solidFill>
                  <a:srgbClr val="000000"/>
                </a:solidFill>
                <a:effectLst/>
                <a:latin typeface="Malgun Gothic" panose="020B0503020000020004" pitchFamily="50" charset="-127"/>
                <a:ea typeface="Malgun Gothic" panose="020B0503020000020004" pitchFamily="50" charset="-127"/>
              </a:rPr>
              <a:t>여행과 관광</a:t>
            </a:r>
          </a:p>
          <a:p>
            <a:pPr algn="l">
              <a:buFont typeface="Arial" panose="020B0604020202020204" pitchFamily="34" charset="0"/>
              <a:buChar char="•"/>
            </a:pPr>
            <a:r>
              <a:rPr lang="en-US" altLang="ko-KR" b="1" i="0" dirty="0">
                <a:solidFill>
                  <a:srgbClr val="000000"/>
                </a:solidFill>
                <a:effectLst/>
                <a:latin typeface="Malgun Gothic" panose="020B0503020000020004" pitchFamily="50" charset="-127"/>
                <a:ea typeface="Malgun Gothic" panose="020B0503020000020004" pitchFamily="50" charset="-127"/>
              </a:rPr>
              <a:t>2019</a:t>
            </a:r>
            <a:r>
              <a:rPr lang="ko-KR" altLang="en-US" b="1" i="0" dirty="0">
                <a:solidFill>
                  <a:srgbClr val="000000"/>
                </a:solidFill>
                <a:effectLst/>
                <a:latin typeface="Malgun Gothic" panose="020B0503020000020004" pitchFamily="50" charset="-127"/>
                <a:ea typeface="Malgun Gothic" panose="020B0503020000020004" pitchFamily="50" charset="-127"/>
              </a:rPr>
              <a:t>년에 캠핑과 많이 연관된 단어는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여행</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입니다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일반적인 캠핑의 이미지가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관광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의 이미지보다는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여행</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을 떠난다는 의미가 크기 때문이라고 짐작할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하지만 </a:t>
            </a:r>
            <a:r>
              <a:rPr lang="en-US" altLang="ko-KR" b="1" i="0" dirty="0">
                <a:solidFill>
                  <a:srgbClr val="000000"/>
                </a:solidFill>
                <a:effectLst/>
                <a:latin typeface="Malgun Gothic" panose="020B0503020000020004" pitchFamily="50" charset="-127"/>
                <a:ea typeface="Malgun Gothic" panose="020B0503020000020004" pitchFamily="50" charset="-127"/>
              </a:rPr>
              <a:t>2020</a:t>
            </a:r>
            <a:r>
              <a:rPr lang="ko-KR" altLang="en-US" b="1" i="0" dirty="0">
                <a:solidFill>
                  <a:srgbClr val="000000"/>
                </a:solidFill>
                <a:effectLst/>
                <a:latin typeface="Malgun Gothic" panose="020B0503020000020004" pitchFamily="50" charset="-127"/>
                <a:ea typeface="Malgun Gothic" panose="020B0503020000020004" pitchFamily="50" charset="-127"/>
              </a:rPr>
              <a:t>년에는 관광이라는 단어가 캠핑과 많이 연관</a:t>
            </a:r>
            <a:r>
              <a:rPr lang="en-US" altLang="ko-KR" b="1" i="0" dirty="0">
                <a:solidFill>
                  <a:srgbClr val="000000"/>
                </a:solidFill>
                <a:effectLst/>
                <a:latin typeface="Malgun Gothic" panose="020B0503020000020004" pitchFamily="50" charset="-127"/>
                <a:ea typeface="Malgun Gothic" panose="020B0503020000020004" pitchFamily="50" charset="-127"/>
              </a:rPr>
              <a:t>(4</a:t>
            </a:r>
            <a:r>
              <a:rPr lang="ko-KR" altLang="en-US" b="1" i="0" dirty="0">
                <a:solidFill>
                  <a:srgbClr val="000000"/>
                </a:solidFill>
                <a:effectLst/>
                <a:latin typeface="Malgun Gothic" panose="020B0503020000020004" pitchFamily="50" charset="-127"/>
                <a:ea typeface="Malgun Gothic" panose="020B0503020000020004" pitchFamily="50" charset="-127"/>
              </a:rPr>
              <a:t>위</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되었는데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관광의 대체제로서 캠핑을 떠올리는 심리적 요인이 반영되어 있다고 생각합니다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a:p>
            <a:pPr algn="l"/>
            <a:r>
              <a:rPr lang="en-US" altLang="ko-KR" b="1" i="0" dirty="0">
                <a:solidFill>
                  <a:srgbClr val="000000"/>
                </a:solidFill>
                <a:effectLst/>
                <a:latin typeface="Malgun Gothic" panose="020B0503020000020004" pitchFamily="50" charset="-127"/>
                <a:ea typeface="Malgun Gothic" panose="020B0503020000020004" pitchFamily="50" charset="-127"/>
              </a:rPr>
              <a:t>2. </a:t>
            </a:r>
            <a:r>
              <a:rPr lang="ko-KR" altLang="en-US" b="1" i="0" dirty="0">
                <a:solidFill>
                  <a:srgbClr val="000000"/>
                </a:solidFill>
                <a:effectLst/>
                <a:latin typeface="Malgun Gothic" panose="020B0503020000020004" pitchFamily="50" charset="-127"/>
                <a:ea typeface="Malgun Gothic" panose="020B0503020000020004" pitchFamily="50" charset="-127"/>
              </a:rPr>
              <a:t>안전</a:t>
            </a: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또 한가지 눈여겨볼 점은</a:t>
            </a:r>
            <a:r>
              <a:rPr lang="en-US" altLang="ko-KR" b="1" i="0" dirty="0">
                <a:solidFill>
                  <a:srgbClr val="000000"/>
                </a:solidFill>
                <a:effectLst/>
                <a:latin typeface="Malgun Gothic" panose="020B0503020000020004" pitchFamily="50" charset="-127"/>
                <a:ea typeface="Malgun Gothic" panose="020B0503020000020004" pitchFamily="50" charset="-127"/>
              </a:rPr>
              <a:t>, 2020</a:t>
            </a:r>
            <a:r>
              <a:rPr lang="ko-KR" altLang="en-US" b="1" i="0" dirty="0">
                <a:solidFill>
                  <a:srgbClr val="000000"/>
                </a:solidFill>
                <a:effectLst/>
                <a:latin typeface="Malgun Gothic" panose="020B0503020000020004" pitchFamily="50" charset="-127"/>
                <a:ea typeface="Malgun Gothic" panose="020B0503020000020004" pitchFamily="50" charset="-127"/>
              </a:rPr>
              <a:t>년에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안전</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이라는 단어가 많이 언급되고 있는 점입니다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밀집지역을 피하려고 하는 사회적 분위기 속에서 비교적 </a:t>
            </a:r>
            <a:r>
              <a:rPr lang="ko-KR" altLang="en-US" b="1" i="0" dirty="0" err="1">
                <a:solidFill>
                  <a:srgbClr val="000000"/>
                </a:solidFill>
                <a:effectLst/>
                <a:latin typeface="Malgun Gothic" panose="020B0503020000020004" pitchFamily="50" charset="-127"/>
                <a:ea typeface="Malgun Gothic" panose="020B0503020000020004" pitchFamily="50" charset="-127"/>
              </a:rPr>
              <a:t>언택트</a:t>
            </a:r>
            <a:r>
              <a:rPr lang="ko-KR" altLang="en-US" b="1" i="0" dirty="0">
                <a:solidFill>
                  <a:srgbClr val="000000"/>
                </a:solidFill>
                <a:effectLst/>
                <a:latin typeface="Malgun Gothic" panose="020B0503020000020004" pitchFamily="50" charset="-127"/>
                <a:ea typeface="Malgun Gothic" panose="020B0503020000020004" pitchFamily="50" charset="-127"/>
              </a:rPr>
              <a:t> 여행을 즐길 수 있는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캠핑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이 안전할 </a:t>
            </a:r>
            <a:r>
              <a:rPr lang="ko-KR" altLang="en-US" b="1" i="0" dirty="0" err="1">
                <a:solidFill>
                  <a:srgbClr val="000000"/>
                </a:solidFill>
                <a:effectLst/>
                <a:latin typeface="Malgun Gothic" panose="020B0503020000020004" pitchFamily="50" charset="-127"/>
                <a:ea typeface="Malgun Gothic" panose="020B0503020000020004" pitchFamily="50" charset="-127"/>
              </a:rPr>
              <a:t>것이다라는</a:t>
            </a:r>
            <a:r>
              <a:rPr lang="ko-KR" altLang="en-US" b="1" i="0" dirty="0">
                <a:solidFill>
                  <a:srgbClr val="000000"/>
                </a:solidFill>
                <a:effectLst/>
                <a:latin typeface="Malgun Gothic" panose="020B0503020000020004" pitchFamily="50" charset="-127"/>
                <a:ea typeface="Malgun Gothic" panose="020B0503020000020004" pitchFamily="50" charset="-127"/>
              </a:rPr>
              <a:t> 시사점을 도출할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또한 문화체육관광부에서 곧 맞게 될 여름철 휴가를 대비하여 </a:t>
            </a:r>
            <a:r>
              <a:rPr lang="en-US" altLang="ko-KR" b="1" i="0" dirty="0">
                <a:solidFill>
                  <a:srgbClr val="000000"/>
                </a:solidFill>
                <a:effectLst/>
                <a:latin typeface="Malgun Gothic" panose="020B0503020000020004" pitchFamily="50" charset="-127"/>
                <a:ea typeface="Malgun Gothic" panose="020B0503020000020004" pitchFamily="50" charset="-127"/>
              </a:rPr>
              <a:t>3</a:t>
            </a:r>
            <a:r>
              <a:rPr lang="ko-KR" altLang="en-US" b="1" i="0" dirty="0">
                <a:solidFill>
                  <a:srgbClr val="000000"/>
                </a:solidFill>
                <a:effectLst/>
                <a:latin typeface="Malgun Gothic" panose="020B0503020000020004" pitchFamily="50" charset="-127"/>
                <a:ea typeface="Malgun Gothic" panose="020B0503020000020004" pitchFamily="50" charset="-127"/>
              </a:rPr>
              <a:t>밀</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密</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밀폐</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밀집</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밀접을 피해야 한다고 주장하는 것과 일맥상통한 점이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a:p>
            <a:pPr algn="l"/>
            <a:r>
              <a:rPr lang="en-US" altLang="ko-KR" b="1" i="0" dirty="0">
                <a:solidFill>
                  <a:srgbClr val="000000"/>
                </a:solidFill>
                <a:effectLst/>
                <a:latin typeface="Malgun Gothic" panose="020B0503020000020004" pitchFamily="50" charset="-127"/>
                <a:ea typeface="Malgun Gothic" panose="020B0503020000020004" pitchFamily="50" charset="-127"/>
              </a:rPr>
              <a:t>3. </a:t>
            </a:r>
            <a:r>
              <a:rPr lang="ko-KR" altLang="en-US" b="1" i="0" dirty="0">
                <a:solidFill>
                  <a:srgbClr val="000000"/>
                </a:solidFill>
                <a:effectLst/>
                <a:latin typeface="Malgun Gothic" panose="020B0503020000020004" pitchFamily="50" charset="-127"/>
                <a:ea typeface="Malgun Gothic" panose="020B0503020000020004" pitchFamily="50" charset="-127"/>
              </a:rPr>
              <a:t>차</a:t>
            </a: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작년에 비해 차의 </a:t>
            </a:r>
            <a:r>
              <a:rPr lang="ko-KR" altLang="en-US" b="1" i="0" dirty="0" err="1">
                <a:solidFill>
                  <a:srgbClr val="000000"/>
                </a:solidFill>
                <a:effectLst/>
                <a:latin typeface="Malgun Gothic" panose="020B0503020000020004" pitchFamily="50" charset="-127"/>
                <a:ea typeface="Malgun Gothic" panose="020B0503020000020004" pitchFamily="50" charset="-127"/>
              </a:rPr>
              <a:t>언급량</a:t>
            </a:r>
            <a:r>
              <a:rPr lang="ko-KR" altLang="en-US" b="1" i="0" dirty="0">
                <a:solidFill>
                  <a:srgbClr val="000000"/>
                </a:solidFill>
                <a:effectLst/>
                <a:latin typeface="Malgun Gothic" panose="020B0503020000020004" pitchFamily="50" charset="-127"/>
                <a:ea typeface="Malgun Gothic" panose="020B0503020000020004" pitchFamily="50" charset="-127"/>
              </a:rPr>
              <a:t> 비율이 </a:t>
            </a:r>
            <a:r>
              <a:rPr lang="ko-KR" altLang="en-US" b="1" i="0" dirty="0" err="1">
                <a:solidFill>
                  <a:srgbClr val="000000"/>
                </a:solidFill>
                <a:effectLst/>
                <a:latin typeface="Malgun Gothic" panose="020B0503020000020004" pitchFamily="50" charset="-127"/>
                <a:ea typeface="Malgun Gothic" panose="020B0503020000020004" pitchFamily="50" charset="-127"/>
              </a:rPr>
              <a:t>중가하였는데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이는 캠핑 중에서도 자동차에 텐트를 설치하여 휴가를 즐기는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err="1">
                <a:solidFill>
                  <a:srgbClr val="000000"/>
                </a:solidFill>
                <a:effectLst/>
                <a:latin typeface="Malgun Gothic" panose="020B0503020000020004" pitchFamily="50" charset="-127"/>
                <a:ea typeface="Malgun Gothic" panose="020B0503020000020004" pitchFamily="50" charset="-127"/>
              </a:rPr>
              <a:t>차박</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이라는 형태의 캠핑이 등장한 것과 관련이 있다고 생각할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캠핑의 </a:t>
            </a:r>
            <a:r>
              <a:rPr lang="ko-KR" altLang="en-US" b="1" i="0" dirty="0" err="1">
                <a:solidFill>
                  <a:srgbClr val="000000"/>
                </a:solidFill>
                <a:effectLst/>
                <a:latin typeface="Malgun Gothic" panose="020B0503020000020004" pitchFamily="50" charset="-127"/>
                <a:ea typeface="Malgun Gothic" panose="020B0503020000020004" pitchFamily="50" charset="-127"/>
              </a:rPr>
              <a:t>연관검색어에서도</a:t>
            </a:r>
            <a:r>
              <a:rPr lang="ko-KR" altLang="en-US" b="1" i="0" dirty="0">
                <a:solidFill>
                  <a:srgbClr val="000000"/>
                </a:solidFill>
                <a:effectLst/>
                <a:latin typeface="Malgun Gothic" panose="020B0503020000020004" pitchFamily="50" charset="-127"/>
                <a:ea typeface="Malgun Gothic" panose="020B0503020000020004" pitchFamily="50" charset="-127"/>
              </a:rPr>
              <a:t> </a:t>
            </a:r>
            <a:r>
              <a:rPr lang="en-US" altLang="ko-KR" b="1" i="0" dirty="0">
                <a:solidFill>
                  <a:srgbClr val="000000"/>
                </a:solidFill>
                <a:effectLst/>
                <a:latin typeface="Malgun Gothic" panose="020B0503020000020004" pitchFamily="50" charset="-127"/>
                <a:ea typeface="Malgun Gothic" panose="020B0503020000020004" pitchFamily="50" charset="-127"/>
              </a:rPr>
              <a:t>TOP20</a:t>
            </a:r>
            <a:r>
              <a:rPr lang="ko-KR" altLang="en-US" b="1" i="0" dirty="0">
                <a:solidFill>
                  <a:srgbClr val="000000"/>
                </a:solidFill>
                <a:effectLst/>
                <a:latin typeface="Malgun Gothic" panose="020B0503020000020004" pitchFamily="50" charset="-127"/>
                <a:ea typeface="Malgun Gothic" panose="020B0503020000020004" pitchFamily="50" charset="-127"/>
              </a:rPr>
              <a:t>안에는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err="1">
                <a:solidFill>
                  <a:srgbClr val="000000"/>
                </a:solidFill>
                <a:effectLst/>
                <a:latin typeface="Malgun Gothic" panose="020B0503020000020004" pitchFamily="50" charset="-127"/>
                <a:ea typeface="Malgun Gothic" panose="020B0503020000020004" pitchFamily="50" charset="-127"/>
              </a:rPr>
              <a:t>차박용품</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과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err="1">
                <a:solidFill>
                  <a:srgbClr val="000000"/>
                </a:solidFill>
                <a:effectLst/>
                <a:latin typeface="Malgun Gothic" panose="020B0503020000020004" pitchFamily="50" charset="-127"/>
                <a:ea typeface="Malgun Gothic" panose="020B0503020000020004" pitchFamily="50" charset="-127"/>
              </a:rPr>
              <a:t>차박</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이라는 단어가 포함되어 있는데 이것과 </a:t>
            </a:r>
            <a:r>
              <a:rPr lang="ko-KR" altLang="en-US" b="1" i="0" dirty="0" err="1">
                <a:solidFill>
                  <a:srgbClr val="000000"/>
                </a:solidFill>
                <a:effectLst/>
                <a:latin typeface="Malgun Gothic" panose="020B0503020000020004" pitchFamily="50" charset="-127"/>
                <a:ea typeface="Malgun Gothic" panose="020B0503020000020004" pitchFamily="50" charset="-127"/>
              </a:rPr>
              <a:t>연관지어</a:t>
            </a:r>
            <a:r>
              <a:rPr lang="ko-KR" altLang="en-US" b="1" i="0" dirty="0">
                <a:solidFill>
                  <a:srgbClr val="000000"/>
                </a:solidFill>
                <a:effectLst/>
                <a:latin typeface="Malgun Gothic" panose="020B0503020000020004" pitchFamily="50" charset="-127"/>
                <a:ea typeface="Malgun Gothic" panose="020B0503020000020004" pitchFamily="50" charset="-127"/>
              </a:rPr>
              <a:t> 생각할 수 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a:p>
            <a:endParaRPr lang="ko-KR" altLang="en-US" dirty="0"/>
          </a:p>
        </p:txBody>
      </p:sp>
    </p:spTree>
    <p:extLst>
      <p:ext uri="{BB962C8B-B14F-4D97-AF65-F5344CB8AC3E}">
        <p14:creationId xmlns:p14="http://schemas.microsoft.com/office/powerpoint/2010/main" val="1993412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en-US" altLang="ko-KR" sz="1200" b="1" dirty="0"/>
              <a:t>Insight</a:t>
            </a:r>
            <a:endParaRPr lang="ko-KR" altLang="en-US" sz="1200" b="1" dirty="0"/>
          </a:p>
        </p:txBody>
      </p:sp>
      <p:sp>
        <p:nvSpPr>
          <p:cNvPr id="2" name="TextBox 1">
            <a:extLst>
              <a:ext uri="{FF2B5EF4-FFF2-40B4-BE49-F238E27FC236}">
                <a16:creationId xmlns:a16="http://schemas.microsoft.com/office/drawing/2014/main" id="{C5903EED-CF7C-479D-97B5-0B79707C376F}"/>
              </a:ext>
            </a:extLst>
          </p:cNvPr>
          <p:cNvSpPr txBox="1"/>
          <p:nvPr/>
        </p:nvSpPr>
        <p:spPr>
          <a:xfrm>
            <a:off x="332317" y="1753658"/>
            <a:ext cx="8650816" cy="1754326"/>
          </a:xfrm>
          <a:prstGeom prst="rect">
            <a:avLst/>
          </a:prstGeom>
          <a:noFill/>
        </p:spPr>
        <p:txBody>
          <a:bodyPr wrap="square" rtlCol="0">
            <a:spAutoFit/>
          </a:bodyPr>
          <a:lstStyle/>
          <a:p>
            <a:pPr algn="l">
              <a:buFont typeface="Arial" panose="020B0604020202020204" pitchFamily="34" charset="0"/>
              <a:buChar char="•"/>
            </a:pPr>
            <a:r>
              <a:rPr lang="en-US" altLang="ko-KR" b="1" i="0" dirty="0">
                <a:solidFill>
                  <a:srgbClr val="000000"/>
                </a:solidFill>
                <a:effectLst/>
                <a:latin typeface="Malgun Gothic" panose="020B0503020000020004" pitchFamily="50" charset="-127"/>
                <a:ea typeface="Malgun Gothic" panose="020B0503020000020004" pitchFamily="50" charset="-127"/>
              </a:rPr>
              <a:t>2019</a:t>
            </a:r>
            <a:r>
              <a:rPr lang="ko-KR" altLang="en-US" b="1" i="0" dirty="0">
                <a:solidFill>
                  <a:srgbClr val="000000"/>
                </a:solidFill>
                <a:effectLst/>
                <a:latin typeface="Malgun Gothic" panose="020B0503020000020004" pitchFamily="50" charset="-127"/>
                <a:ea typeface="Malgun Gothic" panose="020B0503020000020004" pitchFamily="50" charset="-127"/>
              </a:rPr>
              <a:t>년도와 </a:t>
            </a:r>
            <a:r>
              <a:rPr lang="en-US" altLang="ko-KR" b="1" i="0" dirty="0">
                <a:solidFill>
                  <a:srgbClr val="000000"/>
                </a:solidFill>
                <a:effectLst/>
                <a:latin typeface="Malgun Gothic" panose="020B0503020000020004" pitchFamily="50" charset="-127"/>
                <a:ea typeface="Malgun Gothic" panose="020B0503020000020004" pitchFamily="50" charset="-127"/>
              </a:rPr>
              <a:t>2020</a:t>
            </a:r>
            <a:r>
              <a:rPr lang="ko-KR" altLang="en-US" b="1" i="0" dirty="0">
                <a:solidFill>
                  <a:srgbClr val="000000"/>
                </a:solidFill>
                <a:effectLst/>
                <a:latin typeface="Malgun Gothic" panose="020B0503020000020004" pitchFamily="50" charset="-127"/>
                <a:ea typeface="Malgun Gothic" panose="020B0503020000020004" pitchFamily="50" charset="-127"/>
              </a:rPr>
              <a:t>년의 캠핑이라는 키워드가 들어간 뉴스 타이틀을 비교해보았습니다</a:t>
            </a:r>
            <a:r>
              <a:rPr lang="en-US" altLang="ko-KR" b="1" i="0" dirty="0">
                <a:solidFill>
                  <a:srgbClr val="000000"/>
                </a:solidFill>
                <a:effectLst/>
                <a:latin typeface="Malgun Gothic" panose="020B0503020000020004" pitchFamily="50" charset="-127"/>
                <a:ea typeface="Malgun Gothic" panose="020B0503020000020004" pitchFamily="50" charset="-127"/>
              </a:rPr>
              <a:t>. 19</a:t>
            </a:r>
            <a:r>
              <a:rPr lang="ko-KR" altLang="en-US" b="1" i="0" dirty="0">
                <a:solidFill>
                  <a:srgbClr val="000000"/>
                </a:solidFill>
                <a:effectLst/>
                <a:latin typeface="Malgun Gothic" panose="020B0503020000020004" pitchFamily="50" charset="-127"/>
                <a:ea typeface="Malgun Gothic" panose="020B0503020000020004" pitchFamily="50" charset="-127"/>
              </a:rPr>
              <a:t>년에 비해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차</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안전</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이라는 단어가 캠핑과 많이 연관되어 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차</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는 대중교통에 비해</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캠핑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은 관광지에 비해 </a:t>
            </a:r>
            <a:r>
              <a:rPr lang="ko-KR" altLang="en-US" b="1" i="0" dirty="0" err="1">
                <a:solidFill>
                  <a:srgbClr val="000000"/>
                </a:solidFill>
                <a:effectLst/>
                <a:latin typeface="Malgun Gothic" panose="020B0503020000020004" pitchFamily="50" charset="-127"/>
                <a:ea typeface="Malgun Gothic" panose="020B0503020000020004" pitchFamily="50" charset="-127"/>
              </a:rPr>
              <a:t>언택트를</a:t>
            </a:r>
            <a:r>
              <a:rPr lang="ko-KR" altLang="en-US" b="1" i="0" dirty="0">
                <a:solidFill>
                  <a:srgbClr val="000000"/>
                </a:solidFill>
                <a:effectLst/>
                <a:latin typeface="Malgun Gothic" panose="020B0503020000020004" pitchFamily="50" charset="-127"/>
                <a:ea typeface="Malgun Gothic" panose="020B0503020000020004" pitchFamily="50" charset="-127"/>
              </a:rPr>
              <a:t> 실천할 수 있는 수단이며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이는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안전</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과 직결된다는 점에서 세 단어의 </a:t>
            </a:r>
            <a:r>
              <a:rPr lang="ko-KR" altLang="en-US" b="1" i="0" dirty="0" err="1">
                <a:solidFill>
                  <a:srgbClr val="000000"/>
                </a:solidFill>
                <a:effectLst/>
                <a:latin typeface="Malgun Gothic" panose="020B0503020000020004" pitchFamily="50" charset="-127"/>
                <a:ea typeface="Malgun Gothic" panose="020B0503020000020004" pitchFamily="50" charset="-127"/>
              </a:rPr>
              <a:t>언급량이</a:t>
            </a:r>
            <a:r>
              <a:rPr lang="ko-KR" altLang="en-US" b="1" i="0" dirty="0">
                <a:solidFill>
                  <a:srgbClr val="000000"/>
                </a:solidFill>
                <a:effectLst/>
                <a:latin typeface="Malgun Gothic" panose="020B0503020000020004" pitchFamily="50" charset="-127"/>
                <a:ea typeface="Malgun Gothic" panose="020B0503020000020004" pitchFamily="50" charset="-127"/>
              </a:rPr>
              <a:t> 증가한다는 점은 여행이라는 산업이 </a:t>
            </a:r>
            <a:r>
              <a:rPr lang="ko-KR" altLang="en-US" b="1" i="0" dirty="0" err="1">
                <a:solidFill>
                  <a:srgbClr val="000000"/>
                </a:solidFill>
                <a:effectLst/>
                <a:latin typeface="Malgun Gothic" panose="020B0503020000020004" pitchFamily="50" charset="-127"/>
                <a:ea typeface="Malgun Gothic" panose="020B0503020000020004" pitchFamily="50" charset="-127"/>
              </a:rPr>
              <a:t>언택트를</a:t>
            </a:r>
            <a:r>
              <a:rPr lang="ko-KR" altLang="en-US" b="1" i="0" dirty="0">
                <a:solidFill>
                  <a:srgbClr val="000000"/>
                </a:solidFill>
                <a:effectLst/>
                <a:latin typeface="Malgun Gothic" panose="020B0503020000020004" pitchFamily="50" charset="-127"/>
                <a:ea typeface="Malgun Gothic" panose="020B0503020000020004" pitchFamily="50" charset="-127"/>
              </a:rPr>
              <a:t> 실천할 수 있는 방향으로 전환되고 있다는 통찰을 얻을 수 있었습니다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endParaRPr lang="ko-KR" altLang="en-US" dirty="0"/>
          </a:p>
        </p:txBody>
      </p:sp>
    </p:spTree>
    <p:extLst>
      <p:ext uri="{BB962C8B-B14F-4D97-AF65-F5344CB8AC3E}">
        <p14:creationId xmlns:p14="http://schemas.microsoft.com/office/powerpoint/2010/main" val="3483531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결과</a:t>
            </a:r>
          </a:p>
        </p:txBody>
      </p:sp>
      <p:sp>
        <p:nvSpPr>
          <p:cNvPr id="2" name="TextBox 1">
            <a:extLst>
              <a:ext uri="{FF2B5EF4-FFF2-40B4-BE49-F238E27FC236}">
                <a16:creationId xmlns:a16="http://schemas.microsoft.com/office/drawing/2014/main" id="{C5903EED-CF7C-479D-97B5-0B79707C376F}"/>
              </a:ext>
            </a:extLst>
          </p:cNvPr>
          <p:cNvSpPr txBox="1"/>
          <p:nvPr/>
        </p:nvSpPr>
        <p:spPr>
          <a:xfrm>
            <a:off x="332317" y="1753658"/>
            <a:ext cx="8650816" cy="6463308"/>
          </a:xfrm>
          <a:prstGeom prst="rect">
            <a:avLst/>
          </a:prstGeom>
          <a:noFill/>
        </p:spPr>
        <p:txBody>
          <a:bodyPr wrap="square" rtlCol="0">
            <a:spAutoFit/>
          </a:bodyPr>
          <a:lstStyle/>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탐색적 분석을 통해 생긴 의문을 </a:t>
            </a:r>
            <a:r>
              <a:rPr lang="ko-KR" altLang="en-US" b="1" i="0" dirty="0" err="1">
                <a:solidFill>
                  <a:srgbClr val="000000"/>
                </a:solidFill>
                <a:effectLst/>
                <a:latin typeface="Malgun Gothic" panose="020B0503020000020004" pitchFamily="50" charset="-127"/>
                <a:ea typeface="Malgun Gothic" panose="020B0503020000020004" pitchFamily="50" charset="-127"/>
              </a:rPr>
              <a:t>파헤쳐나가는</a:t>
            </a:r>
            <a:r>
              <a:rPr lang="ko-KR" altLang="en-US" b="1" i="0" dirty="0">
                <a:solidFill>
                  <a:srgbClr val="000000"/>
                </a:solidFill>
                <a:effectLst/>
                <a:latin typeface="Malgun Gothic" panose="020B0503020000020004" pitchFamily="50" charset="-127"/>
                <a:ea typeface="Malgun Gothic" panose="020B0503020000020004" pitchFamily="50" charset="-127"/>
              </a:rPr>
              <a:t> 방식으로 소비패턴의 변화를 파악해보았습니다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그 결과 전반적으로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대면</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밀집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으로 대변되는 관광이 </a:t>
            </a:r>
            <a:r>
              <a:rPr lang="ko-KR" altLang="en-US" b="1" i="0" dirty="0" err="1">
                <a:solidFill>
                  <a:srgbClr val="000000"/>
                </a:solidFill>
                <a:effectLst/>
                <a:latin typeface="Malgun Gothic" panose="020B0503020000020004" pitchFamily="50" charset="-127"/>
                <a:ea typeface="Malgun Gothic" panose="020B0503020000020004" pitchFamily="50" charset="-127"/>
              </a:rPr>
              <a:t>비대면화되어가고</a:t>
            </a:r>
            <a:r>
              <a:rPr lang="ko-KR" altLang="en-US" b="1" i="0" dirty="0">
                <a:solidFill>
                  <a:srgbClr val="000000"/>
                </a:solidFill>
                <a:effectLst/>
                <a:latin typeface="Malgun Gothic" panose="020B0503020000020004" pitchFamily="50" charset="-127"/>
                <a:ea typeface="Malgun Gothic" panose="020B0503020000020004" pitchFamily="50" charset="-127"/>
              </a:rPr>
              <a:t> 있으며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그에 따른 수요가 증가하고 있다는 인사이트를 발견할 수 있었습니다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경제용어 중</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대체재라는 개념이 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볼펜의 수요가 증가하면 </a:t>
            </a:r>
            <a:r>
              <a:rPr lang="ko-KR" altLang="en-US" b="1" i="0" dirty="0" err="1">
                <a:solidFill>
                  <a:srgbClr val="000000"/>
                </a:solidFill>
                <a:effectLst/>
                <a:latin typeface="Malgun Gothic" panose="020B0503020000020004" pitchFamily="50" charset="-127"/>
                <a:ea typeface="Malgun Gothic" panose="020B0503020000020004" pitchFamily="50" charset="-127"/>
              </a:rPr>
              <a:t>샤프펜슬의</a:t>
            </a:r>
            <a:r>
              <a:rPr lang="ko-KR" altLang="en-US" b="1" i="0" dirty="0">
                <a:solidFill>
                  <a:srgbClr val="000000"/>
                </a:solidFill>
                <a:effectLst/>
                <a:latin typeface="Malgun Gothic" panose="020B0503020000020004" pitchFamily="50" charset="-127"/>
                <a:ea typeface="Malgun Gothic" panose="020B0503020000020004" pitchFamily="50" charset="-127"/>
              </a:rPr>
              <a:t> 수요가 감소하고</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돼지고기의 수요가 증가하면 소고기의 수요가 감소하는 음의 상관관계에 있는 재화에 대한 단어입니다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이번 프로젝트를 진행하며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관광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에 대한 수요가 감소하고 이에따라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캠핑</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의 수요가 증가하며 이 둘은 서로 대체재의 관계에 있다는 사실을 발견할 수 있었습니다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err="1">
                <a:solidFill>
                  <a:srgbClr val="000000"/>
                </a:solidFill>
                <a:effectLst/>
                <a:latin typeface="Malgun Gothic" panose="020B0503020000020004" pitchFamily="50" charset="-127"/>
                <a:ea typeface="Malgun Gothic" panose="020B0503020000020004" pitchFamily="50" charset="-127"/>
              </a:rPr>
              <a:t>언택트</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비대면이 하나의 사회적 통념이 되어가고 있는 현실 속에서</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사회적 거리두기를 준수함과 동시에 여행에 대한 심리적인 만족감을 충족시켜 줄 </a:t>
            </a:r>
            <a:r>
              <a:rPr lang="ko-KR" altLang="en-US" b="1" i="0" dirty="0" err="1">
                <a:solidFill>
                  <a:srgbClr val="000000"/>
                </a:solidFill>
                <a:effectLst/>
                <a:latin typeface="Malgun Gothic" panose="020B0503020000020004" pitchFamily="50" charset="-127"/>
                <a:ea typeface="Malgun Gothic" panose="020B0503020000020004" pitchFamily="50" charset="-127"/>
              </a:rPr>
              <a:t>수있는</a:t>
            </a:r>
            <a:r>
              <a:rPr lang="ko-KR" altLang="en-US" b="1" i="0" dirty="0">
                <a:solidFill>
                  <a:srgbClr val="000000"/>
                </a:solidFill>
                <a:effectLst/>
                <a:latin typeface="Malgun Gothic" panose="020B0503020000020004" pitchFamily="50" charset="-127"/>
                <a:ea typeface="Malgun Gothic" panose="020B0503020000020004" pitchFamily="50" charset="-127"/>
              </a:rPr>
              <a:t> 관광에 대한 </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대체재</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가 캠핑이 아니었나 생각합니다</a:t>
            </a:r>
            <a:r>
              <a:rPr lang="en-US" altLang="ko-KR" b="1" i="0" dirty="0">
                <a:solidFill>
                  <a:srgbClr val="000000"/>
                </a:solidFill>
                <a:effectLst/>
                <a:latin typeface="Malgun Gothic" panose="020B0503020000020004" pitchFamily="50" charset="-127"/>
                <a:ea typeface="Malgun Gothic" panose="020B0503020000020004" pitchFamily="50" charset="-127"/>
              </a:rPr>
              <a:t>.</a:t>
            </a:r>
            <a:br>
              <a:rPr lang="en-US" altLang="ko-KR" b="1" i="0" dirty="0">
                <a:solidFill>
                  <a:srgbClr val="000000"/>
                </a:solidFill>
                <a:effectLst/>
                <a:latin typeface="Malgun Gothic" panose="020B0503020000020004" pitchFamily="50" charset="-127"/>
                <a:ea typeface="Malgun Gothic" panose="020B0503020000020004" pitchFamily="50" charset="-127"/>
              </a:rPr>
            </a:br>
            <a:br>
              <a:rPr lang="en-US" altLang="ko-KR" b="1" i="0" dirty="0">
                <a:solidFill>
                  <a:srgbClr val="000000"/>
                </a:solidFill>
                <a:effectLst/>
                <a:latin typeface="Malgun Gothic" panose="020B0503020000020004" pitchFamily="50" charset="-127"/>
                <a:ea typeface="Malgun Gothic" panose="020B0503020000020004" pitchFamily="50" charset="-127"/>
              </a:rPr>
            </a:br>
            <a:endParaRPr lang="en-US" altLang="ko-KR" b="1" i="0" dirty="0">
              <a:solidFill>
                <a:srgbClr val="000000"/>
              </a:solidFill>
              <a:effectLst/>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하지만 이러한 경향은 비단 관광</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여행에 국한되지 않습니다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앞서 탐색적 분석과정에서 증감률 </a:t>
            </a:r>
            <a:r>
              <a:rPr lang="en-US" altLang="ko-KR" b="1" i="0" dirty="0">
                <a:solidFill>
                  <a:srgbClr val="000000"/>
                </a:solidFill>
                <a:effectLst/>
                <a:latin typeface="Malgun Gothic" panose="020B0503020000020004" pitchFamily="50" charset="-127"/>
                <a:ea typeface="Malgun Gothic" panose="020B0503020000020004" pitchFamily="50" charset="-127"/>
              </a:rPr>
              <a:t>1</a:t>
            </a:r>
            <a:r>
              <a:rPr lang="ko-KR" altLang="en-US" b="1" i="0" dirty="0">
                <a:solidFill>
                  <a:srgbClr val="000000"/>
                </a:solidFill>
                <a:effectLst/>
                <a:latin typeface="Malgun Gothic" panose="020B0503020000020004" pitchFamily="50" charset="-127"/>
                <a:ea typeface="Malgun Gothic" panose="020B0503020000020004" pitchFamily="50" charset="-127"/>
              </a:rPr>
              <a:t>위를 기록하였던 통신</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사무기기</a:t>
            </a:r>
            <a:r>
              <a:rPr lang="en-US" altLang="ko-KR" b="1" i="0" dirty="0">
                <a:solidFill>
                  <a:srgbClr val="000000"/>
                </a:solidFill>
                <a:effectLst/>
                <a:latin typeface="Malgun Gothic" panose="020B0503020000020004" pitchFamily="50" charset="-127"/>
                <a:ea typeface="Malgun Gothic" panose="020B0503020000020004" pitchFamily="50" charset="-127"/>
              </a:rPr>
              <a:t>(</a:t>
            </a:r>
            <a:r>
              <a:rPr lang="ko-KR" altLang="en-US" b="1" i="0" dirty="0">
                <a:solidFill>
                  <a:srgbClr val="000000"/>
                </a:solidFill>
                <a:effectLst/>
                <a:latin typeface="Malgun Gothic" panose="020B0503020000020004" pitchFamily="50" charset="-127"/>
                <a:ea typeface="Malgun Gothic" panose="020B0503020000020004" pitchFamily="50" charset="-127"/>
              </a:rPr>
              <a:t>컴퓨터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사무용 통신기기</a:t>
            </a:r>
            <a:r>
              <a:rPr lang="en-US" altLang="ko-KR" b="1" i="0" dirty="0">
                <a:solidFill>
                  <a:srgbClr val="000000"/>
                </a:solidFill>
                <a:effectLst/>
                <a:latin typeface="Malgun Gothic" panose="020B0503020000020004" pitchFamily="50" charset="-127"/>
                <a:ea typeface="Malgun Gothic" panose="020B0503020000020004" pitchFamily="50" charset="-127"/>
              </a:rPr>
              <a:t>), TOP10</a:t>
            </a:r>
            <a:r>
              <a:rPr lang="ko-KR" altLang="en-US" b="1" i="0" dirty="0">
                <a:solidFill>
                  <a:srgbClr val="000000"/>
                </a:solidFill>
                <a:effectLst/>
                <a:latin typeface="Malgun Gothic" panose="020B0503020000020004" pitchFamily="50" charset="-127"/>
                <a:ea typeface="Malgun Gothic" panose="020B0503020000020004" pitchFamily="50" charset="-127"/>
              </a:rPr>
              <a:t>위 안에는 들지 못했지만 높은 순위를 기록했던 자동차 관련 등을 살펴보면</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현재 </a:t>
            </a:r>
            <a:r>
              <a:rPr lang="ko-KR" altLang="en-US" b="1" i="0" dirty="0" err="1">
                <a:solidFill>
                  <a:srgbClr val="000000"/>
                </a:solidFill>
                <a:effectLst/>
                <a:latin typeface="Malgun Gothic" panose="020B0503020000020004" pitchFamily="50" charset="-127"/>
                <a:ea typeface="Malgun Gothic" panose="020B0503020000020004" pitchFamily="50" charset="-127"/>
              </a:rPr>
              <a:t>대면화되어</a:t>
            </a:r>
            <a:r>
              <a:rPr lang="ko-KR" altLang="en-US" b="1" i="0" dirty="0">
                <a:solidFill>
                  <a:srgbClr val="000000"/>
                </a:solidFill>
                <a:effectLst/>
                <a:latin typeface="Malgun Gothic" panose="020B0503020000020004" pitchFamily="50" charset="-127"/>
                <a:ea typeface="Malgun Gothic" panose="020B0503020000020004" pitchFamily="50" charset="-127"/>
              </a:rPr>
              <a:t> 있는 산업</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혹은 서비스를 </a:t>
            </a:r>
            <a:r>
              <a:rPr lang="ko-KR" altLang="en-US" b="1" i="0" dirty="0" err="1">
                <a:solidFill>
                  <a:srgbClr val="000000"/>
                </a:solidFill>
                <a:effectLst/>
                <a:latin typeface="Malgun Gothic" panose="020B0503020000020004" pitchFamily="50" charset="-127"/>
                <a:ea typeface="Malgun Gothic" panose="020B0503020000020004" pitchFamily="50" charset="-127"/>
              </a:rPr>
              <a:t>비대면화시킬</a:t>
            </a:r>
            <a:r>
              <a:rPr lang="ko-KR" altLang="en-US" b="1" i="0" dirty="0">
                <a:solidFill>
                  <a:srgbClr val="000000"/>
                </a:solidFill>
                <a:effectLst/>
                <a:latin typeface="Malgun Gothic" panose="020B0503020000020004" pitchFamily="50" charset="-127"/>
                <a:ea typeface="Malgun Gothic" panose="020B0503020000020004" pitchFamily="50" charset="-127"/>
              </a:rPr>
              <a:t> 수 있는 산업이 앞으로 성장할 수 있을 것이라는 깨달음을 얻을 수 있었습니다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포스트 코로나 시대에서는 앞으로도 이러한 </a:t>
            </a:r>
            <a:r>
              <a:rPr lang="en-US" altLang="ko-KR" b="1" i="0" dirty="0">
                <a:solidFill>
                  <a:srgbClr val="000000"/>
                </a:solidFill>
                <a:effectLst/>
                <a:latin typeface="Malgun Gothic" panose="020B0503020000020004" pitchFamily="50" charset="-127"/>
                <a:ea typeface="Malgun Gothic" panose="020B0503020000020004" pitchFamily="50" charset="-127"/>
              </a:rPr>
              <a:t>Needs</a:t>
            </a:r>
            <a:r>
              <a:rPr lang="ko-KR" altLang="en-US" b="1" i="0" dirty="0">
                <a:solidFill>
                  <a:srgbClr val="000000"/>
                </a:solidFill>
                <a:effectLst/>
                <a:latin typeface="Malgun Gothic" panose="020B0503020000020004" pitchFamily="50" charset="-127"/>
                <a:ea typeface="Malgun Gothic" panose="020B0503020000020004" pitchFamily="50" charset="-127"/>
              </a:rPr>
              <a:t>는 증가할 것이며</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바뀐 패러다임의 변화에 잘 적응하는 기업이 성장할 수 있을 것이라고 생각합니다</a:t>
            </a:r>
            <a:r>
              <a:rPr lang="en-US" altLang="ko-KR" b="1" i="0" dirty="0">
                <a:solidFill>
                  <a:srgbClr val="000000"/>
                </a:solidFill>
                <a:effectLst/>
                <a:latin typeface="Malgun Gothic" panose="020B0503020000020004" pitchFamily="50" charset="-127"/>
                <a:ea typeface="Malgun Gothic" panose="020B0503020000020004" pitchFamily="50" charset="-127"/>
              </a:rPr>
              <a:t>.</a:t>
            </a:r>
          </a:p>
        </p:txBody>
      </p:sp>
    </p:spTree>
    <p:extLst>
      <p:ext uri="{BB962C8B-B14F-4D97-AF65-F5344CB8AC3E}">
        <p14:creationId xmlns:p14="http://schemas.microsoft.com/office/powerpoint/2010/main" val="220649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b="1"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가설확인</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AED23382-C997-439A-A407-8234764786B4}"/>
              </a:ext>
            </a:extLst>
          </p:cNvPr>
          <p:cNvSpPr txBox="1"/>
          <p:nvPr/>
        </p:nvSpPr>
        <p:spPr>
          <a:xfrm>
            <a:off x="355601" y="1236134"/>
            <a:ext cx="4936068" cy="276999"/>
          </a:xfrm>
          <a:prstGeom prst="rect">
            <a:avLst/>
          </a:prstGeom>
          <a:noFill/>
        </p:spPr>
        <p:txBody>
          <a:bodyPr wrap="square" rtlCol="0">
            <a:spAutoFit/>
          </a:bodyPr>
          <a:lstStyle/>
          <a:p>
            <a:r>
              <a:rPr lang="ko-KR" altLang="en-US" sz="1200" b="1" dirty="0"/>
              <a:t>결과</a:t>
            </a:r>
          </a:p>
        </p:txBody>
      </p:sp>
      <p:sp>
        <p:nvSpPr>
          <p:cNvPr id="2" name="TextBox 1">
            <a:extLst>
              <a:ext uri="{FF2B5EF4-FFF2-40B4-BE49-F238E27FC236}">
                <a16:creationId xmlns:a16="http://schemas.microsoft.com/office/drawing/2014/main" id="{C5903EED-CF7C-479D-97B5-0B79707C376F}"/>
              </a:ext>
            </a:extLst>
          </p:cNvPr>
          <p:cNvSpPr txBox="1"/>
          <p:nvPr/>
        </p:nvSpPr>
        <p:spPr>
          <a:xfrm>
            <a:off x="332317" y="1753658"/>
            <a:ext cx="8650816"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서두에 언급한 것처럼 코로나와 다른 전염병과의 차이점은, 과거로 회귀하지 않고 현재의 패러다임을 바꿔버릴 것이라는 점입니다.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"예전과 같은 일상으로는 상당 기간, 어쩌면 영원히 돌아갈 수 없을지도 모른다."</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최근 한 정치인은 코로나에 대해 이렇게 이야기하였습니다.</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바뀐, 그리고 바뀔 현실은 우리가 지금까지 무의식 중에 해왔던 행동들의 변화이며, 생각의 전환입니다. 이런 현실 속에서 저희는 많은 산업 중에 여행산업에 관해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심도있게</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분석해보았습니다.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언택트</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여행을 실천할 수 있는 캠핑이라는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여행"방법"의</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수요는 앞으로도 증가할 것이고, 이는 곧 여행산업에 대한 사람들의 소비패턴 변화입니다. 또한 바뀐 패러다임 속에서 지속적으로 성장할 유망산업이기도 하겠죠. 끝으로, 이러한 상황 속에서 우리가 가져야할 마음가짐은 지나친 두려움도, 넘치는 만용도 아닌 상대방을 배려하고 사회적인 거리를 유지하며 묵묵히 자신의 길을 걸어가는 것이 아닐까 개인적으로 생각합니다. 기나긴 글 </a:t>
            </a:r>
            <a:r>
              <a:rPr kumimoji="0" lang="ko-KR" altLang="ko-KR" sz="1800" b="1" i="0" u="none" strike="noStrike" cap="none" normalizeH="0" baseline="0" dirty="0" err="1">
                <a:ln>
                  <a:noFill/>
                </a:ln>
                <a:solidFill>
                  <a:srgbClr val="000000"/>
                </a:solidFill>
                <a:effectLst/>
                <a:latin typeface="맑은 고딕" panose="020B0503020000020004" pitchFamily="50" charset="-127"/>
                <a:ea typeface="맑은 고딕" panose="020B0503020000020004" pitchFamily="50" charset="-127"/>
              </a:rPr>
              <a:t>읽어주셔서</a:t>
            </a:r>
            <a:r>
              <a:rPr kumimoji="0" lang="ko-KR" altLang="ko-KR" sz="1800" b="1"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rPr>
              <a:t> 감사합니다.</a:t>
            </a:r>
            <a:endParaRPr kumimoji="0" lang="ko-KR" altLang="ko-KR" sz="1800" b="0" i="0" u="none" strike="noStrike" cap="none" normalizeH="0" baseline="0" dirty="0">
              <a:ln>
                <a:noFill/>
              </a:ln>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algn="l">
              <a:buFont typeface="Arial" panose="020B0604020202020204" pitchFamily="34" charset="0"/>
              <a:buChar char="•"/>
            </a:pPr>
            <a:endParaRPr lang="en-US" altLang="ko-KR" b="1" i="0" dirty="0">
              <a:solidFill>
                <a:srgbClr val="000000"/>
              </a:solidFill>
              <a:effectLst/>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3328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04535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데이터 편집 </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graphicFrame>
        <p:nvGraphicFramePr>
          <p:cNvPr id="24" name="다이어그램 23">
            <a:extLst>
              <a:ext uri="{FF2B5EF4-FFF2-40B4-BE49-F238E27FC236}">
                <a16:creationId xmlns:a16="http://schemas.microsoft.com/office/drawing/2014/main" id="{74C0A4A5-3927-4F2F-9353-9223D89FE514}"/>
              </a:ext>
            </a:extLst>
          </p:cNvPr>
          <p:cNvGraphicFramePr/>
          <p:nvPr>
            <p:extLst>
              <p:ext uri="{D42A27DB-BD31-4B8C-83A1-F6EECF244321}">
                <p14:modId xmlns:p14="http://schemas.microsoft.com/office/powerpoint/2010/main" val="3772821346"/>
              </p:ext>
            </p:extLst>
          </p:nvPr>
        </p:nvGraphicFramePr>
        <p:xfrm>
          <a:off x="957943" y="2110619"/>
          <a:ext cx="722811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100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00764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242124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68780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58114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p:cNvSpPr/>
          <p:nvPr/>
        </p:nvSpPr>
        <p:spPr>
          <a:xfrm>
            <a:off x="6790267" y="3378200"/>
            <a:ext cx="1998133" cy="1778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내용 개체 틀 2"/>
          <p:cNvSpPr>
            <a:spLocks noGrp="1"/>
          </p:cNvSpPr>
          <p:nvPr>
            <p:ph idx="1"/>
          </p:nvPr>
        </p:nvSpPr>
        <p:spPr>
          <a:xfrm>
            <a:off x="0" y="1981198"/>
            <a:ext cx="914401" cy="4221163"/>
          </a:xfrm>
        </p:spPr>
        <p:txBody>
          <a:bodyPr>
            <a:normAutofit/>
          </a:bodyPr>
          <a:lstStyle/>
          <a:p>
            <a:pPr marL="0" indent="0">
              <a:buNone/>
            </a:pPr>
            <a:r>
              <a:rPr lang="ko-KR" altLang="en-US" sz="7200" dirty="0" err="1">
                <a:solidFill>
                  <a:schemeClr val="bg2"/>
                </a:solidFill>
              </a:rPr>
              <a:t>맑은고딕</a:t>
            </a:r>
            <a:endParaRPr lang="ko-KR" altLang="en-US" sz="7200" dirty="0">
              <a:solidFill>
                <a:schemeClr val="bg2"/>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심화분석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템플릿에 쓰인 글씨체</a:t>
            </a:r>
          </a:p>
        </p:txBody>
      </p:sp>
      <p:sp>
        <p:nvSpPr>
          <p:cNvPr id="9" name="TextBox 8"/>
          <p:cNvSpPr txBox="1"/>
          <p:nvPr/>
        </p:nvSpPr>
        <p:spPr>
          <a:xfrm>
            <a:off x="3047999" y="3335867"/>
            <a:ext cx="6282266" cy="261610"/>
          </a:xfrm>
          <a:prstGeom prst="rect">
            <a:avLst/>
          </a:prstGeom>
          <a:noFill/>
        </p:spPr>
        <p:txBody>
          <a:bodyPr wrap="square" rtlCol="0">
            <a:spAutoFit/>
          </a:bodyPr>
          <a:lstStyle/>
          <a:p>
            <a:r>
              <a:rPr lang="ko-KR" altLang="en-US" sz="1100" b="1" dirty="0" err="1"/>
              <a:t>오픈타입</a:t>
            </a:r>
            <a:r>
              <a:rPr lang="ko-KR" altLang="en-US" sz="1100" b="1" dirty="0"/>
              <a:t> 글꼴</a:t>
            </a:r>
            <a:r>
              <a:rPr lang="ko-KR" altLang="en-US" sz="1100" dirty="0"/>
              <a:t>로서 </a:t>
            </a:r>
            <a:r>
              <a:rPr lang="ko-KR" altLang="en-US" sz="1100" dirty="0" err="1"/>
              <a:t>클리어타입을</a:t>
            </a:r>
            <a:r>
              <a:rPr lang="ko-KR" altLang="en-US" sz="1100" dirty="0"/>
              <a:t> 본격적으로 지원하기 위한 </a:t>
            </a:r>
            <a:r>
              <a:rPr lang="ko-KR" altLang="en-US" sz="1100" dirty="0" err="1"/>
              <a:t>힌팅</a:t>
            </a:r>
            <a:r>
              <a:rPr lang="ko-KR" altLang="en-US" sz="1100" dirty="0"/>
              <a:t> 정보가 들어있는 한글 글꼴</a:t>
            </a:r>
          </a:p>
        </p:txBody>
      </p:sp>
      <p:sp>
        <p:nvSpPr>
          <p:cNvPr id="13" name="TextBox 12"/>
          <p:cNvSpPr txBox="1"/>
          <p:nvPr/>
        </p:nvSpPr>
        <p:spPr>
          <a:xfrm>
            <a:off x="3056467" y="2184400"/>
            <a:ext cx="2336800" cy="369332"/>
          </a:xfrm>
          <a:prstGeom prst="rect">
            <a:avLst/>
          </a:prstGeom>
          <a:noFill/>
        </p:spPr>
        <p:txBody>
          <a:bodyPr wrap="square" rtlCol="0">
            <a:spAutoFit/>
          </a:bodyPr>
          <a:lstStyle/>
          <a:p>
            <a:r>
              <a:rPr lang="en-US" altLang="ko-KR" dirty="0" err="1">
                <a:solidFill>
                  <a:schemeClr val="bg2">
                    <a:lumMod val="75000"/>
                  </a:schemeClr>
                </a:solidFill>
              </a:rPr>
              <a:t>Malgun</a:t>
            </a:r>
            <a:r>
              <a:rPr lang="en-US" altLang="ko-KR" dirty="0">
                <a:solidFill>
                  <a:schemeClr val="bg2">
                    <a:lumMod val="75000"/>
                  </a:schemeClr>
                </a:solidFill>
              </a:rPr>
              <a:t> Gothic</a:t>
            </a:r>
            <a:endParaRPr lang="ko-KR" altLang="en-US" dirty="0">
              <a:solidFill>
                <a:schemeClr val="bg2">
                  <a:lumMod val="75000"/>
                </a:schemeClr>
              </a:solidFill>
            </a:endParaRPr>
          </a:p>
        </p:txBody>
      </p:sp>
      <p:sp>
        <p:nvSpPr>
          <p:cNvPr id="14" name="TextBox 13"/>
          <p:cNvSpPr txBox="1"/>
          <p:nvPr/>
        </p:nvSpPr>
        <p:spPr>
          <a:xfrm>
            <a:off x="3039532" y="2599266"/>
            <a:ext cx="4563534" cy="577081"/>
          </a:xfrm>
          <a:prstGeom prst="rect">
            <a:avLst/>
          </a:prstGeom>
          <a:noFill/>
        </p:spPr>
        <p:txBody>
          <a:bodyPr wrap="square" rtlCol="0">
            <a:spAutoFit/>
          </a:bodyPr>
          <a:lstStyle/>
          <a:p>
            <a:pPr>
              <a:lnSpc>
                <a:spcPct val="150000"/>
              </a:lnSpc>
            </a:pPr>
            <a:r>
              <a:rPr lang="ko-KR" altLang="en-US" sz="1050" dirty="0"/>
              <a:t>제작</a:t>
            </a:r>
            <a:r>
              <a:rPr lang="en-US" altLang="ko-KR" sz="1050" dirty="0"/>
              <a:t>: </a:t>
            </a:r>
            <a:r>
              <a:rPr lang="ko-KR" altLang="en-US" sz="1050" dirty="0" err="1"/>
              <a:t>산돌커뮤니케이션</a:t>
            </a:r>
            <a:endParaRPr lang="en-US" altLang="ko-KR" sz="1050" dirty="0"/>
          </a:p>
          <a:p>
            <a:pPr>
              <a:lnSpc>
                <a:spcPct val="150000"/>
              </a:lnSpc>
            </a:pPr>
            <a:r>
              <a:rPr lang="ko-KR" altLang="en-US" sz="1050" dirty="0"/>
              <a:t>배포</a:t>
            </a:r>
            <a:r>
              <a:rPr lang="en-US" altLang="ko-KR" sz="1050" dirty="0"/>
              <a:t>: </a:t>
            </a:r>
            <a:r>
              <a:rPr lang="ko-KR" altLang="en-US" sz="1050" dirty="0"/>
              <a:t>마이크로소프트</a:t>
            </a:r>
          </a:p>
        </p:txBody>
      </p:sp>
      <p:pic>
        <p:nvPicPr>
          <p:cNvPr id="15" name="Picture 2" descr="http://postfiles10.naver.net/20120911_105/awningoutlet_1347338603049RyCwF_JPEG/%B8%BC%C0%BA_%B0%ED%B5%F1.jpg?type=w2"/>
          <p:cNvPicPr>
            <a:picLocks noChangeAspect="1" noChangeArrowheads="1"/>
          </p:cNvPicPr>
          <p:nvPr/>
        </p:nvPicPr>
        <p:blipFill rotWithShape="1">
          <a:blip r:embed="rId2">
            <a:extLst>
              <a:ext uri="{28A0092B-C50C-407E-A947-70E740481C1C}">
                <a14:useLocalDpi xmlns:a14="http://schemas.microsoft.com/office/drawing/2010/main" val="0"/>
              </a:ext>
            </a:extLst>
          </a:blip>
          <a:srcRect t="6128"/>
          <a:stretch/>
        </p:blipFill>
        <p:spPr bwMode="auto">
          <a:xfrm>
            <a:off x="3156465" y="3843866"/>
            <a:ext cx="5987535" cy="236219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380067" y="1972733"/>
            <a:ext cx="1921933" cy="584775"/>
          </a:xfrm>
          <a:prstGeom prst="rect">
            <a:avLst/>
          </a:prstGeom>
          <a:noFill/>
        </p:spPr>
        <p:txBody>
          <a:bodyPr wrap="square" rtlCol="0">
            <a:spAutoFit/>
          </a:bodyPr>
          <a:lstStyle/>
          <a:p>
            <a:r>
              <a:rPr lang="ko-KR" altLang="en-US" sz="3200" dirty="0" err="1"/>
              <a:t>맑은고딕</a:t>
            </a:r>
            <a:endParaRPr lang="ko-KR" altLang="en-US" sz="2400" dirty="0"/>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62590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en-US" altLang="ko-KR" sz="1000" dirty="0">
                <a:solidFill>
                  <a:schemeClr val="tx1">
                    <a:lumMod val="50000"/>
                    <a:lumOff val="50000"/>
                  </a:schemeClr>
                </a:solidFill>
              </a:rPr>
              <a:t>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1   / </a:t>
            </a:r>
            <a:r>
              <a:rPr lang="en-US" altLang="ko-KR" sz="1000" b="1" dirty="0">
                <a:solidFill>
                  <a:schemeClr val="tx1">
                    <a:lumMod val="50000"/>
                    <a:lumOff val="50000"/>
                  </a:schemeClr>
                </a:solidFill>
              </a:rPr>
              <a:t>contents</a:t>
            </a:r>
            <a:r>
              <a:rPr lang="ko-KR" altLang="en-US" sz="1000" b="1" dirty="0">
                <a:solidFill>
                  <a:schemeClr val="tx1">
                    <a:lumMod val="50000"/>
                    <a:lumOff val="50000"/>
                  </a:schemeClr>
                </a:solidFill>
              </a:rPr>
              <a:t> </a:t>
            </a:r>
            <a:r>
              <a:rPr lang="en-US" altLang="ko-KR" sz="1000" b="1" dirty="0">
                <a:solidFill>
                  <a:schemeClr val="tx1">
                    <a:lumMod val="50000"/>
                    <a:lumOff val="50000"/>
                  </a:schemeClr>
                </a:solidFill>
              </a:rPr>
              <a:t>2</a:t>
            </a:r>
            <a:r>
              <a:rPr lang="en-US" altLang="ko-KR" sz="1000" dirty="0">
                <a:solidFill>
                  <a:schemeClr val="tx1">
                    <a:lumMod val="50000"/>
                    <a:lumOff val="50000"/>
                  </a:schemeClr>
                </a:solidFill>
              </a:rPr>
              <a:t>   / 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3   / 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4</a:t>
            </a:r>
            <a:endParaRPr lang="ko-KR" altLang="en-US" sz="1000" dirty="0">
              <a:solidFill>
                <a:schemeClr val="tx1">
                  <a:lumMod val="50000"/>
                  <a:lumOff val="50000"/>
                </a:schemeClr>
              </a:solidFill>
            </a:endParaRPr>
          </a:p>
        </p:txBody>
      </p:sp>
      <p:graphicFrame>
        <p:nvGraphicFramePr>
          <p:cNvPr id="22" name="내용 개체 틀 21"/>
          <p:cNvGraphicFramePr>
            <a:graphicFrameLocks noGrp="1"/>
          </p:cNvGraphicFramePr>
          <p:nvPr>
            <p:ph idx="1"/>
            <p:extLst>
              <p:ext uri="{D42A27DB-BD31-4B8C-83A1-F6EECF244321}">
                <p14:modId xmlns:p14="http://schemas.microsoft.com/office/powerpoint/2010/main" val="4198928883"/>
              </p:ext>
            </p:extLst>
          </p:nvPr>
        </p:nvGraphicFramePr>
        <p:xfrm>
          <a:off x="1077383" y="2353732"/>
          <a:ext cx="7507817" cy="3662363"/>
        </p:xfrm>
        <a:graphic>
          <a:graphicData uri="http://schemas.openxmlformats.org/drawingml/2006/chart">
            <c:chart xmlns:c="http://schemas.openxmlformats.org/drawingml/2006/chart" xmlns:r="http://schemas.openxmlformats.org/officeDocument/2006/relationships" r:id="rId2"/>
          </a:graphicData>
        </a:graphic>
      </p:graphicFrame>
      <p:sp>
        <p:nvSpPr>
          <p:cNvPr id="24"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sp>
        <p:nvSpPr>
          <p:cNvPr id="26" name="TextBox 25"/>
          <p:cNvSpPr txBox="1"/>
          <p:nvPr/>
        </p:nvSpPr>
        <p:spPr>
          <a:xfrm>
            <a:off x="355601" y="1236134"/>
            <a:ext cx="2607733" cy="276999"/>
          </a:xfrm>
          <a:prstGeom prst="rect">
            <a:avLst/>
          </a:prstGeom>
          <a:noFill/>
        </p:spPr>
        <p:txBody>
          <a:bodyPr wrap="square" rtlCol="0">
            <a:spAutoFit/>
          </a:bodyPr>
          <a:lstStyle/>
          <a:p>
            <a:r>
              <a:rPr lang="ko-KR" altLang="en-US" sz="1200" b="1" dirty="0" err="1"/>
              <a:t>차트만들기</a:t>
            </a:r>
            <a:endParaRPr lang="ko-KR" altLang="en-US" sz="1200" b="1" dirty="0"/>
          </a:p>
        </p:txBody>
      </p:sp>
      <p:sp>
        <p:nvSpPr>
          <p:cNvPr id="28" name="막힌 원호 27"/>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9" name="막힌 원호 28"/>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882951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2317" y="1017060"/>
            <a:ext cx="3520016" cy="261406"/>
          </a:xfrm>
        </p:spPr>
        <p:txBody>
          <a:bodyPr>
            <a:noAutofit/>
          </a:bodyPr>
          <a:lstStyle/>
          <a:p>
            <a:r>
              <a:rPr lang="en-US" altLang="ko-KR" sz="2000" b="1" dirty="0">
                <a:solidFill>
                  <a:schemeClr val="accent4"/>
                </a:solidFill>
              </a:rPr>
              <a:t>MAIN TITLE</a:t>
            </a:r>
            <a:endParaRPr lang="ko-KR" altLang="en-US" sz="2000" b="1" dirty="0">
              <a:solidFill>
                <a:schemeClr val="accent4"/>
              </a:solidFill>
            </a:endParaRPr>
          </a:p>
        </p:txBody>
      </p:sp>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en-US" altLang="ko-KR" sz="1000" dirty="0">
                <a:solidFill>
                  <a:schemeClr val="tx1">
                    <a:lumMod val="50000"/>
                    <a:lumOff val="50000"/>
                  </a:schemeClr>
                </a:solidFill>
              </a:rPr>
              <a:t>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1   / 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2   / </a:t>
            </a:r>
            <a:r>
              <a:rPr lang="en-US" altLang="ko-KR" sz="1000" b="1" dirty="0">
                <a:solidFill>
                  <a:schemeClr val="tx1">
                    <a:lumMod val="50000"/>
                    <a:lumOff val="50000"/>
                  </a:schemeClr>
                </a:solidFill>
              </a:rPr>
              <a:t>contents</a:t>
            </a:r>
            <a:r>
              <a:rPr lang="ko-KR" altLang="en-US" sz="1000" b="1" dirty="0">
                <a:solidFill>
                  <a:schemeClr val="tx1">
                    <a:lumMod val="50000"/>
                    <a:lumOff val="50000"/>
                  </a:schemeClr>
                </a:solidFill>
              </a:rPr>
              <a:t> </a:t>
            </a:r>
            <a:r>
              <a:rPr lang="en-US" altLang="ko-KR" sz="1000" b="1" dirty="0">
                <a:solidFill>
                  <a:schemeClr val="tx1">
                    <a:lumMod val="50000"/>
                    <a:lumOff val="50000"/>
                  </a:schemeClr>
                </a:solidFill>
              </a:rPr>
              <a:t>3   </a:t>
            </a:r>
            <a:r>
              <a:rPr lang="en-US" altLang="ko-KR" sz="1000" dirty="0">
                <a:solidFill>
                  <a:schemeClr val="tx1">
                    <a:lumMod val="50000"/>
                    <a:lumOff val="50000"/>
                  </a:schemeClr>
                </a:solidFill>
              </a:rPr>
              <a:t>/ contents</a:t>
            </a:r>
            <a:r>
              <a:rPr lang="ko-KR" altLang="en-US" sz="1000" dirty="0">
                <a:solidFill>
                  <a:schemeClr val="tx1">
                    <a:lumMod val="50000"/>
                    <a:lumOff val="50000"/>
                  </a:schemeClr>
                </a:solidFill>
              </a:rPr>
              <a:t> </a:t>
            </a:r>
            <a:r>
              <a:rPr lang="en-US" altLang="ko-KR" sz="1000" dirty="0">
                <a:solidFill>
                  <a:schemeClr val="tx1">
                    <a:lumMod val="50000"/>
                    <a:lumOff val="50000"/>
                  </a:schemeClr>
                </a:solidFill>
              </a:rPr>
              <a:t>4</a:t>
            </a:r>
            <a:endParaRPr lang="ko-KR" altLang="en-US" sz="1000" dirty="0">
              <a:solidFill>
                <a:schemeClr val="tx1">
                  <a:lumMod val="50000"/>
                  <a:lumOff val="50000"/>
                </a:schemeClr>
              </a:solidFill>
            </a:endParaRPr>
          </a:p>
        </p:txBody>
      </p:sp>
      <p:sp>
        <p:nvSpPr>
          <p:cNvPr id="5" name="TextBox 4"/>
          <p:cNvSpPr txBox="1"/>
          <p:nvPr/>
        </p:nvSpPr>
        <p:spPr>
          <a:xfrm>
            <a:off x="355601" y="1236134"/>
            <a:ext cx="2607733" cy="276999"/>
          </a:xfrm>
          <a:prstGeom prst="rect">
            <a:avLst/>
          </a:prstGeom>
          <a:noFill/>
        </p:spPr>
        <p:txBody>
          <a:bodyPr wrap="square" rtlCol="0">
            <a:spAutoFit/>
          </a:bodyPr>
          <a:lstStyle/>
          <a:p>
            <a:r>
              <a:rPr lang="ko-KR" altLang="en-US" sz="1200" b="1" dirty="0"/>
              <a:t>스마트아트</a:t>
            </a:r>
          </a:p>
        </p:txBody>
      </p:sp>
      <p:graphicFrame>
        <p:nvGraphicFramePr>
          <p:cNvPr id="8" name="내용 개체 틀 7"/>
          <p:cNvGraphicFramePr>
            <a:graphicFrameLocks noGrp="1"/>
          </p:cNvGraphicFramePr>
          <p:nvPr>
            <p:ph idx="1"/>
            <p:extLst>
              <p:ext uri="{D42A27DB-BD31-4B8C-83A1-F6EECF244321}">
                <p14:modId xmlns:p14="http://schemas.microsoft.com/office/powerpoint/2010/main" val="4880125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막힌 원호 10"/>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12" name="막힌 원호 11"/>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42442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5" name="내용 개체 틀 4">
            <a:extLst>
              <a:ext uri="{FF2B5EF4-FFF2-40B4-BE49-F238E27FC236}">
                <a16:creationId xmlns:a16="http://schemas.microsoft.com/office/drawing/2014/main" id="{81EE9D1A-E032-46FD-8346-F05389D5D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937" y="1593707"/>
            <a:ext cx="7252230" cy="4351338"/>
          </a:xfrm>
        </p:spPr>
      </p:pic>
      <p:sp>
        <p:nvSpPr>
          <p:cNvPr id="8" name="TextBox 7">
            <a:extLst>
              <a:ext uri="{FF2B5EF4-FFF2-40B4-BE49-F238E27FC236}">
                <a16:creationId xmlns:a16="http://schemas.microsoft.com/office/drawing/2014/main" id="{631AC0B3-4E3D-4D1E-93B0-77568CD6E1EF}"/>
              </a:ext>
            </a:extLst>
          </p:cNvPr>
          <p:cNvSpPr txBox="1"/>
          <p:nvPr/>
        </p:nvSpPr>
        <p:spPr>
          <a:xfrm>
            <a:off x="662609" y="5945045"/>
            <a:ext cx="7853558" cy="1754326"/>
          </a:xfrm>
          <a:prstGeom prst="rect">
            <a:avLst/>
          </a:prstGeom>
          <a:noFill/>
        </p:spPr>
        <p:txBody>
          <a:bodyPr wrap="square" rtlCol="0">
            <a:spAutoFit/>
          </a:bodyPr>
          <a:lstStyle/>
          <a:p>
            <a:pPr algn="l">
              <a:buFont typeface="Arial" panose="020B0604020202020204" pitchFamily="34" charset="0"/>
              <a:buChar char="•"/>
            </a:pPr>
            <a:r>
              <a:rPr lang="en-US" altLang="ko-KR" b="1" i="0" dirty="0">
                <a:solidFill>
                  <a:srgbClr val="000000"/>
                </a:solidFill>
                <a:effectLst/>
                <a:latin typeface="Malgun Gothic" panose="020B0503020000020004" pitchFamily="50" charset="-127"/>
                <a:ea typeface="Malgun Gothic" panose="020B0503020000020004" pitchFamily="50" charset="-127"/>
              </a:rPr>
              <a:t>COVID19</a:t>
            </a:r>
            <a:r>
              <a:rPr lang="ko-KR" altLang="en-US" b="1" i="0" dirty="0">
                <a:solidFill>
                  <a:srgbClr val="000000"/>
                </a:solidFill>
                <a:effectLst/>
                <a:latin typeface="Malgun Gothic" panose="020B0503020000020004" pitchFamily="50" charset="-127"/>
                <a:ea typeface="Malgun Gothic" panose="020B0503020000020004" pitchFamily="50" charset="-127"/>
              </a:rPr>
              <a:t>가 확산되면서 </a:t>
            </a:r>
            <a:r>
              <a:rPr lang="ko-KR" altLang="en-US" b="1" i="0" dirty="0" err="1">
                <a:solidFill>
                  <a:srgbClr val="000000"/>
                </a:solidFill>
                <a:effectLst/>
                <a:latin typeface="Malgun Gothic" panose="020B0503020000020004" pitchFamily="50" charset="-127"/>
                <a:ea typeface="Malgun Gothic" panose="020B0503020000020004" pitchFamily="50" charset="-127"/>
              </a:rPr>
              <a:t>비대면</a:t>
            </a:r>
            <a:r>
              <a:rPr lang="ko-KR" altLang="en-US" b="1" i="0" dirty="0">
                <a:solidFill>
                  <a:srgbClr val="000000"/>
                </a:solidFill>
                <a:effectLst/>
                <a:latin typeface="Malgun Gothic" panose="020B0503020000020004" pitchFamily="50" charset="-127"/>
                <a:ea typeface="Malgun Gothic" panose="020B0503020000020004" pitchFamily="50" charset="-127"/>
              </a:rPr>
              <a:t> 관련된 품목들의 수요가 증가할 것이라 </a:t>
            </a:r>
            <a:r>
              <a:rPr lang="ko-KR" altLang="en-US" b="1" dirty="0">
                <a:solidFill>
                  <a:srgbClr val="000000"/>
                </a:solidFill>
                <a:latin typeface="Malgun Gothic" panose="020B0503020000020004" pitchFamily="50" charset="-127"/>
                <a:ea typeface="Malgun Gothic" panose="020B0503020000020004" pitchFamily="50" charset="-127"/>
              </a:rPr>
              <a:t>예상 </a:t>
            </a:r>
            <a:endParaRPr lang="en-US" altLang="ko-KR" b="1" dirty="0">
              <a:solidFill>
                <a:srgbClr val="000000"/>
              </a:solidFill>
              <a:latin typeface="Malgun Gothic" panose="020B0503020000020004" pitchFamily="50" charset="-127"/>
              <a:ea typeface="Malgun Gothic" panose="020B0503020000020004" pitchFamily="50" charset="-127"/>
            </a:endParaRPr>
          </a:p>
          <a:p>
            <a:pPr algn="l">
              <a:buFont typeface="Arial" panose="020B0604020202020204" pitchFamily="34" charset="0"/>
              <a:buChar char="•"/>
            </a:pPr>
            <a:r>
              <a:rPr lang="ko-KR" altLang="en-US" b="1" i="0" dirty="0">
                <a:solidFill>
                  <a:srgbClr val="000000"/>
                </a:solidFill>
                <a:effectLst/>
                <a:latin typeface="Malgun Gothic" panose="020B0503020000020004" pitchFamily="50" charset="-127"/>
                <a:ea typeface="Malgun Gothic" panose="020B0503020000020004" pitchFamily="50" charset="-127"/>
              </a:rPr>
              <a:t>외부 활동과 관련되어 있는 </a:t>
            </a:r>
            <a:r>
              <a:rPr lang="ko-KR" altLang="en-US" b="1" i="0" dirty="0" err="1">
                <a:solidFill>
                  <a:srgbClr val="000000"/>
                </a:solidFill>
                <a:effectLst/>
                <a:latin typeface="Malgun Gothic" panose="020B0503020000020004" pitchFamily="50" charset="-127"/>
                <a:ea typeface="Malgun Gothic" panose="020B0503020000020004" pitchFamily="50" charset="-127"/>
              </a:rPr>
              <a:t>레져용품</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의류</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대중교통의 월별 구매건수 증감률 상위 랭크 기록하고 있는 점이었습니다</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a:solidFill>
                  <a:srgbClr val="000000"/>
                </a:solidFill>
                <a:effectLst/>
                <a:latin typeface="Malgun Gothic" panose="020B0503020000020004" pitchFamily="50" charset="-127"/>
                <a:ea typeface="Malgun Gothic" panose="020B0503020000020004" pitchFamily="50" charset="-127"/>
              </a:rPr>
              <a:t>보통 </a:t>
            </a:r>
            <a:r>
              <a:rPr lang="ko-KR" altLang="en-US" b="1" i="0" dirty="0" err="1">
                <a:solidFill>
                  <a:srgbClr val="000000"/>
                </a:solidFill>
                <a:effectLst/>
                <a:latin typeface="Malgun Gothic" panose="020B0503020000020004" pitchFamily="50" charset="-127"/>
                <a:ea typeface="Malgun Gothic" panose="020B0503020000020004" pitchFamily="50" charset="-127"/>
              </a:rPr>
              <a:t>비대면</a:t>
            </a:r>
            <a:r>
              <a:rPr lang="en-US" altLang="ko-KR" b="1" i="0" dirty="0">
                <a:solidFill>
                  <a:srgbClr val="000000"/>
                </a:solidFill>
                <a:effectLst/>
                <a:latin typeface="Malgun Gothic" panose="020B0503020000020004" pitchFamily="50" charset="-127"/>
                <a:ea typeface="Malgun Gothic" panose="020B0503020000020004" pitchFamily="50" charset="-127"/>
              </a:rPr>
              <a:t>, </a:t>
            </a:r>
            <a:r>
              <a:rPr lang="ko-KR" altLang="en-US" b="1" i="0" dirty="0" err="1">
                <a:solidFill>
                  <a:srgbClr val="000000"/>
                </a:solidFill>
                <a:effectLst/>
                <a:latin typeface="Malgun Gothic" panose="020B0503020000020004" pitchFamily="50" charset="-127"/>
                <a:ea typeface="Malgun Gothic" panose="020B0503020000020004" pitchFamily="50" charset="-127"/>
              </a:rPr>
              <a:t>언택트가</a:t>
            </a:r>
            <a:r>
              <a:rPr lang="ko-KR" altLang="en-US" b="1" i="0" dirty="0">
                <a:solidFill>
                  <a:srgbClr val="000000"/>
                </a:solidFill>
                <a:effectLst/>
                <a:latin typeface="Malgun Gothic" panose="020B0503020000020004" pitchFamily="50" charset="-127"/>
                <a:ea typeface="Malgun Gothic" panose="020B0503020000020004" pitchFamily="50" charset="-127"/>
              </a:rPr>
              <a:t> 대두되고 있는 현시점의 상황을 감안했을 때 외부의 활동이 줄어들었을 것이라고 생각과 상이</a:t>
            </a:r>
            <a:endParaRPr lang="en-US" altLang="ko-KR" b="1" i="0" dirty="0">
              <a:solidFill>
                <a:srgbClr val="000000"/>
              </a:solidFill>
              <a:effectLst/>
              <a:latin typeface="Malgun Gothic" panose="020B0503020000020004" pitchFamily="50" charset="-127"/>
              <a:ea typeface="Malgun Gothic" panose="020B0503020000020004" pitchFamily="50" charset="-127"/>
            </a:endParaRPr>
          </a:p>
        </p:txBody>
      </p:sp>
      <p:sp>
        <p:nvSpPr>
          <p:cNvPr id="9" name="직사각형 8">
            <a:extLst>
              <a:ext uri="{FF2B5EF4-FFF2-40B4-BE49-F238E27FC236}">
                <a16:creationId xmlns:a16="http://schemas.microsoft.com/office/drawing/2014/main" id="{7116427C-AAB1-45B2-86F0-0F8AFDE5005B}"/>
              </a:ext>
            </a:extLst>
          </p:cNvPr>
          <p:cNvSpPr/>
          <p:nvPr/>
        </p:nvSpPr>
        <p:spPr>
          <a:xfrm>
            <a:off x="2782957" y="5403238"/>
            <a:ext cx="504000" cy="18423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17" name="직사각형 16">
            <a:extLst>
              <a:ext uri="{FF2B5EF4-FFF2-40B4-BE49-F238E27FC236}">
                <a16:creationId xmlns:a16="http://schemas.microsoft.com/office/drawing/2014/main" id="{3E6D45EC-2C41-481F-B589-7567550EB929}"/>
              </a:ext>
            </a:extLst>
          </p:cNvPr>
          <p:cNvSpPr/>
          <p:nvPr/>
        </p:nvSpPr>
        <p:spPr>
          <a:xfrm>
            <a:off x="5185318" y="5397821"/>
            <a:ext cx="504000" cy="18423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18" name="직사각형 17">
            <a:extLst>
              <a:ext uri="{FF2B5EF4-FFF2-40B4-BE49-F238E27FC236}">
                <a16:creationId xmlns:a16="http://schemas.microsoft.com/office/drawing/2014/main" id="{5120FE28-AA78-423D-B5DA-D58D64275C97}"/>
              </a:ext>
            </a:extLst>
          </p:cNvPr>
          <p:cNvSpPr/>
          <p:nvPr/>
        </p:nvSpPr>
        <p:spPr>
          <a:xfrm>
            <a:off x="3732137" y="5392404"/>
            <a:ext cx="504000" cy="18423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3527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4" name="그림 3">
            <a:extLst>
              <a:ext uri="{FF2B5EF4-FFF2-40B4-BE49-F238E27FC236}">
                <a16:creationId xmlns:a16="http://schemas.microsoft.com/office/drawing/2014/main" id="{A0364E4D-A15C-4EA4-8BF4-5D7870B1B612}"/>
              </a:ext>
            </a:extLst>
          </p:cNvPr>
          <p:cNvPicPr>
            <a:picLocks noChangeAspect="1"/>
          </p:cNvPicPr>
          <p:nvPr/>
        </p:nvPicPr>
        <p:blipFill>
          <a:blip r:embed="rId2"/>
          <a:stretch>
            <a:fillRect/>
          </a:stretch>
        </p:blipFill>
        <p:spPr>
          <a:xfrm>
            <a:off x="355601" y="2091469"/>
            <a:ext cx="7838830" cy="3989824"/>
          </a:xfrm>
          <a:prstGeom prst="rect">
            <a:avLst/>
          </a:prstGeom>
        </p:spPr>
      </p:pic>
    </p:spTree>
    <p:extLst>
      <p:ext uri="{BB962C8B-B14F-4D97-AF65-F5344CB8AC3E}">
        <p14:creationId xmlns:p14="http://schemas.microsoft.com/office/powerpoint/2010/main" val="317331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3" name="그림 2" descr="스크린샷이(가) 표시된 사진&#10;&#10;자동 생성된 설명">
            <a:extLst>
              <a:ext uri="{FF2B5EF4-FFF2-40B4-BE49-F238E27FC236}">
                <a16:creationId xmlns:a16="http://schemas.microsoft.com/office/drawing/2014/main" id="{6AFF4194-0771-489E-9E00-4A77AD961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92" y="1870706"/>
            <a:ext cx="7754815" cy="4652889"/>
          </a:xfrm>
          <a:prstGeom prst="rect">
            <a:avLst/>
          </a:prstGeom>
        </p:spPr>
      </p:pic>
    </p:spTree>
    <p:extLst>
      <p:ext uri="{BB962C8B-B14F-4D97-AF65-F5344CB8AC3E}">
        <p14:creationId xmlns:p14="http://schemas.microsoft.com/office/powerpoint/2010/main" val="41763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3" name="그림 2" descr="스크린샷, 지도이(가) 표시된 사진&#10;&#10;자동 생성된 설명">
            <a:extLst>
              <a:ext uri="{FF2B5EF4-FFF2-40B4-BE49-F238E27FC236}">
                <a16:creationId xmlns:a16="http://schemas.microsoft.com/office/drawing/2014/main" id="{5B0FCF7C-06CA-414B-8C48-F130A1270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6464"/>
            <a:ext cx="9144000" cy="4424823"/>
          </a:xfrm>
          <a:prstGeom prst="rect">
            <a:avLst/>
          </a:prstGeom>
        </p:spPr>
      </p:pic>
      <p:sp>
        <p:nvSpPr>
          <p:cNvPr id="5" name="TextBox 4">
            <a:extLst>
              <a:ext uri="{FF2B5EF4-FFF2-40B4-BE49-F238E27FC236}">
                <a16:creationId xmlns:a16="http://schemas.microsoft.com/office/drawing/2014/main" id="{E3887605-0DF5-4C03-8995-F6CA1272990A}"/>
              </a:ext>
            </a:extLst>
          </p:cNvPr>
          <p:cNvSpPr txBox="1"/>
          <p:nvPr/>
        </p:nvSpPr>
        <p:spPr>
          <a:xfrm>
            <a:off x="3464169" y="1017060"/>
            <a:ext cx="3341077" cy="369332"/>
          </a:xfrm>
          <a:prstGeom prst="rect">
            <a:avLst/>
          </a:prstGeom>
          <a:noFill/>
        </p:spPr>
        <p:txBody>
          <a:bodyPr wrap="square" rtlCol="0">
            <a:spAutoFit/>
          </a:bodyPr>
          <a:lstStyle/>
          <a:p>
            <a:r>
              <a:rPr lang="ko-KR" altLang="en-US"/>
              <a:t>설명</a:t>
            </a:r>
          </a:p>
        </p:txBody>
      </p:sp>
    </p:spTree>
    <p:extLst>
      <p:ext uri="{BB962C8B-B14F-4D97-AF65-F5344CB8AC3E}">
        <p14:creationId xmlns:p14="http://schemas.microsoft.com/office/powerpoint/2010/main" val="241732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p:cNvCxnSpPr/>
          <p:nvPr/>
        </p:nvCxnSpPr>
        <p:spPr>
          <a:xfrm>
            <a:off x="0" y="541867"/>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604933" y="262466"/>
            <a:ext cx="3378200" cy="246221"/>
          </a:xfrm>
          <a:prstGeom prst="rect">
            <a:avLst/>
          </a:prstGeom>
          <a:noFill/>
        </p:spPr>
        <p:txBody>
          <a:bodyPr wrap="square" rtlCol="0">
            <a:spAutoFit/>
          </a:bodyPr>
          <a:lstStyle/>
          <a:p>
            <a:pPr algn="r"/>
            <a:r>
              <a:rPr lang="ko-KR" altLang="en-US" sz="1000" b="1" dirty="0">
                <a:solidFill>
                  <a:schemeClr val="tx1">
                    <a:lumMod val="50000"/>
                    <a:lumOff val="50000"/>
                  </a:schemeClr>
                </a:solidFill>
              </a:rPr>
              <a:t>탐색적분석</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가설설정</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가설확인</a:t>
            </a:r>
            <a:r>
              <a:rPr lang="en-US" altLang="ko-KR" sz="1000" dirty="0">
                <a:solidFill>
                  <a:schemeClr val="tx1">
                    <a:lumMod val="50000"/>
                    <a:lumOff val="50000"/>
                  </a:schemeClr>
                </a:solidFill>
              </a:rPr>
              <a:t>   / </a:t>
            </a:r>
            <a:r>
              <a:rPr lang="ko-KR" altLang="en-US" sz="1000" dirty="0">
                <a:solidFill>
                  <a:schemeClr val="tx1">
                    <a:lumMod val="50000"/>
                    <a:lumOff val="50000"/>
                  </a:schemeClr>
                </a:solidFill>
              </a:rPr>
              <a:t>결론</a:t>
            </a:r>
          </a:p>
        </p:txBody>
      </p:sp>
      <p:sp>
        <p:nvSpPr>
          <p:cNvPr id="10" name="제목 1"/>
          <p:cNvSpPr>
            <a:spLocks noGrp="1"/>
          </p:cNvSpPr>
          <p:nvPr>
            <p:ph type="title"/>
          </p:nvPr>
        </p:nvSpPr>
        <p:spPr>
          <a:xfrm>
            <a:off x="332317" y="1017060"/>
            <a:ext cx="3520016" cy="261406"/>
          </a:xfrm>
        </p:spPr>
        <p:txBody>
          <a:bodyPr>
            <a:noAutofit/>
          </a:bodyPr>
          <a:lstStyle/>
          <a:p>
            <a:r>
              <a:rPr lang="ko-KR" altLang="en-US" sz="2000" b="1" dirty="0">
                <a:solidFill>
                  <a:schemeClr val="accent4"/>
                </a:solidFill>
              </a:rPr>
              <a:t>탐색적 분석</a:t>
            </a:r>
          </a:p>
        </p:txBody>
      </p:sp>
      <p:sp>
        <p:nvSpPr>
          <p:cNvPr id="12" name="TextBox 11"/>
          <p:cNvSpPr txBox="1"/>
          <p:nvPr/>
        </p:nvSpPr>
        <p:spPr>
          <a:xfrm>
            <a:off x="355601" y="1236134"/>
            <a:ext cx="2607733" cy="276999"/>
          </a:xfrm>
          <a:prstGeom prst="rect">
            <a:avLst/>
          </a:prstGeom>
          <a:noFill/>
        </p:spPr>
        <p:txBody>
          <a:bodyPr wrap="square" rtlCol="0">
            <a:spAutoFit/>
          </a:bodyPr>
          <a:lstStyle/>
          <a:p>
            <a:r>
              <a:rPr lang="ko-KR" altLang="en-US" sz="1200" b="1" dirty="0"/>
              <a:t>시각화</a:t>
            </a:r>
          </a:p>
        </p:txBody>
      </p:sp>
      <p:sp>
        <p:nvSpPr>
          <p:cNvPr id="20" name="막힌 원호 19"/>
          <p:cNvSpPr/>
          <p:nvPr/>
        </p:nvSpPr>
        <p:spPr>
          <a:xfrm flipH="1">
            <a:off x="0" y="245534"/>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1" name="막힌 원호 20"/>
          <p:cNvSpPr/>
          <p:nvPr/>
        </p:nvSpPr>
        <p:spPr>
          <a:xfrm flipH="1" flipV="1">
            <a:off x="8466" y="389467"/>
            <a:ext cx="457200" cy="457200"/>
          </a:xfrm>
          <a:prstGeom prst="blockArc">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solidFill>
                <a:schemeClr val="tx1"/>
              </a:solidFill>
            </a:endParaRPr>
          </a:p>
        </p:txBody>
      </p:sp>
      <p:sp>
        <p:nvSpPr>
          <p:cNvPr id="23" name="TextBox 22">
            <a:extLst>
              <a:ext uri="{FF2B5EF4-FFF2-40B4-BE49-F238E27FC236}">
                <a16:creationId xmlns:a16="http://schemas.microsoft.com/office/drawing/2014/main" id="{C53CEEC8-5917-47EB-B542-A66904FF555A}"/>
              </a:ext>
            </a:extLst>
          </p:cNvPr>
          <p:cNvSpPr txBox="1"/>
          <p:nvPr/>
        </p:nvSpPr>
        <p:spPr>
          <a:xfrm>
            <a:off x="355601" y="1593707"/>
            <a:ext cx="2607733" cy="276999"/>
          </a:xfrm>
          <a:prstGeom prst="rect">
            <a:avLst/>
          </a:prstGeom>
          <a:noFill/>
        </p:spPr>
        <p:txBody>
          <a:bodyPr wrap="square" rtlCol="0">
            <a:spAutoFit/>
          </a:bodyPr>
          <a:lstStyle/>
          <a:p>
            <a:r>
              <a:rPr lang="en-US" altLang="ko-KR" sz="1200" b="1" dirty="0">
                <a:solidFill>
                  <a:schemeClr val="bg2">
                    <a:lumMod val="75000"/>
                  </a:schemeClr>
                </a:solidFill>
              </a:rPr>
              <a:t>Card.csv</a:t>
            </a:r>
            <a:endParaRPr lang="ko-KR" altLang="en-US" sz="1200" b="1" dirty="0">
              <a:solidFill>
                <a:schemeClr val="bg2">
                  <a:lumMod val="75000"/>
                </a:schemeClr>
              </a:solidFill>
            </a:endParaRPr>
          </a:p>
        </p:txBody>
      </p:sp>
      <p:pic>
        <p:nvPicPr>
          <p:cNvPr id="4" name="그림 3" descr="스크린샷, 지도이(가) 표시된 사진&#10;&#10;자동 생성된 설명">
            <a:extLst>
              <a:ext uri="{FF2B5EF4-FFF2-40B4-BE49-F238E27FC236}">
                <a16:creationId xmlns:a16="http://schemas.microsoft.com/office/drawing/2014/main" id="{8A9AC3EA-D1FA-4676-AA65-601E4F2B7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 y="2030176"/>
            <a:ext cx="9144000" cy="4285957"/>
          </a:xfrm>
          <a:prstGeom prst="rect">
            <a:avLst/>
          </a:prstGeom>
        </p:spPr>
      </p:pic>
      <p:sp>
        <p:nvSpPr>
          <p:cNvPr id="13" name="TextBox 12">
            <a:extLst>
              <a:ext uri="{FF2B5EF4-FFF2-40B4-BE49-F238E27FC236}">
                <a16:creationId xmlns:a16="http://schemas.microsoft.com/office/drawing/2014/main" id="{FDBA88B4-68E5-47BD-88B9-B52FB58B28B8}"/>
              </a:ext>
            </a:extLst>
          </p:cNvPr>
          <p:cNvSpPr txBox="1"/>
          <p:nvPr/>
        </p:nvSpPr>
        <p:spPr>
          <a:xfrm>
            <a:off x="3464169" y="1017060"/>
            <a:ext cx="3341077" cy="369332"/>
          </a:xfrm>
          <a:prstGeom prst="rect">
            <a:avLst/>
          </a:prstGeom>
          <a:noFill/>
        </p:spPr>
        <p:txBody>
          <a:bodyPr wrap="square" rtlCol="0">
            <a:spAutoFit/>
          </a:bodyPr>
          <a:lstStyle/>
          <a:p>
            <a:r>
              <a:rPr lang="ko-KR" altLang="en-US"/>
              <a:t>설명</a:t>
            </a:r>
          </a:p>
        </p:txBody>
      </p:sp>
    </p:spTree>
    <p:extLst>
      <p:ext uri="{BB962C8B-B14F-4D97-AF65-F5344CB8AC3E}">
        <p14:creationId xmlns:p14="http://schemas.microsoft.com/office/powerpoint/2010/main" val="3432247556"/>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2210</Words>
  <Application>Microsoft Office PowerPoint</Application>
  <PresentationFormat>화면 슬라이드 쇼(4:3)</PresentationFormat>
  <Paragraphs>280</Paragraphs>
  <Slides>46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46</vt:i4>
      </vt:variant>
    </vt:vector>
  </HeadingPairs>
  <TitlesOfParts>
    <vt:vector size="53" baseType="lpstr">
      <vt:lpstr>맑은 고딕</vt:lpstr>
      <vt:lpstr>맑은 고딕</vt:lpstr>
      <vt:lpstr>Arial</vt:lpstr>
      <vt:lpstr>Calibri</vt:lpstr>
      <vt:lpstr>Calibri Light</vt:lpstr>
      <vt:lpstr>Symbol</vt:lpstr>
      <vt:lpstr>Office Theme</vt:lpstr>
      <vt:lpstr>새벽에서 황혼까지 데이터 분석을 해보자</vt:lpstr>
      <vt:lpstr>PowerPoint 프레젠테이션</vt:lpstr>
      <vt:lpstr>탐색적 분석</vt:lpstr>
      <vt:lpstr>탐색적 분석</vt:lpstr>
      <vt:lpstr>탐색적 분석</vt:lpstr>
      <vt:lpstr>탐색적 분석</vt:lpstr>
      <vt:lpstr>탐색적 분석</vt:lpstr>
      <vt:lpstr>탐색적 분석</vt:lpstr>
      <vt:lpstr>탐색적 분석</vt:lpstr>
      <vt:lpstr>탐색적 분석</vt:lpstr>
      <vt:lpstr>가설설정</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가설확인</vt:lpstr>
      <vt:lpstr>PowerPoint 프레젠테이션</vt:lpstr>
      <vt:lpstr>MAIN TITLE</vt:lpstr>
      <vt:lpstr>MAIN TITLE</vt:lpstr>
      <vt:lpstr>MAIN TITLE</vt:lpstr>
      <vt:lpstr>MAIN TITLE</vt:lpstr>
      <vt:lpstr>MAIN TITLE</vt:lpstr>
      <vt:lpstr>MAIN TITLE</vt:lpstr>
      <vt:lpstr>MAIN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yebi1</dc:creator>
  <cp:lastModifiedBy>HanYeongjae</cp:lastModifiedBy>
  <cp:revision>29</cp:revision>
  <dcterms:created xsi:type="dcterms:W3CDTF">2016-01-11T04:43:00Z</dcterms:created>
  <dcterms:modified xsi:type="dcterms:W3CDTF">2020-07-28T12:23:28Z</dcterms:modified>
</cp:coreProperties>
</file>