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png" ContentType="image/pn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275" y="157743"/>
            <a:ext cx="88014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6887" y="2218626"/>
            <a:ext cx="509022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599" y="1096951"/>
            <a:ext cx="8148800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mjin0@gmail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14.jpg"/><Relationship Id="rId5" Type="http://schemas.openxmlformats.org/officeDocument/2006/relationships/image" Target="../media/image22.png"/><Relationship Id="rId6" Type="http://schemas.openxmlformats.org/officeDocument/2006/relationships/image" Target="../media/image15.jpg"/><Relationship Id="rId7" Type="http://schemas.openxmlformats.org/officeDocument/2006/relationships/image" Target="../media/image23.jp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jpg"/><Relationship Id="rId4" Type="http://schemas.openxmlformats.org/officeDocument/2006/relationships/image" Target="../media/image21.jpg"/><Relationship Id="rId5" Type="http://schemas.openxmlformats.org/officeDocument/2006/relationships/image" Target="../media/image41.png"/><Relationship Id="rId6" Type="http://schemas.openxmlformats.org/officeDocument/2006/relationships/image" Target="../media/image23.jpg"/><Relationship Id="rId7" Type="http://schemas.openxmlformats.org/officeDocument/2006/relationships/image" Target="../media/image42.png"/><Relationship Id="rId8" Type="http://schemas.openxmlformats.org/officeDocument/2006/relationships/image" Target="../media/image2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543" y="2044088"/>
            <a:ext cx="745045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/>
              <a:t>데이터</a:t>
            </a:r>
            <a:r>
              <a:rPr dirty="0" sz="3900" spc="-360"/>
              <a:t> </a:t>
            </a:r>
            <a:r>
              <a:rPr dirty="0" sz="3900"/>
              <a:t>분석</a:t>
            </a:r>
            <a:r>
              <a:rPr dirty="0" sz="3900" spc="-360"/>
              <a:t> </a:t>
            </a:r>
            <a:r>
              <a:rPr dirty="0" sz="3900"/>
              <a:t>프로젝트</a:t>
            </a:r>
            <a:r>
              <a:rPr dirty="0" sz="3900" spc="-360"/>
              <a:t> </a:t>
            </a:r>
            <a:r>
              <a:rPr dirty="0" sz="3900"/>
              <a:t>관리</a:t>
            </a:r>
            <a:r>
              <a:rPr dirty="0" sz="3900" spc="-360"/>
              <a:t> </a:t>
            </a:r>
            <a:r>
              <a:rPr dirty="0" sz="3900"/>
              <a:t>방법론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6427332" y="3157811"/>
            <a:ext cx="211264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이진형</a:t>
            </a:r>
            <a:endParaRPr sz="1800">
              <a:latin typeface="굴림"/>
              <a:cs typeface="굴림"/>
            </a:endParaRPr>
          </a:p>
          <a:p>
            <a:pPr algn="r" marR="6985">
              <a:lnSpc>
                <a:spcPct val="100000"/>
              </a:lnSpc>
              <a:spcBef>
                <a:spcPts val="15"/>
              </a:spcBef>
            </a:pPr>
            <a:r>
              <a:rPr dirty="0" sz="1800" spc="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samjin0@gmail.com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7616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프로젝트 관리란</a:t>
            </a:r>
            <a:r>
              <a:rPr dirty="0" sz="1800" spc="-380"/>
              <a:t> </a:t>
            </a:r>
            <a:r>
              <a:rPr dirty="0" sz="1800" spc="-35"/>
              <a:t>무엇인가</a:t>
            </a:r>
            <a:r>
              <a:rPr dirty="0" sz="1800" spc="-35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825" y="1844373"/>
            <a:ext cx="7317740" cy="1172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굴림"/>
                <a:cs typeface="굴림"/>
              </a:rPr>
              <a:t>프로젝트</a:t>
            </a:r>
            <a:r>
              <a:rPr dirty="0" sz="1900" spc="-250">
                <a:latin typeface="굴림"/>
                <a:cs typeface="굴림"/>
              </a:rPr>
              <a:t> </a:t>
            </a:r>
            <a:r>
              <a:rPr dirty="0" sz="1900">
                <a:latin typeface="굴림"/>
                <a:cs typeface="굴림"/>
              </a:rPr>
              <a:t>관리란</a:t>
            </a:r>
            <a:r>
              <a:rPr dirty="0" sz="1900" spc="-225">
                <a:latin typeface="굴림"/>
                <a:cs typeface="굴림"/>
              </a:rPr>
              <a:t> 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프로젝트의</a:t>
            </a:r>
            <a:r>
              <a:rPr dirty="0" sz="1900" spc="-265" b="1">
                <a:latin typeface="굴림"/>
                <a:cs typeface="굴림"/>
              </a:rPr>
              <a:t> 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성공적인</a:t>
            </a:r>
            <a:r>
              <a:rPr dirty="0" u="heavy" sz="1900" spc="-2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완성을</a:t>
            </a:r>
            <a:r>
              <a:rPr dirty="0" u="heavy" sz="1900" spc="-21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900" spc="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목표</a:t>
            </a:r>
            <a:r>
              <a:rPr dirty="0" sz="1900" spc="5">
                <a:latin typeface="굴림"/>
                <a:cs typeface="굴림"/>
              </a:rPr>
              <a:t>로</a:t>
            </a:r>
            <a:r>
              <a:rPr dirty="0" sz="1900" spc="-175">
                <a:latin typeface="굴림"/>
                <a:cs typeface="굴림"/>
              </a:rPr>
              <a:t> </a:t>
            </a:r>
            <a:r>
              <a:rPr dirty="0" sz="1900">
                <a:latin typeface="굴림"/>
                <a:cs typeface="굴림"/>
              </a:rPr>
              <a:t>움직이는</a:t>
            </a:r>
            <a:r>
              <a:rPr dirty="0" sz="1900" spc="-250">
                <a:latin typeface="굴림"/>
                <a:cs typeface="굴림"/>
              </a:rPr>
              <a:t> </a:t>
            </a:r>
            <a:r>
              <a:rPr dirty="0" sz="1900" spc="-10">
                <a:latin typeface="굴림"/>
                <a:cs typeface="굴림"/>
              </a:rPr>
              <a:t>활동</a:t>
            </a:r>
            <a:r>
              <a:rPr dirty="0" sz="1900" spc="-1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latin typeface="굴림"/>
                <a:cs typeface="굴림"/>
              </a:rPr>
              <a:t>프로젝트를</a:t>
            </a:r>
            <a:r>
              <a:rPr dirty="0" sz="1900" spc="-275">
                <a:latin typeface="굴림"/>
                <a:cs typeface="굴림"/>
              </a:rPr>
              <a:t> </a:t>
            </a:r>
            <a:r>
              <a:rPr dirty="0" sz="1900">
                <a:latin typeface="굴림"/>
                <a:cs typeface="굴림"/>
              </a:rPr>
              <a:t>구성하는</a:t>
            </a:r>
            <a:r>
              <a:rPr dirty="0" sz="1900" spc="-245">
                <a:latin typeface="굴림"/>
                <a:cs typeface="굴림"/>
              </a:rPr>
              <a:t> </a:t>
            </a:r>
            <a:r>
              <a:rPr dirty="0" u="heavy" sz="1900" spc="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활동계획입안</a:t>
            </a:r>
            <a:r>
              <a:rPr dirty="0" sz="1900" spc="5">
                <a:latin typeface="Calibri"/>
                <a:cs typeface="Calibri"/>
              </a:rPr>
              <a:t>,</a:t>
            </a:r>
            <a:r>
              <a:rPr dirty="0" sz="1900" spc="50">
                <a:latin typeface="Calibri"/>
                <a:cs typeface="Calibri"/>
              </a:rPr>
              <a:t> 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일정표</a:t>
            </a:r>
            <a:r>
              <a:rPr dirty="0" sz="1900" spc="-215" b="1">
                <a:latin typeface="굴림"/>
                <a:cs typeface="굴림"/>
              </a:rPr>
              <a:t> </a:t>
            </a:r>
            <a:r>
              <a:rPr dirty="0" sz="1900">
                <a:latin typeface="굴림"/>
                <a:cs typeface="굴림"/>
              </a:rPr>
              <a:t>작성</a:t>
            </a:r>
            <a:r>
              <a:rPr dirty="0" sz="1900" spc="-200">
                <a:latin typeface="굴림"/>
                <a:cs typeface="굴림"/>
              </a:rPr>
              <a:t> </a:t>
            </a:r>
            <a:r>
              <a:rPr dirty="0" sz="1900">
                <a:latin typeface="굴림"/>
                <a:cs typeface="굴림"/>
              </a:rPr>
              <a:t>및</a:t>
            </a:r>
            <a:r>
              <a:rPr dirty="0" sz="1900" spc="-170">
                <a:latin typeface="굴림"/>
                <a:cs typeface="굴림"/>
              </a:rPr>
              <a:t> 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진척</a:t>
            </a:r>
            <a:r>
              <a:rPr dirty="0" u="heavy" sz="1900" spc="-190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900" spc="5" b="1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관리</a:t>
            </a:r>
            <a:r>
              <a:rPr dirty="0" sz="1900" spc="5">
                <a:latin typeface="굴림"/>
                <a:cs typeface="굴림"/>
              </a:rPr>
              <a:t>를</a:t>
            </a:r>
            <a:r>
              <a:rPr dirty="0" sz="1900" spc="-175">
                <a:latin typeface="굴림"/>
                <a:cs typeface="굴림"/>
              </a:rPr>
              <a:t> </a:t>
            </a:r>
            <a:r>
              <a:rPr dirty="0" sz="1900" spc="-10">
                <a:latin typeface="굴림"/>
                <a:cs typeface="굴림"/>
              </a:rPr>
              <a:t>포함</a:t>
            </a:r>
            <a:r>
              <a:rPr dirty="0" sz="1900" spc="-1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501" y="4928061"/>
            <a:ext cx="516572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>
                <a:latin typeface="Calibri"/>
                <a:cs typeface="Calibri"/>
              </a:rPr>
              <a:t>https://ko.wikipedia.org/wiki/%ED%94%84%EB%A1%9C%EC%A0%9D%ED%8A%B8_%EA%B4%80%EB%A6%AC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35039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프로젝트</a:t>
            </a:r>
            <a:r>
              <a:rPr dirty="0" sz="1800" spc="-180"/>
              <a:t> </a:t>
            </a:r>
            <a:r>
              <a:rPr dirty="0" sz="1800"/>
              <a:t>관리의</a:t>
            </a:r>
            <a:r>
              <a:rPr dirty="0" sz="1800" spc="-180"/>
              <a:t> </a:t>
            </a:r>
            <a:r>
              <a:rPr dirty="0" sz="1800"/>
              <a:t>목적은</a:t>
            </a:r>
            <a:r>
              <a:rPr dirty="0" sz="1800" spc="-180"/>
              <a:t> </a:t>
            </a:r>
            <a:r>
              <a:rPr dirty="0" sz="1800" spc="-35"/>
              <a:t>무엇인가</a:t>
            </a:r>
            <a:r>
              <a:rPr dirty="0" sz="1800" spc="-35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075" y="1233222"/>
            <a:ext cx="8027670" cy="274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굴림"/>
                <a:cs typeface="굴림"/>
              </a:rPr>
              <a:t>배경</a:t>
            </a:r>
            <a:endParaRPr sz="1600">
              <a:latin typeface="굴림"/>
              <a:cs typeface="굴림"/>
            </a:endParaRPr>
          </a:p>
          <a:p>
            <a:pPr marL="469900" marR="8255" indent="-294005">
              <a:lnSpc>
                <a:spcPct val="101600"/>
              </a:lnSpc>
              <a:buFont typeface="Calibri"/>
              <a:buChar char="-"/>
              <a:tabLst>
                <a:tab pos="469265" algn="l"/>
                <a:tab pos="469900" algn="l"/>
              </a:tabLst>
            </a:pPr>
            <a:r>
              <a:rPr dirty="0" sz="1600">
                <a:latin typeface="굴림"/>
                <a:cs typeface="굴림"/>
              </a:rPr>
              <a:t>프로젝트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관리의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개념이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확립되기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이전에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프로젝트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진행은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경험이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많은</a:t>
            </a:r>
            <a:r>
              <a:rPr dirty="0" sz="1600" spc="-180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사원</a:t>
            </a:r>
            <a:r>
              <a:rPr dirty="0" sz="1600" spc="-180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스스로의  감과</a:t>
            </a:r>
            <a:r>
              <a:rPr dirty="0" sz="1600" spc="-175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같이</a:t>
            </a:r>
            <a:r>
              <a:rPr dirty="0" sz="1600" spc="-170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진행자의</a:t>
            </a:r>
            <a:r>
              <a:rPr dirty="0" sz="1600" spc="-210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개성에</a:t>
            </a:r>
            <a:r>
              <a:rPr dirty="0" sz="1600" spc="-185" b="1">
                <a:latin typeface="굴림"/>
                <a:cs typeface="굴림"/>
              </a:rPr>
              <a:t> </a:t>
            </a:r>
            <a:r>
              <a:rPr dirty="0" sz="1600" b="1">
                <a:latin typeface="굴림"/>
                <a:cs typeface="굴림"/>
              </a:rPr>
              <a:t>의존</a:t>
            </a:r>
            <a:r>
              <a:rPr dirty="0" sz="1600">
                <a:latin typeface="굴림"/>
                <a:cs typeface="굴림"/>
              </a:rPr>
              <a:t>하는</a:t>
            </a:r>
            <a:r>
              <a:rPr dirty="0" sz="1600" spc="-170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부분이</a:t>
            </a:r>
            <a:r>
              <a:rPr dirty="0" sz="1600" spc="-195">
                <a:latin typeface="굴림"/>
                <a:cs typeface="굴림"/>
              </a:rPr>
              <a:t> </a:t>
            </a:r>
            <a:r>
              <a:rPr dirty="0" sz="1600" spc="-15">
                <a:latin typeface="굴림"/>
                <a:cs typeface="굴림"/>
              </a:rPr>
              <a:t>많았다</a:t>
            </a:r>
            <a:r>
              <a:rPr dirty="0" sz="1600" spc="-15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600">
                <a:latin typeface="굴림"/>
                <a:cs typeface="굴림"/>
              </a:rPr>
              <a:t>효과</a:t>
            </a:r>
            <a:endParaRPr sz="1600">
              <a:latin typeface="굴림"/>
              <a:cs typeface="굴림"/>
            </a:endParaRPr>
          </a:p>
          <a:p>
            <a:pPr marL="469900" marR="467359" indent="-294005">
              <a:lnSpc>
                <a:spcPct val="101600"/>
              </a:lnSpc>
              <a:buFont typeface="Calibri"/>
              <a:buChar char="-"/>
              <a:tabLst>
                <a:tab pos="469265" algn="l"/>
                <a:tab pos="469900" algn="l"/>
              </a:tabLst>
            </a:pPr>
            <a:r>
              <a:rPr dirty="0" sz="1600">
                <a:latin typeface="굴림"/>
                <a:cs typeface="굴림"/>
              </a:rPr>
              <a:t>프로젝트</a:t>
            </a:r>
            <a:r>
              <a:rPr dirty="0" sz="1600" spc="-235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관리</a:t>
            </a:r>
            <a:r>
              <a:rPr dirty="0" sz="1600" spc="-180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방법을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사용하는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것으로</a:t>
            </a:r>
            <a:r>
              <a:rPr dirty="0" sz="1600" spc="-210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기술의</a:t>
            </a:r>
            <a:r>
              <a:rPr dirty="0" sz="1600" spc="-204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전달이나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표준화가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가능하게</a:t>
            </a:r>
            <a:r>
              <a:rPr dirty="0" sz="1600" spc="-229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되어  </a:t>
            </a:r>
            <a:r>
              <a:rPr dirty="0" sz="1600" spc="25" b="1">
                <a:latin typeface="굴림"/>
                <a:cs typeface="굴림"/>
              </a:rPr>
              <a:t>프로젝트</a:t>
            </a:r>
            <a:r>
              <a:rPr dirty="0" sz="1600" spc="-21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성과가</a:t>
            </a:r>
            <a:r>
              <a:rPr dirty="0" sz="1600" spc="-18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보다</a:t>
            </a:r>
            <a:r>
              <a:rPr dirty="0" sz="1600" spc="-160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높아지게</a:t>
            </a:r>
            <a:r>
              <a:rPr dirty="0" sz="1600" spc="-210" b="1">
                <a:latin typeface="굴림"/>
                <a:cs typeface="굴림"/>
              </a:rPr>
              <a:t> </a:t>
            </a:r>
            <a:r>
              <a:rPr dirty="0" sz="1600" spc="15" b="1">
                <a:latin typeface="굴림"/>
                <a:cs typeface="굴림"/>
              </a:rPr>
              <a:t>되었다</a:t>
            </a:r>
            <a:r>
              <a:rPr dirty="0" sz="1600" spc="15" b="1">
                <a:latin typeface="Lucida Sans"/>
                <a:cs typeface="Lucida Sans"/>
              </a:rPr>
              <a:t>.</a:t>
            </a:r>
            <a:endParaRPr sz="1600">
              <a:latin typeface="Lucida Sans"/>
              <a:cs typeface="Lucida Sans"/>
            </a:endParaRPr>
          </a:p>
          <a:p>
            <a:pPr marL="469900" marR="5080" indent="-294005">
              <a:lnSpc>
                <a:spcPct val="101600"/>
              </a:lnSpc>
              <a:spcBef>
                <a:spcPts val="1945"/>
              </a:spcBef>
              <a:buFont typeface="Calibri"/>
              <a:buChar char="-"/>
              <a:tabLst>
                <a:tab pos="469265" algn="l"/>
                <a:tab pos="46990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간트</a:t>
            </a:r>
            <a:r>
              <a:rPr dirty="0" u="heavy" sz="1600" spc="-18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차트</a:t>
            </a:r>
            <a:r>
              <a:rPr dirty="0" u="heavy" sz="1600" spc="-175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등을</a:t>
            </a:r>
            <a:r>
              <a:rPr dirty="0" u="heavy" sz="1600" spc="-175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포함하는</a:t>
            </a:r>
            <a:r>
              <a:rPr dirty="0" sz="1600" spc="-225"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프로젝트</a:t>
            </a:r>
            <a:r>
              <a:rPr dirty="0" sz="1600" spc="-225"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관리</a:t>
            </a:r>
            <a:r>
              <a:rPr dirty="0" u="heavy" sz="1600" spc="-18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제품을</a:t>
            </a:r>
            <a:r>
              <a:rPr dirty="0" u="heavy" sz="1600" spc="-2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이용</a:t>
            </a:r>
            <a:r>
              <a:rPr dirty="0" sz="1600">
                <a:latin typeface="굴림"/>
                <a:cs typeface="굴림"/>
              </a:rPr>
              <a:t>하는</a:t>
            </a:r>
            <a:r>
              <a:rPr dirty="0" sz="1600" spc="-225">
                <a:latin typeface="굴림"/>
                <a:cs typeface="굴림"/>
              </a:rPr>
              <a:t> </a:t>
            </a:r>
            <a:r>
              <a:rPr dirty="0" sz="1600">
                <a:latin typeface="굴림"/>
                <a:cs typeface="굴림"/>
              </a:rPr>
              <a:t>것으로</a:t>
            </a:r>
            <a:r>
              <a:rPr dirty="0" sz="1600" spc="-200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효율적인</a:t>
            </a:r>
            <a:r>
              <a:rPr dirty="0" sz="1600" spc="-21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업무수행이  </a:t>
            </a:r>
            <a:r>
              <a:rPr dirty="0" sz="1600" b="1">
                <a:latin typeface="굴림"/>
                <a:cs typeface="굴림"/>
              </a:rPr>
              <a:t>가능</a:t>
            </a:r>
            <a:r>
              <a:rPr dirty="0" sz="1600">
                <a:latin typeface="굴림"/>
                <a:cs typeface="굴림"/>
              </a:rPr>
              <a:t>하게</a:t>
            </a:r>
            <a:r>
              <a:rPr dirty="0" sz="1600" spc="-175">
                <a:latin typeface="굴림"/>
                <a:cs typeface="굴림"/>
              </a:rPr>
              <a:t> </a:t>
            </a:r>
            <a:r>
              <a:rPr dirty="0" sz="1600" spc="-15">
                <a:latin typeface="굴림"/>
                <a:cs typeface="굴림"/>
              </a:rPr>
              <a:t>되었다</a:t>
            </a:r>
            <a:r>
              <a:rPr dirty="0" sz="1600" spc="-15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501" y="4928061"/>
            <a:ext cx="516572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>
                <a:latin typeface="Calibri"/>
                <a:cs typeface="Calibri"/>
              </a:rPr>
              <a:t>https://ko.wikipedia.org/wiki/%ED%94%84%EB%A1%9C%EC%A0%9D%ED%8A%B8_%EA%B4%80%EB%A6%AC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31673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프로젝트</a:t>
            </a:r>
            <a:r>
              <a:rPr dirty="0" sz="1800" spc="-190"/>
              <a:t> </a:t>
            </a:r>
            <a:r>
              <a:rPr dirty="0" sz="1800"/>
              <a:t>관리에</a:t>
            </a:r>
            <a:r>
              <a:rPr dirty="0" sz="1800" spc="-185"/>
              <a:t> </a:t>
            </a:r>
            <a:r>
              <a:rPr dirty="0" sz="1800"/>
              <a:t>수반되는</a:t>
            </a:r>
            <a:r>
              <a:rPr dirty="0" sz="1800" spc="-185"/>
              <a:t> </a:t>
            </a:r>
            <a:r>
              <a:rPr dirty="0" sz="1800"/>
              <a:t>활동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28343" y="1079297"/>
            <a:ext cx="4895850" cy="325120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91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기획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1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40">
                <a:solidFill>
                  <a:srgbClr val="222222"/>
                </a:solidFill>
                <a:latin typeface="굴림"/>
                <a:cs typeface="굴림"/>
              </a:rPr>
              <a:t>위험</a:t>
            </a:r>
            <a:r>
              <a:rPr dirty="0" sz="1400" spc="40">
                <a:solidFill>
                  <a:srgbClr val="222222"/>
                </a:solidFill>
                <a:latin typeface="Calibri"/>
                <a:cs typeface="Calibri"/>
              </a:rPr>
              <a:t>(risk)</a:t>
            </a:r>
            <a:r>
              <a:rPr dirty="0" sz="1400" spc="5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측정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이용가능한 자원의</a:t>
            </a:r>
            <a:r>
              <a:rPr dirty="0" sz="1400" spc="-15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산정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작업 분류 </a:t>
            </a:r>
            <a:r>
              <a:rPr dirty="0" sz="1400" spc="50">
                <a:solidFill>
                  <a:srgbClr val="222222"/>
                </a:solidFill>
                <a:latin typeface="굴림"/>
                <a:cs typeface="굴림"/>
              </a:rPr>
              <a:t>체계</a:t>
            </a:r>
            <a:r>
              <a:rPr dirty="0" sz="1400" spc="50">
                <a:solidFill>
                  <a:srgbClr val="222222"/>
                </a:solidFill>
                <a:latin typeface="Calibri"/>
                <a:cs typeface="Calibri"/>
              </a:rPr>
              <a:t>(Work </a:t>
            </a:r>
            <a:r>
              <a:rPr dirty="0" sz="1400" spc="100">
                <a:solidFill>
                  <a:srgbClr val="222222"/>
                </a:solidFill>
                <a:latin typeface="Calibri"/>
                <a:cs typeface="Calibri"/>
              </a:rPr>
              <a:t>Breakdown </a:t>
            </a:r>
            <a:r>
              <a:rPr dirty="0" sz="1400" spc="65">
                <a:solidFill>
                  <a:srgbClr val="222222"/>
                </a:solidFill>
                <a:latin typeface="Calibri"/>
                <a:cs typeface="Calibri"/>
              </a:rPr>
              <a:t>Structure;WBS)</a:t>
            </a:r>
            <a:r>
              <a:rPr dirty="0" sz="1400" spc="65">
                <a:solidFill>
                  <a:srgbClr val="222222"/>
                </a:solidFill>
                <a:latin typeface="굴림"/>
                <a:cs typeface="굴림"/>
              </a:rPr>
              <a:t>의</a:t>
            </a:r>
            <a:r>
              <a:rPr dirty="0" sz="1400" spc="-265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작성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필요한 </a:t>
            </a:r>
            <a:r>
              <a:rPr dirty="0" sz="1400" spc="10">
                <a:solidFill>
                  <a:srgbClr val="222222"/>
                </a:solidFill>
                <a:latin typeface="굴림"/>
                <a:cs typeface="굴림"/>
              </a:rPr>
              <a:t>인적</a:t>
            </a:r>
            <a:r>
              <a:rPr dirty="0" sz="1400" spc="10">
                <a:solidFill>
                  <a:srgbClr val="222222"/>
                </a:solidFill>
                <a:latin typeface="Calibri"/>
                <a:cs typeface="Calibri"/>
              </a:rPr>
              <a:t>,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물적 자원</a:t>
            </a:r>
            <a:r>
              <a:rPr dirty="0" sz="1400" spc="-114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확보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비용</a:t>
            </a:r>
            <a:r>
              <a:rPr dirty="0" sz="1400" spc="-60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 spc="10">
                <a:solidFill>
                  <a:srgbClr val="222222"/>
                </a:solidFill>
                <a:latin typeface="굴림"/>
                <a:cs typeface="굴림"/>
              </a:rPr>
              <a:t>산정</a:t>
            </a:r>
            <a:r>
              <a:rPr dirty="0" sz="1400" spc="10">
                <a:solidFill>
                  <a:srgbClr val="222222"/>
                </a:solidFill>
                <a:latin typeface="Calibri"/>
                <a:cs typeface="Calibri"/>
              </a:rPr>
              <a:t>(</a:t>
            </a:r>
            <a:r>
              <a:rPr dirty="0" sz="1400" spc="10">
                <a:solidFill>
                  <a:srgbClr val="222222"/>
                </a:solidFill>
                <a:latin typeface="굴림"/>
                <a:cs typeface="굴림"/>
              </a:rPr>
              <a:t>인력</a:t>
            </a:r>
            <a:r>
              <a:rPr dirty="0" sz="1400" spc="10">
                <a:solidFill>
                  <a:srgbClr val="222222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팀원에의 작업</a:t>
            </a:r>
            <a:r>
              <a:rPr dirty="0" sz="1400" spc="-65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할당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진척</a:t>
            </a:r>
            <a:r>
              <a:rPr dirty="0" sz="1400" spc="-60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관리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목적에 따른 결과가 도출되게끔 작업의 방향성을</a:t>
            </a:r>
            <a:r>
              <a:rPr dirty="0" sz="1400" spc="-185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유지</a:t>
            </a:r>
            <a:endParaRPr sz="1400">
              <a:latin typeface="굴림"/>
              <a:cs typeface="굴림"/>
            </a:endParaRPr>
          </a:p>
          <a:p>
            <a:pPr marL="348615" indent="-335915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달성한 결과를</a:t>
            </a:r>
            <a:r>
              <a:rPr dirty="0" sz="1400" spc="-65">
                <a:solidFill>
                  <a:srgbClr val="222222"/>
                </a:solidFill>
                <a:latin typeface="굴림"/>
                <a:cs typeface="굴림"/>
              </a:rPr>
              <a:t> </a:t>
            </a:r>
            <a:r>
              <a:rPr dirty="0" sz="1400">
                <a:solidFill>
                  <a:srgbClr val="222222"/>
                </a:solidFill>
                <a:latin typeface="굴림"/>
                <a:cs typeface="굴림"/>
              </a:rPr>
              <a:t>분석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6687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6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WBS(Work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Breakdown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Structure)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425" y="1412375"/>
            <a:ext cx="4285674" cy="209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1374" y="1669075"/>
            <a:ext cx="4183101" cy="3241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851225"/>
            <a:ext cx="64909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작업들을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잘게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나누고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일정에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따라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순차적으로 나누기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위해서</a:t>
            </a:r>
            <a:r>
              <a:rPr dirty="0" sz="1400" spc="-30" b="1">
                <a:latin typeface="굴림"/>
                <a:cs typeface="굴림"/>
              </a:rPr>
              <a:t> </a:t>
            </a:r>
            <a:r>
              <a:rPr dirty="0" sz="1400" spc="30" b="1">
                <a:latin typeface="Lucida Sans"/>
                <a:cs typeface="Lucida Sans"/>
              </a:rPr>
              <a:t>WBS</a:t>
            </a:r>
            <a:r>
              <a:rPr dirty="0" sz="1400" spc="30" b="1">
                <a:latin typeface="굴림"/>
                <a:cs typeface="굴림"/>
              </a:rPr>
              <a:t>를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이용합니다</a:t>
            </a:r>
            <a:r>
              <a:rPr dirty="0" sz="1400" spc="-340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6060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LIST(kanban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board)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700" y="1333800"/>
            <a:ext cx="4496576" cy="2395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94251" y="2573800"/>
            <a:ext cx="4190222" cy="2384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851237"/>
            <a:ext cx="68192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0" b="1">
                <a:latin typeface="Lucida Sans"/>
                <a:cs typeface="Lucida Sans"/>
              </a:rPr>
              <a:t>TO</a:t>
            </a:r>
            <a:r>
              <a:rPr dirty="0" sz="1400" spc="-90" b="1">
                <a:latin typeface="Lucida Sans"/>
                <a:cs typeface="Lucida Sans"/>
              </a:rPr>
              <a:t> </a:t>
            </a:r>
            <a:r>
              <a:rPr dirty="0" sz="1400" spc="-60" b="1">
                <a:latin typeface="Lucida Sans"/>
                <a:cs typeface="Lucida Sans"/>
              </a:rPr>
              <a:t>DO</a:t>
            </a:r>
            <a:r>
              <a:rPr dirty="0" sz="1400" spc="-95" b="1">
                <a:latin typeface="Lucida Sans"/>
                <a:cs typeface="Lucida Sans"/>
              </a:rPr>
              <a:t> </a:t>
            </a:r>
            <a:r>
              <a:rPr dirty="0" sz="1400" spc="-10" b="1">
                <a:latin typeface="Lucida Sans"/>
                <a:cs typeface="Lucida Sans"/>
              </a:rPr>
              <a:t>List</a:t>
            </a:r>
            <a:r>
              <a:rPr dirty="0" sz="1400" spc="-10" b="1">
                <a:latin typeface="굴림"/>
                <a:cs typeface="굴림"/>
              </a:rPr>
              <a:t>로전체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작업들에</a:t>
            </a:r>
            <a:r>
              <a:rPr dirty="0" sz="140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대해서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해야할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55" b="1">
                <a:latin typeface="굴림"/>
                <a:cs typeface="굴림"/>
              </a:rPr>
              <a:t>일</a:t>
            </a:r>
            <a:r>
              <a:rPr dirty="0" sz="1400" spc="55" b="1">
                <a:latin typeface="Lucida Sans"/>
                <a:cs typeface="Lucida Sans"/>
              </a:rPr>
              <a:t>,</a:t>
            </a:r>
            <a:r>
              <a:rPr dirty="0" sz="1400" spc="-90" b="1">
                <a:latin typeface="Lucida Sans"/>
                <a:cs typeface="Lucida Sans"/>
              </a:rPr>
              <a:t> </a:t>
            </a:r>
            <a:r>
              <a:rPr dirty="0" sz="1400" spc="25" b="1">
                <a:latin typeface="굴림"/>
                <a:cs typeface="굴림"/>
              </a:rPr>
              <a:t>하고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있는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55" b="1">
                <a:latin typeface="굴림"/>
                <a:cs typeface="굴림"/>
              </a:rPr>
              <a:t>일</a:t>
            </a:r>
            <a:r>
              <a:rPr dirty="0" sz="1400" spc="55" b="1">
                <a:latin typeface="Lucida Sans"/>
                <a:cs typeface="Lucida Sans"/>
              </a:rPr>
              <a:t>,</a:t>
            </a:r>
            <a:r>
              <a:rPr dirty="0" sz="1400" spc="-90" b="1">
                <a:latin typeface="Lucida Sans"/>
                <a:cs typeface="Lucida Sans"/>
              </a:rPr>
              <a:t> </a:t>
            </a:r>
            <a:r>
              <a:rPr dirty="0" sz="1400" spc="25" b="1">
                <a:latin typeface="굴림"/>
                <a:cs typeface="굴림"/>
              </a:rPr>
              <a:t>완료한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일을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관리합니다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54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산출물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4076" y="1415625"/>
            <a:ext cx="2651025" cy="361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33382" y="1223075"/>
            <a:ext cx="2486024" cy="365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851225"/>
            <a:ext cx="5239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프로젝트를 진행하며 필요한 산출물을 작성하고 관리해야</a:t>
            </a:r>
            <a:r>
              <a:rPr dirty="0" sz="1400" spc="-165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합니다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714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커뮤니케이션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2775" y="1513950"/>
            <a:ext cx="3305174" cy="138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5750" y="2645025"/>
            <a:ext cx="2285999" cy="200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851225"/>
            <a:ext cx="5518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프로젝트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팀원</a:t>
            </a:r>
            <a:r>
              <a:rPr dirty="0" sz="1400" spc="50" b="1">
                <a:latin typeface="Lucida Sans"/>
                <a:cs typeface="Lucida Sans"/>
              </a:rPr>
              <a:t>,</a:t>
            </a:r>
            <a:r>
              <a:rPr dirty="0" sz="1400" spc="-90" b="1">
                <a:latin typeface="Lucida Sans"/>
                <a:cs typeface="Lucida Sans"/>
              </a:rPr>
              <a:t> </a:t>
            </a:r>
            <a:r>
              <a:rPr dirty="0" sz="1400" spc="25" b="1">
                <a:latin typeface="굴림"/>
                <a:cs typeface="굴림"/>
              </a:rPr>
              <a:t>고객들과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소통하기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위해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메신저나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메일을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이용합니다</a:t>
            </a:r>
            <a:r>
              <a:rPr dirty="0" sz="1400" spc="-340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77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소스코드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175" y="1196650"/>
            <a:ext cx="4900950" cy="34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1375" y="2060874"/>
            <a:ext cx="3785849" cy="2841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851225"/>
            <a:ext cx="41535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개발과 분석에 이용한 소스 코드를 관리해야</a:t>
            </a:r>
            <a:r>
              <a:rPr dirty="0" sz="1400" spc="-320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합니다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029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관리를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위한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준비사항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보고서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125" y="1272099"/>
            <a:ext cx="4936576" cy="2776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8501" y="1825799"/>
            <a:ext cx="3750225" cy="317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200" y="851225"/>
            <a:ext cx="5992495" cy="448309"/>
          </a:xfrm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25" b="1">
                <a:solidFill>
                  <a:srgbClr val="000000"/>
                </a:solidFill>
                <a:latin typeface="굴림"/>
                <a:cs typeface="굴림"/>
              </a:rPr>
              <a:t>데이터를 분석하고 프로젝트 성과</a:t>
            </a:r>
            <a:r>
              <a:rPr dirty="0" sz="1400" spc="-330" b="1">
                <a:solidFill>
                  <a:srgbClr val="000000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000000"/>
                </a:solidFill>
                <a:latin typeface="굴림"/>
                <a:cs typeface="굴림"/>
              </a:rPr>
              <a:t>측정에 필요한 시각화 보고서를 만들어야  </a:t>
            </a:r>
            <a:r>
              <a:rPr dirty="0" sz="1400" spc="50" b="1">
                <a:solidFill>
                  <a:srgbClr val="000000"/>
                </a:solidFill>
                <a:latin typeface="굴림"/>
                <a:cs typeface="굴림"/>
              </a:rPr>
              <a:t>합니다</a:t>
            </a:r>
            <a:r>
              <a:rPr dirty="0" sz="1400" spc="50" b="1">
                <a:solidFill>
                  <a:srgbClr val="000000"/>
                </a:solidFill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5273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데이터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분석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관리의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어려운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점은</a:t>
            </a:r>
            <a:r>
              <a:rPr dirty="0" sz="18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굴림"/>
                <a:cs typeface="굴림"/>
              </a:rPr>
              <a:t>무엇인가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9575" y="2374656"/>
            <a:ext cx="5149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굴림"/>
                <a:cs typeface="굴림"/>
              </a:rPr>
              <a:t>일반</a:t>
            </a:r>
            <a:r>
              <a:rPr dirty="0" sz="1800" spc="-1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개발</a:t>
            </a:r>
            <a:r>
              <a:rPr dirty="0" sz="1800" spc="-1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프로젝트와</a:t>
            </a:r>
            <a:r>
              <a:rPr dirty="0" sz="1800" spc="-1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다른</a:t>
            </a:r>
            <a:r>
              <a:rPr dirty="0" sz="1800" spc="-1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점은</a:t>
            </a:r>
            <a:r>
              <a:rPr dirty="0" sz="1800" spc="-15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무엇이</a:t>
            </a:r>
            <a:r>
              <a:rPr dirty="0" sz="1800" spc="-145">
                <a:latin typeface="굴림"/>
                <a:cs typeface="굴림"/>
              </a:rPr>
              <a:t> </a:t>
            </a:r>
            <a:r>
              <a:rPr dirty="0" sz="1800" spc="-25">
                <a:latin typeface="굴림"/>
                <a:cs typeface="굴림"/>
              </a:rPr>
              <a:t>있을까요</a:t>
            </a:r>
            <a:r>
              <a:rPr dirty="0" sz="1800" spc="-25">
                <a:latin typeface="Calibri"/>
                <a:cs typeface="Calibri"/>
              </a:rPr>
              <a:t>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017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데이터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분석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프로젝트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r>
              <a:rPr dirty="0" sz="1800" spc="-1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굴림"/>
                <a:cs typeface="굴림"/>
              </a:rPr>
              <a:t>방법론이란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75" y="2279406"/>
            <a:ext cx="7873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latin typeface="굴림"/>
                <a:cs typeface="굴림"/>
              </a:rPr>
              <a:t>데이터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분석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프로젝트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관리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방법론</a:t>
            </a:r>
            <a:r>
              <a:rPr dirty="0" sz="1800" spc="-155" b="1">
                <a:latin typeface="굴림"/>
                <a:cs typeface="굴림"/>
              </a:rPr>
              <a:t> </a:t>
            </a:r>
            <a:r>
              <a:rPr dirty="0" sz="1700" spc="125">
                <a:latin typeface="Calibri"/>
                <a:cs typeface="Calibri"/>
              </a:rPr>
              <a:t>=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C0000"/>
                </a:solidFill>
                <a:latin typeface="굴림"/>
                <a:cs typeface="굴림"/>
              </a:rPr>
              <a:t>데이터</a:t>
            </a:r>
            <a:r>
              <a:rPr dirty="0" sz="1700" spc="-55">
                <a:solidFill>
                  <a:srgbClr val="CC0000"/>
                </a:solidFill>
                <a:latin typeface="굴림"/>
                <a:cs typeface="굴림"/>
              </a:rPr>
              <a:t> </a:t>
            </a:r>
            <a:r>
              <a:rPr dirty="0" sz="1700">
                <a:solidFill>
                  <a:srgbClr val="CC0000"/>
                </a:solidFill>
                <a:latin typeface="굴림"/>
                <a:cs typeface="굴림"/>
              </a:rPr>
              <a:t>분석</a:t>
            </a:r>
            <a:r>
              <a:rPr dirty="0" sz="1700" spc="-80">
                <a:solidFill>
                  <a:srgbClr val="CC0000"/>
                </a:solidFill>
                <a:latin typeface="굴림"/>
                <a:cs typeface="굴림"/>
              </a:rPr>
              <a:t> </a:t>
            </a:r>
            <a:r>
              <a:rPr dirty="0" sz="1700">
                <a:solidFill>
                  <a:srgbClr val="CC0000"/>
                </a:solidFill>
                <a:latin typeface="굴림"/>
                <a:cs typeface="굴림"/>
              </a:rPr>
              <a:t>방법론</a:t>
            </a:r>
            <a:r>
              <a:rPr dirty="0" sz="1700" spc="-60">
                <a:solidFill>
                  <a:srgbClr val="CC0000"/>
                </a:solidFill>
                <a:latin typeface="굴림"/>
                <a:cs typeface="굴림"/>
              </a:rPr>
              <a:t> </a:t>
            </a:r>
            <a:r>
              <a:rPr dirty="0" sz="1700" spc="125">
                <a:latin typeface="Calibri"/>
                <a:cs typeface="Calibri"/>
              </a:rPr>
              <a:t>+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F9D58"/>
                </a:solidFill>
                <a:latin typeface="굴림"/>
                <a:cs typeface="굴림"/>
              </a:rPr>
              <a:t>프로젝트</a:t>
            </a:r>
            <a:r>
              <a:rPr dirty="0" sz="1700" spc="-30">
                <a:solidFill>
                  <a:srgbClr val="0F9D58"/>
                </a:solidFill>
                <a:latin typeface="굴림"/>
                <a:cs typeface="굴림"/>
              </a:rPr>
              <a:t> </a:t>
            </a:r>
            <a:r>
              <a:rPr dirty="0" sz="1700">
                <a:solidFill>
                  <a:srgbClr val="0F9D58"/>
                </a:solidFill>
                <a:latin typeface="굴림"/>
                <a:cs typeface="굴림"/>
              </a:rPr>
              <a:t>관리</a:t>
            </a:r>
            <a:r>
              <a:rPr dirty="0" sz="1700" spc="-80">
                <a:solidFill>
                  <a:srgbClr val="0F9D58"/>
                </a:solidFill>
                <a:latin typeface="굴림"/>
                <a:cs typeface="굴림"/>
              </a:rPr>
              <a:t> </a:t>
            </a:r>
            <a:r>
              <a:rPr dirty="0" sz="1700">
                <a:solidFill>
                  <a:srgbClr val="0F9D58"/>
                </a:solidFill>
                <a:latin typeface="굴림"/>
                <a:cs typeface="굴림"/>
              </a:rPr>
              <a:t>방법론</a:t>
            </a:r>
            <a:endParaRPr sz="17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52736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데이터</a:t>
            </a:r>
            <a:r>
              <a:rPr dirty="0" sz="1800" spc="-170"/>
              <a:t> </a:t>
            </a:r>
            <a:r>
              <a:rPr dirty="0" sz="1800"/>
              <a:t>분석</a:t>
            </a:r>
            <a:r>
              <a:rPr dirty="0" sz="1800" spc="-165"/>
              <a:t> </a:t>
            </a:r>
            <a:r>
              <a:rPr dirty="0" sz="1800"/>
              <a:t>프로젝트</a:t>
            </a:r>
            <a:r>
              <a:rPr dirty="0" sz="1800" spc="-170"/>
              <a:t> </a:t>
            </a:r>
            <a:r>
              <a:rPr dirty="0" sz="1800"/>
              <a:t>관리의</a:t>
            </a:r>
            <a:r>
              <a:rPr dirty="0" sz="1800" spc="-165"/>
              <a:t> </a:t>
            </a:r>
            <a:r>
              <a:rPr dirty="0" sz="1800"/>
              <a:t>어려운</a:t>
            </a:r>
            <a:r>
              <a:rPr dirty="0" sz="1800" spc="-170"/>
              <a:t> </a:t>
            </a:r>
            <a:r>
              <a:rPr dirty="0" sz="1800"/>
              <a:t>점은</a:t>
            </a:r>
            <a:r>
              <a:rPr dirty="0" sz="1800" spc="-165"/>
              <a:t> </a:t>
            </a:r>
            <a:r>
              <a:rPr dirty="0" sz="1800" spc="-35"/>
              <a:t>무엇인가</a:t>
            </a:r>
            <a:r>
              <a:rPr dirty="0" sz="1800" spc="-35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149" y="1929256"/>
            <a:ext cx="8197215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0" b="1">
                <a:latin typeface="굴림"/>
                <a:cs typeface="굴림"/>
              </a:rPr>
              <a:t>프로젝트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중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데이터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분석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결과에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따라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프로젝트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방향이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완전히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바뀔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수도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45" b="1">
                <a:latin typeface="굴림"/>
                <a:cs typeface="굴림"/>
              </a:rPr>
              <a:t>있다</a:t>
            </a:r>
            <a:r>
              <a:rPr dirty="0" sz="1800" spc="45" b="1">
                <a:latin typeface="Lucida Sans"/>
                <a:cs typeface="Lucida Sans"/>
              </a:rPr>
              <a:t>.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0" b="1">
                <a:latin typeface="굴림"/>
                <a:cs typeface="굴림"/>
              </a:rPr>
              <a:t>다양한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현황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분석에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필요한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일회성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소스코드</a:t>
            </a:r>
            <a:r>
              <a:rPr dirty="0" sz="1800" b="1">
                <a:latin typeface="Lucida Sans"/>
                <a:cs typeface="Lucida Sans"/>
              </a:rPr>
              <a:t>(SQL)</a:t>
            </a:r>
            <a:r>
              <a:rPr dirty="0" sz="1800" b="1">
                <a:latin typeface="굴림"/>
                <a:cs typeface="굴림"/>
              </a:rPr>
              <a:t>들이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많이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40" b="1">
                <a:latin typeface="굴림"/>
                <a:cs typeface="굴림"/>
              </a:rPr>
              <a:t>생긴다</a:t>
            </a:r>
            <a:r>
              <a:rPr dirty="0" sz="1800" spc="40" b="1">
                <a:latin typeface="Lucida Sans"/>
                <a:cs typeface="Lucida Sans"/>
              </a:rPr>
              <a:t>.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0" b="1">
                <a:latin typeface="굴림"/>
                <a:cs typeface="굴림"/>
              </a:rPr>
              <a:t>데이터</a:t>
            </a:r>
            <a:r>
              <a:rPr dirty="0" sz="1800" spc="-13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분석을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위해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엑셀로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보고서를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빈번하게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만들어야</a:t>
            </a:r>
            <a:r>
              <a:rPr dirty="0" sz="1800" spc="-125" b="1">
                <a:latin typeface="굴림"/>
                <a:cs typeface="굴림"/>
              </a:rPr>
              <a:t> </a:t>
            </a:r>
            <a:r>
              <a:rPr dirty="0" sz="1800" spc="45" b="1">
                <a:latin typeface="굴림"/>
                <a:cs typeface="굴림"/>
              </a:rPr>
              <a:t>한다</a:t>
            </a:r>
            <a:r>
              <a:rPr dirty="0" sz="1800" spc="45" b="1">
                <a:latin typeface="Lucida Sans"/>
                <a:cs typeface="Lucida Sans"/>
              </a:rPr>
              <a:t>.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44748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우리는</a:t>
            </a:r>
            <a:r>
              <a:rPr dirty="0" sz="1800" spc="-180"/>
              <a:t> </a:t>
            </a:r>
            <a:r>
              <a:rPr dirty="0" sz="1800"/>
              <a:t>프로젝트를</a:t>
            </a:r>
            <a:r>
              <a:rPr dirty="0" sz="1800" spc="-175"/>
              <a:t> </a:t>
            </a:r>
            <a:r>
              <a:rPr dirty="0" sz="1800"/>
              <a:t>어떻게</a:t>
            </a:r>
            <a:r>
              <a:rPr dirty="0" sz="1800" spc="-175"/>
              <a:t> </a:t>
            </a:r>
            <a:r>
              <a:rPr dirty="0" sz="1800"/>
              <a:t>관리하고</a:t>
            </a:r>
            <a:r>
              <a:rPr dirty="0" sz="1800" spc="-180"/>
              <a:t> </a:t>
            </a:r>
            <a:r>
              <a:rPr dirty="0" sz="1800" spc="-40"/>
              <a:t>있는가</a:t>
            </a:r>
            <a:r>
              <a:rPr dirty="0" sz="1800" spc="-4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99" y="1096951"/>
            <a:ext cx="7362190" cy="289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79095">
              <a:lnSpc>
                <a:spcPct val="1493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굴림"/>
                <a:cs typeface="굴림"/>
              </a:rPr>
              <a:t>기획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5">
                <a:latin typeface="굴림"/>
                <a:cs typeface="굴림"/>
              </a:rPr>
              <a:t>분석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5">
                <a:latin typeface="굴림"/>
                <a:cs typeface="굴림"/>
              </a:rPr>
              <a:t>개발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5">
                <a:latin typeface="굴림"/>
                <a:cs typeface="굴림"/>
              </a:rPr>
              <a:t>평가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굴림"/>
                <a:cs typeface="굴림"/>
              </a:rPr>
              <a:t>상용화에 대한 프로세스를 어떻게</a:t>
            </a:r>
            <a:r>
              <a:rPr dirty="0" sz="1800" spc="-325">
                <a:latin typeface="굴림"/>
                <a:cs typeface="굴림"/>
              </a:rPr>
              <a:t> </a:t>
            </a:r>
            <a:r>
              <a:rPr dirty="0" sz="1800" spc="-15">
                <a:latin typeface="굴림"/>
                <a:cs typeface="굴림"/>
              </a:rPr>
              <a:t>관리하는가</a:t>
            </a:r>
            <a:r>
              <a:rPr dirty="0" sz="1800" spc="-15">
                <a:latin typeface="Calibri"/>
                <a:cs typeface="Calibri"/>
              </a:rPr>
              <a:t>? 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latin typeface="굴림"/>
                <a:cs typeface="굴림"/>
              </a:rPr>
              <a:t>위키나 </a:t>
            </a:r>
            <a:r>
              <a:rPr dirty="0" sz="1800">
                <a:latin typeface="굴림"/>
                <a:cs typeface="굴림"/>
              </a:rPr>
              <a:t>지라를</a:t>
            </a:r>
            <a:r>
              <a:rPr dirty="0" sz="1800" spc="-270">
                <a:latin typeface="굴림"/>
                <a:cs typeface="굴림"/>
              </a:rPr>
              <a:t> </a:t>
            </a:r>
            <a:r>
              <a:rPr dirty="0" sz="1800" spc="-15">
                <a:latin typeface="굴림"/>
                <a:cs typeface="굴림"/>
              </a:rPr>
              <a:t>이용하여</a:t>
            </a:r>
            <a:r>
              <a:rPr dirty="0" sz="1800" spc="-15">
                <a:latin typeface="Calibri"/>
                <a:cs typeface="Calibri"/>
              </a:rPr>
              <a:t>?)</a:t>
            </a:r>
            <a:endParaRPr sz="1800">
              <a:latin typeface="Calibri"/>
              <a:cs typeface="Calibri"/>
            </a:endParaRPr>
          </a:p>
          <a:p>
            <a:pPr marL="379095" indent="-3790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굴림"/>
                <a:cs typeface="굴림"/>
              </a:rPr>
              <a:t>일정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관리를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위해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어떤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방법을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이용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 spc="-20">
                <a:latin typeface="굴림"/>
                <a:cs typeface="굴림"/>
              </a:rPr>
              <a:t>하는가</a:t>
            </a:r>
            <a:r>
              <a:rPr dirty="0" sz="1800" spc="-2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79095" indent="-3790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굴림"/>
                <a:cs typeface="굴림"/>
              </a:rPr>
              <a:t>과제에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필요한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 spc="-5">
                <a:latin typeface="굴림"/>
                <a:cs typeface="굴림"/>
              </a:rPr>
              <a:t>소스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>
                <a:latin typeface="굴림"/>
                <a:cs typeface="굴림"/>
              </a:rPr>
              <a:t>쿼리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버전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관리를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어떻게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 spc="-20">
                <a:latin typeface="굴림"/>
                <a:cs typeface="굴림"/>
              </a:rPr>
              <a:t>하는가</a:t>
            </a:r>
            <a:r>
              <a:rPr dirty="0" sz="1800" spc="-2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79095" indent="-3790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굴림"/>
                <a:cs typeface="굴림"/>
              </a:rPr>
              <a:t>서로의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작업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진행에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대해서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어떻게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공유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 spc="-20">
                <a:latin typeface="굴림"/>
                <a:cs typeface="굴림"/>
              </a:rPr>
              <a:t>하는가</a:t>
            </a:r>
            <a:r>
              <a:rPr dirty="0" sz="1800" spc="-2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79095" indent="-3790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160">
                <a:latin typeface="Calibri"/>
                <a:cs typeface="Calibri"/>
              </a:rPr>
              <a:t>TO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204">
                <a:latin typeface="Calibri"/>
                <a:cs typeface="Calibri"/>
              </a:rPr>
              <a:t>DO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굴림"/>
                <a:cs typeface="굴림"/>
              </a:rPr>
              <a:t>리스트에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어떻게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관리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 spc="-20">
                <a:latin typeface="굴림"/>
                <a:cs typeface="굴림"/>
              </a:rPr>
              <a:t>하는가</a:t>
            </a:r>
            <a:r>
              <a:rPr dirty="0" sz="1800" spc="-2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79095" indent="-3790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굴림"/>
                <a:cs typeface="굴림"/>
              </a:rPr>
              <a:t>향후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유사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과제를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진행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하기</a:t>
            </a:r>
            <a:r>
              <a:rPr dirty="0" sz="1800" spc="-14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위한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템플릿이</a:t>
            </a:r>
            <a:r>
              <a:rPr dirty="0" sz="1800" spc="-135">
                <a:latin typeface="굴림"/>
                <a:cs typeface="굴림"/>
              </a:rPr>
              <a:t> </a:t>
            </a:r>
            <a:r>
              <a:rPr dirty="0" sz="1800" spc="-20">
                <a:latin typeface="굴림"/>
                <a:cs typeface="굴림"/>
              </a:rPr>
              <a:t>있는가</a:t>
            </a:r>
            <a:r>
              <a:rPr dirty="0" sz="1800" spc="-2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276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우리가</a:t>
            </a:r>
            <a:r>
              <a:rPr dirty="0" sz="1800" spc="-18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활용할</a:t>
            </a:r>
            <a:r>
              <a:rPr dirty="0" sz="1800" spc="-18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수</a:t>
            </a:r>
            <a:r>
              <a:rPr dirty="0" sz="1800" spc="-18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있는</a:t>
            </a:r>
            <a:r>
              <a:rPr dirty="0" sz="1800" spc="-1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것들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25" y="850675"/>
            <a:ext cx="2419349" cy="120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48987" y="753687"/>
            <a:ext cx="1460399" cy="146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8162" y="3936997"/>
            <a:ext cx="2574224" cy="1075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125" y="2387172"/>
            <a:ext cx="2755424" cy="1716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88997" y="2436625"/>
            <a:ext cx="1460399" cy="1277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3648" y="2809000"/>
            <a:ext cx="3305174" cy="5330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29850" y="2939450"/>
            <a:ext cx="1919699" cy="1919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87443" y="1313525"/>
            <a:ext cx="3698381" cy="53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506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FFFFFF"/>
                </a:solidFill>
                <a:latin typeface="Arial"/>
                <a:cs typeface="Arial"/>
              </a:rPr>
              <a:t>WBS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5500" y="1175075"/>
            <a:ext cx="7976749" cy="390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200" y="698825"/>
            <a:ext cx="5450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latin typeface="Lucida Sans"/>
                <a:cs typeface="Lucida Sans"/>
              </a:rPr>
              <a:t>JIRA</a:t>
            </a:r>
            <a:r>
              <a:rPr dirty="0" sz="1400" spc="-35" b="1">
                <a:latin typeface="굴림"/>
                <a:cs typeface="굴림"/>
              </a:rPr>
              <a:t>에서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작업에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필요한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-35" b="1">
                <a:latin typeface="Lucida Sans"/>
                <a:cs typeface="Lucida Sans"/>
              </a:rPr>
              <a:t>Issue</a:t>
            </a:r>
            <a:r>
              <a:rPr dirty="0" sz="1400" spc="-35" b="1">
                <a:latin typeface="굴림"/>
                <a:cs typeface="굴림"/>
              </a:rPr>
              <a:t>를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발행하여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30" b="1">
                <a:latin typeface="Lucida Sans"/>
                <a:cs typeface="Lucida Sans"/>
              </a:rPr>
              <a:t>WBS</a:t>
            </a:r>
            <a:r>
              <a:rPr dirty="0" sz="1400" spc="30" b="1">
                <a:latin typeface="굴림"/>
                <a:cs typeface="굴림"/>
              </a:rPr>
              <a:t>를</a:t>
            </a:r>
            <a:r>
              <a:rPr dirty="0" sz="1400" spc="-7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만들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수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있습니다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3469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Arial"/>
                <a:cs typeface="Arial"/>
              </a:rPr>
              <a:t>Communication </a:t>
            </a:r>
            <a:r>
              <a:rPr dirty="0" sz="1800" spc="-105">
                <a:latin typeface="Arial"/>
                <a:cs typeface="Arial"/>
              </a:rPr>
              <a:t>-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slack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00" y="698837"/>
            <a:ext cx="8670290" cy="1481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Lucida Sans"/>
                <a:cs typeface="Lucida Sans"/>
              </a:rPr>
              <a:t>Slack</a:t>
            </a:r>
            <a:r>
              <a:rPr dirty="0" sz="1400" spc="-15" b="1">
                <a:latin typeface="굴림"/>
                <a:cs typeface="굴림"/>
              </a:rPr>
              <a:t>을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이용하여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목적에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맞는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-5" b="1">
                <a:latin typeface="Lucida Sans"/>
                <a:cs typeface="Lucida Sans"/>
              </a:rPr>
              <a:t>channel</a:t>
            </a:r>
            <a:r>
              <a:rPr dirty="0" sz="1400" spc="-5" b="1">
                <a:latin typeface="굴림"/>
                <a:cs typeface="굴림"/>
              </a:rPr>
              <a:t>을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만들고</a:t>
            </a:r>
            <a:r>
              <a:rPr dirty="0" sz="1400" spc="50" b="1">
                <a:latin typeface="Lucida Sans"/>
                <a:cs typeface="Lucida Sans"/>
              </a:rPr>
              <a:t>,</a:t>
            </a:r>
            <a:r>
              <a:rPr dirty="0" sz="1400" spc="-85" b="1">
                <a:latin typeface="Lucida Sans"/>
                <a:cs typeface="Lucida Sans"/>
              </a:rPr>
              <a:t> </a:t>
            </a:r>
            <a:r>
              <a:rPr dirty="0" sz="1400" spc="25" b="1">
                <a:latin typeface="굴림"/>
                <a:cs typeface="굴림"/>
              </a:rPr>
              <a:t>대화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상대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지정과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댓글로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명확한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소통이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가능합니다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66610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프로젝트 전용 </a:t>
            </a:r>
            <a:r>
              <a:rPr dirty="0" sz="1400" spc="-5">
                <a:latin typeface="Arial"/>
                <a:cs typeface="Arial"/>
              </a:rPr>
              <a:t>Channel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굴림"/>
                <a:cs typeface="굴림"/>
              </a:rPr>
              <a:t>생성</a:t>
            </a:r>
            <a:endParaRPr sz="1400">
              <a:latin typeface="굴림"/>
              <a:cs typeface="굴림"/>
            </a:endParaRPr>
          </a:p>
          <a:p>
            <a:pPr marL="5666105">
              <a:lnSpc>
                <a:spcPts val="1650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대화할 상대를 </a:t>
            </a:r>
            <a:r>
              <a:rPr dirty="0" sz="1400" spc="-5">
                <a:latin typeface="Arial"/>
                <a:cs typeface="Arial"/>
              </a:rPr>
              <a:t>“@”</a:t>
            </a:r>
            <a:r>
              <a:rPr dirty="0" sz="1400" spc="-5">
                <a:latin typeface="굴림"/>
                <a:cs typeface="굴림"/>
              </a:rPr>
              <a:t>를 </a:t>
            </a:r>
            <a:r>
              <a:rPr dirty="0" sz="1400">
                <a:latin typeface="굴림"/>
                <a:cs typeface="굴림"/>
              </a:rPr>
              <a:t>이용하여</a:t>
            </a:r>
            <a:r>
              <a:rPr dirty="0" sz="1400" spc="-13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지정</a:t>
            </a:r>
            <a:endParaRPr sz="1400">
              <a:latin typeface="굴림"/>
              <a:cs typeface="굴림"/>
            </a:endParaRPr>
          </a:p>
          <a:p>
            <a:pPr marL="5814060" marR="214629" indent="-148590">
              <a:lnSpc>
                <a:spcPts val="1650"/>
              </a:lnSpc>
              <a:spcBef>
                <a:spcPts val="65"/>
              </a:spcBef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 spc="-5">
                <a:latin typeface="Arial"/>
                <a:cs typeface="Arial"/>
              </a:rPr>
              <a:t>Reply</a:t>
            </a:r>
            <a:r>
              <a:rPr dirty="0" sz="1400" spc="-5">
                <a:latin typeface="굴림"/>
                <a:cs typeface="굴림"/>
              </a:rPr>
              <a:t>를 </a:t>
            </a:r>
            <a:r>
              <a:rPr dirty="0" sz="1400">
                <a:latin typeface="굴림"/>
                <a:cs typeface="굴림"/>
              </a:rPr>
              <a:t>이용해 특정 대화</a:t>
            </a:r>
            <a:r>
              <a:rPr dirty="0" sz="1400" spc="-21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주제에  집중할 수</a:t>
            </a:r>
            <a:r>
              <a:rPr dirty="0" sz="1400" spc="-7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있음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75" y="1363550"/>
            <a:ext cx="5526391" cy="31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32708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Arial"/>
                <a:cs typeface="Arial"/>
              </a:rPr>
              <a:t>Communication </a:t>
            </a:r>
            <a:r>
              <a:rPr dirty="0" sz="1800" spc="-105">
                <a:latin typeface="Arial"/>
                <a:cs typeface="Arial"/>
              </a:rPr>
              <a:t>- </a:t>
            </a:r>
            <a:r>
              <a:rPr dirty="0" sz="1800" spc="5">
                <a:latin typeface="Arial"/>
                <a:cs typeface="Arial"/>
              </a:rPr>
              <a:t>jira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30">
                <a:latin typeface="Arial"/>
                <a:cs typeface="Arial"/>
              </a:rPr>
              <a:t>comments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825" y="1232518"/>
            <a:ext cx="4190426" cy="2424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0525" y="2305900"/>
            <a:ext cx="3870898" cy="269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698837"/>
            <a:ext cx="8880475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작업과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관련된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커뮤니케이션은</a:t>
            </a:r>
            <a:r>
              <a:rPr dirty="0" sz="1400" spc="8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직접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메일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발송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보다는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지라의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코멘트를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08571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주제와 관련된 </a:t>
            </a:r>
            <a:r>
              <a:rPr dirty="0" sz="1400">
                <a:latin typeface="Arial"/>
                <a:cs typeface="Arial"/>
              </a:rPr>
              <a:t>Jira </a:t>
            </a:r>
            <a:r>
              <a:rPr dirty="0" sz="1400" spc="-5">
                <a:latin typeface="Arial"/>
                <a:cs typeface="Arial"/>
              </a:rPr>
              <a:t>Issue</a:t>
            </a:r>
            <a:r>
              <a:rPr dirty="0" sz="1400" spc="-5">
                <a:latin typeface="굴림"/>
                <a:cs typeface="굴림"/>
              </a:rPr>
              <a:t>에 </a:t>
            </a:r>
            <a:r>
              <a:rPr dirty="0" sz="1400" spc="-5">
                <a:latin typeface="Arial"/>
                <a:cs typeface="Arial"/>
              </a:rPr>
              <a:t>Comments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굴림"/>
                <a:cs typeface="굴림"/>
              </a:rPr>
              <a:t>이용</a:t>
            </a:r>
            <a:endParaRPr sz="1400">
              <a:latin typeface="굴림"/>
              <a:cs typeface="굴림"/>
            </a:endParaRPr>
          </a:p>
          <a:p>
            <a:pPr marL="5085715">
              <a:lnSpc>
                <a:spcPts val="1650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대화할 상대를 </a:t>
            </a:r>
            <a:r>
              <a:rPr dirty="0" sz="1400" spc="-5">
                <a:latin typeface="Arial"/>
                <a:cs typeface="Arial"/>
              </a:rPr>
              <a:t>“@”</a:t>
            </a:r>
            <a:r>
              <a:rPr dirty="0" sz="1400" spc="-5">
                <a:latin typeface="굴림"/>
                <a:cs typeface="굴림"/>
              </a:rPr>
              <a:t>를 </a:t>
            </a:r>
            <a:r>
              <a:rPr dirty="0" sz="1400">
                <a:latin typeface="굴림"/>
                <a:cs typeface="굴림"/>
              </a:rPr>
              <a:t>이용하여</a:t>
            </a:r>
            <a:r>
              <a:rPr dirty="0" sz="1400" spc="-7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지정</a:t>
            </a:r>
            <a:endParaRPr sz="1400">
              <a:latin typeface="굴림"/>
              <a:cs typeface="굴림"/>
            </a:endParaRPr>
          </a:p>
          <a:p>
            <a:pPr marL="5085715">
              <a:lnSpc>
                <a:spcPts val="1650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대상자는 메일을 통해 </a:t>
            </a:r>
            <a:r>
              <a:rPr dirty="0" sz="1400" spc="-5">
                <a:latin typeface="Arial"/>
                <a:cs typeface="Arial"/>
              </a:rPr>
              <a:t>Comments</a:t>
            </a:r>
            <a:r>
              <a:rPr dirty="0" sz="1400" spc="-5">
                <a:latin typeface="굴림"/>
                <a:cs typeface="굴림"/>
              </a:rPr>
              <a:t>를 </a:t>
            </a:r>
            <a:r>
              <a:rPr dirty="0" sz="1400">
                <a:latin typeface="굴림"/>
                <a:cs typeface="굴림"/>
              </a:rPr>
              <a:t>확인</a:t>
            </a:r>
            <a:r>
              <a:rPr dirty="0" sz="1400" spc="-19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가능</a:t>
            </a:r>
            <a:endParaRPr sz="1400">
              <a:latin typeface="굴림"/>
              <a:cs typeface="굴림"/>
            </a:endParaRPr>
          </a:p>
          <a:p>
            <a:pPr marL="508571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답변은 </a:t>
            </a:r>
            <a:r>
              <a:rPr dirty="0" sz="1400" spc="-5">
                <a:latin typeface="Arial"/>
                <a:cs typeface="Arial"/>
              </a:rPr>
              <a:t>Comments</a:t>
            </a:r>
            <a:r>
              <a:rPr dirty="0" sz="1400" spc="-5">
                <a:latin typeface="굴림"/>
                <a:cs typeface="굴림"/>
              </a:rPr>
              <a:t>에 </a:t>
            </a:r>
            <a:r>
              <a:rPr dirty="0" sz="1400">
                <a:latin typeface="굴림"/>
                <a:cs typeface="굴림"/>
              </a:rPr>
              <a:t>다시</a:t>
            </a:r>
            <a:r>
              <a:rPr dirty="0" sz="1400" spc="-10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달기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2423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145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KANBAN</a:t>
            </a:r>
            <a:r>
              <a:rPr dirty="0" sz="1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1048" y="1249200"/>
            <a:ext cx="6601051" cy="3749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200" y="698825"/>
            <a:ext cx="63087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latin typeface="Lucida Sans"/>
                <a:cs typeface="Lucida Sans"/>
              </a:rPr>
              <a:t>JIRA</a:t>
            </a:r>
            <a:r>
              <a:rPr dirty="0" sz="1400" spc="-35" b="1">
                <a:latin typeface="굴림"/>
                <a:cs typeface="굴림"/>
              </a:rPr>
              <a:t>에서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작업에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필요한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-35" b="1">
                <a:latin typeface="Lucida Sans"/>
                <a:cs typeface="Lucida Sans"/>
              </a:rPr>
              <a:t>Issue</a:t>
            </a:r>
            <a:r>
              <a:rPr dirty="0" sz="1400" spc="-35" b="1">
                <a:latin typeface="굴림"/>
                <a:cs typeface="굴림"/>
              </a:rPr>
              <a:t>를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발행하여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-15" b="1">
                <a:latin typeface="Lucida Sans"/>
                <a:cs typeface="Lucida Sans"/>
              </a:rPr>
              <a:t>Kanban</a:t>
            </a:r>
            <a:r>
              <a:rPr dirty="0" sz="1400" spc="-85" b="1">
                <a:latin typeface="Lucida Sans"/>
                <a:cs typeface="Lucida Sans"/>
              </a:rPr>
              <a:t> </a:t>
            </a:r>
            <a:r>
              <a:rPr dirty="0" sz="1400" spc="-15" b="1">
                <a:latin typeface="Lucida Sans"/>
                <a:cs typeface="Lucida Sans"/>
              </a:rPr>
              <a:t>board</a:t>
            </a:r>
            <a:r>
              <a:rPr dirty="0" sz="1400" spc="-15" b="1">
                <a:latin typeface="굴림"/>
                <a:cs typeface="굴림"/>
              </a:rPr>
              <a:t>를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만들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수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있습니다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2961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TO </a:t>
            </a:r>
            <a:r>
              <a:rPr dirty="0" sz="1800" spc="-145">
                <a:latin typeface="Arial"/>
                <a:cs typeface="Arial"/>
              </a:rPr>
              <a:t>DO </a:t>
            </a:r>
            <a:r>
              <a:rPr dirty="0" sz="1800" spc="-105">
                <a:latin typeface="Arial"/>
                <a:cs typeface="Arial"/>
              </a:rPr>
              <a:t>- </a:t>
            </a:r>
            <a:r>
              <a:rPr dirty="0" sz="1800" spc="25">
                <a:latin typeface="Arial"/>
                <a:cs typeface="Arial"/>
              </a:rPr>
              <a:t>Jira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Comment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975" y="1191887"/>
            <a:ext cx="4190426" cy="257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9200" y="2781049"/>
            <a:ext cx="5972300" cy="2260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698837"/>
            <a:ext cx="8502015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내가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해야할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작업을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별도로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관리하지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않고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코멘트를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이용해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나에게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메일을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보내면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확인이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편리합니다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4463415">
              <a:lnSpc>
                <a:spcPts val="1664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내가 처리해야할 </a:t>
            </a:r>
            <a:r>
              <a:rPr dirty="0" sz="1400" spc="-5">
                <a:latin typeface="Arial"/>
                <a:cs typeface="Arial"/>
              </a:rPr>
              <a:t>Issue</a:t>
            </a:r>
            <a:r>
              <a:rPr dirty="0" sz="1400" spc="-5">
                <a:latin typeface="굴림"/>
                <a:cs typeface="굴림"/>
              </a:rPr>
              <a:t>에 </a:t>
            </a:r>
            <a:r>
              <a:rPr dirty="0" sz="1400">
                <a:latin typeface="굴림"/>
                <a:cs typeface="굴림"/>
              </a:rPr>
              <a:t>대해서 </a:t>
            </a:r>
            <a:r>
              <a:rPr dirty="0" sz="1400" spc="-5">
                <a:latin typeface="Arial"/>
                <a:cs typeface="Arial"/>
              </a:rPr>
              <a:t>Comments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굴림"/>
                <a:cs typeface="굴림"/>
              </a:rPr>
              <a:t>등록</a:t>
            </a:r>
            <a:endParaRPr sz="1400">
              <a:latin typeface="굴림"/>
              <a:cs typeface="굴림"/>
            </a:endParaRPr>
          </a:p>
          <a:p>
            <a:pPr marL="446341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@ </a:t>
            </a:r>
            <a:r>
              <a:rPr dirty="0" sz="1400">
                <a:latin typeface="굴림"/>
                <a:cs typeface="굴림"/>
              </a:rPr>
              <a:t>를 이용해 나에게 메일</a:t>
            </a:r>
            <a:r>
              <a:rPr dirty="0" sz="1400" spc="-12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발송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7914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소스관리 </a:t>
            </a:r>
            <a:r>
              <a:rPr dirty="0" sz="1800" spc="-105">
                <a:latin typeface="Arial"/>
                <a:cs typeface="Arial"/>
              </a:rPr>
              <a:t>- </a:t>
            </a:r>
            <a:r>
              <a:rPr dirty="0" sz="1800" spc="-40">
                <a:latin typeface="Arial"/>
                <a:cs typeface="Arial"/>
              </a:rPr>
              <a:t>JIRA </a:t>
            </a:r>
            <a:r>
              <a:rPr dirty="0" sz="1800" spc="-35">
                <a:latin typeface="Arial"/>
                <a:cs typeface="Arial"/>
              </a:rPr>
              <a:t>+</a:t>
            </a:r>
            <a:r>
              <a:rPr dirty="0" sz="1800" spc="-265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Bitbucket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50" y="1098350"/>
            <a:ext cx="5052150" cy="269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3650" y="2726200"/>
            <a:ext cx="7124701" cy="2341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698837"/>
            <a:ext cx="8799830" cy="1238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분석을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위한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코드도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-35" b="1">
                <a:latin typeface="Lucida Sans"/>
                <a:cs typeface="Lucida Sans"/>
              </a:rPr>
              <a:t>JIRA</a:t>
            </a:r>
            <a:r>
              <a:rPr dirty="0" sz="1400" spc="-35" b="1">
                <a:latin typeface="굴림"/>
                <a:cs typeface="굴림"/>
              </a:rPr>
              <a:t>에서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-30" b="1">
                <a:latin typeface="Lucida Sans"/>
                <a:cs typeface="Lucida Sans"/>
              </a:rPr>
              <a:t>git</a:t>
            </a:r>
            <a:r>
              <a:rPr dirty="0" sz="1400" spc="-30" b="1">
                <a:latin typeface="굴림"/>
                <a:cs typeface="굴림"/>
              </a:rPr>
              <a:t>과</a:t>
            </a:r>
            <a:r>
              <a:rPr dirty="0" sz="1400" spc="-7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바로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연동하여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버전을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관리합니다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5192395" marR="5080">
              <a:lnSpc>
                <a:spcPts val="1650"/>
              </a:lnSpc>
            </a:pPr>
            <a:r>
              <a:rPr dirty="0" sz="1400">
                <a:latin typeface="Arial"/>
                <a:cs typeface="Arial"/>
              </a:rPr>
              <a:t># Jira </a:t>
            </a:r>
            <a:r>
              <a:rPr dirty="0" sz="1400" spc="-5">
                <a:latin typeface="Arial"/>
                <a:cs typeface="Arial"/>
              </a:rPr>
              <a:t>Issue</a:t>
            </a:r>
            <a:r>
              <a:rPr dirty="0" sz="1400" spc="-5">
                <a:latin typeface="굴림"/>
                <a:cs typeface="굴림"/>
              </a:rPr>
              <a:t>에서 </a:t>
            </a:r>
            <a:r>
              <a:rPr dirty="0" sz="1400" spc="-5">
                <a:latin typeface="Arial"/>
                <a:cs typeface="Arial"/>
              </a:rPr>
              <a:t>git</a:t>
            </a:r>
            <a:r>
              <a:rPr dirty="0" sz="1400" spc="-5">
                <a:latin typeface="굴림"/>
                <a:cs typeface="굴림"/>
              </a:rPr>
              <a:t>을 </a:t>
            </a:r>
            <a:r>
              <a:rPr dirty="0" sz="1400">
                <a:latin typeface="굴림"/>
                <a:cs typeface="굴림"/>
              </a:rPr>
              <a:t>연동하여 코드 </a:t>
            </a:r>
            <a:r>
              <a:rPr dirty="0" sz="1400">
                <a:latin typeface="Arial"/>
                <a:cs typeface="Arial"/>
              </a:rPr>
              <a:t>commit  # commit </a:t>
            </a:r>
            <a:r>
              <a:rPr dirty="0" sz="1400">
                <a:latin typeface="굴림"/>
                <a:cs typeface="굴림"/>
              </a:rPr>
              <a:t>시 </a:t>
            </a:r>
            <a:r>
              <a:rPr dirty="0" sz="1400">
                <a:latin typeface="Arial"/>
                <a:cs typeface="Arial"/>
              </a:rPr>
              <a:t>“#comment” </a:t>
            </a:r>
            <a:r>
              <a:rPr dirty="0" sz="1400">
                <a:latin typeface="굴림"/>
                <a:cs typeface="굴림"/>
              </a:rPr>
              <a:t>태그 이용시</a:t>
            </a:r>
            <a:r>
              <a:rPr dirty="0" sz="1400" spc="-195">
                <a:latin typeface="굴림"/>
                <a:cs typeface="굴림"/>
              </a:rPr>
              <a:t> </a:t>
            </a:r>
            <a:r>
              <a:rPr dirty="0" sz="1400" spc="-5">
                <a:latin typeface="Arial"/>
                <a:cs typeface="Arial"/>
              </a:rPr>
              <a:t>issue</a:t>
            </a:r>
            <a:r>
              <a:rPr dirty="0" sz="1400" spc="-5">
                <a:latin typeface="굴림"/>
                <a:cs typeface="굴림"/>
              </a:rPr>
              <a:t>의</a:t>
            </a:r>
            <a:endParaRPr sz="1400">
              <a:latin typeface="굴림"/>
              <a:cs typeface="굴림"/>
            </a:endParaRPr>
          </a:p>
          <a:p>
            <a:pPr marL="5340350">
              <a:lnSpc>
                <a:spcPts val="1600"/>
              </a:lnSpc>
            </a:pPr>
            <a:r>
              <a:rPr dirty="0" sz="1400" spc="-5">
                <a:latin typeface="Arial"/>
                <a:cs typeface="Arial"/>
              </a:rPr>
              <a:t>comment</a:t>
            </a:r>
            <a:r>
              <a:rPr dirty="0" sz="1400" spc="-5">
                <a:latin typeface="굴림"/>
                <a:cs typeface="굴림"/>
              </a:rPr>
              <a:t>에 </a:t>
            </a:r>
            <a:r>
              <a:rPr dirty="0" sz="1400">
                <a:latin typeface="굴림"/>
                <a:cs typeface="굴림"/>
              </a:rPr>
              <a:t>코멘트 자동</a:t>
            </a:r>
            <a:r>
              <a:rPr dirty="0" sz="1400" spc="-9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등록됨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279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소스관리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JIRA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8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Bitbucket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499" y="721575"/>
            <a:ext cx="5274563" cy="421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73350" y="1071838"/>
            <a:ext cx="33172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 spc="-5">
                <a:latin typeface="Arial"/>
                <a:cs typeface="Arial"/>
              </a:rPr>
              <a:t>Bitbucket</a:t>
            </a:r>
            <a:r>
              <a:rPr dirty="0" sz="1400" spc="-5">
                <a:latin typeface="굴림"/>
                <a:cs typeface="굴림"/>
              </a:rPr>
              <a:t>에서 </a:t>
            </a:r>
            <a:r>
              <a:rPr dirty="0" sz="1400">
                <a:latin typeface="굴림"/>
                <a:cs typeface="굴림"/>
              </a:rPr>
              <a:t>소스 코드 이력 확인</a:t>
            </a:r>
            <a:r>
              <a:rPr dirty="0" sz="1400" spc="-229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가능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652" y="2218626"/>
            <a:ext cx="45567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데이터 분석</a:t>
            </a:r>
            <a:r>
              <a:rPr dirty="0" spc="-819"/>
              <a:t> </a:t>
            </a:r>
            <a:r>
              <a:rPr dirty="0"/>
              <a:t>방법론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203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문서화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Confluence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950" y="1818675"/>
            <a:ext cx="8839198" cy="2663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4899" y="698825"/>
            <a:ext cx="4584700" cy="85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문서는 </a:t>
            </a:r>
            <a:r>
              <a:rPr dirty="0" sz="1400" spc="-15" b="1">
                <a:latin typeface="Lucida Sans"/>
                <a:cs typeface="Lucida Sans"/>
              </a:rPr>
              <a:t>wiki</a:t>
            </a:r>
            <a:r>
              <a:rPr dirty="0" sz="1400" spc="-15" b="1">
                <a:latin typeface="굴림"/>
                <a:cs typeface="굴림"/>
              </a:rPr>
              <a:t>를 </a:t>
            </a:r>
            <a:r>
              <a:rPr dirty="0" sz="1400" spc="25" b="1">
                <a:latin typeface="굴림"/>
                <a:cs typeface="굴림"/>
              </a:rPr>
              <a:t>이용하여 공유</a:t>
            </a:r>
            <a:r>
              <a:rPr dirty="0" sz="1400" spc="-254" b="1">
                <a:latin typeface="굴림"/>
                <a:cs typeface="굴림"/>
              </a:rPr>
              <a:t> </a:t>
            </a:r>
            <a:r>
              <a:rPr dirty="0" sz="1400" spc="50" b="1">
                <a:latin typeface="굴림"/>
                <a:cs typeface="굴림"/>
              </a:rPr>
              <a:t>합니다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굴림"/>
                <a:cs typeface="굴림"/>
              </a:rPr>
              <a:t>장점</a:t>
            </a:r>
            <a:r>
              <a:rPr dirty="0" sz="1300" spc="-140">
                <a:latin typeface="굴림"/>
                <a:cs typeface="굴림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굴림"/>
                <a:cs typeface="굴림"/>
              </a:rPr>
              <a:t>여러명과</a:t>
            </a:r>
            <a:r>
              <a:rPr dirty="0" sz="1300" spc="-185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공유</a:t>
            </a:r>
            <a:r>
              <a:rPr dirty="0" sz="1300" spc="-140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시</a:t>
            </a:r>
            <a:r>
              <a:rPr dirty="0" sz="1300" spc="-114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버전</a:t>
            </a:r>
            <a:r>
              <a:rPr dirty="0" sz="1300" spc="-140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관리가</a:t>
            </a:r>
            <a:r>
              <a:rPr dirty="0" sz="1300" spc="-160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편함</a:t>
            </a:r>
            <a:endParaRPr sz="13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굴림"/>
                <a:cs typeface="굴림"/>
              </a:rPr>
              <a:t>단점</a:t>
            </a:r>
            <a:r>
              <a:rPr dirty="0" sz="1300" spc="-135">
                <a:latin typeface="굴림"/>
                <a:cs typeface="굴림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굴림"/>
                <a:cs typeface="굴림"/>
              </a:rPr>
              <a:t>일부</a:t>
            </a:r>
            <a:r>
              <a:rPr dirty="0" sz="1300" spc="-135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산출물을</a:t>
            </a:r>
            <a:r>
              <a:rPr dirty="0" sz="1300" spc="-185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위한</a:t>
            </a:r>
            <a:r>
              <a:rPr dirty="0" sz="1300" spc="-130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양식에</a:t>
            </a:r>
            <a:r>
              <a:rPr dirty="0" sz="1300" spc="-160">
                <a:latin typeface="굴림"/>
                <a:cs typeface="굴림"/>
              </a:rPr>
              <a:t> </a:t>
            </a:r>
            <a:r>
              <a:rPr dirty="0" sz="1300">
                <a:latin typeface="굴림"/>
                <a:cs typeface="굴림"/>
              </a:rPr>
              <a:t>맞지</a:t>
            </a:r>
            <a:r>
              <a:rPr dirty="0" sz="1300" spc="-135">
                <a:latin typeface="굴림"/>
                <a:cs typeface="굴림"/>
              </a:rPr>
              <a:t> </a:t>
            </a:r>
            <a:r>
              <a:rPr dirty="0" sz="1300" spc="-10">
                <a:latin typeface="굴림"/>
                <a:cs typeface="굴림"/>
              </a:rPr>
              <a:t>않음</a:t>
            </a:r>
            <a:r>
              <a:rPr dirty="0" sz="1300" spc="-10">
                <a:latin typeface="Arial"/>
                <a:cs typeface="Arial"/>
              </a:rPr>
              <a:t>(ex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굴림"/>
                <a:cs typeface="굴림"/>
              </a:rPr>
              <a:t>테이블</a:t>
            </a:r>
            <a:r>
              <a:rPr dirty="0" sz="1300" spc="-160">
                <a:latin typeface="굴림"/>
                <a:cs typeface="굴림"/>
              </a:rPr>
              <a:t> </a:t>
            </a:r>
            <a:r>
              <a:rPr dirty="0" sz="1300" spc="-20">
                <a:latin typeface="굴림"/>
                <a:cs typeface="굴림"/>
              </a:rPr>
              <a:t>정의서</a:t>
            </a:r>
            <a:r>
              <a:rPr dirty="0" sz="1300" spc="-2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65366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문서화 </a:t>
            </a:r>
            <a:r>
              <a:rPr dirty="0" sz="1800" spc="-105">
                <a:latin typeface="Arial"/>
                <a:cs typeface="Arial"/>
              </a:rPr>
              <a:t>- </a:t>
            </a:r>
            <a:r>
              <a:rPr dirty="0" sz="1800" spc="15">
                <a:latin typeface="Arial"/>
                <a:cs typeface="Arial"/>
              </a:rPr>
              <a:t>Office </a:t>
            </a:r>
            <a:r>
              <a:rPr dirty="0" sz="1800" spc="5">
                <a:latin typeface="Arial"/>
                <a:cs typeface="Arial"/>
              </a:rPr>
              <a:t>365</a:t>
            </a:r>
            <a:r>
              <a:rPr dirty="0" sz="1800" spc="-265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- </a:t>
            </a:r>
            <a:r>
              <a:rPr dirty="0" sz="1800" spc="-40">
                <a:latin typeface="Arial"/>
                <a:cs typeface="Arial"/>
              </a:rPr>
              <a:t>Excel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152450"/>
            <a:ext cx="4416725" cy="294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5524" y="2765327"/>
            <a:ext cx="6059325" cy="222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00" y="698825"/>
            <a:ext cx="825436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Lucida Sans"/>
                <a:cs typeface="Lucida Sans"/>
              </a:rPr>
              <a:t>wiki</a:t>
            </a:r>
            <a:r>
              <a:rPr dirty="0" sz="1400" spc="-15" b="1">
                <a:latin typeface="굴림"/>
                <a:cs typeface="굴림"/>
              </a:rPr>
              <a:t>로</a:t>
            </a:r>
            <a:r>
              <a:rPr dirty="0" sz="1400" spc="-7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관리가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어려운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문서는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클라우드</a:t>
            </a:r>
            <a:r>
              <a:rPr dirty="0" sz="140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오피스를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이용하여</a:t>
            </a:r>
            <a:r>
              <a:rPr dirty="0" sz="1400" spc="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공유합니다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 marL="4907280">
              <a:lnSpc>
                <a:spcPts val="1664"/>
              </a:lnSpc>
              <a:spcBef>
                <a:spcPts val="1590"/>
              </a:spcBef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공유가 필요한 문서 및 파일 관리가</a:t>
            </a:r>
            <a:r>
              <a:rPr dirty="0" sz="1400" spc="-2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편함</a:t>
            </a:r>
            <a:endParaRPr sz="1400">
              <a:latin typeface="굴림"/>
              <a:cs typeface="굴림"/>
            </a:endParaRPr>
          </a:p>
          <a:p>
            <a:pPr marL="4907280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엑셀 기반 산출물 공유가</a:t>
            </a:r>
            <a:r>
              <a:rPr dirty="0" sz="1400" spc="-10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편함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149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시각화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MSTR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500" y="727000"/>
            <a:ext cx="7245984" cy="95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반복적인</a:t>
            </a:r>
            <a:r>
              <a:rPr dirty="0" sz="1400" spc="-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유사한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데이터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분석에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필요한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준비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작업을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줄이기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위해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시각화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툴을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전통적인 </a:t>
            </a:r>
            <a:r>
              <a:rPr dirty="0" sz="1400" spc="-5">
                <a:latin typeface="Arial"/>
                <a:cs typeface="Arial"/>
              </a:rPr>
              <a:t>BI </a:t>
            </a:r>
            <a:r>
              <a:rPr dirty="0" sz="1400">
                <a:latin typeface="굴림"/>
                <a:cs typeface="굴림"/>
              </a:rPr>
              <a:t>솔루션의</a:t>
            </a:r>
            <a:r>
              <a:rPr dirty="0" sz="1400" spc="-5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강자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대용량 데이터 분석에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적합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750" y="1865325"/>
            <a:ext cx="4991640" cy="311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170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시각화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Tableau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700" y="1392775"/>
            <a:ext cx="5852612" cy="365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150" y="727000"/>
            <a:ext cx="8241665" cy="1180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성과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지표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관리를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위한</a:t>
            </a:r>
            <a:r>
              <a:rPr dirty="0" sz="1400" spc="-5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보기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좋은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대시보드를 만들기</a:t>
            </a:r>
            <a:r>
              <a:rPr dirty="0" sz="1400" spc="-2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위해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시각화</a:t>
            </a:r>
            <a:r>
              <a:rPr dirty="0" sz="1400" spc="-2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툴을</a:t>
            </a:r>
            <a:r>
              <a:rPr dirty="0" sz="1400" spc="-4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이용합니다</a:t>
            </a:r>
            <a:r>
              <a:rPr dirty="0" sz="1400" spc="-335" b="1">
                <a:latin typeface="굴림"/>
                <a:cs typeface="굴림"/>
              </a:rPr>
              <a:t> </a:t>
            </a:r>
            <a:r>
              <a:rPr dirty="0" sz="1400" spc="50" b="1">
                <a:latin typeface="Lucida Sans"/>
                <a:cs typeface="Lucida Sans"/>
              </a:rPr>
              <a:t>.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136525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다양한 시각화 기능</a:t>
            </a:r>
            <a:r>
              <a:rPr dirty="0" sz="1400" spc="-14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제공</a:t>
            </a:r>
            <a:endParaRPr sz="1400">
              <a:latin typeface="굴림"/>
              <a:cs typeface="굴림"/>
            </a:endParaRPr>
          </a:p>
          <a:p>
            <a:pPr algn="r" marR="5080">
              <a:lnSpc>
                <a:spcPts val="1664"/>
              </a:lnSpc>
            </a:pPr>
            <a:r>
              <a:rPr dirty="0" sz="1400">
                <a:latin typeface="Arial"/>
                <a:cs typeface="Arial"/>
              </a:rPr>
              <a:t># </a:t>
            </a:r>
            <a:r>
              <a:rPr dirty="0" sz="1400">
                <a:latin typeface="굴림"/>
                <a:cs typeface="굴림"/>
              </a:rPr>
              <a:t>대시보드용 보고서에</a:t>
            </a:r>
            <a:r>
              <a:rPr dirty="0" sz="1400" spc="-4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적합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정리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3200" y="1316237"/>
          <a:ext cx="7558405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1565"/>
                <a:gridCol w="5182870"/>
              </a:tblGrid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계획 </a:t>
                      </a:r>
                      <a:r>
                        <a:rPr dirty="0" sz="1400" spc="15">
                          <a:latin typeface="굴림"/>
                          <a:cs typeface="굴림"/>
                        </a:rPr>
                        <a:t>수립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WBS, </a:t>
                      </a:r>
                      <a:r>
                        <a:rPr dirty="0" sz="1400">
                          <a:latin typeface="굴림"/>
                          <a:cs typeface="굴림"/>
                        </a:rPr>
                        <a:t>일정</a:t>
                      </a:r>
                      <a:r>
                        <a:rPr dirty="0" sz="1400" spc="-130">
                          <a:latin typeface="굴림"/>
                          <a:cs typeface="굴림"/>
                        </a:rPr>
                        <a:t> </a:t>
                      </a:r>
                      <a:r>
                        <a:rPr dirty="0" sz="1400">
                          <a:latin typeface="굴림"/>
                          <a:cs typeface="굴림"/>
                        </a:rPr>
                        <a:t>관리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63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할일</a:t>
                      </a:r>
                      <a:r>
                        <a:rPr dirty="0" sz="1400" spc="-40">
                          <a:latin typeface="굴림"/>
                          <a:cs typeface="굴림"/>
                        </a:rPr>
                        <a:t> </a:t>
                      </a:r>
                      <a:r>
                        <a:rPr dirty="0" sz="1400">
                          <a:latin typeface="굴림"/>
                          <a:cs typeface="굴림"/>
                        </a:rPr>
                        <a:t>관리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63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소스관리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63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커뮤니케이션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31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문서화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63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시각화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63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73625" y="2014675"/>
            <a:ext cx="901949" cy="45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6849" y="3240000"/>
            <a:ext cx="958949" cy="479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95124" y="3269963"/>
            <a:ext cx="479474" cy="41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07075" y="3205737"/>
            <a:ext cx="547999" cy="5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025" y="3892475"/>
            <a:ext cx="1626724" cy="125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4530" y="4493825"/>
            <a:ext cx="2796006" cy="450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55000" y="3708882"/>
            <a:ext cx="958949" cy="726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33975" y="3798025"/>
            <a:ext cx="547999" cy="5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11443" y="2670824"/>
            <a:ext cx="3128632" cy="4509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68575" y="1404800"/>
            <a:ext cx="901949" cy="45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4999" y="2030388"/>
            <a:ext cx="479474" cy="41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875" y="796538"/>
            <a:ext cx="7815580" cy="448309"/>
          </a:xfrm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>
                <a:solidFill>
                  <a:srgbClr val="000000"/>
                </a:solidFill>
              </a:rPr>
              <a:t>우리의</a:t>
            </a:r>
            <a:r>
              <a:rPr dirty="0" sz="1400" spc="-40">
                <a:solidFill>
                  <a:srgbClr val="000000"/>
                </a:solidFill>
              </a:rPr>
              <a:t> </a:t>
            </a:r>
            <a:r>
              <a:rPr dirty="0" sz="1400" spc="25" b="1">
                <a:solidFill>
                  <a:srgbClr val="CC0000"/>
                </a:solidFill>
                <a:latin typeface="굴림"/>
                <a:cs typeface="굴림"/>
              </a:rPr>
              <a:t>데이터</a:t>
            </a:r>
            <a:r>
              <a:rPr dirty="0" sz="1400" spc="-25" b="1">
                <a:solidFill>
                  <a:srgbClr val="CC0000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CC0000"/>
                </a:solidFill>
                <a:latin typeface="굴림"/>
                <a:cs typeface="굴림"/>
              </a:rPr>
              <a:t>분석</a:t>
            </a:r>
            <a:r>
              <a:rPr dirty="0" sz="1400" spc="-50" b="1">
                <a:solidFill>
                  <a:srgbClr val="CC0000"/>
                </a:solidFill>
                <a:latin typeface="굴림"/>
                <a:cs typeface="굴림"/>
              </a:rPr>
              <a:t> </a:t>
            </a:r>
            <a:r>
              <a:rPr dirty="0" sz="1400" spc="35" b="1">
                <a:solidFill>
                  <a:srgbClr val="CC0000"/>
                </a:solidFill>
                <a:latin typeface="굴림"/>
                <a:cs typeface="굴림"/>
              </a:rPr>
              <a:t>방법론</a:t>
            </a:r>
            <a:r>
              <a:rPr dirty="0" sz="1400" spc="35">
                <a:solidFill>
                  <a:srgbClr val="000000"/>
                </a:solidFill>
              </a:rPr>
              <a:t>과</a:t>
            </a:r>
            <a:r>
              <a:rPr dirty="0" sz="1400" spc="-85">
                <a:solidFill>
                  <a:srgbClr val="000000"/>
                </a:solidFill>
              </a:rPr>
              <a:t> </a:t>
            </a:r>
            <a:r>
              <a:rPr dirty="0" sz="1400" spc="25" b="1">
                <a:solidFill>
                  <a:srgbClr val="134F5C"/>
                </a:solidFill>
                <a:latin typeface="굴림"/>
                <a:cs typeface="굴림"/>
              </a:rPr>
              <a:t>프로젝트</a:t>
            </a:r>
            <a:r>
              <a:rPr dirty="0" sz="1400" b="1">
                <a:solidFill>
                  <a:srgbClr val="134F5C"/>
                </a:solidFill>
                <a:latin typeface="굴림"/>
                <a:cs typeface="굴림"/>
              </a:rPr>
              <a:t> </a:t>
            </a:r>
            <a:r>
              <a:rPr dirty="0" sz="1400" spc="25" b="1">
                <a:solidFill>
                  <a:srgbClr val="134F5C"/>
                </a:solidFill>
                <a:latin typeface="굴림"/>
                <a:cs typeface="굴림"/>
              </a:rPr>
              <a:t>관리</a:t>
            </a:r>
            <a:r>
              <a:rPr dirty="0" sz="1400" spc="-50" b="1">
                <a:solidFill>
                  <a:srgbClr val="134F5C"/>
                </a:solidFill>
                <a:latin typeface="굴림"/>
                <a:cs typeface="굴림"/>
              </a:rPr>
              <a:t> </a:t>
            </a:r>
            <a:r>
              <a:rPr dirty="0" sz="1400" spc="35" b="1">
                <a:solidFill>
                  <a:srgbClr val="134F5C"/>
                </a:solidFill>
                <a:latin typeface="굴림"/>
                <a:cs typeface="굴림"/>
              </a:rPr>
              <a:t>솔루션</a:t>
            </a:r>
            <a:r>
              <a:rPr dirty="0" sz="1400" spc="35">
                <a:solidFill>
                  <a:srgbClr val="000000"/>
                </a:solidFill>
              </a:rPr>
              <a:t>을</a:t>
            </a:r>
            <a:r>
              <a:rPr dirty="0" sz="1400" spc="-85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활용하면</a:t>
            </a:r>
            <a:r>
              <a:rPr dirty="0" sz="1400" spc="-10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프로젝트를</a:t>
            </a:r>
            <a:r>
              <a:rPr dirty="0" sz="1400" spc="15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효율적으로</a:t>
            </a:r>
            <a:r>
              <a:rPr dirty="0" sz="1400" spc="15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관리</a:t>
            </a:r>
            <a:r>
              <a:rPr dirty="0" sz="1400" spc="-60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할</a:t>
            </a:r>
            <a:r>
              <a:rPr dirty="0" sz="1400" spc="-85">
                <a:solidFill>
                  <a:srgbClr val="000000"/>
                </a:solidFill>
              </a:rPr>
              <a:t> </a:t>
            </a:r>
            <a:r>
              <a:rPr dirty="0" sz="1400">
                <a:solidFill>
                  <a:srgbClr val="000000"/>
                </a:solidFill>
              </a:rPr>
              <a:t>수  </a:t>
            </a:r>
            <a:r>
              <a:rPr dirty="0" sz="1400" spc="20">
                <a:solidFill>
                  <a:srgbClr val="000000"/>
                </a:solidFill>
              </a:rPr>
              <a:t>있습니다</a:t>
            </a:r>
            <a:r>
              <a:rPr dirty="0" sz="1400" spc="2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결론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19" y="1868065"/>
            <a:ext cx="79889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latin typeface="굴림"/>
                <a:cs typeface="굴림"/>
              </a:rPr>
              <a:t>최고의 방법은</a:t>
            </a:r>
            <a:r>
              <a:rPr dirty="0" sz="2000" spc="-32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없습니다</a:t>
            </a:r>
            <a:r>
              <a:rPr dirty="0" sz="2000" spc="40" b="1">
                <a:latin typeface="Lucida Sans"/>
                <a:cs typeface="Lucida Sans"/>
              </a:rPr>
              <a:t>.</a:t>
            </a:r>
            <a:endParaRPr sz="20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dirty="0" sz="2000" spc="35" b="1">
                <a:latin typeface="굴림"/>
                <a:cs typeface="굴림"/>
              </a:rPr>
              <a:t>우리가</a:t>
            </a:r>
            <a:r>
              <a:rPr dirty="0" sz="2000" spc="-150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함께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적극적으로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이용할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일관된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프로젝트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관리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35" b="1">
                <a:latin typeface="굴림"/>
                <a:cs typeface="굴림"/>
              </a:rPr>
              <a:t>방법이면</a:t>
            </a:r>
            <a:r>
              <a:rPr dirty="0" sz="2000" spc="-145" b="1">
                <a:latin typeface="굴림"/>
                <a:cs typeface="굴림"/>
              </a:rPr>
              <a:t> </a:t>
            </a:r>
            <a:r>
              <a:rPr dirty="0" sz="2000" spc="45" b="1">
                <a:latin typeface="굴림"/>
                <a:cs typeface="굴림"/>
              </a:rPr>
              <a:t>됩니다</a:t>
            </a:r>
            <a:r>
              <a:rPr dirty="0" sz="2000" spc="45" b="1">
                <a:latin typeface="Lucida Sans"/>
                <a:cs typeface="Lucida Sans"/>
              </a:rPr>
              <a:t>.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000" y="2443566"/>
            <a:ext cx="156337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000000"/>
                </a:solidFill>
              </a:rPr>
              <a:t>감사합니</a:t>
            </a:r>
            <a:r>
              <a:rPr dirty="0" sz="2300" spc="-5">
                <a:solidFill>
                  <a:srgbClr val="000000"/>
                </a:solidFill>
              </a:rPr>
              <a:t>다</a:t>
            </a:r>
            <a:r>
              <a:rPr dirty="0" sz="2300" spc="3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2533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굴림"/>
                <a:cs typeface="굴림"/>
              </a:rPr>
              <a:t>데이터 분석</a:t>
            </a:r>
            <a:r>
              <a:rPr dirty="0" sz="1800" spc="-3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굴림"/>
                <a:cs typeface="굴림"/>
              </a:rPr>
              <a:t>방법론이란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3299" y="1775774"/>
            <a:ext cx="3077845" cy="67691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765175">
              <a:lnSpc>
                <a:spcPct val="100000"/>
              </a:lnSpc>
            </a:pPr>
            <a:r>
              <a:rPr dirty="0" sz="1400">
                <a:latin typeface="굴림"/>
                <a:cs typeface="굴림"/>
              </a:rPr>
              <a:t>데이터 분석</a:t>
            </a:r>
            <a:r>
              <a:rPr dirty="0" sz="1400" spc="-5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방법론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350" y="3648474"/>
            <a:ext cx="2268220" cy="67691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145">
                <a:latin typeface="Calibri"/>
                <a:cs typeface="Calibri"/>
              </a:rPr>
              <a:t>KDD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99" y="3648474"/>
            <a:ext cx="2268220" cy="67691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</a:pPr>
            <a:r>
              <a:rPr dirty="0" sz="1400" spc="90">
                <a:latin typeface="Calibri"/>
                <a:cs typeface="Calibri"/>
              </a:rPr>
              <a:t>CRISP-DM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1850" y="3648474"/>
            <a:ext cx="2268220" cy="67691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80">
                <a:latin typeface="Calibri"/>
                <a:cs typeface="Calibri"/>
              </a:rPr>
              <a:t>SEMMA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400" y="2452574"/>
            <a:ext cx="6985" cy="1196340"/>
          </a:xfrm>
          <a:custGeom>
            <a:avLst/>
            <a:gdLst/>
            <a:ahLst/>
            <a:cxnLst/>
            <a:rect l="l" t="t" r="r" b="b"/>
            <a:pathLst>
              <a:path w="6985" h="1196339">
                <a:moveTo>
                  <a:pt x="6599" y="0"/>
                </a:moveTo>
                <a:lnTo>
                  <a:pt x="0" y="119579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65300" y="2452574"/>
            <a:ext cx="2607310" cy="1196340"/>
          </a:xfrm>
          <a:custGeom>
            <a:avLst/>
            <a:gdLst/>
            <a:ahLst/>
            <a:cxnLst/>
            <a:rect l="l" t="t" r="r" b="b"/>
            <a:pathLst>
              <a:path w="2607310" h="1196339">
                <a:moveTo>
                  <a:pt x="2606699" y="0"/>
                </a:moveTo>
                <a:lnTo>
                  <a:pt x="0" y="119579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0" y="2452574"/>
            <a:ext cx="2593975" cy="1196340"/>
          </a:xfrm>
          <a:custGeom>
            <a:avLst/>
            <a:gdLst/>
            <a:ahLst/>
            <a:cxnLst/>
            <a:rect l="l" t="t" r="r" b="b"/>
            <a:pathLst>
              <a:path w="2593975" h="1196339">
                <a:moveTo>
                  <a:pt x="0" y="0"/>
                </a:moveTo>
                <a:lnTo>
                  <a:pt x="2593799" y="119579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2475" y="915272"/>
            <a:ext cx="7465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 b="1">
                <a:latin typeface="굴림"/>
                <a:cs typeface="굴림"/>
              </a:rPr>
              <a:t>데이터</a:t>
            </a:r>
            <a:r>
              <a:rPr dirty="0" sz="1600" spc="-185" b="1">
                <a:latin typeface="굴림"/>
                <a:cs typeface="굴림"/>
              </a:rPr>
              <a:t> </a:t>
            </a:r>
            <a:r>
              <a:rPr dirty="0" sz="1600" spc="-5" b="1">
                <a:latin typeface="굴림"/>
                <a:cs typeface="굴림"/>
              </a:rPr>
              <a:t>분석</a:t>
            </a:r>
            <a:r>
              <a:rPr dirty="0" sz="1600" spc="-5" b="1">
                <a:latin typeface="Lucida Sans"/>
                <a:cs typeface="Lucida Sans"/>
              </a:rPr>
              <a:t>(</a:t>
            </a:r>
            <a:r>
              <a:rPr dirty="0" sz="1600" spc="-5" b="1">
                <a:latin typeface="굴림"/>
                <a:cs typeface="굴림"/>
              </a:rPr>
              <a:t>마이닝</a:t>
            </a:r>
            <a:r>
              <a:rPr dirty="0" sz="1600" spc="-5" b="1">
                <a:latin typeface="Lucida Sans"/>
                <a:cs typeface="Lucida Sans"/>
              </a:rPr>
              <a:t>)</a:t>
            </a:r>
            <a:r>
              <a:rPr dirty="0" sz="1600" spc="-100" b="1">
                <a:latin typeface="Lucida Sans"/>
                <a:cs typeface="Lucida Sans"/>
              </a:rPr>
              <a:t> </a:t>
            </a:r>
            <a:r>
              <a:rPr dirty="0" sz="1600" spc="25" b="1">
                <a:latin typeface="굴림"/>
                <a:cs typeface="굴림"/>
              </a:rPr>
              <a:t>프로젝트를</a:t>
            </a:r>
            <a:r>
              <a:rPr dirty="0" sz="1600" spc="-229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할</a:t>
            </a:r>
            <a:r>
              <a:rPr dirty="0" sz="1600" spc="-13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때</a:t>
            </a:r>
            <a:r>
              <a:rPr dirty="0" sz="1600" spc="-13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가장</a:t>
            </a:r>
            <a:r>
              <a:rPr dirty="0" sz="1600" spc="-15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많이</a:t>
            </a:r>
            <a:r>
              <a:rPr dirty="0" sz="1600" spc="-160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이용하는</a:t>
            </a:r>
            <a:r>
              <a:rPr dirty="0" sz="1600" spc="-210" b="1">
                <a:latin typeface="굴림"/>
                <a:cs typeface="굴림"/>
              </a:rPr>
              <a:t> </a:t>
            </a:r>
            <a:r>
              <a:rPr dirty="0" sz="1600" spc="-20" b="1">
                <a:latin typeface="Lucida Sans"/>
                <a:cs typeface="Lucida Sans"/>
              </a:rPr>
              <a:t>3</a:t>
            </a:r>
            <a:r>
              <a:rPr dirty="0" sz="1600" spc="-20" b="1">
                <a:latin typeface="굴림"/>
                <a:cs typeface="굴림"/>
              </a:rPr>
              <a:t>가지</a:t>
            </a:r>
            <a:r>
              <a:rPr dirty="0" sz="1600" spc="-155" b="1">
                <a:latin typeface="굴림"/>
                <a:cs typeface="굴림"/>
              </a:rPr>
              <a:t> </a:t>
            </a:r>
            <a:r>
              <a:rPr dirty="0" sz="1600" spc="25" b="1">
                <a:latin typeface="굴림"/>
                <a:cs typeface="굴림"/>
              </a:rPr>
              <a:t>방법론이</a:t>
            </a:r>
            <a:r>
              <a:rPr dirty="0" sz="1600" spc="-210" b="1">
                <a:latin typeface="굴림"/>
                <a:cs typeface="굴림"/>
              </a:rPr>
              <a:t> </a:t>
            </a:r>
            <a:r>
              <a:rPr dirty="0" sz="1600" spc="15" b="1">
                <a:latin typeface="굴림"/>
                <a:cs typeface="굴림"/>
              </a:rPr>
              <a:t>있습니다</a:t>
            </a:r>
            <a:r>
              <a:rPr dirty="0" sz="1600" spc="15" b="1">
                <a:latin typeface="Lucida Sans"/>
                <a:cs typeface="Lucida Sans"/>
              </a:rPr>
              <a:t>.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50" y="1434000"/>
            <a:ext cx="5806024" cy="282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90625" y="1517225"/>
            <a:ext cx="2662724" cy="2744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54249" y="4858319"/>
            <a:ext cx="1560830" cy="236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빅데이터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방법론과</a:t>
            </a:r>
            <a:r>
              <a:rPr dirty="0" sz="700" spc="-60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기계학습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Arial"/>
                <a:cs typeface="Arial"/>
              </a:rPr>
              <a:t>-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윤석용</a:t>
            </a:r>
            <a:endParaRPr sz="700">
              <a:latin typeface="굴림"/>
              <a:cs typeface="굴림"/>
            </a:endParaRPr>
          </a:p>
          <a:p>
            <a:pPr marL="12700">
              <a:lnSpc>
                <a:spcPts val="835"/>
              </a:lnSpc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https://saintbinary.tistory.com/7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75" y="687687"/>
            <a:ext cx="7409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기술과 데이터베이스를 중심으로 인사이트 발굴을 위한 </a:t>
            </a:r>
            <a:r>
              <a:rPr dirty="0" sz="1400" spc="-35" b="1">
                <a:latin typeface="Lucida Sans"/>
                <a:cs typeface="Lucida Sans"/>
              </a:rPr>
              <a:t>5</a:t>
            </a:r>
            <a:r>
              <a:rPr dirty="0" sz="1400" spc="-35" b="1">
                <a:latin typeface="굴림"/>
                <a:cs typeface="굴림"/>
              </a:rPr>
              <a:t>개 </a:t>
            </a:r>
            <a:r>
              <a:rPr dirty="0" sz="1400" spc="25" b="1">
                <a:latin typeface="굴림"/>
                <a:cs typeface="굴림"/>
              </a:rPr>
              <a:t>프로세스의 데이터마이닝</a:t>
            </a:r>
            <a:r>
              <a:rPr dirty="0" sz="1400" spc="-19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방법론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" y="15113"/>
            <a:ext cx="4146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45">
                <a:latin typeface="Arial"/>
                <a:cs typeface="Arial"/>
              </a:rPr>
              <a:t>h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spc="-345">
                <a:latin typeface="Arial"/>
                <a:cs typeface="Arial"/>
              </a:rPr>
              <a:t>ttp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345">
                <a:latin typeface="Arial"/>
                <a:cs typeface="Arial"/>
              </a:rPr>
              <a:t>s: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345">
                <a:latin typeface="Arial"/>
                <a:cs typeface="Arial"/>
              </a:rPr>
              <a:t>//s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(K</a:t>
            </a:r>
            <a:r>
              <a:rPr dirty="0" sz="1400" spc="-345">
                <a:latin typeface="Arial"/>
                <a:cs typeface="Arial"/>
              </a:rPr>
              <a:t>ain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spc="-345">
                <a:latin typeface="Arial"/>
                <a:cs typeface="Arial"/>
              </a:rPr>
              <a:t>t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345">
                <a:latin typeface="Arial"/>
                <a:cs typeface="Arial"/>
              </a:rPr>
              <a:t>bi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400" spc="-345">
                <a:latin typeface="Arial"/>
                <a:cs typeface="Arial"/>
              </a:rPr>
              <a:t>na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1400" spc="-345">
                <a:latin typeface="Arial"/>
                <a:cs typeface="Arial"/>
              </a:rPr>
              <a:t>ry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345">
                <a:latin typeface="Arial"/>
                <a:cs typeface="Arial"/>
              </a:rPr>
              <a:t>.ti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400" spc="-345">
                <a:latin typeface="Arial"/>
                <a:cs typeface="Arial"/>
              </a:rPr>
              <a:t>s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345">
                <a:latin typeface="Arial"/>
                <a:cs typeface="Arial"/>
              </a:rPr>
              <a:t>tor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345">
                <a:latin typeface="Arial"/>
                <a:cs typeface="Arial"/>
              </a:rPr>
              <a:t>y.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345">
                <a:latin typeface="Arial"/>
                <a:cs typeface="Arial"/>
              </a:rPr>
              <a:t>c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345">
                <a:latin typeface="Arial"/>
                <a:cs typeface="Arial"/>
              </a:rPr>
              <a:t>o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345">
                <a:latin typeface="Arial"/>
                <a:cs typeface="Arial"/>
              </a:rPr>
              <a:t>m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345">
                <a:latin typeface="Arial"/>
                <a:cs typeface="Arial"/>
              </a:rPr>
              <a:t>/7</a:t>
            </a:r>
            <a:r>
              <a:rPr dirty="0" baseline="-33950" sz="2700" spc="-517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dirty="0" baseline="-33950" sz="2700" spc="1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baseline="-33950" sz="2700" spc="5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33950" sz="2700" spc="-22">
                <a:solidFill>
                  <a:srgbClr val="FFFFFF"/>
                </a:solidFill>
                <a:latin typeface="Arial"/>
                <a:cs typeface="Arial"/>
              </a:rPr>
              <a:t>Database)</a:t>
            </a:r>
            <a:endParaRPr baseline="-33950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680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SEMMA(Sampling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Exploration </a:t>
            </a:r>
            <a:r>
              <a:rPr dirty="0" sz="1800" spc="30">
                <a:solidFill>
                  <a:srgbClr val="FFFFFF"/>
                </a:solidFill>
                <a:latin typeface="Arial"/>
                <a:cs typeface="Arial"/>
              </a:rPr>
              <a:t>Modification 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dirty="0" sz="18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Assessment)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674" y="1452450"/>
            <a:ext cx="4763900" cy="357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23875" y="1170375"/>
            <a:ext cx="3060599" cy="3572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875" y="687687"/>
            <a:ext cx="4727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Lucida Sans"/>
                <a:cs typeface="Lucida Sans"/>
              </a:rPr>
              <a:t>SAS</a:t>
            </a:r>
            <a:r>
              <a:rPr dirty="0" sz="1400" spc="-20" b="1">
                <a:latin typeface="굴림"/>
                <a:cs typeface="굴림"/>
              </a:rPr>
              <a:t>사가 </a:t>
            </a:r>
            <a:r>
              <a:rPr dirty="0" sz="1400" spc="25" b="1">
                <a:latin typeface="굴림"/>
                <a:cs typeface="굴림"/>
              </a:rPr>
              <a:t>주도로 만들어진 통계중심의 데이터마이닝</a:t>
            </a:r>
            <a:r>
              <a:rPr dirty="0" sz="1400" spc="-90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방법론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249" y="4858319"/>
            <a:ext cx="1560830" cy="236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빅데이터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방법론과</a:t>
            </a:r>
            <a:r>
              <a:rPr dirty="0" sz="700" spc="-60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기계학습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Arial"/>
                <a:cs typeface="Arial"/>
              </a:rPr>
              <a:t>-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윤석용</a:t>
            </a:r>
            <a:endParaRPr sz="700">
              <a:latin typeface="굴림"/>
              <a:cs typeface="굴림"/>
            </a:endParaRPr>
          </a:p>
          <a:p>
            <a:pPr marL="12700">
              <a:lnSpc>
                <a:spcPts val="835"/>
              </a:lnSpc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https://saintbinary.tistory.com/7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6235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CRISP-DM(CRoss-Industry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8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Mining)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16750" y="1305749"/>
            <a:ext cx="3060599" cy="32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1824" y="1170750"/>
            <a:ext cx="3875224" cy="387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875" y="687687"/>
            <a:ext cx="8542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latin typeface="굴림"/>
                <a:cs typeface="굴림"/>
              </a:rPr>
              <a:t>유럽에서 시작되어 비즈니스의 이해를 바탕으로 데이터분석 목적의 </a:t>
            </a:r>
            <a:r>
              <a:rPr dirty="0" sz="1400" spc="-5" b="1">
                <a:latin typeface="Lucida Sans"/>
                <a:cs typeface="Lucida Sans"/>
              </a:rPr>
              <a:t>6</a:t>
            </a:r>
            <a:r>
              <a:rPr dirty="0" sz="1400" spc="-5" b="1">
                <a:latin typeface="굴림"/>
                <a:cs typeface="굴림"/>
              </a:rPr>
              <a:t>단계로 </a:t>
            </a:r>
            <a:r>
              <a:rPr dirty="0" sz="1400" spc="25" b="1">
                <a:latin typeface="굴림"/>
                <a:cs typeface="굴림"/>
              </a:rPr>
              <a:t>진행되는 데이터마이닝</a:t>
            </a:r>
            <a:r>
              <a:rPr dirty="0" sz="1400" spc="-185" b="1">
                <a:latin typeface="굴림"/>
                <a:cs typeface="굴림"/>
              </a:rPr>
              <a:t> </a:t>
            </a:r>
            <a:r>
              <a:rPr dirty="0" sz="1400" spc="25" b="1">
                <a:latin typeface="굴림"/>
                <a:cs typeface="굴림"/>
              </a:rPr>
              <a:t>방법론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249" y="4858319"/>
            <a:ext cx="1560830" cy="236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빅데이터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방법론과</a:t>
            </a:r>
            <a:r>
              <a:rPr dirty="0" sz="700" spc="-60">
                <a:latin typeface="굴림"/>
                <a:cs typeface="굴림"/>
              </a:rPr>
              <a:t> </a:t>
            </a:r>
            <a:r>
              <a:rPr dirty="0" sz="700">
                <a:latin typeface="굴림"/>
                <a:cs typeface="굴림"/>
              </a:rPr>
              <a:t>기계학습</a:t>
            </a:r>
            <a:r>
              <a:rPr dirty="0" sz="700" spc="-65">
                <a:latin typeface="굴림"/>
                <a:cs typeface="굴림"/>
              </a:rPr>
              <a:t> </a:t>
            </a:r>
            <a:r>
              <a:rPr dirty="0" sz="700">
                <a:latin typeface="Arial"/>
                <a:cs typeface="Arial"/>
              </a:rPr>
              <a:t>-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굴림"/>
                <a:cs typeface="굴림"/>
              </a:rPr>
              <a:t>윤석용</a:t>
            </a:r>
            <a:endParaRPr sz="700">
              <a:latin typeface="굴림"/>
              <a:cs typeface="굴림"/>
            </a:endParaRPr>
          </a:p>
          <a:p>
            <a:pPr marL="12700">
              <a:lnSpc>
                <a:spcPts val="835"/>
              </a:lnSpc>
            </a:pPr>
            <a:r>
              <a:rPr dirty="0" sz="700">
                <a:latin typeface="Arial"/>
                <a:cs typeface="Arial"/>
              </a:rPr>
              <a:t>#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https://saintbinary.tistory.com/7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1918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CRISP-DM</a:t>
            </a:r>
            <a:r>
              <a:rPr dirty="0" sz="1800" spc="-80">
                <a:solidFill>
                  <a:srgbClr val="FFFFFF"/>
                </a:solidFill>
                <a:latin typeface="굴림"/>
                <a:cs typeface="굴림"/>
              </a:rPr>
              <a:t>의</a:t>
            </a:r>
            <a:r>
              <a:rPr dirty="0" sz="1800" spc="-22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975" y="888000"/>
            <a:ext cx="8096249" cy="401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 관리</a:t>
            </a:r>
            <a:r>
              <a:rPr dirty="0" spc="-819"/>
              <a:t> </a:t>
            </a:r>
            <a:r>
              <a:rPr dirty="0"/>
              <a:t>방법론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2019-02-01T00:56:52Z</dcterms:created>
  <dcterms:modified xsi:type="dcterms:W3CDTF">2019-02-01T00:56:52Z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