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60" r:id="rId4"/>
    <p:sldId id="258" r:id="rId5"/>
    <p:sldId id="259" r:id="rId6"/>
    <p:sldId id="261" r:id="rId7"/>
    <p:sldId id="262" r:id="rId8"/>
    <p:sldId id="263" r:id="rId9"/>
    <p:sldId id="264" r:id="rId10"/>
    <p:sldId id="265" r:id="rId11"/>
    <p:sldId id="267" r:id="rId12"/>
    <p:sldId id="266" r:id="rId13"/>
    <p:sldId id="268" r:id="rId14"/>
    <p:sldId id="269" r:id="rId15"/>
    <p:sldId id="270" r:id="rId16"/>
    <p:sldId id="271" r:id="rId17"/>
    <p:sldId id="277" r:id="rId18"/>
    <p:sldId id="272" r:id="rId19"/>
    <p:sldId id="273" r:id="rId20"/>
    <p:sldId id="274" r:id="rId21"/>
    <p:sldId id="275" r:id="rId22"/>
    <p:sldId id="276" r:id="rId23"/>
  </p:sldIdLst>
  <p:sldSz cx="9144000" cy="5143500" type="screen16x9"/>
  <p:notesSz cx="6858000" cy="9144000"/>
  <p:embeddedFontLst>
    <p:embeddedFont>
      <p:font typeface="Verdana" pitchFamily="34" charset="0"/>
      <p:regular r:id="rId25"/>
      <p:bold r:id="rId26"/>
      <p:italic r:id="rId27"/>
      <p:boldItalic r:id="rId28"/>
    </p:embeddedFont>
    <p:embeddedFont>
      <p:font typeface="Calibri" pitchFamily="34" charset="0"/>
      <p:regular r:id="rId29"/>
      <p:bold r:id="rId30"/>
      <p:italic r:id="rId31"/>
      <p:boldItalic r:id="rId32"/>
    </p:embeddedFont>
    <p:embeddedFont>
      <p:font typeface="Montserrat" charset="0"/>
      <p:regular r:id="rId33"/>
      <p:bold r:id="rId34"/>
      <p:italic r:id="rId35"/>
      <p:boldItalic r:id="rId36"/>
    </p:embeddedFont>
    <p:embeddedFont>
      <p:font typeface="Arial Black" pitchFamily="34" charset="0"/>
      <p:bold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516" y="6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41256731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0">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5"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r>
              <a:rPr lang="en-GB" sz="4200" b="1" dirty="0" smtClean="0">
                <a:solidFill>
                  <a:srgbClr val="CC0000"/>
                </a:solidFill>
                <a:latin typeface="Montserrat"/>
                <a:ea typeface="Montserrat"/>
                <a:cs typeface="Montserrat"/>
                <a:sym typeface="Montserrat"/>
              </a:rPr>
              <a:t>Capstone </a:t>
            </a:r>
            <a:r>
              <a:rPr lang="en-GB" sz="4200" b="1" dirty="0">
                <a:solidFill>
                  <a:srgbClr val="CC0000"/>
                </a:solidFill>
                <a:latin typeface="Montserrat"/>
                <a:ea typeface="Montserrat"/>
                <a:cs typeface="Montserrat"/>
                <a:sym typeface="Montserrat"/>
              </a:rPr>
              <a:t>Project</a:t>
            </a:r>
            <a:endParaRPr sz="4200" b="1" dirty="0">
              <a:solidFill>
                <a:srgbClr val="CC0000"/>
              </a:solidFill>
              <a:latin typeface="Montserrat"/>
              <a:ea typeface="Montserrat"/>
              <a:cs typeface="Montserrat"/>
              <a:sym typeface="Montserrat"/>
            </a:endParaRPr>
          </a:p>
          <a:p>
            <a:r>
              <a:rPr lang="en-GB" sz="3600" b="1" dirty="0" smtClean="0">
                <a:solidFill>
                  <a:schemeClr val="lt1"/>
                </a:solidFill>
                <a:latin typeface="Montserrat"/>
                <a:ea typeface="Montserrat"/>
                <a:cs typeface="Montserrat"/>
                <a:sym typeface="Montserrat"/>
              </a:rPr>
              <a:t>Play Store App Review Analysis</a:t>
            </a:r>
            <a:br>
              <a:rPr lang="en-GB" sz="3600" b="1" dirty="0" smtClean="0">
                <a:solidFill>
                  <a:schemeClr val="lt1"/>
                </a:solidFill>
                <a:latin typeface="Montserrat"/>
                <a:ea typeface="Montserrat"/>
                <a:cs typeface="Montserrat"/>
                <a:sym typeface="Montserrat"/>
              </a:rPr>
            </a:br>
            <a:r>
              <a:rPr lang="en-GB" sz="3600" b="1" dirty="0">
                <a:solidFill>
                  <a:schemeClr val="lt1"/>
                </a:solidFill>
                <a:latin typeface="Montserrat"/>
                <a:ea typeface="Montserrat"/>
                <a:cs typeface="Montserrat"/>
                <a:sym typeface="Montserrat"/>
              </a:rPr>
              <a:t/>
            </a:r>
            <a:br>
              <a:rPr lang="en-GB" sz="3600" b="1" dirty="0">
                <a:solidFill>
                  <a:schemeClr val="lt1"/>
                </a:solidFill>
                <a:latin typeface="Montserrat"/>
                <a:ea typeface="Montserrat"/>
                <a:cs typeface="Montserrat"/>
                <a:sym typeface="Montserrat"/>
              </a:rPr>
            </a:br>
            <a:r>
              <a:rPr lang="en-GB" sz="1800" b="1" dirty="0" smtClean="0">
                <a:solidFill>
                  <a:srgbClr val="FFC000"/>
                </a:solidFill>
                <a:latin typeface="Montserrat"/>
                <a:ea typeface="Montserrat"/>
                <a:cs typeface="Montserrat"/>
                <a:sym typeface="Montserrat"/>
              </a:rPr>
              <a:t>By- </a:t>
            </a:r>
            <a:r>
              <a:rPr lang="en-GB" sz="1800" b="1" dirty="0" err="1" smtClean="0">
                <a:solidFill>
                  <a:srgbClr val="FFC000"/>
                </a:solidFill>
                <a:latin typeface="Montserrat"/>
                <a:ea typeface="Montserrat"/>
                <a:cs typeface="Montserrat"/>
                <a:sym typeface="Montserrat"/>
              </a:rPr>
              <a:t>Yotish</a:t>
            </a:r>
            <a:r>
              <a:rPr lang="en-GB" sz="1800" b="1" dirty="0" smtClean="0">
                <a:solidFill>
                  <a:srgbClr val="FFC000"/>
                </a:solidFill>
                <a:latin typeface="Montserrat"/>
                <a:ea typeface="Montserrat"/>
                <a:cs typeface="Montserrat"/>
                <a:sym typeface="Montserrat"/>
              </a:rPr>
              <a:t> </a:t>
            </a:r>
            <a:r>
              <a:rPr lang="en-GB" sz="1800" b="1" dirty="0" err="1" smtClean="0">
                <a:solidFill>
                  <a:srgbClr val="FFC000"/>
                </a:solidFill>
                <a:latin typeface="Montserrat"/>
                <a:ea typeface="Montserrat"/>
                <a:cs typeface="Montserrat"/>
                <a:sym typeface="Montserrat"/>
              </a:rPr>
              <a:t>Lakhanpal</a:t>
            </a:r>
            <a:r>
              <a:rPr lang="en-GB" sz="1800" b="1" dirty="0" smtClean="0">
                <a:solidFill>
                  <a:srgbClr val="FFC000"/>
                </a:solidFill>
                <a:latin typeface="Montserrat"/>
                <a:ea typeface="Montserrat"/>
                <a:cs typeface="Montserrat"/>
                <a:sym typeface="Montserrat"/>
              </a:rPr>
              <a:t/>
            </a:r>
            <a:br>
              <a:rPr lang="en-GB" sz="1800" b="1" dirty="0" smtClean="0">
                <a:solidFill>
                  <a:srgbClr val="FFC000"/>
                </a:solidFill>
                <a:latin typeface="Montserrat"/>
                <a:ea typeface="Montserrat"/>
                <a:cs typeface="Montserrat"/>
                <a:sym typeface="Montserrat"/>
              </a:rPr>
            </a:br>
            <a:r>
              <a:rPr lang="en-US" sz="1800" b="1" spc="-60" dirty="0">
                <a:solidFill>
                  <a:srgbClr val="124F5B"/>
                </a:solidFill>
                <a:latin typeface="Verdana"/>
                <a:cs typeface="Verdana"/>
              </a:rPr>
              <a:t>Data </a:t>
            </a:r>
            <a:r>
              <a:rPr lang="en-US" sz="1800" b="1" spc="-55" dirty="0">
                <a:solidFill>
                  <a:srgbClr val="124F5B"/>
                </a:solidFill>
                <a:latin typeface="Verdana"/>
                <a:cs typeface="Verdana"/>
              </a:rPr>
              <a:t>Science </a:t>
            </a:r>
            <a:r>
              <a:rPr lang="en-US" sz="1800" b="1" spc="-100" dirty="0">
                <a:solidFill>
                  <a:srgbClr val="124F5B"/>
                </a:solidFill>
                <a:latin typeface="Verdana"/>
                <a:cs typeface="Verdana"/>
              </a:rPr>
              <a:t>Trainee,</a:t>
            </a:r>
            <a:r>
              <a:rPr lang="en-US" sz="1800" b="1" spc="-210" dirty="0">
                <a:solidFill>
                  <a:srgbClr val="124F5B"/>
                </a:solidFill>
                <a:latin typeface="Verdana"/>
                <a:cs typeface="Verdana"/>
              </a:rPr>
              <a:t> </a:t>
            </a:r>
            <a:r>
              <a:rPr lang="en-US" sz="1800" b="1" spc="-60" dirty="0" err="1">
                <a:solidFill>
                  <a:srgbClr val="124F5B"/>
                </a:solidFill>
                <a:latin typeface="Verdana"/>
                <a:cs typeface="Verdana"/>
              </a:rPr>
              <a:t>AlmaBetter</a:t>
            </a:r>
            <a:r>
              <a:rPr lang="en-US" sz="1800" dirty="0">
                <a:latin typeface="Verdana"/>
                <a:cs typeface="Verdana"/>
              </a:rPr>
              <a:t/>
            </a:r>
            <a:br>
              <a:rPr lang="en-US" sz="1800" dirty="0">
                <a:latin typeface="Verdana"/>
                <a:cs typeface="Verdana"/>
              </a:rPr>
            </a:br>
            <a:endParaRPr sz="1800" b="1" dirty="0">
              <a:solidFill>
                <a:srgbClr val="FFC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python\capstone project\project 1\cat vs inst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75" y="695325"/>
            <a:ext cx="5854862" cy="44481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207859" y="904934"/>
            <a:ext cx="2936142" cy="2062103"/>
          </a:xfrm>
          <a:prstGeom prst="rect">
            <a:avLst/>
          </a:prstGeom>
        </p:spPr>
        <p:txBody>
          <a:bodyPr wrap="square">
            <a:spAutoFit/>
          </a:bodyPr>
          <a:lstStyle/>
          <a:p>
            <a:pPr marL="285750" indent="-285750">
              <a:buFont typeface="Arial" pitchFamily="34" charset="0"/>
              <a:buChar char="•"/>
            </a:pPr>
            <a:r>
              <a:rPr lang="en-US" sz="1600" dirty="0" smtClean="0">
                <a:latin typeface="Times New Roman" pitchFamily="18" charset="0"/>
                <a:cs typeface="Times New Roman" pitchFamily="18" charset="0"/>
              </a:rPr>
              <a:t>The </a:t>
            </a:r>
            <a:r>
              <a:rPr lang="en-US" sz="1600" dirty="0">
                <a:latin typeface="Times New Roman" pitchFamily="18" charset="0"/>
                <a:cs typeface="Times New Roman" pitchFamily="18" charset="0"/>
              </a:rPr>
              <a:t>most no of Installs is for </a:t>
            </a:r>
            <a:r>
              <a:rPr lang="en-US" sz="1600" b="1" dirty="0" smtClean="0">
                <a:latin typeface="Times New Roman" pitchFamily="18" charset="0"/>
                <a:cs typeface="Times New Roman" pitchFamily="18" charset="0"/>
              </a:rPr>
              <a:t>GAME</a:t>
            </a:r>
            <a:r>
              <a:rPr lang="en-US" sz="1600" dirty="0" smtClean="0">
                <a:latin typeface="Times New Roman" pitchFamily="18" charset="0"/>
                <a:cs typeface="Times New Roman" pitchFamily="18" charset="0"/>
              </a:rPr>
              <a:t> whereas </a:t>
            </a:r>
            <a:r>
              <a:rPr lang="en-US" sz="1600" dirty="0">
                <a:latin typeface="Times New Roman" pitchFamily="18" charset="0"/>
                <a:cs typeface="Times New Roman" pitchFamily="18" charset="0"/>
              </a:rPr>
              <a:t>for category </a:t>
            </a:r>
            <a:r>
              <a:rPr lang="en-US" sz="1600" b="1" dirty="0" smtClean="0">
                <a:latin typeface="Times New Roman" pitchFamily="18" charset="0"/>
                <a:cs typeface="Times New Roman" pitchFamily="18" charset="0"/>
              </a:rPr>
              <a:t>FAMILY</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has less no of </a:t>
            </a:r>
            <a:r>
              <a:rPr lang="en-US" sz="1600" dirty="0" smtClean="0">
                <a:latin typeface="Times New Roman" pitchFamily="18" charset="0"/>
                <a:cs typeface="Times New Roman" pitchFamily="18" charset="0"/>
              </a:rPr>
              <a:t>Installs</a:t>
            </a:r>
            <a:r>
              <a:rPr lang="en-US" sz="1600" dirty="0">
                <a:latin typeface="Times New Roman" pitchFamily="18" charset="0"/>
                <a:cs typeface="Times New Roman" pitchFamily="18" charset="0"/>
              </a:rPr>
              <a:t>. The </a:t>
            </a:r>
            <a:r>
              <a:rPr lang="en-US" sz="1600" b="1" dirty="0" smtClean="0">
                <a:latin typeface="Times New Roman" pitchFamily="18" charset="0"/>
                <a:cs typeface="Times New Roman" pitchFamily="18" charset="0"/>
              </a:rPr>
              <a:t>COMMUNICATION</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Category has quite less no of apps but this category has </a:t>
            </a:r>
            <a:r>
              <a:rPr lang="en-US" sz="1600" b="1" dirty="0">
                <a:latin typeface="Times New Roman" pitchFamily="18" charset="0"/>
                <a:cs typeface="Times New Roman" pitchFamily="18" charset="0"/>
              </a:rPr>
              <a:t>2nd</a:t>
            </a:r>
            <a:r>
              <a:rPr lang="en-US" sz="1600" dirty="0">
                <a:latin typeface="Times New Roman" pitchFamily="18" charset="0"/>
                <a:cs typeface="Times New Roman" pitchFamily="18" charset="0"/>
              </a:rPr>
              <a:t> in most No of </a:t>
            </a:r>
            <a:r>
              <a:rPr lang="en-US" sz="1600" dirty="0" smtClean="0">
                <a:latin typeface="Times New Roman" pitchFamily="18" charset="0"/>
                <a:cs typeface="Times New Roman" pitchFamily="18" charset="0"/>
              </a:rPr>
              <a:t>Installs</a:t>
            </a:r>
            <a:r>
              <a:rPr lang="en-US" sz="1600" dirty="0">
                <a:latin typeface="Times New Roman" pitchFamily="18" charset="0"/>
                <a:cs typeface="Times New Roman" pitchFamily="18" charset="0"/>
              </a:rPr>
              <a:t>.</a:t>
            </a:r>
          </a:p>
        </p:txBody>
      </p:sp>
      <p:sp>
        <p:nvSpPr>
          <p:cNvPr id="4" name="Rectangle 3"/>
          <p:cNvSpPr/>
          <p:nvPr/>
        </p:nvSpPr>
        <p:spPr>
          <a:xfrm>
            <a:off x="561190" y="92272"/>
            <a:ext cx="6534161" cy="584775"/>
          </a:xfrm>
          <a:prstGeom prst="rect">
            <a:avLst/>
          </a:prstGeom>
        </p:spPr>
        <p:txBody>
          <a:bodyPr wrap="none">
            <a:spAutoFit/>
          </a:bodyPr>
          <a:lstStyle/>
          <a:p>
            <a:pPr eaLnBrk="0" fontAlgn="base" hangingPunct="0">
              <a:spcBef>
                <a:spcPct val="0"/>
              </a:spcBef>
              <a:spcAft>
                <a:spcPct val="0"/>
              </a:spcAft>
              <a:buClrTx/>
            </a:pPr>
            <a:r>
              <a:rPr lang="en-US" sz="3200" b="1" dirty="0" smtClean="0">
                <a:solidFill>
                  <a:schemeClr val="tx1"/>
                </a:solidFill>
                <a:latin typeface="Times New Roman" pitchFamily="18" charset="0"/>
                <a:cs typeface="Times New Roman" pitchFamily="18" charset="0"/>
              </a:rPr>
              <a:t>Number of Installs in </a:t>
            </a:r>
            <a:r>
              <a:rPr lang="en-US" sz="3200" b="1" dirty="0">
                <a:solidFill>
                  <a:schemeClr val="tx1"/>
                </a:solidFill>
                <a:latin typeface="Times New Roman" pitchFamily="18" charset="0"/>
                <a:cs typeface="Times New Roman" pitchFamily="18" charset="0"/>
              </a:rPr>
              <a:t>each </a:t>
            </a:r>
            <a:r>
              <a:rPr lang="en-US" sz="3200" b="1" dirty="0" smtClean="0">
                <a:solidFill>
                  <a:schemeClr val="tx1"/>
                </a:solidFill>
                <a:latin typeface="Times New Roman" pitchFamily="18" charset="0"/>
                <a:cs typeface="Times New Roman" pitchFamily="18" charset="0"/>
              </a:rPr>
              <a:t>Category</a:t>
            </a:r>
            <a:endParaRPr lang="en-US" sz="32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5878183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python\capstone project\project 1\top_10_games_install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 y="819148"/>
            <a:ext cx="4314825" cy="3952875"/>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C:\Users\yotis\OneDrive\Pictures\Screenshots\Screenshot_20221118_01474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0543" y="819149"/>
            <a:ext cx="4050555" cy="245984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133475" y="123825"/>
            <a:ext cx="6553200" cy="584775"/>
          </a:xfrm>
          <a:prstGeom prst="rect">
            <a:avLst/>
          </a:prstGeom>
          <a:noFill/>
        </p:spPr>
        <p:txBody>
          <a:bodyPr wrap="square" rtlCol="0">
            <a:spAutoFit/>
          </a:bodyPr>
          <a:lstStyle/>
          <a:p>
            <a:r>
              <a:rPr lang="en-US" sz="3200" b="1" dirty="0" smtClean="0">
                <a:solidFill>
                  <a:schemeClr val="tx1"/>
                </a:solidFill>
                <a:latin typeface="Times New Roman" pitchFamily="18" charset="0"/>
                <a:cs typeface="Times New Roman" pitchFamily="18" charset="0"/>
              </a:rPr>
              <a:t>Top 10 Apps in Games Category</a:t>
            </a:r>
            <a:endParaRPr lang="en-US" sz="3200" b="1" dirty="0">
              <a:solidFill>
                <a:schemeClr val="tx1"/>
              </a:solidFill>
              <a:latin typeface="Times New Roman" pitchFamily="18" charset="0"/>
              <a:cs typeface="Times New Roman" pitchFamily="18" charset="0"/>
            </a:endParaRPr>
          </a:p>
        </p:txBody>
      </p:sp>
      <p:sp>
        <p:nvSpPr>
          <p:cNvPr id="5" name="TextBox 4"/>
          <p:cNvSpPr txBox="1"/>
          <p:nvPr/>
        </p:nvSpPr>
        <p:spPr>
          <a:xfrm>
            <a:off x="4750543" y="3448585"/>
            <a:ext cx="4050555" cy="1323439"/>
          </a:xfrm>
          <a:prstGeom prst="rect">
            <a:avLst/>
          </a:prstGeom>
          <a:noFill/>
        </p:spPr>
        <p:txBody>
          <a:bodyPr wrap="square" rtlCol="0">
            <a:spAutoFit/>
          </a:bodyPr>
          <a:lstStyle/>
          <a:p>
            <a:pPr marL="285750" indent="-285750">
              <a:buFont typeface="Arial" pitchFamily="34" charset="0"/>
              <a:buChar char="•"/>
            </a:pPr>
            <a:r>
              <a:rPr lang="en-US" sz="1600" dirty="0" smtClean="0">
                <a:latin typeface="Times New Roman" pitchFamily="18" charset="0"/>
                <a:cs typeface="Times New Roman" pitchFamily="18" charset="0"/>
              </a:rPr>
              <a:t>The Graph shows the Top 10 installed apps in </a:t>
            </a:r>
            <a:r>
              <a:rPr lang="en-US" sz="1600" b="1" dirty="0" smtClean="0">
                <a:latin typeface="Times New Roman" pitchFamily="18" charset="0"/>
                <a:cs typeface="Times New Roman" pitchFamily="18" charset="0"/>
              </a:rPr>
              <a:t>GAME</a:t>
            </a:r>
            <a:r>
              <a:rPr lang="en-US" sz="1600" dirty="0" smtClean="0">
                <a:latin typeface="Times New Roman" pitchFamily="18" charset="0"/>
                <a:cs typeface="Times New Roman" pitchFamily="18" charset="0"/>
              </a:rPr>
              <a:t> Category, Further from the Table we can see that these apps are Heavy  weighted and all apps are Free. Also the Rating of these apps are quiet remarkable.  </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33560470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python\capstone project\project 1\review vs ca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76" y="762000"/>
            <a:ext cx="5664119" cy="43815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709995" y="983396"/>
            <a:ext cx="2981325" cy="1323439"/>
          </a:xfrm>
          <a:prstGeom prst="rect">
            <a:avLst/>
          </a:prstGeom>
          <a:noFill/>
        </p:spPr>
        <p:txBody>
          <a:bodyPr wrap="square" rtlCol="0">
            <a:spAutoFit/>
          </a:bodyPr>
          <a:lstStyle/>
          <a:p>
            <a:pPr marL="285750" indent="-285750">
              <a:buFont typeface="Arial" pitchFamily="34" charset="0"/>
              <a:buChar char="•"/>
            </a:pPr>
            <a:r>
              <a:rPr lang="en-US" sz="1600" dirty="0" smtClean="0">
                <a:latin typeface="Times New Roman" pitchFamily="18" charset="0"/>
                <a:cs typeface="Times New Roman" pitchFamily="18" charset="0"/>
              </a:rPr>
              <a:t>Most Number of reviews are also for </a:t>
            </a:r>
            <a:r>
              <a:rPr lang="en-US" sz="1600" b="1" dirty="0" smtClean="0">
                <a:latin typeface="Times New Roman" pitchFamily="18" charset="0"/>
                <a:cs typeface="Times New Roman" pitchFamily="18" charset="0"/>
              </a:rPr>
              <a:t>GAME</a:t>
            </a:r>
            <a:r>
              <a:rPr lang="en-US" sz="1600" dirty="0" smtClean="0">
                <a:latin typeface="Times New Roman" pitchFamily="18" charset="0"/>
                <a:cs typeface="Times New Roman" pitchFamily="18" charset="0"/>
              </a:rPr>
              <a:t> Category followed by</a:t>
            </a:r>
            <a:r>
              <a:rPr lang="en-US" sz="1600" b="1" dirty="0" smtClean="0">
                <a:latin typeface="Times New Roman" pitchFamily="18" charset="0"/>
                <a:cs typeface="Times New Roman" pitchFamily="18" charset="0"/>
              </a:rPr>
              <a:t> COMMUNICATION </a:t>
            </a:r>
            <a:r>
              <a:rPr lang="en-US" sz="1600" dirty="0" smtClean="0">
                <a:latin typeface="Times New Roman" pitchFamily="18" charset="0"/>
                <a:cs typeface="Times New Roman" pitchFamily="18" charset="0"/>
              </a:rPr>
              <a:t>and </a:t>
            </a:r>
            <a:r>
              <a:rPr lang="en-US" sz="1600" b="1" dirty="0" smtClean="0">
                <a:latin typeface="Times New Roman" pitchFamily="18" charset="0"/>
                <a:cs typeface="Times New Roman" pitchFamily="18" charset="0"/>
              </a:rPr>
              <a:t>TOOLS.</a:t>
            </a:r>
            <a:endParaRPr lang="en-US" sz="1600" b="1" dirty="0">
              <a:latin typeface="Times New Roman" pitchFamily="18" charset="0"/>
              <a:cs typeface="Times New Roman" pitchFamily="18" charset="0"/>
            </a:endParaRPr>
          </a:p>
        </p:txBody>
      </p:sp>
      <p:sp>
        <p:nvSpPr>
          <p:cNvPr id="4" name="TextBox 3"/>
          <p:cNvSpPr txBox="1"/>
          <p:nvPr/>
        </p:nvSpPr>
        <p:spPr>
          <a:xfrm>
            <a:off x="1257300" y="167699"/>
            <a:ext cx="6296025" cy="584775"/>
          </a:xfrm>
          <a:prstGeom prst="rect">
            <a:avLst/>
          </a:prstGeom>
          <a:noFill/>
        </p:spPr>
        <p:txBody>
          <a:bodyPr wrap="square" rtlCol="0">
            <a:spAutoFit/>
          </a:bodyPr>
          <a:lstStyle/>
          <a:p>
            <a:r>
              <a:rPr lang="en-US" sz="3200" b="1" dirty="0" smtClean="0">
                <a:solidFill>
                  <a:schemeClr val="tx1"/>
                </a:solidFill>
                <a:latin typeface="Times New Roman" pitchFamily="18" charset="0"/>
                <a:cs typeface="Times New Roman" pitchFamily="18" charset="0"/>
              </a:rPr>
              <a:t>Number of Reviews Per Category</a:t>
            </a:r>
            <a:endParaRPr lang="en-US" sz="32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1846455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D:\python\capstone project\project 1\download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41882"/>
            <a:ext cx="5400675" cy="399291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900237" y="28575"/>
            <a:ext cx="5057775" cy="584775"/>
          </a:xfrm>
          <a:prstGeom prst="rect">
            <a:avLst/>
          </a:prstGeom>
          <a:noFill/>
        </p:spPr>
        <p:txBody>
          <a:bodyPr wrap="square" rtlCol="0">
            <a:spAutoFit/>
          </a:bodyPr>
          <a:lstStyle/>
          <a:p>
            <a:pPr algn="ctr"/>
            <a:r>
              <a:rPr lang="en-US" sz="3200" b="1" dirty="0" smtClean="0">
                <a:solidFill>
                  <a:schemeClr val="tx1"/>
                </a:solidFill>
                <a:latin typeface="Times New Roman" pitchFamily="18" charset="0"/>
                <a:cs typeface="Times New Roman" pitchFamily="18" charset="0"/>
              </a:rPr>
              <a:t>Size Analysis</a:t>
            </a:r>
            <a:endParaRPr lang="en-US" sz="3200" b="1" dirty="0">
              <a:solidFill>
                <a:schemeClr val="tx1"/>
              </a:solidFill>
              <a:latin typeface="Times New Roman" pitchFamily="18" charset="0"/>
              <a:cs typeface="Times New Roman" pitchFamily="18" charset="0"/>
            </a:endParaRPr>
          </a:p>
        </p:txBody>
      </p:sp>
      <p:sp>
        <p:nvSpPr>
          <p:cNvPr id="3" name="TextBox 2"/>
          <p:cNvSpPr txBox="1"/>
          <p:nvPr/>
        </p:nvSpPr>
        <p:spPr>
          <a:xfrm>
            <a:off x="5467349" y="3375451"/>
            <a:ext cx="3609975" cy="830997"/>
          </a:xfrm>
          <a:prstGeom prst="rect">
            <a:avLst/>
          </a:prstGeom>
          <a:noFill/>
        </p:spPr>
        <p:txBody>
          <a:bodyPr wrap="square" rtlCol="0">
            <a:spAutoFit/>
          </a:bodyPr>
          <a:lstStyle/>
          <a:p>
            <a:pPr marL="285750" indent="-285750">
              <a:buFont typeface="Arial" pitchFamily="34" charset="0"/>
              <a:buChar char="•"/>
            </a:pPr>
            <a:r>
              <a:rPr lang="en-US" sz="1600" dirty="0" smtClean="0">
                <a:latin typeface="Times New Roman" pitchFamily="18" charset="0"/>
                <a:cs typeface="Times New Roman" pitchFamily="18" charset="0"/>
              </a:rPr>
              <a:t>Most number of heavy apps in sizes are in category </a:t>
            </a:r>
            <a:r>
              <a:rPr lang="en-US" sz="1600" b="1" dirty="0" smtClean="0">
                <a:latin typeface="Times New Roman" pitchFamily="18" charset="0"/>
                <a:cs typeface="Times New Roman" pitchFamily="18" charset="0"/>
              </a:rPr>
              <a:t>FAMILY</a:t>
            </a:r>
            <a:r>
              <a:rPr lang="en-US" sz="1600" dirty="0" smtClean="0">
                <a:latin typeface="Times New Roman" pitchFamily="18" charset="0"/>
                <a:cs typeface="Times New Roman" pitchFamily="18" charset="0"/>
              </a:rPr>
              <a:t> and </a:t>
            </a:r>
            <a:r>
              <a:rPr lang="en-US" sz="1600" b="1" dirty="0" smtClean="0">
                <a:latin typeface="Times New Roman" pitchFamily="18" charset="0"/>
                <a:cs typeface="Times New Roman" pitchFamily="18" charset="0"/>
              </a:rPr>
              <a:t>GAME</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pic>
        <p:nvPicPr>
          <p:cNvPr id="2050" name="Picture 2" descr="C:\Users\yotis\OneDrive\Pictures\Screenshots\Screenshot_20221121_08275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0675" y="952500"/>
            <a:ext cx="3743325" cy="232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05056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python\capstone project\project 1\sizegrpinst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74" y="2524125"/>
            <a:ext cx="3979118" cy="25241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python\capstone project\project 1\sizegrprevi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1192" y="21431"/>
            <a:ext cx="4473209" cy="25884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python\capstone project\project 1\sizegrpapp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2" y="21431"/>
            <a:ext cx="4057650" cy="250269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343400" y="2733675"/>
            <a:ext cx="4352925" cy="2123658"/>
          </a:xfrm>
          <a:prstGeom prst="rect">
            <a:avLst/>
          </a:prstGeom>
          <a:noFill/>
        </p:spPr>
        <p:txBody>
          <a:bodyPr wrap="square" rtlCol="0">
            <a:spAutoFit/>
          </a:bodyPr>
          <a:lstStyle/>
          <a:p>
            <a:pPr marL="285750" indent="-285750">
              <a:buFont typeface="Arial" pitchFamily="34" charset="0"/>
              <a:buChar char="•"/>
            </a:pPr>
            <a:r>
              <a:rPr lang="en-US" sz="1200" dirty="0" smtClean="0">
                <a:latin typeface="Times New Roman" pitchFamily="18" charset="0"/>
                <a:cs typeface="Times New Roman" pitchFamily="18" charset="0"/>
              </a:rPr>
              <a:t>Here size is Categorizes into 10 groups of sub sizes and sizes are in MB.</a:t>
            </a:r>
          </a:p>
          <a:p>
            <a:pPr marL="285750" indent="-285750">
              <a:buFont typeface="Arial" pitchFamily="34" charset="0"/>
              <a:buChar char="•"/>
            </a:pPr>
            <a:r>
              <a:rPr lang="en-US" sz="1200" dirty="0" smtClean="0">
                <a:latin typeface="Times New Roman" pitchFamily="18" charset="0"/>
                <a:cs typeface="Times New Roman" pitchFamily="18" charset="0"/>
              </a:rPr>
              <a:t>We can see that </a:t>
            </a:r>
            <a:r>
              <a:rPr lang="en-US" sz="1200" b="1" dirty="0" smtClean="0">
                <a:latin typeface="Times New Roman" pitchFamily="18" charset="0"/>
                <a:cs typeface="Times New Roman" pitchFamily="18" charset="0"/>
              </a:rPr>
              <a:t>(~1MB to~10MB </a:t>
            </a:r>
            <a:r>
              <a:rPr lang="en-US" sz="1200" dirty="0" smtClean="0">
                <a:latin typeface="Times New Roman" pitchFamily="18" charset="0"/>
                <a:cs typeface="Times New Roman" pitchFamily="18" charset="0"/>
              </a:rPr>
              <a:t>) category has </a:t>
            </a:r>
            <a:r>
              <a:rPr lang="en-US" sz="1200" b="1" dirty="0" smtClean="0">
                <a:latin typeface="Times New Roman" pitchFamily="18" charset="0"/>
                <a:cs typeface="Times New Roman" pitchFamily="18" charset="0"/>
              </a:rPr>
              <a:t>more no of apps</a:t>
            </a:r>
            <a:r>
              <a:rPr lang="en-US" sz="1200" dirty="0" smtClean="0">
                <a:latin typeface="Times New Roman" pitchFamily="18" charset="0"/>
                <a:cs typeface="Times New Roman" pitchFamily="18" charset="0"/>
              </a:rPr>
              <a:t> but their Installs and review are less.</a:t>
            </a:r>
          </a:p>
          <a:p>
            <a:pPr marL="285750" indent="-285750">
              <a:buFont typeface="Arial" pitchFamily="34" charset="0"/>
              <a:buChar char="•"/>
            </a:pPr>
            <a:r>
              <a:rPr lang="en-US" sz="1200" dirty="0" smtClean="0">
                <a:latin typeface="Times New Roman" pitchFamily="18" charset="0"/>
                <a:cs typeface="Times New Roman" pitchFamily="18" charset="0"/>
              </a:rPr>
              <a:t>User</a:t>
            </a:r>
            <a:r>
              <a:rPr lang="en-US" sz="1200" b="1" dirty="0" smtClean="0">
                <a:latin typeface="Times New Roman" pitchFamily="18" charset="0"/>
                <a:cs typeface="Times New Roman" pitchFamily="18" charset="0"/>
              </a:rPr>
              <a:t> prefer </a:t>
            </a:r>
            <a:r>
              <a:rPr lang="en-US" sz="1200" dirty="0" smtClean="0">
                <a:latin typeface="Times New Roman" pitchFamily="18" charset="0"/>
                <a:cs typeface="Times New Roman" pitchFamily="18" charset="0"/>
              </a:rPr>
              <a:t>to install those apps which has a size between </a:t>
            </a:r>
            <a:r>
              <a:rPr lang="en-US" sz="1200" b="1" dirty="0" smtClean="0">
                <a:latin typeface="Times New Roman" pitchFamily="18" charset="0"/>
                <a:cs typeface="Times New Roman" pitchFamily="18" charset="0"/>
              </a:rPr>
              <a:t>(~10MB to ~ 20MB).</a:t>
            </a:r>
          </a:p>
          <a:p>
            <a:pPr marL="285750" indent="-285750">
              <a:buFont typeface="Arial" pitchFamily="34" charset="0"/>
              <a:buChar char="•"/>
            </a:pPr>
            <a:r>
              <a:rPr lang="en-US" sz="1200" dirty="0" smtClean="0">
                <a:latin typeface="Times New Roman" pitchFamily="18" charset="0"/>
                <a:cs typeface="Times New Roman" pitchFamily="18" charset="0"/>
              </a:rPr>
              <a:t>As </a:t>
            </a:r>
            <a:r>
              <a:rPr lang="en-US" sz="1200" b="1" dirty="0" smtClean="0">
                <a:latin typeface="Times New Roman" pitchFamily="18" charset="0"/>
                <a:cs typeface="Times New Roman" pitchFamily="18" charset="0"/>
              </a:rPr>
              <a:t>(~</a:t>
            </a:r>
            <a:r>
              <a:rPr lang="en-US" sz="1200" b="1" dirty="0">
                <a:latin typeface="Times New Roman" pitchFamily="18" charset="0"/>
                <a:cs typeface="Times New Roman" pitchFamily="18" charset="0"/>
              </a:rPr>
              <a:t>10MB to ~ 20MB</a:t>
            </a:r>
            <a:r>
              <a:rPr lang="en-US" sz="1200" b="1"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sizes apps have more installs therefore they also have more number of reviews.</a:t>
            </a:r>
          </a:p>
          <a:p>
            <a:pPr marL="285750" indent="-285750">
              <a:buFont typeface="Arial" pitchFamily="34" charset="0"/>
              <a:buChar char="•"/>
            </a:pPr>
            <a:r>
              <a:rPr lang="en-US" sz="1200" dirty="0" smtClean="0">
                <a:latin typeface="Times New Roman" pitchFamily="18" charset="0"/>
                <a:cs typeface="Times New Roman" pitchFamily="18" charset="0"/>
              </a:rPr>
              <a:t>But </a:t>
            </a:r>
            <a:r>
              <a:rPr lang="en-US" sz="1200" b="1" dirty="0" smtClean="0">
                <a:latin typeface="Times New Roman" pitchFamily="18" charset="0"/>
                <a:cs typeface="Times New Roman" pitchFamily="18" charset="0"/>
              </a:rPr>
              <a:t>(~90MB </a:t>
            </a:r>
            <a:r>
              <a:rPr lang="en-US" sz="1200" b="1" dirty="0">
                <a:latin typeface="Times New Roman" pitchFamily="18" charset="0"/>
                <a:cs typeface="Times New Roman" pitchFamily="18" charset="0"/>
              </a:rPr>
              <a:t>to ~ </a:t>
            </a:r>
            <a:r>
              <a:rPr lang="en-US" sz="1200" b="1" dirty="0" smtClean="0">
                <a:latin typeface="Times New Roman" pitchFamily="18" charset="0"/>
                <a:cs typeface="Times New Roman" pitchFamily="18" charset="0"/>
              </a:rPr>
              <a:t>100MB)  </a:t>
            </a:r>
            <a:r>
              <a:rPr lang="en-US" sz="1200" dirty="0" smtClean="0">
                <a:latin typeface="Times New Roman" pitchFamily="18" charset="0"/>
                <a:cs typeface="Times New Roman" pitchFamily="18" charset="0"/>
              </a:rPr>
              <a:t>have most number of reviews although this category have least number of apps and also the installs are not that remarkable.</a:t>
            </a:r>
            <a:r>
              <a:rPr lang="en-US" sz="1200" b="1" dirty="0" smtClean="0">
                <a:latin typeface="Times New Roman" pitchFamily="18" charset="0"/>
                <a:cs typeface="Times New Roman" pitchFamily="18" charset="0"/>
              </a:rPr>
              <a:t>(why?)   </a:t>
            </a:r>
            <a:endParaRPr lang="en-US" sz="1200" b="1" dirty="0">
              <a:latin typeface="Times New Roman" pitchFamily="18" charset="0"/>
              <a:cs typeface="Times New Roman" pitchFamily="18" charset="0"/>
            </a:endParaRPr>
          </a:p>
        </p:txBody>
      </p:sp>
    </p:spTree>
    <p:extLst>
      <p:ext uri="{BB962C8B-B14F-4D97-AF65-F5344CB8AC3E}">
        <p14:creationId xmlns:p14="http://schemas.microsoft.com/office/powerpoint/2010/main" val="1378681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python\capstone project\project 1\size vs rat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1"/>
            <a:ext cx="3686176" cy="3333751"/>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D:\python\capstone project\project 1\size vs pric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3762375" cy="33337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61937" y="3409950"/>
            <a:ext cx="8162925" cy="1538883"/>
          </a:xfrm>
          <a:prstGeom prst="rect">
            <a:avLst/>
          </a:prstGeom>
          <a:noFill/>
        </p:spPr>
        <p:txBody>
          <a:bodyPr wrap="square" rtlCol="0">
            <a:spAutoFit/>
          </a:bodyPr>
          <a:lstStyle/>
          <a:p>
            <a:pPr marL="285750" indent="-285750">
              <a:buFont typeface="Arial" pitchFamily="34" charset="0"/>
              <a:buChar char="•"/>
            </a:pPr>
            <a:r>
              <a:rPr lang="en-US" sz="1600" dirty="0" smtClean="0">
                <a:latin typeface="Times New Roman" pitchFamily="18" charset="0"/>
                <a:cs typeface="Times New Roman" pitchFamily="18" charset="0"/>
              </a:rPr>
              <a:t>Majority </a:t>
            </a:r>
            <a:r>
              <a:rPr lang="en-US" sz="1600" dirty="0">
                <a:latin typeface="Times New Roman" pitchFamily="18" charset="0"/>
                <a:cs typeface="Times New Roman" pitchFamily="18" charset="0"/>
              </a:rPr>
              <a:t>of the paid apps that are highly rated have small sizes. This means that most paid apps are designed and developed to cater to specific functionalities and hence are not in higher size.</a:t>
            </a:r>
          </a:p>
          <a:p>
            <a:pPr marL="285750" indent="-285750">
              <a:buFont typeface="Arial" pitchFamily="34" charset="0"/>
              <a:buChar char="•"/>
            </a:pPr>
            <a:r>
              <a:rPr lang="en-US" sz="1600" dirty="0" smtClean="0">
                <a:latin typeface="Times New Roman" pitchFamily="18" charset="0"/>
                <a:cs typeface="Times New Roman" pitchFamily="18" charset="0"/>
              </a:rPr>
              <a:t>Users </a:t>
            </a:r>
            <a:r>
              <a:rPr lang="en-US" sz="1600" dirty="0">
                <a:latin typeface="Times New Roman" pitchFamily="18" charset="0"/>
                <a:cs typeface="Times New Roman" pitchFamily="18" charset="0"/>
              </a:rPr>
              <a:t>prefer to pay for apps that are light-weighted. A paid app that is higher in size may not perform well in the market</a:t>
            </a:r>
          </a:p>
          <a:p>
            <a:endParaRPr lang="en-US" dirty="0"/>
          </a:p>
        </p:txBody>
      </p:sp>
    </p:spTree>
    <p:extLst>
      <p:ext uri="{BB962C8B-B14F-4D97-AF65-F5344CB8AC3E}">
        <p14:creationId xmlns:p14="http://schemas.microsoft.com/office/powerpoint/2010/main" val="12742764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python\capstone project\project 1\rat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 y="584775"/>
            <a:ext cx="8272462" cy="32728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33350" y="3924300"/>
            <a:ext cx="8915400" cy="954107"/>
          </a:xfrm>
          <a:prstGeom prst="rect">
            <a:avLst/>
          </a:prstGeom>
          <a:noFill/>
        </p:spPr>
        <p:txBody>
          <a:bodyPr wrap="square" rtlCol="0">
            <a:spAutoFit/>
          </a:bodyPr>
          <a:lstStyle/>
          <a:p>
            <a:pPr marL="285750" indent="-285750">
              <a:buFont typeface="Arial" pitchFamily="34" charset="0"/>
              <a:buChar char="•"/>
            </a:pPr>
            <a:r>
              <a:rPr lang="en-US" dirty="0" smtClean="0">
                <a:latin typeface="Times New Roman" pitchFamily="18" charset="0"/>
                <a:cs typeface="Times New Roman" pitchFamily="18" charset="0"/>
              </a:rPr>
              <a:t>Education, Health &amp; Fitness , Art &amp; Design are the categories which are performing well in the market as their average rating are higher from average rating of all categories.</a:t>
            </a:r>
          </a:p>
          <a:p>
            <a:pPr marL="285750" indent="-285750">
              <a:buFont typeface="Arial" pitchFamily="34" charset="0"/>
              <a:buChar char="•"/>
            </a:pPr>
            <a:r>
              <a:rPr lang="en-US" dirty="0" smtClean="0">
                <a:latin typeface="Times New Roman" pitchFamily="18" charset="0"/>
                <a:cs typeface="Times New Roman" pitchFamily="18" charset="0"/>
              </a:rPr>
              <a:t> Business, Comics, Tools, Finance are the categories in which 50% of the apps have lower rating then their respective median rating or average rating. Interestingly dating apps also dose not perform well in market.</a:t>
            </a:r>
            <a:endParaRPr lang="en-US" dirty="0">
              <a:latin typeface="Times New Roman" pitchFamily="18" charset="0"/>
              <a:cs typeface="Times New Roman" pitchFamily="18" charset="0"/>
            </a:endParaRPr>
          </a:p>
        </p:txBody>
      </p:sp>
      <p:sp>
        <p:nvSpPr>
          <p:cNvPr id="5" name="TextBox 4"/>
          <p:cNvSpPr txBox="1"/>
          <p:nvPr/>
        </p:nvSpPr>
        <p:spPr>
          <a:xfrm>
            <a:off x="2792253" y="0"/>
            <a:ext cx="2954655" cy="584775"/>
          </a:xfrm>
          <a:prstGeom prst="rect">
            <a:avLst/>
          </a:prstGeom>
          <a:noFill/>
        </p:spPr>
        <p:txBody>
          <a:bodyPr wrap="none" rtlCol="0">
            <a:spAutoFit/>
          </a:bodyPr>
          <a:lstStyle/>
          <a:p>
            <a:pPr algn="ctr"/>
            <a:r>
              <a:rPr lang="en-US" sz="3200" b="1" dirty="0" smtClean="0">
                <a:solidFill>
                  <a:schemeClr val="tx1"/>
                </a:solidFill>
                <a:latin typeface="Times New Roman" pitchFamily="18" charset="0"/>
                <a:cs typeface="Times New Roman" pitchFamily="18" charset="0"/>
              </a:rPr>
              <a:t>Rating Analysis</a:t>
            </a:r>
            <a:endParaRPr lang="en-US" sz="32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1126745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66875" y="85725"/>
            <a:ext cx="5495925" cy="584775"/>
          </a:xfrm>
          <a:prstGeom prst="rect">
            <a:avLst/>
          </a:prstGeom>
          <a:noFill/>
        </p:spPr>
        <p:txBody>
          <a:bodyPr wrap="square" rtlCol="0">
            <a:spAutoFit/>
          </a:bodyPr>
          <a:lstStyle/>
          <a:p>
            <a:pPr algn="ctr"/>
            <a:r>
              <a:rPr lang="en-US" sz="3200" b="1" dirty="0" smtClean="0">
                <a:solidFill>
                  <a:schemeClr val="tx1"/>
                </a:solidFill>
                <a:latin typeface="Times New Roman" pitchFamily="18" charset="0"/>
                <a:cs typeface="Times New Roman" pitchFamily="18" charset="0"/>
              </a:rPr>
              <a:t>Paid  apps in each Category</a:t>
            </a:r>
            <a:endParaRPr lang="en-US" sz="3200" b="1" dirty="0">
              <a:solidFill>
                <a:schemeClr val="tx1"/>
              </a:solidFill>
              <a:latin typeface="Times New Roman" pitchFamily="18" charset="0"/>
              <a:cs typeface="Times New Roman" pitchFamily="18" charset="0"/>
            </a:endParaRPr>
          </a:p>
        </p:txBody>
      </p:sp>
      <p:pic>
        <p:nvPicPr>
          <p:cNvPr id="1026" name="Picture 2" descr="D:\python\capstone project\project 1\pri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6" y="670500"/>
            <a:ext cx="4881563" cy="3471452"/>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yotis\OneDrive\Pictures\Screenshots\Screenshot_20221121_01315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5382" y="838714"/>
            <a:ext cx="4188618" cy="241883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955382" y="3562350"/>
            <a:ext cx="4102893" cy="1077218"/>
          </a:xfrm>
          <a:prstGeom prst="rect">
            <a:avLst/>
          </a:prstGeom>
          <a:noFill/>
        </p:spPr>
        <p:txBody>
          <a:bodyPr wrap="square" rtlCol="0">
            <a:spAutoFit/>
          </a:bodyPr>
          <a:lstStyle/>
          <a:p>
            <a:r>
              <a:rPr lang="en-US" sz="1600" dirty="0" smtClean="0">
                <a:latin typeface="Times New Roman" pitchFamily="18" charset="0"/>
                <a:cs typeface="Times New Roman" pitchFamily="18" charset="0"/>
              </a:rPr>
              <a:t>Most Paid apps is for category </a:t>
            </a:r>
            <a:r>
              <a:rPr lang="en-US" sz="1600" b="1" dirty="0" smtClean="0">
                <a:latin typeface="Times New Roman" pitchFamily="18" charset="0"/>
                <a:cs typeface="Times New Roman" pitchFamily="18" charset="0"/>
              </a:rPr>
              <a:t>FINANCE</a:t>
            </a:r>
            <a:r>
              <a:rPr lang="en-US" sz="1600" dirty="0" smtClean="0">
                <a:latin typeface="Times New Roman" pitchFamily="18" charset="0"/>
                <a:cs typeface="Times New Roman" pitchFamily="18" charset="0"/>
              </a:rPr>
              <a:t> and </a:t>
            </a:r>
            <a:r>
              <a:rPr lang="en-US" sz="1600" b="1" dirty="0" smtClean="0">
                <a:latin typeface="Times New Roman" pitchFamily="18" charset="0"/>
                <a:cs typeface="Times New Roman" pitchFamily="18" charset="0"/>
              </a:rPr>
              <a:t>LIFESTYLE</a:t>
            </a:r>
            <a:r>
              <a:rPr lang="en-US" sz="1600" dirty="0" smtClean="0">
                <a:latin typeface="Times New Roman" pitchFamily="18" charset="0"/>
                <a:cs typeface="Times New Roman" pitchFamily="18" charset="0"/>
              </a:rPr>
              <a:t> but their ratings are not so good, some of the </a:t>
            </a:r>
            <a:r>
              <a:rPr lang="en-US" sz="1600" b="1" dirty="0" smtClean="0">
                <a:latin typeface="Times New Roman" pitchFamily="18" charset="0"/>
                <a:cs typeface="Times New Roman" pitchFamily="18" charset="0"/>
              </a:rPr>
              <a:t>FAMILY</a:t>
            </a:r>
            <a:r>
              <a:rPr lang="en-US" sz="1600" dirty="0" smtClean="0">
                <a:latin typeface="Times New Roman" pitchFamily="18" charset="0"/>
                <a:cs typeface="Times New Roman" pitchFamily="18" charset="0"/>
              </a:rPr>
              <a:t> apps are there too in top ten most expensive apps</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11417332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python\capstone project\project 1\positive revi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609600"/>
            <a:ext cx="4543425" cy="291465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D:\python\capstone project\project 1\negative revi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0098" y="609600"/>
            <a:ext cx="3933825" cy="29146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533525" y="40987"/>
            <a:ext cx="5577168" cy="584775"/>
          </a:xfrm>
          <a:prstGeom prst="rect">
            <a:avLst/>
          </a:prstGeom>
          <a:noFill/>
        </p:spPr>
        <p:txBody>
          <a:bodyPr wrap="none" rtlCol="0">
            <a:spAutoFit/>
          </a:bodyPr>
          <a:lstStyle/>
          <a:p>
            <a:r>
              <a:rPr lang="en-US" sz="3200" b="1" dirty="0" smtClean="0">
                <a:solidFill>
                  <a:schemeClr val="tx1"/>
                </a:solidFill>
                <a:latin typeface="Times New Roman" pitchFamily="18" charset="0"/>
                <a:cs typeface="Times New Roman" pitchFamily="18" charset="0"/>
              </a:rPr>
              <a:t>Positive And Negative Reviews</a:t>
            </a:r>
            <a:endParaRPr lang="en-US" sz="3200" b="1" dirty="0">
              <a:solidFill>
                <a:schemeClr val="tx1"/>
              </a:solidFill>
              <a:latin typeface="Times New Roman" pitchFamily="18" charset="0"/>
              <a:cs typeface="Times New Roman" pitchFamily="18" charset="0"/>
            </a:endParaRPr>
          </a:p>
        </p:txBody>
      </p:sp>
      <p:sp>
        <p:nvSpPr>
          <p:cNvPr id="4" name="TextBox 3"/>
          <p:cNvSpPr txBox="1"/>
          <p:nvPr/>
        </p:nvSpPr>
        <p:spPr>
          <a:xfrm>
            <a:off x="219075" y="3686175"/>
            <a:ext cx="6357935" cy="1323439"/>
          </a:xfrm>
          <a:prstGeom prst="rect">
            <a:avLst/>
          </a:prstGeom>
          <a:noFill/>
        </p:spPr>
        <p:txBody>
          <a:bodyPr wrap="square" rtlCol="0">
            <a:spAutoFit/>
          </a:bodyPr>
          <a:lstStyle/>
          <a:p>
            <a:pPr marL="285750" indent="-285750">
              <a:buFont typeface="Arial" pitchFamily="34" charset="0"/>
              <a:buChar char="•"/>
            </a:pPr>
            <a:r>
              <a:rPr lang="en-US" sz="1600" dirty="0" smtClean="0">
                <a:latin typeface="Times New Roman" pitchFamily="18" charset="0"/>
                <a:cs typeface="Times New Roman" pitchFamily="18" charset="0"/>
              </a:rPr>
              <a:t>Above bar plot shows Top 10 apps which has most number of Positive or Negative Reviews.</a:t>
            </a:r>
          </a:p>
          <a:p>
            <a:pPr marL="285750" indent="-285750">
              <a:buFont typeface="Arial" pitchFamily="34" charset="0"/>
              <a:buChar char="•"/>
            </a:pPr>
            <a:r>
              <a:rPr lang="en-US" sz="1600" dirty="0" smtClean="0">
                <a:latin typeface="Times New Roman" pitchFamily="18" charset="0"/>
                <a:cs typeface="Times New Roman" pitchFamily="18" charset="0"/>
              </a:rPr>
              <a:t>In the Positive review section , the apps are from different Categories.</a:t>
            </a:r>
          </a:p>
          <a:p>
            <a:pPr marL="285750" indent="-285750">
              <a:buFont typeface="Arial" pitchFamily="34" charset="0"/>
              <a:buChar char="•"/>
            </a:pPr>
            <a:r>
              <a:rPr lang="en-US" sz="1600" dirty="0" smtClean="0">
                <a:latin typeface="Times New Roman" pitchFamily="18" charset="0"/>
                <a:cs typeface="Times New Roman" pitchFamily="18" charset="0"/>
              </a:rPr>
              <a:t>In the Negative review section, the apps are mostly from GAME Category. </a:t>
            </a:r>
            <a:endParaRPr lang="en-US" sz="1600" dirty="0">
              <a:latin typeface="Times New Roman" pitchFamily="18" charset="0"/>
              <a:cs typeface="Times New Roman" pitchFamily="18" charset="0"/>
            </a:endParaRPr>
          </a:p>
        </p:txBody>
      </p:sp>
      <p:sp>
        <p:nvSpPr>
          <p:cNvPr id="5" name="TextBox 4"/>
          <p:cNvSpPr txBox="1"/>
          <p:nvPr/>
        </p:nvSpPr>
        <p:spPr>
          <a:xfrm>
            <a:off x="6457950" y="3619500"/>
            <a:ext cx="2543175" cy="1169551"/>
          </a:xfrm>
          <a:prstGeom prst="rect">
            <a:avLst/>
          </a:prstGeom>
          <a:noFill/>
        </p:spPr>
        <p:txBody>
          <a:bodyPr wrap="square" rtlCol="0">
            <a:spAutoFit/>
          </a:bodyPr>
          <a:lstStyle/>
          <a:p>
            <a:r>
              <a:rPr lang="en-US" b="1" dirty="0" smtClean="0">
                <a:solidFill>
                  <a:schemeClr val="tx1"/>
                </a:solidFill>
                <a:latin typeface="Arial Black" pitchFamily="34" charset="0"/>
              </a:rPr>
              <a:t>DO YOU REMEMBER?</a:t>
            </a:r>
          </a:p>
          <a:p>
            <a:r>
              <a:rPr lang="en-US" dirty="0" smtClean="0">
                <a:solidFill>
                  <a:schemeClr val="tx1"/>
                </a:solidFill>
                <a:latin typeface="Times New Roman" pitchFamily="18" charset="0"/>
                <a:cs typeface="Times New Roman" pitchFamily="18" charset="0"/>
              </a:rPr>
              <a:t>When we were doing the size analysis games apps have more reviews than that of number of installs.   </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0322864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python\capstone project\project 1\polarit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 y="638174"/>
            <a:ext cx="7743825" cy="311003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590800" y="53399"/>
            <a:ext cx="3686175" cy="584775"/>
          </a:xfrm>
          <a:prstGeom prst="rect">
            <a:avLst/>
          </a:prstGeom>
          <a:noFill/>
        </p:spPr>
        <p:txBody>
          <a:bodyPr wrap="square" rtlCol="0">
            <a:spAutoFit/>
          </a:bodyPr>
          <a:lstStyle/>
          <a:p>
            <a:r>
              <a:rPr lang="en-US" sz="3200" b="1" dirty="0" smtClean="0">
                <a:solidFill>
                  <a:schemeClr val="tx1"/>
                </a:solidFill>
                <a:latin typeface="Times New Roman" pitchFamily="18" charset="0"/>
                <a:cs typeface="Times New Roman" pitchFamily="18" charset="0"/>
              </a:rPr>
              <a:t>Sentiment Polarity</a:t>
            </a:r>
            <a:endParaRPr lang="en-US" sz="3200" b="1" dirty="0">
              <a:solidFill>
                <a:schemeClr val="tx1"/>
              </a:solidFill>
              <a:latin typeface="Times New Roman" pitchFamily="18" charset="0"/>
              <a:cs typeface="Times New Roman" pitchFamily="18" charset="0"/>
            </a:endParaRPr>
          </a:p>
        </p:txBody>
      </p:sp>
      <p:sp>
        <p:nvSpPr>
          <p:cNvPr id="4" name="TextBox 3"/>
          <p:cNvSpPr txBox="1"/>
          <p:nvPr/>
        </p:nvSpPr>
        <p:spPr>
          <a:xfrm>
            <a:off x="971550" y="3748207"/>
            <a:ext cx="7143750" cy="830997"/>
          </a:xfrm>
          <a:prstGeom prst="rect">
            <a:avLst/>
          </a:prstGeom>
          <a:noFill/>
        </p:spPr>
        <p:txBody>
          <a:bodyPr wrap="square" rtlCol="0">
            <a:spAutoFit/>
          </a:bodyPr>
          <a:lstStyle/>
          <a:p>
            <a:pPr marL="285750" indent="-285750">
              <a:buFont typeface="Arial" pitchFamily="34" charset="0"/>
              <a:buChar char="•"/>
            </a:pPr>
            <a:r>
              <a:rPr lang="en-US" sz="1600" dirty="0">
                <a:latin typeface="Times New Roman" pitchFamily="18" charset="0"/>
                <a:cs typeface="Times New Roman" pitchFamily="18" charset="0"/>
              </a:rPr>
              <a:t>We compared the reviews between free and paid apps and found </a:t>
            </a:r>
            <a:r>
              <a:rPr lang="en-US" sz="1600">
                <a:latin typeface="Times New Roman" pitchFamily="18" charset="0"/>
                <a:cs typeface="Times New Roman" pitchFamily="18" charset="0"/>
              </a:rPr>
              <a:t>that </a:t>
            </a:r>
            <a:r>
              <a:rPr lang="en-US" sz="1600" smtClean="0">
                <a:latin typeface="Times New Roman" pitchFamily="18" charset="0"/>
                <a:cs typeface="Times New Roman" pitchFamily="18" charset="0"/>
              </a:rPr>
              <a:t>user </a:t>
            </a:r>
            <a:r>
              <a:rPr lang="en-US" sz="1600" dirty="0">
                <a:latin typeface="Times New Roman" pitchFamily="18" charset="0"/>
                <a:cs typeface="Times New Roman" pitchFamily="18" charset="0"/>
              </a:rPr>
              <a:t>are harsher towards free apps whereas users are more tolerant when they are paying for it.</a:t>
            </a:r>
          </a:p>
        </p:txBody>
      </p:sp>
    </p:spTree>
    <p:extLst>
      <p:ext uri="{BB962C8B-B14F-4D97-AF65-F5344CB8AC3E}">
        <p14:creationId xmlns:p14="http://schemas.microsoft.com/office/powerpoint/2010/main" val="28975272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950" y="133351"/>
            <a:ext cx="4584150" cy="647699"/>
          </a:xfrm>
        </p:spPr>
        <p:txBody>
          <a:bodyPr/>
          <a:lstStyle/>
          <a:p>
            <a:r>
              <a:rPr lang="en-US" sz="3200" b="1" dirty="0" smtClean="0">
                <a:solidFill>
                  <a:schemeClr val="tx1"/>
                </a:solidFill>
                <a:latin typeface="Times New Roman" pitchFamily="18" charset="0"/>
                <a:cs typeface="Times New Roman" pitchFamily="18" charset="0"/>
              </a:rPr>
              <a:t>Points For Discussion</a:t>
            </a:r>
            <a:endParaRPr lang="en-US" sz="3200" b="1" dirty="0">
              <a:solidFill>
                <a:schemeClr val="tx1"/>
              </a:solidFill>
              <a:latin typeface="Times New Roman" pitchFamily="18" charset="0"/>
              <a:cs typeface="Times New Roman" pitchFamily="18" charset="0"/>
            </a:endParaRPr>
          </a:p>
        </p:txBody>
      </p:sp>
      <p:sp>
        <p:nvSpPr>
          <p:cNvPr id="5" name="TextBox 4"/>
          <p:cNvSpPr txBox="1"/>
          <p:nvPr/>
        </p:nvSpPr>
        <p:spPr>
          <a:xfrm>
            <a:off x="428625" y="800100"/>
            <a:ext cx="8258175" cy="6017032"/>
          </a:xfrm>
          <a:prstGeom prst="rect">
            <a:avLst/>
          </a:prstGeom>
          <a:noFill/>
        </p:spPr>
        <p:txBody>
          <a:bodyPr wrap="square" rtlCol="0">
            <a:spAutoFit/>
          </a:bodyPr>
          <a:lstStyle/>
          <a:p>
            <a:pPr marL="400050" lvl="1" indent="-400050">
              <a:lnSpc>
                <a:spcPct val="150000"/>
              </a:lnSpc>
              <a:buFont typeface="+mj-lt"/>
              <a:buAutoNum type="romanLcPeriod"/>
            </a:pPr>
            <a:r>
              <a:rPr lang="en-US" dirty="0" smtClean="0">
                <a:latin typeface="Times New Roman" pitchFamily="18" charset="0"/>
                <a:cs typeface="Times New Roman" pitchFamily="18" charset="0"/>
              </a:rPr>
              <a:t>Problem Statement</a:t>
            </a:r>
          </a:p>
          <a:p>
            <a:pPr marL="400050" lvl="1" indent="-400050">
              <a:lnSpc>
                <a:spcPct val="150000"/>
              </a:lnSpc>
              <a:buFont typeface="+mj-lt"/>
              <a:buAutoNum type="romanLcPeriod"/>
            </a:pPr>
            <a:r>
              <a:rPr lang="en-US" dirty="0" smtClean="0">
                <a:latin typeface="Times New Roman" pitchFamily="18" charset="0"/>
                <a:cs typeface="Times New Roman" pitchFamily="18" charset="0"/>
              </a:rPr>
              <a:t>Dataset Preparation</a:t>
            </a:r>
          </a:p>
          <a:p>
            <a:pPr marL="400050" lvl="1" indent="-400050">
              <a:lnSpc>
                <a:spcPct val="150000"/>
              </a:lnSpc>
              <a:buFont typeface="+mj-lt"/>
              <a:buAutoNum type="romanLcPeriod"/>
            </a:pPr>
            <a:r>
              <a:rPr lang="en-US" dirty="0" smtClean="0">
                <a:latin typeface="Times New Roman" pitchFamily="18" charset="0"/>
                <a:cs typeface="Times New Roman" pitchFamily="18" charset="0"/>
              </a:rPr>
              <a:t> Attributes in Google Play Store Data</a:t>
            </a:r>
          </a:p>
          <a:p>
            <a:pPr marL="400050" lvl="1" indent="-400050">
              <a:lnSpc>
                <a:spcPct val="150000"/>
              </a:lnSpc>
              <a:buFont typeface="+mj-lt"/>
              <a:buAutoNum type="romanLcPeriod"/>
            </a:pPr>
            <a:r>
              <a:rPr lang="en-US" dirty="0" smtClean="0">
                <a:latin typeface="Times New Roman" pitchFamily="18" charset="0"/>
                <a:cs typeface="Times New Roman" pitchFamily="18" charset="0"/>
              </a:rPr>
              <a:t>Attributes in User Review</a:t>
            </a:r>
          </a:p>
          <a:p>
            <a:pPr marL="400050" lvl="1" indent="-400050">
              <a:lnSpc>
                <a:spcPct val="150000"/>
              </a:lnSpc>
              <a:buFont typeface="+mj-lt"/>
              <a:buAutoNum type="romanLcPeriod"/>
            </a:pPr>
            <a:r>
              <a:rPr lang="en-US" dirty="0" smtClean="0">
                <a:latin typeface="Times New Roman" pitchFamily="18" charset="0"/>
                <a:cs typeface="Times New Roman" pitchFamily="18" charset="0"/>
              </a:rPr>
              <a:t>Paid v/s Apps</a:t>
            </a:r>
          </a:p>
          <a:p>
            <a:pPr marL="400050" lvl="1" indent="-400050">
              <a:lnSpc>
                <a:spcPct val="150000"/>
              </a:lnSpc>
              <a:buFont typeface="+mj-lt"/>
              <a:buAutoNum type="romanLcPeriod"/>
            </a:pPr>
            <a:r>
              <a:rPr lang="en-US" dirty="0" smtClean="0">
                <a:latin typeface="Times New Roman" pitchFamily="18" charset="0"/>
                <a:cs typeface="Times New Roman" pitchFamily="18" charset="0"/>
              </a:rPr>
              <a:t>Content Rating</a:t>
            </a:r>
          </a:p>
          <a:p>
            <a:pPr marL="400050" lvl="1" indent="-400050">
              <a:lnSpc>
                <a:spcPct val="150000"/>
              </a:lnSpc>
              <a:buFont typeface="+mj-lt"/>
              <a:buAutoNum type="romanLcPeriod"/>
            </a:pPr>
            <a:r>
              <a:rPr lang="en-US" dirty="0" smtClean="0">
                <a:latin typeface="Times New Roman" pitchFamily="18" charset="0"/>
                <a:cs typeface="Times New Roman" pitchFamily="18" charset="0"/>
              </a:rPr>
              <a:t>Number of Apps in Each Category</a:t>
            </a:r>
          </a:p>
          <a:p>
            <a:pPr marL="400050" lvl="1" indent="-400050">
              <a:lnSpc>
                <a:spcPct val="150000"/>
              </a:lnSpc>
              <a:buFont typeface="+mj-lt"/>
              <a:buAutoNum type="romanLcPeriod"/>
            </a:pPr>
            <a:r>
              <a:rPr lang="en-US" dirty="0" smtClean="0">
                <a:latin typeface="Times New Roman" pitchFamily="18" charset="0"/>
                <a:cs typeface="Times New Roman" pitchFamily="18" charset="0"/>
              </a:rPr>
              <a:t>Number of Installs in each Category</a:t>
            </a:r>
          </a:p>
          <a:p>
            <a:pPr marL="400050" lvl="1" indent="-400050">
              <a:lnSpc>
                <a:spcPct val="150000"/>
              </a:lnSpc>
              <a:buFont typeface="+mj-lt"/>
              <a:buAutoNum type="romanLcPeriod"/>
            </a:pPr>
            <a:r>
              <a:rPr lang="en-US" dirty="0" smtClean="0">
                <a:latin typeface="Times New Roman" pitchFamily="18" charset="0"/>
                <a:cs typeface="Times New Roman" pitchFamily="18" charset="0"/>
              </a:rPr>
              <a:t>Size Analysis</a:t>
            </a:r>
          </a:p>
          <a:p>
            <a:pPr marL="400050" lvl="1" indent="-400050">
              <a:lnSpc>
                <a:spcPct val="150000"/>
              </a:lnSpc>
              <a:buFont typeface="+mj-lt"/>
              <a:buAutoNum type="romanLcPeriod"/>
            </a:pPr>
            <a:r>
              <a:rPr lang="en-US" dirty="0" smtClean="0">
                <a:latin typeface="Times New Roman" pitchFamily="18" charset="0"/>
                <a:cs typeface="Times New Roman" pitchFamily="18" charset="0"/>
              </a:rPr>
              <a:t>Rating Analysis</a:t>
            </a:r>
          </a:p>
          <a:p>
            <a:pPr marL="400050" lvl="1" indent="-400050">
              <a:lnSpc>
                <a:spcPct val="150000"/>
              </a:lnSpc>
              <a:buFont typeface="+mj-lt"/>
              <a:buAutoNum type="romanLcPeriod"/>
            </a:pPr>
            <a:r>
              <a:rPr lang="en-US" dirty="0" smtClean="0">
                <a:latin typeface="Times New Roman" pitchFamily="18" charset="0"/>
                <a:cs typeface="Times New Roman" pitchFamily="18" charset="0"/>
              </a:rPr>
              <a:t>Positive and Negative Review</a:t>
            </a:r>
          </a:p>
          <a:p>
            <a:pPr marL="400050" lvl="1" indent="-400050">
              <a:lnSpc>
                <a:spcPct val="150000"/>
              </a:lnSpc>
              <a:buFont typeface="+mj-lt"/>
              <a:buAutoNum type="romanLcPeriod"/>
            </a:pPr>
            <a:r>
              <a:rPr lang="en-US" dirty="0" smtClean="0">
                <a:latin typeface="Times New Roman" pitchFamily="18" charset="0"/>
                <a:cs typeface="Times New Roman" pitchFamily="18" charset="0"/>
              </a:rPr>
              <a:t>Sentiment Polarity</a:t>
            </a:r>
          </a:p>
          <a:p>
            <a:pPr marL="400050" lvl="1" indent="-400050">
              <a:lnSpc>
                <a:spcPct val="150000"/>
              </a:lnSpc>
              <a:buFont typeface="+mj-lt"/>
              <a:buAutoNum type="romanLcPeriod"/>
            </a:pPr>
            <a:r>
              <a:rPr lang="en-US" dirty="0" smtClean="0">
                <a:latin typeface="Times New Roman" pitchFamily="18" charset="0"/>
                <a:cs typeface="Times New Roman" pitchFamily="18" charset="0"/>
              </a:rPr>
              <a:t>Conclusions</a:t>
            </a:r>
          </a:p>
          <a:p>
            <a:pPr marL="400050" indent="-400050">
              <a:buFont typeface="+mj-lt"/>
              <a:buAutoNum type="romanLcPeriod"/>
            </a:pPr>
            <a:endParaRPr lang="en-US" dirty="0" smtClean="0"/>
          </a:p>
          <a:p>
            <a:pPr marL="400050" indent="-400050">
              <a:buFont typeface="+mj-lt"/>
              <a:buAutoNum type="romanLcPeriod"/>
            </a:pPr>
            <a:endParaRPr lang="en-US" dirty="0" smtClean="0"/>
          </a:p>
          <a:p>
            <a:pPr marL="400050" indent="-400050">
              <a:buFont typeface="+mj-lt"/>
              <a:buAutoNum type="romanLcPeriod"/>
            </a:pPr>
            <a:endParaRPr lang="en-US" dirty="0" smtClean="0"/>
          </a:p>
          <a:p>
            <a:pPr marL="400050" indent="-400050">
              <a:buFont typeface="+mj-lt"/>
              <a:buAutoNum type="romanLcPeriod"/>
            </a:pPr>
            <a:endParaRPr lang="en-US" dirty="0" smtClean="0"/>
          </a:p>
          <a:p>
            <a:pPr marL="400050" indent="-400050">
              <a:buFont typeface="+mj-lt"/>
              <a:buAutoNum type="romanLcPeriod"/>
            </a:pPr>
            <a:endParaRPr lang="en-US" dirty="0" smtClean="0"/>
          </a:p>
          <a:p>
            <a:pPr marL="400050" indent="-400050">
              <a:buFont typeface="+mj-lt"/>
              <a:buAutoNum type="romanLcPeriod"/>
            </a:pPr>
            <a:endParaRPr lang="en-US" dirty="0" smtClean="0"/>
          </a:p>
          <a:p>
            <a:pPr marL="400050" indent="-400050">
              <a:buFont typeface="+mj-lt"/>
              <a:buAutoNum type="romanLcPeriod"/>
            </a:pPr>
            <a:endParaRPr lang="en-US" dirty="0" smtClean="0"/>
          </a:p>
          <a:p>
            <a:pPr marL="400050" indent="-400050">
              <a:buFont typeface="+mj-lt"/>
              <a:buAutoNum type="romanLcPeriod"/>
            </a:pPr>
            <a:endParaRPr lang="en-US" dirty="0"/>
          </a:p>
        </p:txBody>
      </p:sp>
    </p:spTree>
    <p:extLst>
      <p:ext uri="{BB962C8B-B14F-4D97-AF65-F5344CB8AC3E}">
        <p14:creationId xmlns:p14="http://schemas.microsoft.com/office/powerpoint/2010/main" val="2264687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85950" y="95248"/>
            <a:ext cx="5867399" cy="584775"/>
          </a:xfrm>
          <a:prstGeom prst="rect">
            <a:avLst/>
          </a:prstGeom>
          <a:noFill/>
        </p:spPr>
        <p:txBody>
          <a:bodyPr wrap="square" rtlCol="0">
            <a:spAutoFit/>
          </a:bodyPr>
          <a:lstStyle/>
          <a:p>
            <a:r>
              <a:rPr lang="en-US" sz="3200" b="1" dirty="0">
                <a:solidFill>
                  <a:schemeClr val="tx1"/>
                </a:solidFill>
                <a:latin typeface="Times New Roman" pitchFamily="18" charset="0"/>
                <a:cs typeface="Times New Roman" pitchFamily="18" charset="0"/>
              </a:rPr>
              <a:t>Inferences and Conclusion</a:t>
            </a:r>
            <a:endParaRPr lang="en-US" sz="3200" dirty="0">
              <a:solidFill>
                <a:schemeClr val="tx1"/>
              </a:solidFill>
              <a:latin typeface="Times New Roman" pitchFamily="18" charset="0"/>
              <a:cs typeface="Times New Roman" pitchFamily="18" charset="0"/>
            </a:endParaRPr>
          </a:p>
        </p:txBody>
      </p:sp>
      <p:sp>
        <p:nvSpPr>
          <p:cNvPr id="6" name="TextBox 5"/>
          <p:cNvSpPr txBox="1"/>
          <p:nvPr/>
        </p:nvSpPr>
        <p:spPr>
          <a:xfrm>
            <a:off x="257175" y="1009650"/>
            <a:ext cx="8715375" cy="6001643"/>
          </a:xfrm>
          <a:prstGeom prst="rect">
            <a:avLst/>
          </a:prstGeom>
          <a:noFill/>
        </p:spPr>
        <p:txBody>
          <a:bodyPr wrap="square" rtlCol="0">
            <a:spAutoFit/>
          </a:bodyPr>
          <a:lstStyle/>
          <a:p>
            <a:pPr marL="342900" indent="-342900">
              <a:buFont typeface="+mj-lt"/>
              <a:buAutoNum type="arabicPeriod"/>
            </a:pPr>
            <a:r>
              <a:rPr lang="en-US" sz="1600" dirty="0" smtClean="0">
                <a:latin typeface="Times New Roman" pitchFamily="18" charset="0"/>
                <a:cs typeface="Times New Roman" pitchFamily="18" charset="0"/>
              </a:rPr>
              <a:t>More Than 90% of Apps are Free In play store and almost all apps have content rating ‘Everyone’.</a:t>
            </a:r>
          </a:p>
          <a:p>
            <a:pPr marL="342900" indent="-342900">
              <a:buFont typeface="+mj-lt"/>
              <a:buAutoNum type="arabicPeriod"/>
            </a:pPr>
            <a:r>
              <a:rPr lang="en-US" sz="1600" dirty="0" smtClean="0">
                <a:latin typeface="Times New Roman" pitchFamily="18" charset="0"/>
                <a:cs typeface="Times New Roman" pitchFamily="18" charset="0"/>
              </a:rPr>
              <a:t>Most Number of Apps are of FAMILY, GAME and TOOLS Category.</a:t>
            </a:r>
          </a:p>
          <a:p>
            <a:pPr marL="342900" indent="-342900">
              <a:buFont typeface="+mj-lt"/>
              <a:buAutoNum type="arabicPeriod"/>
            </a:pP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The most no of </a:t>
            </a:r>
            <a:r>
              <a:rPr lang="en-US" sz="1600" dirty="0" smtClean="0">
                <a:latin typeface="Times New Roman" pitchFamily="18" charset="0"/>
                <a:cs typeface="Times New Roman" pitchFamily="18" charset="0"/>
              </a:rPr>
              <a:t>Installs(in sum) </a:t>
            </a:r>
            <a:r>
              <a:rPr lang="en-US" sz="1600" dirty="0">
                <a:latin typeface="Times New Roman" pitchFamily="18" charset="0"/>
                <a:cs typeface="Times New Roman" pitchFamily="18" charset="0"/>
              </a:rPr>
              <a:t>is for </a:t>
            </a:r>
            <a:r>
              <a:rPr lang="en-US" sz="1600" b="1" dirty="0">
                <a:latin typeface="Times New Roman" pitchFamily="18" charset="0"/>
                <a:cs typeface="Times New Roman" pitchFamily="18" charset="0"/>
              </a:rPr>
              <a:t>GAME</a:t>
            </a:r>
            <a:r>
              <a:rPr lang="en-US" sz="1600" dirty="0">
                <a:latin typeface="Times New Roman" pitchFamily="18" charset="0"/>
                <a:cs typeface="Times New Roman" pitchFamily="18" charset="0"/>
              </a:rPr>
              <a:t> whereas for category </a:t>
            </a:r>
            <a:r>
              <a:rPr lang="en-US" sz="1600" b="1" dirty="0">
                <a:latin typeface="Times New Roman" pitchFamily="18" charset="0"/>
                <a:cs typeface="Times New Roman" pitchFamily="18" charset="0"/>
              </a:rPr>
              <a:t>FAMILY</a:t>
            </a:r>
            <a:r>
              <a:rPr lang="en-US" sz="1600" dirty="0">
                <a:latin typeface="Times New Roman" pitchFamily="18" charset="0"/>
                <a:cs typeface="Times New Roman" pitchFamily="18" charset="0"/>
              </a:rPr>
              <a:t> has less no of Installs. The </a:t>
            </a:r>
            <a:r>
              <a:rPr lang="en-US" sz="1600" b="1" dirty="0">
                <a:latin typeface="Times New Roman" pitchFamily="18" charset="0"/>
                <a:cs typeface="Times New Roman" pitchFamily="18" charset="0"/>
              </a:rPr>
              <a:t>COMMUNICATION</a:t>
            </a:r>
            <a:r>
              <a:rPr lang="en-US" sz="1600" dirty="0">
                <a:latin typeface="Times New Roman" pitchFamily="18" charset="0"/>
                <a:cs typeface="Times New Roman" pitchFamily="18" charset="0"/>
              </a:rPr>
              <a:t> Category has quite less no of apps but this category has </a:t>
            </a:r>
            <a:r>
              <a:rPr lang="en-US" sz="1600" b="1" dirty="0">
                <a:latin typeface="Times New Roman" pitchFamily="18" charset="0"/>
                <a:cs typeface="Times New Roman" pitchFamily="18" charset="0"/>
              </a:rPr>
              <a:t>2nd</a:t>
            </a:r>
            <a:r>
              <a:rPr lang="en-US" sz="1600" dirty="0">
                <a:latin typeface="Times New Roman" pitchFamily="18" charset="0"/>
                <a:cs typeface="Times New Roman" pitchFamily="18" charset="0"/>
              </a:rPr>
              <a:t> in most No of </a:t>
            </a:r>
            <a:r>
              <a:rPr lang="en-US" sz="1600" dirty="0" smtClean="0">
                <a:latin typeface="Times New Roman" pitchFamily="18" charset="0"/>
                <a:cs typeface="Times New Roman" pitchFamily="18" charset="0"/>
              </a:rPr>
              <a:t>Installs.</a:t>
            </a:r>
          </a:p>
          <a:p>
            <a:pPr marL="342900" indent="-342900">
              <a:buFont typeface="+mj-lt"/>
              <a:buAutoNum type="arabicPeriod"/>
            </a:pPr>
            <a:r>
              <a:rPr lang="en-US" sz="1600" dirty="0" smtClean="0">
                <a:latin typeface="Times New Roman" pitchFamily="18" charset="0"/>
                <a:cs typeface="Times New Roman" pitchFamily="18" charset="0"/>
              </a:rPr>
              <a:t>The Games Apps which are light in size have more number of installs.</a:t>
            </a:r>
          </a:p>
          <a:p>
            <a:pPr marL="342900" indent="-342900">
              <a:buFont typeface="+mj-lt"/>
              <a:buAutoNum type="arabicPeriod"/>
            </a:pP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Most Number of reviews are also for </a:t>
            </a:r>
            <a:r>
              <a:rPr lang="en-US" sz="1600" b="1" dirty="0">
                <a:latin typeface="Times New Roman" pitchFamily="18" charset="0"/>
                <a:cs typeface="Times New Roman" pitchFamily="18" charset="0"/>
              </a:rPr>
              <a:t>GAME</a:t>
            </a:r>
            <a:r>
              <a:rPr lang="en-US" sz="1600" dirty="0">
                <a:latin typeface="Times New Roman" pitchFamily="18" charset="0"/>
                <a:cs typeface="Times New Roman" pitchFamily="18" charset="0"/>
              </a:rPr>
              <a:t> Category followed by</a:t>
            </a:r>
            <a:r>
              <a:rPr lang="en-US" sz="1600" b="1" dirty="0">
                <a:latin typeface="Times New Roman" pitchFamily="18" charset="0"/>
                <a:cs typeface="Times New Roman" pitchFamily="18" charset="0"/>
              </a:rPr>
              <a:t> COMMUNICATION </a:t>
            </a:r>
            <a:r>
              <a:rPr lang="en-US" sz="1600" dirty="0">
                <a:latin typeface="Times New Roman" pitchFamily="18" charset="0"/>
                <a:cs typeface="Times New Roman" pitchFamily="18" charset="0"/>
              </a:rPr>
              <a:t>and </a:t>
            </a:r>
            <a:r>
              <a:rPr lang="en-US" sz="1600" b="1" dirty="0">
                <a:latin typeface="Times New Roman" pitchFamily="18" charset="0"/>
                <a:cs typeface="Times New Roman" pitchFamily="18" charset="0"/>
              </a:rPr>
              <a:t>TOOLS</a:t>
            </a:r>
            <a:r>
              <a:rPr lang="en-US" sz="1600" b="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We can say that the Apps or the Category which have more number of installs have more number of reviews.</a:t>
            </a:r>
          </a:p>
          <a:p>
            <a:pPr marL="342900" indent="-342900">
              <a:buFont typeface="+mj-lt"/>
              <a:buAutoNum type="arabicPeriod"/>
            </a:pPr>
            <a:r>
              <a:rPr lang="en-US" sz="1600" dirty="0">
                <a:latin typeface="Times New Roman" pitchFamily="18" charset="0"/>
                <a:cs typeface="Times New Roman" pitchFamily="18" charset="0"/>
              </a:rPr>
              <a:t>Most number of heavy apps in sizes are in category </a:t>
            </a:r>
            <a:r>
              <a:rPr lang="en-US" sz="1600" b="1" dirty="0">
                <a:latin typeface="Times New Roman" pitchFamily="18" charset="0"/>
                <a:cs typeface="Times New Roman" pitchFamily="18" charset="0"/>
              </a:rPr>
              <a:t>FAMILY</a:t>
            </a:r>
            <a:r>
              <a:rPr lang="en-US" sz="1600" dirty="0">
                <a:latin typeface="Times New Roman" pitchFamily="18" charset="0"/>
                <a:cs typeface="Times New Roman" pitchFamily="18" charset="0"/>
              </a:rPr>
              <a:t> and </a:t>
            </a:r>
            <a:r>
              <a:rPr lang="en-US" sz="1600" b="1" dirty="0">
                <a:latin typeface="Times New Roman" pitchFamily="18" charset="0"/>
                <a:cs typeface="Times New Roman" pitchFamily="18" charset="0"/>
              </a:rPr>
              <a:t>GAME</a:t>
            </a:r>
            <a:r>
              <a:rPr lang="en-US" sz="1600" dirty="0" smtClean="0">
                <a:latin typeface="Times New Roman" pitchFamily="18" charset="0"/>
                <a:cs typeface="Times New Roman" pitchFamily="18" charset="0"/>
              </a:rPr>
              <a:t>.</a:t>
            </a:r>
          </a:p>
          <a:p>
            <a:pPr marL="342900" indent="-342900">
              <a:buFont typeface="+mj-lt"/>
              <a:buAutoNum type="arabicPeriod"/>
            </a:pPr>
            <a:r>
              <a:rPr lang="en-US" sz="1600" dirty="0" smtClean="0">
                <a:latin typeface="Times New Roman" pitchFamily="18" charset="0"/>
                <a:cs typeface="Times New Roman" pitchFamily="18" charset="0"/>
              </a:rPr>
              <a:t>From size analysis we can say that </a:t>
            </a:r>
            <a:r>
              <a:rPr lang="en-US" sz="1600" b="1" dirty="0">
                <a:latin typeface="Times New Roman" pitchFamily="18" charset="0"/>
                <a:cs typeface="Times New Roman" pitchFamily="18" charset="0"/>
              </a:rPr>
              <a:t>(~1MB to~10MB </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size group </a:t>
            </a:r>
            <a:r>
              <a:rPr lang="en-US" sz="1600" dirty="0">
                <a:latin typeface="Times New Roman" pitchFamily="18" charset="0"/>
                <a:cs typeface="Times New Roman" pitchFamily="18" charset="0"/>
              </a:rPr>
              <a:t>has </a:t>
            </a:r>
            <a:r>
              <a:rPr lang="en-US" sz="1600" b="1" dirty="0">
                <a:latin typeface="Times New Roman" pitchFamily="18" charset="0"/>
                <a:cs typeface="Times New Roman" pitchFamily="18" charset="0"/>
              </a:rPr>
              <a:t>more no of apps</a:t>
            </a:r>
            <a:r>
              <a:rPr lang="en-US" sz="1600" dirty="0">
                <a:latin typeface="Times New Roman" pitchFamily="18" charset="0"/>
                <a:cs typeface="Times New Roman" pitchFamily="18" charset="0"/>
              </a:rPr>
              <a:t> but their </a:t>
            </a:r>
            <a:r>
              <a:rPr lang="en-US" sz="1600" b="1" dirty="0">
                <a:latin typeface="Times New Roman" pitchFamily="18" charset="0"/>
                <a:cs typeface="Times New Roman" pitchFamily="18" charset="0"/>
              </a:rPr>
              <a:t>Installs and review are less</a:t>
            </a:r>
            <a:r>
              <a:rPr lang="en-US" sz="1600" dirty="0" smtClean="0">
                <a:latin typeface="Times New Roman" pitchFamily="18" charset="0"/>
                <a:cs typeface="Times New Roman" pitchFamily="18" charset="0"/>
              </a:rPr>
              <a:t>.</a:t>
            </a:r>
          </a:p>
          <a:p>
            <a:pPr marL="342900" indent="-342900">
              <a:buFont typeface="+mj-lt"/>
              <a:buAutoNum type="arabicPeriod"/>
            </a:pPr>
            <a:r>
              <a:rPr lang="en-US" sz="1600" dirty="0">
                <a:latin typeface="Times New Roman" pitchFamily="18" charset="0"/>
                <a:cs typeface="Times New Roman" pitchFamily="18" charset="0"/>
              </a:rPr>
              <a:t>User</a:t>
            </a:r>
            <a:r>
              <a:rPr lang="en-US" sz="1600" b="1" dirty="0">
                <a:latin typeface="Times New Roman" pitchFamily="18" charset="0"/>
                <a:cs typeface="Times New Roman" pitchFamily="18" charset="0"/>
              </a:rPr>
              <a:t> prefer </a:t>
            </a:r>
            <a:r>
              <a:rPr lang="en-US" sz="1600" dirty="0">
                <a:latin typeface="Times New Roman" pitchFamily="18" charset="0"/>
                <a:cs typeface="Times New Roman" pitchFamily="18" charset="0"/>
              </a:rPr>
              <a:t>to install those apps which has a size between </a:t>
            </a:r>
            <a:r>
              <a:rPr lang="en-US" sz="1600" b="1" dirty="0">
                <a:latin typeface="Times New Roman" pitchFamily="18" charset="0"/>
                <a:cs typeface="Times New Roman" pitchFamily="18" charset="0"/>
              </a:rPr>
              <a:t>(~10MB to ~ 20MB).</a:t>
            </a:r>
          </a:p>
          <a:p>
            <a:pPr marL="342900" indent="-342900">
              <a:buFont typeface="+mj-lt"/>
              <a:buAutoNum type="arabicPeriod"/>
            </a:pPr>
            <a:r>
              <a:rPr lang="en-US" sz="1600" dirty="0">
                <a:latin typeface="Times New Roman" pitchFamily="18" charset="0"/>
                <a:cs typeface="Times New Roman" pitchFamily="18" charset="0"/>
              </a:rPr>
              <a:t>As </a:t>
            </a:r>
            <a:r>
              <a:rPr lang="en-US" sz="1600" b="1" dirty="0">
                <a:latin typeface="Times New Roman" pitchFamily="18" charset="0"/>
                <a:cs typeface="Times New Roman" pitchFamily="18" charset="0"/>
              </a:rPr>
              <a:t>(~10MB to ~ 20MB) </a:t>
            </a:r>
            <a:r>
              <a:rPr lang="en-US" sz="1600" dirty="0">
                <a:latin typeface="Times New Roman" pitchFamily="18" charset="0"/>
                <a:cs typeface="Times New Roman" pitchFamily="18" charset="0"/>
              </a:rPr>
              <a:t>sizes apps have more installs therefore they also have more number of reviews.</a:t>
            </a:r>
          </a:p>
          <a:p>
            <a:pPr marL="342900" indent="-342900">
              <a:buFont typeface="+mj-lt"/>
              <a:buAutoNum type="arabicPeriod"/>
            </a:pPr>
            <a:endParaRPr lang="en-US" sz="1600" dirty="0" smtClean="0">
              <a:latin typeface="Times New Roman" pitchFamily="18" charset="0"/>
              <a:cs typeface="Times New Roman" pitchFamily="18" charset="0"/>
            </a:endParaRPr>
          </a:p>
          <a:p>
            <a:pPr marL="342900" indent="-342900">
              <a:buFont typeface="+mj-lt"/>
              <a:buAutoNum type="arabicPeriod"/>
            </a:pPr>
            <a:endParaRPr lang="en-US" sz="1600" dirty="0">
              <a:latin typeface="Times New Roman" pitchFamily="18" charset="0"/>
              <a:cs typeface="Times New Roman" pitchFamily="18" charset="0"/>
            </a:endParaRPr>
          </a:p>
          <a:p>
            <a:pPr marL="342900" indent="-342900">
              <a:buFont typeface="+mj-lt"/>
              <a:buAutoNum type="arabicPeriod"/>
            </a:pPr>
            <a:endParaRPr lang="en-US" sz="1600" dirty="0">
              <a:latin typeface="Times New Roman" pitchFamily="18" charset="0"/>
              <a:cs typeface="Times New Roman" pitchFamily="18" charset="0"/>
            </a:endParaRPr>
          </a:p>
          <a:p>
            <a:pPr marL="342900" indent="-342900">
              <a:buFont typeface="+mj-lt"/>
              <a:buAutoNum type="arabicPeriod"/>
            </a:pPr>
            <a:endParaRPr lang="en-US" sz="1600" dirty="0" smtClean="0">
              <a:latin typeface="Times New Roman" pitchFamily="18" charset="0"/>
              <a:cs typeface="Times New Roman" pitchFamily="18" charset="0"/>
            </a:endParaRPr>
          </a:p>
          <a:p>
            <a:pPr marL="342900" indent="-342900">
              <a:buFont typeface="+mj-lt"/>
              <a:buAutoNum type="arabicPeriod"/>
            </a:pPr>
            <a:endParaRPr lang="en-US" sz="1600" b="1" dirty="0">
              <a:latin typeface="Times New Roman" pitchFamily="18" charset="0"/>
              <a:cs typeface="Times New Roman" pitchFamily="18" charset="0"/>
            </a:endParaRPr>
          </a:p>
          <a:p>
            <a:pPr marL="342900" indent="-342900">
              <a:buFont typeface="+mj-lt"/>
              <a:buAutoNum type="arabicPeriod"/>
            </a:pPr>
            <a:endParaRPr lang="en-US" sz="1600" dirty="0" smtClean="0">
              <a:latin typeface="Times New Roman" pitchFamily="18" charset="0"/>
              <a:cs typeface="Times New Roman" pitchFamily="18" charset="0"/>
            </a:endParaRPr>
          </a:p>
          <a:p>
            <a:pPr marL="342900" indent="-342900">
              <a:buFont typeface="+mj-lt"/>
              <a:buAutoNum type="arabicPeriod"/>
            </a:pPr>
            <a:endParaRPr lang="en-US" sz="1600" dirty="0" smtClean="0">
              <a:latin typeface="Times New Roman" pitchFamily="18" charset="0"/>
              <a:cs typeface="Times New Roman" pitchFamily="18" charset="0"/>
            </a:endParaRPr>
          </a:p>
          <a:p>
            <a:pPr marL="342900" indent="-342900">
              <a:buFont typeface="+mj-lt"/>
              <a:buAutoNum type="arabicPeriod"/>
            </a:pPr>
            <a:endParaRPr lang="en-US" sz="1600" dirty="0" smtClean="0">
              <a:latin typeface="Times New Roman" pitchFamily="18" charset="0"/>
              <a:cs typeface="Times New Roman" pitchFamily="18" charset="0"/>
            </a:endParaRPr>
          </a:p>
          <a:p>
            <a:pPr marL="342900" indent="-342900">
              <a:buFont typeface="+mj-lt"/>
              <a:buAutoNum type="arabicPeriod"/>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33521517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1200" y="85721"/>
            <a:ext cx="5867399" cy="584775"/>
          </a:xfrm>
          <a:prstGeom prst="rect">
            <a:avLst/>
          </a:prstGeom>
          <a:noFill/>
        </p:spPr>
        <p:txBody>
          <a:bodyPr wrap="square" rtlCol="0">
            <a:spAutoFit/>
          </a:bodyPr>
          <a:lstStyle/>
          <a:p>
            <a:r>
              <a:rPr lang="en-US" sz="3200" b="1" dirty="0">
                <a:solidFill>
                  <a:schemeClr val="tx1"/>
                </a:solidFill>
                <a:latin typeface="Times New Roman" pitchFamily="18" charset="0"/>
                <a:cs typeface="Times New Roman" pitchFamily="18" charset="0"/>
              </a:rPr>
              <a:t>Inferences and Conclusion</a:t>
            </a:r>
            <a:endParaRPr lang="en-US" sz="3200" dirty="0">
              <a:solidFill>
                <a:schemeClr val="tx1"/>
              </a:solidFill>
              <a:latin typeface="Times New Roman" pitchFamily="18" charset="0"/>
              <a:cs typeface="Times New Roman" pitchFamily="18" charset="0"/>
            </a:endParaRPr>
          </a:p>
        </p:txBody>
      </p:sp>
      <p:sp>
        <p:nvSpPr>
          <p:cNvPr id="3" name="TextBox 2"/>
          <p:cNvSpPr txBox="1"/>
          <p:nvPr/>
        </p:nvSpPr>
        <p:spPr>
          <a:xfrm>
            <a:off x="133350" y="866775"/>
            <a:ext cx="8867775" cy="3539430"/>
          </a:xfrm>
          <a:prstGeom prst="rect">
            <a:avLst/>
          </a:prstGeom>
          <a:noFill/>
        </p:spPr>
        <p:txBody>
          <a:bodyPr wrap="square" rtlCol="0">
            <a:spAutoFit/>
          </a:bodyPr>
          <a:lstStyle/>
          <a:p>
            <a:r>
              <a:rPr lang="en-US" sz="1600" dirty="0" smtClean="0">
                <a:latin typeface="Times New Roman" pitchFamily="18" charset="0"/>
                <a:cs typeface="Times New Roman" pitchFamily="18" charset="0"/>
              </a:rPr>
              <a:t>10.  </a:t>
            </a:r>
            <a:r>
              <a:rPr lang="en-US" sz="1600" b="1" dirty="0" smtClean="0">
                <a:latin typeface="Times New Roman" pitchFamily="18" charset="0"/>
                <a:cs typeface="Times New Roman" pitchFamily="18" charset="0"/>
              </a:rPr>
              <a:t>(~</a:t>
            </a:r>
            <a:r>
              <a:rPr lang="en-US" sz="1600" b="1" dirty="0">
                <a:latin typeface="Times New Roman" pitchFamily="18" charset="0"/>
                <a:cs typeface="Times New Roman" pitchFamily="18" charset="0"/>
              </a:rPr>
              <a:t>90MB to ~ 100MB)  </a:t>
            </a:r>
            <a:r>
              <a:rPr lang="en-US" sz="1600" dirty="0">
                <a:latin typeface="Times New Roman" pitchFamily="18" charset="0"/>
                <a:cs typeface="Times New Roman" pitchFamily="18" charset="0"/>
              </a:rPr>
              <a:t>have most number of reviews although this category have least number of apps and also the installs are not that </a:t>
            </a:r>
            <a:r>
              <a:rPr lang="en-US" sz="1600" dirty="0" smtClean="0">
                <a:latin typeface="Times New Roman" pitchFamily="18" charset="0"/>
                <a:cs typeface="Times New Roman" pitchFamily="18" charset="0"/>
              </a:rPr>
              <a:t>remarkable.(This is because mostly heavy weighted apps are in GAME Category and this Category got most no of Negative Reviews),we can say that the games apps which comes in this size group may not perform well in market.</a:t>
            </a:r>
          </a:p>
          <a:p>
            <a:r>
              <a:rPr lang="en-US" sz="1600" dirty="0" smtClean="0">
                <a:latin typeface="Times New Roman" pitchFamily="18" charset="0"/>
                <a:cs typeface="Times New Roman" pitchFamily="18" charset="0"/>
              </a:rPr>
              <a:t>11.  Majority </a:t>
            </a:r>
            <a:r>
              <a:rPr lang="en-US" sz="1600" dirty="0">
                <a:latin typeface="Times New Roman" pitchFamily="18" charset="0"/>
                <a:cs typeface="Times New Roman" pitchFamily="18" charset="0"/>
              </a:rPr>
              <a:t>of the paid apps that are highly rated have small sizes. This means that most paid apps are designed and developed to cater to specific functionalities and hence are not in higher size.</a:t>
            </a:r>
          </a:p>
          <a:p>
            <a:r>
              <a:rPr lang="en-US" sz="1600" dirty="0" smtClean="0">
                <a:latin typeface="Times New Roman" pitchFamily="18" charset="0"/>
                <a:cs typeface="Times New Roman" pitchFamily="18" charset="0"/>
              </a:rPr>
              <a:t>12. </a:t>
            </a:r>
            <a:r>
              <a:rPr lang="en-US" sz="1600" dirty="0">
                <a:latin typeface="Times New Roman" pitchFamily="18" charset="0"/>
                <a:cs typeface="Times New Roman" pitchFamily="18" charset="0"/>
              </a:rPr>
              <a:t>Users prefer to pay for apps that are light-weighted. A paid app that is higher in size may not perform well in the market</a:t>
            </a:r>
          </a:p>
          <a:p>
            <a:r>
              <a:rPr lang="en-US" sz="1600" dirty="0" smtClean="0">
                <a:latin typeface="Times New Roman" pitchFamily="18" charset="0"/>
                <a:cs typeface="Times New Roman" pitchFamily="18" charset="0"/>
              </a:rPr>
              <a:t>13. </a:t>
            </a:r>
            <a:r>
              <a:rPr lang="en-US" sz="1600" dirty="0">
                <a:latin typeface="Times New Roman" pitchFamily="18" charset="0"/>
                <a:cs typeface="Times New Roman" pitchFamily="18" charset="0"/>
              </a:rPr>
              <a:t>Education, Health &amp; Fitness , Art &amp; Design are the categories which are performing well in the market as their average rating are higher from average rating of all </a:t>
            </a:r>
            <a:r>
              <a:rPr lang="en-US" sz="1600" dirty="0" smtClean="0">
                <a:latin typeface="Times New Roman" pitchFamily="18" charset="0"/>
                <a:cs typeface="Times New Roman" pitchFamily="18" charset="0"/>
              </a:rPr>
              <a:t>categories.</a:t>
            </a:r>
          </a:p>
          <a:p>
            <a:r>
              <a:rPr lang="en-US" sz="1600" dirty="0" smtClean="0">
                <a:latin typeface="Times New Roman" pitchFamily="18" charset="0"/>
                <a:cs typeface="Times New Roman" pitchFamily="18" charset="0"/>
              </a:rPr>
              <a:t>14. </a:t>
            </a:r>
            <a:r>
              <a:rPr lang="en-US" sz="1600" dirty="0">
                <a:latin typeface="Times New Roman" pitchFamily="18" charset="0"/>
                <a:cs typeface="Times New Roman" pitchFamily="18" charset="0"/>
              </a:rPr>
              <a:t>Business, Comics, Tools, Finance are the categories in which 50% of the apps have lower rating then their respective median rating or average rating. Interestingly dating apps also dose not perform well in </a:t>
            </a:r>
            <a:r>
              <a:rPr lang="en-US" sz="1600" dirty="0" smtClean="0">
                <a:latin typeface="Times New Roman" pitchFamily="18" charset="0"/>
                <a:cs typeface="Times New Roman" pitchFamily="18" charset="0"/>
              </a:rPr>
              <a:t>market.</a:t>
            </a:r>
          </a:p>
          <a:p>
            <a:r>
              <a:rPr lang="en-US" sz="1600" dirty="0" smtClean="0">
                <a:latin typeface="Times New Roman" pitchFamily="18" charset="0"/>
                <a:cs typeface="Times New Roman" pitchFamily="18" charset="0"/>
              </a:rPr>
              <a:t>15. User </a:t>
            </a:r>
            <a:r>
              <a:rPr lang="en-US" sz="1600" dirty="0">
                <a:latin typeface="Times New Roman" pitchFamily="18" charset="0"/>
                <a:cs typeface="Times New Roman" pitchFamily="18" charset="0"/>
              </a:rPr>
              <a:t>are harsher towards free apps whereas users are more tolerant when they are paying for it.</a:t>
            </a:r>
          </a:p>
        </p:txBody>
      </p:sp>
    </p:spTree>
    <p:extLst>
      <p:ext uri="{BB962C8B-B14F-4D97-AF65-F5344CB8AC3E}">
        <p14:creationId xmlns:p14="http://schemas.microsoft.com/office/powerpoint/2010/main" val="23002611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1819275"/>
            <a:ext cx="6657975" cy="1107996"/>
          </a:xfrm>
          <a:prstGeom prst="rect">
            <a:avLst/>
          </a:prstGeom>
          <a:noFill/>
        </p:spPr>
        <p:txBody>
          <a:bodyPr wrap="square" rtlCol="0">
            <a:spAutoFit/>
          </a:bodyPr>
          <a:lstStyle/>
          <a:p>
            <a:pPr algn="ctr"/>
            <a:r>
              <a:rPr lang="en-US" sz="6600" b="1" dirty="0" smtClean="0">
                <a:solidFill>
                  <a:schemeClr val="tx1"/>
                </a:solidFill>
                <a:latin typeface="Times New Roman" pitchFamily="18" charset="0"/>
                <a:cs typeface="Times New Roman" pitchFamily="18" charset="0"/>
              </a:rPr>
              <a:t>Thank You</a:t>
            </a:r>
            <a:endParaRPr lang="en-US" sz="66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6447900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95412" y="470298"/>
            <a:ext cx="5991225" cy="584775"/>
          </a:xfrm>
          <a:prstGeom prst="rect">
            <a:avLst/>
          </a:prstGeom>
        </p:spPr>
        <p:txBody>
          <a:bodyPr wrap="square">
            <a:spAutoFit/>
          </a:bodyPr>
          <a:lstStyle/>
          <a:p>
            <a:pPr marL="12700" algn="ctr">
              <a:spcBef>
                <a:spcPts val="100"/>
              </a:spcBef>
            </a:pPr>
            <a:r>
              <a:rPr lang="en-IN" sz="3200" b="1" spc="-85" dirty="0">
                <a:solidFill>
                  <a:schemeClr val="tx1"/>
                </a:solidFill>
                <a:latin typeface="Times New Roman" pitchFamily="18" charset="0"/>
                <a:cs typeface="Times New Roman" pitchFamily="18" charset="0"/>
              </a:rPr>
              <a:t>Problem</a:t>
            </a:r>
            <a:r>
              <a:rPr lang="en-IN" sz="3200" b="1" spc="-225" dirty="0">
                <a:solidFill>
                  <a:schemeClr val="tx1"/>
                </a:solidFill>
                <a:latin typeface="Times New Roman" pitchFamily="18" charset="0"/>
                <a:cs typeface="Times New Roman" pitchFamily="18" charset="0"/>
              </a:rPr>
              <a:t> </a:t>
            </a:r>
            <a:r>
              <a:rPr lang="en-IN" sz="3200" b="1" spc="-95" dirty="0">
                <a:solidFill>
                  <a:schemeClr val="tx1"/>
                </a:solidFill>
                <a:latin typeface="Times New Roman" pitchFamily="18" charset="0"/>
                <a:cs typeface="Times New Roman" pitchFamily="18" charset="0"/>
              </a:rPr>
              <a:t>Statement</a:t>
            </a:r>
            <a:endParaRPr lang="en-IN" sz="3200" b="1" dirty="0">
              <a:solidFill>
                <a:schemeClr val="tx1"/>
              </a:solidFill>
              <a:latin typeface="Times New Roman" pitchFamily="18" charset="0"/>
              <a:cs typeface="Times New Roman" pitchFamily="18" charset="0"/>
            </a:endParaRPr>
          </a:p>
        </p:txBody>
      </p:sp>
      <p:sp>
        <p:nvSpPr>
          <p:cNvPr id="9" name="TextBox 8"/>
          <p:cNvSpPr txBox="1"/>
          <p:nvPr/>
        </p:nvSpPr>
        <p:spPr>
          <a:xfrm>
            <a:off x="495300" y="1045548"/>
            <a:ext cx="8296275" cy="4001095"/>
          </a:xfrm>
          <a:prstGeom prst="rect">
            <a:avLst/>
          </a:prstGeom>
          <a:noFill/>
        </p:spPr>
        <p:txBody>
          <a:bodyPr wrap="square" rtlCol="0">
            <a:spAutoFit/>
          </a:bodyPr>
          <a:lstStyle/>
          <a:p>
            <a:pPr marL="469265" marR="58419" indent="-457200" algn="just">
              <a:lnSpc>
                <a:spcPct val="150000"/>
              </a:lnSpc>
              <a:spcBef>
                <a:spcPts val="100"/>
              </a:spcBef>
              <a:buFont typeface="AoyagiKouzanFontT"/>
              <a:buChar char="❏"/>
              <a:tabLst>
                <a:tab pos="469900" algn="l"/>
              </a:tabLst>
            </a:pPr>
            <a:r>
              <a:rPr lang="en-US" sz="1600" spc="-10" dirty="0">
                <a:solidFill>
                  <a:schemeClr val="accent2"/>
                </a:solidFill>
                <a:latin typeface="Times New Roman" pitchFamily="18" charset="0"/>
                <a:cs typeface="Times New Roman" pitchFamily="18" charset="0"/>
              </a:rPr>
              <a:t>Two </a:t>
            </a:r>
            <a:r>
              <a:rPr lang="en-US" sz="1600" dirty="0">
                <a:solidFill>
                  <a:schemeClr val="accent2"/>
                </a:solidFill>
                <a:latin typeface="Times New Roman" pitchFamily="18" charset="0"/>
                <a:cs typeface="Times New Roman" pitchFamily="18" charset="0"/>
              </a:rPr>
              <a:t>datasets </a:t>
            </a:r>
            <a:r>
              <a:rPr lang="en-US" sz="1600" spc="-30" dirty="0">
                <a:solidFill>
                  <a:schemeClr val="accent2"/>
                </a:solidFill>
                <a:latin typeface="Times New Roman" pitchFamily="18" charset="0"/>
                <a:cs typeface="Times New Roman" pitchFamily="18" charset="0"/>
              </a:rPr>
              <a:t>are </a:t>
            </a:r>
            <a:r>
              <a:rPr lang="en-US" sz="1600" spc="-15" dirty="0">
                <a:solidFill>
                  <a:schemeClr val="accent2"/>
                </a:solidFill>
                <a:latin typeface="Times New Roman" pitchFamily="18" charset="0"/>
                <a:cs typeface="Times New Roman" pitchFamily="18" charset="0"/>
              </a:rPr>
              <a:t>provided, </a:t>
            </a:r>
            <a:r>
              <a:rPr lang="en-US" sz="1600" spc="40" dirty="0">
                <a:solidFill>
                  <a:schemeClr val="accent2"/>
                </a:solidFill>
                <a:latin typeface="Times New Roman" pitchFamily="18" charset="0"/>
                <a:cs typeface="Times New Roman" pitchFamily="18" charset="0"/>
              </a:rPr>
              <a:t>one </a:t>
            </a:r>
            <a:r>
              <a:rPr lang="en-US" sz="1600" spc="50" dirty="0">
                <a:solidFill>
                  <a:schemeClr val="accent2"/>
                </a:solidFill>
                <a:latin typeface="Times New Roman" pitchFamily="18" charset="0"/>
                <a:cs typeface="Times New Roman" pitchFamily="18" charset="0"/>
              </a:rPr>
              <a:t>with </a:t>
            </a:r>
            <a:r>
              <a:rPr lang="en-US" sz="1600" b="1" spc="-65" dirty="0">
                <a:solidFill>
                  <a:schemeClr val="accent2"/>
                </a:solidFill>
                <a:latin typeface="Times New Roman" pitchFamily="18" charset="0"/>
                <a:cs typeface="Times New Roman" pitchFamily="18" charset="0"/>
              </a:rPr>
              <a:t>basic information </a:t>
            </a:r>
            <a:r>
              <a:rPr lang="en-US" sz="1600" spc="50" dirty="0">
                <a:solidFill>
                  <a:schemeClr val="accent2"/>
                </a:solidFill>
                <a:latin typeface="Times New Roman" pitchFamily="18" charset="0"/>
                <a:cs typeface="Times New Roman" pitchFamily="18" charset="0"/>
              </a:rPr>
              <a:t>and </a:t>
            </a:r>
            <a:r>
              <a:rPr lang="en-US" sz="1600" spc="35" dirty="0">
                <a:solidFill>
                  <a:schemeClr val="accent2"/>
                </a:solidFill>
                <a:latin typeface="Times New Roman" pitchFamily="18" charset="0"/>
                <a:cs typeface="Times New Roman" pitchFamily="18" charset="0"/>
              </a:rPr>
              <a:t>the </a:t>
            </a:r>
            <a:r>
              <a:rPr lang="en-US" sz="1600" spc="20" dirty="0" smtClean="0">
                <a:solidFill>
                  <a:schemeClr val="accent2"/>
                </a:solidFill>
                <a:latin typeface="Times New Roman" pitchFamily="18" charset="0"/>
                <a:cs typeface="Times New Roman" pitchFamily="18" charset="0"/>
              </a:rPr>
              <a:t>other</a:t>
            </a:r>
            <a:r>
              <a:rPr lang="en-US" sz="1600" spc="-165" dirty="0" smtClean="0">
                <a:solidFill>
                  <a:schemeClr val="accent2"/>
                </a:solidFill>
                <a:latin typeface="Times New Roman" pitchFamily="18" charset="0"/>
                <a:cs typeface="Times New Roman" pitchFamily="18" charset="0"/>
              </a:rPr>
              <a:t> </a:t>
            </a:r>
            <a:r>
              <a:rPr lang="en-US" sz="1600" spc="50" dirty="0">
                <a:solidFill>
                  <a:schemeClr val="accent2"/>
                </a:solidFill>
                <a:latin typeface="Times New Roman" pitchFamily="18" charset="0"/>
                <a:cs typeface="Times New Roman" pitchFamily="18" charset="0"/>
              </a:rPr>
              <a:t>with</a:t>
            </a:r>
            <a:r>
              <a:rPr lang="en-US" sz="1600" spc="-165" dirty="0">
                <a:solidFill>
                  <a:schemeClr val="accent2"/>
                </a:solidFill>
                <a:latin typeface="Times New Roman" pitchFamily="18" charset="0"/>
                <a:cs typeface="Times New Roman" pitchFamily="18" charset="0"/>
              </a:rPr>
              <a:t> </a:t>
            </a:r>
            <a:r>
              <a:rPr lang="en-US" sz="1600" b="1" spc="-85" dirty="0">
                <a:solidFill>
                  <a:schemeClr val="accent2"/>
                </a:solidFill>
                <a:latin typeface="Times New Roman" pitchFamily="18" charset="0"/>
                <a:cs typeface="Times New Roman" pitchFamily="18" charset="0"/>
              </a:rPr>
              <a:t>user</a:t>
            </a:r>
            <a:r>
              <a:rPr lang="en-US" sz="1600" b="1" spc="-110" dirty="0">
                <a:solidFill>
                  <a:schemeClr val="accent2"/>
                </a:solidFill>
                <a:latin typeface="Times New Roman" pitchFamily="18" charset="0"/>
                <a:cs typeface="Times New Roman" pitchFamily="18" charset="0"/>
              </a:rPr>
              <a:t> </a:t>
            </a:r>
            <a:r>
              <a:rPr lang="en-US" sz="1600" b="1" spc="-100" dirty="0">
                <a:solidFill>
                  <a:schemeClr val="accent2"/>
                </a:solidFill>
                <a:latin typeface="Times New Roman" pitchFamily="18" charset="0"/>
                <a:cs typeface="Times New Roman" pitchFamily="18" charset="0"/>
              </a:rPr>
              <a:t>reviews</a:t>
            </a:r>
            <a:r>
              <a:rPr lang="en-US" sz="1600" b="1" spc="-145" dirty="0">
                <a:solidFill>
                  <a:schemeClr val="accent2"/>
                </a:solidFill>
                <a:latin typeface="Times New Roman" pitchFamily="18" charset="0"/>
                <a:cs typeface="Times New Roman" pitchFamily="18" charset="0"/>
              </a:rPr>
              <a:t> </a:t>
            </a:r>
            <a:r>
              <a:rPr lang="en-US" sz="1600" spc="-20" dirty="0">
                <a:solidFill>
                  <a:schemeClr val="accent2"/>
                </a:solidFill>
                <a:latin typeface="Times New Roman" pitchFamily="18" charset="0"/>
                <a:cs typeface="Times New Roman" pitchFamily="18" charset="0"/>
              </a:rPr>
              <a:t>for</a:t>
            </a:r>
            <a:r>
              <a:rPr lang="en-US" sz="1600" spc="-165" dirty="0">
                <a:solidFill>
                  <a:schemeClr val="accent2"/>
                </a:solidFill>
                <a:latin typeface="Times New Roman" pitchFamily="18" charset="0"/>
                <a:cs typeface="Times New Roman" pitchFamily="18" charset="0"/>
              </a:rPr>
              <a:t> </a:t>
            </a:r>
            <a:r>
              <a:rPr lang="en-US" sz="1600" spc="35" dirty="0">
                <a:solidFill>
                  <a:schemeClr val="accent2"/>
                </a:solidFill>
                <a:latin typeface="Times New Roman" pitchFamily="18" charset="0"/>
                <a:cs typeface="Times New Roman" pitchFamily="18" charset="0"/>
              </a:rPr>
              <a:t>the</a:t>
            </a:r>
            <a:r>
              <a:rPr lang="en-US" sz="1600" spc="-165" dirty="0">
                <a:solidFill>
                  <a:schemeClr val="accent2"/>
                </a:solidFill>
                <a:latin typeface="Times New Roman" pitchFamily="18" charset="0"/>
                <a:cs typeface="Times New Roman" pitchFamily="18" charset="0"/>
              </a:rPr>
              <a:t> </a:t>
            </a:r>
            <a:r>
              <a:rPr lang="en-US" sz="1600" spc="-5" dirty="0">
                <a:solidFill>
                  <a:schemeClr val="accent2"/>
                </a:solidFill>
                <a:latin typeface="Times New Roman" pitchFamily="18" charset="0"/>
                <a:cs typeface="Times New Roman" pitchFamily="18" charset="0"/>
              </a:rPr>
              <a:t>respective</a:t>
            </a:r>
            <a:r>
              <a:rPr lang="en-US" sz="1600" spc="-165" dirty="0">
                <a:solidFill>
                  <a:schemeClr val="accent2"/>
                </a:solidFill>
                <a:latin typeface="Times New Roman" pitchFamily="18" charset="0"/>
                <a:cs typeface="Times New Roman" pitchFamily="18" charset="0"/>
              </a:rPr>
              <a:t> </a:t>
            </a:r>
            <a:r>
              <a:rPr lang="en-US" sz="1600" spc="-35" dirty="0">
                <a:solidFill>
                  <a:schemeClr val="accent2"/>
                </a:solidFill>
                <a:latin typeface="Times New Roman" pitchFamily="18" charset="0"/>
                <a:cs typeface="Times New Roman" pitchFamily="18" charset="0"/>
              </a:rPr>
              <a:t>app.</a:t>
            </a:r>
            <a:endParaRPr lang="en-US" sz="1600" dirty="0">
              <a:solidFill>
                <a:schemeClr val="accent2"/>
              </a:solidFill>
              <a:latin typeface="Times New Roman" pitchFamily="18" charset="0"/>
              <a:cs typeface="Times New Roman" pitchFamily="18" charset="0"/>
            </a:endParaRPr>
          </a:p>
          <a:p>
            <a:pPr marL="469265" marR="5080" indent="-457200" algn="just">
              <a:lnSpc>
                <a:spcPct val="150000"/>
              </a:lnSpc>
              <a:buFont typeface="AoyagiKouzanFontT"/>
              <a:buChar char="❏"/>
              <a:tabLst>
                <a:tab pos="469900" algn="l"/>
              </a:tabLst>
            </a:pPr>
            <a:r>
              <a:rPr lang="en-US" sz="1600" spc="65" dirty="0">
                <a:solidFill>
                  <a:schemeClr val="accent2"/>
                </a:solidFill>
                <a:latin typeface="Times New Roman" pitchFamily="18" charset="0"/>
                <a:cs typeface="Times New Roman" pitchFamily="18" charset="0"/>
              </a:rPr>
              <a:t>We</a:t>
            </a:r>
            <a:r>
              <a:rPr lang="en-US" sz="1600" spc="-130" dirty="0">
                <a:solidFill>
                  <a:schemeClr val="accent2"/>
                </a:solidFill>
                <a:latin typeface="Times New Roman" pitchFamily="18" charset="0"/>
                <a:cs typeface="Times New Roman" pitchFamily="18" charset="0"/>
              </a:rPr>
              <a:t> </a:t>
            </a:r>
            <a:r>
              <a:rPr lang="en-US" sz="1600" spc="45" dirty="0">
                <a:solidFill>
                  <a:schemeClr val="accent2"/>
                </a:solidFill>
                <a:latin typeface="Times New Roman" pitchFamily="18" charset="0"/>
                <a:cs typeface="Times New Roman" pitchFamily="18" charset="0"/>
              </a:rPr>
              <a:t>must</a:t>
            </a:r>
            <a:r>
              <a:rPr lang="en-US" sz="1600" spc="-130" dirty="0">
                <a:solidFill>
                  <a:schemeClr val="accent2"/>
                </a:solidFill>
                <a:latin typeface="Times New Roman" pitchFamily="18" charset="0"/>
                <a:cs typeface="Times New Roman" pitchFamily="18" charset="0"/>
              </a:rPr>
              <a:t> </a:t>
            </a:r>
            <a:r>
              <a:rPr lang="en-US" sz="1600" spc="10" dirty="0">
                <a:solidFill>
                  <a:schemeClr val="accent2"/>
                </a:solidFill>
                <a:latin typeface="Times New Roman" pitchFamily="18" charset="0"/>
                <a:cs typeface="Times New Roman" pitchFamily="18" charset="0"/>
              </a:rPr>
              <a:t>examine</a:t>
            </a:r>
            <a:r>
              <a:rPr lang="en-US" sz="1600" spc="-125" dirty="0">
                <a:solidFill>
                  <a:schemeClr val="accent2"/>
                </a:solidFill>
                <a:latin typeface="Times New Roman" pitchFamily="18" charset="0"/>
                <a:cs typeface="Times New Roman" pitchFamily="18" charset="0"/>
              </a:rPr>
              <a:t> </a:t>
            </a:r>
            <a:r>
              <a:rPr lang="en-US" sz="1600" spc="50" dirty="0">
                <a:solidFill>
                  <a:schemeClr val="accent2"/>
                </a:solidFill>
                <a:latin typeface="Times New Roman" pitchFamily="18" charset="0"/>
                <a:cs typeface="Times New Roman" pitchFamily="18" charset="0"/>
              </a:rPr>
              <a:t>and</a:t>
            </a:r>
            <a:r>
              <a:rPr lang="en-US" sz="1600" spc="-130" dirty="0">
                <a:solidFill>
                  <a:schemeClr val="accent2"/>
                </a:solidFill>
                <a:latin typeface="Times New Roman" pitchFamily="18" charset="0"/>
                <a:cs typeface="Times New Roman" pitchFamily="18" charset="0"/>
              </a:rPr>
              <a:t> </a:t>
            </a:r>
            <a:r>
              <a:rPr lang="en-US" sz="1600" spc="-15" dirty="0">
                <a:solidFill>
                  <a:schemeClr val="accent2"/>
                </a:solidFill>
                <a:latin typeface="Times New Roman" pitchFamily="18" charset="0"/>
                <a:cs typeface="Times New Roman" pitchFamily="18" charset="0"/>
              </a:rPr>
              <a:t>evaluate</a:t>
            </a:r>
            <a:r>
              <a:rPr lang="en-US" sz="1600" spc="-125" dirty="0">
                <a:solidFill>
                  <a:schemeClr val="accent2"/>
                </a:solidFill>
                <a:latin typeface="Times New Roman" pitchFamily="18" charset="0"/>
                <a:cs typeface="Times New Roman" pitchFamily="18" charset="0"/>
              </a:rPr>
              <a:t> </a:t>
            </a:r>
            <a:r>
              <a:rPr lang="en-US" sz="1600" spc="35" dirty="0">
                <a:solidFill>
                  <a:schemeClr val="accent2"/>
                </a:solidFill>
                <a:latin typeface="Times New Roman" pitchFamily="18" charset="0"/>
                <a:cs typeface="Times New Roman" pitchFamily="18" charset="0"/>
              </a:rPr>
              <a:t>the</a:t>
            </a:r>
            <a:r>
              <a:rPr lang="en-US" sz="1600" spc="-130" dirty="0">
                <a:solidFill>
                  <a:schemeClr val="accent2"/>
                </a:solidFill>
                <a:latin typeface="Times New Roman" pitchFamily="18" charset="0"/>
                <a:cs typeface="Times New Roman" pitchFamily="18" charset="0"/>
              </a:rPr>
              <a:t> </a:t>
            </a:r>
            <a:r>
              <a:rPr lang="en-US" sz="1600" spc="20" dirty="0">
                <a:solidFill>
                  <a:schemeClr val="accent2"/>
                </a:solidFill>
                <a:latin typeface="Times New Roman" pitchFamily="18" charset="0"/>
                <a:cs typeface="Times New Roman" pitchFamily="18" charset="0"/>
              </a:rPr>
              <a:t>data</a:t>
            </a:r>
            <a:r>
              <a:rPr lang="en-US" sz="1600" spc="-125" dirty="0">
                <a:solidFill>
                  <a:schemeClr val="accent2"/>
                </a:solidFill>
                <a:latin typeface="Times New Roman" pitchFamily="18" charset="0"/>
                <a:cs typeface="Times New Roman" pitchFamily="18" charset="0"/>
              </a:rPr>
              <a:t> </a:t>
            </a:r>
            <a:r>
              <a:rPr lang="en-US" sz="1600" spc="30" dirty="0">
                <a:solidFill>
                  <a:schemeClr val="accent2"/>
                </a:solidFill>
                <a:latin typeface="Times New Roman" pitchFamily="18" charset="0"/>
                <a:cs typeface="Times New Roman" pitchFamily="18" charset="0"/>
              </a:rPr>
              <a:t>in</a:t>
            </a:r>
            <a:r>
              <a:rPr lang="en-US" sz="1600" spc="-130" dirty="0">
                <a:solidFill>
                  <a:schemeClr val="accent2"/>
                </a:solidFill>
                <a:latin typeface="Times New Roman" pitchFamily="18" charset="0"/>
                <a:cs typeface="Times New Roman" pitchFamily="18" charset="0"/>
              </a:rPr>
              <a:t> </a:t>
            </a:r>
            <a:r>
              <a:rPr lang="en-US" sz="1600" spc="55" dirty="0">
                <a:solidFill>
                  <a:schemeClr val="accent2"/>
                </a:solidFill>
                <a:latin typeface="Times New Roman" pitchFamily="18" charset="0"/>
                <a:cs typeface="Times New Roman" pitchFamily="18" charset="0"/>
              </a:rPr>
              <a:t>both</a:t>
            </a:r>
            <a:r>
              <a:rPr lang="en-US" sz="1600" spc="-125" dirty="0">
                <a:solidFill>
                  <a:schemeClr val="accent2"/>
                </a:solidFill>
                <a:latin typeface="Times New Roman" pitchFamily="18" charset="0"/>
                <a:cs typeface="Times New Roman" pitchFamily="18" charset="0"/>
              </a:rPr>
              <a:t> </a:t>
            </a:r>
            <a:r>
              <a:rPr lang="en-US" sz="1600" dirty="0">
                <a:solidFill>
                  <a:schemeClr val="accent2"/>
                </a:solidFill>
                <a:latin typeface="Times New Roman" pitchFamily="18" charset="0"/>
                <a:cs typeface="Times New Roman" pitchFamily="18" charset="0"/>
              </a:rPr>
              <a:t>datasets</a:t>
            </a:r>
            <a:r>
              <a:rPr lang="en-US" sz="1600" spc="-130" dirty="0">
                <a:solidFill>
                  <a:schemeClr val="accent2"/>
                </a:solidFill>
                <a:latin typeface="Times New Roman" pitchFamily="18" charset="0"/>
                <a:cs typeface="Times New Roman" pitchFamily="18" charset="0"/>
              </a:rPr>
              <a:t> </a:t>
            </a:r>
            <a:r>
              <a:rPr lang="en-US" sz="1600" spc="30" dirty="0">
                <a:solidFill>
                  <a:schemeClr val="accent2"/>
                </a:solidFill>
                <a:latin typeface="Times New Roman" pitchFamily="18" charset="0"/>
                <a:cs typeface="Times New Roman" pitchFamily="18" charset="0"/>
              </a:rPr>
              <a:t>in</a:t>
            </a:r>
            <a:r>
              <a:rPr lang="en-US" sz="1600" spc="-125" dirty="0">
                <a:solidFill>
                  <a:schemeClr val="accent2"/>
                </a:solidFill>
                <a:latin typeface="Times New Roman" pitchFamily="18" charset="0"/>
                <a:cs typeface="Times New Roman" pitchFamily="18" charset="0"/>
              </a:rPr>
              <a:t> </a:t>
            </a:r>
            <a:r>
              <a:rPr lang="en-US" sz="1600" spc="5" dirty="0">
                <a:solidFill>
                  <a:schemeClr val="accent2"/>
                </a:solidFill>
                <a:latin typeface="Times New Roman" pitchFamily="18" charset="0"/>
                <a:cs typeface="Times New Roman" pitchFamily="18" charset="0"/>
              </a:rPr>
              <a:t>order</a:t>
            </a:r>
            <a:r>
              <a:rPr lang="en-US" sz="1600" spc="-130" dirty="0">
                <a:solidFill>
                  <a:schemeClr val="accent2"/>
                </a:solidFill>
                <a:latin typeface="Times New Roman" pitchFamily="18" charset="0"/>
                <a:cs typeface="Times New Roman" pitchFamily="18" charset="0"/>
              </a:rPr>
              <a:t> </a:t>
            </a:r>
            <a:r>
              <a:rPr lang="en-US" sz="1600" spc="10" dirty="0">
                <a:solidFill>
                  <a:schemeClr val="accent2"/>
                </a:solidFill>
                <a:latin typeface="Times New Roman" pitchFamily="18" charset="0"/>
                <a:cs typeface="Times New Roman" pitchFamily="18" charset="0"/>
              </a:rPr>
              <a:t>to  identify </a:t>
            </a:r>
            <a:r>
              <a:rPr lang="en-US" sz="1600" spc="35" dirty="0">
                <a:solidFill>
                  <a:schemeClr val="accent2"/>
                </a:solidFill>
                <a:latin typeface="Times New Roman" pitchFamily="18" charset="0"/>
                <a:cs typeface="Times New Roman" pitchFamily="18" charset="0"/>
              </a:rPr>
              <a:t>the</a:t>
            </a:r>
            <a:r>
              <a:rPr lang="en-US" sz="1600" spc="700" dirty="0">
                <a:solidFill>
                  <a:schemeClr val="accent2"/>
                </a:solidFill>
                <a:latin typeface="Times New Roman" pitchFamily="18" charset="0"/>
                <a:cs typeface="Times New Roman" pitchFamily="18" charset="0"/>
              </a:rPr>
              <a:t> </a:t>
            </a:r>
            <a:r>
              <a:rPr lang="en-US" sz="1600" spc="40" dirty="0">
                <a:solidFill>
                  <a:schemeClr val="accent2"/>
                </a:solidFill>
                <a:latin typeface="Times New Roman" pitchFamily="18" charset="0"/>
                <a:cs typeface="Times New Roman" pitchFamily="18" charset="0"/>
              </a:rPr>
              <a:t>important </a:t>
            </a:r>
            <a:r>
              <a:rPr lang="en-US" sz="1600" dirty="0">
                <a:solidFill>
                  <a:schemeClr val="accent2"/>
                </a:solidFill>
                <a:latin typeface="Times New Roman" pitchFamily="18" charset="0"/>
                <a:cs typeface="Times New Roman" pitchFamily="18" charset="0"/>
              </a:rPr>
              <a:t>characteristics </a:t>
            </a:r>
            <a:r>
              <a:rPr lang="en-US" sz="1600" spc="25" dirty="0">
                <a:solidFill>
                  <a:schemeClr val="accent2"/>
                </a:solidFill>
                <a:latin typeface="Times New Roman" pitchFamily="18" charset="0"/>
                <a:cs typeface="Times New Roman" pitchFamily="18" charset="0"/>
              </a:rPr>
              <a:t>that </a:t>
            </a:r>
            <a:r>
              <a:rPr lang="en-US" sz="1600" spc="30" dirty="0">
                <a:solidFill>
                  <a:schemeClr val="accent2"/>
                </a:solidFill>
                <a:latin typeface="Times New Roman" pitchFamily="18" charset="0"/>
                <a:cs typeface="Times New Roman" pitchFamily="18" charset="0"/>
              </a:rPr>
              <a:t>inﬂuence </a:t>
            </a:r>
            <a:r>
              <a:rPr lang="en-US" sz="1600" spc="55" dirty="0">
                <a:solidFill>
                  <a:schemeClr val="accent2"/>
                </a:solidFill>
                <a:latin typeface="Times New Roman" pitchFamily="18" charset="0"/>
                <a:cs typeface="Times New Roman" pitchFamily="18" charset="0"/>
              </a:rPr>
              <a:t>app  engagement </a:t>
            </a:r>
            <a:r>
              <a:rPr lang="en-US" sz="1600" spc="50" dirty="0">
                <a:solidFill>
                  <a:schemeClr val="accent2"/>
                </a:solidFill>
                <a:latin typeface="Times New Roman" pitchFamily="18" charset="0"/>
                <a:cs typeface="Times New Roman" pitchFamily="18" charset="0"/>
              </a:rPr>
              <a:t>and </a:t>
            </a:r>
            <a:r>
              <a:rPr lang="en-US" sz="1600" spc="-390" dirty="0">
                <a:solidFill>
                  <a:schemeClr val="accent2"/>
                </a:solidFill>
                <a:latin typeface="Times New Roman" pitchFamily="18" charset="0"/>
                <a:cs typeface="Times New Roman" pitchFamily="18" charset="0"/>
              </a:rPr>
              <a:t> </a:t>
            </a:r>
            <a:r>
              <a:rPr lang="en-US" sz="1600" spc="-35" dirty="0">
                <a:solidFill>
                  <a:schemeClr val="accent2"/>
                </a:solidFill>
                <a:latin typeface="Times New Roman" pitchFamily="18" charset="0"/>
                <a:cs typeface="Times New Roman" pitchFamily="18" charset="0"/>
              </a:rPr>
              <a:t>success.</a:t>
            </a:r>
            <a:endParaRPr lang="en-US" sz="1600" dirty="0">
              <a:solidFill>
                <a:schemeClr val="accent2"/>
              </a:solidFill>
              <a:latin typeface="Times New Roman" pitchFamily="18" charset="0"/>
              <a:cs typeface="Times New Roman" pitchFamily="18" charset="0"/>
            </a:endParaRPr>
          </a:p>
          <a:p>
            <a:pPr marL="12065" marR="5080" algn="just">
              <a:lnSpc>
                <a:spcPct val="150000"/>
              </a:lnSpc>
              <a:tabLst>
                <a:tab pos="469900" algn="l"/>
              </a:tabLst>
            </a:pPr>
            <a:r>
              <a:rPr lang="en-US" sz="1600" b="1" spc="-145" dirty="0">
                <a:solidFill>
                  <a:schemeClr val="accent2"/>
                </a:solidFill>
                <a:latin typeface="Times New Roman" pitchFamily="18" charset="0"/>
                <a:cs typeface="Times New Roman" pitchFamily="18" charset="0"/>
              </a:rPr>
              <a:t>So, </a:t>
            </a:r>
            <a:r>
              <a:rPr lang="en-US" sz="1600" b="1" spc="-70" dirty="0">
                <a:solidFill>
                  <a:schemeClr val="accent2"/>
                </a:solidFill>
                <a:latin typeface="Times New Roman" pitchFamily="18" charset="0"/>
                <a:cs typeface="Times New Roman" pitchFamily="18" charset="0"/>
              </a:rPr>
              <a:t>what </a:t>
            </a:r>
            <a:r>
              <a:rPr lang="en-US" sz="1600" b="1" spc="-85" dirty="0">
                <a:solidFill>
                  <a:schemeClr val="accent2"/>
                </a:solidFill>
                <a:latin typeface="Times New Roman" pitchFamily="18" charset="0"/>
                <a:cs typeface="Times New Roman" pitchFamily="18" charset="0"/>
              </a:rPr>
              <a:t>factors </a:t>
            </a:r>
            <a:r>
              <a:rPr lang="en-US" sz="1600" b="1" spc="-55" dirty="0">
                <a:solidFill>
                  <a:schemeClr val="accent2"/>
                </a:solidFill>
                <a:latin typeface="Times New Roman" pitchFamily="18" charset="0"/>
                <a:cs typeface="Times New Roman" pitchFamily="18" charset="0"/>
              </a:rPr>
              <a:t>inﬂuence </a:t>
            </a:r>
            <a:r>
              <a:rPr lang="en-US" sz="1600" b="1" spc="-75" dirty="0">
                <a:solidFill>
                  <a:schemeClr val="accent2"/>
                </a:solidFill>
                <a:latin typeface="Times New Roman" pitchFamily="18" charset="0"/>
                <a:cs typeface="Times New Roman" pitchFamily="18" charset="0"/>
              </a:rPr>
              <a:t>an </a:t>
            </a:r>
            <a:r>
              <a:rPr lang="en-US" sz="1600" b="1" spc="-100" dirty="0" smtClean="0">
                <a:solidFill>
                  <a:schemeClr val="accent2"/>
                </a:solidFill>
                <a:latin typeface="Times New Roman" pitchFamily="18" charset="0"/>
                <a:cs typeface="Times New Roman" pitchFamily="18" charset="0"/>
              </a:rPr>
              <a:t>app's </a:t>
            </a:r>
            <a:r>
              <a:rPr lang="en-US" sz="1600" b="1" spc="-295" dirty="0" smtClean="0">
                <a:solidFill>
                  <a:schemeClr val="accent2"/>
                </a:solidFill>
                <a:latin typeface="Times New Roman" pitchFamily="18" charset="0"/>
                <a:cs typeface="Times New Roman" pitchFamily="18" charset="0"/>
              </a:rPr>
              <a:t> </a:t>
            </a:r>
            <a:r>
              <a:rPr lang="en-US" sz="1600" b="1" spc="-75" dirty="0">
                <a:solidFill>
                  <a:schemeClr val="accent2"/>
                </a:solidFill>
                <a:latin typeface="Times New Roman" pitchFamily="18" charset="0"/>
                <a:cs typeface="Times New Roman" pitchFamily="18" charset="0"/>
              </a:rPr>
              <a:t>success?</a:t>
            </a:r>
            <a:endParaRPr lang="en-US" sz="1600" dirty="0">
              <a:solidFill>
                <a:schemeClr val="accent2"/>
              </a:solidFill>
              <a:latin typeface="Times New Roman" pitchFamily="18" charset="0"/>
              <a:cs typeface="Times New Roman" pitchFamily="18" charset="0"/>
            </a:endParaRPr>
          </a:p>
          <a:p>
            <a:pPr marL="12700">
              <a:lnSpc>
                <a:spcPct val="150000"/>
              </a:lnSpc>
              <a:spcBef>
                <a:spcPts val="5"/>
              </a:spcBef>
            </a:pPr>
            <a:r>
              <a:rPr lang="en-US" sz="1600" spc="65" dirty="0">
                <a:solidFill>
                  <a:schemeClr val="accent2"/>
                </a:solidFill>
                <a:latin typeface="Times New Roman" pitchFamily="18" charset="0"/>
                <a:cs typeface="Times New Roman" pitchFamily="18" charset="0"/>
              </a:rPr>
              <a:t>An</a:t>
            </a:r>
            <a:r>
              <a:rPr lang="en-US" sz="1600" spc="-170" dirty="0">
                <a:solidFill>
                  <a:schemeClr val="accent2"/>
                </a:solidFill>
                <a:latin typeface="Times New Roman" pitchFamily="18" charset="0"/>
                <a:cs typeface="Times New Roman" pitchFamily="18" charset="0"/>
              </a:rPr>
              <a:t> </a:t>
            </a:r>
            <a:r>
              <a:rPr lang="en-US" sz="1600" spc="55" dirty="0">
                <a:solidFill>
                  <a:schemeClr val="accent2"/>
                </a:solidFill>
                <a:latin typeface="Times New Roman" pitchFamily="18" charset="0"/>
                <a:cs typeface="Times New Roman" pitchFamily="18" charset="0"/>
              </a:rPr>
              <a:t>app</a:t>
            </a:r>
            <a:r>
              <a:rPr lang="en-US" sz="1600" spc="-165" dirty="0">
                <a:solidFill>
                  <a:schemeClr val="accent2"/>
                </a:solidFill>
                <a:latin typeface="Times New Roman" pitchFamily="18" charset="0"/>
                <a:cs typeface="Times New Roman" pitchFamily="18" charset="0"/>
              </a:rPr>
              <a:t> </a:t>
            </a:r>
            <a:r>
              <a:rPr lang="en-US" sz="1600" spc="-35" dirty="0">
                <a:solidFill>
                  <a:schemeClr val="accent2"/>
                </a:solidFill>
                <a:latin typeface="Times New Roman" pitchFamily="18" charset="0"/>
                <a:cs typeface="Times New Roman" pitchFamily="18" charset="0"/>
              </a:rPr>
              <a:t>is</a:t>
            </a:r>
            <a:r>
              <a:rPr lang="en-US" sz="1600" spc="-165" dirty="0">
                <a:solidFill>
                  <a:schemeClr val="accent2"/>
                </a:solidFill>
                <a:latin typeface="Times New Roman" pitchFamily="18" charset="0"/>
                <a:cs typeface="Times New Roman" pitchFamily="18" charset="0"/>
              </a:rPr>
              <a:t> </a:t>
            </a:r>
            <a:r>
              <a:rPr lang="en-US" sz="1600" dirty="0">
                <a:solidFill>
                  <a:schemeClr val="accent2"/>
                </a:solidFill>
                <a:latin typeface="Times New Roman" pitchFamily="18" charset="0"/>
                <a:cs typeface="Times New Roman" pitchFamily="18" charset="0"/>
              </a:rPr>
              <a:t>said</a:t>
            </a:r>
            <a:r>
              <a:rPr lang="en-US" sz="1600" spc="-165" dirty="0">
                <a:solidFill>
                  <a:schemeClr val="accent2"/>
                </a:solidFill>
                <a:latin typeface="Times New Roman" pitchFamily="18" charset="0"/>
                <a:cs typeface="Times New Roman" pitchFamily="18" charset="0"/>
              </a:rPr>
              <a:t> </a:t>
            </a:r>
            <a:r>
              <a:rPr lang="en-US" sz="1600" spc="10" dirty="0">
                <a:solidFill>
                  <a:schemeClr val="accent2"/>
                </a:solidFill>
                <a:latin typeface="Times New Roman" pitchFamily="18" charset="0"/>
                <a:cs typeface="Times New Roman" pitchFamily="18" charset="0"/>
              </a:rPr>
              <a:t>to</a:t>
            </a:r>
            <a:r>
              <a:rPr lang="en-US" sz="1600" spc="-165" dirty="0">
                <a:solidFill>
                  <a:schemeClr val="accent2"/>
                </a:solidFill>
                <a:latin typeface="Times New Roman" pitchFamily="18" charset="0"/>
                <a:cs typeface="Times New Roman" pitchFamily="18" charset="0"/>
              </a:rPr>
              <a:t> </a:t>
            </a:r>
            <a:r>
              <a:rPr lang="en-US" sz="1600" spc="55" dirty="0">
                <a:solidFill>
                  <a:schemeClr val="accent2"/>
                </a:solidFill>
                <a:latin typeface="Times New Roman" pitchFamily="18" charset="0"/>
                <a:cs typeface="Times New Roman" pitchFamily="18" charset="0"/>
              </a:rPr>
              <a:t>be</a:t>
            </a:r>
            <a:r>
              <a:rPr lang="en-US" sz="1600" spc="-165" dirty="0">
                <a:solidFill>
                  <a:schemeClr val="accent2"/>
                </a:solidFill>
                <a:latin typeface="Times New Roman" pitchFamily="18" charset="0"/>
                <a:cs typeface="Times New Roman" pitchFamily="18" charset="0"/>
              </a:rPr>
              <a:t> </a:t>
            </a:r>
            <a:r>
              <a:rPr lang="en-US" sz="1600" spc="5" dirty="0">
                <a:solidFill>
                  <a:schemeClr val="accent2"/>
                </a:solidFill>
                <a:latin typeface="Times New Roman" pitchFamily="18" charset="0"/>
                <a:cs typeface="Times New Roman" pitchFamily="18" charset="0"/>
              </a:rPr>
              <a:t>successful</a:t>
            </a:r>
            <a:r>
              <a:rPr lang="en-US" sz="1600" spc="-165" dirty="0">
                <a:solidFill>
                  <a:schemeClr val="accent2"/>
                </a:solidFill>
                <a:latin typeface="Times New Roman" pitchFamily="18" charset="0"/>
                <a:cs typeface="Times New Roman" pitchFamily="18" charset="0"/>
              </a:rPr>
              <a:t> </a:t>
            </a:r>
            <a:r>
              <a:rPr lang="en-US" sz="1600" spc="-20" dirty="0">
                <a:solidFill>
                  <a:schemeClr val="accent2"/>
                </a:solidFill>
                <a:latin typeface="Times New Roman" pitchFamily="18" charset="0"/>
                <a:cs typeface="Times New Roman" pitchFamily="18" charset="0"/>
              </a:rPr>
              <a:t>if</a:t>
            </a:r>
            <a:r>
              <a:rPr lang="en-US" sz="1600" spc="-165" dirty="0">
                <a:solidFill>
                  <a:schemeClr val="accent2"/>
                </a:solidFill>
                <a:latin typeface="Times New Roman" pitchFamily="18" charset="0"/>
                <a:cs typeface="Times New Roman" pitchFamily="18" charset="0"/>
              </a:rPr>
              <a:t> </a:t>
            </a:r>
            <a:r>
              <a:rPr lang="en-US" sz="1600" spc="5" dirty="0">
                <a:solidFill>
                  <a:schemeClr val="accent2"/>
                </a:solidFill>
                <a:latin typeface="Times New Roman" pitchFamily="18" charset="0"/>
                <a:cs typeface="Times New Roman" pitchFamily="18" charset="0"/>
              </a:rPr>
              <a:t>it</a:t>
            </a:r>
            <a:r>
              <a:rPr lang="en-US" sz="1600" spc="-165" dirty="0">
                <a:solidFill>
                  <a:schemeClr val="accent2"/>
                </a:solidFill>
                <a:latin typeface="Times New Roman" pitchFamily="18" charset="0"/>
                <a:cs typeface="Times New Roman" pitchFamily="18" charset="0"/>
              </a:rPr>
              <a:t> </a:t>
            </a:r>
            <a:r>
              <a:rPr lang="en-US" sz="1600" spc="-110" dirty="0">
                <a:solidFill>
                  <a:schemeClr val="accent2"/>
                </a:solidFill>
                <a:latin typeface="Times New Roman" pitchFamily="18" charset="0"/>
                <a:cs typeface="Times New Roman" pitchFamily="18" charset="0"/>
              </a:rPr>
              <a:t>has:</a:t>
            </a:r>
            <a:endParaRPr lang="en-US" sz="1600" dirty="0">
              <a:solidFill>
                <a:schemeClr val="accent2"/>
              </a:solidFill>
              <a:latin typeface="Times New Roman" pitchFamily="18" charset="0"/>
              <a:cs typeface="Times New Roman" pitchFamily="18" charset="0"/>
            </a:endParaRPr>
          </a:p>
          <a:p>
            <a:pPr marL="469900" indent="-457200">
              <a:lnSpc>
                <a:spcPct val="150000"/>
              </a:lnSpc>
              <a:buFont typeface="AoyagiKouzanFontT"/>
              <a:buChar char="❏"/>
              <a:tabLst>
                <a:tab pos="469265" algn="l"/>
                <a:tab pos="469900" algn="l"/>
              </a:tabLst>
            </a:pPr>
            <a:r>
              <a:rPr lang="en-US" sz="1600" spc="60" dirty="0">
                <a:solidFill>
                  <a:schemeClr val="accent2"/>
                </a:solidFill>
                <a:latin typeface="Times New Roman" pitchFamily="18" charset="0"/>
                <a:cs typeface="Times New Roman" pitchFamily="18" charset="0"/>
              </a:rPr>
              <a:t>A</a:t>
            </a:r>
            <a:r>
              <a:rPr lang="en-US" sz="1600" spc="-170" dirty="0">
                <a:solidFill>
                  <a:schemeClr val="accent2"/>
                </a:solidFill>
                <a:latin typeface="Times New Roman" pitchFamily="18" charset="0"/>
                <a:cs typeface="Times New Roman" pitchFamily="18" charset="0"/>
              </a:rPr>
              <a:t> </a:t>
            </a:r>
            <a:r>
              <a:rPr lang="en-US" sz="1600" spc="65" dirty="0">
                <a:solidFill>
                  <a:schemeClr val="accent2"/>
                </a:solidFill>
                <a:latin typeface="Times New Roman" pitchFamily="18" charset="0"/>
                <a:cs typeface="Times New Roman" pitchFamily="18" charset="0"/>
              </a:rPr>
              <a:t>high</a:t>
            </a:r>
            <a:r>
              <a:rPr lang="en-US" sz="1600" spc="-165" dirty="0">
                <a:solidFill>
                  <a:schemeClr val="accent2"/>
                </a:solidFill>
                <a:latin typeface="Times New Roman" pitchFamily="18" charset="0"/>
                <a:cs typeface="Times New Roman" pitchFamily="18" charset="0"/>
              </a:rPr>
              <a:t> </a:t>
            </a:r>
            <a:r>
              <a:rPr lang="en-US" sz="1600" spc="-15" dirty="0">
                <a:solidFill>
                  <a:schemeClr val="accent2"/>
                </a:solidFill>
                <a:latin typeface="Times New Roman" pitchFamily="18" charset="0"/>
                <a:cs typeface="Times New Roman" pitchFamily="18" charset="0"/>
              </a:rPr>
              <a:t>average</a:t>
            </a:r>
            <a:r>
              <a:rPr lang="en-US" sz="1600" spc="-165" dirty="0">
                <a:solidFill>
                  <a:schemeClr val="accent2"/>
                </a:solidFill>
                <a:latin typeface="Times New Roman" pitchFamily="18" charset="0"/>
                <a:cs typeface="Times New Roman" pitchFamily="18" charset="0"/>
              </a:rPr>
              <a:t> </a:t>
            </a:r>
            <a:r>
              <a:rPr lang="en-US" sz="1600" spc="-5" dirty="0">
                <a:solidFill>
                  <a:schemeClr val="accent2"/>
                </a:solidFill>
                <a:latin typeface="Times New Roman" pitchFamily="18" charset="0"/>
                <a:cs typeface="Times New Roman" pitchFamily="18" charset="0"/>
              </a:rPr>
              <a:t>user</a:t>
            </a:r>
            <a:r>
              <a:rPr lang="en-US" sz="1600" spc="-165" dirty="0">
                <a:solidFill>
                  <a:schemeClr val="accent2"/>
                </a:solidFill>
                <a:latin typeface="Times New Roman" pitchFamily="18" charset="0"/>
                <a:cs typeface="Times New Roman" pitchFamily="18" charset="0"/>
              </a:rPr>
              <a:t> </a:t>
            </a:r>
            <a:r>
              <a:rPr lang="en-US" sz="1600" spc="15" dirty="0">
                <a:solidFill>
                  <a:schemeClr val="accent2"/>
                </a:solidFill>
                <a:latin typeface="Times New Roman" pitchFamily="18" charset="0"/>
                <a:cs typeface="Times New Roman" pitchFamily="18" charset="0"/>
              </a:rPr>
              <a:t>rating</a:t>
            </a:r>
            <a:endParaRPr lang="en-US" sz="1600" dirty="0">
              <a:solidFill>
                <a:schemeClr val="accent2"/>
              </a:solidFill>
              <a:latin typeface="Times New Roman" pitchFamily="18" charset="0"/>
              <a:cs typeface="Times New Roman" pitchFamily="18" charset="0"/>
            </a:endParaRPr>
          </a:p>
          <a:p>
            <a:pPr marL="469900" indent="-457200">
              <a:lnSpc>
                <a:spcPct val="150000"/>
              </a:lnSpc>
              <a:buFont typeface="AoyagiKouzanFontT"/>
              <a:buChar char="❏"/>
              <a:tabLst>
                <a:tab pos="469265" algn="l"/>
                <a:tab pos="469900" algn="l"/>
              </a:tabLst>
            </a:pPr>
            <a:r>
              <a:rPr lang="en-US" sz="1600" spc="60" dirty="0">
                <a:solidFill>
                  <a:schemeClr val="accent2"/>
                </a:solidFill>
                <a:latin typeface="Times New Roman" pitchFamily="18" charset="0"/>
                <a:cs typeface="Times New Roman" pitchFamily="18" charset="0"/>
              </a:rPr>
              <a:t>A</a:t>
            </a:r>
            <a:r>
              <a:rPr lang="en-US" sz="1600" spc="-170" dirty="0">
                <a:solidFill>
                  <a:schemeClr val="accent2"/>
                </a:solidFill>
                <a:latin typeface="Times New Roman" pitchFamily="18" charset="0"/>
                <a:cs typeface="Times New Roman" pitchFamily="18" charset="0"/>
              </a:rPr>
              <a:t> </a:t>
            </a:r>
            <a:r>
              <a:rPr lang="en-US" sz="1600" spc="70" dirty="0">
                <a:solidFill>
                  <a:schemeClr val="accent2"/>
                </a:solidFill>
                <a:latin typeface="Times New Roman" pitchFamily="18" charset="0"/>
                <a:cs typeface="Times New Roman" pitchFamily="18" charset="0"/>
              </a:rPr>
              <a:t>good</a:t>
            </a:r>
            <a:r>
              <a:rPr lang="en-US" sz="1600" spc="-165" dirty="0">
                <a:solidFill>
                  <a:schemeClr val="accent2"/>
                </a:solidFill>
                <a:latin typeface="Times New Roman" pitchFamily="18" charset="0"/>
                <a:cs typeface="Times New Roman" pitchFamily="18" charset="0"/>
              </a:rPr>
              <a:t> </a:t>
            </a:r>
            <a:r>
              <a:rPr lang="en-US" sz="1600" spc="60" dirty="0">
                <a:solidFill>
                  <a:schemeClr val="accent2"/>
                </a:solidFill>
                <a:latin typeface="Times New Roman" pitchFamily="18" charset="0"/>
                <a:cs typeface="Times New Roman" pitchFamily="18" charset="0"/>
              </a:rPr>
              <a:t>number</a:t>
            </a:r>
            <a:r>
              <a:rPr lang="en-US" sz="1600" spc="-165" dirty="0">
                <a:solidFill>
                  <a:schemeClr val="accent2"/>
                </a:solidFill>
                <a:latin typeface="Times New Roman" pitchFamily="18" charset="0"/>
                <a:cs typeface="Times New Roman" pitchFamily="18" charset="0"/>
              </a:rPr>
              <a:t> </a:t>
            </a:r>
            <a:r>
              <a:rPr lang="en-US" sz="1600" spc="5" dirty="0">
                <a:solidFill>
                  <a:schemeClr val="accent2"/>
                </a:solidFill>
                <a:latin typeface="Times New Roman" pitchFamily="18" charset="0"/>
                <a:cs typeface="Times New Roman" pitchFamily="18" charset="0"/>
              </a:rPr>
              <a:t>of</a:t>
            </a:r>
            <a:r>
              <a:rPr lang="en-US" sz="1600" spc="-165" dirty="0">
                <a:solidFill>
                  <a:schemeClr val="accent2"/>
                </a:solidFill>
                <a:latin typeface="Times New Roman" pitchFamily="18" charset="0"/>
                <a:cs typeface="Times New Roman" pitchFamily="18" charset="0"/>
              </a:rPr>
              <a:t> </a:t>
            </a:r>
            <a:r>
              <a:rPr lang="en-US" sz="1600" spc="-5" dirty="0">
                <a:solidFill>
                  <a:schemeClr val="accent2"/>
                </a:solidFill>
                <a:latin typeface="Times New Roman" pitchFamily="18" charset="0"/>
                <a:cs typeface="Times New Roman" pitchFamily="18" charset="0"/>
              </a:rPr>
              <a:t>positive</a:t>
            </a:r>
            <a:r>
              <a:rPr lang="en-US" sz="1600" spc="-165" dirty="0">
                <a:solidFill>
                  <a:schemeClr val="accent2"/>
                </a:solidFill>
                <a:latin typeface="Times New Roman" pitchFamily="18" charset="0"/>
                <a:cs typeface="Times New Roman" pitchFamily="18" charset="0"/>
              </a:rPr>
              <a:t> </a:t>
            </a:r>
            <a:r>
              <a:rPr lang="en-US" sz="1600" spc="-20" dirty="0">
                <a:solidFill>
                  <a:schemeClr val="accent2"/>
                </a:solidFill>
                <a:latin typeface="Times New Roman" pitchFamily="18" charset="0"/>
                <a:cs typeface="Times New Roman" pitchFamily="18" charset="0"/>
              </a:rPr>
              <a:t>reviews</a:t>
            </a:r>
            <a:endParaRPr lang="en-US" sz="1600" dirty="0">
              <a:solidFill>
                <a:schemeClr val="accent2"/>
              </a:solidFill>
              <a:latin typeface="Times New Roman" pitchFamily="18" charset="0"/>
              <a:cs typeface="Times New Roman" pitchFamily="18" charset="0"/>
            </a:endParaRPr>
          </a:p>
          <a:p>
            <a:pPr marL="469900" indent="-457200">
              <a:lnSpc>
                <a:spcPct val="150000"/>
              </a:lnSpc>
              <a:buFont typeface="AoyagiKouzanFontT"/>
              <a:buChar char="❏"/>
              <a:tabLst>
                <a:tab pos="469265" algn="l"/>
                <a:tab pos="469900" algn="l"/>
              </a:tabLst>
            </a:pPr>
            <a:r>
              <a:rPr lang="en-US" sz="1600" spc="60" dirty="0">
                <a:solidFill>
                  <a:schemeClr val="accent2"/>
                </a:solidFill>
                <a:latin typeface="Times New Roman" pitchFamily="18" charset="0"/>
                <a:cs typeface="Times New Roman" pitchFamily="18" charset="0"/>
              </a:rPr>
              <a:t>A</a:t>
            </a:r>
            <a:r>
              <a:rPr lang="en-US" sz="1600" spc="-170" dirty="0">
                <a:solidFill>
                  <a:schemeClr val="accent2"/>
                </a:solidFill>
                <a:latin typeface="Times New Roman" pitchFamily="18" charset="0"/>
                <a:cs typeface="Times New Roman" pitchFamily="18" charset="0"/>
              </a:rPr>
              <a:t> </a:t>
            </a:r>
            <a:r>
              <a:rPr lang="en-US" sz="1600" spc="70" dirty="0">
                <a:solidFill>
                  <a:schemeClr val="accent2"/>
                </a:solidFill>
                <a:latin typeface="Times New Roman" pitchFamily="18" charset="0"/>
                <a:cs typeface="Times New Roman" pitchFamily="18" charset="0"/>
              </a:rPr>
              <a:t>good</a:t>
            </a:r>
            <a:r>
              <a:rPr lang="en-US" sz="1600" spc="-165" dirty="0">
                <a:solidFill>
                  <a:schemeClr val="accent2"/>
                </a:solidFill>
                <a:latin typeface="Times New Roman" pitchFamily="18" charset="0"/>
                <a:cs typeface="Times New Roman" pitchFamily="18" charset="0"/>
              </a:rPr>
              <a:t> </a:t>
            </a:r>
            <a:r>
              <a:rPr lang="en-US" sz="1600" spc="60" dirty="0">
                <a:solidFill>
                  <a:schemeClr val="accent2"/>
                </a:solidFill>
                <a:latin typeface="Times New Roman" pitchFamily="18" charset="0"/>
                <a:cs typeface="Times New Roman" pitchFamily="18" charset="0"/>
              </a:rPr>
              <a:t>number</a:t>
            </a:r>
            <a:r>
              <a:rPr lang="en-US" sz="1600" spc="-165" dirty="0">
                <a:solidFill>
                  <a:schemeClr val="accent2"/>
                </a:solidFill>
                <a:latin typeface="Times New Roman" pitchFamily="18" charset="0"/>
                <a:cs typeface="Times New Roman" pitchFamily="18" charset="0"/>
              </a:rPr>
              <a:t> </a:t>
            </a:r>
            <a:r>
              <a:rPr lang="en-US" sz="1600" spc="5" dirty="0">
                <a:solidFill>
                  <a:schemeClr val="accent2"/>
                </a:solidFill>
                <a:latin typeface="Times New Roman" pitchFamily="18" charset="0"/>
                <a:cs typeface="Times New Roman" pitchFamily="18" charset="0"/>
              </a:rPr>
              <a:t>of</a:t>
            </a:r>
            <a:r>
              <a:rPr lang="en-US" sz="1600" spc="-165" dirty="0">
                <a:solidFill>
                  <a:schemeClr val="accent2"/>
                </a:solidFill>
                <a:latin typeface="Times New Roman" pitchFamily="18" charset="0"/>
                <a:cs typeface="Times New Roman" pitchFamily="18" charset="0"/>
              </a:rPr>
              <a:t> </a:t>
            </a:r>
            <a:r>
              <a:rPr lang="en-US" sz="1600" spc="35" dirty="0">
                <a:solidFill>
                  <a:schemeClr val="accent2"/>
                </a:solidFill>
                <a:latin typeface="Times New Roman" pitchFamily="18" charset="0"/>
                <a:cs typeface="Times New Roman" pitchFamily="18" charset="0"/>
              </a:rPr>
              <a:t>monthly</a:t>
            </a:r>
            <a:r>
              <a:rPr lang="en-US" sz="1600" spc="-165" dirty="0">
                <a:solidFill>
                  <a:schemeClr val="accent2"/>
                </a:solidFill>
                <a:latin typeface="Times New Roman" pitchFamily="18" charset="0"/>
                <a:cs typeface="Times New Roman" pitchFamily="18" charset="0"/>
              </a:rPr>
              <a:t> </a:t>
            </a:r>
            <a:r>
              <a:rPr lang="en-US" sz="1600" spc="-15" dirty="0">
                <a:solidFill>
                  <a:schemeClr val="accent2"/>
                </a:solidFill>
                <a:latin typeface="Times New Roman" pitchFamily="18" charset="0"/>
                <a:cs typeface="Times New Roman" pitchFamily="18" charset="0"/>
              </a:rPr>
              <a:t>average</a:t>
            </a:r>
            <a:r>
              <a:rPr lang="en-US" sz="1600" spc="-165" dirty="0">
                <a:solidFill>
                  <a:schemeClr val="accent2"/>
                </a:solidFill>
                <a:latin typeface="Times New Roman" pitchFamily="18" charset="0"/>
                <a:cs typeface="Times New Roman" pitchFamily="18" charset="0"/>
              </a:rPr>
              <a:t> </a:t>
            </a:r>
            <a:r>
              <a:rPr lang="en-US" sz="1600" spc="-20" dirty="0">
                <a:solidFill>
                  <a:schemeClr val="accent2"/>
                </a:solidFill>
                <a:latin typeface="Times New Roman" pitchFamily="18" charset="0"/>
                <a:cs typeface="Times New Roman" pitchFamily="18" charset="0"/>
              </a:rPr>
              <a:t>users</a:t>
            </a:r>
            <a:endParaRPr lang="en-US" sz="1600" dirty="0">
              <a:solidFill>
                <a:schemeClr val="accent2"/>
              </a:solidFill>
              <a:latin typeface="Times New Roman" pitchFamily="18" charset="0"/>
              <a:cs typeface="Times New Roman" pitchFamily="18" charset="0"/>
            </a:endParaRPr>
          </a:p>
          <a:p>
            <a:pPr marL="469900" indent="-457200">
              <a:lnSpc>
                <a:spcPct val="150000"/>
              </a:lnSpc>
              <a:buFont typeface="AoyagiKouzanFontT"/>
              <a:buChar char="❏"/>
              <a:tabLst>
                <a:tab pos="469265" algn="l"/>
                <a:tab pos="469900" algn="l"/>
              </a:tabLst>
            </a:pPr>
            <a:r>
              <a:rPr lang="en-US" sz="1600" spc="70" dirty="0">
                <a:solidFill>
                  <a:schemeClr val="accent2"/>
                </a:solidFill>
                <a:latin typeface="Times New Roman" pitchFamily="18" charset="0"/>
                <a:cs typeface="Times New Roman" pitchFamily="18" charset="0"/>
              </a:rPr>
              <a:t>High</a:t>
            </a:r>
            <a:r>
              <a:rPr lang="en-US" sz="1600" spc="-170" dirty="0">
                <a:solidFill>
                  <a:schemeClr val="accent2"/>
                </a:solidFill>
                <a:latin typeface="Times New Roman" pitchFamily="18" charset="0"/>
                <a:cs typeface="Times New Roman" pitchFamily="18" charset="0"/>
              </a:rPr>
              <a:t> </a:t>
            </a:r>
            <a:r>
              <a:rPr lang="en-US" sz="1600" spc="-5" dirty="0">
                <a:solidFill>
                  <a:schemeClr val="accent2"/>
                </a:solidFill>
                <a:latin typeface="Times New Roman" pitchFamily="18" charset="0"/>
                <a:cs typeface="Times New Roman" pitchFamily="18" charset="0"/>
              </a:rPr>
              <a:t>revenue</a:t>
            </a:r>
            <a:r>
              <a:rPr lang="en-US" sz="1600" spc="-165" dirty="0">
                <a:solidFill>
                  <a:schemeClr val="accent2"/>
                </a:solidFill>
                <a:latin typeface="Times New Roman" pitchFamily="18" charset="0"/>
                <a:cs typeface="Times New Roman" pitchFamily="18" charset="0"/>
              </a:rPr>
              <a:t> </a:t>
            </a:r>
            <a:r>
              <a:rPr lang="en-US" sz="1600" spc="20" dirty="0">
                <a:solidFill>
                  <a:schemeClr val="accent2"/>
                </a:solidFill>
                <a:latin typeface="Times New Roman" pitchFamily="18" charset="0"/>
                <a:cs typeface="Times New Roman" pitchFamily="18" charset="0"/>
              </a:rPr>
              <a:t>per</a:t>
            </a:r>
            <a:r>
              <a:rPr lang="en-US" sz="1600" spc="-165" dirty="0">
                <a:solidFill>
                  <a:schemeClr val="accent2"/>
                </a:solidFill>
                <a:latin typeface="Times New Roman" pitchFamily="18" charset="0"/>
                <a:cs typeface="Times New Roman" pitchFamily="18" charset="0"/>
              </a:rPr>
              <a:t> </a:t>
            </a:r>
            <a:r>
              <a:rPr lang="en-US" sz="1600" spc="30" dirty="0">
                <a:solidFill>
                  <a:schemeClr val="accent2"/>
                </a:solidFill>
                <a:latin typeface="Times New Roman" pitchFamily="18" charset="0"/>
                <a:cs typeface="Times New Roman" pitchFamily="18" charset="0"/>
              </a:rPr>
              <a:t>customer</a:t>
            </a:r>
            <a:r>
              <a:rPr lang="en-US" sz="1600" spc="-165" dirty="0">
                <a:solidFill>
                  <a:schemeClr val="accent2"/>
                </a:solidFill>
                <a:latin typeface="Times New Roman" pitchFamily="18" charset="0"/>
                <a:cs typeface="Times New Roman" pitchFamily="18" charset="0"/>
              </a:rPr>
              <a:t> </a:t>
            </a:r>
            <a:r>
              <a:rPr lang="en-US" sz="1600" spc="50" dirty="0">
                <a:solidFill>
                  <a:schemeClr val="accent2"/>
                </a:solidFill>
                <a:latin typeface="Times New Roman" pitchFamily="18" charset="0"/>
                <a:cs typeface="Times New Roman" pitchFamily="18" charset="0"/>
              </a:rPr>
              <a:t>and</a:t>
            </a:r>
            <a:r>
              <a:rPr lang="en-US" sz="1600" spc="-165" dirty="0">
                <a:solidFill>
                  <a:schemeClr val="accent2"/>
                </a:solidFill>
                <a:latin typeface="Times New Roman" pitchFamily="18" charset="0"/>
                <a:cs typeface="Times New Roman" pitchFamily="18" charset="0"/>
              </a:rPr>
              <a:t> </a:t>
            </a:r>
            <a:r>
              <a:rPr lang="en-US" sz="1600" spc="-15" dirty="0">
                <a:solidFill>
                  <a:schemeClr val="accent2"/>
                </a:solidFill>
                <a:latin typeface="Times New Roman" pitchFamily="18" charset="0"/>
                <a:cs typeface="Times New Roman" pitchFamily="18" charset="0"/>
              </a:rPr>
              <a:t>so</a:t>
            </a:r>
            <a:r>
              <a:rPr lang="en-US" sz="1600" spc="-165" dirty="0">
                <a:solidFill>
                  <a:schemeClr val="accent2"/>
                </a:solidFill>
                <a:latin typeface="Times New Roman" pitchFamily="18" charset="0"/>
                <a:cs typeface="Times New Roman" pitchFamily="18" charset="0"/>
              </a:rPr>
              <a:t> </a:t>
            </a:r>
            <a:r>
              <a:rPr lang="en-US" sz="1600" spc="-55" dirty="0">
                <a:solidFill>
                  <a:schemeClr val="accent2"/>
                </a:solidFill>
                <a:latin typeface="Times New Roman" pitchFamily="18" charset="0"/>
                <a:cs typeface="Times New Roman" pitchFamily="18" charset="0"/>
              </a:rPr>
              <a:t>on.</a:t>
            </a:r>
            <a:endParaRPr lang="en-US" sz="1600" dirty="0">
              <a:solidFill>
                <a:schemeClr val="accent2"/>
              </a:solidFill>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91273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p:cNvSpPr txBox="1">
            <a:spLocks/>
          </p:cNvSpPr>
          <p:nvPr/>
        </p:nvSpPr>
        <p:spPr>
          <a:xfrm>
            <a:off x="1885950" y="177041"/>
            <a:ext cx="4419599" cy="505267"/>
          </a:xfrm>
          <a:prstGeom prst="rect">
            <a:avLst/>
          </a:prstGeom>
        </p:spPr>
        <p:txBody>
          <a:bodyPr vert="horz" wrap="square" lIns="0" tIns="1270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2700" algn="ctr">
              <a:spcBef>
                <a:spcPts val="100"/>
              </a:spcBef>
            </a:pPr>
            <a:r>
              <a:rPr lang="en-US" sz="3200" b="1" dirty="0" smtClean="0">
                <a:solidFill>
                  <a:srgbClr val="C00000"/>
                </a:solidFill>
                <a:latin typeface="Times New Roman" pitchFamily="18" charset="0"/>
                <a:cs typeface="Times New Roman" pitchFamily="18" charset="0"/>
              </a:rPr>
              <a:t>Dataset Preparation</a:t>
            </a:r>
            <a:endParaRPr lang="en-US" sz="3200" b="1" dirty="0">
              <a:latin typeface="Times New Roman" pitchFamily="18" charset="0"/>
              <a:cs typeface="Times New Roman" pitchFamily="18" charset="0"/>
            </a:endParaRPr>
          </a:p>
        </p:txBody>
      </p:sp>
      <p:sp>
        <p:nvSpPr>
          <p:cNvPr id="3" name="TextBox 2"/>
          <p:cNvSpPr txBox="1"/>
          <p:nvPr/>
        </p:nvSpPr>
        <p:spPr>
          <a:xfrm>
            <a:off x="295274" y="746820"/>
            <a:ext cx="8677276" cy="3262432"/>
          </a:xfrm>
          <a:prstGeom prst="rect">
            <a:avLst/>
          </a:prstGeom>
          <a:noFill/>
        </p:spPr>
        <p:txBody>
          <a:bodyPr wrap="square" rtlCol="0">
            <a:spAutoFit/>
          </a:bodyPr>
          <a:lstStyle/>
          <a:p>
            <a:pPr marL="355600" indent="-342900">
              <a:spcBef>
                <a:spcPts val="100"/>
              </a:spcBef>
              <a:buSzPct val="93333"/>
              <a:buFont typeface="Calibri"/>
              <a:buChar char="▪"/>
              <a:tabLst>
                <a:tab pos="354965" algn="l"/>
                <a:tab pos="355600" algn="l"/>
              </a:tabLst>
            </a:pPr>
            <a:r>
              <a:rPr lang="en-US" sz="1600" b="1" spc="-5" dirty="0">
                <a:solidFill>
                  <a:schemeClr val="accent2"/>
                </a:solidFill>
                <a:latin typeface="Times New Roman" pitchFamily="18" charset="0"/>
                <a:cs typeface="Times New Roman" pitchFamily="18" charset="0"/>
              </a:rPr>
              <a:t>Loading</a:t>
            </a:r>
            <a:r>
              <a:rPr lang="en-US" sz="1600" b="1" spc="409" dirty="0">
                <a:solidFill>
                  <a:schemeClr val="accent2"/>
                </a:solidFill>
                <a:latin typeface="Times New Roman" pitchFamily="18" charset="0"/>
                <a:cs typeface="Times New Roman" pitchFamily="18" charset="0"/>
              </a:rPr>
              <a:t> </a:t>
            </a:r>
            <a:r>
              <a:rPr lang="en-US" sz="1600" b="1" dirty="0">
                <a:solidFill>
                  <a:schemeClr val="accent2"/>
                </a:solidFill>
                <a:latin typeface="Times New Roman" pitchFamily="18" charset="0"/>
                <a:cs typeface="Times New Roman" pitchFamily="18" charset="0"/>
              </a:rPr>
              <a:t>the</a:t>
            </a:r>
            <a:r>
              <a:rPr lang="en-US" sz="1600" b="1" spc="409" dirty="0">
                <a:solidFill>
                  <a:schemeClr val="accent2"/>
                </a:solidFill>
                <a:latin typeface="Times New Roman" pitchFamily="18" charset="0"/>
                <a:cs typeface="Times New Roman" pitchFamily="18" charset="0"/>
              </a:rPr>
              <a:t> </a:t>
            </a:r>
            <a:r>
              <a:rPr lang="en-US" sz="1600" b="1" spc="-5" dirty="0">
                <a:solidFill>
                  <a:schemeClr val="accent2"/>
                </a:solidFill>
                <a:latin typeface="Times New Roman" pitchFamily="18" charset="0"/>
                <a:cs typeface="Times New Roman" pitchFamily="18" charset="0"/>
              </a:rPr>
              <a:t>data</a:t>
            </a:r>
            <a:r>
              <a:rPr lang="en-US" sz="1600" b="1" spc="425" dirty="0">
                <a:solidFill>
                  <a:schemeClr val="accent2"/>
                </a:solidFill>
                <a:latin typeface="Times New Roman" pitchFamily="18" charset="0"/>
                <a:cs typeface="Times New Roman" pitchFamily="18" charset="0"/>
              </a:rPr>
              <a:t> </a:t>
            </a:r>
            <a:r>
              <a:rPr lang="en-US" sz="1600" b="1" dirty="0">
                <a:solidFill>
                  <a:schemeClr val="accent2"/>
                </a:solidFill>
                <a:latin typeface="Times New Roman" pitchFamily="18" charset="0"/>
                <a:cs typeface="Times New Roman" pitchFamily="18" charset="0"/>
              </a:rPr>
              <a:t>sets:</a:t>
            </a:r>
            <a:r>
              <a:rPr lang="en-US" sz="1600" b="1" spc="409" dirty="0">
                <a:solidFill>
                  <a:schemeClr val="accent2"/>
                </a:solidFill>
                <a:latin typeface="Times New Roman" pitchFamily="18" charset="0"/>
                <a:cs typeface="Times New Roman" pitchFamily="18" charset="0"/>
              </a:rPr>
              <a:t> </a:t>
            </a:r>
            <a:r>
              <a:rPr lang="en-US" sz="1600" spc="-10" dirty="0">
                <a:solidFill>
                  <a:schemeClr val="accent2"/>
                </a:solidFill>
                <a:latin typeface="Times New Roman" pitchFamily="18" charset="0"/>
                <a:cs typeface="Times New Roman" pitchFamily="18" charset="0"/>
              </a:rPr>
              <a:t>Two</a:t>
            </a:r>
            <a:r>
              <a:rPr lang="en-US" sz="1600" spc="425" dirty="0">
                <a:solidFill>
                  <a:schemeClr val="accent2"/>
                </a:solidFill>
                <a:latin typeface="Times New Roman" pitchFamily="18" charset="0"/>
                <a:cs typeface="Times New Roman" pitchFamily="18" charset="0"/>
              </a:rPr>
              <a:t> </a:t>
            </a:r>
            <a:r>
              <a:rPr lang="en-US" sz="1600" dirty="0">
                <a:solidFill>
                  <a:schemeClr val="accent2"/>
                </a:solidFill>
                <a:latin typeface="Times New Roman" pitchFamily="18" charset="0"/>
                <a:cs typeface="Times New Roman" pitchFamily="18" charset="0"/>
              </a:rPr>
              <a:t>datasets,</a:t>
            </a:r>
            <a:r>
              <a:rPr lang="en-US" sz="1600" spc="425" dirty="0">
                <a:solidFill>
                  <a:schemeClr val="accent2"/>
                </a:solidFill>
                <a:latin typeface="Times New Roman" pitchFamily="18" charset="0"/>
                <a:cs typeface="Times New Roman" pitchFamily="18" charset="0"/>
              </a:rPr>
              <a:t> </a:t>
            </a:r>
            <a:r>
              <a:rPr lang="en-US" sz="1600" spc="-5" dirty="0">
                <a:solidFill>
                  <a:schemeClr val="accent2"/>
                </a:solidFill>
                <a:latin typeface="Times New Roman" pitchFamily="18" charset="0"/>
                <a:cs typeface="Times New Roman" pitchFamily="18" charset="0"/>
              </a:rPr>
              <a:t>First</a:t>
            </a:r>
            <a:r>
              <a:rPr lang="en-US" sz="1600" spc="409" dirty="0">
                <a:solidFill>
                  <a:schemeClr val="accent2"/>
                </a:solidFill>
                <a:latin typeface="Times New Roman" pitchFamily="18" charset="0"/>
                <a:cs typeface="Times New Roman" pitchFamily="18" charset="0"/>
              </a:rPr>
              <a:t> </a:t>
            </a:r>
            <a:r>
              <a:rPr lang="en-US" sz="1600" spc="-5" dirty="0">
                <a:solidFill>
                  <a:schemeClr val="accent2"/>
                </a:solidFill>
                <a:latin typeface="Times New Roman" pitchFamily="18" charset="0"/>
                <a:cs typeface="Times New Roman" pitchFamily="18" charset="0"/>
              </a:rPr>
              <a:t>Play</a:t>
            </a:r>
            <a:r>
              <a:rPr lang="en-US" sz="1600" spc="415" dirty="0">
                <a:solidFill>
                  <a:schemeClr val="accent2"/>
                </a:solidFill>
                <a:latin typeface="Times New Roman" pitchFamily="18" charset="0"/>
                <a:cs typeface="Times New Roman" pitchFamily="18" charset="0"/>
              </a:rPr>
              <a:t> </a:t>
            </a:r>
            <a:r>
              <a:rPr lang="en-US" sz="1600" spc="-5" dirty="0">
                <a:solidFill>
                  <a:schemeClr val="accent2"/>
                </a:solidFill>
                <a:latin typeface="Times New Roman" pitchFamily="18" charset="0"/>
                <a:cs typeface="Times New Roman" pitchFamily="18" charset="0"/>
              </a:rPr>
              <a:t>store</a:t>
            </a:r>
            <a:r>
              <a:rPr lang="en-US" sz="1600" spc="420" dirty="0">
                <a:solidFill>
                  <a:schemeClr val="accent2"/>
                </a:solidFill>
                <a:latin typeface="Times New Roman" pitchFamily="18" charset="0"/>
                <a:cs typeface="Times New Roman" pitchFamily="18" charset="0"/>
              </a:rPr>
              <a:t> </a:t>
            </a:r>
            <a:r>
              <a:rPr lang="en-US" sz="1600" dirty="0">
                <a:solidFill>
                  <a:schemeClr val="accent2"/>
                </a:solidFill>
                <a:latin typeface="Times New Roman" pitchFamily="18" charset="0"/>
                <a:cs typeface="Times New Roman" pitchFamily="18" charset="0"/>
              </a:rPr>
              <a:t>app</a:t>
            </a:r>
          </a:p>
          <a:p>
            <a:pPr marL="355600">
              <a:spcBef>
                <a:spcPts val="5"/>
              </a:spcBef>
            </a:pPr>
            <a:r>
              <a:rPr lang="en-US" sz="1600" dirty="0">
                <a:solidFill>
                  <a:schemeClr val="accent2"/>
                </a:solidFill>
                <a:latin typeface="Times New Roman" pitchFamily="18" charset="0"/>
                <a:cs typeface="Times New Roman" pitchFamily="18" charset="0"/>
              </a:rPr>
              <a:t>dataset</a:t>
            </a:r>
            <a:r>
              <a:rPr lang="en-US" sz="1600" spc="-35" dirty="0">
                <a:solidFill>
                  <a:schemeClr val="accent2"/>
                </a:solidFill>
                <a:latin typeface="Times New Roman" pitchFamily="18" charset="0"/>
                <a:cs typeface="Times New Roman" pitchFamily="18" charset="0"/>
              </a:rPr>
              <a:t> </a:t>
            </a:r>
            <a:r>
              <a:rPr lang="en-US" sz="1600" dirty="0">
                <a:solidFill>
                  <a:schemeClr val="accent2"/>
                </a:solidFill>
                <a:latin typeface="Times New Roman" pitchFamily="18" charset="0"/>
                <a:cs typeface="Times New Roman" pitchFamily="18" charset="0"/>
              </a:rPr>
              <a:t>and</a:t>
            </a:r>
            <a:r>
              <a:rPr lang="en-US" sz="1600" spc="-15" dirty="0">
                <a:solidFill>
                  <a:schemeClr val="accent2"/>
                </a:solidFill>
                <a:latin typeface="Times New Roman" pitchFamily="18" charset="0"/>
                <a:cs typeface="Times New Roman" pitchFamily="18" charset="0"/>
              </a:rPr>
              <a:t> </a:t>
            </a:r>
            <a:r>
              <a:rPr lang="en-US" sz="1600" dirty="0">
                <a:solidFill>
                  <a:schemeClr val="accent2"/>
                </a:solidFill>
                <a:latin typeface="Times New Roman" pitchFamily="18" charset="0"/>
                <a:cs typeface="Times New Roman" pitchFamily="18" charset="0"/>
              </a:rPr>
              <a:t>User</a:t>
            </a:r>
            <a:r>
              <a:rPr lang="en-US" sz="1600" spc="-25" dirty="0">
                <a:solidFill>
                  <a:schemeClr val="accent2"/>
                </a:solidFill>
                <a:latin typeface="Times New Roman" pitchFamily="18" charset="0"/>
                <a:cs typeface="Times New Roman" pitchFamily="18" charset="0"/>
              </a:rPr>
              <a:t> </a:t>
            </a:r>
            <a:r>
              <a:rPr lang="en-US" sz="1600" spc="-5" dirty="0">
                <a:solidFill>
                  <a:schemeClr val="accent2"/>
                </a:solidFill>
                <a:latin typeface="Times New Roman" pitchFamily="18" charset="0"/>
                <a:cs typeface="Times New Roman" pitchFamily="18" charset="0"/>
              </a:rPr>
              <a:t>Reviews</a:t>
            </a:r>
            <a:r>
              <a:rPr lang="en-US" sz="1600" spc="35" dirty="0">
                <a:solidFill>
                  <a:schemeClr val="accent2"/>
                </a:solidFill>
                <a:latin typeface="Times New Roman" pitchFamily="18" charset="0"/>
                <a:cs typeface="Times New Roman" pitchFamily="18" charset="0"/>
              </a:rPr>
              <a:t> </a:t>
            </a:r>
            <a:r>
              <a:rPr lang="en-US" sz="1600" dirty="0">
                <a:solidFill>
                  <a:schemeClr val="accent2"/>
                </a:solidFill>
                <a:latin typeface="Times New Roman" pitchFamily="18" charset="0"/>
                <a:cs typeface="Times New Roman" pitchFamily="18" charset="0"/>
              </a:rPr>
              <a:t>dataset.</a:t>
            </a:r>
          </a:p>
          <a:p>
            <a:pPr>
              <a:spcBef>
                <a:spcPts val="15"/>
              </a:spcBef>
            </a:pPr>
            <a:endParaRPr lang="en-US" sz="1600" dirty="0">
              <a:solidFill>
                <a:schemeClr val="accent2"/>
              </a:solidFill>
              <a:latin typeface="Times New Roman" pitchFamily="18" charset="0"/>
              <a:cs typeface="Times New Roman" pitchFamily="18" charset="0"/>
            </a:endParaRPr>
          </a:p>
          <a:p>
            <a:pPr marL="355600" indent="-342900">
              <a:buSzPct val="93333"/>
              <a:buFont typeface="Calibri"/>
              <a:buChar char="▪"/>
              <a:tabLst>
                <a:tab pos="354965" algn="l"/>
                <a:tab pos="355600" algn="l"/>
              </a:tabLst>
            </a:pPr>
            <a:r>
              <a:rPr lang="en-US" sz="1600" b="1" spc="-5" dirty="0">
                <a:solidFill>
                  <a:schemeClr val="accent2"/>
                </a:solidFill>
                <a:latin typeface="Times New Roman" pitchFamily="18" charset="0"/>
                <a:cs typeface="Times New Roman" pitchFamily="18" charset="0"/>
              </a:rPr>
              <a:t>Import</a:t>
            </a:r>
            <a:r>
              <a:rPr lang="en-US" sz="1600" b="1" dirty="0">
                <a:solidFill>
                  <a:schemeClr val="accent2"/>
                </a:solidFill>
                <a:latin typeface="Times New Roman" pitchFamily="18" charset="0"/>
                <a:cs typeface="Times New Roman" pitchFamily="18" charset="0"/>
              </a:rPr>
              <a:t> Libraries:</a:t>
            </a:r>
            <a:r>
              <a:rPr lang="en-US" sz="1600" b="1" spc="-30" dirty="0">
                <a:solidFill>
                  <a:schemeClr val="accent2"/>
                </a:solidFill>
                <a:latin typeface="Times New Roman" pitchFamily="18" charset="0"/>
                <a:cs typeface="Times New Roman" pitchFamily="18" charset="0"/>
              </a:rPr>
              <a:t> </a:t>
            </a:r>
            <a:r>
              <a:rPr lang="en-US" sz="1600" spc="-5" dirty="0" err="1">
                <a:solidFill>
                  <a:schemeClr val="accent2"/>
                </a:solidFill>
                <a:latin typeface="Times New Roman" pitchFamily="18" charset="0"/>
                <a:cs typeface="Times New Roman" pitchFamily="18" charset="0"/>
              </a:rPr>
              <a:t>NumPy</a:t>
            </a:r>
            <a:r>
              <a:rPr lang="en-US" sz="1600" spc="-5" dirty="0">
                <a:solidFill>
                  <a:schemeClr val="accent2"/>
                </a:solidFill>
                <a:latin typeface="Times New Roman" pitchFamily="18" charset="0"/>
                <a:cs typeface="Times New Roman" pitchFamily="18" charset="0"/>
              </a:rPr>
              <a:t>,</a:t>
            </a:r>
            <a:r>
              <a:rPr lang="en-US" sz="1600" spc="15" dirty="0">
                <a:solidFill>
                  <a:schemeClr val="accent2"/>
                </a:solidFill>
                <a:latin typeface="Times New Roman" pitchFamily="18" charset="0"/>
                <a:cs typeface="Times New Roman" pitchFamily="18" charset="0"/>
              </a:rPr>
              <a:t> </a:t>
            </a:r>
            <a:r>
              <a:rPr lang="en-US" sz="1600" dirty="0">
                <a:solidFill>
                  <a:schemeClr val="accent2"/>
                </a:solidFill>
                <a:latin typeface="Times New Roman" pitchFamily="18" charset="0"/>
                <a:cs typeface="Times New Roman" pitchFamily="18" charset="0"/>
              </a:rPr>
              <a:t>Pandas,</a:t>
            </a:r>
            <a:r>
              <a:rPr lang="en-US" sz="1600" spc="-25" dirty="0">
                <a:solidFill>
                  <a:schemeClr val="accent2"/>
                </a:solidFill>
                <a:latin typeface="Times New Roman" pitchFamily="18" charset="0"/>
                <a:cs typeface="Times New Roman" pitchFamily="18" charset="0"/>
              </a:rPr>
              <a:t> </a:t>
            </a:r>
            <a:r>
              <a:rPr lang="en-US" sz="1600" spc="-5" dirty="0" err="1">
                <a:solidFill>
                  <a:schemeClr val="accent2"/>
                </a:solidFill>
                <a:latin typeface="Times New Roman" pitchFamily="18" charset="0"/>
                <a:cs typeface="Times New Roman" pitchFamily="18" charset="0"/>
              </a:rPr>
              <a:t>Seaborn</a:t>
            </a:r>
            <a:r>
              <a:rPr lang="en-US" sz="1600" spc="-5" dirty="0">
                <a:solidFill>
                  <a:schemeClr val="accent2"/>
                </a:solidFill>
                <a:latin typeface="Times New Roman" pitchFamily="18" charset="0"/>
                <a:cs typeface="Times New Roman" pitchFamily="18" charset="0"/>
              </a:rPr>
              <a:t> </a:t>
            </a:r>
            <a:r>
              <a:rPr lang="en-US" sz="1600" dirty="0">
                <a:solidFill>
                  <a:schemeClr val="accent2"/>
                </a:solidFill>
                <a:latin typeface="Times New Roman" pitchFamily="18" charset="0"/>
                <a:cs typeface="Times New Roman" pitchFamily="18" charset="0"/>
              </a:rPr>
              <a:t>and </a:t>
            </a:r>
            <a:r>
              <a:rPr lang="en-US" sz="1600" dirty="0" err="1">
                <a:solidFill>
                  <a:schemeClr val="accent2"/>
                </a:solidFill>
                <a:latin typeface="Times New Roman" pitchFamily="18" charset="0"/>
                <a:cs typeface="Times New Roman" pitchFamily="18" charset="0"/>
              </a:rPr>
              <a:t>Matplotlib</a:t>
            </a:r>
            <a:endParaRPr lang="en-US" sz="1600" dirty="0">
              <a:solidFill>
                <a:schemeClr val="accent2"/>
              </a:solidFill>
              <a:latin typeface="Times New Roman" pitchFamily="18" charset="0"/>
              <a:cs typeface="Times New Roman" pitchFamily="18" charset="0"/>
            </a:endParaRPr>
          </a:p>
          <a:p>
            <a:pPr>
              <a:spcBef>
                <a:spcPts val="20"/>
              </a:spcBef>
              <a:buFont typeface="Calibri"/>
              <a:buChar char="▪"/>
            </a:pPr>
            <a:endParaRPr lang="en-US" sz="1600" dirty="0">
              <a:solidFill>
                <a:schemeClr val="accent2"/>
              </a:solidFill>
              <a:latin typeface="Times New Roman" pitchFamily="18" charset="0"/>
              <a:cs typeface="Times New Roman" pitchFamily="18" charset="0"/>
            </a:endParaRPr>
          </a:p>
          <a:p>
            <a:pPr marL="355600" marR="5080" indent="-342900" algn="just">
              <a:buSzPct val="93333"/>
              <a:buFont typeface="Calibri"/>
              <a:buChar char="▪"/>
              <a:tabLst>
                <a:tab pos="355600" algn="l"/>
              </a:tabLst>
            </a:pPr>
            <a:r>
              <a:rPr lang="en-US" sz="1600" b="1" dirty="0">
                <a:solidFill>
                  <a:schemeClr val="accent2"/>
                </a:solidFill>
                <a:latin typeface="Times New Roman" pitchFamily="18" charset="0"/>
                <a:cs typeface="Times New Roman" pitchFamily="18" charset="0"/>
              </a:rPr>
              <a:t>Data</a:t>
            </a:r>
            <a:r>
              <a:rPr lang="en-US" sz="1600" b="1" spc="5" dirty="0">
                <a:solidFill>
                  <a:schemeClr val="accent2"/>
                </a:solidFill>
                <a:latin typeface="Times New Roman" pitchFamily="18" charset="0"/>
                <a:cs typeface="Times New Roman" pitchFamily="18" charset="0"/>
              </a:rPr>
              <a:t> </a:t>
            </a:r>
            <a:r>
              <a:rPr lang="en-US" sz="1600" b="1" spc="-5" dirty="0">
                <a:solidFill>
                  <a:schemeClr val="accent2"/>
                </a:solidFill>
                <a:latin typeface="Times New Roman" pitchFamily="18" charset="0"/>
                <a:cs typeface="Times New Roman" pitchFamily="18" charset="0"/>
              </a:rPr>
              <a:t>cleaning:</a:t>
            </a:r>
            <a:r>
              <a:rPr lang="en-US" sz="1600" b="1" dirty="0">
                <a:solidFill>
                  <a:schemeClr val="accent2"/>
                </a:solidFill>
                <a:latin typeface="Times New Roman" pitchFamily="18" charset="0"/>
                <a:cs typeface="Times New Roman" pitchFamily="18" charset="0"/>
              </a:rPr>
              <a:t> </a:t>
            </a:r>
            <a:r>
              <a:rPr lang="en-US" sz="1600" spc="-5" dirty="0">
                <a:solidFill>
                  <a:schemeClr val="accent2"/>
                </a:solidFill>
                <a:latin typeface="Times New Roman" pitchFamily="18" charset="0"/>
                <a:cs typeface="Times New Roman" pitchFamily="18" charset="0"/>
              </a:rPr>
              <a:t>Null</a:t>
            </a:r>
            <a:r>
              <a:rPr lang="en-US" sz="1600" dirty="0">
                <a:solidFill>
                  <a:schemeClr val="accent2"/>
                </a:solidFill>
                <a:latin typeface="Times New Roman" pitchFamily="18" charset="0"/>
                <a:cs typeface="Times New Roman" pitchFamily="18" charset="0"/>
              </a:rPr>
              <a:t> </a:t>
            </a:r>
            <a:r>
              <a:rPr lang="en-US" sz="1600" spc="-5" dirty="0">
                <a:solidFill>
                  <a:schemeClr val="accent2"/>
                </a:solidFill>
                <a:latin typeface="Times New Roman" pitchFamily="18" charset="0"/>
                <a:cs typeface="Times New Roman" pitchFamily="18" charset="0"/>
              </a:rPr>
              <a:t>values,</a:t>
            </a:r>
            <a:r>
              <a:rPr lang="en-US" sz="1600" dirty="0">
                <a:solidFill>
                  <a:schemeClr val="accent2"/>
                </a:solidFill>
                <a:latin typeface="Times New Roman" pitchFamily="18" charset="0"/>
                <a:cs typeface="Times New Roman" pitchFamily="18" charset="0"/>
              </a:rPr>
              <a:t> </a:t>
            </a:r>
            <a:r>
              <a:rPr lang="en-US" sz="1600" spc="-5" dirty="0">
                <a:solidFill>
                  <a:schemeClr val="accent2"/>
                </a:solidFill>
                <a:latin typeface="Times New Roman" pitchFamily="18" charset="0"/>
                <a:cs typeface="Times New Roman" pitchFamily="18" charset="0"/>
              </a:rPr>
              <a:t>Finding</a:t>
            </a:r>
            <a:r>
              <a:rPr lang="en-US" sz="1600" dirty="0">
                <a:solidFill>
                  <a:schemeClr val="accent2"/>
                </a:solidFill>
                <a:latin typeface="Times New Roman" pitchFamily="18" charset="0"/>
                <a:cs typeface="Times New Roman" pitchFamily="18" charset="0"/>
              </a:rPr>
              <a:t> and</a:t>
            </a:r>
            <a:r>
              <a:rPr lang="en-US" sz="1600" spc="5" dirty="0">
                <a:solidFill>
                  <a:schemeClr val="accent2"/>
                </a:solidFill>
                <a:latin typeface="Times New Roman" pitchFamily="18" charset="0"/>
                <a:cs typeface="Times New Roman" pitchFamily="18" charset="0"/>
              </a:rPr>
              <a:t> </a:t>
            </a:r>
            <a:r>
              <a:rPr lang="en-US" sz="1600" spc="-5" dirty="0">
                <a:solidFill>
                  <a:schemeClr val="accent2"/>
                </a:solidFill>
                <a:latin typeface="Times New Roman" pitchFamily="18" charset="0"/>
                <a:cs typeface="Times New Roman" pitchFamily="18" charset="0"/>
              </a:rPr>
              <a:t>removing</a:t>
            </a:r>
            <a:r>
              <a:rPr lang="en-US" sz="1600" dirty="0">
                <a:solidFill>
                  <a:schemeClr val="accent2"/>
                </a:solidFill>
                <a:latin typeface="Times New Roman" pitchFamily="18" charset="0"/>
                <a:cs typeface="Times New Roman" pitchFamily="18" charset="0"/>
              </a:rPr>
              <a:t> </a:t>
            </a:r>
            <a:r>
              <a:rPr lang="en-US" sz="1600" spc="-5" dirty="0">
                <a:solidFill>
                  <a:schemeClr val="accent2"/>
                </a:solidFill>
                <a:latin typeface="Times New Roman" pitchFamily="18" charset="0"/>
                <a:cs typeface="Times New Roman" pitchFamily="18" charset="0"/>
              </a:rPr>
              <a:t>Outliers, </a:t>
            </a:r>
            <a:r>
              <a:rPr lang="en-US" sz="1600" dirty="0">
                <a:solidFill>
                  <a:schemeClr val="accent2"/>
                </a:solidFill>
                <a:latin typeface="Times New Roman" pitchFamily="18" charset="0"/>
                <a:cs typeface="Times New Roman" pitchFamily="18" charset="0"/>
              </a:rPr>
              <a:t> </a:t>
            </a:r>
            <a:r>
              <a:rPr lang="en-US" sz="1600" spc="-5" dirty="0">
                <a:solidFill>
                  <a:schemeClr val="accent2"/>
                </a:solidFill>
                <a:latin typeface="Times New Roman" pitchFamily="18" charset="0"/>
                <a:cs typeface="Times New Roman" pitchFamily="18" charset="0"/>
              </a:rPr>
              <a:t>Removing</a:t>
            </a:r>
            <a:r>
              <a:rPr lang="en-US" sz="1600" spc="20" dirty="0">
                <a:solidFill>
                  <a:schemeClr val="accent2"/>
                </a:solidFill>
                <a:latin typeface="Times New Roman" pitchFamily="18" charset="0"/>
                <a:cs typeface="Times New Roman" pitchFamily="18" charset="0"/>
              </a:rPr>
              <a:t> </a:t>
            </a:r>
            <a:r>
              <a:rPr lang="en-US" sz="1600" spc="-5" dirty="0">
                <a:solidFill>
                  <a:schemeClr val="accent2"/>
                </a:solidFill>
                <a:latin typeface="Times New Roman" pitchFamily="18" charset="0"/>
                <a:cs typeface="Times New Roman" pitchFamily="18" charset="0"/>
              </a:rPr>
              <a:t>duplicate</a:t>
            </a:r>
            <a:r>
              <a:rPr lang="en-US" sz="1600" spc="-15" dirty="0">
                <a:solidFill>
                  <a:schemeClr val="accent2"/>
                </a:solidFill>
                <a:latin typeface="Times New Roman" pitchFamily="18" charset="0"/>
                <a:cs typeface="Times New Roman" pitchFamily="18" charset="0"/>
              </a:rPr>
              <a:t> </a:t>
            </a:r>
            <a:r>
              <a:rPr lang="en-US" sz="1600" dirty="0">
                <a:solidFill>
                  <a:schemeClr val="accent2"/>
                </a:solidFill>
                <a:latin typeface="Times New Roman" pitchFamily="18" charset="0"/>
                <a:cs typeface="Times New Roman" pitchFamily="18" charset="0"/>
              </a:rPr>
              <a:t>data.</a:t>
            </a:r>
          </a:p>
          <a:p>
            <a:pPr>
              <a:spcBef>
                <a:spcPts val="15"/>
              </a:spcBef>
              <a:buFont typeface="Calibri"/>
              <a:buChar char="▪"/>
            </a:pPr>
            <a:endParaRPr lang="en-US" sz="1600" dirty="0">
              <a:solidFill>
                <a:schemeClr val="accent2"/>
              </a:solidFill>
              <a:latin typeface="Times New Roman" pitchFamily="18" charset="0"/>
              <a:cs typeface="Times New Roman" pitchFamily="18" charset="0"/>
            </a:endParaRPr>
          </a:p>
          <a:p>
            <a:pPr marL="355600" marR="6985" indent="-342900" algn="just">
              <a:spcBef>
                <a:spcPts val="5"/>
              </a:spcBef>
              <a:buSzPct val="93333"/>
              <a:buFont typeface="Calibri"/>
              <a:buChar char="▪"/>
              <a:tabLst>
                <a:tab pos="355600" algn="l"/>
              </a:tabLst>
            </a:pPr>
            <a:r>
              <a:rPr lang="en-US" sz="1600" b="1" dirty="0">
                <a:solidFill>
                  <a:schemeClr val="accent2"/>
                </a:solidFill>
                <a:latin typeface="Times New Roman" pitchFamily="18" charset="0"/>
                <a:cs typeface="Times New Roman" pitchFamily="18" charset="0"/>
              </a:rPr>
              <a:t>Data</a:t>
            </a:r>
            <a:r>
              <a:rPr lang="en-US" sz="1600" b="1" spc="5" dirty="0">
                <a:solidFill>
                  <a:schemeClr val="accent2"/>
                </a:solidFill>
                <a:latin typeface="Times New Roman" pitchFamily="18" charset="0"/>
                <a:cs typeface="Times New Roman" pitchFamily="18" charset="0"/>
              </a:rPr>
              <a:t> </a:t>
            </a:r>
            <a:r>
              <a:rPr lang="en-US" sz="1600" b="1" spc="-5" dirty="0">
                <a:solidFill>
                  <a:schemeClr val="accent2"/>
                </a:solidFill>
                <a:latin typeface="Times New Roman" pitchFamily="18" charset="0"/>
                <a:cs typeface="Times New Roman" pitchFamily="18" charset="0"/>
              </a:rPr>
              <a:t>Imputation:</a:t>
            </a:r>
            <a:r>
              <a:rPr lang="en-US" sz="1600" b="1" dirty="0">
                <a:solidFill>
                  <a:schemeClr val="accent2"/>
                </a:solidFill>
                <a:latin typeface="Times New Roman" pitchFamily="18" charset="0"/>
                <a:cs typeface="Times New Roman" pitchFamily="18" charset="0"/>
              </a:rPr>
              <a:t> </a:t>
            </a:r>
            <a:r>
              <a:rPr lang="en-US" sz="1600" spc="-5" dirty="0">
                <a:solidFill>
                  <a:schemeClr val="accent2"/>
                </a:solidFill>
                <a:latin typeface="Times New Roman" pitchFamily="18" charset="0"/>
                <a:cs typeface="Times New Roman" pitchFamily="18" charset="0"/>
              </a:rPr>
              <a:t>Filling</a:t>
            </a:r>
            <a:r>
              <a:rPr lang="en-US" sz="1600" dirty="0">
                <a:solidFill>
                  <a:schemeClr val="accent2"/>
                </a:solidFill>
                <a:latin typeface="Times New Roman" pitchFamily="18" charset="0"/>
                <a:cs typeface="Times New Roman" pitchFamily="18" charset="0"/>
              </a:rPr>
              <a:t> the</a:t>
            </a:r>
            <a:r>
              <a:rPr lang="en-US" sz="1600" spc="5" dirty="0">
                <a:solidFill>
                  <a:schemeClr val="accent2"/>
                </a:solidFill>
                <a:latin typeface="Times New Roman" pitchFamily="18" charset="0"/>
                <a:cs typeface="Times New Roman" pitchFamily="18" charset="0"/>
              </a:rPr>
              <a:t> </a:t>
            </a:r>
            <a:r>
              <a:rPr lang="en-US" sz="1600" spc="-5" dirty="0">
                <a:solidFill>
                  <a:schemeClr val="accent2"/>
                </a:solidFill>
                <a:latin typeface="Times New Roman" pitchFamily="18" charset="0"/>
                <a:cs typeface="Times New Roman" pitchFamily="18" charset="0"/>
              </a:rPr>
              <a:t>missing</a:t>
            </a:r>
            <a:r>
              <a:rPr lang="en-US" sz="1600" dirty="0">
                <a:solidFill>
                  <a:schemeClr val="accent2"/>
                </a:solidFill>
                <a:latin typeface="Times New Roman" pitchFamily="18" charset="0"/>
                <a:cs typeface="Times New Roman" pitchFamily="18" charset="0"/>
              </a:rPr>
              <a:t> </a:t>
            </a:r>
            <a:r>
              <a:rPr lang="en-US" sz="1600" spc="-5" dirty="0">
                <a:solidFill>
                  <a:schemeClr val="accent2"/>
                </a:solidFill>
                <a:latin typeface="Times New Roman" pitchFamily="18" charset="0"/>
                <a:cs typeface="Times New Roman" pitchFamily="18" charset="0"/>
              </a:rPr>
              <a:t>categorical</a:t>
            </a:r>
            <a:r>
              <a:rPr lang="en-US" sz="1600" dirty="0">
                <a:solidFill>
                  <a:schemeClr val="accent2"/>
                </a:solidFill>
                <a:latin typeface="Times New Roman" pitchFamily="18" charset="0"/>
                <a:cs typeface="Times New Roman" pitchFamily="18" charset="0"/>
              </a:rPr>
              <a:t> values</a:t>
            </a:r>
            <a:r>
              <a:rPr lang="en-US" sz="1600" spc="5" dirty="0">
                <a:solidFill>
                  <a:schemeClr val="accent2"/>
                </a:solidFill>
                <a:latin typeface="Times New Roman" pitchFamily="18" charset="0"/>
                <a:cs typeface="Times New Roman" pitchFamily="18" charset="0"/>
              </a:rPr>
              <a:t> </a:t>
            </a:r>
            <a:r>
              <a:rPr lang="en-US" sz="1600" spc="-5" dirty="0">
                <a:solidFill>
                  <a:schemeClr val="accent2"/>
                </a:solidFill>
                <a:latin typeface="Times New Roman" pitchFamily="18" charset="0"/>
                <a:cs typeface="Times New Roman" pitchFamily="18" charset="0"/>
              </a:rPr>
              <a:t>with </a:t>
            </a:r>
            <a:r>
              <a:rPr lang="en-US" sz="1600" spc="-405" dirty="0">
                <a:solidFill>
                  <a:schemeClr val="accent2"/>
                </a:solidFill>
                <a:latin typeface="Times New Roman" pitchFamily="18" charset="0"/>
                <a:cs typeface="Times New Roman" pitchFamily="18" charset="0"/>
              </a:rPr>
              <a:t> </a:t>
            </a:r>
            <a:r>
              <a:rPr lang="en-US" sz="1600" dirty="0">
                <a:solidFill>
                  <a:schemeClr val="accent2"/>
                </a:solidFill>
                <a:latin typeface="Times New Roman" pitchFamily="18" charset="0"/>
                <a:cs typeface="Times New Roman" pitchFamily="18" charset="0"/>
              </a:rPr>
              <a:t>mode and </a:t>
            </a:r>
            <a:r>
              <a:rPr lang="en-US" sz="1600" spc="-5" dirty="0">
                <a:solidFill>
                  <a:schemeClr val="accent2"/>
                </a:solidFill>
                <a:latin typeface="Times New Roman" pitchFamily="18" charset="0"/>
                <a:cs typeface="Times New Roman" pitchFamily="18" charset="0"/>
              </a:rPr>
              <a:t>numerical values with </a:t>
            </a:r>
            <a:r>
              <a:rPr lang="en-US" sz="1600" dirty="0">
                <a:solidFill>
                  <a:schemeClr val="accent2"/>
                </a:solidFill>
                <a:latin typeface="Times New Roman" pitchFamily="18" charset="0"/>
                <a:cs typeface="Times New Roman" pitchFamily="18" charset="0"/>
              </a:rPr>
              <a:t>median. </a:t>
            </a:r>
            <a:r>
              <a:rPr lang="en-US" sz="1600" spc="-5" dirty="0">
                <a:solidFill>
                  <a:schemeClr val="accent2"/>
                </a:solidFill>
                <a:latin typeface="Times New Roman" pitchFamily="18" charset="0"/>
                <a:cs typeface="Times New Roman" pitchFamily="18" charset="0"/>
              </a:rPr>
              <a:t>Conversion of price, </a:t>
            </a:r>
            <a:r>
              <a:rPr lang="en-US" sz="1600" dirty="0">
                <a:solidFill>
                  <a:schemeClr val="accent2"/>
                </a:solidFill>
                <a:latin typeface="Times New Roman" pitchFamily="18" charset="0"/>
                <a:cs typeface="Times New Roman" pitchFamily="18" charset="0"/>
              </a:rPr>
              <a:t> installs,</a:t>
            </a:r>
            <a:r>
              <a:rPr lang="en-US" sz="1600" spc="-25" dirty="0">
                <a:solidFill>
                  <a:schemeClr val="accent2"/>
                </a:solidFill>
                <a:latin typeface="Times New Roman" pitchFamily="18" charset="0"/>
                <a:cs typeface="Times New Roman" pitchFamily="18" charset="0"/>
              </a:rPr>
              <a:t> </a:t>
            </a:r>
            <a:r>
              <a:rPr lang="en-US" sz="1600" spc="-5" dirty="0">
                <a:solidFill>
                  <a:schemeClr val="accent2"/>
                </a:solidFill>
                <a:latin typeface="Times New Roman" pitchFamily="18" charset="0"/>
                <a:cs typeface="Times New Roman" pitchFamily="18" charset="0"/>
              </a:rPr>
              <a:t>reviews</a:t>
            </a:r>
            <a:r>
              <a:rPr lang="en-US" sz="1600" spc="20" dirty="0">
                <a:solidFill>
                  <a:schemeClr val="accent2"/>
                </a:solidFill>
                <a:latin typeface="Times New Roman" pitchFamily="18" charset="0"/>
                <a:cs typeface="Times New Roman" pitchFamily="18" charset="0"/>
              </a:rPr>
              <a:t> </a:t>
            </a:r>
            <a:r>
              <a:rPr lang="en-US" sz="1600" dirty="0">
                <a:solidFill>
                  <a:schemeClr val="accent2"/>
                </a:solidFill>
                <a:latin typeface="Times New Roman" pitchFamily="18" charset="0"/>
                <a:cs typeface="Times New Roman" pitchFamily="18" charset="0"/>
              </a:rPr>
              <a:t>into numerical</a:t>
            </a:r>
            <a:r>
              <a:rPr lang="en-US" sz="1600" spc="-10" dirty="0">
                <a:solidFill>
                  <a:schemeClr val="accent2"/>
                </a:solidFill>
                <a:latin typeface="Times New Roman" pitchFamily="18" charset="0"/>
                <a:cs typeface="Times New Roman" pitchFamily="18" charset="0"/>
              </a:rPr>
              <a:t> </a:t>
            </a:r>
            <a:r>
              <a:rPr lang="en-US" sz="1600" spc="-5" dirty="0">
                <a:solidFill>
                  <a:schemeClr val="accent2"/>
                </a:solidFill>
                <a:latin typeface="Times New Roman" pitchFamily="18" charset="0"/>
                <a:cs typeface="Times New Roman" pitchFamily="18" charset="0"/>
              </a:rPr>
              <a:t>values.</a:t>
            </a:r>
            <a:endParaRPr lang="en-US" sz="1600" dirty="0">
              <a:solidFill>
                <a:schemeClr val="accent2"/>
              </a:solidFill>
              <a:latin typeface="Times New Roman" pitchFamily="18" charset="0"/>
              <a:cs typeface="Times New Roman" pitchFamily="18" charset="0"/>
            </a:endParaRPr>
          </a:p>
          <a:p>
            <a:pPr>
              <a:spcBef>
                <a:spcPts val="15"/>
              </a:spcBef>
              <a:buFont typeface="Calibri"/>
              <a:buChar char="▪"/>
            </a:pPr>
            <a:endParaRPr lang="en-US" sz="1600" dirty="0">
              <a:solidFill>
                <a:schemeClr val="accent2"/>
              </a:solidFill>
              <a:latin typeface="Times New Roman" pitchFamily="18" charset="0"/>
              <a:cs typeface="Times New Roman" pitchFamily="18" charset="0"/>
            </a:endParaRPr>
          </a:p>
          <a:p>
            <a:pPr marL="355600" marR="6985" indent="-342900" algn="just">
              <a:spcBef>
                <a:spcPts val="5"/>
              </a:spcBef>
              <a:buSzPct val="93333"/>
              <a:buFont typeface="Calibri"/>
              <a:buChar char="▪"/>
              <a:tabLst>
                <a:tab pos="355600" algn="l"/>
              </a:tabLst>
            </a:pPr>
            <a:r>
              <a:rPr lang="en-US" sz="1600" b="1" dirty="0">
                <a:solidFill>
                  <a:schemeClr val="accent2"/>
                </a:solidFill>
                <a:latin typeface="Times New Roman" pitchFamily="18" charset="0"/>
                <a:cs typeface="Times New Roman" pitchFamily="18" charset="0"/>
              </a:rPr>
              <a:t>Exploratory</a:t>
            </a:r>
            <a:r>
              <a:rPr lang="en-US" sz="1600" b="1" spc="5" dirty="0">
                <a:solidFill>
                  <a:schemeClr val="accent2"/>
                </a:solidFill>
                <a:latin typeface="Times New Roman" pitchFamily="18" charset="0"/>
                <a:cs typeface="Times New Roman" pitchFamily="18" charset="0"/>
              </a:rPr>
              <a:t> </a:t>
            </a:r>
            <a:r>
              <a:rPr lang="en-US" sz="1600" b="1" dirty="0">
                <a:solidFill>
                  <a:schemeClr val="accent2"/>
                </a:solidFill>
                <a:latin typeface="Times New Roman" pitchFamily="18" charset="0"/>
                <a:cs typeface="Times New Roman" pitchFamily="18" charset="0"/>
              </a:rPr>
              <a:t>Data</a:t>
            </a:r>
            <a:r>
              <a:rPr lang="en-US" sz="1600" b="1" spc="5" dirty="0">
                <a:solidFill>
                  <a:schemeClr val="accent2"/>
                </a:solidFill>
                <a:latin typeface="Times New Roman" pitchFamily="18" charset="0"/>
                <a:cs typeface="Times New Roman" pitchFamily="18" charset="0"/>
              </a:rPr>
              <a:t> </a:t>
            </a:r>
            <a:r>
              <a:rPr lang="en-US" sz="1600" b="1" spc="-10" dirty="0">
                <a:solidFill>
                  <a:schemeClr val="accent2"/>
                </a:solidFill>
                <a:latin typeface="Times New Roman" pitchFamily="18" charset="0"/>
                <a:cs typeface="Times New Roman" pitchFamily="18" charset="0"/>
              </a:rPr>
              <a:t>Analysis:</a:t>
            </a:r>
            <a:r>
              <a:rPr lang="en-US" sz="1600" b="1" spc="-5" dirty="0">
                <a:solidFill>
                  <a:schemeClr val="accent2"/>
                </a:solidFill>
                <a:latin typeface="Times New Roman" pitchFamily="18" charset="0"/>
                <a:cs typeface="Times New Roman" pitchFamily="18" charset="0"/>
              </a:rPr>
              <a:t> </a:t>
            </a:r>
            <a:r>
              <a:rPr lang="en-US" sz="1600" spc="-5" dirty="0">
                <a:solidFill>
                  <a:schemeClr val="accent2"/>
                </a:solidFill>
                <a:latin typeface="Times New Roman" pitchFamily="18" charset="0"/>
                <a:cs typeface="Times New Roman" pitchFamily="18" charset="0"/>
              </a:rPr>
              <a:t>Analyzing</a:t>
            </a:r>
            <a:r>
              <a:rPr lang="en-US" sz="1600" dirty="0">
                <a:solidFill>
                  <a:schemeClr val="accent2"/>
                </a:solidFill>
                <a:latin typeface="Times New Roman" pitchFamily="18" charset="0"/>
                <a:cs typeface="Times New Roman" pitchFamily="18" charset="0"/>
              </a:rPr>
              <a:t> the</a:t>
            </a:r>
            <a:r>
              <a:rPr lang="en-US" sz="1600" spc="5" dirty="0">
                <a:solidFill>
                  <a:schemeClr val="accent2"/>
                </a:solidFill>
                <a:latin typeface="Times New Roman" pitchFamily="18" charset="0"/>
                <a:cs typeface="Times New Roman" pitchFamily="18" charset="0"/>
              </a:rPr>
              <a:t> </a:t>
            </a:r>
            <a:r>
              <a:rPr lang="en-US" sz="1600" spc="-5" dirty="0">
                <a:solidFill>
                  <a:schemeClr val="accent2"/>
                </a:solidFill>
                <a:latin typeface="Times New Roman" pitchFamily="18" charset="0"/>
                <a:cs typeface="Times New Roman" pitchFamily="18" charset="0"/>
              </a:rPr>
              <a:t>data</a:t>
            </a:r>
            <a:r>
              <a:rPr lang="en-US" sz="1600" dirty="0">
                <a:solidFill>
                  <a:schemeClr val="accent2"/>
                </a:solidFill>
                <a:latin typeface="Times New Roman" pitchFamily="18" charset="0"/>
                <a:cs typeface="Times New Roman" pitchFamily="18" charset="0"/>
              </a:rPr>
              <a:t> </a:t>
            </a:r>
            <a:r>
              <a:rPr lang="en-US" sz="1600" spc="-5" dirty="0">
                <a:solidFill>
                  <a:schemeClr val="accent2"/>
                </a:solidFill>
                <a:latin typeface="Times New Roman" pitchFamily="18" charset="0"/>
                <a:cs typeface="Times New Roman" pitchFamily="18" charset="0"/>
              </a:rPr>
              <a:t>sets</a:t>
            </a:r>
            <a:r>
              <a:rPr lang="en-US" sz="1600" dirty="0">
                <a:solidFill>
                  <a:schemeClr val="accent2"/>
                </a:solidFill>
                <a:latin typeface="Times New Roman" pitchFamily="18" charset="0"/>
                <a:cs typeface="Times New Roman" pitchFamily="18" charset="0"/>
              </a:rPr>
              <a:t> to </a:t>
            </a:r>
            <a:r>
              <a:rPr lang="en-US" sz="1600" spc="5" dirty="0">
                <a:solidFill>
                  <a:schemeClr val="accent2"/>
                </a:solidFill>
                <a:latin typeface="Times New Roman" pitchFamily="18" charset="0"/>
                <a:cs typeface="Times New Roman" pitchFamily="18" charset="0"/>
              </a:rPr>
              <a:t> </a:t>
            </a:r>
            <a:r>
              <a:rPr lang="en-US" sz="1600" dirty="0">
                <a:solidFill>
                  <a:schemeClr val="accent2"/>
                </a:solidFill>
                <a:latin typeface="Times New Roman" pitchFamily="18" charset="0"/>
                <a:cs typeface="Times New Roman" pitchFamily="18" charset="0"/>
              </a:rPr>
              <a:t>summarize their </a:t>
            </a:r>
            <a:r>
              <a:rPr lang="en-US" sz="1600" spc="-5" dirty="0">
                <a:solidFill>
                  <a:schemeClr val="accent2"/>
                </a:solidFill>
                <a:latin typeface="Times New Roman" pitchFamily="18" charset="0"/>
                <a:cs typeface="Times New Roman" pitchFamily="18" charset="0"/>
              </a:rPr>
              <a:t>main characteristics using statistical graphics </a:t>
            </a:r>
            <a:r>
              <a:rPr lang="en-US" sz="1600" dirty="0">
                <a:solidFill>
                  <a:schemeClr val="accent2"/>
                </a:solidFill>
                <a:latin typeface="Times New Roman" pitchFamily="18" charset="0"/>
                <a:cs typeface="Times New Roman" pitchFamily="18" charset="0"/>
              </a:rPr>
              <a:t> and</a:t>
            </a:r>
            <a:r>
              <a:rPr lang="en-US" sz="1600" spc="-5" dirty="0">
                <a:solidFill>
                  <a:schemeClr val="accent2"/>
                </a:solidFill>
                <a:latin typeface="Times New Roman" pitchFamily="18" charset="0"/>
                <a:cs typeface="Times New Roman" pitchFamily="18" charset="0"/>
              </a:rPr>
              <a:t> </a:t>
            </a:r>
            <a:r>
              <a:rPr lang="en-US" sz="1600" dirty="0">
                <a:solidFill>
                  <a:schemeClr val="accent2"/>
                </a:solidFill>
                <a:latin typeface="Times New Roman" pitchFamily="18" charset="0"/>
                <a:cs typeface="Times New Roman" pitchFamily="18" charset="0"/>
              </a:rPr>
              <a:t>data</a:t>
            </a:r>
            <a:r>
              <a:rPr lang="en-US" sz="1600" spc="-20" dirty="0">
                <a:solidFill>
                  <a:schemeClr val="accent2"/>
                </a:solidFill>
                <a:latin typeface="Times New Roman" pitchFamily="18" charset="0"/>
                <a:cs typeface="Times New Roman" pitchFamily="18" charset="0"/>
              </a:rPr>
              <a:t> </a:t>
            </a:r>
            <a:r>
              <a:rPr lang="en-US" sz="1600" spc="-5" dirty="0">
                <a:solidFill>
                  <a:schemeClr val="accent2"/>
                </a:solidFill>
                <a:latin typeface="Times New Roman" pitchFamily="18" charset="0"/>
                <a:cs typeface="Times New Roman" pitchFamily="18" charset="0"/>
              </a:rPr>
              <a:t>visualizations </a:t>
            </a:r>
            <a:r>
              <a:rPr lang="en-US" sz="1600" dirty="0">
                <a:solidFill>
                  <a:schemeClr val="accent2"/>
                </a:solidFill>
                <a:latin typeface="Times New Roman" pitchFamily="18" charset="0"/>
                <a:cs typeface="Times New Roman" pitchFamily="18" charset="0"/>
              </a:rPr>
              <a:t>method.</a:t>
            </a:r>
          </a:p>
          <a:p>
            <a:endParaRPr lang="en-US" dirty="0"/>
          </a:p>
        </p:txBody>
      </p:sp>
    </p:spTree>
    <p:extLst>
      <p:ext uri="{BB962C8B-B14F-4D97-AF65-F5344CB8AC3E}">
        <p14:creationId xmlns:p14="http://schemas.microsoft.com/office/powerpoint/2010/main" val="6034215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14722" y="0"/>
            <a:ext cx="6146554" cy="584775"/>
          </a:xfrm>
          <a:prstGeom prst="rect">
            <a:avLst/>
          </a:prstGeom>
        </p:spPr>
        <p:txBody>
          <a:bodyPr wrap="none">
            <a:spAutoFit/>
          </a:bodyPr>
          <a:lstStyle/>
          <a:p>
            <a:pPr marL="12700" algn="ctr">
              <a:spcBef>
                <a:spcPts val="100"/>
              </a:spcBef>
            </a:pPr>
            <a:r>
              <a:rPr lang="en-US" sz="3200" b="1" spc="-85" dirty="0">
                <a:solidFill>
                  <a:srgbClr val="C00000"/>
                </a:solidFill>
                <a:latin typeface="Times New Roman" pitchFamily="18" charset="0"/>
                <a:cs typeface="Times New Roman" pitchFamily="18" charset="0"/>
              </a:rPr>
              <a:t>Attr</a:t>
            </a:r>
            <a:r>
              <a:rPr lang="en-US" sz="3200" b="1" spc="-65" dirty="0">
                <a:solidFill>
                  <a:srgbClr val="C00000"/>
                </a:solidFill>
                <a:latin typeface="Times New Roman" pitchFamily="18" charset="0"/>
                <a:cs typeface="Times New Roman" pitchFamily="18" charset="0"/>
              </a:rPr>
              <a:t>i</a:t>
            </a:r>
            <a:r>
              <a:rPr lang="en-US" sz="3200" b="1" spc="-55" dirty="0">
                <a:solidFill>
                  <a:srgbClr val="C00000"/>
                </a:solidFill>
                <a:latin typeface="Times New Roman" pitchFamily="18" charset="0"/>
                <a:cs typeface="Times New Roman" pitchFamily="18" charset="0"/>
              </a:rPr>
              <a:t>but</a:t>
            </a:r>
            <a:r>
              <a:rPr lang="en-US" sz="3200" b="1" spc="-70" dirty="0">
                <a:solidFill>
                  <a:srgbClr val="C00000"/>
                </a:solidFill>
                <a:latin typeface="Times New Roman" pitchFamily="18" charset="0"/>
                <a:cs typeface="Times New Roman" pitchFamily="18" charset="0"/>
              </a:rPr>
              <a:t>e</a:t>
            </a:r>
            <a:r>
              <a:rPr lang="en-US" sz="3200" b="1" spc="-150" dirty="0">
                <a:solidFill>
                  <a:srgbClr val="C00000"/>
                </a:solidFill>
                <a:latin typeface="Times New Roman" pitchFamily="18" charset="0"/>
                <a:cs typeface="Times New Roman" pitchFamily="18" charset="0"/>
              </a:rPr>
              <a:t>s</a:t>
            </a:r>
            <a:r>
              <a:rPr lang="en-US" sz="3200" b="1" spc="-120" dirty="0">
                <a:solidFill>
                  <a:srgbClr val="C00000"/>
                </a:solidFill>
                <a:latin typeface="Times New Roman" pitchFamily="18" charset="0"/>
                <a:cs typeface="Times New Roman" pitchFamily="18" charset="0"/>
              </a:rPr>
              <a:t> </a:t>
            </a:r>
            <a:r>
              <a:rPr lang="en-US" sz="3200" b="1" spc="-75" dirty="0">
                <a:solidFill>
                  <a:srgbClr val="C00000"/>
                </a:solidFill>
                <a:latin typeface="Times New Roman" pitchFamily="18" charset="0"/>
                <a:cs typeface="Times New Roman" pitchFamily="18" charset="0"/>
              </a:rPr>
              <a:t>in</a:t>
            </a:r>
            <a:r>
              <a:rPr lang="en-US" sz="3200" b="1" spc="-145" dirty="0">
                <a:solidFill>
                  <a:srgbClr val="C00000"/>
                </a:solidFill>
                <a:latin typeface="Times New Roman" pitchFamily="18" charset="0"/>
                <a:cs typeface="Times New Roman" pitchFamily="18" charset="0"/>
              </a:rPr>
              <a:t> </a:t>
            </a:r>
            <a:r>
              <a:rPr lang="en-US" sz="3200" b="1" spc="-75" dirty="0">
                <a:solidFill>
                  <a:srgbClr val="C00000"/>
                </a:solidFill>
                <a:latin typeface="Times New Roman" pitchFamily="18" charset="0"/>
                <a:cs typeface="Times New Roman" pitchFamily="18" charset="0"/>
              </a:rPr>
              <a:t>Google</a:t>
            </a:r>
            <a:r>
              <a:rPr lang="en-US" sz="3200" b="1" spc="-145" dirty="0">
                <a:solidFill>
                  <a:srgbClr val="C00000"/>
                </a:solidFill>
                <a:latin typeface="Times New Roman" pitchFamily="18" charset="0"/>
                <a:cs typeface="Times New Roman" pitchFamily="18" charset="0"/>
              </a:rPr>
              <a:t> </a:t>
            </a:r>
            <a:r>
              <a:rPr lang="en-US" sz="3200" b="1" spc="-70" dirty="0">
                <a:solidFill>
                  <a:srgbClr val="C00000"/>
                </a:solidFill>
                <a:latin typeface="Times New Roman" pitchFamily="18" charset="0"/>
                <a:cs typeface="Times New Roman" pitchFamily="18" charset="0"/>
              </a:rPr>
              <a:t>P</a:t>
            </a:r>
            <a:r>
              <a:rPr lang="en-US" sz="3200" b="1" spc="-45" dirty="0">
                <a:solidFill>
                  <a:srgbClr val="C00000"/>
                </a:solidFill>
                <a:latin typeface="Times New Roman" pitchFamily="18" charset="0"/>
                <a:cs typeface="Times New Roman" pitchFamily="18" charset="0"/>
              </a:rPr>
              <a:t>l</a:t>
            </a:r>
            <a:r>
              <a:rPr lang="en-US" sz="3200" b="1" spc="-125" dirty="0">
                <a:solidFill>
                  <a:srgbClr val="C00000"/>
                </a:solidFill>
                <a:latin typeface="Times New Roman" pitchFamily="18" charset="0"/>
                <a:cs typeface="Times New Roman" pitchFamily="18" charset="0"/>
              </a:rPr>
              <a:t>ay</a:t>
            </a:r>
            <a:r>
              <a:rPr lang="en-US" sz="3200" b="1" spc="-145" dirty="0">
                <a:solidFill>
                  <a:srgbClr val="C00000"/>
                </a:solidFill>
                <a:latin typeface="Times New Roman" pitchFamily="18" charset="0"/>
                <a:cs typeface="Times New Roman" pitchFamily="18" charset="0"/>
              </a:rPr>
              <a:t> </a:t>
            </a:r>
            <a:r>
              <a:rPr lang="en-US" sz="3200" b="1" spc="-105" dirty="0">
                <a:solidFill>
                  <a:srgbClr val="C00000"/>
                </a:solidFill>
                <a:latin typeface="Times New Roman" pitchFamily="18" charset="0"/>
                <a:cs typeface="Times New Roman" pitchFamily="18" charset="0"/>
              </a:rPr>
              <a:t>store</a:t>
            </a:r>
            <a:r>
              <a:rPr lang="en-US" sz="3200" b="1" spc="-130" dirty="0">
                <a:solidFill>
                  <a:srgbClr val="C00000"/>
                </a:solidFill>
                <a:latin typeface="Times New Roman" pitchFamily="18" charset="0"/>
                <a:cs typeface="Times New Roman" pitchFamily="18" charset="0"/>
              </a:rPr>
              <a:t> </a:t>
            </a:r>
            <a:r>
              <a:rPr lang="en-US" sz="3200" b="1" spc="-70" dirty="0">
                <a:solidFill>
                  <a:srgbClr val="C00000"/>
                </a:solidFill>
                <a:latin typeface="Times New Roman" pitchFamily="18" charset="0"/>
                <a:cs typeface="Times New Roman" pitchFamily="18" charset="0"/>
              </a:rPr>
              <a:t>Da</a:t>
            </a:r>
            <a:r>
              <a:rPr lang="en-US" sz="3200" b="1" spc="-55" dirty="0">
                <a:solidFill>
                  <a:srgbClr val="C00000"/>
                </a:solidFill>
                <a:latin typeface="Times New Roman" pitchFamily="18" charset="0"/>
                <a:cs typeface="Times New Roman" pitchFamily="18" charset="0"/>
              </a:rPr>
              <a:t>t</a:t>
            </a:r>
            <a:r>
              <a:rPr lang="en-US" sz="3200" b="1" spc="-125" dirty="0">
                <a:solidFill>
                  <a:srgbClr val="C00000"/>
                </a:solidFill>
                <a:latin typeface="Times New Roman" pitchFamily="18" charset="0"/>
                <a:cs typeface="Times New Roman" pitchFamily="18" charset="0"/>
              </a:rPr>
              <a:t>a</a:t>
            </a:r>
            <a:endParaRPr lang="en-US" sz="3200" b="1" dirty="0">
              <a:latin typeface="Times New Roman" pitchFamily="18" charset="0"/>
              <a:cs typeface="Times New Roman" pitchFamily="18" charset="0"/>
            </a:endParaRPr>
          </a:p>
        </p:txBody>
      </p:sp>
      <p:sp>
        <p:nvSpPr>
          <p:cNvPr id="6" name="TextBox 5"/>
          <p:cNvSpPr txBox="1"/>
          <p:nvPr/>
        </p:nvSpPr>
        <p:spPr>
          <a:xfrm>
            <a:off x="457200" y="714375"/>
            <a:ext cx="7524750" cy="5262979"/>
          </a:xfrm>
          <a:prstGeom prst="rect">
            <a:avLst/>
          </a:prstGeom>
          <a:noFill/>
        </p:spPr>
        <p:txBody>
          <a:bodyPr wrap="square" rtlCol="0">
            <a:spAutoFit/>
          </a:bodyPr>
          <a:lstStyle/>
          <a:p>
            <a:pPr marL="342900" indent="-342900">
              <a:buFont typeface="+mj-lt"/>
              <a:buAutoNum type="arabicPeriod"/>
            </a:pPr>
            <a:r>
              <a:rPr lang="en-US" b="1" spc="-20" dirty="0" smtClean="0">
                <a:solidFill>
                  <a:schemeClr val="accent2"/>
                </a:solidFill>
                <a:latin typeface="Times New Roman" pitchFamily="18" charset="0"/>
                <a:cs typeface="Times New Roman" pitchFamily="18" charset="0"/>
              </a:rPr>
              <a:t>App : </a:t>
            </a:r>
            <a:r>
              <a:rPr lang="en-US" spc="-20" dirty="0" smtClean="0">
                <a:solidFill>
                  <a:schemeClr val="accent2"/>
                </a:solidFill>
                <a:latin typeface="Times New Roman" pitchFamily="18" charset="0"/>
                <a:cs typeface="Times New Roman" pitchFamily="18" charset="0"/>
              </a:rPr>
              <a:t>This</a:t>
            </a:r>
            <a:r>
              <a:rPr lang="en-US" spc="-130" dirty="0" smtClean="0">
                <a:solidFill>
                  <a:schemeClr val="accent2"/>
                </a:solidFill>
                <a:latin typeface="Times New Roman" pitchFamily="18" charset="0"/>
                <a:cs typeface="Times New Roman" pitchFamily="18" charset="0"/>
              </a:rPr>
              <a:t> </a:t>
            </a:r>
            <a:r>
              <a:rPr lang="en-US" spc="55" dirty="0">
                <a:solidFill>
                  <a:schemeClr val="accent2"/>
                </a:solidFill>
                <a:latin typeface="Times New Roman" pitchFamily="18" charset="0"/>
                <a:cs typeface="Times New Roman" pitchFamily="18" charset="0"/>
              </a:rPr>
              <a:t>column</a:t>
            </a:r>
            <a:r>
              <a:rPr lang="en-US" spc="-140" dirty="0">
                <a:solidFill>
                  <a:schemeClr val="accent2"/>
                </a:solidFill>
                <a:latin typeface="Times New Roman" pitchFamily="18" charset="0"/>
                <a:cs typeface="Times New Roman" pitchFamily="18" charset="0"/>
              </a:rPr>
              <a:t> </a:t>
            </a:r>
            <a:r>
              <a:rPr lang="en-US" spc="15" dirty="0">
                <a:solidFill>
                  <a:schemeClr val="accent2"/>
                </a:solidFill>
                <a:latin typeface="Times New Roman" pitchFamily="18" charset="0"/>
                <a:cs typeface="Times New Roman" pitchFamily="18" charset="0"/>
              </a:rPr>
              <a:t>Contains</a:t>
            </a:r>
            <a:r>
              <a:rPr lang="en-US" spc="-110" dirty="0">
                <a:solidFill>
                  <a:schemeClr val="accent2"/>
                </a:solidFill>
                <a:latin typeface="Times New Roman" pitchFamily="18" charset="0"/>
                <a:cs typeface="Times New Roman" pitchFamily="18" charset="0"/>
              </a:rPr>
              <a:t> </a:t>
            </a:r>
            <a:r>
              <a:rPr lang="en-US" spc="30" dirty="0">
                <a:solidFill>
                  <a:schemeClr val="accent2"/>
                </a:solidFill>
                <a:latin typeface="Times New Roman" pitchFamily="18" charset="0"/>
                <a:cs typeface="Times New Roman" pitchFamily="18" charset="0"/>
              </a:rPr>
              <a:t>the</a:t>
            </a:r>
            <a:r>
              <a:rPr lang="en-US" spc="-130" dirty="0">
                <a:solidFill>
                  <a:schemeClr val="accent2"/>
                </a:solidFill>
                <a:latin typeface="Times New Roman" pitchFamily="18" charset="0"/>
                <a:cs typeface="Times New Roman" pitchFamily="18" charset="0"/>
              </a:rPr>
              <a:t> </a:t>
            </a:r>
            <a:r>
              <a:rPr lang="en-US" spc="45" dirty="0">
                <a:solidFill>
                  <a:schemeClr val="accent2"/>
                </a:solidFill>
                <a:latin typeface="Times New Roman" pitchFamily="18" charset="0"/>
                <a:cs typeface="Times New Roman" pitchFamily="18" charset="0"/>
              </a:rPr>
              <a:t>name</a:t>
            </a:r>
            <a:r>
              <a:rPr lang="en-US" spc="-114" dirty="0">
                <a:solidFill>
                  <a:schemeClr val="accent2"/>
                </a:solidFill>
                <a:latin typeface="Times New Roman" pitchFamily="18" charset="0"/>
                <a:cs typeface="Times New Roman" pitchFamily="18" charset="0"/>
              </a:rPr>
              <a:t> </a:t>
            </a:r>
            <a:r>
              <a:rPr lang="en-US" dirty="0">
                <a:solidFill>
                  <a:schemeClr val="accent2"/>
                </a:solidFill>
                <a:latin typeface="Times New Roman" pitchFamily="18" charset="0"/>
                <a:cs typeface="Times New Roman" pitchFamily="18" charset="0"/>
              </a:rPr>
              <a:t>of</a:t>
            </a:r>
            <a:r>
              <a:rPr lang="en-US" spc="-145" dirty="0">
                <a:solidFill>
                  <a:schemeClr val="accent2"/>
                </a:solidFill>
                <a:latin typeface="Times New Roman" pitchFamily="18" charset="0"/>
                <a:cs typeface="Times New Roman" pitchFamily="18" charset="0"/>
              </a:rPr>
              <a:t> </a:t>
            </a:r>
            <a:r>
              <a:rPr lang="en-US" spc="30" dirty="0">
                <a:solidFill>
                  <a:schemeClr val="accent2"/>
                </a:solidFill>
                <a:latin typeface="Times New Roman" pitchFamily="18" charset="0"/>
                <a:cs typeface="Times New Roman" pitchFamily="18" charset="0"/>
              </a:rPr>
              <a:t>the</a:t>
            </a:r>
            <a:r>
              <a:rPr lang="en-US" spc="-125" dirty="0">
                <a:solidFill>
                  <a:schemeClr val="accent2"/>
                </a:solidFill>
                <a:latin typeface="Times New Roman" pitchFamily="18" charset="0"/>
                <a:cs typeface="Times New Roman" pitchFamily="18" charset="0"/>
              </a:rPr>
              <a:t> </a:t>
            </a:r>
            <a:r>
              <a:rPr lang="en-US" spc="45" dirty="0">
                <a:solidFill>
                  <a:schemeClr val="accent2"/>
                </a:solidFill>
                <a:latin typeface="Times New Roman" pitchFamily="18" charset="0"/>
                <a:cs typeface="Times New Roman" pitchFamily="18" charset="0"/>
              </a:rPr>
              <a:t>app</a:t>
            </a:r>
            <a:r>
              <a:rPr lang="en-US" spc="-120" dirty="0">
                <a:solidFill>
                  <a:schemeClr val="accent2"/>
                </a:solidFill>
                <a:latin typeface="Times New Roman" pitchFamily="18" charset="0"/>
                <a:cs typeface="Times New Roman" pitchFamily="18" charset="0"/>
              </a:rPr>
              <a:t> </a:t>
            </a:r>
            <a:r>
              <a:rPr lang="en-US" spc="-15" dirty="0">
                <a:solidFill>
                  <a:schemeClr val="accent2"/>
                </a:solidFill>
                <a:latin typeface="Times New Roman" pitchFamily="18" charset="0"/>
                <a:cs typeface="Times New Roman" pitchFamily="18" charset="0"/>
              </a:rPr>
              <a:t>for</a:t>
            </a:r>
            <a:r>
              <a:rPr lang="en-US" spc="-145" dirty="0">
                <a:solidFill>
                  <a:schemeClr val="accent2"/>
                </a:solidFill>
                <a:latin typeface="Times New Roman" pitchFamily="18" charset="0"/>
                <a:cs typeface="Times New Roman" pitchFamily="18" charset="0"/>
              </a:rPr>
              <a:t> </a:t>
            </a:r>
            <a:r>
              <a:rPr lang="en-US" spc="25" dirty="0">
                <a:solidFill>
                  <a:schemeClr val="accent2"/>
                </a:solidFill>
                <a:latin typeface="Times New Roman" pitchFamily="18" charset="0"/>
                <a:cs typeface="Times New Roman" pitchFamily="18" charset="0"/>
              </a:rPr>
              <a:t>each</a:t>
            </a:r>
            <a:r>
              <a:rPr lang="en-US" spc="-114" dirty="0">
                <a:solidFill>
                  <a:schemeClr val="accent2"/>
                </a:solidFill>
                <a:latin typeface="Times New Roman" pitchFamily="18" charset="0"/>
                <a:cs typeface="Times New Roman" pitchFamily="18" charset="0"/>
              </a:rPr>
              <a:t> </a:t>
            </a:r>
            <a:r>
              <a:rPr lang="en-US" spc="-20" dirty="0">
                <a:solidFill>
                  <a:schemeClr val="accent2"/>
                </a:solidFill>
                <a:latin typeface="Times New Roman" pitchFamily="18" charset="0"/>
                <a:cs typeface="Times New Roman" pitchFamily="18" charset="0"/>
              </a:rPr>
              <a:t>observation</a:t>
            </a:r>
            <a:r>
              <a:rPr lang="en-US" spc="-20" dirty="0" smtClean="0">
                <a:solidFill>
                  <a:srgbClr val="124F5C"/>
                </a:solidFill>
                <a:latin typeface="Times New Roman" pitchFamily="18" charset="0"/>
                <a:cs typeface="Times New Roman" pitchFamily="18" charset="0"/>
              </a:rPr>
              <a:t>.</a:t>
            </a:r>
          </a:p>
          <a:p>
            <a:pPr marL="342900" indent="-342900">
              <a:buFont typeface="+mj-lt"/>
              <a:buAutoNum type="arabicPeriod"/>
            </a:pPr>
            <a:r>
              <a:rPr lang="en-US" b="1" spc="-20" dirty="0" smtClean="0">
                <a:solidFill>
                  <a:schemeClr val="accent2"/>
                </a:solidFill>
                <a:latin typeface="Times New Roman" pitchFamily="18" charset="0"/>
                <a:cs typeface="Times New Roman" pitchFamily="18" charset="0"/>
              </a:rPr>
              <a:t>Category: </a:t>
            </a:r>
            <a:r>
              <a:rPr lang="en-US" spc="-20" dirty="0">
                <a:solidFill>
                  <a:schemeClr val="accent2"/>
                </a:solidFill>
                <a:latin typeface="Times New Roman" pitchFamily="18" charset="0"/>
                <a:ea typeface="Verdana" panose="020B0604030504040204" pitchFamily="34" charset="0"/>
                <a:cs typeface="Times New Roman" pitchFamily="18" charset="0"/>
              </a:rPr>
              <a:t>This</a:t>
            </a:r>
            <a:r>
              <a:rPr lang="en-US" spc="-130" dirty="0">
                <a:solidFill>
                  <a:schemeClr val="accent2"/>
                </a:solidFill>
                <a:latin typeface="Times New Roman" pitchFamily="18" charset="0"/>
                <a:ea typeface="Verdana" panose="020B0604030504040204" pitchFamily="34" charset="0"/>
                <a:cs typeface="Times New Roman" pitchFamily="18" charset="0"/>
              </a:rPr>
              <a:t> </a:t>
            </a:r>
            <a:r>
              <a:rPr lang="en-US" spc="55" dirty="0">
                <a:solidFill>
                  <a:schemeClr val="accent2"/>
                </a:solidFill>
                <a:latin typeface="Times New Roman" pitchFamily="18" charset="0"/>
                <a:ea typeface="Verdana" panose="020B0604030504040204" pitchFamily="34" charset="0"/>
                <a:cs typeface="Times New Roman" pitchFamily="18" charset="0"/>
              </a:rPr>
              <a:t>column</a:t>
            </a:r>
            <a:r>
              <a:rPr lang="en-US" spc="-135" dirty="0">
                <a:solidFill>
                  <a:schemeClr val="accent2"/>
                </a:solidFill>
                <a:latin typeface="Times New Roman" pitchFamily="18" charset="0"/>
                <a:ea typeface="Verdana" panose="020B0604030504040204" pitchFamily="34" charset="0"/>
                <a:cs typeface="Times New Roman" pitchFamily="18" charset="0"/>
              </a:rPr>
              <a:t> </a:t>
            </a:r>
            <a:r>
              <a:rPr lang="en-US" spc="15" dirty="0">
                <a:solidFill>
                  <a:schemeClr val="accent2"/>
                </a:solidFill>
                <a:latin typeface="Times New Roman" pitchFamily="18" charset="0"/>
                <a:ea typeface="Verdana" panose="020B0604030504040204" pitchFamily="34" charset="0"/>
                <a:cs typeface="Times New Roman" pitchFamily="18" charset="0"/>
              </a:rPr>
              <a:t>Contains</a:t>
            </a:r>
            <a:r>
              <a:rPr lang="en-US" spc="-95" dirty="0">
                <a:solidFill>
                  <a:schemeClr val="accent2"/>
                </a:solidFill>
                <a:latin typeface="Times New Roman" pitchFamily="18" charset="0"/>
                <a:ea typeface="Verdana" panose="020B0604030504040204" pitchFamily="34" charset="0"/>
                <a:cs typeface="Times New Roman" pitchFamily="18" charset="0"/>
              </a:rPr>
              <a:t> </a:t>
            </a:r>
            <a:r>
              <a:rPr lang="en-US" dirty="0">
                <a:solidFill>
                  <a:schemeClr val="accent2"/>
                </a:solidFill>
                <a:latin typeface="Times New Roman" pitchFamily="18" charset="0"/>
                <a:ea typeface="Verdana" panose="020B0604030504040204" pitchFamily="34" charset="0"/>
                <a:cs typeface="Times New Roman" pitchFamily="18" charset="0"/>
              </a:rPr>
              <a:t>Category</a:t>
            </a:r>
            <a:r>
              <a:rPr lang="en-US" spc="-125" dirty="0">
                <a:solidFill>
                  <a:schemeClr val="accent2"/>
                </a:solidFill>
                <a:latin typeface="Times New Roman" pitchFamily="18" charset="0"/>
                <a:ea typeface="Verdana" panose="020B0604030504040204" pitchFamily="34" charset="0"/>
                <a:cs typeface="Times New Roman" pitchFamily="18" charset="0"/>
              </a:rPr>
              <a:t> </a:t>
            </a:r>
            <a:r>
              <a:rPr lang="en-US" spc="20" dirty="0">
                <a:solidFill>
                  <a:schemeClr val="accent2"/>
                </a:solidFill>
                <a:latin typeface="Times New Roman" pitchFamily="18" charset="0"/>
                <a:ea typeface="Verdana" panose="020B0604030504040204" pitchFamily="34" charset="0"/>
                <a:cs typeface="Times New Roman" pitchFamily="18" charset="0"/>
              </a:rPr>
              <a:t>to</a:t>
            </a:r>
            <a:r>
              <a:rPr lang="en-US" spc="-140" dirty="0">
                <a:solidFill>
                  <a:schemeClr val="accent2"/>
                </a:solidFill>
                <a:latin typeface="Times New Roman" pitchFamily="18" charset="0"/>
                <a:ea typeface="Verdana" panose="020B0604030504040204" pitchFamily="34" charset="0"/>
                <a:cs typeface="Times New Roman" pitchFamily="18" charset="0"/>
              </a:rPr>
              <a:t> </a:t>
            </a:r>
            <a:r>
              <a:rPr lang="en-US" spc="55" dirty="0">
                <a:solidFill>
                  <a:schemeClr val="accent2"/>
                </a:solidFill>
                <a:latin typeface="Times New Roman" pitchFamily="18" charset="0"/>
                <a:ea typeface="Verdana" panose="020B0604030504040204" pitchFamily="34" charset="0"/>
                <a:cs typeface="Times New Roman" pitchFamily="18" charset="0"/>
              </a:rPr>
              <a:t>which</a:t>
            </a:r>
            <a:r>
              <a:rPr lang="en-US" spc="-120" dirty="0">
                <a:solidFill>
                  <a:schemeClr val="accent2"/>
                </a:solidFill>
                <a:latin typeface="Times New Roman" pitchFamily="18" charset="0"/>
                <a:ea typeface="Verdana" panose="020B0604030504040204" pitchFamily="34" charset="0"/>
                <a:cs typeface="Times New Roman" pitchFamily="18" charset="0"/>
              </a:rPr>
              <a:t> </a:t>
            </a:r>
            <a:r>
              <a:rPr lang="en-US" spc="30" dirty="0">
                <a:solidFill>
                  <a:schemeClr val="accent2"/>
                </a:solidFill>
                <a:latin typeface="Times New Roman" pitchFamily="18" charset="0"/>
                <a:ea typeface="Verdana" panose="020B0604030504040204" pitchFamily="34" charset="0"/>
                <a:cs typeface="Times New Roman" pitchFamily="18" charset="0"/>
              </a:rPr>
              <a:t>the</a:t>
            </a:r>
            <a:r>
              <a:rPr lang="en-US" spc="-130" dirty="0">
                <a:solidFill>
                  <a:schemeClr val="accent2"/>
                </a:solidFill>
                <a:latin typeface="Times New Roman" pitchFamily="18" charset="0"/>
                <a:ea typeface="Verdana" panose="020B0604030504040204" pitchFamily="34" charset="0"/>
                <a:cs typeface="Times New Roman" pitchFamily="18" charset="0"/>
              </a:rPr>
              <a:t> </a:t>
            </a:r>
            <a:r>
              <a:rPr lang="en-US" spc="45" dirty="0">
                <a:solidFill>
                  <a:schemeClr val="accent2"/>
                </a:solidFill>
                <a:latin typeface="Times New Roman" pitchFamily="18" charset="0"/>
                <a:ea typeface="Verdana" panose="020B0604030504040204" pitchFamily="34" charset="0"/>
                <a:cs typeface="Times New Roman" pitchFamily="18" charset="0"/>
              </a:rPr>
              <a:t>app</a:t>
            </a:r>
            <a:r>
              <a:rPr lang="en-US" spc="-120" dirty="0">
                <a:solidFill>
                  <a:schemeClr val="accent2"/>
                </a:solidFill>
                <a:latin typeface="Times New Roman" pitchFamily="18" charset="0"/>
                <a:ea typeface="Verdana" panose="020B0604030504040204" pitchFamily="34" charset="0"/>
                <a:cs typeface="Times New Roman" pitchFamily="18" charset="0"/>
              </a:rPr>
              <a:t> </a:t>
            </a:r>
            <a:r>
              <a:rPr lang="en-US" spc="-5" dirty="0">
                <a:solidFill>
                  <a:schemeClr val="accent2"/>
                </a:solidFill>
                <a:latin typeface="Times New Roman" pitchFamily="18" charset="0"/>
                <a:ea typeface="Verdana" panose="020B0604030504040204" pitchFamily="34" charset="0"/>
                <a:cs typeface="Times New Roman" pitchFamily="18" charset="0"/>
              </a:rPr>
              <a:t>belongs</a:t>
            </a:r>
            <a:r>
              <a:rPr lang="en-US" spc="-5" dirty="0" smtClean="0">
                <a:solidFill>
                  <a:schemeClr val="accent2"/>
                </a:solidFill>
                <a:latin typeface="Times New Roman" pitchFamily="18" charset="0"/>
                <a:ea typeface="Verdana" panose="020B0604030504040204" pitchFamily="34" charset="0"/>
                <a:cs typeface="Times New Roman" pitchFamily="18" charset="0"/>
              </a:rPr>
              <a:t>.</a:t>
            </a:r>
          </a:p>
          <a:p>
            <a:pPr marL="342900" indent="-342900">
              <a:buFont typeface="+mj-lt"/>
              <a:buAutoNum type="arabicPeriod"/>
            </a:pPr>
            <a:r>
              <a:rPr lang="en-US" b="1" spc="-5" dirty="0" smtClean="0">
                <a:solidFill>
                  <a:schemeClr val="accent2"/>
                </a:solidFill>
                <a:latin typeface="Times New Roman" pitchFamily="18" charset="0"/>
                <a:ea typeface="Verdana" panose="020B0604030504040204" pitchFamily="34" charset="0"/>
                <a:cs typeface="Times New Roman" pitchFamily="18" charset="0"/>
              </a:rPr>
              <a:t>Rating: </a:t>
            </a:r>
            <a:r>
              <a:rPr lang="en-US" spc="35" dirty="0">
                <a:solidFill>
                  <a:schemeClr val="accent2"/>
                </a:solidFill>
                <a:latin typeface="Times New Roman" pitchFamily="18" charset="0"/>
                <a:ea typeface="Verdana" panose="020B0604030504040204" pitchFamily="34" charset="0"/>
                <a:cs typeface="Times New Roman" pitchFamily="18" charset="0"/>
              </a:rPr>
              <a:t>T</a:t>
            </a:r>
            <a:r>
              <a:rPr lang="en-US" spc="-20" dirty="0">
                <a:solidFill>
                  <a:schemeClr val="accent2"/>
                </a:solidFill>
                <a:latin typeface="Times New Roman" pitchFamily="18" charset="0"/>
                <a:ea typeface="Verdana" panose="020B0604030504040204" pitchFamily="34" charset="0"/>
                <a:cs typeface="Times New Roman" pitchFamily="18" charset="0"/>
              </a:rPr>
              <a:t>his </a:t>
            </a:r>
            <a:r>
              <a:rPr lang="en-US" spc="55" dirty="0">
                <a:solidFill>
                  <a:schemeClr val="accent2"/>
                </a:solidFill>
                <a:latin typeface="Times New Roman" pitchFamily="18" charset="0"/>
                <a:ea typeface="Verdana" panose="020B0604030504040204" pitchFamily="34" charset="0"/>
                <a:cs typeface="Times New Roman" pitchFamily="18" charset="0"/>
              </a:rPr>
              <a:t>column </a:t>
            </a:r>
            <a:r>
              <a:rPr lang="en-US" spc="15" dirty="0">
                <a:solidFill>
                  <a:schemeClr val="accent2"/>
                </a:solidFill>
                <a:latin typeface="Times New Roman" pitchFamily="18" charset="0"/>
                <a:ea typeface="Verdana" panose="020B0604030504040204" pitchFamily="34" charset="0"/>
                <a:cs typeface="Times New Roman" pitchFamily="18" charset="0"/>
              </a:rPr>
              <a:t>contains </a:t>
            </a:r>
            <a:r>
              <a:rPr lang="en-US" spc="30" dirty="0">
                <a:solidFill>
                  <a:schemeClr val="accent2"/>
                </a:solidFill>
                <a:latin typeface="Times New Roman" pitchFamily="18" charset="0"/>
                <a:ea typeface="Verdana" panose="020B0604030504040204" pitchFamily="34" charset="0"/>
                <a:cs typeface="Times New Roman" pitchFamily="18" charset="0"/>
              </a:rPr>
              <a:t>the </a:t>
            </a:r>
            <a:r>
              <a:rPr lang="en-US" spc="-10" dirty="0">
                <a:solidFill>
                  <a:schemeClr val="accent2"/>
                </a:solidFill>
                <a:latin typeface="Times New Roman" pitchFamily="18" charset="0"/>
                <a:ea typeface="Verdana" panose="020B0604030504040204" pitchFamily="34" charset="0"/>
                <a:cs typeface="Times New Roman" pitchFamily="18" charset="0"/>
              </a:rPr>
              <a:t>average </a:t>
            </a:r>
            <a:r>
              <a:rPr lang="en-US" spc="15" dirty="0">
                <a:solidFill>
                  <a:schemeClr val="accent2"/>
                </a:solidFill>
                <a:latin typeface="Times New Roman" pitchFamily="18" charset="0"/>
                <a:ea typeface="Verdana" panose="020B0604030504040204" pitchFamily="34" charset="0"/>
                <a:cs typeface="Times New Roman" pitchFamily="18" charset="0"/>
              </a:rPr>
              <a:t>rating </a:t>
            </a:r>
            <a:r>
              <a:rPr lang="en-US" spc="-15" dirty="0">
                <a:solidFill>
                  <a:schemeClr val="accent2"/>
                </a:solidFill>
                <a:latin typeface="Times New Roman" pitchFamily="18" charset="0"/>
                <a:ea typeface="Verdana" panose="020B0604030504040204" pitchFamily="34" charset="0"/>
                <a:cs typeface="Times New Roman" pitchFamily="18" charset="0"/>
              </a:rPr>
              <a:t>for </a:t>
            </a:r>
            <a:r>
              <a:rPr lang="en-US" spc="30" dirty="0">
                <a:solidFill>
                  <a:schemeClr val="accent2"/>
                </a:solidFill>
                <a:latin typeface="Times New Roman" pitchFamily="18" charset="0"/>
                <a:ea typeface="Verdana" panose="020B0604030504040204" pitchFamily="34" charset="0"/>
                <a:cs typeface="Times New Roman" pitchFamily="18" charset="0"/>
              </a:rPr>
              <a:t>the </a:t>
            </a:r>
            <a:r>
              <a:rPr lang="en-US" spc="-30" dirty="0">
                <a:solidFill>
                  <a:schemeClr val="accent2"/>
                </a:solidFill>
                <a:latin typeface="Times New Roman" pitchFamily="18" charset="0"/>
                <a:ea typeface="Verdana" panose="020B0604030504040204" pitchFamily="34" charset="0"/>
                <a:cs typeface="Times New Roman" pitchFamily="18" charset="0"/>
              </a:rPr>
              <a:t>app. </a:t>
            </a:r>
            <a:endParaRPr lang="en-US" spc="-30" dirty="0" smtClean="0">
              <a:solidFill>
                <a:schemeClr val="accent2"/>
              </a:solidFill>
              <a:latin typeface="Times New Roman" pitchFamily="18" charset="0"/>
              <a:ea typeface="Verdana" panose="020B0604030504040204" pitchFamily="34" charset="0"/>
              <a:cs typeface="Times New Roman" pitchFamily="18" charset="0"/>
            </a:endParaRPr>
          </a:p>
          <a:p>
            <a:pPr marL="342900" indent="-342900">
              <a:buFont typeface="+mj-lt"/>
              <a:buAutoNum type="arabicPeriod"/>
            </a:pPr>
            <a:r>
              <a:rPr lang="en-US" b="1" spc="-30" dirty="0" smtClean="0">
                <a:solidFill>
                  <a:schemeClr val="accent2"/>
                </a:solidFill>
                <a:latin typeface="Times New Roman" pitchFamily="18" charset="0"/>
                <a:ea typeface="Verdana" panose="020B0604030504040204" pitchFamily="34" charset="0"/>
                <a:cs typeface="Times New Roman" pitchFamily="18" charset="0"/>
              </a:rPr>
              <a:t>Review: </a:t>
            </a:r>
            <a:r>
              <a:rPr lang="en-US" spc="35" dirty="0">
                <a:solidFill>
                  <a:schemeClr val="accent2"/>
                </a:solidFill>
                <a:latin typeface="Times New Roman" pitchFamily="18" charset="0"/>
                <a:ea typeface="Verdana" panose="020B0604030504040204" pitchFamily="34" charset="0"/>
                <a:cs typeface="Times New Roman" pitchFamily="18" charset="0"/>
              </a:rPr>
              <a:t>T</a:t>
            </a:r>
            <a:r>
              <a:rPr lang="en-US" spc="-20" dirty="0">
                <a:solidFill>
                  <a:schemeClr val="accent2"/>
                </a:solidFill>
                <a:latin typeface="Times New Roman" pitchFamily="18" charset="0"/>
                <a:ea typeface="Verdana" panose="020B0604030504040204" pitchFamily="34" charset="0"/>
                <a:cs typeface="Times New Roman" pitchFamily="18" charset="0"/>
              </a:rPr>
              <a:t>his </a:t>
            </a:r>
            <a:r>
              <a:rPr lang="en-US" spc="55" dirty="0">
                <a:solidFill>
                  <a:schemeClr val="accent2"/>
                </a:solidFill>
                <a:latin typeface="Times New Roman" pitchFamily="18" charset="0"/>
                <a:ea typeface="Verdana" panose="020B0604030504040204" pitchFamily="34" charset="0"/>
                <a:cs typeface="Times New Roman" pitchFamily="18" charset="0"/>
              </a:rPr>
              <a:t>column </a:t>
            </a:r>
            <a:r>
              <a:rPr lang="en-US" spc="15" dirty="0">
                <a:solidFill>
                  <a:schemeClr val="accent2"/>
                </a:solidFill>
                <a:latin typeface="Times New Roman" pitchFamily="18" charset="0"/>
                <a:ea typeface="Verdana" panose="020B0604030504040204" pitchFamily="34" charset="0"/>
                <a:cs typeface="Times New Roman" pitchFamily="18" charset="0"/>
              </a:rPr>
              <a:t>contains </a:t>
            </a:r>
            <a:r>
              <a:rPr lang="en-US" spc="30" dirty="0">
                <a:solidFill>
                  <a:schemeClr val="accent2"/>
                </a:solidFill>
                <a:latin typeface="Times New Roman" pitchFamily="18" charset="0"/>
                <a:ea typeface="Verdana" panose="020B0604030504040204" pitchFamily="34" charset="0"/>
                <a:cs typeface="Times New Roman" pitchFamily="18" charset="0"/>
              </a:rPr>
              <a:t>the </a:t>
            </a:r>
            <a:r>
              <a:rPr lang="en-US" spc="-10" dirty="0">
                <a:solidFill>
                  <a:schemeClr val="accent2"/>
                </a:solidFill>
                <a:latin typeface="Times New Roman" pitchFamily="18" charset="0"/>
                <a:ea typeface="Verdana" panose="020B0604030504040204" pitchFamily="34" charset="0"/>
                <a:cs typeface="Times New Roman" pitchFamily="18" charset="0"/>
              </a:rPr>
              <a:t>average </a:t>
            </a:r>
            <a:r>
              <a:rPr lang="en-US" spc="15" dirty="0">
                <a:solidFill>
                  <a:schemeClr val="accent2"/>
                </a:solidFill>
                <a:latin typeface="Times New Roman" pitchFamily="18" charset="0"/>
                <a:ea typeface="Verdana" panose="020B0604030504040204" pitchFamily="34" charset="0"/>
                <a:cs typeface="Times New Roman" pitchFamily="18" charset="0"/>
              </a:rPr>
              <a:t>rating </a:t>
            </a:r>
            <a:r>
              <a:rPr lang="en-US" spc="-15" dirty="0">
                <a:solidFill>
                  <a:schemeClr val="accent2"/>
                </a:solidFill>
                <a:latin typeface="Times New Roman" pitchFamily="18" charset="0"/>
                <a:ea typeface="Verdana" panose="020B0604030504040204" pitchFamily="34" charset="0"/>
                <a:cs typeface="Times New Roman" pitchFamily="18" charset="0"/>
              </a:rPr>
              <a:t>for </a:t>
            </a:r>
            <a:r>
              <a:rPr lang="en-US" spc="30" dirty="0">
                <a:solidFill>
                  <a:schemeClr val="accent2"/>
                </a:solidFill>
                <a:latin typeface="Times New Roman" pitchFamily="18" charset="0"/>
                <a:ea typeface="Verdana" panose="020B0604030504040204" pitchFamily="34" charset="0"/>
                <a:cs typeface="Times New Roman" pitchFamily="18" charset="0"/>
              </a:rPr>
              <a:t>the </a:t>
            </a:r>
            <a:r>
              <a:rPr lang="en-US" spc="-30" dirty="0">
                <a:solidFill>
                  <a:schemeClr val="accent2"/>
                </a:solidFill>
                <a:latin typeface="Times New Roman" pitchFamily="18" charset="0"/>
                <a:ea typeface="Verdana" panose="020B0604030504040204" pitchFamily="34" charset="0"/>
                <a:cs typeface="Times New Roman" pitchFamily="18" charset="0"/>
              </a:rPr>
              <a:t>app. </a:t>
            </a:r>
            <a:endParaRPr lang="en-US" spc="-30" dirty="0" smtClean="0">
              <a:solidFill>
                <a:schemeClr val="accent2"/>
              </a:solidFill>
              <a:latin typeface="Times New Roman" pitchFamily="18" charset="0"/>
              <a:ea typeface="Verdana" panose="020B0604030504040204" pitchFamily="34" charset="0"/>
              <a:cs typeface="Times New Roman" pitchFamily="18" charset="0"/>
            </a:endParaRPr>
          </a:p>
          <a:p>
            <a:pPr marL="342900" indent="-342900">
              <a:buFont typeface="+mj-lt"/>
              <a:buAutoNum type="arabicPeriod"/>
            </a:pPr>
            <a:r>
              <a:rPr lang="en-US" b="1" spc="-30" dirty="0" smtClean="0">
                <a:solidFill>
                  <a:schemeClr val="accent2"/>
                </a:solidFill>
                <a:latin typeface="Times New Roman" pitchFamily="18" charset="0"/>
                <a:ea typeface="Verdana" panose="020B0604030504040204" pitchFamily="34" charset="0"/>
                <a:cs typeface="Times New Roman" pitchFamily="18" charset="0"/>
              </a:rPr>
              <a:t>Size: </a:t>
            </a:r>
            <a:r>
              <a:rPr lang="en-US" spc="-30" dirty="0" smtClean="0">
                <a:solidFill>
                  <a:schemeClr val="accent2"/>
                </a:solidFill>
                <a:latin typeface="Times New Roman" pitchFamily="18" charset="0"/>
                <a:ea typeface="Verdana" panose="020B0604030504040204" pitchFamily="34" charset="0"/>
                <a:cs typeface="Times New Roman" pitchFamily="18" charset="0"/>
              </a:rPr>
              <a:t>T</a:t>
            </a:r>
            <a:r>
              <a:rPr lang="en-US" spc="-20" dirty="0" smtClean="0">
                <a:solidFill>
                  <a:schemeClr val="accent2"/>
                </a:solidFill>
                <a:latin typeface="Times New Roman" pitchFamily="18" charset="0"/>
                <a:ea typeface="Verdana" panose="020B0604030504040204" pitchFamily="34" charset="0"/>
                <a:cs typeface="Times New Roman" pitchFamily="18" charset="0"/>
              </a:rPr>
              <a:t>his</a:t>
            </a:r>
            <a:r>
              <a:rPr lang="en-US" spc="-130" dirty="0" smtClean="0">
                <a:solidFill>
                  <a:schemeClr val="accent2"/>
                </a:solidFill>
                <a:latin typeface="Times New Roman" pitchFamily="18" charset="0"/>
                <a:ea typeface="Verdana" panose="020B0604030504040204" pitchFamily="34" charset="0"/>
                <a:cs typeface="Times New Roman" pitchFamily="18" charset="0"/>
              </a:rPr>
              <a:t> </a:t>
            </a:r>
            <a:r>
              <a:rPr lang="en-US" spc="55" dirty="0">
                <a:solidFill>
                  <a:schemeClr val="accent2"/>
                </a:solidFill>
                <a:latin typeface="Times New Roman" pitchFamily="18" charset="0"/>
                <a:ea typeface="Verdana" panose="020B0604030504040204" pitchFamily="34" charset="0"/>
                <a:cs typeface="Times New Roman" pitchFamily="18" charset="0"/>
              </a:rPr>
              <a:t>column</a:t>
            </a:r>
            <a:r>
              <a:rPr lang="en-US" spc="-125" dirty="0">
                <a:solidFill>
                  <a:schemeClr val="accent2"/>
                </a:solidFill>
                <a:latin typeface="Times New Roman" pitchFamily="18" charset="0"/>
                <a:ea typeface="Verdana" panose="020B0604030504040204" pitchFamily="34" charset="0"/>
                <a:cs typeface="Times New Roman" pitchFamily="18" charset="0"/>
              </a:rPr>
              <a:t> </a:t>
            </a:r>
            <a:r>
              <a:rPr lang="en-US" spc="15" dirty="0">
                <a:solidFill>
                  <a:schemeClr val="accent2"/>
                </a:solidFill>
                <a:latin typeface="Times New Roman" pitchFamily="18" charset="0"/>
                <a:ea typeface="Verdana" panose="020B0604030504040204" pitchFamily="34" charset="0"/>
                <a:cs typeface="Times New Roman" pitchFamily="18" charset="0"/>
              </a:rPr>
              <a:t>contains</a:t>
            </a:r>
            <a:r>
              <a:rPr lang="en-US" spc="-100" dirty="0">
                <a:solidFill>
                  <a:schemeClr val="accent2"/>
                </a:solidFill>
                <a:latin typeface="Times New Roman" pitchFamily="18" charset="0"/>
                <a:ea typeface="Verdana" panose="020B0604030504040204" pitchFamily="34" charset="0"/>
                <a:cs typeface="Times New Roman" pitchFamily="18" charset="0"/>
              </a:rPr>
              <a:t> </a:t>
            </a:r>
            <a:r>
              <a:rPr lang="en-US" spc="30" dirty="0">
                <a:solidFill>
                  <a:schemeClr val="accent2"/>
                </a:solidFill>
                <a:latin typeface="Times New Roman" pitchFamily="18" charset="0"/>
                <a:ea typeface="Verdana" panose="020B0604030504040204" pitchFamily="34" charset="0"/>
                <a:cs typeface="Times New Roman" pitchFamily="18" charset="0"/>
              </a:rPr>
              <a:t>the</a:t>
            </a:r>
            <a:r>
              <a:rPr lang="en-US" spc="-120" dirty="0">
                <a:solidFill>
                  <a:schemeClr val="accent2"/>
                </a:solidFill>
                <a:latin typeface="Times New Roman" pitchFamily="18" charset="0"/>
                <a:ea typeface="Verdana" panose="020B0604030504040204" pitchFamily="34" charset="0"/>
                <a:cs typeface="Times New Roman" pitchFamily="18" charset="0"/>
              </a:rPr>
              <a:t> </a:t>
            </a:r>
            <a:r>
              <a:rPr lang="en-US" spc="45" dirty="0">
                <a:solidFill>
                  <a:schemeClr val="accent2"/>
                </a:solidFill>
                <a:latin typeface="Times New Roman" pitchFamily="18" charset="0"/>
                <a:ea typeface="Verdana" panose="020B0604030504040204" pitchFamily="34" charset="0"/>
                <a:cs typeface="Times New Roman" pitchFamily="18" charset="0"/>
              </a:rPr>
              <a:t>amount</a:t>
            </a:r>
            <a:r>
              <a:rPr lang="en-US" spc="-105" dirty="0">
                <a:solidFill>
                  <a:schemeClr val="accent2"/>
                </a:solidFill>
                <a:latin typeface="Times New Roman" pitchFamily="18" charset="0"/>
                <a:ea typeface="Verdana" panose="020B0604030504040204" pitchFamily="34" charset="0"/>
                <a:cs typeface="Times New Roman" pitchFamily="18" charset="0"/>
              </a:rPr>
              <a:t> </a:t>
            </a:r>
            <a:r>
              <a:rPr lang="en-US" dirty="0">
                <a:solidFill>
                  <a:schemeClr val="accent2"/>
                </a:solidFill>
                <a:latin typeface="Times New Roman" pitchFamily="18" charset="0"/>
                <a:ea typeface="Verdana" panose="020B0604030504040204" pitchFamily="34" charset="0"/>
                <a:cs typeface="Times New Roman" pitchFamily="18" charset="0"/>
              </a:rPr>
              <a:t>of</a:t>
            </a:r>
            <a:r>
              <a:rPr lang="en-US" spc="-150" dirty="0">
                <a:solidFill>
                  <a:schemeClr val="accent2"/>
                </a:solidFill>
                <a:latin typeface="Times New Roman" pitchFamily="18" charset="0"/>
                <a:ea typeface="Verdana" panose="020B0604030504040204" pitchFamily="34" charset="0"/>
                <a:cs typeface="Times New Roman" pitchFamily="18" charset="0"/>
              </a:rPr>
              <a:t> </a:t>
            </a:r>
            <a:r>
              <a:rPr lang="en-US" spc="30" dirty="0">
                <a:solidFill>
                  <a:schemeClr val="accent2"/>
                </a:solidFill>
                <a:latin typeface="Times New Roman" pitchFamily="18" charset="0"/>
                <a:ea typeface="Verdana" panose="020B0604030504040204" pitchFamily="34" charset="0"/>
                <a:cs typeface="Times New Roman" pitchFamily="18" charset="0"/>
              </a:rPr>
              <a:t>memory</a:t>
            </a:r>
            <a:r>
              <a:rPr lang="en-US" spc="-105" dirty="0">
                <a:solidFill>
                  <a:schemeClr val="accent2"/>
                </a:solidFill>
                <a:latin typeface="Times New Roman" pitchFamily="18" charset="0"/>
                <a:ea typeface="Verdana" panose="020B0604030504040204" pitchFamily="34" charset="0"/>
                <a:cs typeface="Times New Roman" pitchFamily="18" charset="0"/>
              </a:rPr>
              <a:t> </a:t>
            </a:r>
            <a:r>
              <a:rPr lang="en-US" spc="30" dirty="0">
                <a:solidFill>
                  <a:schemeClr val="accent2"/>
                </a:solidFill>
                <a:latin typeface="Times New Roman" pitchFamily="18" charset="0"/>
                <a:ea typeface="Verdana" panose="020B0604030504040204" pitchFamily="34" charset="0"/>
                <a:cs typeface="Times New Roman" pitchFamily="18" charset="0"/>
              </a:rPr>
              <a:t>the</a:t>
            </a:r>
            <a:r>
              <a:rPr lang="en-US" spc="-130" dirty="0">
                <a:solidFill>
                  <a:schemeClr val="accent2"/>
                </a:solidFill>
                <a:latin typeface="Times New Roman" pitchFamily="18" charset="0"/>
                <a:ea typeface="Verdana" panose="020B0604030504040204" pitchFamily="34" charset="0"/>
                <a:cs typeface="Times New Roman" pitchFamily="18" charset="0"/>
              </a:rPr>
              <a:t> </a:t>
            </a:r>
            <a:r>
              <a:rPr lang="en-US" spc="45" dirty="0">
                <a:solidFill>
                  <a:schemeClr val="accent2"/>
                </a:solidFill>
                <a:latin typeface="Times New Roman" pitchFamily="18" charset="0"/>
                <a:ea typeface="Verdana" panose="020B0604030504040204" pitchFamily="34" charset="0"/>
                <a:cs typeface="Times New Roman" pitchFamily="18" charset="0"/>
              </a:rPr>
              <a:t>app</a:t>
            </a:r>
            <a:r>
              <a:rPr lang="en-US" spc="-105" dirty="0">
                <a:solidFill>
                  <a:schemeClr val="accent2"/>
                </a:solidFill>
                <a:latin typeface="Times New Roman" pitchFamily="18" charset="0"/>
                <a:ea typeface="Verdana" panose="020B0604030504040204" pitchFamily="34" charset="0"/>
                <a:cs typeface="Times New Roman" pitchFamily="18" charset="0"/>
              </a:rPr>
              <a:t> </a:t>
            </a:r>
            <a:r>
              <a:rPr lang="en-US" spc="30" dirty="0">
                <a:solidFill>
                  <a:schemeClr val="accent2"/>
                </a:solidFill>
                <a:latin typeface="Times New Roman" pitchFamily="18" charset="0"/>
                <a:ea typeface="Verdana" panose="020B0604030504040204" pitchFamily="34" charset="0"/>
                <a:cs typeface="Times New Roman" pitchFamily="18" charset="0"/>
              </a:rPr>
              <a:t>occupies</a:t>
            </a:r>
            <a:r>
              <a:rPr lang="en-US" spc="-130" dirty="0">
                <a:solidFill>
                  <a:schemeClr val="accent2"/>
                </a:solidFill>
                <a:latin typeface="Times New Roman" pitchFamily="18" charset="0"/>
                <a:ea typeface="Verdana" panose="020B0604030504040204" pitchFamily="34" charset="0"/>
                <a:cs typeface="Times New Roman" pitchFamily="18" charset="0"/>
              </a:rPr>
              <a:t> </a:t>
            </a:r>
            <a:r>
              <a:rPr lang="en-US" spc="45" dirty="0">
                <a:solidFill>
                  <a:schemeClr val="accent2"/>
                </a:solidFill>
                <a:latin typeface="Times New Roman" pitchFamily="18" charset="0"/>
                <a:ea typeface="Verdana" panose="020B0604030504040204" pitchFamily="34" charset="0"/>
                <a:cs typeface="Times New Roman" pitchFamily="18" charset="0"/>
              </a:rPr>
              <a:t>on</a:t>
            </a:r>
            <a:r>
              <a:rPr lang="en-US" spc="-130" dirty="0">
                <a:solidFill>
                  <a:schemeClr val="accent2"/>
                </a:solidFill>
                <a:latin typeface="Times New Roman" pitchFamily="18" charset="0"/>
                <a:ea typeface="Verdana" panose="020B0604030504040204" pitchFamily="34" charset="0"/>
                <a:cs typeface="Times New Roman" pitchFamily="18" charset="0"/>
              </a:rPr>
              <a:t> </a:t>
            </a:r>
            <a:r>
              <a:rPr lang="en-US" spc="30" dirty="0">
                <a:solidFill>
                  <a:schemeClr val="accent2"/>
                </a:solidFill>
                <a:latin typeface="Times New Roman" pitchFamily="18" charset="0"/>
                <a:ea typeface="Verdana" panose="020B0604030504040204" pitchFamily="34" charset="0"/>
                <a:cs typeface="Times New Roman" pitchFamily="18" charset="0"/>
              </a:rPr>
              <a:t>the </a:t>
            </a:r>
            <a:r>
              <a:rPr lang="en-US" spc="10" dirty="0" smtClean="0">
                <a:solidFill>
                  <a:schemeClr val="accent2"/>
                </a:solidFill>
                <a:latin typeface="Times New Roman" pitchFamily="18" charset="0"/>
                <a:ea typeface="Verdana" panose="020B0604030504040204" pitchFamily="34" charset="0"/>
                <a:cs typeface="Times New Roman" pitchFamily="18" charset="0"/>
              </a:rPr>
              <a:t>device.</a:t>
            </a:r>
          </a:p>
          <a:p>
            <a:pPr marL="342900" indent="-342900">
              <a:buFont typeface="+mj-lt"/>
              <a:buAutoNum type="arabicPeriod"/>
            </a:pPr>
            <a:r>
              <a:rPr lang="en-US" b="1" spc="10" dirty="0" smtClean="0">
                <a:solidFill>
                  <a:schemeClr val="accent2"/>
                </a:solidFill>
                <a:latin typeface="Times New Roman" pitchFamily="18" charset="0"/>
                <a:ea typeface="Verdana" panose="020B0604030504040204" pitchFamily="34" charset="0"/>
                <a:cs typeface="Times New Roman" pitchFamily="18" charset="0"/>
              </a:rPr>
              <a:t>Installs:</a:t>
            </a:r>
            <a:r>
              <a:rPr lang="en-US" spc="-20" dirty="0">
                <a:solidFill>
                  <a:schemeClr val="accent2"/>
                </a:solidFill>
                <a:latin typeface="Times New Roman" pitchFamily="18" charset="0"/>
                <a:ea typeface="Verdana" panose="020B0604030504040204" pitchFamily="34" charset="0"/>
                <a:cs typeface="Times New Roman" pitchFamily="18" charset="0"/>
              </a:rPr>
              <a:t> This</a:t>
            </a:r>
            <a:r>
              <a:rPr lang="en-US" spc="-135" dirty="0">
                <a:solidFill>
                  <a:schemeClr val="accent2"/>
                </a:solidFill>
                <a:latin typeface="Times New Roman" pitchFamily="18" charset="0"/>
                <a:ea typeface="Verdana" panose="020B0604030504040204" pitchFamily="34" charset="0"/>
                <a:cs typeface="Times New Roman" pitchFamily="18" charset="0"/>
              </a:rPr>
              <a:t> </a:t>
            </a:r>
            <a:r>
              <a:rPr lang="en-US" spc="55" dirty="0">
                <a:solidFill>
                  <a:schemeClr val="accent2"/>
                </a:solidFill>
                <a:latin typeface="Times New Roman" pitchFamily="18" charset="0"/>
                <a:ea typeface="Verdana" panose="020B0604030504040204" pitchFamily="34" charset="0"/>
                <a:cs typeface="Times New Roman" pitchFamily="18" charset="0"/>
              </a:rPr>
              <a:t>column</a:t>
            </a:r>
            <a:r>
              <a:rPr lang="en-US" spc="-130" dirty="0">
                <a:solidFill>
                  <a:schemeClr val="accent2"/>
                </a:solidFill>
                <a:latin typeface="Times New Roman" pitchFamily="18" charset="0"/>
                <a:ea typeface="Verdana" panose="020B0604030504040204" pitchFamily="34" charset="0"/>
                <a:cs typeface="Times New Roman" pitchFamily="18" charset="0"/>
              </a:rPr>
              <a:t> </a:t>
            </a:r>
            <a:r>
              <a:rPr lang="en-US" spc="15" dirty="0">
                <a:solidFill>
                  <a:schemeClr val="accent2"/>
                </a:solidFill>
                <a:latin typeface="Times New Roman" pitchFamily="18" charset="0"/>
                <a:ea typeface="Verdana" panose="020B0604030504040204" pitchFamily="34" charset="0"/>
                <a:cs typeface="Times New Roman" pitchFamily="18" charset="0"/>
              </a:rPr>
              <a:t>contains</a:t>
            </a:r>
            <a:r>
              <a:rPr lang="en-US" spc="-95" dirty="0">
                <a:solidFill>
                  <a:schemeClr val="accent2"/>
                </a:solidFill>
                <a:latin typeface="Times New Roman" pitchFamily="18" charset="0"/>
                <a:ea typeface="Verdana" panose="020B0604030504040204" pitchFamily="34" charset="0"/>
                <a:cs typeface="Times New Roman" pitchFamily="18" charset="0"/>
              </a:rPr>
              <a:t> </a:t>
            </a:r>
            <a:r>
              <a:rPr lang="en-US" spc="30" dirty="0">
                <a:solidFill>
                  <a:schemeClr val="accent2"/>
                </a:solidFill>
                <a:latin typeface="Times New Roman" pitchFamily="18" charset="0"/>
                <a:ea typeface="Verdana" panose="020B0604030504040204" pitchFamily="34" charset="0"/>
                <a:cs typeface="Times New Roman" pitchFamily="18" charset="0"/>
              </a:rPr>
              <a:t>the</a:t>
            </a:r>
            <a:r>
              <a:rPr lang="en-US" spc="-135" dirty="0">
                <a:solidFill>
                  <a:schemeClr val="accent2"/>
                </a:solidFill>
                <a:latin typeface="Times New Roman" pitchFamily="18" charset="0"/>
                <a:ea typeface="Verdana" panose="020B0604030504040204" pitchFamily="34" charset="0"/>
                <a:cs typeface="Times New Roman" pitchFamily="18" charset="0"/>
              </a:rPr>
              <a:t> </a:t>
            </a:r>
            <a:r>
              <a:rPr lang="en-US" spc="50" dirty="0">
                <a:solidFill>
                  <a:schemeClr val="accent2"/>
                </a:solidFill>
                <a:latin typeface="Times New Roman" pitchFamily="18" charset="0"/>
                <a:ea typeface="Verdana" panose="020B0604030504040204" pitchFamily="34" charset="0"/>
                <a:cs typeface="Times New Roman" pitchFamily="18" charset="0"/>
              </a:rPr>
              <a:t>number</a:t>
            </a:r>
            <a:r>
              <a:rPr lang="en-US" spc="-110" dirty="0">
                <a:solidFill>
                  <a:schemeClr val="accent2"/>
                </a:solidFill>
                <a:latin typeface="Times New Roman" pitchFamily="18" charset="0"/>
                <a:ea typeface="Verdana" panose="020B0604030504040204" pitchFamily="34" charset="0"/>
                <a:cs typeface="Times New Roman" pitchFamily="18" charset="0"/>
              </a:rPr>
              <a:t> </a:t>
            </a:r>
            <a:r>
              <a:rPr lang="en-US" dirty="0">
                <a:solidFill>
                  <a:schemeClr val="accent2"/>
                </a:solidFill>
                <a:latin typeface="Times New Roman" pitchFamily="18" charset="0"/>
                <a:ea typeface="Verdana" panose="020B0604030504040204" pitchFamily="34" charset="0"/>
                <a:cs typeface="Times New Roman" pitchFamily="18" charset="0"/>
              </a:rPr>
              <a:t>of</a:t>
            </a:r>
            <a:r>
              <a:rPr lang="en-US" spc="-130" dirty="0">
                <a:solidFill>
                  <a:schemeClr val="accent2"/>
                </a:solidFill>
                <a:latin typeface="Times New Roman" pitchFamily="18" charset="0"/>
                <a:ea typeface="Verdana" panose="020B0604030504040204" pitchFamily="34" charset="0"/>
                <a:cs typeface="Times New Roman" pitchFamily="18" charset="0"/>
              </a:rPr>
              <a:t> </a:t>
            </a:r>
            <a:r>
              <a:rPr lang="en-US" spc="20" dirty="0">
                <a:solidFill>
                  <a:schemeClr val="accent2"/>
                </a:solidFill>
                <a:latin typeface="Times New Roman" pitchFamily="18" charset="0"/>
                <a:ea typeface="Verdana" panose="020B0604030504040204" pitchFamily="34" charset="0"/>
                <a:cs typeface="Times New Roman" pitchFamily="18" charset="0"/>
              </a:rPr>
              <a:t>times</a:t>
            </a:r>
            <a:r>
              <a:rPr lang="en-US" spc="-135" dirty="0">
                <a:solidFill>
                  <a:schemeClr val="accent2"/>
                </a:solidFill>
                <a:latin typeface="Times New Roman" pitchFamily="18" charset="0"/>
                <a:ea typeface="Verdana" panose="020B0604030504040204" pitchFamily="34" charset="0"/>
                <a:cs typeface="Times New Roman" pitchFamily="18" charset="0"/>
              </a:rPr>
              <a:t> </a:t>
            </a:r>
            <a:r>
              <a:rPr lang="en-US" spc="15" dirty="0">
                <a:solidFill>
                  <a:schemeClr val="accent2"/>
                </a:solidFill>
                <a:latin typeface="Times New Roman" pitchFamily="18" charset="0"/>
                <a:ea typeface="Verdana" panose="020B0604030504040204" pitchFamily="34" charset="0"/>
                <a:cs typeface="Times New Roman" pitchFamily="18" charset="0"/>
              </a:rPr>
              <a:t>that</a:t>
            </a:r>
            <a:r>
              <a:rPr lang="en-US" spc="-110" dirty="0">
                <a:solidFill>
                  <a:schemeClr val="accent2"/>
                </a:solidFill>
                <a:latin typeface="Times New Roman" pitchFamily="18" charset="0"/>
                <a:ea typeface="Verdana" panose="020B0604030504040204" pitchFamily="34" charset="0"/>
                <a:cs typeface="Times New Roman" pitchFamily="18" charset="0"/>
              </a:rPr>
              <a:t> </a:t>
            </a:r>
            <a:r>
              <a:rPr lang="en-US" spc="30" dirty="0">
                <a:solidFill>
                  <a:schemeClr val="accent2"/>
                </a:solidFill>
                <a:latin typeface="Times New Roman" pitchFamily="18" charset="0"/>
                <a:ea typeface="Verdana" panose="020B0604030504040204" pitchFamily="34" charset="0"/>
                <a:cs typeface="Times New Roman" pitchFamily="18" charset="0"/>
              </a:rPr>
              <a:t>the</a:t>
            </a:r>
            <a:r>
              <a:rPr lang="en-US" spc="-135" dirty="0">
                <a:solidFill>
                  <a:schemeClr val="accent2"/>
                </a:solidFill>
                <a:latin typeface="Times New Roman" pitchFamily="18" charset="0"/>
                <a:ea typeface="Verdana" panose="020B0604030504040204" pitchFamily="34" charset="0"/>
                <a:cs typeface="Times New Roman" pitchFamily="18" charset="0"/>
              </a:rPr>
              <a:t> </a:t>
            </a:r>
            <a:r>
              <a:rPr lang="en-US" spc="45" dirty="0">
                <a:solidFill>
                  <a:schemeClr val="accent2"/>
                </a:solidFill>
                <a:latin typeface="Times New Roman" pitchFamily="18" charset="0"/>
                <a:ea typeface="Verdana" panose="020B0604030504040204" pitchFamily="34" charset="0"/>
                <a:cs typeface="Times New Roman" pitchFamily="18" charset="0"/>
              </a:rPr>
              <a:t>app</a:t>
            </a:r>
            <a:r>
              <a:rPr lang="en-US" spc="-114" dirty="0">
                <a:solidFill>
                  <a:schemeClr val="accent2"/>
                </a:solidFill>
                <a:latin typeface="Times New Roman" pitchFamily="18" charset="0"/>
                <a:ea typeface="Verdana" panose="020B0604030504040204" pitchFamily="34" charset="0"/>
                <a:cs typeface="Times New Roman" pitchFamily="18" charset="0"/>
              </a:rPr>
              <a:t> </a:t>
            </a:r>
            <a:r>
              <a:rPr lang="en-US" spc="-5" dirty="0">
                <a:solidFill>
                  <a:schemeClr val="accent2"/>
                </a:solidFill>
                <a:latin typeface="Times New Roman" pitchFamily="18" charset="0"/>
                <a:ea typeface="Verdana" panose="020B0604030504040204" pitchFamily="34" charset="0"/>
                <a:cs typeface="Times New Roman" pitchFamily="18" charset="0"/>
              </a:rPr>
              <a:t>has</a:t>
            </a:r>
            <a:r>
              <a:rPr lang="en-US" spc="-105" dirty="0">
                <a:solidFill>
                  <a:schemeClr val="accent2"/>
                </a:solidFill>
                <a:latin typeface="Times New Roman" pitchFamily="18" charset="0"/>
                <a:ea typeface="Verdana" panose="020B0604030504040204" pitchFamily="34" charset="0"/>
                <a:cs typeface="Times New Roman" pitchFamily="18" charset="0"/>
              </a:rPr>
              <a:t> </a:t>
            </a:r>
            <a:r>
              <a:rPr lang="en-US" spc="40" dirty="0">
                <a:solidFill>
                  <a:schemeClr val="accent2"/>
                </a:solidFill>
                <a:latin typeface="Times New Roman" pitchFamily="18" charset="0"/>
                <a:ea typeface="Verdana" panose="020B0604030504040204" pitchFamily="34" charset="0"/>
                <a:cs typeface="Times New Roman" pitchFamily="18" charset="0"/>
              </a:rPr>
              <a:t>been</a:t>
            </a:r>
            <a:r>
              <a:rPr lang="en-US" dirty="0">
                <a:solidFill>
                  <a:schemeClr val="accent2"/>
                </a:solidFill>
                <a:latin typeface="Times New Roman" pitchFamily="18" charset="0"/>
                <a:ea typeface="Verdana" panose="020B0604030504040204" pitchFamily="34" charset="0"/>
                <a:cs typeface="Times New Roman" pitchFamily="18" charset="0"/>
              </a:rPr>
              <a:t/>
            </a:r>
            <a:br>
              <a:rPr lang="en-US" dirty="0">
                <a:solidFill>
                  <a:schemeClr val="accent2"/>
                </a:solidFill>
                <a:latin typeface="Times New Roman" pitchFamily="18" charset="0"/>
                <a:ea typeface="Verdana" panose="020B0604030504040204" pitchFamily="34" charset="0"/>
                <a:cs typeface="Times New Roman" pitchFamily="18" charset="0"/>
              </a:rPr>
            </a:br>
            <a:r>
              <a:rPr lang="en-US" spc="40" dirty="0">
                <a:solidFill>
                  <a:schemeClr val="accent2"/>
                </a:solidFill>
                <a:latin typeface="Times New Roman" pitchFamily="18" charset="0"/>
                <a:ea typeface="Verdana" panose="020B0604030504040204" pitchFamily="34" charset="0"/>
                <a:cs typeface="Times New Roman" pitchFamily="18" charset="0"/>
              </a:rPr>
              <a:t>downloaded</a:t>
            </a:r>
            <a:r>
              <a:rPr lang="en-US" spc="-90" dirty="0">
                <a:solidFill>
                  <a:schemeClr val="accent2"/>
                </a:solidFill>
                <a:latin typeface="Times New Roman" pitchFamily="18" charset="0"/>
                <a:ea typeface="Verdana" panose="020B0604030504040204" pitchFamily="34" charset="0"/>
                <a:cs typeface="Times New Roman" pitchFamily="18" charset="0"/>
              </a:rPr>
              <a:t> </a:t>
            </a:r>
            <a:r>
              <a:rPr lang="en-US" spc="40" dirty="0">
                <a:solidFill>
                  <a:schemeClr val="accent2"/>
                </a:solidFill>
                <a:latin typeface="Times New Roman" pitchFamily="18" charset="0"/>
                <a:ea typeface="Verdana" panose="020B0604030504040204" pitchFamily="34" charset="0"/>
                <a:cs typeface="Times New Roman" pitchFamily="18" charset="0"/>
              </a:rPr>
              <a:t>and</a:t>
            </a:r>
            <a:r>
              <a:rPr lang="en-US" spc="-114" dirty="0">
                <a:solidFill>
                  <a:schemeClr val="accent2"/>
                </a:solidFill>
                <a:latin typeface="Times New Roman" pitchFamily="18" charset="0"/>
                <a:ea typeface="Verdana" panose="020B0604030504040204" pitchFamily="34" charset="0"/>
                <a:cs typeface="Times New Roman" pitchFamily="18" charset="0"/>
              </a:rPr>
              <a:t> </a:t>
            </a:r>
            <a:r>
              <a:rPr lang="en-US" spc="5" dirty="0">
                <a:solidFill>
                  <a:schemeClr val="accent2"/>
                </a:solidFill>
                <a:latin typeface="Times New Roman" pitchFamily="18" charset="0"/>
                <a:ea typeface="Verdana" panose="020B0604030504040204" pitchFamily="34" charset="0"/>
                <a:cs typeface="Times New Roman" pitchFamily="18" charset="0"/>
              </a:rPr>
              <a:t>installed</a:t>
            </a:r>
            <a:r>
              <a:rPr lang="en-US" spc="-125" dirty="0">
                <a:solidFill>
                  <a:schemeClr val="accent2"/>
                </a:solidFill>
                <a:latin typeface="Times New Roman" pitchFamily="18" charset="0"/>
                <a:ea typeface="Verdana" panose="020B0604030504040204" pitchFamily="34" charset="0"/>
                <a:cs typeface="Times New Roman" pitchFamily="18" charset="0"/>
              </a:rPr>
              <a:t> </a:t>
            </a:r>
            <a:r>
              <a:rPr lang="en-US" spc="20" dirty="0">
                <a:solidFill>
                  <a:schemeClr val="accent2"/>
                </a:solidFill>
                <a:latin typeface="Times New Roman" pitchFamily="18" charset="0"/>
                <a:ea typeface="Verdana" panose="020B0604030504040204" pitchFamily="34" charset="0"/>
                <a:cs typeface="Times New Roman" pitchFamily="18" charset="0"/>
              </a:rPr>
              <a:t>from</a:t>
            </a:r>
            <a:r>
              <a:rPr lang="en-US" spc="-140" dirty="0">
                <a:solidFill>
                  <a:schemeClr val="accent2"/>
                </a:solidFill>
                <a:latin typeface="Times New Roman" pitchFamily="18" charset="0"/>
                <a:ea typeface="Verdana" panose="020B0604030504040204" pitchFamily="34" charset="0"/>
                <a:cs typeface="Times New Roman" pitchFamily="18" charset="0"/>
              </a:rPr>
              <a:t> </a:t>
            </a:r>
            <a:r>
              <a:rPr lang="en-US" spc="30" dirty="0">
                <a:solidFill>
                  <a:schemeClr val="accent2"/>
                </a:solidFill>
                <a:latin typeface="Times New Roman" pitchFamily="18" charset="0"/>
                <a:ea typeface="Verdana" panose="020B0604030504040204" pitchFamily="34" charset="0"/>
                <a:cs typeface="Times New Roman" pitchFamily="18" charset="0"/>
              </a:rPr>
              <a:t>the</a:t>
            </a:r>
            <a:r>
              <a:rPr lang="en-US" spc="-130" dirty="0">
                <a:solidFill>
                  <a:schemeClr val="accent2"/>
                </a:solidFill>
                <a:latin typeface="Times New Roman" pitchFamily="18" charset="0"/>
                <a:ea typeface="Verdana" panose="020B0604030504040204" pitchFamily="34" charset="0"/>
                <a:cs typeface="Times New Roman" pitchFamily="18" charset="0"/>
              </a:rPr>
              <a:t> </a:t>
            </a:r>
            <a:r>
              <a:rPr lang="en-US" spc="-10" dirty="0">
                <a:solidFill>
                  <a:schemeClr val="accent2"/>
                </a:solidFill>
                <a:latin typeface="Times New Roman" pitchFamily="18" charset="0"/>
                <a:ea typeface="Verdana" panose="020B0604030504040204" pitchFamily="34" charset="0"/>
                <a:cs typeface="Times New Roman" pitchFamily="18" charset="0"/>
              </a:rPr>
              <a:t>play</a:t>
            </a:r>
            <a:r>
              <a:rPr lang="en-US" spc="-135" dirty="0">
                <a:solidFill>
                  <a:schemeClr val="accent2"/>
                </a:solidFill>
                <a:latin typeface="Times New Roman" pitchFamily="18" charset="0"/>
                <a:ea typeface="Verdana" panose="020B0604030504040204" pitchFamily="34" charset="0"/>
                <a:cs typeface="Times New Roman" pitchFamily="18" charset="0"/>
              </a:rPr>
              <a:t> </a:t>
            </a:r>
            <a:r>
              <a:rPr lang="en-US" spc="-50" dirty="0" smtClean="0">
                <a:solidFill>
                  <a:schemeClr val="accent2"/>
                </a:solidFill>
                <a:latin typeface="Times New Roman" pitchFamily="18" charset="0"/>
                <a:ea typeface="Verdana" panose="020B0604030504040204" pitchFamily="34" charset="0"/>
                <a:cs typeface="Times New Roman" pitchFamily="18" charset="0"/>
              </a:rPr>
              <a:t>store.</a:t>
            </a:r>
          </a:p>
          <a:p>
            <a:pPr marL="342900" indent="-342900">
              <a:buFont typeface="+mj-lt"/>
              <a:buAutoNum type="arabicPeriod"/>
            </a:pPr>
            <a:r>
              <a:rPr lang="en-US" b="1" spc="-30" dirty="0" smtClean="0">
                <a:solidFill>
                  <a:schemeClr val="accent2"/>
                </a:solidFill>
                <a:latin typeface="Times New Roman" pitchFamily="18" charset="0"/>
                <a:ea typeface="Verdana" panose="020B0604030504040204" pitchFamily="34" charset="0"/>
                <a:cs typeface="Times New Roman" pitchFamily="18" charset="0"/>
              </a:rPr>
              <a:t>Type: </a:t>
            </a:r>
            <a:r>
              <a:rPr lang="en-US" spc="-20" dirty="0">
                <a:solidFill>
                  <a:schemeClr val="accent2"/>
                </a:solidFill>
                <a:latin typeface="Times New Roman" pitchFamily="18" charset="0"/>
                <a:ea typeface="Verdana" panose="020B0604030504040204" pitchFamily="34" charset="0"/>
                <a:cs typeface="Times New Roman" pitchFamily="18" charset="0"/>
              </a:rPr>
              <a:t>This</a:t>
            </a:r>
            <a:r>
              <a:rPr lang="en-US" spc="-135" dirty="0">
                <a:solidFill>
                  <a:schemeClr val="accent2"/>
                </a:solidFill>
                <a:latin typeface="Times New Roman" pitchFamily="18" charset="0"/>
                <a:ea typeface="Verdana" panose="020B0604030504040204" pitchFamily="34" charset="0"/>
                <a:cs typeface="Times New Roman" pitchFamily="18" charset="0"/>
              </a:rPr>
              <a:t> </a:t>
            </a:r>
            <a:r>
              <a:rPr lang="en-US" spc="55" dirty="0">
                <a:solidFill>
                  <a:schemeClr val="accent2"/>
                </a:solidFill>
                <a:latin typeface="Times New Roman" pitchFamily="18" charset="0"/>
                <a:ea typeface="Verdana" panose="020B0604030504040204" pitchFamily="34" charset="0"/>
                <a:cs typeface="Times New Roman" pitchFamily="18" charset="0"/>
              </a:rPr>
              <a:t>column</a:t>
            </a:r>
            <a:r>
              <a:rPr lang="en-US" spc="-114" dirty="0">
                <a:solidFill>
                  <a:schemeClr val="accent2"/>
                </a:solidFill>
                <a:latin typeface="Times New Roman" pitchFamily="18" charset="0"/>
                <a:ea typeface="Verdana" panose="020B0604030504040204" pitchFamily="34" charset="0"/>
                <a:cs typeface="Times New Roman" pitchFamily="18" charset="0"/>
              </a:rPr>
              <a:t> </a:t>
            </a:r>
            <a:r>
              <a:rPr lang="en-US" spc="15" dirty="0">
                <a:solidFill>
                  <a:schemeClr val="accent2"/>
                </a:solidFill>
                <a:latin typeface="Times New Roman" pitchFamily="18" charset="0"/>
                <a:ea typeface="Verdana" panose="020B0604030504040204" pitchFamily="34" charset="0"/>
                <a:cs typeface="Times New Roman" pitchFamily="18" charset="0"/>
              </a:rPr>
              <a:t>contains</a:t>
            </a:r>
            <a:r>
              <a:rPr lang="en-US" spc="-100" dirty="0">
                <a:solidFill>
                  <a:schemeClr val="accent2"/>
                </a:solidFill>
                <a:latin typeface="Times New Roman" pitchFamily="18" charset="0"/>
                <a:ea typeface="Verdana" panose="020B0604030504040204" pitchFamily="34" charset="0"/>
                <a:cs typeface="Times New Roman" pitchFamily="18" charset="0"/>
              </a:rPr>
              <a:t> </a:t>
            </a:r>
            <a:r>
              <a:rPr lang="en-US" spc="30" dirty="0">
                <a:solidFill>
                  <a:schemeClr val="accent2"/>
                </a:solidFill>
                <a:latin typeface="Times New Roman" pitchFamily="18" charset="0"/>
                <a:ea typeface="Verdana" panose="020B0604030504040204" pitchFamily="34" charset="0"/>
                <a:cs typeface="Times New Roman" pitchFamily="18" charset="0"/>
              </a:rPr>
              <a:t>the</a:t>
            </a:r>
            <a:r>
              <a:rPr lang="en-US" spc="-130" dirty="0">
                <a:solidFill>
                  <a:schemeClr val="accent2"/>
                </a:solidFill>
                <a:latin typeface="Times New Roman" pitchFamily="18" charset="0"/>
                <a:ea typeface="Verdana" panose="020B0604030504040204" pitchFamily="34" charset="0"/>
                <a:cs typeface="Times New Roman" pitchFamily="18" charset="0"/>
              </a:rPr>
              <a:t> </a:t>
            </a:r>
            <a:r>
              <a:rPr lang="en-US" spc="20" dirty="0">
                <a:solidFill>
                  <a:schemeClr val="accent2"/>
                </a:solidFill>
                <a:latin typeface="Times New Roman" pitchFamily="18" charset="0"/>
                <a:ea typeface="Verdana" panose="020B0604030504040204" pitchFamily="34" charset="0"/>
                <a:cs typeface="Times New Roman" pitchFamily="18" charset="0"/>
              </a:rPr>
              <a:t>information</a:t>
            </a:r>
            <a:r>
              <a:rPr lang="en-US" spc="-105" dirty="0">
                <a:solidFill>
                  <a:schemeClr val="accent2"/>
                </a:solidFill>
                <a:latin typeface="Times New Roman" pitchFamily="18" charset="0"/>
                <a:ea typeface="Verdana" panose="020B0604030504040204" pitchFamily="34" charset="0"/>
                <a:cs typeface="Times New Roman" pitchFamily="18" charset="0"/>
              </a:rPr>
              <a:t> </a:t>
            </a:r>
            <a:r>
              <a:rPr lang="en-US" spc="30" dirty="0">
                <a:solidFill>
                  <a:schemeClr val="accent2"/>
                </a:solidFill>
                <a:latin typeface="Times New Roman" pitchFamily="18" charset="0"/>
                <a:ea typeface="Verdana" panose="020B0604030504040204" pitchFamily="34" charset="0"/>
                <a:cs typeface="Times New Roman" pitchFamily="18" charset="0"/>
              </a:rPr>
              <a:t>whether</a:t>
            </a:r>
            <a:r>
              <a:rPr lang="en-US" spc="-100" dirty="0">
                <a:solidFill>
                  <a:schemeClr val="accent2"/>
                </a:solidFill>
                <a:latin typeface="Times New Roman" pitchFamily="18" charset="0"/>
                <a:ea typeface="Verdana" panose="020B0604030504040204" pitchFamily="34" charset="0"/>
                <a:cs typeface="Times New Roman" pitchFamily="18" charset="0"/>
              </a:rPr>
              <a:t> </a:t>
            </a:r>
            <a:r>
              <a:rPr lang="en-US" spc="30" dirty="0">
                <a:solidFill>
                  <a:schemeClr val="accent2"/>
                </a:solidFill>
                <a:latin typeface="Times New Roman" pitchFamily="18" charset="0"/>
                <a:ea typeface="Verdana" panose="020B0604030504040204" pitchFamily="34" charset="0"/>
                <a:cs typeface="Times New Roman" pitchFamily="18" charset="0"/>
              </a:rPr>
              <a:t>the</a:t>
            </a:r>
            <a:r>
              <a:rPr lang="en-US" spc="-135" dirty="0">
                <a:solidFill>
                  <a:schemeClr val="accent2"/>
                </a:solidFill>
                <a:latin typeface="Times New Roman" pitchFamily="18" charset="0"/>
                <a:ea typeface="Verdana" panose="020B0604030504040204" pitchFamily="34" charset="0"/>
                <a:cs typeface="Times New Roman" pitchFamily="18" charset="0"/>
              </a:rPr>
              <a:t> </a:t>
            </a:r>
            <a:r>
              <a:rPr lang="en-US" spc="45" dirty="0">
                <a:solidFill>
                  <a:schemeClr val="accent2"/>
                </a:solidFill>
                <a:latin typeface="Times New Roman" pitchFamily="18" charset="0"/>
                <a:ea typeface="Verdana" panose="020B0604030504040204" pitchFamily="34" charset="0"/>
                <a:cs typeface="Times New Roman" pitchFamily="18" charset="0"/>
              </a:rPr>
              <a:t>app</a:t>
            </a:r>
            <a:r>
              <a:rPr lang="en-US" spc="-110" dirty="0">
                <a:solidFill>
                  <a:schemeClr val="accent2"/>
                </a:solidFill>
                <a:latin typeface="Times New Roman" pitchFamily="18" charset="0"/>
                <a:ea typeface="Verdana" panose="020B0604030504040204" pitchFamily="34" charset="0"/>
                <a:cs typeface="Times New Roman" pitchFamily="18" charset="0"/>
              </a:rPr>
              <a:t> </a:t>
            </a:r>
            <a:r>
              <a:rPr lang="en-US" spc="-30" dirty="0">
                <a:solidFill>
                  <a:schemeClr val="accent2"/>
                </a:solidFill>
                <a:latin typeface="Times New Roman" pitchFamily="18" charset="0"/>
                <a:ea typeface="Verdana" panose="020B0604030504040204" pitchFamily="34" charset="0"/>
                <a:cs typeface="Times New Roman" pitchFamily="18" charset="0"/>
              </a:rPr>
              <a:t>is</a:t>
            </a:r>
            <a:r>
              <a:rPr lang="en-US" spc="-140" dirty="0">
                <a:solidFill>
                  <a:schemeClr val="accent2"/>
                </a:solidFill>
                <a:latin typeface="Times New Roman" pitchFamily="18" charset="0"/>
                <a:ea typeface="Verdana" panose="020B0604030504040204" pitchFamily="34" charset="0"/>
                <a:cs typeface="Times New Roman" pitchFamily="18" charset="0"/>
              </a:rPr>
              <a:t> </a:t>
            </a:r>
            <a:r>
              <a:rPr lang="en-US" spc="-15" dirty="0">
                <a:solidFill>
                  <a:schemeClr val="accent2"/>
                </a:solidFill>
                <a:latin typeface="Times New Roman" pitchFamily="18" charset="0"/>
                <a:ea typeface="Verdana" panose="020B0604030504040204" pitchFamily="34" charset="0"/>
                <a:cs typeface="Times New Roman" pitchFamily="18" charset="0"/>
              </a:rPr>
              <a:t>free</a:t>
            </a:r>
            <a:r>
              <a:rPr lang="en-US" spc="-135" dirty="0">
                <a:solidFill>
                  <a:schemeClr val="accent2"/>
                </a:solidFill>
                <a:latin typeface="Times New Roman" pitchFamily="18" charset="0"/>
                <a:ea typeface="Verdana" panose="020B0604030504040204" pitchFamily="34" charset="0"/>
                <a:cs typeface="Times New Roman" pitchFamily="18" charset="0"/>
              </a:rPr>
              <a:t> </a:t>
            </a:r>
            <a:r>
              <a:rPr lang="en-US" spc="-10" dirty="0">
                <a:solidFill>
                  <a:schemeClr val="accent2"/>
                </a:solidFill>
                <a:latin typeface="Times New Roman" pitchFamily="18" charset="0"/>
                <a:ea typeface="Verdana" panose="020B0604030504040204" pitchFamily="34" charset="0"/>
                <a:cs typeface="Times New Roman" pitchFamily="18" charset="0"/>
              </a:rPr>
              <a:t>or</a:t>
            </a:r>
            <a:r>
              <a:rPr lang="en-US" spc="-140" dirty="0">
                <a:solidFill>
                  <a:schemeClr val="accent2"/>
                </a:solidFill>
                <a:latin typeface="Times New Roman" pitchFamily="18" charset="0"/>
                <a:ea typeface="Verdana" panose="020B0604030504040204" pitchFamily="34" charset="0"/>
                <a:cs typeface="Times New Roman" pitchFamily="18" charset="0"/>
              </a:rPr>
              <a:t> </a:t>
            </a:r>
            <a:r>
              <a:rPr lang="en-US" spc="-25" dirty="0" smtClean="0">
                <a:solidFill>
                  <a:schemeClr val="accent2"/>
                </a:solidFill>
                <a:latin typeface="Times New Roman" pitchFamily="18" charset="0"/>
                <a:ea typeface="Verdana" panose="020B0604030504040204" pitchFamily="34" charset="0"/>
                <a:cs typeface="Times New Roman" pitchFamily="18" charset="0"/>
              </a:rPr>
              <a:t>paid.</a:t>
            </a:r>
          </a:p>
          <a:p>
            <a:pPr marL="342900" indent="-342900">
              <a:buFont typeface="+mj-lt"/>
              <a:buAutoNum type="arabicPeriod"/>
            </a:pPr>
            <a:r>
              <a:rPr lang="en-US" b="1" spc="-25" dirty="0" smtClean="0">
                <a:solidFill>
                  <a:schemeClr val="accent2"/>
                </a:solidFill>
                <a:latin typeface="Times New Roman" pitchFamily="18" charset="0"/>
                <a:ea typeface="Verdana" panose="020B0604030504040204" pitchFamily="34" charset="0"/>
                <a:cs typeface="Times New Roman" pitchFamily="18" charset="0"/>
              </a:rPr>
              <a:t>Content Rating: </a:t>
            </a:r>
            <a:r>
              <a:rPr lang="en-US" spc="-20" dirty="0">
                <a:solidFill>
                  <a:schemeClr val="accent2"/>
                </a:solidFill>
                <a:latin typeface="Times New Roman" pitchFamily="18" charset="0"/>
                <a:ea typeface="Verdana" panose="020B0604030504040204" pitchFamily="34" charset="0"/>
                <a:cs typeface="Times New Roman" pitchFamily="18" charset="0"/>
              </a:rPr>
              <a:t>This</a:t>
            </a:r>
            <a:r>
              <a:rPr lang="en-US" spc="-120" dirty="0">
                <a:solidFill>
                  <a:schemeClr val="accent2"/>
                </a:solidFill>
                <a:latin typeface="Times New Roman" pitchFamily="18" charset="0"/>
                <a:ea typeface="Verdana" panose="020B0604030504040204" pitchFamily="34" charset="0"/>
                <a:cs typeface="Times New Roman" pitchFamily="18" charset="0"/>
              </a:rPr>
              <a:t> </a:t>
            </a:r>
            <a:r>
              <a:rPr lang="en-US" spc="55" dirty="0">
                <a:solidFill>
                  <a:schemeClr val="accent2"/>
                </a:solidFill>
                <a:latin typeface="Times New Roman" pitchFamily="18" charset="0"/>
                <a:ea typeface="Verdana" panose="020B0604030504040204" pitchFamily="34" charset="0"/>
                <a:cs typeface="Times New Roman" pitchFamily="18" charset="0"/>
              </a:rPr>
              <a:t>column</a:t>
            </a:r>
            <a:r>
              <a:rPr lang="en-US" spc="-125" dirty="0">
                <a:solidFill>
                  <a:schemeClr val="accent2"/>
                </a:solidFill>
                <a:latin typeface="Times New Roman" pitchFamily="18" charset="0"/>
                <a:ea typeface="Verdana" panose="020B0604030504040204" pitchFamily="34" charset="0"/>
                <a:cs typeface="Times New Roman" pitchFamily="18" charset="0"/>
              </a:rPr>
              <a:t> </a:t>
            </a:r>
            <a:r>
              <a:rPr lang="en-US" spc="15" dirty="0">
                <a:solidFill>
                  <a:schemeClr val="accent2"/>
                </a:solidFill>
                <a:latin typeface="Times New Roman" pitchFamily="18" charset="0"/>
                <a:ea typeface="Verdana" panose="020B0604030504040204" pitchFamily="34" charset="0"/>
                <a:cs typeface="Times New Roman" pitchFamily="18" charset="0"/>
              </a:rPr>
              <a:t>contains</a:t>
            </a:r>
            <a:r>
              <a:rPr lang="en-US" spc="-100" dirty="0">
                <a:solidFill>
                  <a:schemeClr val="accent2"/>
                </a:solidFill>
                <a:latin typeface="Times New Roman" pitchFamily="18" charset="0"/>
                <a:ea typeface="Verdana" panose="020B0604030504040204" pitchFamily="34" charset="0"/>
                <a:cs typeface="Times New Roman" pitchFamily="18" charset="0"/>
              </a:rPr>
              <a:t> </a:t>
            </a:r>
            <a:r>
              <a:rPr lang="en-US" spc="30" dirty="0">
                <a:solidFill>
                  <a:schemeClr val="accent2"/>
                </a:solidFill>
                <a:latin typeface="Times New Roman" pitchFamily="18" charset="0"/>
                <a:ea typeface="Verdana" panose="020B0604030504040204" pitchFamily="34" charset="0"/>
                <a:cs typeface="Times New Roman" pitchFamily="18" charset="0"/>
              </a:rPr>
              <a:t>the</a:t>
            </a:r>
            <a:r>
              <a:rPr lang="en-US" spc="-130" dirty="0">
                <a:solidFill>
                  <a:schemeClr val="accent2"/>
                </a:solidFill>
                <a:latin typeface="Times New Roman" pitchFamily="18" charset="0"/>
                <a:ea typeface="Verdana" panose="020B0604030504040204" pitchFamily="34" charset="0"/>
                <a:cs typeface="Times New Roman" pitchFamily="18" charset="0"/>
              </a:rPr>
              <a:t> </a:t>
            </a:r>
            <a:r>
              <a:rPr lang="en-US" spc="5" dirty="0">
                <a:solidFill>
                  <a:schemeClr val="accent2"/>
                </a:solidFill>
                <a:latin typeface="Times New Roman" pitchFamily="18" charset="0"/>
                <a:ea typeface="Verdana" panose="020B0604030504040204" pitchFamily="34" charset="0"/>
                <a:cs typeface="Times New Roman" pitchFamily="18" charset="0"/>
              </a:rPr>
              <a:t>maturity</a:t>
            </a:r>
            <a:r>
              <a:rPr lang="en-US" spc="-120" dirty="0">
                <a:solidFill>
                  <a:schemeClr val="accent2"/>
                </a:solidFill>
                <a:latin typeface="Times New Roman" pitchFamily="18" charset="0"/>
                <a:ea typeface="Verdana" panose="020B0604030504040204" pitchFamily="34" charset="0"/>
                <a:cs typeface="Times New Roman" pitchFamily="18" charset="0"/>
              </a:rPr>
              <a:t> </a:t>
            </a:r>
            <a:r>
              <a:rPr lang="en-US" spc="15" dirty="0">
                <a:solidFill>
                  <a:schemeClr val="accent2"/>
                </a:solidFill>
                <a:latin typeface="Times New Roman" pitchFamily="18" charset="0"/>
                <a:ea typeface="Verdana" panose="020B0604030504040204" pitchFamily="34" charset="0"/>
                <a:cs typeface="Times New Roman" pitchFamily="18" charset="0"/>
              </a:rPr>
              <a:t>rating</a:t>
            </a:r>
            <a:r>
              <a:rPr lang="en-US" spc="-100" dirty="0">
                <a:solidFill>
                  <a:schemeClr val="accent2"/>
                </a:solidFill>
                <a:latin typeface="Times New Roman" pitchFamily="18" charset="0"/>
                <a:ea typeface="Verdana" panose="020B0604030504040204" pitchFamily="34" charset="0"/>
                <a:cs typeface="Times New Roman" pitchFamily="18" charset="0"/>
              </a:rPr>
              <a:t> </a:t>
            </a:r>
            <a:r>
              <a:rPr lang="en-US" dirty="0">
                <a:solidFill>
                  <a:schemeClr val="accent2"/>
                </a:solidFill>
                <a:latin typeface="Times New Roman" pitchFamily="18" charset="0"/>
                <a:ea typeface="Verdana" panose="020B0604030504040204" pitchFamily="34" charset="0"/>
                <a:cs typeface="Times New Roman" pitchFamily="18" charset="0"/>
              </a:rPr>
              <a:t>of</a:t>
            </a:r>
            <a:r>
              <a:rPr lang="en-US" spc="-145" dirty="0">
                <a:solidFill>
                  <a:schemeClr val="accent2"/>
                </a:solidFill>
                <a:latin typeface="Times New Roman" pitchFamily="18" charset="0"/>
                <a:ea typeface="Verdana" panose="020B0604030504040204" pitchFamily="34" charset="0"/>
                <a:cs typeface="Times New Roman" pitchFamily="18" charset="0"/>
              </a:rPr>
              <a:t> </a:t>
            </a:r>
            <a:r>
              <a:rPr lang="en-US" spc="30" dirty="0">
                <a:solidFill>
                  <a:schemeClr val="accent2"/>
                </a:solidFill>
                <a:latin typeface="Times New Roman" pitchFamily="18" charset="0"/>
                <a:ea typeface="Verdana" panose="020B0604030504040204" pitchFamily="34" charset="0"/>
                <a:cs typeface="Times New Roman" pitchFamily="18" charset="0"/>
              </a:rPr>
              <a:t>the</a:t>
            </a:r>
            <a:r>
              <a:rPr lang="en-US" spc="-130" dirty="0">
                <a:solidFill>
                  <a:schemeClr val="accent2"/>
                </a:solidFill>
                <a:latin typeface="Times New Roman" pitchFamily="18" charset="0"/>
                <a:ea typeface="Verdana" panose="020B0604030504040204" pitchFamily="34" charset="0"/>
                <a:cs typeface="Times New Roman" pitchFamily="18" charset="0"/>
              </a:rPr>
              <a:t> </a:t>
            </a:r>
            <a:r>
              <a:rPr lang="en-US" spc="45" dirty="0">
                <a:solidFill>
                  <a:schemeClr val="accent2"/>
                </a:solidFill>
                <a:latin typeface="Times New Roman" pitchFamily="18" charset="0"/>
                <a:ea typeface="Verdana" panose="020B0604030504040204" pitchFamily="34" charset="0"/>
                <a:cs typeface="Times New Roman" pitchFamily="18" charset="0"/>
              </a:rPr>
              <a:t>app</a:t>
            </a:r>
            <a:r>
              <a:rPr lang="en-US" spc="-105" dirty="0">
                <a:solidFill>
                  <a:schemeClr val="accent2"/>
                </a:solidFill>
                <a:latin typeface="Times New Roman" pitchFamily="18" charset="0"/>
                <a:ea typeface="Verdana" panose="020B0604030504040204" pitchFamily="34" charset="0"/>
                <a:cs typeface="Times New Roman" pitchFamily="18" charset="0"/>
              </a:rPr>
              <a:t> </a:t>
            </a:r>
            <a:r>
              <a:rPr lang="en-US" spc="-125" dirty="0">
                <a:solidFill>
                  <a:schemeClr val="accent2"/>
                </a:solidFill>
                <a:latin typeface="Times New Roman" pitchFamily="18" charset="0"/>
                <a:ea typeface="Verdana" panose="020B0604030504040204" pitchFamily="34" charset="0"/>
                <a:cs typeface="Times New Roman" pitchFamily="18" charset="0"/>
              </a:rPr>
              <a:t>i.e.</a:t>
            </a:r>
            <a:r>
              <a:rPr lang="en-US" spc="-130" dirty="0">
                <a:solidFill>
                  <a:schemeClr val="accent2"/>
                </a:solidFill>
                <a:latin typeface="Times New Roman" pitchFamily="18" charset="0"/>
                <a:ea typeface="Verdana" panose="020B0604030504040204" pitchFamily="34" charset="0"/>
                <a:cs typeface="Times New Roman" pitchFamily="18" charset="0"/>
              </a:rPr>
              <a:t> </a:t>
            </a:r>
            <a:r>
              <a:rPr lang="en-US" spc="30" dirty="0">
                <a:solidFill>
                  <a:schemeClr val="accent2"/>
                </a:solidFill>
                <a:latin typeface="Times New Roman" pitchFamily="18" charset="0"/>
                <a:ea typeface="Verdana" panose="020B0604030504040204" pitchFamily="34" charset="0"/>
                <a:cs typeface="Times New Roman" pitchFamily="18" charset="0"/>
              </a:rPr>
              <a:t>the</a:t>
            </a:r>
            <a:r>
              <a:rPr lang="en-US" dirty="0">
                <a:solidFill>
                  <a:schemeClr val="accent2"/>
                </a:solidFill>
                <a:latin typeface="Times New Roman" pitchFamily="18" charset="0"/>
                <a:ea typeface="Verdana" panose="020B0604030504040204" pitchFamily="34" charset="0"/>
                <a:cs typeface="Times New Roman" pitchFamily="18" charset="0"/>
              </a:rPr>
              <a:t/>
            </a:r>
            <a:br>
              <a:rPr lang="en-US" dirty="0">
                <a:solidFill>
                  <a:schemeClr val="accent2"/>
                </a:solidFill>
                <a:latin typeface="Times New Roman" pitchFamily="18" charset="0"/>
                <a:ea typeface="Verdana" panose="020B0604030504040204" pitchFamily="34" charset="0"/>
                <a:cs typeface="Times New Roman" pitchFamily="18" charset="0"/>
              </a:rPr>
            </a:br>
            <a:r>
              <a:rPr lang="en-US" spc="25" dirty="0">
                <a:solidFill>
                  <a:schemeClr val="accent2"/>
                </a:solidFill>
                <a:latin typeface="Times New Roman" pitchFamily="18" charset="0"/>
                <a:ea typeface="Verdana" panose="020B0604030504040204" pitchFamily="34" charset="0"/>
                <a:cs typeface="Times New Roman" pitchFamily="18" charset="0"/>
              </a:rPr>
              <a:t>age</a:t>
            </a:r>
            <a:r>
              <a:rPr lang="en-US" spc="-130" dirty="0">
                <a:solidFill>
                  <a:schemeClr val="accent2"/>
                </a:solidFill>
                <a:latin typeface="Times New Roman" pitchFamily="18" charset="0"/>
                <a:ea typeface="Verdana" panose="020B0604030504040204" pitchFamily="34" charset="0"/>
                <a:cs typeface="Times New Roman" pitchFamily="18" charset="0"/>
              </a:rPr>
              <a:t> </a:t>
            </a:r>
            <a:r>
              <a:rPr lang="en-US" spc="40" dirty="0">
                <a:solidFill>
                  <a:schemeClr val="accent2"/>
                </a:solidFill>
                <a:latin typeface="Times New Roman" pitchFamily="18" charset="0"/>
                <a:ea typeface="Verdana" panose="020B0604030504040204" pitchFamily="34" charset="0"/>
                <a:cs typeface="Times New Roman" pitchFamily="18" charset="0"/>
              </a:rPr>
              <a:t>group</a:t>
            </a:r>
            <a:r>
              <a:rPr lang="en-US" spc="-120" dirty="0">
                <a:solidFill>
                  <a:schemeClr val="accent2"/>
                </a:solidFill>
                <a:latin typeface="Times New Roman" pitchFamily="18" charset="0"/>
                <a:ea typeface="Verdana" panose="020B0604030504040204" pitchFamily="34" charset="0"/>
                <a:cs typeface="Times New Roman" pitchFamily="18" charset="0"/>
              </a:rPr>
              <a:t> </a:t>
            </a:r>
            <a:r>
              <a:rPr lang="en-US" dirty="0">
                <a:solidFill>
                  <a:schemeClr val="accent2"/>
                </a:solidFill>
                <a:latin typeface="Times New Roman" pitchFamily="18" charset="0"/>
                <a:ea typeface="Verdana" panose="020B0604030504040204" pitchFamily="34" charset="0"/>
                <a:cs typeface="Times New Roman" pitchFamily="18" charset="0"/>
              </a:rPr>
              <a:t>of</a:t>
            </a:r>
            <a:r>
              <a:rPr lang="en-US" spc="-135" dirty="0">
                <a:solidFill>
                  <a:schemeClr val="accent2"/>
                </a:solidFill>
                <a:latin typeface="Times New Roman" pitchFamily="18" charset="0"/>
                <a:ea typeface="Verdana" panose="020B0604030504040204" pitchFamily="34" charset="0"/>
                <a:cs typeface="Times New Roman" pitchFamily="18" charset="0"/>
              </a:rPr>
              <a:t> </a:t>
            </a:r>
            <a:r>
              <a:rPr lang="en-US" spc="30" dirty="0">
                <a:solidFill>
                  <a:schemeClr val="accent2"/>
                </a:solidFill>
                <a:latin typeface="Times New Roman" pitchFamily="18" charset="0"/>
                <a:ea typeface="Verdana" panose="020B0604030504040204" pitchFamily="34" charset="0"/>
                <a:cs typeface="Times New Roman" pitchFamily="18" charset="0"/>
              </a:rPr>
              <a:t>the</a:t>
            </a:r>
            <a:r>
              <a:rPr lang="en-US" spc="-145" dirty="0">
                <a:solidFill>
                  <a:schemeClr val="accent2"/>
                </a:solidFill>
                <a:latin typeface="Times New Roman" pitchFamily="18" charset="0"/>
                <a:ea typeface="Verdana" panose="020B0604030504040204" pitchFamily="34" charset="0"/>
                <a:cs typeface="Times New Roman" pitchFamily="18" charset="0"/>
              </a:rPr>
              <a:t> </a:t>
            </a:r>
            <a:r>
              <a:rPr lang="en-US" spc="30" dirty="0">
                <a:solidFill>
                  <a:schemeClr val="accent2"/>
                </a:solidFill>
                <a:latin typeface="Times New Roman" pitchFamily="18" charset="0"/>
                <a:ea typeface="Verdana" panose="020B0604030504040204" pitchFamily="34" charset="0"/>
                <a:cs typeface="Times New Roman" pitchFamily="18" charset="0"/>
              </a:rPr>
              <a:t>audience</a:t>
            </a:r>
            <a:r>
              <a:rPr lang="en-US" spc="-125" dirty="0">
                <a:solidFill>
                  <a:schemeClr val="accent2"/>
                </a:solidFill>
                <a:latin typeface="Times New Roman" pitchFamily="18" charset="0"/>
                <a:ea typeface="Verdana" panose="020B0604030504040204" pitchFamily="34" charset="0"/>
                <a:cs typeface="Times New Roman" pitchFamily="18" charset="0"/>
              </a:rPr>
              <a:t> </a:t>
            </a:r>
            <a:r>
              <a:rPr lang="en-US" spc="-15" dirty="0">
                <a:solidFill>
                  <a:schemeClr val="accent2"/>
                </a:solidFill>
                <a:latin typeface="Times New Roman" pitchFamily="18" charset="0"/>
                <a:ea typeface="Verdana" panose="020B0604030504040204" pitchFamily="34" charset="0"/>
                <a:cs typeface="Times New Roman" pitchFamily="18" charset="0"/>
              </a:rPr>
              <a:t>for</a:t>
            </a:r>
            <a:r>
              <a:rPr lang="en-US" spc="-140" dirty="0">
                <a:solidFill>
                  <a:schemeClr val="accent2"/>
                </a:solidFill>
                <a:latin typeface="Times New Roman" pitchFamily="18" charset="0"/>
                <a:ea typeface="Verdana" panose="020B0604030504040204" pitchFamily="34" charset="0"/>
                <a:cs typeface="Times New Roman" pitchFamily="18" charset="0"/>
              </a:rPr>
              <a:t> </a:t>
            </a:r>
            <a:r>
              <a:rPr lang="en-US" spc="55" dirty="0">
                <a:solidFill>
                  <a:schemeClr val="accent2"/>
                </a:solidFill>
                <a:latin typeface="Times New Roman" pitchFamily="18" charset="0"/>
                <a:ea typeface="Verdana" panose="020B0604030504040204" pitchFamily="34" charset="0"/>
                <a:cs typeface="Times New Roman" pitchFamily="18" charset="0"/>
              </a:rPr>
              <a:t>which</a:t>
            </a:r>
            <a:r>
              <a:rPr lang="en-US" spc="-125" dirty="0">
                <a:solidFill>
                  <a:schemeClr val="accent2"/>
                </a:solidFill>
                <a:latin typeface="Times New Roman" pitchFamily="18" charset="0"/>
                <a:ea typeface="Verdana" panose="020B0604030504040204" pitchFamily="34" charset="0"/>
                <a:cs typeface="Times New Roman" pitchFamily="18" charset="0"/>
              </a:rPr>
              <a:t> </a:t>
            </a:r>
            <a:r>
              <a:rPr lang="en-US" dirty="0">
                <a:solidFill>
                  <a:schemeClr val="accent2"/>
                </a:solidFill>
                <a:latin typeface="Times New Roman" pitchFamily="18" charset="0"/>
                <a:ea typeface="Verdana" panose="020B0604030504040204" pitchFamily="34" charset="0"/>
                <a:cs typeface="Times New Roman" pitchFamily="18" charset="0"/>
              </a:rPr>
              <a:t>it</a:t>
            </a:r>
            <a:r>
              <a:rPr lang="en-US" spc="-145" dirty="0">
                <a:solidFill>
                  <a:schemeClr val="accent2"/>
                </a:solidFill>
                <a:latin typeface="Times New Roman" pitchFamily="18" charset="0"/>
                <a:ea typeface="Verdana" panose="020B0604030504040204" pitchFamily="34" charset="0"/>
                <a:cs typeface="Times New Roman" pitchFamily="18" charset="0"/>
              </a:rPr>
              <a:t> </a:t>
            </a:r>
            <a:r>
              <a:rPr lang="en-US" spc="-35" dirty="0">
                <a:solidFill>
                  <a:schemeClr val="accent2"/>
                </a:solidFill>
                <a:latin typeface="Times New Roman" pitchFamily="18" charset="0"/>
                <a:ea typeface="Verdana" panose="020B0604030504040204" pitchFamily="34" charset="0"/>
                <a:cs typeface="Times New Roman" pitchFamily="18" charset="0"/>
              </a:rPr>
              <a:t>is</a:t>
            </a:r>
            <a:r>
              <a:rPr lang="en-US" spc="-145" dirty="0">
                <a:solidFill>
                  <a:schemeClr val="accent2"/>
                </a:solidFill>
                <a:latin typeface="Times New Roman" pitchFamily="18" charset="0"/>
                <a:ea typeface="Verdana" panose="020B0604030504040204" pitchFamily="34" charset="0"/>
                <a:cs typeface="Times New Roman" pitchFamily="18" charset="0"/>
              </a:rPr>
              <a:t> </a:t>
            </a:r>
            <a:r>
              <a:rPr lang="en-US" spc="-20" dirty="0">
                <a:solidFill>
                  <a:schemeClr val="accent2"/>
                </a:solidFill>
                <a:latin typeface="Times New Roman" pitchFamily="18" charset="0"/>
                <a:ea typeface="Verdana" panose="020B0604030504040204" pitchFamily="34" charset="0"/>
                <a:cs typeface="Times New Roman" pitchFamily="18" charset="0"/>
              </a:rPr>
              <a:t>suitable</a:t>
            </a:r>
            <a:r>
              <a:rPr lang="en-US" spc="-20" dirty="0" smtClean="0">
                <a:solidFill>
                  <a:schemeClr val="accent2"/>
                </a:solidFill>
                <a:latin typeface="Times New Roman" pitchFamily="18" charset="0"/>
                <a:ea typeface="Verdana" panose="020B0604030504040204" pitchFamily="34" charset="0"/>
                <a:cs typeface="Times New Roman" pitchFamily="18" charset="0"/>
              </a:rPr>
              <a:t>.</a:t>
            </a:r>
          </a:p>
          <a:p>
            <a:pPr marL="342900" indent="-342900">
              <a:buFont typeface="+mj-lt"/>
              <a:buAutoNum type="arabicPeriod"/>
            </a:pPr>
            <a:r>
              <a:rPr lang="en-US" b="1" spc="-20" dirty="0" smtClean="0">
                <a:solidFill>
                  <a:schemeClr val="accent2"/>
                </a:solidFill>
                <a:latin typeface="Times New Roman" pitchFamily="18" charset="0"/>
                <a:ea typeface="Verdana" panose="020B0604030504040204" pitchFamily="34" charset="0"/>
                <a:cs typeface="Times New Roman" pitchFamily="18" charset="0"/>
              </a:rPr>
              <a:t>Price: </a:t>
            </a:r>
            <a:r>
              <a:rPr lang="en-US" spc="-20" dirty="0" smtClean="0">
                <a:solidFill>
                  <a:schemeClr val="accent2"/>
                </a:solidFill>
                <a:latin typeface="Times New Roman" pitchFamily="18" charset="0"/>
                <a:ea typeface="Verdana" panose="020B0604030504040204" pitchFamily="34" charset="0"/>
                <a:cs typeface="Times New Roman" pitchFamily="18" charset="0"/>
              </a:rPr>
              <a:t>If the app is a paid app, this column contains the data about its price.</a:t>
            </a:r>
          </a:p>
          <a:p>
            <a:pPr marL="342900" indent="-342900">
              <a:buFont typeface="+mj-lt"/>
              <a:buAutoNum type="arabicPeriod"/>
            </a:pPr>
            <a:r>
              <a:rPr lang="en-US" b="1" dirty="0" smtClean="0">
                <a:solidFill>
                  <a:schemeClr val="accent2"/>
                </a:solidFill>
                <a:latin typeface="Times New Roman" pitchFamily="18" charset="0"/>
                <a:cs typeface="Times New Roman" pitchFamily="18" charset="0"/>
              </a:rPr>
              <a:t>Genres</a:t>
            </a:r>
            <a:r>
              <a:rPr lang="en-US" b="1" dirty="0">
                <a:solidFill>
                  <a:schemeClr val="accent2"/>
                </a:solidFill>
                <a:latin typeface="Times New Roman" pitchFamily="18" charset="0"/>
                <a:cs typeface="Times New Roman" pitchFamily="18" charset="0"/>
              </a:rPr>
              <a:t>: </a:t>
            </a:r>
            <a:r>
              <a:rPr lang="en-US" dirty="0">
                <a:solidFill>
                  <a:schemeClr val="accent2"/>
                </a:solidFill>
                <a:latin typeface="Times New Roman" pitchFamily="18" charset="0"/>
                <a:cs typeface="Times New Roman" pitchFamily="18" charset="0"/>
              </a:rPr>
              <a:t>This column contains the data about to which genre the app  belongs. Genres can </a:t>
            </a:r>
            <a:br>
              <a:rPr lang="en-US" dirty="0">
                <a:solidFill>
                  <a:schemeClr val="accent2"/>
                </a:solidFill>
                <a:latin typeface="Times New Roman" pitchFamily="18" charset="0"/>
                <a:cs typeface="Times New Roman" pitchFamily="18" charset="0"/>
              </a:rPr>
            </a:br>
            <a:r>
              <a:rPr lang="en-US" dirty="0">
                <a:solidFill>
                  <a:schemeClr val="accent2"/>
                </a:solidFill>
                <a:latin typeface="Times New Roman" pitchFamily="18" charset="0"/>
                <a:cs typeface="Times New Roman" pitchFamily="18" charset="0"/>
              </a:rPr>
              <a:t>be considered as a further division of the group of Category</a:t>
            </a:r>
            <a:r>
              <a:rPr lang="en-US" dirty="0" smtClean="0">
                <a:solidFill>
                  <a:schemeClr val="accent2"/>
                </a:solidFill>
                <a:latin typeface="Times New Roman" pitchFamily="18" charset="0"/>
                <a:cs typeface="Times New Roman" pitchFamily="18" charset="0"/>
              </a:rPr>
              <a:t>.</a:t>
            </a:r>
          </a:p>
          <a:p>
            <a:pPr marL="342900" indent="-342900">
              <a:buFont typeface="+mj-lt"/>
              <a:buAutoNum type="arabicPeriod"/>
            </a:pPr>
            <a:r>
              <a:rPr lang="en-US" b="1" dirty="0" smtClean="0">
                <a:solidFill>
                  <a:schemeClr val="accent2"/>
                </a:solidFill>
                <a:latin typeface="Times New Roman" pitchFamily="18" charset="0"/>
                <a:cs typeface="Times New Roman" pitchFamily="18" charset="0"/>
              </a:rPr>
              <a:t>Last </a:t>
            </a:r>
            <a:r>
              <a:rPr lang="en-US" b="1" dirty="0">
                <a:solidFill>
                  <a:schemeClr val="accent2"/>
                </a:solidFill>
                <a:latin typeface="Times New Roman" pitchFamily="18" charset="0"/>
                <a:cs typeface="Times New Roman" pitchFamily="18" charset="0"/>
              </a:rPr>
              <a:t>Updated: </a:t>
            </a:r>
            <a:r>
              <a:rPr lang="en-US" dirty="0">
                <a:solidFill>
                  <a:schemeClr val="accent2"/>
                </a:solidFill>
                <a:latin typeface="Times New Roman" pitchFamily="18" charset="0"/>
                <a:cs typeface="Times New Roman" pitchFamily="18" charset="0"/>
              </a:rPr>
              <a:t>Contains the date on which the latest update of the app was  released</a:t>
            </a:r>
            <a:r>
              <a:rPr lang="en-US" dirty="0" smtClean="0">
                <a:solidFill>
                  <a:schemeClr val="accent2"/>
                </a:solidFill>
                <a:latin typeface="Times New Roman" pitchFamily="18" charset="0"/>
                <a:cs typeface="Times New Roman" pitchFamily="18" charset="0"/>
              </a:rPr>
              <a:t>.</a:t>
            </a:r>
          </a:p>
          <a:p>
            <a:pPr marL="342900" indent="-342900">
              <a:buFont typeface="+mj-lt"/>
              <a:buAutoNum type="arabicPeriod"/>
            </a:pPr>
            <a:r>
              <a:rPr lang="en-US" b="1" dirty="0" smtClean="0">
                <a:solidFill>
                  <a:schemeClr val="accent2"/>
                </a:solidFill>
                <a:latin typeface="Times New Roman" pitchFamily="18" charset="0"/>
                <a:cs typeface="Times New Roman" pitchFamily="18" charset="0"/>
              </a:rPr>
              <a:t>Current </a:t>
            </a:r>
            <a:r>
              <a:rPr lang="en-US" b="1" dirty="0">
                <a:solidFill>
                  <a:schemeClr val="accent2"/>
                </a:solidFill>
                <a:latin typeface="Times New Roman" pitchFamily="18" charset="0"/>
                <a:cs typeface="Times New Roman" pitchFamily="18" charset="0"/>
              </a:rPr>
              <a:t>Version: </a:t>
            </a:r>
            <a:r>
              <a:rPr lang="en-US" dirty="0">
                <a:solidFill>
                  <a:schemeClr val="accent2"/>
                </a:solidFill>
                <a:latin typeface="Times New Roman" pitchFamily="18" charset="0"/>
                <a:cs typeface="Times New Roman" pitchFamily="18" charset="0"/>
              </a:rPr>
              <a:t>Contains information on the current version of the app  available on the play store</a:t>
            </a:r>
            <a:r>
              <a:rPr lang="en-US" dirty="0" smtClean="0">
                <a:solidFill>
                  <a:schemeClr val="accent2"/>
                </a:solidFill>
                <a:latin typeface="Times New Roman" pitchFamily="18" charset="0"/>
                <a:cs typeface="Times New Roman" pitchFamily="18" charset="0"/>
              </a:rPr>
              <a:t>.</a:t>
            </a:r>
          </a:p>
          <a:p>
            <a:pPr marL="342900" indent="-342900">
              <a:buFont typeface="+mj-lt"/>
              <a:buAutoNum type="arabicPeriod"/>
            </a:pPr>
            <a:r>
              <a:rPr lang="en-US" b="1" dirty="0" smtClean="0">
                <a:solidFill>
                  <a:schemeClr val="accent2"/>
                </a:solidFill>
                <a:latin typeface="Times New Roman" pitchFamily="18" charset="0"/>
                <a:cs typeface="Times New Roman" pitchFamily="18" charset="0"/>
              </a:rPr>
              <a:t>Android </a:t>
            </a:r>
            <a:r>
              <a:rPr lang="en-US" b="1" dirty="0">
                <a:solidFill>
                  <a:schemeClr val="accent2"/>
                </a:solidFill>
                <a:latin typeface="Times New Roman" pitchFamily="18" charset="0"/>
                <a:cs typeface="Times New Roman" pitchFamily="18" charset="0"/>
              </a:rPr>
              <a:t>Version: </a:t>
            </a:r>
            <a:r>
              <a:rPr lang="en-US" dirty="0">
                <a:solidFill>
                  <a:schemeClr val="accent2"/>
                </a:solidFill>
                <a:latin typeface="Times New Roman" pitchFamily="18" charset="0"/>
                <a:cs typeface="Times New Roman" pitchFamily="18" charset="0"/>
              </a:rPr>
              <a:t>Contains information about the android versions on which  the app is supported.</a:t>
            </a:r>
          </a:p>
          <a:p>
            <a:r>
              <a:rPr lang="en-US" dirty="0">
                <a:solidFill>
                  <a:schemeClr val="accent2"/>
                </a:solidFill>
                <a:latin typeface="Times New Roman" pitchFamily="18" charset="0"/>
                <a:cs typeface="Times New Roman" pitchFamily="18" charset="0"/>
              </a:rPr>
              <a:t/>
            </a:r>
            <a:br>
              <a:rPr lang="en-US" dirty="0">
                <a:solidFill>
                  <a:schemeClr val="accent2"/>
                </a:solidFill>
                <a:latin typeface="Times New Roman" pitchFamily="18" charset="0"/>
                <a:cs typeface="Times New Roman" pitchFamily="18" charset="0"/>
              </a:rPr>
            </a:br>
            <a:r>
              <a:rPr lang="en-US" dirty="0">
                <a:solidFill>
                  <a:schemeClr val="accent2"/>
                </a:solidFill>
                <a:latin typeface="Times New Roman" pitchFamily="18" charset="0"/>
                <a:cs typeface="Times New Roman" pitchFamily="18" charset="0"/>
              </a:rPr>
              <a:t/>
            </a:r>
            <a:br>
              <a:rPr lang="en-US" dirty="0">
                <a:solidFill>
                  <a:schemeClr val="accent2"/>
                </a:solidFill>
                <a:latin typeface="Times New Roman" pitchFamily="18" charset="0"/>
                <a:cs typeface="Times New Roman" pitchFamily="18" charset="0"/>
              </a:rPr>
            </a:br>
            <a:endParaRPr lang="en-US" dirty="0" smtClean="0">
              <a:solidFill>
                <a:schemeClr val="accent2"/>
              </a:solidFill>
              <a:latin typeface="Times New Roman" pitchFamily="18" charset="0"/>
              <a:cs typeface="Times New Roman" pitchFamily="18" charset="0"/>
            </a:endParaRPr>
          </a:p>
          <a:p>
            <a:pPr marL="342900" indent="-342900">
              <a:buFont typeface="+mj-lt"/>
              <a:buAutoNum type="arabicPeriod"/>
            </a:pPr>
            <a:endParaRPr lang="en-US" spc="-20" dirty="0" smtClean="0">
              <a:solidFill>
                <a:schemeClr val="accent2"/>
              </a:solidFill>
              <a:latin typeface="Times New Roman" pitchFamily="18" charset="0"/>
              <a:ea typeface="Verdana" panose="020B0604030504040204" pitchFamily="34" charset="0"/>
              <a:cs typeface="Times New Roman" pitchFamily="18" charset="0"/>
            </a:endParaRPr>
          </a:p>
          <a:p>
            <a:pPr marL="342900" indent="-342900">
              <a:buFont typeface="+mj-lt"/>
              <a:buAutoNum type="arabicPeriod"/>
            </a:pPr>
            <a:endParaRPr lang="en-US" spc="-20" dirty="0" smtClean="0">
              <a:solidFill>
                <a:srgbClr val="124F5C"/>
              </a:solidFill>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12277839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46448" y="165498"/>
            <a:ext cx="4780476" cy="584775"/>
          </a:xfrm>
          <a:prstGeom prst="rect">
            <a:avLst/>
          </a:prstGeom>
        </p:spPr>
        <p:txBody>
          <a:bodyPr wrap="none">
            <a:spAutoFit/>
          </a:bodyPr>
          <a:lstStyle/>
          <a:p>
            <a:pPr algn="ctr"/>
            <a:r>
              <a:rPr lang="en-US" sz="3200" b="1" dirty="0">
                <a:solidFill>
                  <a:schemeClr val="tx1"/>
                </a:solidFill>
                <a:latin typeface="Times New Roman" pitchFamily="18" charset="0"/>
                <a:cs typeface="Times New Roman" pitchFamily="18" charset="0"/>
              </a:rPr>
              <a:t>Attributes in User reviews</a:t>
            </a:r>
            <a:endParaRPr lang="en-US" sz="3200" dirty="0">
              <a:latin typeface="Times New Roman" pitchFamily="18" charset="0"/>
              <a:cs typeface="Times New Roman" pitchFamily="18" charset="0"/>
            </a:endParaRPr>
          </a:p>
        </p:txBody>
      </p:sp>
      <p:sp>
        <p:nvSpPr>
          <p:cNvPr id="3" name="Rectangle 2"/>
          <p:cNvSpPr/>
          <p:nvPr/>
        </p:nvSpPr>
        <p:spPr>
          <a:xfrm>
            <a:off x="0" y="971550"/>
            <a:ext cx="7791450" cy="1836400"/>
          </a:xfrm>
          <a:prstGeom prst="rect">
            <a:avLst/>
          </a:prstGeom>
        </p:spPr>
        <p:txBody>
          <a:bodyPr wrap="square">
            <a:spAutoFit/>
          </a:bodyPr>
          <a:lstStyle/>
          <a:p>
            <a:pPr marL="432434" indent="-227329">
              <a:buAutoNum type="arabicPeriod"/>
              <a:tabLst>
                <a:tab pos="433070" algn="l"/>
              </a:tabLst>
            </a:pPr>
            <a:r>
              <a:rPr lang="en-US" sz="1600" b="1" spc="-20" dirty="0">
                <a:solidFill>
                  <a:schemeClr val="accent2"/>
                </a:solidFill>
                <a:latin typeface="Times New Roman" pitchFamily="18" charset="0"/>
                <a:cs typeface="Times New Roman" pitchFamily="18" charset="0"/>
              </a:rPr>
              <a:t>App-</a:t>
            </a:r>
            <a:r>
              <a:rPr lang="en-US" sz="1600" b="1" spc="55" dirty="0">
                <a:solidFill>
                  <a:schemeClr val="accent2"/>
                </a:solidFill>
                <a:latin typeface="Times New Roman" pitchFamily="18" charset="0"/>
                <a:cs typeface="Times New Roman" pitchFamily="18" charset="0"/>
              </a:rPr>
              <a:t> </a:t>
            </a:r>
            <a:r>
              <a:rPr lang="en-US" sz="1600" spc="-5" dirty="0">
                <a:solidFill>
                  <a:schemeClr val="accent2"/>
                </a:solidFill>
                <a:latin typeface="Times New Roman" pitchFamily="18" charset="0"/>
                <a:cs typeface="Times New Roman" pitchFamily="18" charset="0"/>
              </a:rPr>
              <a:t>Application</a:t>
            </a:r>
            <a:r>
              <a:rPr lang="en-US" sz="1600" spc="-40" dirty="0">
                <a:solidFill>
                  <a:schemeClr val="accent2"/>
                </a:solidFill>
                <a:latin typeface="Times New Roman" pitchFamily="18" charset="0"/>
                <a:cs typeface="Times New Roman" pitchFamily="18" charset="0"/>
              </a:rPr>
              <a:t> </a:t>
            </a:r>
            <a:r>
              <a:rPr lang="en-US" sz="1600" spc="-5" dirty="0">
                <a:solidFill>
                  <a:schemeClr val="accent2"/>
                </a:solidFill>
                <a:latin typeface="Times New Roman" pitchFamily="18" charset="0"/>
                <a:cs typeface="Times New Roman" pitchFamily="18" charset="0"/>
              </a:rPr>
              <a:t>name</a:t>
            </a:r>
            <a:endParaRPr lang="en-US" sz="1600" dirty="0">
              <a:solidFill>
                <a:schemeClr val="accent2"/>
              </a:solidFill>
              <a:latin typeface="Times New Roman" pitchFamily="18" charset="0"/>
              <a:cs typeface="Times New Roman" pitchFamily="18" charset="0"/>
            </a:endParaRPr>
          </a:p>
          <a:p>
            <a:pPr marL="432434" indent="-227329">
              <a:spcBef>
                <a:spcPts val="960"/>
              </a:spcBef>
              <a:buAutoNum type="arabicPeriod"/>
              <a:tabLst>
                <a:tab pos="433070" algn="l"/>
              </a:tabLst>
            </a:pPr>
            <a:r>
              <a:rPr lang="en-US" sz="1600" b="1" spc="-5" dirty="0">
                <a:solidFill>
                  <a:schemeClr val="accent2"/>
                </a:solidFill>
                <a:latin typeface="Times New Roman" pitchFamily="18" charset="0"/>
                <a:cs typeface="Times New Roman" pitchFamily="18" charset="0"/>
              </a:rPr>
              <a:t>Translated</a:t>
            </a:r>
            <a:r>
              <a:rPr lang="en-US" sz="1600" b="1" spc="10" dirty="0">
                <a:solidFill>
                  <a:schemeClr val="accent2"/>
                </a:solidFill>
                <a:latin typeface="Times New Roman" pitchFamily="18" charset="0"/>
                <a:cs typeface="Times New Roman" pitchFamily="18" charset="0"/>
              </a:rPr>
              <a:t> </a:t>
            </a:r>
            <a:r>
              <a:rPr lang="en-US" sz="1600" b="1" spc="-5" dirty="0">
                <a:solidFill>
                  <a:schemeClr val="accent2"/>
                </a:solidFill>
                <a:latin typeface="Times New Roman" pitchFamily="18" charset="0"/>
                <a:cs typeface="Times New Roman" pitchFamily="18" charset="0"/>
              </a:rPr>
              <a:t>Review-</a:t>
            </a:r>
            <a:r>
              <a:rPr lang="en-US" sz="1600" b="1" spc="15" dirty="0">
                <a:solidFill>
                  <a:schemeClr val="accent2"/>
                </a:solidFill>
                <a:latin typeface="Times New Roman" pitchFamily="18" charset="0"/>
                <a:cs typeface="Times New Roman" pitchFamily="18" charset="0"/>
              </a:rPr>
              <a:t> </a:t>
            </a:r>
            <a:r>
              <a:rPr lang="en-US" sz="1600" spc="-5" dirty="0">
                <a:solidFill>
                  <a:schemeClr val="accent2"/>
                </a:solidFill>
                <a:latin typeface="Times New Roman" pitchFamily="18" charset="0"/>
                <a:cs typeface="Times New Roman" pitchFamily="18" charset="0"/>
              </a:rPr>
              <a:t>User</a:t>
            </a:r>
            <a:r>
              <a:rPr lang="en-US" sz="1600" spc="5" dirty="0">
                <a:solidFill>
                  <a:schemeClr val="accent2"/>
                </a:solidFill>
                <a:latin typeface="Times New Roman" pitchFamily="18" charset="0"/>
                <a:cs typeface="Times New Roman" pitchFamily="18" charset="0"/>
              </a:rPr>
              <a:t> </a:t>
            </a:r>
            <a:r>
              <a:rPr lang="en-US" sz="1600" spc="-5" dirty="0">
                <a:solidFill>
                  <a:schemeClr val="accent2"/>
                </a:solidFill>
                <a:latin typeface="Times New Roman" pitchFamily="18" charset="0"/>
                <a:cs typeface="Times New Roman" pitchFamily="18" charset="0"/>
              </a:rPr>
              <a:t>review</a:t>
            </a:r>
            <a:endParaRPr lang="en-US" sz="1600" dirty="0">
              <a:solidFill>
                <a:schemeClr val="accent2"/>
              </a:solidFill>
              <a:latin typeface="Times New Roman" pitchFamily="18" charset="0"/>
              <a:cs typeface="Times New Roman" pitchFamily="18" charset="0"/>
            </a:endParaRPr>
          </a:p>
          <a:p>
            <a:pPr marL="432434" indent="-227329">
              <a:spcBef>
                <a:spcPts val="960"/>
              </a:spcBef>
              <a:buAutoNum type="arabicPeriod"/>
              <a:tabLst>
                <a:tab pos="433070" algn="l"/>
              </a:tabLst>
            </a:pPr>
            <a:r>
              <a:rPr lang="en-US" sz="1600" b="1" spc="-5" dirty="0">
                <a:solidFill>
                  <a:schemeClr val="accent2"/>
                </a:solidFill>
                <a:latin typeface="Times New Roman" pitchFamily="18" charset="0"/>
                <a:cs typeface="Times New Roman" pitchFamily="18" charset="0"/>
              </a:rPr>
              <a:t>Sentiment-</a:t>
            </a:r>
            <a:r>
              <a:rPr lang="en-US" sz="1600" b="1" spc="40" dirty="0">
                <a:solidFill>
                  <a:schemeClr val="accent2"/>
                </a:solidFill>
                <a:latin typeface="Times New Roman" pitchFamily="18" charset="0"/>
                <a:cs typeface="Times New Roman" pitchFamily="18" charset="0"/>
              </a:rPr>
              <a:t> </a:t>
            </a:r>
            <a:r>
              <a:rPr lang="en-US" sz="1600" spc="-5" dirty="0">
                <a:solidFill>
                  <a:schemeClr val="accent2"/>
                </a:solidFill>
                <a:latin typeface="Times New Roman" pitchFamily="18" charset="0"/>
                <a:cs typeface="Times New Roman" pitchFamily="18" charset="0"/>
              </a:rPr>
              <a:t>Positive/Negative/Neutral</a:t>
            </a:r>
            <a:endParaRPr lang="en-US" sz="1600" dirty="0">
              <a:solidFill>
                <a:schemeClr val="accent2"/>
              </a:solidFill>
              <a:latin typeface="Times New Roman" pitchFamily="18" charset="0"/>
              <a:cs typeface="Times New Roman" pitchFamily="18" charset="0"/>
            </a:endParaRPr>
          </a:p>
          <a:p>
            <a:pPr marL="432434" indent="-227329">
              <a:spcBef>
                <a:spcPts val="960"/>
              </a:spcBef>
              <a:buAutoNum type="arabicPeriod"/>
              <a:tabLst>
                <a:tab pos="433070" algn="l"/>
              </a:tabLst>
            </a:pPr>
            <a:r>
              <a:rPr lang="en-US" sz="1600" b="1" spc="-5" dirty="0">
                <a:solidFill>
                  <a:schemeClr val="accent2"/>
                </a:solidFill>
                <a:latin typeface="Times New Roman" pitchFamily="18" charset="0"/>
                <a:cs typeface="Times New Roman" pitchFamily="18" charset="0"/>
              </a:rPr>
              <a:t>Sentiment</a:t>
            </a:r>
            <a:r>
              <a:rPr lang="en-US" sz="1600" b="1" spc="30" dirty="0">
                <a:solidFill>
                  <a:schemeClr val="accent2"/>
                </a:solidFill>
                <a:latin typeface="Times New Roman" pitchFamily="18" charset="0"/>
                <a:cs typeface="Times New Roman" pitchFamily="18" charset="0"/>
              </a:rPr>
              <a:t> </a:t>
            </a:r>
            <a:r>
              <a:rPr lang="en-US" sz="1600" b="1" spc="-5" dirty="0">
                <a:solidFill>
                  <a:schemeClr val="accent2"/>
                </a:solidFill>
                <a:latin typeface="Times New Roman" pitchFamily="18" charset="0"/>
                <a:cs typeface="Times New Roman" pitchFamily="18" charset="0"/>
              </a:rPr>
              <a:t>Polarity-</a:t>
            </a:r>
            <a:r>
              <a:rPr lang="en-US" sz="1600" b="1" spc="55" dirty="0">
                <a:solidFill>
                  <a:schemeClr val="accent2"/>
                </a:solidFill>
                <a:latin typeface="Times New Roman" pitchFamily="18" charset="0"/>
                <a:cs typeface="Times New Roman" pitchFamily="18" charset="0"/>
              </a:rPr>
              <a:t> </a:t>
            </a:r>
            <a:r>
              <a:rPr lang="en-US" sz="1600" spc="-5" dirty="0">
                <a:solidFill>
                  <a:schemeClr val="accent2"/>
                </a:solidFill>
                <a:latin typeface="Times New Roman" pitchFamily="18" charset="0"/>
                <a:cs typeface="Times New Roman" pitchFamily="18" charset="0"/>
              </a:rPr>
              <a:t>Sentiment</a:t>
            </a:r>
            <a:r>
              <a:rPr lang="en-US" sz="1600" spc="5" dirty="0">
                <a:solidFill>
                  <a:schemeClr val="accent2"/>
                </a:solidFill>
                <a:latin typeface="Times New Roman" pitchFamily="18" charset="0"/>
                <a:cs typeface="Times New Roman" pitchFamily="18" charset="0"/>
              </a:rPr>
              <a:t> </a:t>
            </a:r>
            <a:r>
              <a:rPr lang="en-US" sz="1600" spc="-5" dirty="0">
                <a:solidFill>
                  <a:schemeClr val="accent2"/>
                </a:solidFill>
                <a:latin typeface="Times New Roman" pitchFamily="18" charset="0"/>
                <a:cs typeface="Times New Roman" pitchFamily="18" charset="0"/>
              </a:rPr>
              <a:t>polarity score</a:t>
            </a:r>
            <a:endParaRPr lang="en-US" sz="1600" dirty="0">
              <a:solidFill>
                <a:schemeClr val="accent2"/>
              </a:solidFill>
              <a:latin typeface="Times New Roman" pitchFamily="18" charset="0"/>
              <a:cs typeface="Times New Roman" pitchFamily="18" charset="0"/>
            </a:endParaRPr>
          </a:p>
          <a:p>
            <a:pPr marL="432434" indent="-227329">
              <a:spcBef>
                <a:spcPts val="965"/>
              </a:spcBef>
              <a:buAutoNum type="arabicPeriod"/>
              <a:tabLst>
                <a:tab pos="433070" algn="l"/>
              </a:tabLst>
            </a:pPr>
            <a:r>
              <a:rPr lang="en-US" sz="1600" b="1" spc="-5" dirty="0">
                <a:solidFill>
                  <a:schemeClr val="accent2"/>
                </a:solidFill>
                <a:latin typeface="Times New Roman" pitchFamily="18" charset="0"/>
                <a:cs typeface="Times New Roman" pitchFamily="18" charset="0"/>
              </a:rPr>
              <a:t>Sentiment</a:t>
            </a:r>
            <a:r>
              <a:rPr lang="en-US" sz="1600" b="1" spc="30" dirty="0">
                <a:solidFill>
                  <a:schemeClr val="accent2"/>
                </a:solidFill>
                <a:latin typeface="Times New Roman" pitchFamily="18" charset="0"/>
                <a:cs typeface="Times New Roman" pitchFamily="18" charset="0"/>
              </a:rPr>
              <a:t> </a:t>
            </a:r>
            <a:r>
              <a:rPr lang="en-US" sz="1600" b="1" spc="-5" dirty="0">
                <a:solidFill>
                  <a:schemeClr val="accent2"/>
                </a:solidFill>
                <a:latin typeface="Times New Roman" pitchFamily="18" charset="0"/>
                <a:cs typeface="Times New Roman" pitchFamily="18" charset="0"/>
              </a:rPr>
              <a:t>Subjectivity-</a:t>
            </a:r>
            <a:r>
              <a:rPr lang="en-US" sz="1600" b="1" spc="70" dirty="0">
                <a:solidFill>
                  <a:schemeClr val="accent2"/>
                </a:solidFill>
                <a:latin typeface="Times New Roman" pitchFamily="18" charset="0"/>
                <a:cs typeface="Times New Roman" pitchFamily="18" charset="0"/>
              </a:rPr>
              <a:t> </a:t>
            </a:r>
            <a:r>
              <a:rPr lang="en-US" sz="1600" spc="-5" dirty="0">
                <a:solidFill>
                  <a:schemeClr val="accent2"/>
                </a:solidFill>
                <a:latin typeface="Times New Roman" pitchFamily="18" charset="0"/>
                <a:cs typeface="Times New Roman" pitchFamily="18" charset="0"/>
              </a:rPr>
              <a:t>Sentiment</a:t>
            </a:r>
            <a:r>
              <a:rPr lang="en-US" sz="1600" dirty="0">
                <a:solidFill>
                  <a:schemeClr val="accent2"/>
                </a:solidFill>
                <a:latin typeface="Times New Roman" pitchFamily="18" charset="0"/>
                <a:cs typeface="Times New Roman" pitchFamily="18" charset="0"/>
              </a:rPr>
              <a:t> </a:t>
            </a:r>
            <a:r>
              <a:rPr lang="en-US" sz="1600" spc="-5" dirty="0">
                <a:solidFill>
                  <a:schemeClr val="accent2"/>
                </a:solidFill>
                <a:latin typeface="Times New Roman" pitchFamily="18" charset="0"/>
                <a:cs typeface="Times New Roman" pitchFamily="18" charset="0"/>
              </a:rPr>
              <a:t>subjectivity</a:t>
            </a:r>
            <a:r>
              <a:rPr lang="en-US" sz="1600" spc="-10" dirty="0">
                <a:solidFill>
                  <a:schemeClr val="accent2"/>
                </a:solidFill>
                <a:latin typeface="Times New Roman" pitchFamily="18" charset="0"/>
                <a:cs typeface="Times New Roman" pitchFamily="18" charset="0"/>
              </a:rPr>
              <a:t> </a:t>
            </a:r>
            <a:r>
              <a:rPr lang="en-US" sz="1600" spc="-5" dirty="0">
                <a:solidFill>
                  <a:schemeClr val="accent2"/>
                </a:solidFill>
                <a:latin typeface="Times New Roman" pitchFamily="18" charset="0"/>
                <a:cs typeface="Times New Roman" pitchFamily="18" charset="0"/>
              </a:rPr>
              <a:t>score</a:t>
            </a:r>
            <a:endParaRPr lang="en-US" sz="1600" dirty="0">
              <a:solidFill>
                <a:schemeClr val="accent2"/>
              </a:solidFill>
              <a:latin typeface="Times New Roman" pitchFamily="18" charset="0"/>
              <a:cs typeface="Times New Roman" pitchFamily="18" charset="0"/>
            </a:endParaRPr>
          </a:p>
        </p:txBody>
      </p:sp>
    </p:spTree>
    <p:extLst>
      <p:ext uri="{BB962C8B-B14F-4D97-AF65-F5344CB8AC3E}">
        <p14:creationId xmlns:p14="http://schemas.microsoft.com/office/powerpoint/2010/main" val="36356568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13133" y="101799"/>
            <a:ext cx="4310795" cy="584775"/>
          </a:xfrm>
          <a:prstGeom prst="rect">
            <a:avLst/>
          </a:prstGeom>
        </p:spPr>
        <p:txBody>
          <a:bodyPr wrap="none">
            <a:spAutoFit/>
          </a:bodyPr>
          <a:lstStyle/>
          <a:p>
            <a:pPr lvl="0" eaLnBrk="0" fontAlgn="base" hangingPunct="0">
              <a:spcBef>
                <a:spcPct val="0"/>
              </a:spcBef>
              <a:spcAft>
                <a:spcPct val="0"/>
              </a:spcAft>
              <a:buClrTx/>
            </a:pPr>
            <a:r>
              <a:rPr lang="en-US" altLang="en-US" sz="3200" b="1" dirty="0">
                <a:solidFill>
                  <a:schemeClr val="tx1"/>
                </a:solidFill>
                <a:latin typeface="Times New Roman" pitchFamily="18" charset="0"/>
                <a:cs typeface="Times New Roman" pitchFamily="18" charset="0"/>
              </a:rPr>
              <a:t>Paid apps v/s Free apps</a:t>
            </a:r>
            <a:endParaRPr lang="en-US" altLang="en-US" sz="3200" dirty="0">
              <a:solidFill>
                <a:schemeClr val="tx1"/>
              </a:solidFill>
              <a:latin typeface="Times New Roman" pitchFamily="18" charset="0"/>
              <a:cs typeface="Times New Roman" pitchFamily="18" charset="0"/>
            </a:endParaRPr>
          </a:p>
        </p:txBody>
      </p:sp>
      <p:pic>
        <p:nvPicPr>
          <p:cNvPr id="2050" name="Picture 2" descr="D:\python\capstone project\project 1\downlo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 y="792777"/>
            <a:ext cx="4086225" cy="3752076"/>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D:\python\capstone project\project 1\download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077098"/>
            <a:ext cx="4699000" cy="297102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42899" y="4375576"/>
            <a:ext cx="8515351" cy="338554"/>
          </a:xfrm>
          <a:prstGeom prst="rect">
            <a:avLst/>
          </a:prstGeom>
        </p:spPr>
        <p:txBody>
          <a:bodyPr wrap="square">
            <a:spAutoFit/>
          </a:bodyPr>
          <a:lstStyle/>
          <a:p>
            <a:pPr marL="377190" marR="84455" indent="-285750" algn="just">
              <a:buFont typeface="Arial" pitchFamily="34" charset="0"/>
              <a:buChar char="•"/>
            </a:pPr>
            <a:r>
              <a:rPr lang="en-US" sz="1600" spc="-5" dirty="0">
                <a:solidFill>
                  <a:schemeClr val="accent2"/>
                </a:solidFill>
                <a:latin typeface="Times New Roman" pitchFamily="18" charset="0"/>
                <a:cs typeface="Times New Roman" pitchFamily="18" charset="0"/>
              </a:rPr>
              <a:t>We Observed </a:t>
            </a:r>
            <a:r>
              <a:rPr lang="en-US" sz="1600" dirty="0">
                <a:solidFill>
                  <a:schemeClr val="accent2"/>
                </a:solidFill>
                <a:latin typeface="Times New Roman" pitchFamily="18" charset="0"/>
                <a:cs typeface="Times New Roman" pitchFamily="18" charset="0"/>
              </a:rPr>
              <a:t>that </a:t>
            </a:r>
            <a:r>
              <a:rPr lang="en-US" sz="1600" b="1" dirty="0">
                <a:solidFill>
                  <a:schemeClr val="accent2"/>
                </a:solidFill>
                <a:latin typeface="Times New Roman" pitchFamily="18" charset="0"/>
                <a:cs typeface="Times New Roman" pitchFamily="18" charset="0"/>
              </a:rPr>
              <a:t>92.20% of </a:t>
            </a:r>
            <a:r>
              <a:rPr lang="en-US" sz="1600" b="1" spc="-10" dirty="0">
                <a:solidFill>
                  <a:schemeClr val="accent2"/>
                </a:solidFill>
                <a:latin typeface="Times New Roman" pitchFamily="18" charset="0"/>
                <a:cs typeface="Times New Roman" pitchFamily="18" charset="0"/>
              </a:rPr>
              <a:t>Apps </a:t>
            </a:r>
            <a:r>
              <a:rPr lang="en-US" sz="1600" b="1" spc="-5" dirty="0">
                <a:solidFill>
                  <a:schemeClr val="accent2"/>
                </a:solidFill>
                <a:latin typeface="Times New Roman" pitchFamily="18" charset="0"/>
                <a:cs typeface="Times New Roman" pitchFamily="18" charset="0"/>
              </a:rPr>
              <a:t>are </a:t>
            </a:r>
            <a:r>
              <a:rPr lang="en-US" sz="1600" b="1" spc="-5" dirty="0" smtClean="0">
                <a:solidFill>
                  <a:schemeClr val="accent2"/>
                </a:solidFill>
                <a:latin typeface="Times New Roman" pitchFamily="18" charset="0"/>
                <a:cs typeface="Times New Roman" pitchFamily="18" charset="0"/>
              </a:rPr>
              <a:t>free </a:t>
            </a:r>
            <a:r>
              <a:rPr lang="en-US" sz="1600" spc="-5" dirty="0">
                <a:solidFill>
                  <a:schemeClr val="accent2"/>
                </a:solidFill>
                <a:latin typeface="Times New Roman" pitchFamily="18" charset="0"/>
                <a:cs typeface="Times New Roman" pitchFamily="18" charset="0"/>
              </a:rPr>
              <a:t>and </a:t>
            </a:r>
            <a:r>
              <a:rPr lang="en-US" sz="1600" dirty="0">
                <a:solidFill>
                  <a:schemeClr val="accent2"/>
                </a:solidFill>
                <a:latin typeface="Times New Roman" pitchFamily="18" charset="0"/>
                <a:cs typeface="Times New Roman" pitchFamily="18" charset="0"/>
              </a:rPr>
              <a:t>only </a:t>
            </a:r>
            <a:r>
              <a:rPr lang="en-US" sz="1600" b="1" dirty="0">
                <a:solidFill>
                  <a:schemeClr val="accent2"/>
                </a:solidFill>
                <a:latin typeface="Times New Roman" pitchFamily="18" charset="0"/>
                <a:cs typeface="Times New Roman" pitchFamily="18" charset="0"/>
              </a:rPr>
              <a:t>7.80% </a:t>
            </a:r>
            <a:r>
              <a:rPr lang="en-US" sz="1600" b="1" spc="-5" dirty="0">
                <a:solidFill>
                  <a:schemeClr val="accent2"/>
                </a:solidFill>
                <a:latin typeface="Times New Roman" pitchFamily="18" charset="0"/>
                <a:cs typeface="Times New Roman" pitchFamily="18" charset="0"/>
              </a:rPr>
              <a:t>of </a:t>
            </a:r>
            <a:r>
              <a:rPr lang="en-US" sz="1600" b="1" spc="-15" dirty="0">
                <a:solidFill>
                  <a:schemeClr val="accent2"/>
                </a:solidFill>
                <a:latin typeface="Times New Roman" pitchFamily="18" charset="0"/>
                <a:cs typeface="Times New Roman" pitchFamily="18" charset="0"/>
              </a:rPr>
              <a:t>Apps </a:t>
            </a:r>
            <a:r>
              <a:rPr lang="en-US" sz="1600" b="1" dirty="0">
                <a:solidFill>
                  <a:schemeClr val="accent2"/>
                </a:solidFill>
                <a:latin typeface="Times New Roman" pitchFamily="18" charset="0"/>
                <a:cs typeface="Times New Roman" pitchFamily="18" charset="0"/>
              </a:rPr>
              <a:t>are </a:t>
            </a:r>
            <a:r>
              <a:rPr lang="en-US" sz="1600" b="1" spc="-5" dirty="0">
                <a:solidFill>
                  <a:schemeClr val="accent2"/>
                </a:solidFill>
                <a:latin typeface="Times New Roman" pitchFamily="18" charset="0"/>
                <a:cs typeface="Times New Roman" pitchFamily="18" charset="0"/>
              </a:rPr>
              <a:t>paid </a:t>
            </a:r>
            <a:r>
              <a:rPr lang="en-US" sz="1600" dirty="0">
                <a:solidFill>
                  <a:schemeClr val="accent2"/>
                </a:solidFill>
                <a:latin typeface="Times New Roman" pitchFamily="18" charset="0"/>
                <a:cs typeface="Times New Roman" pitchFamily="18" charset="0"/>
              </a:rPr>
              <a:t>in </a:t>
            </a:r>
            <a:r>
              <a:rPr lang="en-US" sz="1600" spc="5" dirty="0">
                <a:solidFill>
                  <a:schemeClr val="accent2"/>
                </a:solidFill>
                <a:latin typeface="Times New Roman" pitchFamily="18" charset="0"/>
                <a:cs typeface="Times New Roman" pitchFamily="18" charset="0"/>
              </a:rPr>
              <a:t> </a:t>
            </a:r>
            <a:r>
              <a:rPr lang="en-US" sz="1600" spc="-5" dirty="0">
                <a:solidFill>
                  <a:schemeClr val="accent2"/>
                </a:solidFill>
                <a:latin typeface="Times New Roman" pitchFamily="18" charset="0"/>
                <a:cs typeface="Times New Roman" pitchFamily="18" charset="0"/>
              </a:rPr>
              <a:t>Play</a:t>
            </a:r>
            <a:r>
              <a:rPr lang="en-US" sz="1600" spc="-15" dirty="0">
                <a:solidFill>
                  <a:schemeClr val="accent2"/>
                </a:solidFill>
                <a:latin typeface="Times New Roman" pitchFamily="18" charset="0"/>
                <a:cs typeface="Times New Roman" pitchFamily="18" charset="0"/>
              </a:rPr>
              <a:t> </a:t>
            </a:r>
            <a:r>
              <a:rPr lang="en-US" sz="1600" spc="-5" dirty="0">
                <a:solidFill>
                  <a:schemeClr val="accent2"/>
                </a:solidFill>
                <a:latin typeface="Times New Roman" pitchFamily="18" charset="0"/>
                <a:cs typeface="Times New Roman" pitchFamily="18" charset="0"/>
              </a:rPr>
              <a:t>store.</a:t>
            </a:r>
            <a:endParaRPr lang="en-US" sz="1600" dirty="0">
              <a:solidFill>
                <a:schemeClr val="accent2"/>
              </a:solidFill>
              <a:latin typeface="Times New Roman" pitchFamily="18" charset="0"/>
              <a:cs typeface="Times New Roman" pitchFamily="18" charset="0"/>
            </a:endParaRPr>
          </a:p>
        </p:txBody>
      </p:sp>
    </p:spTree>
    <p:extLst>
      <p:ext uri="{BB962C8B-B14F-4D97-AF65-F5344CB8AC3E}">
        <p14:creationId xmlns:p14="http://schemas.microsoft.com/office/powerpoint/2010/main" val="4289599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52625" y="141387"/>
            <a:ext cx="4705349" cy="584775"/>
          </a:xfrm>
          <a:prstGeom prst="rect">
            <a:avLst/>
          </a:prstGeom>
        </p:spPr>
        <p:txBody>
          <a:bodyPr wrap="square">
            <a:spAutoFit/>
          </a:bodyPr>
          <a:lstStyle/>
          <a:p>
            <a:pPr algn="ctr"/>
            <a:r>
              <a:rPr lang="en-IN" sz="3200" b="1" spc="-75" dirty="0" smtClean="0">
                <a:solidFill>
                  <a:schemeClr val="tx1"/>
                </a:solidFill>
                <a:latin typeface="Times New Roman" pitchFamily="18" charset="0"/>
                <a:cs typeface="Times New Roman" pitchFamily="18" charset="0"/>
              </a:rPr>
              <a:t>Content</a:t>
            </a:r>
            <a:r>
              <a:rPr lang="en-IN" sz="3200" b="1" spc="-335" dirty="0" smtClean="0">
                <a:solidFill>
                  <a:schemeClr val="tx1"/>
                </a:solidFill>
                <a:latin typeface="Times New Roman" pitchFamily="18" charset="0"/>
                <a:cs typeface="Times New Roman" pitchFamily="18" charset="0"/>
              </a:rPr>
              <a:t>  </a:t>
            </a:r>
            <a:r>
              <a:rPr lang="en-IN" sz="3200" b="1" spc="-85" dirty="0" smtClean="0">
                <a:solidFill>
                  <a:schemeClr val="tx1"/>
                </a:solidFill>
                <a:latin typeface="Times New Roman" pitchFamily="18" charset="0"/>
                <a:cs typeface="Times New Roman" pitchFamily="18" charset="0"/>
              </a:rPr>
              <a:t>Rating</a:t>
            </a:r>
            <a:endParaRPr lang="en-IN" sz="3200" b="1" dirty="0">
              <a:solidFill>
                <a:schemeClr val="tx1"/>
              </a:solidFill>
              <a:latin typeface="Times New Roman" pitchFamily="18" charset="0"/>
              <a:cs typeface="Times New Roman" pitchFamily="18" charset="0"/>
            </a:endParaRPr>
          </a:p>
        </p:txBody>
      </p:sp>
      <p:pic>
        <p:nvPicPr>
          <p:cNvPr id="3074" name="Picture 2" descr="D:\python\capstone project\project 1\content rat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691" y="726162"/>
            <a:ext cx="6371215" cy="330291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814890" y="4181474"/>
            <a:ext cx="7690936" cy="338554"/>
          </a:xfrm>
          <a:prstGeom prst="rect">
            <a:avLst/>
          </a:prstGeom>
        </p:spPr>
        <p:txBody>
          <a:bodyPr wrap="square">
            <a:spAutoFit/>
          </a:bodyPr>
          <a:lstStyle/>
          <a:p>
            <a:pPr marL="285750" indent="-285750" algn="just">
              <a:buFont typeface="Arial" pitchFamily="34" charset="0"/>
              <a:buChar char="•"/>
            </a:pPr>
            <a:r>
              <a:rPr lang="en-US" sz="1600" dirty="0">
                <a:solidFill>
                  <a:schemeClr val="accent2"/>
                </a:solidFill>
                <a:latin typeface="Times New Roman" pitchFamily="18" charset="0"/>
                <a:cs typeface="Times New Roman" pitchFamily="18" charset="0"/>
              </a:rPr>
              <a:t>From the above plot we can see that </a:t>
            </a:r>
            <a:r>
              <a:rPr lang="en-US" sz="1600" b="1" dirty="0" smtClean="0">
                <a:solidFill>
                  <a:schemeClr val="accent2"/>
                </a:solidFill>
                <a:latin typeface="Times New Roman" pitchFamily="18" charset="0"/>
                <a:cs typeface="Times New Roman" pitchFamily="18" charset="0"/>
              </a:rPr>
              <a:t>EVERYONE</a:t>
            </a:r>
            <a:r>
              <a:rPr lang="en-US" sz="1600" dirty="0" smtClean="0">
                <a:solidFill>
                  <a:schemeClr val="accent2"/>
                </a:solidFill>
                <a:latin typeface="Times New Roman" pitchFamily="18" charset="0"/>
                <a:cs typeface="Times New Roman" pitchFamily="18" charset="0"/>
              </a:rPr>
              <a:t> category is </a:t>
            </a:r>
            <a:r>
              <a:rPr lang="en-US" sz="1600" dirty="0">
                <a:solidFill>
                  <a:schemeClr val="accent2"/>
                </a:solidFill>
                <a:latin typeface="Times New Roman" pitchFamily="18" charset="0"/>
                <a:cs typeface="Times New Roman" pitchFamily="18" charset="0"/>
              </a:rPr>
              <a:t>having majority of </a:t>
            </a:r>
            <a:r>
              <a:rPr lang="en-US" sz="1600" dirty="0" smtClean="0">
                <a:solidFill>
                  <a:schemeClr val="accent2"/>
                </a:solidFill>
                <a:latin typeface="Times New Roman" pitchFamily="18" charset="0"/>
                <a:cs typeface="Times New Roman" pitchFamily="18" charset="0"/>
              </a:rPr>
              <a:t>apps.</a:t>
            </a:r>
            <a:endParaRPr lang="en-US" sz="1600" dirty="0">
              <a:solidFill>
                <a:schemeClr val="accent2"/>
              </a:solidFill>
              <a:latin typeface="Times New Roman" pitchFamily="18" charset="0"/>
              <a:cs typeface="Times New Roman" pitchFamily="18" charset="0"/>
            </a:endParaRPr>
          </a:p>
        </p:txBody>
      </p:sp>
    </p:spTree>
    <p:extLst>
      <p:ext uri="{BB962C8B-B14F-4D97-AF65-F5344CB8AC3E}">
        <p14:creationId xmlns:p14="http://schemas.microsoft.com/office/powerpoint/2010/main" val="30582808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1190" y="92272"/>
            <a:ext cx="7353295" cy="584775"/>
          </a:xfrm>
          <a:prstGeom prst="rect">
            <a:avLst/>
          </a:prstGeom>
        </p:spPr>
        <p:txBody>
          <a:bodyPr wrap="none">
            <a:spAutoFit/>
          </a:bodyPr>
          <a:lstStyle/>
          <a:p>
            <a:pPr eaLnBrk="0" fontAlgn="base" hangingPunct="0">
              <a:spcBef>
                <a:spcPct val="0"/>
              </a:spcBef>
              <a:spcAft>
                <a:spcPct val="0"/>
              </a:spcAft>
              <a:buClrTx/>
            </a:pPr>
            <a:r>
              <a:rPr lang="en-US" sz="3200" b="1" dirty="0" smtClean="0">
                <a:solidFill>
                  <a:schemeClr val="tx1"/>
                </a:solidFill>
                <a:latin typeface="Times New Roman" pitchFamily="18" charset="0"/>
                <a:cs typeface="Times New Roman" pitchFamily="18" charset="0"/>
              </a:rPr>
              <a:t>Number of </a:t>
            </a:r>
            <a:r>
              <a:rPr lang="en-US" sz="3200" b="1" dirty="0">
                <a:solidFill>
                  <a:schemeClr val="tx1"/>
                </a:solidFill>
                <a:latin typeface="Times New Roman" pitchFamily="18" charset="0"/>
                <a:cs typeface="Times New Roman" pitchFamily="18" charset="0"/>
              </a:rPr>
              <a:t>Applications in each category</a:t>
            </a:r>
          </a:p>
        </p:txBody>
      </p:sp>
      <p:pic>
        <p:nvPicPr>
          <p:cNvPr id="4098" name="Picture 2" descr="D:\python\capstone project\project 1\no of app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425" y="697586"/>
            <a:ext cx="6399220" cy="387441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751645" y="908357"/>
            <a:ext cx="2325680" cy="1169551"/>
          </a:xfrm>
          <a:prstGeom prst="rect">
            <a:avLst/>
          </a:prstGeom>
          <a:noFill/>
        </p:spPr>
        <p:txBody>
          <a:bodyPr wrap="square" rtlCol="0">
            <a:spAutoFit/>
          </a:bodyPr>
          <a:lstStyle/>
          <a:p>
            <a:pPr marL="285750" indent="-285750">
              <a:buFont typeface="Arial" pitchFamily="34" charset="0"/>
              <a:buChar char="•"/>
            </a:pPr>
            <a:r>
              <a:rPr lang="en-US" dirty="0">
                <a:latin typeface="Times New Roman" pitchFamily="18" charset="0"/>
                <a:cs typeface="Times New Roman" pitchFamily="18" charset="0"/>
              </a:rPr>
              <a:t>Most No of Apps in the </a:t>
            </a:r>
            <a:r>
              <a:rPr lang="en-US" dirty="0" smtClean="0">
                <a:latin typeface="Times New Roman" pitchFamily="18" charset="0"/>
                <a:cs typeface="Times New Roman" pitchFamily="18" charset="0"/>
              </a:rPr>
              <a:t>play store </a:t>
            </a:r>
            <a:r>
              <a:rPr lang="en-US" dirty="0">
                <a:latin typeface="Times New Roman" pitchFamily="18" charset="0"/>
                <a:cs typeface="Times New Roman" pitchFamily="18" charset="0"/>
              </a:rPr>
              <a:t>are from </a:t>
            </a:r>
            <a:r>
              <a:rPr lang="en-US" dirty="0" smtClean="0">
                <a:latin typeface="Times New Roman" pitchFamily="18" charset="0"/>
                <a:cs typeface="Times New Roman" pitchFamily="18" charset="0"/>
              </a:rPr>
              <a:t>Category </a:t>
            </a:r>
            <a:r>
              <a:rPr lang="en-US" b="1" dirty="0">
                <a:latin typeface="Times New Roman" pitchFamily="18" charset="0"/>
                <a:cs typeface="Times New Roman" pitchFamily="18" charset="0"/>
              </a:rPr>
              <a:t>FAMILY,GAMES AND TOOLS.</a:t>
            </a:r>
          </a:p>
        </p:txBody>
      </p:sp>
    </p:spTree>
    <p:extLst>
      <p:ext uri="{BB962C8B-B14F-4D97-AF65-F5344CB8AC3E}">
        <p14:creationId xmlns:p14="http://schemas.microsoft.com/office/powerpoint/2010/main" val="2842101637"/>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7627</TotalTime>
  <Words>1366</Words>
  <Application>Microsoft Office PowerPoint</Application>
  <PresentationFormat>On-screen Show (16:9)</PresentationFormat>
  <Paragraphs>124</Paragraphs>
  <Slides>22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Verdana</vt:lpstr>
      <vt:lpstr>Times New Roman</vt:lpstr>
      <vt:lpstr>Calibri</vt:lpstr>
      <vt:lpstr>Montserrat</vt:lpstr>
      <vt:lpstr>AoyagiKouzanFontT</vt:lpstr>
      <vt:lpstr>Arial Black</vt:lpstr>
      <vt:lpstr>Simple Light</vt:lpstr>
      <vt:lpstr>           Capstone Project Play Store App Review Analysis  By- Yotish Lakhanpal Data Science Trainee, AlmaBetter    </vt:lpstr>
      <vt:lpstr>Points For Discussion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Play Store App Review Analysis  By- Yotish Lakhanpal</dc:title>
  <dc:creator>Yotish Lakhanpal</dc:creator>
  <cp:lastModifiedBy>Yotish Lakhanpal</cp:lastModifiedBy>
  <cp:revision>50</cp:revision>
  <dcterms:modified xsi:type="dcterms:W3CDTF">2022-12-04T17:25:36Z</dcterms:modified>
</cp:coreProperties>
</file>