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*관계 타입의 유형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차수에 따른 유형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1진관계: self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emp 테이블의 mgr(관계)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2진관계: 보통 테이블의 관계, 1:1, 1:N, N:M 관계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3진관계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관계 대응수(cardinality): M:N 관계일 경우 별도의 개체 사용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ko"/>
              <a:t>관계대응수의 최솟값과 최댓값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Both"/>
            </a:pPr>
            <a:r>
              <a:rPr lang="ko"/>
              <a:t>(최솟값, 최댓값)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Both"/>
            </a:pPr>
            <a:r>
              <a:rPr lang="ko"/>
              <a:t>ex)1:N-&gt; (0,*), (1,1)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7a805b824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7a805b824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*관계 타입의 유형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차수에 따른 유형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1진관계: self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emp 테이블의 mgr(관계)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2진관계: 보통 테이블의 관계, 1:1, 1:N, N:M 관계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3진관계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관계 대응수(cardinality): M:N 관계일 경우 별도의 개체 사용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ko"/>
              <a:t>관계대응수의 최솟값과 최댓값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Both"/>
            </a:pPr>
            <a:r>
              <a:rPr lang="ko"/>
              <a:t>(최솟값, 최댓값)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Both"/>
            </a:pPr>
            <a:r>
              <a:rPr lang="ko"/>
              <a:t>ex)1:N-&gt; (0,*), (1,1)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a805b824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a805b824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*관계 타입의 유형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차수에 따른 유형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1진관계: self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emp 테이블의 mgr(관계)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2진관계: 보통 테이블의 관계, 1:1, 1:N, N:M 관계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3진관계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관계 대응수(cardinality): M:N 관계일 경우 별도의 개체 사용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ko"/>
              <a:t>관계대응수의 최솟값과 최댓값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Both"/>
            </a:pPr>
            <a:r>
              <a:rPr lang="ko"/>
              <a:t>(최솟값, 최댓값)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Both"/>
            </a:pPr>
            <a:r>
              <a:rPr lang="ko"/>
              <a:t>ex)1:N-&gt; (0,*), (1,1)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a805b7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a805b7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*관계 타입의 유형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차수에 따른 유형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1진관계: self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emp 테이블의 mgr(관계)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2진관계: 보통 테이블의 관계, 1:1, 1:N, N:M 관계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3진관계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관계 대응수(cardinality): M:N 관계일 경우 별도의 개체 사용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ko"/>
              <a:t>관계대응수의 최솟값과 최댓값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Both"/>
            </a:pPr>
            <a:r>
              <a:rPr lang="ko"/>
              <a:t>(최솟값, 최댓값)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Both"/>
            </a:pPr>
            <a:r>
              <a:rPr lang="ko"/>
              <a:t>ex)1:N-&gt; (0,*), (1,1)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08375" y="2270868"/>
            <a:ext cx="12294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961394" y="2270867"/>
            <a:ext cx="12294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417927" y="390550"/>
            <a:ext cx="12294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24950" y="320052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제목</a:t>
            </a:r>
            <a:endParaRPr u="sng"/>
          </a:p>
        </p:txBody>
      </p:sp>
      <p:sp>
        <p:nvSpPr>
          <p:cNvPr id="58" name="Google Shape;58;p13"/>
          <p:cNvSpPr/>
          <p:nvPr/>
        </p:nvSpPr>
        <p:spPr>
          <a:xfrm>
            <a:off x="2053275" y="320052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줄거리</a:t>
            </a:r>
            <a:endParaRPr/>
          </a:p>
        </p:txBody>
      </p:sp>
      <p:cxnSp>
        <p:nvCxnSpPr>
          <p:cNvPr id="59" name="Google Shape;59;p13"/>
          <p:cNvCxnSpPr>
            <a:stCxn id="57" idx="0"/>
            <a:endCxn id="54" idx="2"/>
          </p:cNvCxnSpPr>
          <p:nvPr/>
        </p:nvCxnSpPr>
        <p:spPr>
          <a:xfrm flipH="1" rot="10800000">
            <a:off x="1470650" y="2748125"/>
            <a:ext cx="452400" cy="4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4" idx="2"/>
            <a:endCxn id="58" idx="0"/>
          </p:cNvCxnSpPr>
          <p:nvPr/>
        </p:nvCxnSpPr>
        <p:spPr>
          <a:xfrm>
            <a:off x="1923075" y="2748168"/>
            <a:ext cx="675900" cy="4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>
            <a:off x="5242575" y="313157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이름</a:t>
            </a:r>
            <a:endParaRPr u="sng"/>
          </a:p>
        </p:txBody>
      </p:sp>
      <p:sp>
        <p:nvSpPr>
          <p:cNvPr id="62" name="Google Shape;62;p13"/>
          <p:cNvSpPr/>
          <p:nvPr/>
        </p:nvSpPr>
        <p:spPr>
          <a:xfrm>
            <a:off x="6416888" y="313157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필명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591225" y="313157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소개글</a:t>
            </a:r>
            <a:endParaRPr/>
          </a:p>
        </p:txBody>
      </p:sp>
      <p:cxnSp>
        <p:nvCxnSpPr>
          <p:cNvPr id="64" name="Google Shape;64;p13"/>
          <p:cNvCxnSpPr>
            <a:stCxn id="63" idx="0"/>
            <a:endCxn id="55" idx="2"/>
          </p:cNvCxnSpPr>
          <p:nvPr/>
        </p:nvCxnSpPr>
        <p:spPr>
          <a:xfrm rot="10800000">
            <a:off x="6576025" y="2748175"/>
            <a:ext cx="15609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62" idx="0"/>
            <a:endCxn id="55" idx="2"/>
          </p:cNvCxnSpPr>
          <p:nvPr/>
        </p:nvCxnSpPr>
        <p:spPr>
          <a:xfrm rot="10800000">
            <a:off x="6576188" y="2748175"/>
            <a:ext cx="3864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61" idx="0"/>
            <a:endCxn id="55" idx="2"/>
          </p:cNvCxnSpPr>
          <p:nvPr/>
        </p:nvCxnSpPr>
        <p:spPr>
          <a:xfrm flipH="1" rot="10800000">
            <a:off x="5788275" y="2748175"/>
            <a:ext cx="7878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2973313" y="1160200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아이디</a:t>
            </a:r>
            <a:endParaRPr u="sng"/>
          </a:p>
        </p:txBody>
      </p:sp>
      <p:sp>
        <p:nvSpPr>
          <p:cNvPr id="68" name="Google Shape;68;p13"/>
          <p:cNvSpPr/>
          <p:nvPr/>
        </p:nvSpPr>
        <p:spPr>
          <a:xfrm>
            <a:off x="4261338" y="1160200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</a:t>
            </a:r>
            <a:endParaRPr/>
          </a:p>
        </p:txBody>
      </p:sp>
      <p:cxnSp>
        <p:nvCxnSpPr>
          <p:cNvPr id="69" name="Google Shape;69;p13"/>
          <p:cNvCxnSpPr>
            <a:stCxn id="67" idx="0"/>
            <a:endCxn id="56" idx="2"/>
          </p:cNvCxnSpPr>
          <p:nvPr/>
        </p:nvCxnSpPr>
        <p:spPr>
          <a:xfrm flipH="1" rot="10800000">
            <a:off x="3519013" y="867700"/>
            <a:ext cx="5136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68" idx="0"/>
            <a:endCxn id="56" idx="2"/>
          </p:cNvCxnSpPr>
          <p:nvPr/>
        </p:nvCxnSpPr>
        <p:spPr>
          <a:xfrm rot="10800000">
            <a:off x="4032738" y="867700"/>
            <a:ext cx="774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3514125" y="2185075"/>
            <a:ext cx="1297800" cy="64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</a:t>
            </a:r>
            <a:endParaRPr/>
          </a:p>
        </p:txBody>
      </p:sp>
      <p:cxnSp>
        <p:nvCxnSpPr>
          <p:cNvPr id="72" name="Google Shape;72;p13"/>
          <p:cNvCxnSpPr>
            <a:stCxn id="54" idx="3"/>
            <a:endCxn id="71" idx="1"/>
          </p:cNvCxnSpPr>
          <p:nvPr/>
        </p:nvCxnSpPr>
        <p:spPr>
          <a:xfrm>
            <a:off x="2537775" y="2509518"/>
            <a:ext cx="9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71" idx="3"/>
            <a:endCxn id="55" idx="1"/>
          </p:cNvCxnSpPr>
          <p:nvPr/>
        </p:nvCxnSpPr>
        <p:spPr>
          <a:xfrm>
            <a:off x="4811925" y="2509525"/>
            <a:ext cx="11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/>
          <p:nvPr/>
        </p:nvSpPr>
        <p:spPr>
          <a:xfrm>
            <a:off x="1308375" y="909400"/>
            <a:ext cx="1297800" cy="64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구독</a:t>
            </a:r>
            <a:endParaRPr/>
          </a:p>
        </p:txBody>
      </p:sp>
      <p:cxnSp>
        <p:nvCxnSpPr>
          <p:cNvPr id="75" name="Google Shape;75;p13"/>
          <p:cNvCxnSpPr>
            <a:stCxn id="54" idx="0"/>
            <a:endCxn id="74" idx="2"/>
          </p:cNvCxnSpPr>
          <p:nvPr/>
        </p:nvCxnSpPr>
        <p:spPr>
          <a:xfrm flipH="1" rot="10800000">
            <a:off x="1923075" y="1558368"/>
            <a:ext cx="342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56" idx="1"/>
            <a:endCxn id="74" idx="3"/>
          </p:cNvCxnSpPr>
          <p:nvPr/>
        </p:nvCxnSpPr>
        <p:spPr>
          <a:xfrm flipH="1">
            <a:off x="2606127" y="629200"/>
            <a:ext cx="811800" cy="6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393975" y="452200"/>
            <a:ext cx="1297800" cy="64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구매</a:t>
            </a:r>
            <a:endParaRPr/>
          </a:p>
        </p:txBody>
      </p:sp>
      <p:cxnSp>
        <p:nvCxnSpPr>
          <p:cNvPr id="78" name="Google Shape;78;p13"/>
          <p:cNvCxnSpPr>
            <a:stCxn id="77" idx="3"/>
            <a:endCxn id="56" idx="1"/>
          </p:cNvCxnSpPr>
          <p:nvPr/>
        </p:nvCxnSpPr>
        <p:spPr>
          <a:xfrm flipH="1" rot="10800000">
            <a:off x="1691775" y="629350"/>
            <a:ext cx="17262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54" idx="1"/>
            <a:endCxn id="77" idx="2"/>
          </p:cNvCxnSpPr>
          <p:nvPr/>
        </p:nvCxnSpPr>
        <p:spPr>
          <a:xfrm rot="10800000">
            <a:off x="1042875" y="1101018"/>
            <a:ext cx="265500" cy="14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/>
        </p:nvSpPr>
        <p:spPr>
          <a:xfrm>
            <a:off x="2568425" y="21836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5616425" y="21836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1958825" y="19550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3101825" y="7358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968225" y="21074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3101825" y="2786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5471650" y="24884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(0,1)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499850" y="24884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433050" y="19550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652250" y="5834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2728450" y="2786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747250" y="18788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7307675" y="201100"/>
            <a:ext cx="1637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네이버 웹툰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다이어그램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1089156" y="2262057"/>
            <a:ext cx="9348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웹툰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8" name="Google Shape;98;p14"/>
          <p:cNvSpPr/>
          <p:nvPr/>
        </p:nvSpPr>
        <p:spPr>
          <a:xfrm>
            <a:off x="4626658" y="2262055"/>
            <a:ext cx="9348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9" name="Google Shape;99;p14"/>
          <p:cNvSpPr/>
          <p:nvPr/>
        </p:nvSpPr>
        <p:spPr>
          <a:xfrm>
            <a:off x="2692963" y="390055"/>
            <a:ext cx="9348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</a:t>
            </a:r>
            <a:endParaRPr sz="1000"/>
          </a:p>
        </p:txBody>
      </p:sp>
      <p:sp>
        <p:nvSpPr>
          <p:cNvPr id="100" name="Google Shape;100;p14"/>
          <p:cNvSpPr/>
          <p:nvPr/>
        </p:nvSpPr>
        <p:spPr>
          <a:xfrm>
            <a:off x="797654" y="3187602"/>
            <a:ext cx="8301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/>
              <a:t>제목</a:t>
            </a:r>
            <a:endParaRPr sz="1000" u="sng"/>
          </a:p>
        </p:txBody>
      </p:sp>
      <p:sp>
        <p:nvSpPr>
          <p:cNvPr id="101" name="Google Shape;101;p14"/>
          <p:cNvSpPr/>
          <p:nvPr/>
        </p:nvSpPr>
        <p:spPr>
          <a:xfrm>
            <a:off x="1655474" y="3187602"/>
            <a:ext cx="8301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줄거리</a:t>
            </a:r>
            <a:endParaRPr sz="1000"/>
          </a:p>
        </p:txBody>
      </p:sp>
      <p:cxnSp>
        <p:nvCxnSpPr>
          <p:cNvPr id="102" name="Google Shape;102;p14"/>
          <p:cNvCxnSpPr>
            <a:stCxn id="100" idx="0"/>
            <a:endCxn id="97" idx="2"/>
          </p:cNvCxnSpPr>
          <p:nvPr/>
        </p:nvCxnSpPr>
        <p:spPr>
          <a:xfrm flipH="1" rot="10800000">
            <a:off x="1212704" y="2737602"/>
            <a:ext cx="343800" cy="45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97" idx="2"/>
            <a:endCxn id="101" idx="0"/>
          </p:cNvCxnSpPr>
          <p:nvPr/>
        </p:nvCxnSpPr>
        <p:spPr>
          <a:xfrm>
            <a:off x="1556556" y="2737557"/>
            <a:ext cx="513900" cy="45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4"/>
          <p:cNvSpPr/>
          <p:nvPr/>
        </p:nvSpPr>
        <p:spPr>
          <a:xfrm>
            <a:off x="4080169" y="3118957"/>
            <a:ext cx="8301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/>
              <a:t>이름</a:t>
            </a:r>
            <a:endParaRPr sz="1000" u="sng"/>
          </a:p>
        </p:txBody>
      </p:sp>
      <p:sp>
        <p:nvSpPr>
          <p:cNvPr id="105" name="Google Shape;105;p14"/>
          <p:cNvSpPr/>
          <p:nvPr/>
        </p:nvSpPr>
        <p:spPr>
          <a:xfrm>
            <a:off x="4972951" y="3118957"/>
            <a:ext cx="8301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필명</a:t>
            </a:r>
            <a:endParaRPr sz="1000"/>
          </a:p>
        </p:txBody>
      </p:sp>
      <p:sp>
        <p:nvSpPr>
          <p:cNvPr id="106" name="Google Shape;106;p14"/>
          <p:cNvSpPr/>
          <p:nvPr/>
        </p:nvSpPr>
        <p:spPr>
          <a:xfrm>
            <a:off x="5865752" y="3118957"/>
            <a:ext cx="8301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소개글</a:t>
            </a:r>
            <a:endParaRPr sz="1000"/>
          </a:p>
        </p:txBody>
      </p:sp>
      <p:cxnSp>
        <p:nvCxnSpPr>
          <p:cNvPr id="107" name="Google Shape;107;p14"/>
          <p:cNvCxnSpPr>
            <a:stCxn id="106" idx="0"/>
            <a:endCxn id="98" idx="2"/>
          </p:cNvCxnSpPr>
          <p:nvPr/>
        </p:nvCxnSpPr>
        <p:spPr>
          <a:xfrm rot="10800000">
            <a:off x="5094002" y="2737657"/>
            <a:ext cx="11868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>
            <a:stCxn id="105" idx="0"/>
            <a:endCxn id="98" idx="2"/>
          </p:cNvCxnSpPr>
          <p:nvPr/>
        </p:nvCxnSpPr>
        <p:spPr>
          <a:xfrm rot="10800000">
            <a:off x="5094001" y="2737657"/>
            <a:ext cx="2940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>
            <a:stCxn id="104" idx="0"/>
            <a:endCxn id="98" idx="2"/>
          </p:cNvCxnSpPr>
          <p:nvPr/>
        </p:nvCxnSpPr>
        <p:spPr>
          <a:xfrm flipH="1" rot="10800000">
            <a:off x="4495219" y="2737657"/>
            <a:ext cx="5988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/>
          <p:nvPr/>
        </p:nvSpPr>
        <p:spPr>
          <a:xfrm>
            <a:off x="2354941" y="1156301"/>
            <a:ext cx="8301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/>
              <a:t>아이디</a:t>
            </a:r>
            <a:endParaRPr sz="1000" u="sng"/>
          </a:p>
        </p:txBody>
      </p:sp>
      <p:sp>
        <p:nvSpPr>
          <p:cNvPr id="111" name="Google Shape;111;p14"/>
          <p:cNvSpPr/>
          <p:nvPr/>
        </p:nvSpPr>
        <p:spPr>
          <a:xfrm>
            <a:off x="3334174" y="1156301"/>
            <a:ext cx="8301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닉네임</a:t>
            </a:r>
            <a:endParaRPr sz="1000"/>
          </a:p>
        </p:txBody>
      </p:sp>
      <p:cxnSp>
        <p:nvCxnSpPr>
          <p:cNvPr id="112" name="Google Shape;112;p14"/>
          <p:cNvCxnSpPr>
            <a:stCxn id="110" idx="0"/>
            <a:endCxn id="99" idx="2"/>
          </p:cNvCxnSpPr>
          <p:nvPr/>
        </p:nvCxnSpPr>
        <p:spPr>
          <a:xfrm flipH="1" rot="10800000">
            <a:off x="2769991" y="865601"/>
            <a:ext cx="3903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111" idx="0"/>
            <a:endCxn id="99" idx="2"/>
          </p:cNvCxnSpPr>
          <p:nvPr/>
        </p:nvCxnSpPr>
        <p:spPr>
          <a:xfrm rot="10800000">
            <a:off x="3160324" y="865601"/>
            <a:ext cx="5889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4"/>
          <p:cNvSpPr/>
          <p:nvPr/>
        </p:nvSpPr>
        <p:spPr>
          <a:xfrm>
            <a:off x="2766099" y="2176643"/>
            <a:ext cx="987000" cy="64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작업</a:t>
            </a:r>
            <a:endParaRPr sz="1000"/>
          </a:p>
        </p:txBody>
      </p:sp>
      <p:cxnSp>
        <p:nvCxnSpPr>
          <p:cNvPr id="115" name="Google Shape;115;p14"/>
          <p:cNvCxnSpPr>
            <a:stCxn id="97" idx="3"/>
            <a:endCxn id="114" idx="1"/>
          </p:cNvCxnSpPr>
          <p:nvPr/>
        </p:nvCxnSpPr>
        <p:spPr>
          <a:xfrm flipH="1" rot="10800000">
            <a:off x="2023956" y="2499507"/>
            <a:ext cx="742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>
            <a:stCxn id="114" idx="3"/>
            <a:endCxn id="98" idx="1"/>
          </p:cNvCxnSpPr>
          <p:nvPr/>
        </p:nvCxnSpPr>
        <p:spPr>
          <a:xfrm>
            <a:off x="3753099" y="2499593"/>
            <a:ext cx="873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/>
          <p:nvPr/>
        </p:nvSpPr>
        <p:spPr>
          <a:xfrm>
            <a:off x="1089156" y="906610"/>
            <a:ext cx="987000" cy="64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구독</a:t>
            </a:r>
            <a:endParaRPr sz="1000"/>
          </a:p>
        </p:txBody>
      </p:sp>
      <p:cxnSp>
        <p:nvCxnSpPr>
          <p:cNvPr id="118" name="Google Shape;118;p14"/>
          <p:cNvCxnSpPr>
            <a:stCxn id="97" idx="0"/>
            <a:endCxn id="117" idx="2"/>
          </p:cNvCxnSpPr>
          <p:nvPr/>
        </p:nvCxnSpPr>
        <p:spPr>
          <a:xfrm flipH="1" rot="10800000">
            <a:off x="1556556" y="1552557"/>
            <a:ext cx="261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>
            <a:stCxn id="99" idx="1"/>
            <a:endCxn id="117" idx="3"/>
          </p:cNvCxnSpPr>
          <p:nvPr/>
        </p:nvCxnSpPr>
        <p:spPr>
          <a:xfrm flipH="1">
            <a:off x="2076163" y="627805"/>
            <a:ext cx="6168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/>
          <p:nvPr/>
        </p:nvSpPr>
        <p:spPr>
          <a:xfrm>
            <a:off x="393975" y="451432"/>
            <a:ext cx="987000" cy="64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구매</a:t>
            </a:r>
            <a:endParaRPr sz="1000"/>
          </a:p>
        </p:txBody>
      </p:sp>
      <p:cxnSp>
        <p:nvCxnSpPr>
          <p:cNvPr id="121" name="Google Shape;121;p14"/>
          <p:cNvCxnSpPr>
            <a:stCxn id="120" idx="3"/>
            <a:endCxn id="99" idx="1"/>
          </p:cNvCxnSpPr>
          <p:nvPr/>
        </p:nvCxnSpPr>
        <p:spPr>
          <a:xfrm flipH="1" rot="10800000">
            <a:off x="1380975" y="627682"/>
            <a:ext cx="13119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>
            <a:stCxn id="97" idx="1"/>
            <a:endCxn id="120" idx="2"/>
          </p:cNvCxnSpPr>
          <p:nvPr/>
        </p:nvCxnSpPr>
        <p:spPr>
          <a:xfrm rot="10800000">
            <a:off x="887556" y="1097307"/>
            <a:ext cx="201600" cy="14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4"/>
          <p:cNvSpPr txBox="1"/>
          <p:nvPr/>
        </p:nvSpPr>
        <p:spPr>
          <a:xfrm>
            <a:off x="2047121" y="2175175"/>
            <a:ext cx="3441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124" name="Google Shape;124;p14"/>
          <p:cNvSpPr txBox="1"/>
          <p:nvPr/>
        </p:nvSpPr>
        <p:spPr>
          <a:xfrm>
            <a:off x="4364392" y="2175175"/>
            <a:ext cx="3441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</a:t>
            </a:r>
            <a:endParaRPr sz="1000"/>
          </a:p>
        </p:txBody>
      </p:sp>
      <p:sp>
        <p:nvSpPr>
          <p:cNvPr id="125" name="Google Shape;125;p14"/>
          <p:cNvSpPr txBox="1"/>
          <p:nvPr/>
        </p:nvSpPr>
        <p:spPr>
          <a:xfrm>
            <a:off x="1583667" y="1947586"/>
            <a:ext cx="3441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</a:t>
            </a:r>
            <a:endParaRPr sz="1000"/>
          </a:p>
        </p:txBody>
      </p:sp>
      <p:sp>
        <p:nvSpPr>
          <p:cNvPr id="126" name="Google Shape;126;p14"/>
          <p:cNvSpPr txBox="1"/>
          <p:nvPr/>
        </p:nvSpPr>
        <p:spPr>
          <a:xfrm>
            <a:off x="2452644" y="733778"/>
            <a:ext cx="3441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</a:t>
            </a:r>
            <a:endParaRPr sz="1000"/>
          </a:p>
        </p:txBody>
      </p:sp>
      <p:sp>
        <p:nvSpPr>
          <p:cNvPr id="127" name="Google Shape;127;p14"/>
          <p:cNvSpPr txBox="1"/>
          <p:nvPr/>
        </p:nvSpPr>
        <p:spPr>
          <a:xfrm>
            <a:off x="830554" y="2099312"/>
            <a:ext cx="3441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</a:t>
            </a:r>
            <a:endParaRPr sz="1000"/>
          </a:p>
        </p:txBody>
      </p:sp>
      <p:sp>
        <p:nvSpPr>
          <p:cNvPr id="128" name="Google Shape;128;p14"/>
          <p:cNvSpPr txBox="1"/>
          <p:nvPr/>
        </p:nvSpPr>
        <p:spPr>
          <a:xfrm>
            <a:off x="2452644" y="278600"/>
            <a:ext cx="3441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4254325" y="2478627"/>
            <a:ext cx="45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(0,1)</a:t>
            </a:r>
            <a:endParaRPr sz="1000"/>
          </a:p>
        </p:txBody>
      </p:sp>
      <p:sp>
        <p:nvSpPr>
          <p:cNvPr id="130" name="Google Shape;130;p14"/>
          <p:cNvSpPr txBox="1"/>
          <p:nvPr/>
        </p:nvSpPr>
        <p:spPr>
          <a:xfrm>
            <a:off x="1994986" y="2478627"/>
            <a:ext cx="45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(0,*)</a:t>
            </a:r>
            <a:endParaRPr sz="1000"/>
          </a:p>
        </p:txBody>
      </p:sp>
      <p:sp>
        <p:nvSpPr>
          <p:cNvPr id="131" name="Google Shape;131;p14"/>
          <p:cNvSpPr txBox="1"/>
          <p:nvPr/>
        </p:nvSpPr>
        <p:spPr>
          <a:xfrm>
            <a:off x="1183942" y="1947586"/>
            <a:ext cx="45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(0,*)</a:t>
            </a:r>
            <a:endParaRPr sz="1000"/>
          </a:p>
        </p:txBody>
      </p:sp>
      <p:sp>
        <p:nvSpPr>
          <p:cNvPr id="132" name="Google Shape;132;p14"/>
          <p:cNvSpPr txBox="1"/>
          <p:nvPr/>
        </p:nvSpPr>
        <p:spPr>
          <a:xfrm>
            <a:off x="2110850" y="582052"/>
            <a:ext cx="45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(0,*)</a:t>
            </a:r>
            <a:endParaRPr sz="1000"/>
          </a:p>
        </p:txBody>
      </p:sp>
      <p:sp>
        <p:nvSpPr>
          <p:cNvPr id="133" name="Google Shape;133;p14"/>
          <p:cNvSpPr txBox="1"/>
          <p:nvPr/>
        </p:nvSpPr>
        <p:spPr>
          <a:xfrm>
            <a:off x="2168782" y="278600"/>
            <a:ext cx="45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(0,*)</a:t>
            </a:r>
            <a:endParaRPr sz="1000"/>
          </a:p>
        </p:txBody>
      </p:sp>
      <p:sp>
        <p:nvSpPr>
          <p:cNvPr id="134" name="Google Shape;134;p14"/>
          <p:cNvSpPr txBox="1"/>
          <p:nvPr/>
        </p:nvSpPr>
        <p:spPr>
          <a:xfrm>
            <a:off x="662556" y="1871723"/>
            <a:ext cx="45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(0,*)</a:t>
            </a:r>
            <a:endParaRPr sz="1000"/>
          </a:p>
        </p:txBody>
      </p:sp>
      <p:sp>
        <p:nvSpPr>
          <p:cNvPr id="135" name="Google Shape;135;p14"/>
          <p:cNvSpPr txBox="1"/>
          <p:nvPr/>
        </p:nvSpPr>
        <p:spPr>
          <a:xfrm>
            <a:off x="4785375" y="277300"/>
            <a:ext cx="37023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회원(</a:t>
            </a:r>
            <a:r>
              <a:rPr lang="ko" sz="1200" u="sng"/>
              <a:t>아이디</a:t>
            </a:r>
            <a:r>
              <a:rPr lang="ko" sz="1200"/>
              <a:t>, 이름, 닉네임, 주소)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구매(</a:t>
            </a:r>
            <a:r>
              <a:rPr lang="ko" sz="1200" u="sng"/>
              <a:t>구매아이디</a:t>
            </a:r>
            <a:r>
              <a:rPr lang="ko" sz="1200"/>
              <a:t>, fk(아이디), fk(웹툰아이디), 구매일시, 구매액)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구독(</a:t>
            </a:r>
            <a:r>
              <a:rPr lang="ko" sz="1200" u="sng"/>
              <a:t>구독아이디</a:t>
            </a:r>
            <a:r>
              <a:rPr lang="ko" sz="1200"/>
              <a:t>, fk(아이디), fk(웹툰아이디), 구독일시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웹툰(</a:t>
            </a:r>
            <a:r>
              <a:rPr lang="ko" sz="1200" u="sng"/>
              <a:t>웹툰아이디</a:t>
            </a:r>
            <a:r>
              <a:rPr lang="ko" sz="1200"/>
              <a:t>, 제목, 줄거리)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작가(</a:t>
            </a:r>
            <a:r>
              <a:rPr lang="ko" sz="1200" u="sng"/>
              <a:t>작가아이디</a:t>
            </a:r>
            <a:r>
              <a:rPr lang="ko" sz="1200"/>
              <a:t>, 이름, 필명, fk(웹툰아이디))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1666075" y="2314811"/>
            <a:ext cx="1149900" cy="7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6017878" y="2314809"/>
            <a:ext cx="1149900" cy="7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3729035" y="2177535"/>
            <a:ext cx="1214400" cy="1038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구매</a:t>
            </a:r>
            <a:endParaRPr/>
          </a:p>
        </p:txBody>
      </p:sp>
      <p:cxnSp>
        <p:nvCxnSpPr>
          <p:cNvPr id="143" name="Google Shape;143;p15"/>
          <p:cNvCxnSpPr>
            <a:stCxn id="140" idx="3"/>
            <a:endCxn id="142" idx="1"/>
          </p:cNvCxnSpPr>
          <p:nvPr/>
        </p:nvCxnSpPr>
        <p:spPr>
          <a:xfrm flipH="1" rot="10800000">
            <a:off x="2815975" y="2696561"/>
            <a:ext cx="913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>
            <a:stCxn id="142" idx="3"/>
            <a:endCxn id="141" idx="1"/>
          </p:cNvCxnSpPr>
          <p:nvPr/>
        </p:nvCxnSpPr>
        <p:spPr>
          <a:xfrm>
            <a:off x="4943435" y="2696535"/>
            <a:ext cx="1074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5"/>
          <p:cNvSpPr txBox="1"/>
          <p:nvPr/>
        </p:nvSpPr>
        <p:spPr>
          <a:xfrm>
            <a:off x="5619041" y="2327575"/>
            <a:ext cx="42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5559838" y="2662881"/>
            <a:ext cx="5592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(0,1)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2780420" y="2662881"/>
            <a:ext cx="5592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69050" y="3802342"/>
            <a:ext cx="1021200" cy="63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도서아이디</a:t>
            </a:r>
            <a:endParaRPr u="sng"/>
          </a:p>
        </p:txBody>
      </p:sp>
      <p:sp>
        <p:nvSpPr>
          <p:cNvPr id="149" name="Google Shape;149;p15"/>
          <p:cNvSpPr/>
          <p:nvPr/>
        </p:nvSpPr>
        <p:spPr>
          <a:xfrm>
            <a:off x="1693937" y="3802342"/>
            <a:ext cx="1021200" cy="63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책이름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6436450" y="3802342"/>
            <a:ext cx="1021200" cy="63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회원</a:t>
            </a:r>
            <a:r>
              <a:rPr lang="ko" u="sng"/>
              <a:t>아이디</a:t>
            </a:r>
            <a:endParaRPr u="sng"/>
          </a:p>
        </p:txBody>
      </p:sp>
      <p:sp>
        <p:nvSpPr>
          <p:cNvPr id="151" name="Google Shape;151;p15"/>
          <p:cNvSpPr/>
          <p:nvPr/>
        </p:nvSpPr>
        <p:spPr>
          <a:xfrm>
            <a:off x="7561337" y="3802342"/>
            <a:ext cx="1021200" cy="63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3998050" y="3802342"/>
            <a:ext cx="1021200" cy="63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구매가격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5122937" y="3802342"/>
            <a:ext cx="1021200" cy="63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구매날짜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2913137" y="3802342"/>
            <a:ext cx="1021200" cy="63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구매아이디</a:t>
            </a:r>
            <a:endParaRPr u="sng"/>
          </a:p>
        </p:txBody>
      </p:sp>
      <p:cxnSp>
        <p:nvCxnSpPr>
          <p:cNvPr id="155" name="Google Shape;155;p15"/>
          <p:cNvCxnSpPr>
            <a:stCxn id="149" idx="0"/>
            <a:endCxn id="140" idx="2"/>
          </p:cNvCxnSpPr>
          <p:nvPr/>
        </p:nvCxnSpPr>
        <p:spPr>
          <a:xfrm flipH="1" rot="10800000">
            <a:off x="2204537" y="3079042"/>
            <a:ext cx="366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5"/>
          <p:cNvCxnSpPr>
            <a:stCxn id="152" idx="0"/>
            <a:endCxn id="142" idx="2"/>
          </p:cNvCxnSpPr>
          <p:nvPr/>
        </p:nvCxnSpPr>
        <p:spPr>
          <a:xfrm rot="10800000">
            <a:off x="4336150" y="3215542"/>
            <a:ext cx="1725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5"/>
          <p:cNvCxnSpPr>
            <a:stCxn id="153" idx="0"/>
            <a:endCxn id="142" idx="2"/>
          </p:cNvCxnSpPr>
          <p:nvPr/>
        </p:nvCxnSpPr>
        <p:spPr>
          <a:xfrm rot="10800000">
            <a:off x="4336337" y="3215542"/>
            <a:ext cx="12972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5"/>
          <p:cNvCxnSpPr>
            <a:stCxn id="154" idx="0"/>
            <a:endCxn id="142" idx="2"/>
          </p:cNvCxnSpPr>
          <p:nvPr/>
        </p:nvCxnSpPr>
        <p:spPr>
          <a:xfrm flipH="1" rot="10800000">
            <a:off x="3423737" y="3215542"/>
            <a:ext cx="9126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5"/>
          <p:cNvCxnSpPr>
            <a:stCxn id="150" idx="0"/>
            <a:endCxn id="141" idx="2"/>
          </p:cNvCxnSpPr>
          <p:nvPr/>
        </p:nvCxnSpPr>
        <p:spPr>
          <a:xfrm rot="10800000">
            <a:off x="6592750" y="3079042"/>
            <a:ext cx="3543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5"/>
          <p:cNvCxnSpPr>
            <a:stCxn id="151" idx="0"/>
            <a:endCxn id="141" idx="2"/>
          </p:cNvCxnSpPr>
          <p:nvPr/>
        </p:nvCxnSpPr>
        <p:spPr>
          <a:xfrm rot="10800000">
            <a:off x="6592937" y="3079042"/>
            <a:ext cx="14790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5"/>
          <p:cNvCxnSpPr>
            <a:stCxn id="148" idx="0"/>
            <a:endCxn id="140" idx="2"/>
          </p:cNvCxnSpPr>
          <p:nvPr/>
        </p:nvCxnSpPr>
        <p:spPr>
          <a:xfrm flipH="1" rot="10800000">
            <a:off x="1079650" y="3079042"/>
            <a:ext cx="11613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5"/>
          <p:cNvSpPr txBox="1"/>
          <p:nvPr/>
        </p:nvSpPr>
        <p:spPr>
          <a:xfrm>
            <a:off x="3908325" y="29497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도서(</a:t>
            </a:r>
            <a:r>
              <a:rPr lang="ko" u="sng"/>
              <a:t>도서아이디</a:t>
            </a:r>
            <a:r>
              <a:rPr lang="ko"/>
              <a:t>, 책이름)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구매(</a:t>
            </a:r>
            <a:r>
              <a:rPr lang="ko" u="sng"/>
              <a:t>구매아이디</a:t>
            </a:r>
            <a:r>
              <a:rPr lang="ko"/>
              <a:t>, 구매가격, 구매날짜, 도서아이디, 회원아이디)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회원(</a:t>
            </a:r>
            <a:r>
              <a:rPr lang="ko" u="sng"/>
              <a:t>회원아이디</a:t>
            </a:r>
            <a:r>
              <a:rPr lang="ko"/>
              <a:t>, 이름)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2875841" y="2327575"/>
            <a:ext cx="42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308375" y="2270868"/>
            <a:ext cx="12294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5961394" y="2270867"/>
            <a:ext cx="12294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감독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417927" y="390550"/>
            <a:ext cx="12294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</a:t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924950" y="320052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제목</a:t>
            </a:r>
            <a:endParaRPr u="sng"/>
          </a:p>
        </p:txBody>
      </p:sp>
      <p:sp>
        <p:nvSpPr>
          <p:cNvPr id="172" name="Google Shape;172;p16"/>
          <p:cNvSpPr/>
          <p:nvPr/>
        </p:nvSpPr>
        <p:spPr>
          <a:xfrm>
            <a:off x="2053275" y="320052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줄거리</a:t>
            </a:r>
            <a:endParaRPr/>
          </a:p>
        </p:txBody>
      </p:sp>
      <p:cxnSp>
        <p:nvCxnSpPr>
          <p:cNvPr id="173" name="Google Shape;173;p16"/>
          <p:cNvCxnSpPr>
            <a:stCxn id="171" idx="0"/>
            <a:endCxn id="168" idx="2"/>
          </p:cNvCxnSpPr>
          <p:nvPr/>
        </p:nvCxnSpPr>
        <p:spPr>
          <a:xfrm flipH="1" rot="10800000">
            <a:off x="1470650" y="2748125"/>
            <a:ext cx="452400" cy="4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6"/>
          <p:cNvCxnSpPr>
            <a:stCxn id="168" idx="2"/>
            <a:endCxn id="172" idx="0"/>
          </p:cNvCxnSpPr>
          <p:nvPr/>
        </p:nvCxnSpPr>
        <p:spPr>
          <a:xfrm>
            <a:off x="1923075" y="2748168"/>
            <a:ext cx="675900" cy="4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6"/>
          <p:cNvSpPr/>
          <p:nvPr/>
        </p:nvSpPr>
        <p:spPr>
          <a:xfrm>
            <a:off x="4861575" y="313157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이름</a:t>
            </a:r>
            <a:endParaRPr u="sng"/>
          </a:p>
        </p:txBody>
      </p:sp>
      <p:sp>
        <p:nvSpPr>
          <p:cNvPr id="176" name="Google Shape;176;p16"/>
          <p:cNvSpPr/>
          <p:nvPr/>
        </p:nvSpPr>
        <p:spPr>
          <a:xfrm>
            <a:off x="6035900" y="3131575"/>
            <a:ext cx="15447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필모그래피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7667425" y="313157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수상작</a:t>
            </a:r>
            <a:endParaRPr/>
          </a:p>
        </p:txBody>
      </p:sp>
      <p:cxnSp>
        <p:nvCxnSpPr>
          <p:cNvPr id="178" name="Google Shape;178;p16"/>
          <p:cNvCxnSpPr>
            <a:stCxn id="177" idx="0"/>
            <a:endCxn id="169" idx="2"/>
          </p:cNvCxnSpPr>
          <p:nvPr/>
        </p:nvCxnSpPr>
        <p:spPr>
          <a:xfrm rot="10800000">
            <a:off x="6576025" y="2748175"/>
            <a:ext cx="16371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6"/>
          <p:cNvCxnSpPr>
            <a:stCxn id="176" idx="0"/>
            <a:endCxn id="169" idx="2"/>
          </p:cNvCxnSpPr>
          <p:nvPr/>
        </p:nvCxnSpPr>
        <p:spPr>
          <a:xfrm rot="10800000">
            <a:off x="6576050" y="2748175"/>
            <a:ext cx="2322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6"/>
          <p:cNvCxnSpPr>
            <a:stCxn id="175" idx="0"/>
            <a:endCxn id="169" idx="2"/>
          </p:cNvCxnSpPr>
          <p:nvPr/>
        </p:nvCxnSpPr>
        <p:spPr>
          <a:xfrm flipH="1" rot="10800000">
            <a:off x="5407275" y="2748175"/>
            <a:ext cx="11688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6"/>
          <p:cNvSpPr/>
          <p:nvPr/>
        </p:nvSpPr>
        <p:spPr>
          <a:xfrm>
            <a:off x="2973313" y="1160200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아이디</a:t>
            </a:r>
            <a:endParaRPr u="sng"/>
          </a:p>
        </p:txBody>
      </p:sp>
      <p:sp>
        <p:nvSpPr>
          <p:cNvPr id="182" name="Google Shape;182;p16"/>
          <p:cNvSpPr/>
          <p:nvPr/>
        </p:nvSpPr>
        <p:spPr>
          <a:xfrm>
            <a:off x="4261338" y="1160200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</a:t>
            </a:r>
            <a:endParaRPr/>
          </a:p>
        </p:txBody>
      </p:sp>
      <p:cxnSp>
        <p:nvCxnSpPr>
          <p:cNvPr id="183" name="Google Shape;183;p16"/>
          <p:cNvCxnSpPr>
            <a:stCxn id="181" idx="0"/>
            <a:endCxn id="170" idx="2"/>
          </p:cNvCxnSpPr>
          <p:nvPr/>
        </p:nvCxnSpPr>
        <p:spPr>
          <a:xfrm flipH="1" rot="10800000">
            <a:off x="3519013" y="867700"/>
            <a:ext cx="5136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>
            <a:stCxn id="182" idx="0"/>
            <a:endCxn id="170" idx="2"/>
          </p:cNvCxnSpPr>
          <p:nvPr/>
        </p:nvCxnSpPr>
        <p:spPr>
          <a:xfrm rot="10800000">
            <a:off x="4032738" y="867700"/>
            <a:ext cx="774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6"/>
          <p:cNvSpPr/>
          <p:nvPr/>
        </p:nvSpPr>
        <p:spPr>
          <a:xfrm>
            <a:off x="3514125" y="2185075"/>
            <a:ext cx="1297800" cy="64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제작</a:t>
            </a:r>
            <a:endParaRPr/>
          </a:p>
        </p:txBody>
      </p:sp>
      <p:cxnSp>
        <p:nvCxnSpPr>
          <p:cNvPr id="186" name="Google Shape;186;p16"/>
          <p:cNvCxnSpPr>
            <a:stCxn id="168" idx="3"/>
            <a:endCxn id="185" idx="1"/>
          </p:cNvCxnSpPr>
          <p:nvPr/>
        </p:nvCxnSpPr>
        <p:spPr>
          <a:xfrm>
            <a:off x="2537775" y="2509518"/>
            <a:ext cx="9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6"/>
          <p:cNvCxnSpPr>
            <a:stCxn id="185" idx="3"/>
            <a:endCxn id="169" idx="1"/>
          </p:cNvCxnSpPr>
          <p:nvPr/>
        </p:nvCxnSpPr>
        <p:spPr>
          <a:xfrm>
            <a:off x="4811925" y="2509525"/>
            <a:ext cx="11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6"/>
          <p:cNvSpPr/>
          <p:nvPr/>
        </p:nvSpPr>
        <p:spPr>
          <a:xfrm>
            <a:off x="1308375" y="909400"/>
            <a:ext cx="1297800" cy="64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endParaRPr/>
          </a:p>
        </p:txBody>
      </p:sp>
      <p:cxnSp>
        <p:nvCxnSpPr>
          <p:cNvPr id="189" name="Google Shape;189;p16"/>
          <p:cNvCxnSpPr>
            <a:stCxn id="168" idx="0"/>
            <a:endCxn id="188" idx="2"/>
          </p:cNvCxnSpPr>
          <p:nvPr/>
        </p:nvCxnSpPr>
        <p:spPr>
          <a:xfrm flipH="1" rot="10800000">
            <a:off x="1923075" y="1558368"/>
            <a:ext cx="342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6"/>
          <p:cNvCxnSpPr>
            <a:stCxn id="170" idx="1"/>
            <a:endCxn id="188" idx="3"/>
          </p:cNvCxnSpPr>
          <p:nvPr/>
        </p:nvCxnSpPr>
        <p:spPr>
          <a:xfrm flipH="1">
            <a:off x="2606127" y="629200"/>
            <a:ext cx="811800" cy="6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6"/>
          <p:cNvSpPr/>
          <p:nvPr/>
        </p:nvSpPr>
        <p:spPr>
          <a:xfrm>
            <a:off x="393975" y="452200"/>
            <a:ext cx="1297800" cy="64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예매</a:t>
            </a:r>
            <a:endParaRPr/>
          </a:p>
        </p:txBody>
      </p:sp>
      <p:cxnSp>
        <p:nvCxnSpPr>
          <p:cNvPr id="192" name="Google Shape;192;p16"/>
          <p:cNvCxnSpPr>
            <a:stCxn id="191" idx="3"/>
            <a:endCxn id="170" idx="1"/>
          </p:cNvCxnSpPr>
          <p:nvPr/>
        </p:nvCxnSpPr>
        <p:spPr>
          <a:xfrm flipH="1" rot="10800000">
            <a:off x="1691775" y="629350"/>
            <a:ext cx="17262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6"/>
          <p:cNvCxnSpPr>
            <a:stCxn id="168" idx="1"/>
            <a:endCxn id="191" idx="2"/>
          </p:cNvCxnSpPr>
          <p:nvPr/>
        </p:nvCxnSpPr>
        <p:spPr>
          <a:xfrm rot="10800000">
            <a:off x="1042875" y="1101018"/>
            <a:ext cx="265500" cy="14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6"/>
          <p:cNvSpPr txBox="1"/>
          <p:nvPr/>
        </p:nvSpPr>
        <p:spPr>
          <a:xfrm>
            <a:off x="2568425" y="21836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5616425" y="21836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1958825" y="19550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3101825" y="7358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968225" y="21074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3101825" y="2786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5471650" y="24884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2499850" y="24884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1433050" y="19550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2652250" y="5834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2728450" y="2786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747250" y="18788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3570327" y="3743350"/>
            <a:ext cx="12294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배우</a:t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3125713" y="4513000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이름</a:t>
            </a:r>
            <a:endParaRPr u="sng"/>
          </a:p>
        </p:txBody>
      </p:sp>
      <p:sp>
        <p:nvSpPr>
          <p:cNvPr id="208" name="Google Shape;208;p16"/>
          <p:cNvSpPr/>
          <p:nvPr/>
        </p:nvSpPr>
        <p:spPr>
          <a:xfrm>
            <a:off x="4413738" y="4513000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경력</a:t>
            </a:r>
            <a:endParaRPr/>
          </a:p>
        </p:txBody>
      </p:sp>
      <p:cxnSp>
        <p:nvCxnSpPr>
          <p:cNvPr id="209" name="Google Shape;209;p16"/>
          <p:cNvCxnSpPr>
            <a:stCxn id="207" idx="0"/>
            <a:endCxn id="206" idx="2"/>
          </p:cNvCxnSpPr>
          <p:nvPr/>
        </p:nvCxnSpPr>
        <p:spPr>
          <a:xfrm flipH="1" rot="10800000">
            <a:off x="3671413" y="4220500"/>
            <a:ext cx="5136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6"/>
          <p:cNvCxnSpPr>
            <a:stCxn id="208" idx="0"/>
            <a:endCxn id="206" idx="2"/>
          </p:cNvCxnSpPr>
          <p:nvPr/>
        </p:nvCxnSpPr>
        <p:spPr>
          <a:xfrm rot="10800000">
            <a:off x="4185138" y="4220500"/>
            <a:ext cx="774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6"/>
          <p:cNvSpPr txBox="1"/>
          <p:nvPr/>
        </p:nvSpPr>
        <p:spPr>
          <a:xfrm>
            <a:off x="968225" y="37076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3101825" y="37076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3109450" y="40124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214" name="Google Shape;214;p16"/>
          <p:cNvSpPr txBox="1"/>
          <p:nvPr/>
        </p:nvSpPr>
        <p:spPr>
          <a:xfrm>
            <a:off x="1356850" y="3707600"/>
            <a:ext cx="59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(0,*)</a:t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622575" y="4033600"/>
            <a:ext cx="1297800" cy="64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출연</a:t>
            </a:r>
            <a:endParaRPr/>
          </a:p>
        </p:txBody>
      </p:sp>
      <p:cxnSp>
        <p:nvCxnSpPr>
          <p:cNvPr id="216" name="Google Shape;216;p16"/>
          <p:cNvCxnSpPr>
            <a:stCxn id="215" idx="0"/>
            <a:endCxn id="168" idx="2"/>
          </p:cNvCxnSpPr>
          <p:nvPr/>
        </p:nvCxnSpPr>
        <p:spPr>
          <a:xfrm flipH="1" rot="10800000">
            <a:off x="1271475" y="2748100"/>
            <a:ext cx="651600" cy="12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6"/>
          <p:cNvCxnSpPr>
            <a:stCxn id="206" idx="1"/>
            <a:endCxn id="215" idx="3"/>
          </p:cNvCxnSpPr>
          <p:nvPr/>
        </p:nvCxnSpPr>
        <p:spPr>
          <a:xfrm flipH="1">
            <a:off x="1920327" y="3982000"/>
            <a:ext cx="16500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6"/>
          <p:cNvSpPr txBox="1"/>
          <p:nvPr/>
        </p:nvSpPr>
        <p:spPr>
          <a:xfrm>
            <a:off x="7307675" y="201100"/>
            <a:ext cx="1637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네이버 영화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다이어그램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