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*관계 타입의 유형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</a:t>
            </a:r>
            <a:r>
              <a:rPr lang="ko"/>
              <a:t>차수에 따른 유형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1진관계: self join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ex) emp 테이블의 mgr(관계)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2진관계: 보통 테이블의 관계, 1:1, 1:N, N:M 관계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3진관계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관계 대응수(cardinality): M:N 관계일 경우 별도의 개체 사용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Both"/>
            </a:pPr>
            <a:r>
              <a:rPr lang="ko"/>
              <a:t>관계대응수의 최솟값과 최댓값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Both"/>
            </a:pPr>
            <a:r>
              <a:rPr lang="ko"/>
              <a:t>(최솟값, 최댓값)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Both"/>
            </a:pPr>
            <a:r>
              <a:rPr lang="ko"/>
              <a:t>ex)1:N-&gt; (0,*), (1,1)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08375" y="2270868"/>
            <a:ext cx="1229400" cy="47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961394" y="2270867"/>
            <a:ext cx="1229400" cy="47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417927" y="390550"/>
            <a:ext cx="1229400" cy="47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924950" y="3200525"/>
            <a:ext cx="1091400" cy="39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제목</a:t>
            </a:r>
            <a:endParaRPr u="sng"/>
          </a:p>
        </p:txBody>
      </p:sp>
      <p:sp>
        <p:nvSpPr>
          <p:cNvPr id="58" name="Google Shape;58;p13"/>
          <p:cNvSpPr/>
          <p:nvPr/>
        </p:nvSpPr>
        <p:spPr>
          <a:xfrm>
            <a:off x="2053275" y="3200525"/>
            <a:ext cx="1091400" cy="39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줄거리</a:t>
            </a:r>
            <a:endParaRPr/>
          </a:p>
        </p:txBody>
      </p:sp>
      <p:cxnSp>
        <p:nvCxnSpPr>
          <p:cNvPr id="59" name="Google Shape;59;p13"/>
          <p:cNvCxnSpPr>
            <a:stCxn id="57" idx="0"/>
            <a:endCxn id="54" idx="2"/>
          </p:cNvCxnSpPr>
          <p:nvPr/>
        </p:nvCxnSpPr>
        <p:spPr>
          <a:xfrm flipH="1" rot="10800000">
            <a:off x="1470650" y="2748125"/>
            <a:ext cx="452400" cy="4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>
            <a:stCxn id="54" idx="2"/>
            <a:endCxn id="58" idx="0"/>
          </p:cNvCxnSpPr>
          <p:nvPr/>
        </p:nvCxnSpPr>
        <p:spPr>
          <a:xfrm>
            <a:off x="1923075" y="2748168"/>
            <a:ext cx="675900" cy="4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/>
          <p:nvPr/>
        </p:nvSpPr>
        <p:spPr>
          <a:xfrm>
            <a:off x="5242575" y="3131575"/>
            <a:ext cx="1091400" cy="39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이름</a:t>
            </a:r>
            <a:endParaRPr u="sng"/>
          </a:p>
        </p:txBody>
      </p:sp>
      <p:sp>
        <p:nvSpPr>
          <p:cNvPr id="62" name="Google Shape;62;p13"/>
          <p:cNvSpPr/>
          <p:nvPr/>
        </p:nvSpPr>
        <p:spPr>
          <a:xfrm>
            <a:off x="6416888" y="3131575"/>
            <a:ext cx="1091400" cy="39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필명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7591225" y="3131575"/>
            <a:ext cx="1091400" cy="39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소개글</a:t>
            </a:r>
            <a:endParaRPr/>
          </a:p>
        </p:txBody>
      </p:sp>
      <p:cxnSp>
        <p:nvCxnSpPr>
          <p:cNvPr id="64" name="Google Shape;64;p13"/>
          <p:cNvCxnSpPr>
            <a:stCxn id="63" idx="0"/>
            <a:endCxn id="55" idx="2"/>
          </p:cNvCxnSpPr>
          <p:nvPr/>
        </p:nvCxnSpPr>
        <p:spPr>
          <a:xfrm rot="10800000">
            <a:off x="6576025" y="2748175"/>
            <a:ext cx="156090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>
            <a:stCxn id="62" idx="0"/>
            <a:endCxn id="55" idx="2"/>
          </p:cNvCxnSpPr>
          <p:nvPr/>
        </p:nvCxnSpPr>
        <p:spPr>
          <a:xfrm rot="10800000">
            <a:off x="6576188" y="2748175"/>
            <a:ext cx="38640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>
            <a:stCxn id="61" idx="0"/>
            <a:endCxn id="55" idx="2"/>
          </p:cNvCxnSpPr>
          <p:nvPr/>
        </p:nvCxnSpPr>
        <p:spPr>
          <a:xfrm flipH="1" rot="10800000">
            <a:off x="5788275" y="2748175"/>
            <a:ext cx="78780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/>
          <p:nvPr/>
        </p:nvSpPr>
        <p:spPr>
          <a:xfrm>
            <a:off x="2973313" y="1160200"/>
            <a:ext cx="1091400" cy="39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아이디</a:t>
            </a:r>
            <a:endParaRPr u="sng"/>
          </a:p>
        </p:txBody>
      </p:sp>
      <p:sp>
        <p:nvSpPr>
          <p:cNvPr id="68" name="Google Shape;68;p13"/>
          <p:cNvSpPr/>
          <p:nvPr/>
        </p:nvSpPr>
        <p:spPr>
          <a:xfrm>
            <a:off x="4261338" y="1160200"/>
            <a:ext cx="1091400" cy="39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</a:t>
            </a:r>
            <a:endParaRPr/>
          </a:p>
        </p:txBody>
      </p:sp>
      <p:cxnSp>
        <p:nvCxnSpPr>
          <p:cNvPr id="69" name="Google Shape;69;p13"/>
          <p:cNvCxnSpPr>
            <a:stCxn id="67" idx="0"/>
            <a:endCxn id="56" idx="2"/>
          </p:cNvCxnSpPr>
          <p:nvPr/>
        </p:nvCxnSpPr>
        <p:spPr>
          <a:xfrm flipH="1" rot="10800000">
            <a:off x="3519013" y="867700"/>
            <a:ext cx="5136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>
            <a:stCxn id="68" idx="0"/>
            <a:endCxn id="56" idx="2"/>
          </p:cNvCxnSpPr>
          <p:nvPr/>
        </p:nvCxnSpPr>
        <p:spPr>
          <a:xfrm rot="10800000">
            <a:off x="4032738" y="867700"/>
            <a:ext cx="7743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3"/>
          <p:cNvSpPr/>
          <p:nvPr/>
        </p:nvSpPr>
        <p:spPr>
          <a:xfrm>
            <a:off x="3514125" y="2185075"/>
            <a:ext cx="1297800" cy="648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작업</a:t>
            </a:r>
            <a:endParaRPr/>
          </a:p>
        </p:txBody>
      </p:sp>
      <p:cxnSp>
        <p:nvCxnSpPr>
          <p:cNvPr id="72" name="Google Shape;72;p13"/>
          <p:cNvCxnSpPr>
            <a:stCxn id="54" idx="3"/>
            <a:endCxn id="71" idx="1"/>
          </p:cNvCxnSpPr>
          <p:nvPr/>
        </p:nvCxnSpPr>
        <p:spPr>
          <a:xfrm>
            <a:off x="2537775" y="2509518"/>
            <a:ext cx="97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>
            <a:stCxn id="71" idx="3"/>
            <a:endCxn id="55" idx="1"/>
          </p:cNvCxnSpPr>
          <p:nvPr/>
        </p:nvCxnSpPr>
        <p:spPr>
          <a:xfrm>
            <a:off x="4811925" y="2509525"/>
            <a:ext cx="114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3"/>
          <p:cNvSpPr/>
          <p:nvPr/>
        </p:nvSpPr>
        <p:spPr>
          <a:xfrm>
            <a:off x="1308375" y="909400"/>
            <a:ext cx="1297800" cy="648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구독</a:t>
            </a:r>
            <a:endParaRPr/>
          </a:p>
        </p:txBody>
      </p:sp>
      <p:cxnSp>
        <p:nvCxnSpPr>
          <p:cNvPr id="75" name="Google Shape;75;p13"/>
          <p:cNvCxnSpPr>
            <a:stCxn id="54" idx="0"/>
            <a:endCxn id="74" idx="2"/>
          </p:cNvCxnSpPr>
          <p:nvPr/>
        </p:nvCxnSpPr>
        <p:spPr>
          <a:xfrm flipH="1" rot="10800000">
            <a:off x="1923075" y="1558368"/>
            <a:ext cx="34200" cy="7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>
            <a:stCxn id="56" idx="1"/>
            <a:endCxn id="74" idx="3"/>
          </p:cNvCxnSpPr>
          <p:nvPr/>
        </p:nvCxnSpPr>
        <p:spPr>
          <a:xfrm flipH="1">
            <a:off x="2606127" y="629200"/>
            <a:ext cx="811800" cy="6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3"/>
          <p:cNvSpPr/>
          <p:nvPr/>
        </p:nvSpPr>
        <p:spPr>
          <a:xfrm>
            <a:off x="393975" y="452200"/>
            <a:ext cx="1297800" cy="648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구매</a:t>
            </a:r>
            <a:endParaRPr/>
          </a:p>
        </p:txBody>
      </p:sp>
      <p:cxnSp>
        <p:nvCxnSpPr>
          <p:cNvPr id="78" name="Google Shape;78;p13"/>
          <p:cNvCxnSpPr>
            <a:stCxn id="77" idx="3"/>
            <a:endCxn id="56" idx="1"/>
          </p:cNvCxnSpPr>
          <p:nvPr/>
        </p:nvCxnSpPr>
        <p:spPr>
          <a:xfrm flipH="1" rot="10800000">
            <a:off x="1691775" y="629350"/>
            <a:ext cx="1726200" cy="14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>
            <a:stCxn id="54" idx="1"/>
            <a:endCxn id="77" idx="2"/>
          </p:cNvCxnSpPr>
          <p:nvPr/>
        </p:nvCxnSpPr>
        <p:spPr>
          <a:xfrm rot="10800000">
            <a:off x="1042875" y="1101018"/>
            <a:ext cx="265500" cy="14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3"/>
          <p:cNvSpPr txBox="1"/>
          <p:nvPr/>
        </p:nvSpPr>
        <p:spPr>
          <a:xfrm>
            <a:off x="2568425" y="2183600"/>
            <a:ext cx="4524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5616425" y="2183600"/>
            <a:ext cx="4524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1958825" y="1955000"/>
            <a:ext cx="4524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3101825" y="735800"/>
            <a:ext cx="4524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</a:t>
            </a:r>
            <a:endParaRPr/>
          </a:p>
        </p:txBody>
      </p:sp>
      <p:sp>
        <p:nvSpPr>
          <p:cNvPr id="84" name="Google Shape;84;p13"/>
          <p:cNvSpPr txBox="1"/>
          <p:nvPr/>
        </p:nvSpPr>
        <p:spPr>
          <a:xfrm>
            <a:off x="968225" y="2107400"/>
            <a:ext cx="4524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3101825" y="278600"/>
            <a:ext cx="4524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