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Book Antiqu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0" roundtripDataSignature="AMtx7mhQSoxeGcQOhrLIH4fK7in1thdt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8EBA3F-E6F9-4CC2-9555-2E800A17AF47}">
  <a:tblStyle styleId="{F28EBA3F-E6F9-4CC2-9555-2E800A17AF4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ookAntiqua-regular.fntdata"/><Relationship Id="rId25" Type="http://schemas.openxmlformats.org/officeDocument/2006/relationships/slide" Target="slides/slide19.xml"/><Relationship Id="rId28" Type="http://schemas.openxmlformats.org/officeDocument/2006/relationships/font" Target="fonts/BookAntiqua-italic.fntdata"/><Relationship Id="rId27" Type="http://schemas.openxmlformats.org/officeDocument/2006/relationships/font" Target="fonts/BookAntiqu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ookAntiqua-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1792288" y="612775"/>
            <a:ext cx="5486400" cy="4114800"/>
          </a:xfrm>
          <a:prstGeom prst="rect">
            <a:avLst/>
          </a:prstGeom>
          <a:noFill/>
          <a:ln>
            <a:noFill/>
          </a:ln>
        </p:spPr>
      </p:sp>
      <p:sp>
        <p:nvSpPr>
          <p:cNvPr id="64" name="Google Shape;64;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3000"/>
              <a:buNone/>
            </a:pPr>
            <a:r>
              <a:t/>
            </a:r>
            <a:endParaRPr b="1" sz="3000">
              <a:solidFill>
                <a:srgbClr val="76923C"/>
              </a:solidFill>
              <a:latin typeface="Book Antiqua"/>
              <a:ea typeface="Book Antiqua"/>
              <a:cs typeface="Book Antiqua"/>
              <a:sym typeface="Book Antiqua"/>
            </a:endParaRPr>
          </a:p>
          <a:p>
            <a:pPr indent="-342900" lvl="0" marL="342900" rtl="0" algn="ctr">
              <a:spcBef>
                <a:spcPts val="600"/>
              </a:spcBef>
              <a:spcAft>
                <a:spcPts val="0"/>
              </a:spcAft>
              <a:buClr>
                <a:srgbClr val="76923C"/>
              </a:buClr>
              <a:buSzPts val="3000"/>
              <a:buNone/>
            </a:pPr>
            <a:r>
              <a:rPr b="1" lang="en-US" sz="3000">
                <a:solidFill>
                  <a:srgbClr val="76923C"/>
                </a:solidFill>
                <a:latin typeface="Times New Roman"/>
                <a:ea typeface="Times New Roman"/>
                <a:cs typeface="Times New Roman"/>
                <a:sym typeface="Times New Roman"/>
              </a:rPr>
              <a:t>PAPER PRESENTATION</a:t>
            </a:r>
            <a:endParaRPr sz="3000">
              <a:solidFill>
                <a:srgbClr val="76923C"/>
              </a:solidFill>
              <a:latin typeface="Times New Roman"/>
              <a:ea typeface="Times New Roman"/>
              <a:cs typeface="Times New Roman"/>
              <a:sym typeface="Times New Roman"/>
            </a:endParaRPr>
          </a:p>
          <a:p>
            <a:pPr indent="-342900" lvl="0" marL="342900" rtl="0" algn="ctr">
              <a:spcBef>
                <a:spcPts val="600"/>
              </a:spcBef>
              <a:spcAft>
                <a:spcPts val="0"/>
              </a:spcAft>
              <a:buClr>
                <a:srgbClr val="76923C"/>
              </a:buClr>
              <a:buSzPts val="3000"/>
              <a:buNone/>
            </a:pPr>
            <a:r>
              <a:rPr b="1" lang="en-US" sz="3000">
                <a:solidFill>
                  <a:srgbClr val="76923C"/>
                </a:solidFill>
                <a:latin typeface="Times New Roman"/>
                <a:ea typeface="Times New Roman"/>
                <a:cs typeface="Times New Roman"/>
                <a:sym typeface="Times New Roman"/>
              </a:rPr>
              <a:t>ON</a:t>
            </a:r>
            <a:endParaRPr sz="3000">
              <a:solidFill>
                <a:srgbClr val="76923C"/>
              </a:solidFill>
              <a:latin typeface="Times New Roman"/>
              <a:ea typeface="Times New Roman"/>
              <a:cs typeface="Times New Roman"/>
              <a:sym typeface="Times New Roman"/>
            </a:endParaRPr>
          </a:p>
          <a:p>
            <a:pPr indent="-342900" lvl="0" marL="342900" rtl="0" algn="ctr">
              <a:spcBef>
                <a:spcPts val="620"/>
              </a:spcBef>
              <a:spcAft>
                <a:spcPts val="0"/>
              </a:spcAft>
              <a:buClr>
                <a:schemeClr val="dk1"/>
              </a:buClr>
              <a:buSzPts val="3100"/>
              <a:buNone/>
            </a:pPr>
            <a:r>
              <a:rPr b="1" lang="en-US" sz="3100">
                <a:latin typeface="Times New Roman"/>
                <a:ea typeface="Times New Roman"/>
                <a:cs typeface="Times New Roman"/>
                <a:sym typeface="Times New Roman"/>
              </a:rPr>
              <a:t>“A Neural Network based Diabetes Prediction on Imbalanced Data”</a:t>
            </a:r>
            <a:endParaRPr sz="3100">
              <a:latin typeface="Times New Roman"/>
              <a:ea typeface="Times New Roman"/>
              <a:cs typeface="Times New Roman"/>
              <a:sym typeface="Times New Roman"/>
            </a:endParaRPr>
          </a:p>
          <a:p>
            <a:pPr indent="-342900" lvl="0" marL="342900" rtl="0" algn="ctr">
              <a:spcBef>
                <a:spcPts val="600"/>
              </a:spcBef>
              <a:spcAft>
                <a:spcPts val="0"/>
              </a:spcAft>
              <a:buClr>
                <a:srgbClr val="366092"/>
              </a:buClr>
              <a:buSzPts val="3000"/>
              <a:buNone/>
            </a:pPr>
            <a:r>
              <a:rPr b="1" lang="en-US" sz="3000">
                <a:solidFill>
                  <a:srgbClr val="366092"/>
                </a:solidFill>
                <a:latin typeface="Times New Roman"/>
                <a:ea typeface="Times New Roman"/>
                <a:cs typeface="Times New Roman"/>
                <a:sym typeface="Times New Roman"/>
              </a:rPr>
              <a:t>MASTER OF TECHNOLOGY</a:t>
            </a:r>
            <a:endParaRPr sz="3000">
              <a:solidFill>
                <a:srgbClr val="366092"/>
              </a:solidFill>
              <a:latin typeface="Times New Roman"/>
              <a:ea typeface="Times New Roman"/>
              <a:cs typeface="Times New Roman"/>
              <a:sym typeface="Times New Roman"/>
            </a:endParaRPr>
          </a:p>
          <a:p>
            <a:pPr indent="-342900" lvl="0" marL="342900" rtl="0" algn="ctr">
              <a:spcBef>
                <a:spcPts val="600"/>
              </a:spcBef>
              <a:spcAft>
                <a:spcPts val="0"/>
              </a:spcAft>
              <a:buClr>
                <a:srgbClr val="366092"/>
              </a:buClr>
              <a:buSzPts val="3000"/>
              <a:buNone/>
            </a:pPr>
            <a:r>
              <a:rPr b="1" lang="en-US" sz="3000">
                <a:solidFill>
                  <a:srgbClr val="366092"/>
                </a:solidFill>
                <a:latin typeface="Times New Roman"/>
                <a:ea typeface="Times New Roman"/>
                <a:cs typeface="Times New Roman"/>
                <a:sym typeface="Times New Roman"/>
              </a:rPr>
              <a:t>In</a:t>
            </a:r>
            <a:endParaRPr sz="3000">
              <a:solidFill>
                <a:srgbClr val="366092"/>
              </a:solidFill>
              <a:latin typeface="Times New Roman"/>
              <a:ea typeface="Times New Roman"/>
              <a:cs typeface="Times New Roman"/>
              <a:sym typeface="Times New Roman"/>
            </a:endParaRPr>
          </a:p>
          <a:p>
            <a:pPr indent="-342900" lvl="0" marL="342900" rtl="0" algn="ctr">
              <a:spcBef>
                <a:spcPts val="600"/>
              </a:spcBef>
              <a:spcAft>
                <a:spcPts val="0"/>
              </a:spcAft>
              <a:buClr>
                <a:schemeClr val="accent2"/>
              </a:buClr>
              <a:buSzPts val="3000"/>
              <a:buNone/>
            </a:pPr>
            <a:r>
              <a:rPr b="1" lang="en-US" sz="3000">
                <a:solidFill>
                  <a:schemeClr val="accent2"/>
                </a:solidFill>
                <a:latin typeface="Times New Roman"/>
                <a:ea typeface="Times New Roman"/>
                <a:cs typeface="Times New Roman"/>
                <a:sym typeface="Times New Roman"/>
              </a:rPr>
              <a:t>DATA SCIENCE</a:t>
            </a:r>
            <a:endParaRPr b="1" sz="3000">
              <a:solidFill>
                <a:schemeClr val="accent2"/>
              </a:solidFill>
              <a:latin typeface="Times New Roman"/>
              <a:ea typeface="Times New Roman"/>
              <a:cs typeface="Times New Roman"/>
              <a:sym typeface="Times New Roman"/>
            </a:endParaRPr>
          </a:p>
          <a:p>
            <a:pPr indent="-342900" lvl="0" marL="342900" rtl="0" algn="ctr">
              <a:spcBef>
                <a:spcPts val="600"/>
              </a:spcBef>
              <a:spcAft>
                <a:spcPts val="0"/>
              </a:spcAft>
              <a:buClr>
                <a:schemeClr val="dk1"/>
              </a:buClr>
              <a:buSzPts val="3000"/>
              <a:buNone/>
            </a:pPr>
            <a:r>
              <a:t/>
            </a:r>
            <a:endParaRPr b="1" sz="3000">
              <a:solidFill>
                <a:schemeClr val="accent2"/>
              </a:solidFill>
              <a:latin typeface="Times New Roman"/>
              <a:ea typeface="Times New Roman"/>
              <a:cs typeface="Times New Roman"/>
              <a:sym typeface="Times New Roman"/>
            </a:endParaRPr>
          </a:p>
          <a:p>
            <a:pPr indent="-342900" lvl="0" marL="342900" rtl="0" algn="ctr">
              <a:spcBef>
                <a:spcPts val="600"/>
              </a:spcBef>
              <a:spcAft>
                <a:spcPts val="0"/>
              </a:spcAft>
              <a:buClr>
                <a:schemeClr val="accent2"/>
              </a:buClr>
              <a:buSzPts val="3000"/>
              <a:buNone/>
            </a:pPr>
            <a:r>
              <a:rPr b="1" lang="en-US" sz="3000">
                <a:solidFill>
                  <a:schemeClr val="accent2"/>
                </a:solidFill>
                <a:latin typeface="Times New Roman"/>
                <a:ea typeface="Times New Roman"/>
                <a:cs typeface="Times New Roman"/>
                <a:sym typeface="Times New Roman"/>
              </a:rPr>
              <a:t>Name: Shivani Yadav</a:t>
            </a:r>
            <a:endParaRPr sz="3000">
              <a:solidFill>
                <a:schemeClr val="accent2"/>
              </a:solidFill>
              <a:latin typeface="Times New Roman"/>
              <a:ea typeface="Times New Roman"/>
              <a:cs typeface="Times New Roman"/>
              <a:sym typeface="Times New Roman"/>
            </a:endParaRPr>
          </a:p>
          <a:p>
            <a:pPr indent="-342900" lvl="0" marL="342900" rtl="0" algn="ctr">
              <a:spcBef>
                <a:spcPts val="600"/>
              </a:spcBef>
              <a:spcAft>
                <a:spcPts val="0"/>
              </a:spcAft>
              <a:buClr>
                <a:schemeClr val="accent2"/>
              </a:buClr>
              <a:buSzPts val="3000"/>
              <a:buNone/>
            </a:pPr>
            <a:r>
              <a:rPr b="1" lang="en-US" sz="3000">
                <a:solidFill>
                  <a:schemeClr val="accent2"/>
                </a:solidFill>
                <a:latin typeface="Times New Roman"/>
                <a:ea typeface="Times New Roman"/>
                <a:cs typeface="Times New Roman"/>
                <a:sym typeface="Times New Roman"/>
              </a:rPr>
              <a:t>Roll no: 0002DS18MT04</a:t>
            </a:r>
            <a:endParaRPr sz="3000">
              <a:solidFill>
                <a:schemeClr val="accent2"/>
              </a:solidFill>
              <a:latin typeface="Times New Roman"/>
              <a:ea typeface="Times New Roman"/>
              <a:cs typeface="Times New Roman"/>
              <a:sym typeface="Times New Roman"/>
            </a:endParaRPr>
          </a:p>
          <a:p>
            <a:pPr indent="-342900" lvl="0" marL="342900" rtl="0" algn="ctr">
              <a:spcBef>
                <a:spcPts val="520"/>
              </a:spcBef>
              <a:spcAft>
                <a:spcPts val="0"/>
              </a:spcAft>
              <a:buClr>
                <a:schemeClr val="dk1"/>
              </a:buClr>
              <a:buSzPts val="2600"/>
              <a:buNone/>
            </a:pPr>
            <a:r>
              <a:t/>
            </a:r>
            <a:endParaRPr b="1" sz="2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p:nvPr/>
        </p:nvSpPr>
        <p:spPr>
          <a:xfrm>
            <a:off x="533400" y="304800"/>
            <a:ext cx="8153400" cy="58169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TOOL USED </a:t>
            </a:r>
            <a:endParaRPr/>
          </a:p>
          <a:p>
            <a:pPr indent="0" lvl="0" marL="0" marR="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Python </a:t>
            </a:r>
            <a:r>
              <a:rPr lang="en-US" sz="1800">
                <a:solidFill>
                  <a:schemeClr val="dk1"/>
                </a:solidFill>
                <a:latin typeface="Times New Roman"/>
                <a:ea typeface="Times New Roman"/>
                <a:cs typeface="Times New Roman"/>
                <a:sym typeface="Times New Roman"/>
              </a:rPr>
              <a:t>Python is an object-oriented, high-level programming language. Python supports packages to utilize code and the modularity of the programming. For this experiment, used python environment jupyter notebook on anaconda version 3.</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Scikit-learn</a:t>
            </a:r>
            <a:r>
              <a:rPr lang="en-US" sz="1800">
                <a:solidFill>
                  <a:schemeClr val="dk1"/>
                </a:solidFill>
                <a:latin typeface="Times New Roman"/>
                <a:ea typeface="Times New Roman"/>
                <a:cs typeface="Times New Roman"/>
                <a:sym typeface="Times New Roman"/>
              </a:rPr>
              <a:t> Scikit-learn is a preeminent library for machine learning in python. </a:t>
            </a:r>
            <a:endParaRPr/>
          </a:p>
          <a:p>
            <a:pPr indent="0" lvl="0" marL="0" marR="0" rtl="0" algn="ctr">
              <a:spcBef>
                <a:spcPts val="0"/>
              </a:spcBef>
              <a:spcAft>
                <a:spcPts val="0"/>
              </a:spcAft>
              <a:buNone/>
            </a:pPr>
            <a:r>
              <a:t/>
            </a:r>
            <a:endParaRPr b="1" sz="2000" u="sng">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u="sng">
                <a:solidFill>
                  <a:schemeClr val="dk1"/>
                </a:solidFill>
                <a:latin typeface="Times New Roman"/>
                <a:ea typeface="Times New Roman"/>
                <a:cs typeface="Times New Roman"/>
                <a:sym typeface="Times New Roman"/>
              </a:rPr>
              <a:t>Packages used in the experiment</a:t>
            </a:r>
            <a:endParaRPr/>
          </a:p>
          <a:p>
            <a:pPr indent="0" lvl="0" marL="0" marR="0" rtl="0" algn="ctr">
              <a:spcBef>
                <a:spcPts val="0"/>
              </a:spcBef>
              <a:spcAft>
                <a:spcPts val="0"/>
              </a:spcAft>
              <a:buNone/>
            </a:pPr>
            <a:r>
              <a:rPr b="1" lang="en-US" sz="2000" u="sng">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Scikit-learn came filled with various features. Here some packages [19] were used in this experiment are as follows-</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1. </a:t>
            </a:r>
            <a:r>
              <a:rPr b="1" lang="en-US" sz="1800">
                <a:solidFill>
                  <a:schemeClr val="dk1"/>
                </a:solidFill>
                <a:latin typeface="Times New Roman"/>
                <a:ea typeface="Times New Roman"/>
                <a:cs typeface="Times New Roman"/>
                <a:sym typeface="Times New Roman"/>
              </a:rPr>
              <a:t>Numpy</a:t>
            </a:r>
            <a:endParaRPr b="1"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2. Pandas</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3. </a:t>
            </a:r>
            <a:r>
              <a:rPr b="1" lang="en-US" sz="1800">
                <a:solidFill>
                  <a:schemeClr val="dk1"/>
                </a:solidFill>
                <a:latin typeface="Times New Roman"/>
                <a:ea typeface="Times New Roman"/>
                <a:cs typeface="Times New Roman"/>
                <a:sym typeface="Times New Roman"/>
              </a:rPr>
              <a:t>Matplotlib</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4. </a:t>
            </a:r>
            <a:r>
              <a:rPr b="1" lang="en-US" sz="1800">
                <a:solidFill>
                  <a:schemeClr val="dk1"/>
                </a:solidFill>
                <a:latin typeface="Times New Roman"/>
                <a:ea typeface="Times New Roman"/>
                <a:cs typeface="Times New Roman"/>
                <a:sym typeface="Times New Roman"/>
              </a:rPr>
              <a:t>Seaborn</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5. </a:t>
            </a:r>
            <a:r>
              <a:rPr b="1" lang="en-US" sz="1800">
                <a:solidFill>
                  <a:schemeClr val="dk1"/>
                </a:solidFill>
                <a:latin typeface="Times New Roman"/>
                <a:ea typeface="Times New Roman"/>
                <a:cs typeface="Times New Roman"/>
                <a:sym typeface="Times New Roman"/>
              </a:rPr>
              <a:t>Model Selection</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6.</a:t>
            </a:r>
            <a:r>
              <a:rPr b="1" lang="en-US" sz="1800">
                <a:solidFill>
                  <a:schemeClr val="dk1"/>
                </a:solidFill>
                <a:latin typeface="Times New Roman"/>
                <a:ea typeface="Times New Roman"/>
                <a:cs typeface="Times New Roman"/>
                <a:sym typeface="Times New Roman"/>
              </a:rPr>
              <a:t> Imbalanced-learn</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p:nvPr/>
        </p:nvSpPr>
        <p:spPr>
          <a:xfrm>
            <a:off x="2819400" y="304800"/>
            <a:ext cx="407355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PROPOSED FRAMEWORK</a:t>
            </a:r>
            <a:endParaRPr b="1" sz="2400">
              <a:solidFill>
                <a:schemeClr val="dk1"/>
              </a:solidFill>
              <a:latin typeface="Times New Roman"/>
              <a:ea typeface="Times New Roman"/>
              <a:cs typeface="Times New Roman"/>
              <a:sym typeface="Times New Roman"/>
            </a:endParaRPr>
          </a:p>
        </p:txBody>
      </p:sp>
      <p:sp>
        <p:nvSpPr>
          <p:cNvPr id="142" name="Google Shape;142;p11"/>
          <p:cNvSpPr txBox="1"/>
          <p:nvPr/>
        </p:nvSpPr>
        <p:spPr>
          <a:xfrm>
            <a:off x="533400" y="1600200"/>
            <a:ext cx="79248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Step 1: Data Preprocessing</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1.1 Handling Outlier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1.2 Missing Values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Step 2: Feature Scaling</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Step 3: Feature Selection</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Step 4: Oversampling Technique (ADASYN)</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Step 5: Classifier(MLP)</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2"/>
          <p:cNvPicPr preferRelativeResize="0"/>
          <p:nvPr/>
        </p:nvPicPr>
        <p:blipFill rotWithShape="1">
          <a:blip r:embed="rId3">
            <a:alphaModFix/>
          </a:blip>
          <a:srcRect b="0" l="0" r="0" t="0"/>
          <a:stretch/>
        </p:blipFill>
        <p:spPr>
          <a:xfrm>
            <a:off x="685800" y="228600"/>
            <a:ext cx="7772400" cy="6019800"/>
          </a:xfrm>
          <a:prstGeom prst="rect">
            <a:avLst/>
          </a:prstGeom>
          <a:noFill/>
          <a:ln>
            <a:noFill/>
          </a:ln>
        </p:spPr>
      </p:pic>
      <p:sp>
        <p:nvSpPr>
          <p:cNvPr id="148" name="Google Shape;148;p12"/>
          <p:cNvSpPr/>
          <p:nvPr/>
        </p:nvSpPr>
        <p:spPr>
          <a:xfrm>
            <a:off x="2362200" y="6324600"/>
            <a:ext cx="44321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Fig.5 </a:t>
            </a:r>
            <a:r>
              <a:rPr lang="en-US" sz="1800">
                <a:solidFill>
                  <a:schemeClr val="dk1"/>
                </a:solidFill>
                <a:latin typeface="Calibri"/>
                <a:ea typeface="Calibri"/>
                <a:cs typeface="Calibri"/>
                <a:sym typeface="Calibri"/>
              </a:rPr>
              <a:t>Block Diagram for Proposed Mechanism</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p:nvPr/>
        </p:nvSpPr>
        <p:spPr>
          <a:xfrm>
            <a:off x="2514600" y="228600"/>
            <a:ext cx="42672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EXPERIMENT RESULTS</a:t>
            </a:r>
            <a:endParaRPr b="1" sz="2400">
              <a:solidFill>
                <a:schemeClr val="dk1"/>
              </a:solidFill>
              <a:latin typeface="Times New Roman"/>
              <a:ea typeface="Times New Roman"/>
              <a:cs typeface="Times New Roman"/>
              <a:sym typeface="Times New Roman"/>
            </a:endParaRPr>
          </a:p>
        </p:txBody>
      </p:sp>
      <p:sp>
        <p:nvSpPr>
          <p:cNvPr id="154" name="Google Shape;154;p13"/>
          <p:cNvSpPr/>
          <p:nvPr/>
        </p:nvSpPr>
        <p:spPr>
          <a:xfrm>
            <a:off x="304800" y="838200"/>
            <a:ext cx="8534400" cy="563231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For all experiments, we assigned 80 percent data for training purposes and 20 percent for testing purposes. The performance of the proposed model was evaluated as the average results obtained from the cross-validation (CV) technique.   The accuracy of the classification task is to act as a performance indicator for the analysis of diabetes using ML techniques. Due to the presence of outliers, missing values, and imbalanced class distribution in PIDD, as a performance metric accuracy is not enough for this work. Thus, we need some points under considerations for the evaluation of the proposed algorithm is as follows-</a:t>
            </a:r>
            <a:endParaRPr/>
          </a:p>
          <a:p>
            <a:pPr indent="-342900" lvl="0" marL="342900" marR="0" rtl="0" algn="just">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Conduct classification using MLP classifier with and without detection of outliers and missing values imputation to interpret the improvement in performance after the processing of outliers and missing values.</a:t>
            </a:r>
            <a:endParaRPr/>
          </a:p>
          <a:p>
            <a:pPr indent="-342900" lvl="0" marL="342900" marR="0" rtl="0" algn="just">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Implement the classification task using MLP classifier with and without oversampling technique and feature selection to check the effectiveness of processing of class imbalance and standardization of features to analyze the likelihood of diabetes.</a:t>
            </a:r>
            <a:endParaRPr/>
          </a:p>
          <a:p>
            <a:pPr indent="-342900" lvl="0" marL="342900" marR="0" rtl="0" algn="just">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Evaluate the results against some evaluation metrics such as accuracy, recall, precision, f-measure.</a:t>
            </a:r>
            <a:endParaRPr/>
          </a:p>
          <a:p>
            <a:pPr indent="-342900" lvl="0" marL="34290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The calculation of accuracy, precision, recall, f-measure is as below in Table 4.</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aphicFrame>
        <p:nvGraphicFramePr>
          <p:cNvPr id="159" name="Google Shape;159;p14"/>
          <p:cNvGraphicFramePr/>
          <p:nvPr/>
        </p:nvGraphicFramePr>
        <p:xfrm>
          <a:off x="381000" y="685800"/>
          <a:ext cx="3000000" cy="3000000"/>
        </p:xfrm>
        <a:graphic>
          <a:graphicData uri="http://schemas.openxmlformats.org/drawingml/2006/table">
            <a:tbl>
              <a:tblPr>
                <a:noFill/>
                <a:tableStyleId>{F28EBA3F-E6F9-4CC2-9555-2E800A17AF47}</a:tableStyleId>
              </a:tblPr>
              <a:tblGrid>
                <a:gridCol w="1403575"/>
                <a:gridCol w="752650"/>
                <a:gridCol w="815575"/>
              </a:tblGrid>
              <a:tr h="519200">
                <a:tc>
                  <a:txBody>
                    <a:bodyPr/>
                    <a:lstStyle/>
                    <a:p>
                      <a:pPr indent="0" lvl="0" marL="62230" marR="57150" rtl="0" algn="ctr">
                        <a:lnSpc>
                          <a:spcPct val="73928"/>
                        </a:lnSpc>
                        <a:spcBef>
                          <a:spcPts val="0"/>
                        </a:spcBef>
                        <a:spcAft>
                          <a:spcPts val="0"/>
                        </a:spcAft>
                        <a:buNone/>
                      </a:pPr>
                      <a:r>
                        <a:rPr lang="en-US" sz="1400" u="none" cap="none" strike="noStrike">
                          <a:latin typeface="Times New Roman"/>
                          <a:ea typeface="Times New Roman"/>
                          <a:cs typeface="Times New Roman"/>
                          <a:sym typeface="Times New Roman"/>
                        </a:rPr>
                        <a:t>Actual/ Predicted</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9055" marR="53975" rtl="0" algn="ctr">
                        <a:lnSpc>
                          <a:spcPct val="73928"/>
                        </a:lnSpc>
                        <a:spcBef>
                          <a:spcPts val="0"/>
                        </a:spcBef>
                        <a:spcAft>
                          <a:spcPts val="0"/>
                        </a:spcAft>
                        <a:buNone/>
                      </a:pPr>
                      <a:r>
                        <a:rPr lang="en-US" sz="1400" u="none" cap="none" strike="noStrike">
                          <a:latin typeface="Times New Roman"/>
                          <a:ea typeface="Times New Roman"/>
                          <a:cs typeface="Times New Roman"/>
                          <a:sym typeface="Times New Roman"/>
                        </a:rPr>
                        <a:t>Positive</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785" marR="52070" rtl="0" algn="ctr">
                        <a:lnSpc>
                          <a:spcPct val="73928"/>
                        </a:lnSpc>
                        <a:spcBef>
                          <a:spcPts val="0"/>
                        </a:spcBef>
                        <a:spcAft>
                          <a:spcPts val="0"/>
                        </a:spcAft>
                        <a:buNone/>
                      </a:pPr>
                      <a:r>
                        <a:rPr lang="en-US" sz="1400" u="none" cap="none" strike="noStrike">
                          <a:latin typeface="Times New Roman"/>
                          <a:ea typeface="Times New Roman"/>
                          <a:cs typeface="Times New Roman"/>
                          <a:sym typeface="Times New Roman"/>
                        </a:rPr>
                        <a:t>Negative</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9200">
                <a:tc>
                  <a:txBody>
                    <a:bodyPr/>
                    <a:lstStyle/>
                    <a:p>
                      <a:pPr indent="0" lvl="0" marL="62230" marR="57150" rtl="0" algn="ctr">
                        <a:lnSpc>
                          <a:spcPct val="73928"/>
                        </a:lnSpc>
                        <a:spcBef>
                          <a:spcPts val="0"/>
                        </a:spcBef>
                        <a:spcAft>
                          <a:spcPts val="0"/>
                        </a:spcAft>
                        <a:buNone/>
                      </a:pPr>
                      <a:r>
                        <a:rPr lang="en-US" sz="1400" u="none" cap="none" strike="noStrike">
                          <a:latin typeface="Times New Roman"/>
                          <a:ea typeface="Times New Roman"/>
                          <a:cs typeface="Times New Roman"/>
                          <a:sym typeface="Times New Roman"/>
                        </a:rPr>
                        <a:t>POSITIVE</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9055" marR="53975" rtl="0" algn="ctr">
                        <a:lnSpc>
                          <a:spcPct val="73928"/>
                        </a:lnSpc>
                        <a:spcBef>
                          <a:spcPts val="0"/>
                        </a:spcBef>
                        <a:spcAft>
                          <a:spcPts val="0"/>
                        </a:spcAft>
                        <a:buNone/>
                      </a:pPr>
                      <a:r>
                        <a:rPr lang="en-US" sz="1400" u="none" cap="none" strike="noStrike">
                          <a:latin typeface="Times New Roman"/>
                          <a:ea typeface="Times New Roman"/>
                          <a:cs typeface="Times New Roman"/>
                          <a:sym typeface="Times New Roman"/>
                        </a:rPr>
                        <a:t>91</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785" marR="52070" rtl="0" algn="ctr">
                        <a:lnSpc>
                          <a:spcPct val="73928"/>
                        </a:lnSpc>
                        <a:spcBef>
                          <a:spcPts val="0"/>
                        </a:spcBef>
                        <a:spcAft>
                          <a:spcPts val="0"/>
                        </a:spcAft>
                        <a:buNone/>
                      </a:pPr>
                      <a:r>
                        <a:rPr lang="en-US" sz="1400" u="none" cap="none" strike="noStrike">
                          <a:latin typeface="Times New Roman"/>
                          <a:ea typeface="Times New Roman"/>
                          <a:cs typeface="Times New Roman"/>
                          <a:sym typeface="Times New Roman"/>
                        </a:rPr>
                        <a:t>16</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4175">
                <a:tc>
                  <a:txBody>
                    <a:bodyPr/>
                    <a:lstStyle/>
                    <a:p>
                      <a:pPr indent="0" lvl="0" marL="62230" marR="57150" rtl="0" algn="ctr">
                        <a:lnSpc>
                          <a:spcPct val="73928"/>
                        </a:lnSpc>
                        <a:spcBef>
                          <a:spcPts val="0"/>
                        </a:spcBef>
                        <a:spcAft>
                          <a:spcPts val="0"/>
                        </a:spcAft>
                        <a:buNone/>
                      </a:pPr>
                      <a:r>
                        <a:rPr lang="en-US" sz="1400" u="none" cap="none" strike="noStrike">
                          <a:latin typeface="Times New Roman"/>
                          <a:ea typeface="Times New Roman"/>
                          <a:cs typeface="Times New Roman"/>
                          <a:sym typeface="Times New Roman"/>
                        </a:rPr>
                        <a:t>NEGATIVE</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080" marR="0" rtl="0" algn="ctr">
                        <a:lnSpc>
                          <a:spcPct val="73928"/>
                        </a:lnSpc>
                        <a:spcBef>
                          <a:spcPts val="0"/>
                        </a:spcBef>
                        <a:spcAft>
                          <a:spcPts val="0"/>
                        </a:spcAft>
                        <a:buNone/>
                      </a:pPr>
                      <a:r>
                        <a:rPr lang="en-US" sz="1400" u="none" cap="none" strike="noStrike">
                          <a:latin typeface="Times New Roman"/>
                          <a:ea typeface="Times New Roman"/>
                          <a:cs typeface="Times New Roman"/>
                          <a:sym typeface="Times New Roman"/>
                        </a:rPr>
                        <a:t>9</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7785" marR="52070" rtl="0" algn="ctr">
                        <a:lnSpc>
                          <a:spcPct val="73928"/>
                        </a:lnSpc>
                        <a:spcBef>
                          <a:spcPts val="0"/>
                        </a:spcBef>
                        <a:spcAft>
                          <a:spcPts val="0"/>
                        </a:spcAft>
                        <a:buNone/>
                      </a:pPr>
                      <a:r>
                        <a:rPr lang="en-US" sz="1400" u="none" cap="none" strike="noStrike">
                          <a:latin typeface="Times New Roman"/>
                          <a:ea typeface="Times New Roman"/>
                          <a:cs typeface="Times New Roman"/>
                          <a:sym typeface="Times New Roman"/>
                        </a:rPr>
                        <a:t>38</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60" name="Google Shape;160;p14"/>
          <p:cNvSpPr/>
          <p:nvPr/>
        </p:nvSpPr>
        <p:spPr>
          <a:xfrm>
            <a:off x="304800" y="228600"/>
            <a:ext cx="3187476"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Table 3 </a:t>
            </a:r>
            <a:r>
              <a:rPr b="0" i="0" lang="en-US" sz="1600" u="none" cap="none" strike="noStrike">
                <a:solidFill>
                  <a:schemeClr val="dk1"/>
                </a:solidFill>
                <a:latin typeface="Times New Roman"/>
                <a:ea typeface="Times New Roman"/>
                <a:cs typeface="Times New Roman"/>
                <a:sym typeface="Times New Roman"/>
              </a:rPr>
              <a:t>Results in Confusion matrix</a:t>
            </a:r>
            <a:endParaRPr b="0" i="0" sz="1600" u="none" cap="none" strike="noStrike">
              <a:solidFill>
                <a:schemeClr val="dk1"/>
              </a:solidFill>
              <a:latin typeface="Times New Roman"/>
              <a:ea typeface="Times New Roman"/>
              <a:cs typeface="Times New Roman"/>
              <a:sym typeface="Times New Roman"/>
            </a:endParaRPr>
          </a:p>
        </p:txBody>
      </p:sp>
      <p:graphicFrame>
        <p:nvGraphicFramePr>
          <p:cNvPr id="161" name="Google Shape;161;p14"/>
          <p:cNvGraphicFramePr/>
          <p:nvPr/>
        </p:nvGraphicFramePr>
        <p:xfrm>
          <a:off x="4724400" y="609600"/>
          <a:ext cx="3000000" cy="3000000"/>
        </p:xfrm>
        <a:graphic>
          <a:graphicData uri="http://schemas.openxmlformats.org/drawingml/2006/table">
            <a:tbl>
              <a:tblPr>
                <a:noFill/>
                <a:tableStyleId>{F28EBA3F-E6F9-4CC2-9555-2E800A17AF47}</a:tableStyleId>
              </a:tblPr>
              <a:tblGrid>
                <a:gridCol w="852675"/>
                <a:gridCol w="780500"/>
                <a:gridCol w="780500"/>
                <a:gridCol w="621675"/>
                <a:gridCol w="737175"/>
              </a:tblGrid>
              <a:tr h="543250">
                <a:tc>
                  <a:txBody>
                    <a:bodyPr/>
                    <a:lstStyle/>
                    <a:p>
                      <a:pPr indent="0" lvl="0" marL="74930"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Methods</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0485"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Accuracy</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Precision</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Recall</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6200"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F-</a:t>
                      </a:r>
                      <a:endParaRPr/>
                    </a:p>
                    <a:p>
                      <a:pPr indent="0" lvl="0" marL="76200" marR="0" rtl="0" algn="l">
                        <a:lnSpc>
                          <a:spcPct val="73928"/>
                        </a:lnSpc>
                        <a:spcBef>
                          <a:spcPts val="45"/>
                        </a:spcBef>
                        <a:spcAft>
                          <a:spcPts val="0"/>
                        </a:spcAft>
                        <a:buNone/>
                      </a:pPr>
                      <a:r>
                        <a:rPr lang="en-US" sz="1400" u="none" cap="none" strike="noStrike">
                          <a:latin typeface="Times New Roman"/>
                          <a:ea typeface="Times New Roman"/>
                          <a:cs typeface="Times New Roman"/>
                          <a:sym typeface="Times New Roman"/>
                        </a:rPr>
                        <a:t>measure</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475">
                <a:tc>
                  <a:txBody>
                    <a:bodyPr/>
                    <a:lstStyle/>
                    <a:p>
                      <a:pPr indent="0" lvl="0" marL="74930"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SVM</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0.73</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0.62</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0.45</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6200"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0.52</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0475">
                <a:tc>
                  <a:txBody>
                    <a:bodyPr/>
                    <a:lstStyle/>
                    <a:p>
                      <a:pPr indent="0" lvl="0" marL="74930"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RF</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0.79</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0.84</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0.62</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6200"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0.70</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16025">
                <a:tc>
                  <a:txBody>
                    <a:bodyPr/>
                    <a:lstStyle/>
                    <a:p>
                      <a:pPr indent="0" lvl="0" marL="74930" marR="0" rtl="0" algn="l">
                        <a:lnSpc>
                          <a:spcPct val="67857"/>
                        </a:lnSpc>
                        <a:spcBef>
                          <a:spcPts val="0"/>
                        </a:spcBef>
                        <a:spcAft>
                          <a:spcPts val="0"/>
                        </a:spcAft>
                        <a:buNone/>
                      </a:pPr>
                      <a:r>
                        <a:rPr lang="en-US" sz="1400" u="none" cap="none" strike="noStrike">
                          <a:latin typeface="Times New Roman"/>
                          <a:ea typeface="Times New Roman"/>
                          <a:cs typeface="Times New Roman"/>
                          <a:sym typeface="Times New Roman"/>
                        </a:rPr>
                        <a:t>Pro-</a:t>
                      </a:r>
                      <a:endParaRPr/>
                    </a:p>
                    <a:p>
                      <a:pPr indent="3809" lvl="0" marL="70485" marR="247650" rtl="0" algn="l">
                        <a:lnSpc>
                          <a:spcPct val="103000"/>
                        </a:lnSpc>
                        <a:spcBef>
                          <a:spcPts val="45"/>
                        </a:spcBef>
                        <a:spcAft>
                          <a:spcPts val="0"/>
                        </a:spcAft>
                        <a:buNone/>
                      </a:pPr>
                      <a:r>
                        <a:rPr lang="en-US" sz="1400" u="none" cap="none" strike="noStrike">
                          <a:latin typeface="Times New Roman"/>
                          <a:ea typeface="Times New Roman"/>
                          <a:cs typeface="Times New Roman"/>
                          <a:sym typeface="Times New Roman"/>
                        </a:rPr>
                        <a:t>posed (k=5)</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7857"/>
                        </a:lnSpc>
                        <a:spcBef>
                          <a:spcPts val="0"/>
                        </a:spcBef>
                        <a:spcAft>
                          <a:spcPts val="0"/>
                        </a:spcAft>
                        <a:buNone/>
                      </a:pPr>
                      <a:r>
                        <a:rPr b="1" lang="en-US" sz="1400" u="none" cap="none" strike="noStrike">
                          <a:latin typeface="Times New Roman"/>
                          <a:ea typeface="Times New Roman"/>
                          <a:cs typeface="Times New Roman"/>
                          <a:sym typeface="Times New Roman"/>
                        </a:rPr>
                        <a:t>0.84</a:t>
                      </a:r>
                      <a:endParaRPr sz="1400" u="none" cap="none" strike="noStrike">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7857"/>
                        </a:lnSpc>
                        <a:spcBef>
                          <a:spcPts val="0"/>
                        </a:spcBef>
                        <a:spcAft>
                          <a:spcPts val="0"/>
                        </a:spcAft>
                        <a:buNone/>
                      </a:pPr>
                      <a:r>
                        <a:rPr b="1" lang="en-US" sz="1400" u="none" cap="none" strike="noStrike">
                          <a:latin typeface="Times New Roman"/>
                          <a:ea typeface="Times New Roman"/>
                          <a:cs typeface="Times New Roman"/>
                          <a:sym typeface="Times New Roman"/>
                        </a:rPr>
                        <a:t>0.91</a:t>
                      </a:r>
                      <a:endParaRPr sz="1400" u="none" cap="none" strike="noStrike">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7857"/>
                        </a:lnSpc>
                        <a:spcBef>
                          <a:spcPts val="0"/>
                        </a:spcBef>
                        <a:spcAft>
                          <a:spcPts val="0"/>
                        </a:spcAft>
                        <a:buNone/>
                      </a:pPr>
                      <a:r>
                        <a:rPr b="1" lang="en-US" sz="1400" u="none" cap="none" strike="noStrike">
                          <a:latin typeface="Times New Roman"/>
                          <a:ea typeface="Times New Roman"/>
                          <a:cs typeface="Times New Roman"/>
                          <a:sym typeface="Times New Roman"/>
                        </a:rPr>
                        <a:t>0.85</a:t>
                      </a:r>
                      <a:endParaRPr sz="1400" u="none" cap="none" strike="noStrike">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6200" marR="0" rtl="0" algn="l">
                        <a:lnSpc>
                          <a:spcPct val="67857"/>
                        </a:lnSpc>
                        <a:spcBef>
                          <a:spcPts val="0"/>
                        </a:spcBef>
                        <a:spcAft>
                          <a:spcPts val="0"/>
                        </a:spcAft>
                        <a:buNone/>
                      </a:pPr>
                      <a:r>
                        <a:rPr b="1" lang="en-US" sz="1400" u="none" cap="none" strike="noStrike">
                          <a:latin typeface="Times New Roman"/>
                          <a:ea typeface="Times New Roman"/>
                          <a:cs typeface="Times New Roman"/>
                          <a:sym typeface="Times New Roman"/>
                        </a:rPr>
                        <a:t>0.88</a:t>
                      </a:r>
                      <a:endParaRPr sz="1400" u="none" cap="none" strike="noStrike">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62" name="Google Shape;162;p14"/>
          <p:cNvSpPr/>
          <p:nvPr/>
        </p:nvSpPr>
        <p:spPr>
          <a:xfrm>
            <a:off x="4953000" y="152400"/>
            <a:ext cx="34290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Table 4 </a:t>
            </a:r>
            <a:r>
              <a:rPr lang="en-US" sz="1600">
                <a:solidFill>
                  <a:schemeClr val="dk1"/>
                </a:solidFill>
                <a:latin typeface="Times New Roman"/>
                <a:ea typeface="Times New Roman"/>
                <a:cs typeface="Times New Roman"/>
                <a:sym typeface="Times New Roman"/>
              </a:rPr>
              <a:t>Results Comparison</a:t>
            </a:r>
            <a:endParaRPr sz="1600">
              <a:solidFill>
                <a:schemeClr val="dk1"/>
              </a:solidFill>
              <a:latin typeface="Times New Roman"/>
              <a:ea typeface="Times New Roman"/>
              <a:cs typeface="Times New Roman"/>
              <a:sym typeface="Times New Roman"/>
            </a:endParaRPr>
          </a:p>
        </p:txBody>
      </p:sp>
      <p:sp>
        <p:nvSpPr>
          <p:cNvPr id="163" name="Google Shape;163;p14"/>
          <p:cNvSpPr/>
          <p:nvPr/>
        </p:nvSpPr>
        <p:spPr>
          <a:xfrm>
            <a:off x="304800" y="2743200"/>
            <a:ext cx="8534400" cy="424731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We analyzed the results of the proposed algorithm with other benchmark algorithms in Table 4 from the following aspects. First of all, for the MLP adopted in this paper and proposed the Algorithm with the impact of the CV where, k indicates 5-fold or 10-fold CV</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strategies, the proposed algorithm gives result based on the experiment [20] by the authors, </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there is no processing for the outliers, missing values, and oversampling technique for the</a:t>
            </a:r>
            <a:r>
              <a:rPr b="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dataset. </a:t>
            </a:r>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In our proposed work, we are working on these aspects and done oversampling to avoid the problem of the minority class. And also work for the feature selection method to improve the performance of the classification task.</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In Fig. 6, the graphical representation shows the performance comparison between the experimental results for diabetes prediction.</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5"/>
          <p:cNvPicPr preferRelativeResize="0"/>
          <p:nvPr/>
        </p:nvPicPr>
        <p:blipFill rotWithShape="1">
          <a:blip r:embed="rId3">
            <a:alphaModFix/>
          </a:blip>
          <a:srcRect b="0" l="0" r="0" t="0"/>
          <a:stretch/>
        </p:blipFill>
        <p:spPr>
          <a:xfrm>
            <a:off x="1219200" y="304800"/>
            <a:ext cx="6553200" cy="5029200"/>
          </a:xfrm>
          <a:prstGeom prst="rect">
            <a:avLst/>
          </a:prstGeom>
          <a:noFill/>
          <a:ln>
            <a:noFill/>
          </a:ln>
        </p:spPr>
      </p:pic>
      <p:sp>
        <p:nvSpPr>
          <p:cNvPr id="169" name="Google Shape;169;p15"/>
          <p:cNvSpPr/>
          <p:nvPr/>
        </p:nvSpPr>
        <p:spPr>
          <a:xfrm>
            <a:off x="1828800" y="5486400"/>
            <a:ext cx="5638800" cy="70788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Fig.6 </a:t>
            </a:r>
            <a:r>
              <a:rPr b="0" i="0" lang="en-US" sz="2000" u="none" cap="none" strike="noStrike">
                <a:solidFill>
                  <a:schemeClr val="dk1"/>
                </a:solidFill>
                <a:latin typeface="Times New Roman"/>
                <a:ea typeface="Times New Roman"/>
                <a:cs typeface="Times New Roman"/>
                <a:sym typeface="Times New Roman"/>
              </a:rPr>
              <a:t>Graphs Represents Comparison of Results</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p:nvPr/>
        </p:nvSpPr>
        <p:spPr>
          <a:xfrm>
            <a:off x="1752600" y="152400"/>
            <a:ext cx="57150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CONCLUSION AND FUTURE SCOPE </a:t>
            </a:r>
            <a:endParaRPr b="1" sz="2400">
              <a:solidFill>
                <a:schemeClr val="dk1"/>
              </a:solidFill>
              <a:latin typeface="Times New Roman"/>
              <a:ea typeface="Times New Roman"/>
              <a:cs typeface="Times New Roman"/>
              <a:sym typeface="Times New Roman"/>
            </a:endParaRPr>
          </a:p>
        </p:txBody>
      </p:sp>
      <p:sp>
        <p:nvSpPr>
          <p:cNvPr id="175" name="Google Shape;175;p16"/>
          <p:cNvSpPr/>
          <p:nvPr/>
        </p:nvSpPr>
        <p:spPr>
          <a:xfrm>
            <a:off x="228600" y="609601"/>
            <a:ext cx="8763000" cy="618630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In this study, we have proposed a model to classify the dataset and forecast the likelihood of diabetes. The classification method focuses on some problems regarding diabetes prediction. It is considered that the challenge is the presence of a missing value, outliers, and unbalance class distribution seen in the medical record. </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algorithm designed for working with the data preprocessing and classification steps. The reduction of the high dimensionality of the dataset enhances the quality of dataset with decreased class imbalance where preprocessing plays a significant role in robust and precise prediction for classifying the diabetes dataset. </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analysis of variance using an f-test boosts the correlation between features concerning the outcome label. The validity of the MLP classifier verified using the CV validation strategy. Due to the presence of class imbalance, performance metrics other than accuracy are also used as comprehensive indicators in this model.</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Experimental results determine the effectiveness of the proposed work has 84% accuracy with 85% recall value. The comparison of results interpret that our proposed algorithm has outperformed the other benchmark algorithms in the experiments based on accuracy and other performance metrics of classifier.</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In future, we hope to use this proposed algorithm for the analysis of other types of diseases with some extension and improvement in the algorithm for the classification task. This proposed framework can also be used to create a web application with a user-friendly interface.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p:nvPr/>
        </p:nvSpPr>
        <p:spPr>
          <a:xfrm>
            <a:off x="228600" y="228600"/>
            <a:ext cx="8534400" cy="6309420"/>
          </a:xfrm>
          <a:prstGeom prst="rect">
            <a:avLst/>
          </a:prstGeom>
          <a:noFill/>
          <a:ln>
            <a:noFill/>
          </a:ln>
        </p:spPr>
        <p:txBody>
          <a:bodyPr anchorCtr="0" anchor="ctr" bIns="0" lIns="76175" spcFirstLastPara="1" rIns="0" wrap="square" tIns="0">
            <a:spAutoFit/>
          </a:bodyPr>
          <a:lstStyle/>
          <a:p>
            <a:pPr indent="0" lvl="0" marL="0" marR="0" rtl="0" algn="just">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References</a:t>
            </a:r>
            <a:endParaRPr/>
          </a:p>
          <a:p>
            <a:pPr indent="-342900" lvl="0" marL="342900" marR="0" rtl="0" algn="just">
              <a:lnSpc>
                <a:spcPct val="100000"/>
              </a:lnSpc>
              <a:spcBef>
                <a:spcPts val="0"/>
              </a:spcBef>
              <a:spcAft>
                <a:spcPts val="0"/>
              </a:spcAft>
              <a:buClr>
                <a:schemeClr val="dk1"/>
              </a:buClr>
              <a:buSzPts val="16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M. C. Fitzmaurice, C, L. Allen, R.M. Barter. L. Bar- raged, A.Z. Butte, H.N. Brenner and T.M. Fleming.Global, regional, and national cancer occurrence, mor- tality, vanished many years of patient, many years patient remain alive with a disability, and adjusted living for 32 cancer patients</a:t>
            </a:r>
            <a:r>
              <a:rPr b="0" i="0" lang="en-US" sz="16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Times New Roman"/>
                <a:ea typeface="Times New Roman"/>
                <a:cs typeface="Times New Roman"/>
                <a:sym typeface="Times New Roman"/>
              </a:rPr>
              <a:t>with a disability, from the 1990s: a systematized analysis for the global im- plication of cancer study. col. 3(4) JAMA(2017)</a:t>
            </a:r>
            <a:endParaRPr/>
          </a:p>
          <a:p>
            <a:pPr indent="-342900" lvl="0" marL="342900" marR="0" rtl="0" algn="just">
              <a:spcBef>
                <a:spcPts val="0"/>
              </a:spcBef>
              <a:spcAft>
                <a:spcPts val="0"/>
              </a:spcAft>
              <a:buClr>
                <a:schemeClr val="dk1"/>
              </a:buClr>
              <a:buSzPts val="1600"/>
              <a:buFont typeface="Calibri"/>
              <a:buAutoNum type="arabicPeriod"/>
            </a:pPr>
            <a:r>
              <a:rPr lang="en-US" sz="1600">
                <a:solidFill>
                  <a:schemeClr val="dk1"/>
                </a:solidFill>
                <a:latin typeface="Times New Roman"/>
                <a:ea typeface="Times New Roman"/>
                <a:cs typeface="Times New Roman"/>
                <a:sym typeface="Times New Roman"/>
              </a:rPr>
              <a:t>K. Sumengalli, Gitika, S.B.R., and H.Ambharkar. A classifier based method for the earliest detection of diabetic or non-diabetic. In: 2016 International Con- ference on Control, Instrumentation, Communication, and Computational Technologies (ICCICCT). IEEE (2016)</a:t>
            </a:r>
            <a:endParaRPr/>
          </a:p>
          <a:p>
            <a:pPr indent="-342900" lvl="0" marL="342900" marR="0" rtl="0" algn="just">
              <a:spcBef>
                <a:spcPts val="0"/>
              </a:spcBef>
              <a:spcAft>
                <a:spcPts val="0"/>
              </a:spcAft>
              <a:buClr>
                <a:schemeClr val="dk1"/>
              </a:buClr>
              <a:buSzPts val="1600"/>
              <a:buFont typeface="Calibri"/>
              <a:buAutoNum type="arabicPeriod"/>
            </a:pPr>
            <a:r>
              <a:rPr lang="en-US" sz="1600">
                <a:solidFill>
                  <a:schemeClr val="dk1"/>
                </a:solidFill>
                <a:latin typeface="Times New Roman"/>
                <a:ea typeface="Times New Roman"/>
                <a:cs typeface="Times New Roman"/>
                <a:sym typeface="Times New Roman"/>
              </a:rPr>
              <a:t>American Diabetes Association. "Diagnosis and Clas- sification of Diabetes." Diabetes Care (May 2018)</a:t>
            </a:r>
            <a:endParaRPr/>
          </a:p>
          <a:p>
            <a:pPr indent="-342900" lvl="0" marL="342900" marR="0" rtl="0" algn="just">
              <a:spcBef>
                <a:spcPts val="0"/>
              </a:spcBef>
              <a:spcAft>
                <a:spcPts val="0"/>
              </a:spcAft>
              <a:buClr>
                <a:schemeClr val="dk1"/>
              </a:buClr>
              <a:buSzPts val="1600"/>
              <a:buFont typeface="Calibri"/>
              <a:buAutoNum type="arabicPeriod"/>
            </a:pPr>
            <a:r>
              <a:rPr lang="en-US" sz="1600">
                <a:solidFill>
                  <a:schemeClr val="dk1"/>
                </a:solidFill>
                <a:latin typeface="Times New Roman"/>
                <a:ea typeface="Times New Roman"/>
                <a:cs typeface="Times New Roman"/>
                <a:sym typeface="Times New Roman"/>
              </a:rPr>
              <a:t>C. Ambeeka and G. Dipak. A Survey on Medical Prognosis of Diabetes Using Machine Learning Meth- ods. Ⓧc Springer Nature (2019)</a:t>
            </a:r>
            <a:endParaRPr/>
          </a:p>
          <a:p>
            <a:pPr indent="-342900" lvl="0" marL="342900" marR="0" rtl="0" algn="just">
              <a:spcBef>
                <a:spcPts val="0"/>
              </a:spcBef>
              <a:spcAft>
                <a:spcPts val="0"/>
              </a:spcAft>
              <a:buClr>
                <a:schemeClr val="dk1"/>
              </a:buClr>
              <a:buSzPts val="1600"/>
              <a:buFont typeface="Calibri"/>
              <a:buAutoNum type="arabicPeriod"/>
            </a:pPr>
            <a:r>
              <a:rPr lang="en-US" sz="1600">
                <a:solidFill>
                  <a:schemeClr val="dk1"/>
                </a:solidFill>
                <a:latin typeface="Times New Roman"/>
                <a:ea typeface="Times New Roman"/>
                <a:cs typeface="Times New Roman"/>
                <a:sym typeface="Times New Roman"/>
              </a:rPr>
              <a:t>https://archive.ics.uci.edu/ml/dataset-PIMA-indian- datasets</a:t>
            </a:r>
            <a:endParaRPr/>
          </a:p>
          <a:p>
            <a:pPr indent="-342900" lvl="0" marL="342900" marR="0" rtl="0" algn="just">
              <a:spcBef>
                <a:spcPts val="0"/>
              </a:spcBef>
              <a:spcAft>
                <a:spcPts val="0"/>
              </a:spcAft>
              <a:buClr>
                <a:schemeClr val="dk1"/>
              </a:buClr>
              <a:buSzPts val="1600"/>
              <a:buFont typeface="Calibri"/>
              <a:buAutoNum type="arabicPeriod"/>
            </a:pPr>
            <a:r>
              <a:rPr lang="en-US" sz="1600">
                <a:solidFill>
                  <a:schemeClr val="dk1"/>
                </a:solidFill>
                <a:latin typeface="Times New Roman"/>
                <a:ea typeface="Times New Roman"/>
                <a:cs typeface="Times New Roman"/>
                <a:sym typeface="Times New Roman"/>
              </a:rPr>
              <a:t>At.el.Carerra, E.V.Gonzales, R... Automated detec- tion of diabetic retinopathy using support vector ma- chine. In: IEEE XXIV International Conference on Electronics, Electrical Engineering, and Computing (2017)</a:t>
            </a:r>
            <a:endParaRPr/>
          </a:p>
          <a:p>
            <a:pPr indent="-342900" lvl="0" marL="342900" marR="0" rtl="0" algn="just">
              <a:spcBef>
                <a:spcPts val="0"/>
              </a:spcBef>
              <a:spcAft>
                <a:spcPts val="0"/>
              </a:spcAft>
              <a:buClr>
                <a:schemeClr val="dk1"/>
              </a:buClr>
              <a:buSzPts val="1600"/>
              <a:buFont typeface="Calibri"/>
              <a:buAutoNum type="arabicPeriod"/>
            </a:pPr>
            <a:r>
              <a:rPr lang="en-US" sz="1600">
                <a:solidFill>
                  <a:schemeClr val="dk1"/>
                </a:solidFill>
                <a:latin typeface="Times New Roman"/>
                <a:ea typeface="Times New Roman"/>
                <a:cs typeface="Times New Roman"/>
                <a:sym typeface="Times New Roman"/>
              </a:rPr>
              <a:t>M. Sued, S. Lara, L. Abdurrahman, R. Almohaini, and T. Saba. Current Techniques for Diabetes Prediction: Review and Case Study. Applied. Science. (2019)</a:t>
            </a:r>
            <a:endParaRPr/>
          </a:p>
          <a:p>
            <a:pPr indent="-342900" lvl="0" marL="342900" marR="0" rtl="0" algn="just">
              <a:spcBef>
                <a:spcPts val="0"/>
              </a:spcBef>
              <a:spcAft>
                <a:spcPts val="0"/>
              </a:spcAft>
              <a:buClr>
                <a:schemeClr val="dk1"/>
              </a:buClr>
              <a:buSzPts val="1600"/>
              <a:buFont typeface="Calibri"/>
              <a:buAutoNum type="arabicPeriod"/>
            </a:pPr>
            <a:r>
              <a:rPr lang="en-US" sz="1600">
                <a:solidFill>
                  <a:schemeClr val="dk1"/>
                </a:solidFill>
                <a:latin typeface="Times New Roman"/>
                <a:ea typeface="Times New Roman"/>
                <a:cs typeface="Times New Roman"/>
                <a:sym typeface="Times New Roman"/>
              </a:rPr>
              <a:t>Md. F. Faisal, H. Ashaduzaman, Sharker, Iqbal. Per- formance Analysis of Machine Learning Techniques to Predict Diabetes. IEEE International Conference on Electrical, Computer and Communication Engi- neering(2019)</a:t>
            </a:r>
            <a:endParaRPr/>
          </a:p>
          <a:p>
            <a:pPr indent="-342900" lvl="0" marL="342900" marR="0" rtl="0" algn="just">
              <a:spcBef>
                <a:spcPts val="0"/>
              </a:spcBef>
              <a:spcAft>
                <a:spcPts val="0"/>
              </a:spcAft>
              <a:buClr>
                <a:schemeClr val="dk1"/>
              </a:buClr>
              <a:buSzPts val="1600"/>
              <a:buFont typeface="Calibri"/>
              <a:buAutoNum type="arabicPeriod"/>
            </a:pPr>
            <a:r>
              <a:rPr lang="en-US" sz="1600">
                <a:solidFill>
                  <a:schemeClr val="dk1"/>
                </a:solidFill>
                <a:latin typeface="Times New Roman"/>
                <a:ea typeface="Times New Roman"/>
                <a:cs typeface="Times New Roman"/>
                <a:sym typeface="Times New Roman"/>
              </a:rPr>
              <a:t>P.Shonar K.MaliniJaya, Diabetes Prediction Using Different ML Approaches.3rd International Confer- ence on Computing Methodologies and Communica- tion (ICCMC), (2019</a:t>
            </a:r>
            <a:endParaRPr/>
          </a:p>
          <a:p>
            <a:pPr indent="-228600" lvl="0" marL="34290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p:nvPr/>
        </p:nvSpPr>
        <p:spPr>
          <a:xfrm>
            <a:off x="304800" y="381000"/>
            <a:ext cx="8610600" cy="6740307"/>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10. D. Vigneshvaari, N. K. Komal, R.Ganesh, V, A. Gagan, Vikas, S. R. Machine Learning Tree Classifiers in Predicting Diabetes. 5th International Confer- ence on Advanced Computing Communication Sys- tems(2019)</a:t>
            </a:r>
            <a:endParaRPr/>
          </a:p>
          <a:p>
            <a:pPr indent="-342900" lvl="0" marL="34290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11. Jurafsky, S. Denials H. Martin, A. James, Logistic regression: Speech and Language Processing(2019)</a:t>
            </a:r>
            <a:endParaRPr/>
          </a:p>
          <a:p>
            <a:pPr indent="-342900" lvl="0" marL="34290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12. S.S.Dileep, S.Deepti. Prediction of Diabetes using Classification Algorithms. International Conference on Computational Intelligence and Data Science (IC- CIDS 2018)</a:t>
            </a:r>
            <a:endParaRPr/>
          </a:p>
          <a:p>
            <a:pPr indent="-342900" lvl="0" marL="34290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13. M. Maniruzzaman, M. J. Rahman, M. Al- MehediHasan, H. S. Seri, M. M. Abedin, A. El-Baz, and J. S. Seri. Accurate diabetes risk stratification using machine learning: Role of missing value and outliers. J. Med. Syst., vol. 42, no. 5, p. 92,(May 2018).</a:t>
            </a:r>
            <a:endParaRPr/>
          </a:p>
          <a:p>
            <a:pPr indent="-342900" lvl="0" marL="34290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14.H. Kaur and V. Kumari. Predictive modeling and analytics for diabetes was using a machine learning approach. Appl. Compute. Information. (Dec. 2018)</a:t>
            </a:r>
            <a:endParaRPr/>
          </a:p>
          <a:p>
            <a:pPr indent="-342900" lvl="0" marL="34290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15. Dr. K. Pradhnya, B.Rahul: Analysis of Classifiers for Prediction of Type II Diabetes.In Proceedings of International Conference on Computing Control and Automation (ICCUBEA), IEEE(2018)</a:t>
            </a:r>
            <a:endParaRPr/>
          </a:p>
          <a:p>
            <a:pPr indent="-342900" lvl="0" marL="34290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16. K.Rolikathi, R, RajaKumari, P, G. Prashant. Diagno- sis of Diabetes Using Cascade Correlation and ANN. Tenth International Conference on Advanced Com- puting (ICoAC). (2018)</a:t>
            </a:r>
            <a:endParaRPr/>
          </a:p>
          <a:p>
            <a:pPr indent="-342900" lvl="0" marL="34290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17. G. Sapna, R. Vinnie Kumar, and K. P. Soman. Dia- betes detection using deep learning algorithms. ICT Express, vol. 4, no. 4, pp. 243– 246 (2018).</a:t>
            </a:r>
            <a:endParaRPr/>
          </a:p>
          <a:p>
            <a:pPr indent="-342900" lvl="0" marL="34290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18. Sneha, N., and T. Gangil. Analysis of diabetes melli- tus for early prediction using optimal features selec- tion. Journal of Big Data 6 (1): 13,(2019)</a:t>
            </a:r>
            <a:endParaRPr/>
          </a:p>
          <a:p>
            <a:pPr indent="-342900" lvl="0" marL="34290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19. Scikit- learns and related packages: https://scikit- learn.org/ stable/ modules</a:t>
            </a:r>
            <a:endParaRPr/>
          </a:p>
          <a:p>
            <a:pPr indent="-342900" lvl="0" marL="34290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20. Yoho. Amani, Jm. Akhtar, Yesiltepe Misrad, R.Jawad. A decision support system for diabetes prediction using machine learning techniques and deep learning technique. IEEE. pp. 978-1-7281-3992(2019).</a:t>
            </a:r>
            <a:endParaRPr/>
          </a:p>
          <a:p>
            <a:pPr indent="-342900" lvl="0" marL="34290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 </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p:nvPr/>
        </p:nvSpPr>
        <p:spPr>
          <a:xfrm>
            <a:off x="1752600" y="1752600"/>
            <a:ext cx="5573500" cy="30469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9600" cap="none">
                <a:solidFill>
                  <a:srgbClr val="3A1A62"/>
                </a:solidFill>
                <a:latin typeface="Times New Roman"/>
                <a:ea typeface="Times New Roman"/>
                <a:cs typeface="Times New Roman"/>
                <a:sym typeface="Times New Roman"/>
              </a:rPr>
              <a:t>THANK YOU</a:t>
            </a:r>
            <a:endParaRPr b="1" sz="9600" cap="none">
              <a:solidFill>
                <a:srgbClr val="3A1A6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000"/>
              <a:buFont typeface="Times New Roman"/>
              <a:buNone/>
            </a:pPr>
            <a:r>
              <a:rPr b="1" lang="en-US" sz="3000">
                <a:solidFill>
                  <a:schemeClr val="dk1"/>
                </a:solidFill>
                <a:latin typeface="Times New Roman"/>
                <a:ea typeface="Times New Roman"/>
                <a:cs typeface="Times New Roman"/>
                <a:sym typeface="Times New Roman"/>
              </a:rPr>
              <a:t>INDEX</a:t>
            </a:r>
            <a:endParaRPr b="1" sz="3000">
              <a:solidFill>
                <a:schemeClr val="dk1"/>
              </a:solidFill>
              <a:latin typeface="Times New Roman"/>
              <a:ea typeface="Times New Roman"/>
              <a:cs typeface="Times New Roman"/>
              <a:sym typeface="Times New Roman"/>
            </a:endParaRPr>
          </a:p>
        </p:txBody>
      </p:sp>
      <p:sp>
        <p:nvSpPr>
          <p:cNvPr id="90" name="Google Shape;90;p2"/>
          <p:cNvSpPr txBox="1"/>
          <p:nvPr>
            <p:ph idx="1" type="body"/>
          </p:nvPr>
        </p:nvSpPr>
        <p:spPr>
          <a:xfrm>
            <a:off x="685800" y="1143000"/>
            <a:ext cx="7924800" cy="486429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Introduction</a:t>
            </a:r>
            <a:endParaRPr/>
          </a:p>
          <a:p>
            <a:pPr indent="-342900" lvl="0" marL="342900" rtl="0" algn="l">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Related works</a:t>
            </a:r>
            <a:endParaRPr/>
          </a:p>
          <a:p>
            <a:pPr indent="-342900" lvl="0" marL="342900" rtl="0" algn="l">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Proposed Work</a:t>
            </a:r>
            <a:endParaRPr/>
          </a:p>
          <a:p>
            <a:pPr indent="-342900" lvl="0" marL="342900" rtl="0" algn="l">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Methodology/Tools And Technology To Be Adopted</a:t>
            </a:r>
            <a:endParaRPr/>
          </a:p>
          <a:p>
            <a:pPr indent="-342900" lvl="0" marL="342900" rtl="0" algn="l">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Experimental Results</a:t>
            </a:r>
            <a:endParaRPr/>
          </a:p>
          <a:p>
            <a:pPr indent="-342900" lvl="0" marL="342900" rtl="0" algn="l">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Conclusion and future scope </a:t>
            </a:r>
            <a:endParaRPr/>
          </a:p>
          <a:p>
            <a:pPr indent="-342900" lvl="0" marL="342900" rtl="0" algn="l">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References</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p:nvPr/>
        </p:nvSpPr>
        <p:spPr>
          <a:xfrm>
            <a:off x="304800" y="228600"/>
            <a:ext cx="8153400" cy="6278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ABSTRACT</a:t>
            </a:r>
            <a:r>
              <a:rPr b="0" i="0" lang="en-US" sz="2400" u="none" cap="none" strike="noStrike">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As an extensively well-known chronic disease, diabetes is an illness that harms the body’s capability to process blood glucose. The proper treatment of diabetes could help a person live a long and normal life in general. It is necessary to detect the disease at an early stage. We focus our work on the performance of a machine-learning (ML) algorithm to identify the presence of diabetes on the PIMA Indian diabetes dataset (PIDD) which referenced from the University of California, Irvine (UCI) ML repository. Using ML, we know about the classification and prediction techniques. Further, diabetes became an attention seeker in the field of research due to the presence of imbalanced and missing data. Although many factors affect the performance of the algorithm, This research paper worked on the prediction technique for diabetes classification with outliers and missing values in data with class imbalance. Using an adaptive synthetic sampling method (ADASYN) and reduced the impact of class imbalance on the performance of the prediction model. Then, this algorithm improved the generalization using a feature selection technique and multilayer perceptron classifiers to make predictions and evaluations. Experimental results shows that this experiment obtained a better accuracy of 84% with a neural network model in comparison with the previous model. </a:t>
            </a:r>
            <a:endParaRPr/>
          </a:p>
          <a:p>
            <a:pPr indent="0" lvl="0" marL="0" marR="0" rtl="0" algn="just">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Keywords</a:t>
            </a:r>
            <a:r>
              <a:rPr b="0" i="0" lang="en-US" sz="1800" u="none" cap="none" strike="noStrike">
                <a:solidFill>
                  <a:schemeClr val="dk1"/>
                </a:solidFill>
                <a:latin typeface="Times New Roman"/>
                <a:ea typeface="Times New Roman"/>
                <a:cs typeface="Times New Roman"/>
                <a:sym typeface="Times New Roman"/>
              </a:rPr>
              <a:t> Diabetes prediction . Machine Learning. Outliers . Artificial Neural Network . Adaptive synthetic sampling . Multilayer Perceptron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p:nvPr/>
        </p:nvSpPr>
        <p:spPr>
          <a:xfrm>
            <a:off x="381000" y="228600"/>
            <a:ext cx="8229600" cy="62786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INTRODUCTION </a:t>
            </a:r>
            <a:endParaRPr/>
          </a:p>
          <a:p>
            <a:pPr indent="0" lvl="0" marL="0" marR="0" rtl="0" algn="ctr">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Diabetes is the abbreviated version of full name diabetes mellitus. The term diabetes mellitus is derived from the Greek word diabetes which means siphon. The word ’siphon’ means to pass through and the Latin word Mellitus means sweet[1].</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 the </a:t>
            </a:r>
            <a:r>
              <a:rPr b="1" i="0" lang="en-US" sz="1800" u="none" cap="none" strike="noStrike">
                <a:solidFill>
                  <a:schemeClr val="dk1"/>
                </a:solidFill>
                <a:latin typeface="Times New Roman"/>
                <a:ea typeface="Times New Roman"/>
                <a:cs typeface="Times New Roman"/>
                <a:sym typeface="Times New Roman"/>
              </a:rPr>
              <a:t>17th century</a:t>
            </a:r>
            <a:r>
              <a:rPr b="0" i="0" lang="en-US" sz="1800" u="none" cap="none" strike="noStrike">
                <a:solidFill>
                  <a:schemeClr val="dk1"/>
                </a:solidFill>
                <a:latin typeface="Times New Roman"/>
                <a:ea typeface="Times New Roman"/>
                <a:cs typeface="Times New Roman"/>
                <a:sym typeface="Times New Roman"/>
              </a:rPr>
              <a:t>, diabetes mellitus also known as pissing evil [2]. Diabetes is one of the most chronic diseases in the world.</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 was characterized by high blood sugar. It had become a fifth-ranked among various diseases for disease-related deaths [3].</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Due to diabetes, other problems may arise like the increased risk of heart attacked and stroked, kidney failure, etc.</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Diabetes disease had mainly three categories such as type 1 diabetes, type2 diabetes, and gestational diabetes [4]. Other categories of diabetes mellitus were diabetic retinopathy and diabetic neuropathy.</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PIMA Indian dataset (PIDD) [5] was used for the development of prediction models for classified data into diabetic or non-diabetic based on their symptoms and through the performance of various algorithms applied on this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p:nvPr/>
        </p:nvSpPr>
        <p:spPr>
          <a:xfrm>
            <a:off x="457200" y="304800"/>
            <a:ext cx="8153400" cy="5078313"/>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Machine learning techniques </a:t>
            </a:r>
            <a:r>
              <a:rPr b="0" i="0" lang="en-US" sz="1800" u="none" cap="none" strike="noStrike">
                <a:solidFill>
                  <a:schemeClr val="dk1"/>
                </a:solidFill>
                <a:latin typeface="Times New Roman"/>
                <a:ea typeface="Times New Roman"/>
                <a:cs typeface="Times New Roman"/>
                <a:sym typeface="Times New Roman"/>
              </a:rPr>
              <a:t>had a massive perspective to improve the performance of the prediction model for diabetes. In terms of the development of the healthcare industry, they create a large amount of valuable data such as patient records, electronic medical history, the record of diagnosis, treatment data, etc.</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Researchers had proved that the classification algorithms as support vector machine (SVM) [6], KNN [7], Naïve Bayes [8] and an ensemble of tree classifiers [9] [10], Logistic regression (LR) [11] etc. work better for many diseases with better results. This approach to ML techniques also indicates the improvement in the performance of the analysis.</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 this work, various factors were under consideration to enhance performance. Firstly works to improve the quality of data for effective diabetes classification and applying feature selection. Then, it uses an oversampling method for improvement in the imbalanced class distribution in the dataset. It helps to solve the problem related to the unduly biased classification of major classes. The proposed algorithm was explained as the achievement of improved accuracy on PIDD, which performs better than the previous experiment.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p:nvPr/>
        </p:nvSpPr>
        <p:spPr>
          <a:xfrm>
            <a:off x="3276600" y="228600"/>
            <a:ext cx="2902205"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RELATED WORKS</a:t>
            </a:r>
            <a:endParaRPr b="1" i="0" sz="2400" u="none" cap="none" strike="noStrike">
              <a:solidFill>
                <a:schemeClr val="dk1"/>
              </a:solidFill>
              <a:latin typeface="Times New Roman"/>
              <a:ea typeface="Times New Roman"/>
              <a:cs typeface="Times New Roman"/>
              <a:sym typeface="Times New Roman"/>
            </a:endParaRPr>
          </a:p>
        </p:txBody>
      </p:sp>
      <p:sp>
        <p:nvSpPr>
          <p:cNvPr id="111" name="Google Shape;111;p6"/>
          <p:cNvSpPr/>
          <p:nvPr/>
        </p:nvSpPr>
        <p:spPr>
          <a:xfrm>
            <a:off x="457200" y="609600"/>
            <a:ext cx="83058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Various research works have been proposed for the classification of diabetes. These consider some features for the diagnosis and treatment of diabetes.</a:t>
            </a:r>
            <a:endParaRPr b="0" i="0" sz="1800" u="none" cap="none" strike="noStrike">
              <a:solidFill>
                <a:schemeClr val="dk1"/>
              </a:solidFill>
              <a:latin typeface="Times New Roman"/>
              <a:ea typeface="Times New Roman"/>
              <a:cs typeface="Times New Roman"/>
              <a:sym typeface="Times New Roman"/>
            </a:endParaRPr>
          </a:p>
        </p:txBody>
      </p:sp>
      <p:sp>
        <p:nvSpPr>
          <p:cNvPr id="112" name="Google Shape;112;p6"/>
          <p:cNvSpPr/>
          <p:nvPr/>
        </p:nvSpPr>
        <p:spPr>
          <a:xfrm>
            <a:off x="457200" y="1371600"/>
            <a:ext cx="8305800" cy="5355312"/>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S. S. Dileep[12]works </a:t>
            </a:r>
            <a:r>
              <a:rPr b="0" i="0" lang="en-US" sz="1800" u="none" cap="none" strike="noStrike">
                <a:solidFill>
                  <a:schemeClr val="dk1"/>
                </a:solidFill>
                <a:latin typeface="Times New Roman"/>
                <a:ea typeface="Times New Roman"/>
                <a:cs typeface="Times New Roman"/>
                <a:sym typeface="Times New Roman"/>
              </a:rPr>
              <a:t>on the creation of an efficient model to compare various machine learning techniques using support vector machine (SVM), decision tree (DT), and Naïve Bayes (NB) to forecast the possibility of diabetes with maximum accuracy. They showed that the NB classifier performed best as compared to other methods with AUC 0. 809. They demonstrate that </a:t>
            </a:r>
            <a:r>
              <a:rPr b="1" i="0" lang="en-US" sz="1800" u="none" cap="none" strike="noStrike">
                <a:solidFill>
                  <a:schemeClr val="dk1"/>
                </a:solidFill>
                <a:latin typeface="Times New Roman"/>
                <a:ea typeface="Times New Roman"/>
                <a:cs typeface="Times New Roman"/>
                <a:sym typeface="Times New Roman"/>
              </a:rPr>
              <a:t>DT achieved higher accuracy</a:t>
            </a:r>
            <a:r>
              <a:rPr b="0" i="0" lang="en-US" sz="1800" u="none" cap="none" strike="noStrike">
                <a:solidFill>
                  <a:schemeClr val="dk1"/>
                </a:solidFill>
                <a:latin typeface="Times New Roman"/>
                <a:ea typeface="Times New Roman"/>
                <a:cs typeface="Times New Roman"/>
                <a:sym typeface="Times New Roman"/>
              </a:rPr>
              <a:t> in comparison with other techniques employed in this model.</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a:t>
            </a:r>
            <a:r>
              <a:rPr b="1" i="0" lang="en-US" sz="1800" u="none" cap="none" strike="noStrike">
                <a:solidFill>
                  <a:schemeClr val="dk1"/>
                </a:solidFill>
                <a:latin typeface="Times New Roman"/>
                <a:ea typeface="Times New Roman"/>
                <a:cs typeface="Times New Roman"/>
                <a:sym typeface="Times New Roman"/>
              </a:rPr>
              <a:t>ML framework proposed </a:t>
            </a:r>
            <a:r>
              <a:rPr b="0" i="0" lang="en-US" sz="1800" u="none" cap="none" strike="noStrike">
                <a:solidFill>
                  <a:schemeClr val="dk1"/>
                </a:solidFill>
                <a:latin typeface="Times New Roman"/>
                <a:ea typeface="Times New Roman"/>
                <a:cs typeface="Times New Roman"/>
                <a:sym typeface="Times New Roman"/>
              </a:rPr>
              <a:t>[13], using linear discriminant analysis, quadratic discriminant analysis, NB, Gaussian process classification, AdaBoost (AB), logistic regression (LR), SVM, ANN, DT, and RF with </a:t>
            </a:r>
            <a:r>
              <a:rPr b="1" i="0" lang="en-US" sz="1800" u="none" cap="none" strike="noStrike">
                <a:solidFill>
                  <a:schemeClr val="dk1"/>
                </a:solidFill>
                <a:latin typeface="Times New Roman"/>
                <a:ea typeface="Times New Roman"/>
                <a:cs typeface="Times New Roman"/>
                <a:sym typeface="Times New Roman"/>
              </a:rPr>
              <a:t>dimension reduction and cross-validation </a:t>
            </a:r>
            <a:r>
              <a:rPr b="0" i="0" lang="en-US" sz="1800" u="none" cap="none" strike="noStrike">
                <a:solidFill>
                  <a:schemeClr val="dk1"/>
                </a:solidFill>
                <a:latin typeface="Times New Roman"/>
                <a:ea typeface="Times New Roman"/>
                <a:cs typeface="Times New Roman"/>
                <a:sym typeface="Times New Roman"/>
              </a:rPr>
              <a:t>method. They also </a:t>
            </a:r>
            <a:r>
              <a:rPr b="1" i="0" lang="en-US" sz="1800" u="none" cap="none" strike="noStrike">
                <a:solidFill>
                  <a:schemeClr val="dk1"/>
                </a:solidFill>
                <a:latin typeface="Times New Roman"/>
                <a:ea typeface="Times New Roman"/>
                <a:cs typeface="Times New Roman"/>
                <a:sym typeface="Times New Roman"/>
              </a:rPr>
              <a:t>worked on outlier rejection and filling missing values </a:t>
            </a:r>
            <a:r>
              <a:rPr b="0" i="0" lang="en-US" sz="1800" u="none" cap="none" strike="noStrike">
                <a:solidFill>
                  <a:schemeClr val="dk1"/>
                </a:solidFill>
                <a:latin typeface="Times New Roman"/>
                <a:ea typeface="Times New Roman"/>
                <a:cs typeface="Times New Roman"/>
                <a:sym typeface="Times New Roman"/>
              </a:rPr>
              <a:t>for boosting the performance of the ML model, where they chose AUC as a performance metric.</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Authors in [14], they developed the five different models to predict diabetes using a linear kernel SVM (SVM-linear), radial basis kernel, KNN, ANN, multi- dimensionality reduction methods. They also employed a </a:t>
            </a:r>
            <a:r>
              <a:rPr b="1" i="0" lang="en-US" sz="1800" u="none" cap="none" strike="noStrike">
                <a:solidFill>
                  <a:schemeClr val="dk1"/>
                </a:solidFill>
                <a:latin typeface="Times New Roman"/>
                <a:ea typeface="Times New Roman"/>
                <a:cs typeface="Times New Roman"/>
                <a:sym typeface="Times New Roman"/>
              </a:rPr>
              <a:t>feature selection method </a:t>
            </a:r>
            <a:r>
              <a:rPr b="0" i="0" lang="en-US" sz="1800" u="none" cap="none" strike="noStrike">
                <a:solidFill>
                  <a:schemeClr val="dk1"/>
                </a:solidFill>
                <a:latin typeface="Times New Roman"/>
                <a:ea typeface="Times New Roman"/>
                <a:cs typeface="Times New Roman"/>
                <a:sym typeface="Times New Roman"/>
              </a:rPr>
              <a:t>to avoid biased selection of dominant features in the dataset. The Boruta wrapper algorithm used for feature engineering.</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p:nvPr/>
        </p:nvSpPr>
        <p:spPr>
          <a:xfrm>
            <a:off x="457200" y="228600"/>
            <a:ext cx="8305800" cy="6186309"/>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deep learning technique [15] used to predict diabetes; they used a combination of a prevalent method from deep learning as long short term memory technique and convolution neural network method. Then, it compared with </a:t>
            </a:r>
            <a:r>
              <a:rPr b="1" i="0" lang="en-US" sz="1800" u="none" cap="none" strike="noStrike">
                <a:solidFill>
                  <a:schemeClr val="dk1"/>
                </a:solidFill>
                <a:latin typeface="Times New Roman"/>
                <a:ea typeface="Times New Roman"/>
                <a:cs typeface="Times New Roman"/>
                <a:sym typeface="Times New Roman"/>
              </a:rPr>
              <a:t>the performance of the MLP classifier to show the impact of the technique.</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a:t>
            </a:r>
            <a:r>
              <a:rPr b="1" i="0" lang="en-US" sz="1800" u="none" cap="none" strike="noStrike">
                <a:solidFill>
                  <a:schemeClr val="dk1"/>
                </a:solidFill>
                <a:latin typeface="Times New Roman"/>
                <a:ea typeface="Times New Roman"/>
                <a:cs typeface="Times New Roman"/>
                <a:sym typeface="Times New Roman"/>
              </a:rPr>
              <a:t>artificial neural network (ANN) based classification model was proposed</a:t>
            </a:r>
            <a:r>
              <a:rPr b="0" i="0" lang="en-US" sz="1800" u="none" cap="none" strike="noStrike">
                <a:solidFill>
                  <a:schemeClr val="dk1"/>
                </a:solidFill>
                <a:latin typeface="Times New Roman"/>
                <a:ea typeface="Times New Roman"/>
                <a:cs typeface="Times New Roman"/>
                <a:sym typeface="Times New Roman"/>
              </a:rPr>
              <a:t>, in [16], they screened the </a:t>
            </a:r>
            <a:r>
              <a:rPr b="1" i="0" lang="en-US" sz="1800" u="none" cap="none" strike="noStrike">
                <a:solidFill>
                  <a:schemeClr val="dk1"/>
                </a:solidFill>
                <a:latin typeface="Times New Roman"/>
                <a:ea typeface="Times New Roman"/>
                <a:cs typeface="Times New Roman"/>
                <a:sym typeface="Times New Roman"/>
              </a:rPr>
              <a:t>PIDD data and worked with self-adaptive ANN</a:t>
            </a:r>
            <a:r>
              <a:rPr b="0" i="0" lang="en-US" sz="1800" u="none" cap="none" strike="noStrike">
                <a:solidFill>
                  <a:schemeClr val="dk1"/>
                </a:solidFill>
                <a:latin typeface="Times New Roman"/>
                <a:ea typeface="Times New Roman"/>
                <a:cs typeface="Times New Roman"/>
                <a:sym typeface="Times New Roman"/>
              </a:rPr>
              <a:t>. The neural network acclaimed by a cascading correlation (CC) algorithm. They demonstrated the CC with ANN helps </a:t>
            </a:r>
            <a:r>
              <a:rPr b="1" i="0" lang="en-US" sz="1800" u="none" cap="none" strike="noStrike">
                <a:solidFill>
                  <a:schemeClr val="dk1"/>
                </a:solidFill>
                <a:latin typeface="Times New Roman"/>
                <a:ea typeface="Times New Roman"/>
                <a:cs typeface="Times New Roman"/>
                <a:sym typeface="Times New Roman"/>
              </a:rPr>
              <a:t>to reduce the complexity of the neural network </a:t>
            </a:r>
            <a:r>
              <a:rPr b="0" i="0" lang="en-US" sz="1800" u="none" cap="none" strike="noStrike">
                <a:solidFill>
                  <a:schemeClr val="dk1"/>
                </a:solidFill>
                <a:latin typeface="Times New Roman"/>
                <a:ea typeface="Times New Roman"/>
                <a:cs typeface="Times New Roman"/>
                <a:sym typeface="Times New Roman"/>
              </a:rPr>
              <a:t>and also showed improvement in the performance of the technique.</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a:t>
            </a:r>
            <a:r>
              <a:rPr b="1" i="0" lang="en-US" sz="1800" u="none" cap="none" strike="noStrike">
                <a:solidFill>
                  <a:schemeClr val="dk1"/>
                </a:solidFill>
                <a:latin typeface="Times New Roman"/>
                <a:ea typeface="Times New Roman"/>
                <a:cs typeface="Times New Roman"/>
                <a:sym typeface="Times New Roman"/>
              </a:rPr>
              <a:t>predictive modeling </a:t>
            </a:r>
            <a:r>
              <a:rPr b="0" i="0" lang="en-US" sz="1800" u="none" cap="none" strike="noStrike">
                <a:solidFill>
                  <a:schemeClr val="dk1"/>
                </a:solidFill>
                <a:latin typeface="Times New Roman"/>
                <a:ea typeface="Times New Roman"/>
                <a:cs typeface="Times New Roman"/>
                <a:sym typeface="Times New Roman"/>
              </a:rPr>
              <a:t>[17] used to analyze the performance of different ML techniques based on a 3 patient’s record to help doctors in the early detection and treatment of diabetic patients. They </a:t>
            </a:r>
            <a:r>
              <a:rPr b="1" i="0" lang="en-US" sz="1800" u="none" cap="none" strike="noStrike">
                <a:solidFill>
                  <a:schemeClr val="dk1"/>
                </a:solidFill>
                <a:latin typeface="Times New Roman"/>
                <a:ea typeface="Times New Roman"/>
                <a:cs typeface="Times New Roman"/>
                <a:sym typeface="Times New Roman"/>
              </a:rPr>
              <a:t>performed on the PIDD data using different algorithms like KNN, LR, and gradient boosting, SVM, RF, DT, and neural network</a:t>
            </a:r>
            <a:r>
              <a:rPr b="0" i="0" lang="en-US" sz="1800" u="none" cap="none" strike="noStrike">
                <a:solidFill>
                  <a:schemeClr val="dk1"/>
                </a:solidFill>
                <a:latin typeface="Times New Roman"/>
                <a:ea typeface="Times New Roman"/>
                <a:cs typeface="Times New Roman"/>
                <a:sym typeface="Times New Roman"/>
              </a:rPr>
              <a:t>. In this experiment, </a:t>
            </a:r>
            <a:r>
              <a:rPr b="1" i="0" lang="en-US" sz="1800" u="none" cap="none" strike="noStrike">
                <a:solidFill>
                  <a:schemeClr val="dk1"/>
                </a:solidFill>
                <a:latin typeface="Times New Roman"/>
                <a:ea typeface="Times New Roman"/>
                <a:cs typeface="Times New Roman"/>
                <a:sym typeface="Times New Roman"/>
              </a:rPr>
              <a:t>RF performed better on this dataset with 79% accuracy</a:t>
            </a:r>
            <a:r>
              <a:rPr b="0" i="0" lang="en-US" sz="1800" u="none" cap="none" strike="noStrike">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proposed framework [18] performed the </a:t>
            </a:r>
            <a:r>
              <a:rPr b="1" i="0" lang="en-US" sz="1800" u="none" cap="none" strike="noStrike">
                <a:solidFill>
                  <a:schemeClr val="dk1"/>
                </a:solidFill>
                <a:latin typeface="Times New Roman"/>
                <a:ea typeface="Times New Roman"/>
                <a:cs typeface="Times New Roman"/>
                <a:sym typeface="Times New Roman"/>
              </a:rPr>
              <a:t>analysis of features in PIDD</a:t>
            </a:r>
            <a:r>
              <a:rPr b="0" i="0" lang="en-US" sz="1800" u="none" cap="none" strike="noStrike">
                <a:solidFill>
                  <a:schemeClr val="dk1"/>
                </a:solidFill>
                <a:latin typeface="Times New Roman"/>
                <a:ea typeface="Times New Roman"/>
                <a:cs typeface="Times New Roman"/>
                <a:sym typeface="Times New Roman"/>
              </a:rPr>
              <a:t>. Based on correlation values, they selected the optimal features from the dataset. They showed in their experiment, the feature selection method  provided the </a:t>
            </a:r>
            <a:r>
              <a:rPr b="1" i="0" lang="en-US" sz="1800" u="none" cap="none" strike="noStrike">
                <a:solidFill>
                  <a:schemeClr val="dk1"/>
                </a:solidFill>
                <a:latin typeface="Times New Roman"/>
                <a:ea typeface="Times New Roman"/>
                <a:cs typeface="Times New Roman"/>
                <a:sym typeface="Times New Roman"/>
              </a:rPr>
              <a:t>best fit to the data in aspects of diabetic or non-diabetic patients’ records.</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p:nvPr/>
        </p:nvSpPr>
        <p:spPr>
          <a:xfrm>
            <a:off x="2209800" y="381000"/>
            <a:ext cx="519014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MATERIAL AND METHODOLOGY</a:t>
            </a:r>
            <a:endParaRPr/>
          </a:p>
        </p:txBody>
      </p:sp>
      <p:sp>
        <p:nvSpPr>
          <p:cNvPr id="123" name="Google Shape;123;p8"/>
          <p:cNvSpPr/>
          <p:nvPr/>
        </p:nvSpPr>
        <p:spPr>
          <a:xfrm>
            <a:off x="381000" y="914400"/>
            <a:ext cx="8305800"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Dataset</a:t>
            </a:r>
            <a:endParaRPr/>
          </a:p>
          <a:p>
            <a:pPr indent="0" lvl="0"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The proposed work performed using the PIMA Indian dataset taken from the UCI Repository [5].</a:t>
            </a:r>
            <a:endParaRPr b="1" i="0" sz="1800" u="none" cap="none" strike="noStrike">
              <a:solidFill>
                <a:schemeClr val="dk1"/>
              </a:solidFill>
              <a:latin typeface="Times New Roman"/>
              <a:ea typeface="Times New Roman"/>
              <a:cs typeface="Times New Roman"/>
              <a:sym typeface="Times New Roman"/>
            </a:endParaRPr>
          </a:p>
        </p:txBody>
      </p:sp>
      <p:pic>
        <p:nvPicPr>
          <p:cNvPr id="124" name="Google Shape;124;p8"/>
          <p:cNvPicPr preferRelativeResize="0"/>
          <p:nvPr/>
        </p:nvPicPr>
        <p:blipFill rotWithShape="1">
          <a:blip r:embed="rId3">
            <a:alphaModFix/>
          </a:blip>
          <a:srcRect b="0" l="0" r="0" t="0"/>
          <a:stretch/>
        </p:blipFill>
        <p:spPr>
          <a:xfrm>
            <a:off x="990600" y="1828800"/>
            <a:ext cx="7238999" cy="3890963"/>
          </a:xfrm>
          <a:prstGeom prst="rect">
            <a:avLst/>
          </a:prstGeom>
          <a:noFill/>
          <a:ln>
            <a:noFill/>
          </a:ln>
        </p:spPr>
      </p:pic>
      <p:sp>
        <p:nvSpPr>
          <p:cNvPr id="125" name="Google Shape;125;p8"/>
          <p:cNvSpPr/>
          <p:nvPr/>
        </p:nvSpPr>
        <p:spPr>
          <a:xfrm>
            <a:off x="2971800" y="5867400"/>
            <a:ext cx="38523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Fig.1 </a:t>
            </a:r>
            <a:r>
              <a:rPr b="0" i="0" lang="en-US" sz="1800" u="none" cap="none" strike="noStrike">
                <a:solidFill>
                  <a:schemeClr val="dk1"/>
                </a:solidFill>
                <a:latin typeface="Times New Roman"/>
                <a:ea typeface="Times New Roman"/>
                <a:cs typeface="Times New Roman"/>
                <a:sym typeface="Times New Roman"/>
              </a:rPr>
              <a:t>Distribution of attributes in PIDD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9"/>
          <p:cNvGraphicFramePr/>
          <p:nvPr/>
        </p:nvGraphicFramePr>
        <p:xfrm>
          <a:off x="457200" y="762000"/>
          <a:ext cx="3000000" cy="3000000"/>
        </p:xfrm>
        <a:graphic>
          <a:graphicData uri="http://schemas.openxmlformats.org/drawingml/2006/table">
            <a:tbl>
              <a:tblPr>
                <a:noFill/>
                <a:tableStyleId>{F28EBA3F-E6F9-4CC2-9555-2E800A17AF47}</a:tableStyleId>
              </a:tblPr>
              <a:tblGrid>
                <a:gridCol w="1934475"/>
                <a:gridCol w="2630675"/>
                <a:gridCol w="3664425"/>
              </a:tblGrid>
              <a:tr h="593700">
                <a:tc>
                  <a:txBody>
                    <a:bodyPr/>
                    <a:lstStyle/>
                    <a:p>
                      <a:pPr indent="0" lvl="0" marL="70485" marR="0" rtl="0" algn="ctr">
                        <a:lnSpc>
                          <a:spcPct val="64687"/>
                        </a:lnSpc>
                        <a:spcBef>
                          <a:spcPts val="0"/>
                        </a:spcBef>
                        <a:spcAft>
                          <a:spcPts val="0"/>
                        </a:spcAft>
                        <a:buNone/>
                      </a:pPr>
                      <a:r>
                        <a:rPr b="1" lang="en-US" sz="1600" u="none" cap="none" strike="noStrike">
                          <a:latin typeface="Times New Roman"/>
                          <a:ea typeface="Times New Roman"/>
                          <a:cs typeface="Times New Roman"/>
                          <a:sym typeface="Times New Roman"/>
                        </a:rPr>
                        <a:t>Attribute</a:t>
                      </a:r>
                      <a:endParaRPr/>
                    </a:p>
                    <a:p>
                      <a:pPr indent="0" lvl="0" marL="74930" marR="0" rtl="0" algn="ctr">
                        <a:lnSpc>
                          <a:spcPct val="64687"/>
                        </a:lnSpc>
                        <a:spcBef>
                          <a:spcPts val="45"/>
                        </a:spcBef>
                        <a:spcAft>
                          <a:spcPts val="0"/>
                        </a:spcAft>
                        <a:buNone/>
                      </a:pPr>
                      <a:r>
                        <a:rPr b="1" lang="en-US" sz="1600" u="none" cap="none" strike="noStrike">
                          <a:latin typeface="Times New Roman"/>
                          <a:ea typeface="Times New Roman"/>
                          <a:cs typeface="Times New Roman"/>
                          <a:sym typeface="Times New Roman"/>
                        </a:rPr>
                        <a:t>number</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6835" marR="0" rtl="0" algn="ctr">
                        <a:lnSpc>
                          <a:spcPct val="64687"/>
                        </a:lnSpc>
                        <a:spcBef>
                          <a:spcPts val="0"/>
                        </a:spcBef>
                        <a:spcAft>
                          <a:spcPts val="0"/>
                        </a:spcAft>
                        <a:buNone/>
                      </a:pPr>
                      <a:r>
                        <a:rPr b="1" lang="en-US" sz="1600" u="none" cap="none" strike="noStrike">
                          <a:latin typeface="Times New Roman"/>
                          <a:ea typeface="Times New Roman"/>
                          <a:cs typeface="Times New Roman"/>
                          <a:sym typeface="Times New Roman"/>
                        </a:rPr>
                        <a:t>Attribute</a:t>
                      </a:r>
                      <a:endParaRPr/>
                    </a:p>
                    <a:p>
                      <a:pPr indent="0" lvl="0" marL="81280" marR="0" rtl="0" algn="ctr">
                        <a:lnSpc>
                          <a:spcPct val="64687"/>
                        </a:lnSpc>
                        <a:spcBef>
                          <a:spcPts val="45"/>
                        </a:spcBef>
                        <a:spcAft>
                          <a:spcPts val="0"/>
                        </a:spcAft>
                        <a:buNone/>
                      </a:pPr>
                      <a:r>
                        <a:rPr b="1" lang="en-US" sz="1600" u="none" cap="none" strike="noStrike">
                          <a:latin typeface="Times New Roman"/>
                          <a:ea typeface="Times New Roman"/>
                          <a:cs typeface="Times New Roman"/>
                          <a:sym typeface="Times New Roman"/>
                        </a:rPr>
                        <a:t>name</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ctr">
                        <a:lnSpc>
                          <a:spcPct val="64687"/>
                        </a:lnSpc>
                        <a:spcBef>
                          <a:spcPts val="0"/>
                        </a:spcBef>
                        <a:spcAft>
                          <a:spcPts val="0"/>
                        </a:spcAft>
                        <a:buNone/>
                      </a:pPr>
                      <a:r>
                        <a:rPr b="1" lang="en-US" sz="1600" u="none" cap="none" strike="noStrike">
                          <a:latin typeface="Times New Roman"/>
                          <a:ea typeface="Times New Roman"/>
                          <a:cs typeface="Times New Roman"/>
                          <a:sym typeface="Times New Roman"/>
                        </a:rPr>
                        <a:t>Description</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3700">
                <a:tc>
                  <a:txBody>
                    <a:bodyPr/>
                    <a:lstStyle/>
                    <a:p>
                      <a:pPr indent="0" lvl="0" marL="65405"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1</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128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Pregnancies</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Number of   Times Pregnant</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3700">
                <a:tc>
                  <a:txBody>
                    <a:bodyPr/>
                    <a:lstStyle/>
                    <a:p>
                      <a:pPr indent="0" lvl="0" marL="7493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2</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128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Glucose</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Plasma Glucose concentration</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3700">
                <a:tc>
                  <a:txBody>
                    <a:bodyPr/>
                    <a:lstStyle/>
                    <a:p>
                      <a:pPr indent="0" lvl="0" marL="7493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3</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128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Blood Pressure</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Diastolic	blood pressure(mm Hg)</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3700">
                <a:tc>
                  <a:txBody>
                    <a:bodyPr/>
                    <a:lstStyle/>
                    <a:p>
                      <a:pPr indent="0" lvl="0" marL="70485"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4</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128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skin thickness</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skinfold thickness(mm)</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3700">
                <a:tc>
                  <a:txBody>
                    <a:bodyPr/>
                    <a:lstStyle/>
                    <a:p>
                      <a:pPr indent="0" lvl="0" marL="7493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5</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128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Insulin</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2-hour serum insulin (mu U/ml)</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3700">
                <a:tc>
                  <a:txBody>
                    <a:bodyPr/>
                    <a:lstStyle/>
                    <a:p>
                      <a:pPr indent="0" lvl="0" marL="7493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6</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128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BMI</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Body mass index function</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3700">
                <a:tc>
                  <a:txBody>
                    <a:bodyPr/>
                    <a:lstStyle/>
                    <a:p>
                      <a:pPr indent="0" lvl="0" marL="71755"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7</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128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Diabetes pedigree function</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Diabetes	pedigree function</a:t>
                      </a:r>
                      <a:endParaRPr sz="1600" u="none" cap="none" strike="noStrike">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5600">
                <a:tc>
                  <a:txBody>
                    <a:bodyPr/>
                    <a:lstStyle/>
                    <a:p>
                      <a:pPr indent="0" lvl="0" marL="7493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8</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6835"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Age</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112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Age in years</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3700">
                <a:tc>
                  <a:txBody>
                    <a:bodyPr/>
                    <a:lstStyle/>
                    <a:p>
                      <a:pPr indent="0" lvl="0" marL="7493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9</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81280"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Outcome</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75565" marR="0" rtl="0" algn="l">
                        <a:lnSpc>
                          <a:spcPct val="64687"/>
                        </a:lnSpc>
                        <a:spcBef>
                          <a:spcPts val="0"/>
                        </a:spcBef>
                        <a:spcAft>
                          <a:spcPts val="0"/>
                        </a:spcAft>
                        <a:buNone/>
                      </a:pPr>
                      <a:r>
                        <a:rPr lang="en-US" sz="1600" u="none" cap="none" strike="noStrike">
                          <a:latin typeface="Times New Roman"/>
                          <a:ea typeface="Times New Roman"/>
                          <a:cs typeface="Times New Roman"/>
                          <a:sym typeface="Times New Roman"/>
                        </a:rPr>
                        <a:t>Class Label (’0’ or ’1’)</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31" name="Google Shape;131;p9"/>
          <p:cNvSpPr/>
          <p:nvPr/>
        </p:nvSpPr>
        <p:spPr>
          <a:xfrm>
            <a:off x="3048000" y="228600"/>
            <a:ext cx="2882199" cy="36933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Table 1 </a:t>
            </a:r>
            <a:r>
              <a:rPr b="0" i="0" lang="en-US" sz="1800" u="none" cap="none" strike="noStrike">
                <a:solidFill>
                  <a:schemeClr val="dk1"/>
                </a:solidFill>
                <a:latin typeface="Times New Roman"/>
                <a:ea typeface="Times New Roman"/>
                <a:cs typeface="Times New Roman"/>
                <a:sym typeface="Times New Roman"/>
              </a:rPr>
              <a:t>Description of PIDD</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2021-06-14T06:33:14Z</dcterms:created>
  <dc:creator>Windows User</dc:creator>
</cp:coreProperties>
</file>