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</p:sldMasterIdLst>
  <p:notesMasterIdLst>
    <p:notesMasterId r:id="rId6"/>
  </p:notesMasterIdLst>
  <p:sldIdLst>
    <p:sldId id="259" r:id="rId5"/>
    <p:sldId id="260" r:id="rId7"/>
    <p:sldId id="261" r:id="rId8"/>
    <p:sldId id="262" r:id="rId9"/>
    <p:sldId id="267" r:id="rId10"/>
    <p:sldId id="268" r:id="rId11"/>
    <p:sldId id="269" r:id="rId12"/>
    <p:sldId id="270" r:id="rId13"/>
    <p:sldId id="283" r:id="rId14"/>
    <p:sldId id="271" r:id="rId15"/>
    <p:sldId id="272" r:id="rId16"/>
    <p:sldId id="284" r:id="rId17"/>
    <p:sldId id="273" r:id="rId18"/>
    <p:sldId id="274" r:id="rId19"/>
    <p:sldId id="275" r:id="rId20"/>
    <p:sldId id="285" r:id="rId21"/>
    <p:sldId id="276" r:id="rId22"/>
    <p:sldId id="277" r:id="rId23"/>
    <p:sldId id="278" r:id="rId24"/>
    <p:sldId id="286" r:id="rId25"/>
    <p:sldId id="279" r:id="rId26"/>
    <p:sldId id="280" r:id="rId27"/>
    <p:sldId id="282" r:id="rId28"/>
    <p:sldId id="28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5FD4D5"/>
    <a:srgbClr val="43A2C2"/>
    <a:srgbClr val="347A92"/>
    <a:srgbClr val="FF9409"/>
    <a:srgbClr val="9E211B"/>
    <a:srgbClr val="E3D2AE"/>
    <a:srgbClr val="DAECF7"/>
    <a:srgbClr val="C7020C"/>
    <a:srgbClr val="C91324"/>
    <a:srgbClr val="162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8" autoAdjust="0"/>
    <p:restoredTop sz="94660"/>
  </p:normalViewPr>
  <p:slideViewPr>
    <p:cSldViewPr snapToGrid="0">
      <p:cViewPr>
        <p:scale>
          <a:sx n="50" d="100"/>
          <a:sy n="50" d="100"/>
        </p:scale>
        <p:origin x="-414" y="-1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3B369-44EF-4B82-AC7C-4B899F75A4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1218822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12188228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hyperlink" Target="https://ibaotu.com/ppt/" TargetMode="Externa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" Type="http://schemas.openxmlformats.org/officeDocument/2006/relationships/hyperlink" Target="http://www.1ppt.com/hangye/" TargetMode="Externa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8.png"/><Relationship Id="rId16" Type="http://schemas.openxmlformats.org/officeDocument/2006/relationships/hyperlink" Target="http://www.1ppt.com/ziti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shouchaobao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jianli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3733" y="1963711"/>
            <a:ext cx="8079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互联网大数据云计算</a:t>
            </a:r>
            <a:endParaRPr kumimoji="1" lang="zh-CN" altLang="en-US" sz="6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3221" y="3071707"/>
            <a:ext cx="661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C</a:t>
            </a: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loud </a:t>
            </a:r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C</a:t>
            </a: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omputing </a:t>
            </a:r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/ </a:t>
            </a: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Big Data </a:t>
            </a:r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/ PPT Templates</a:t>
            </a:r>
            <a:endParaRPr lang="en-US" altLang="zh-CN" sz="20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7619" y="3602734"/>
            <a:ext cx="392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：第一</a:t>
            </a:r>
            <a:r>
              <a:rPr lang="en-US" altLang="zh-CN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PPT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   时间：</a:t>
            </a:r>
            <a:r>
              <a:rPr lang="en-US" altLang="zh-CN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2030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年</a:t>
            </a:r>
            <a:r>
              <a:rPr lang="en-US" altLang="zh-CN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12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月</a:t>
            </a:r>
            <a:endParaRPr lang="zh-CN" altLang="en-US" sz="16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smtClean="0">
                    <a:cs typeface="+mn-ea"/>
                    <a:sym typeface="+mn-lt"/>
                  </a:rPr>
                  <a:t>2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机遇和挑战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7" name="组合 82"/>
          <p:cNvGrpSpPr/>
          <p:nvPr/>
        </p:nvGrpSpPr>
        <p:grpSpPr bwMode="auto">
          <a:xfrm>
            <a:off x="787664" y="1952364"/>
            <a:ext cx="1546225" cy="1544637"/>
            <a:chOff x="1222577" y="2190193"/>
            <a:chExt cx="1545336" cy="1545336"/>
          </a:xfrm>
        </p:grpSpPr>
        <p:sp>
          <p:nvSpPr>
            <p:cNvPr id="8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9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" name="TextBox 24"/>
            <p:cNvSpPr txBox="1">
              <a:spLocks noChangeArrowheads="1"/>
            </p:cNvSpPr>
            <p:nvPr/>
          </p:nvSpPr>
          <p:spPr bwMode="auto">
            <a:xfrm>
              <a:off x="1596038" y="2730339"/>
              <a:ext cx="7997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2400" b="1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容量</a:t>
              </a:r>
              <a:endParaRPr lang="zh-CN" altLang="en-US" sz="24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341258" y="3673531"/>
            <a:ext cx="2435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数据的大小决定所考虑的数据的价值和潜在的价值</a:t>
            </a:r>
            <a:endParaRPr lang="zh-CN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组合 82"/>
          <p:cNvGrpSpPr/>
          <p:nvPr/>
        </p:nvGrpSpPr>
        <p:grpSpPr bwMode="auto">
          <a:xfrm>
            <a:off x="3792525" y="1952364"/>
            <a:ext cx="1546225" cy="1544637"/>
            <a:chOff x="1222577" y="2190193"/>
            <a:chExt cx="1545336" cy="1545336"/>
          </a:xfrm>
        </p:grpSpPr>
        <p:sp>
          <p:nvSpPr>
            <p:cNvPr id="25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1596038" y="2730339"/>
              <a:ext cx="7997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24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价值</a:t>
              </a:r>
              <a:endParaRPr lang="zh-CN" altLang="en-US" sz="24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" name="文本框 1"/>
          <p:cNvSpPr txBox="1">
            <a:spLocks noChangeArrowheads="1"/>
          </p:cNvSpPr>
          <p:nvPr/>
        </p:nvSpPr>
        <p:spPr bwMode="auto">
          <a:xfrm>
            <a:off x="3346118" y="3673531"/>
            <a:ext cx="2435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合理运用大数据，以低成本创造高价值</a:t>
            </a:r>
            <a:endParaRPr lang="zh-CN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82"/>
          <p:cNvGrpSpPr/>
          <p:nvPr/>
        </p:nvGrpSpPr>
        <p:grpSpPr bwMode="auto">
          <a:xfrm>
            <a:off x="6767567" y="1952364"/>
            <a:ext cx="1546224" cy="1544637"/>
            <a:chOff x="1222577" y="2190193"/>
            <a:chExt cx="1545336" cy="1545336"/>
          </a:xfrm>
        </p:grpSpPr>
        <p:sp>
          <p:nvSpPr>
            <p:cNvPr id="30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1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2" name="TextBox 24"/>
            <p:cNvSpPr txBox="1">
              <a:spLocks noChangeArrowheads="1"/>
            </p:cNvSpPr>
            <p:nvPr/>
          </p:nvSpPr>
          <p:spPr bwMode="auto">
            <a:xfrm>
              <a:off x="1596040" y="2583763"/>
              <a:ext cx="799759" cy="83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可变</a:t>
              </a:r>
              <a:endParaRPr lang="en-US" altLang="zh-CN" sz="24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性</a:t>
              </a:r>
              <a:endParaRPr lang="zh-CN" altLang="en-US" sz="24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3" name="文本框 1"/>
          <p:cNvSpPr txBox="1">
            <a:spLocks noChangeArrowheads="1"/>
          </p:cNvSpPr>
          <p:nvPr/>
        </p:nvSpPr>
        <p:spPr bwMode="auto">
          <a:xfrm>
            <a:off x="6321165" y="3673531"/>
            <a:ext cx="2435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妨碍了处理和有效地管理数据的过程</a:t>
            </a:r>
            <a:endParaRPr lang="zh-CN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4" name="组合 82"/>
          <p:cNvGrpSpPr/>
          <p:nvPr/>
        </p:nvGrpSpPr>
        <p:grpSpPr bwMode="auto">
          <a:xfrm>
            <a:off x="9518997" y="1944293"/>
            <a:ext cx="1546225" cy="1544637"/>
            <a:chOff x="1222577" y="2190193"/>
            <a:chExt cx="1545336" cy="1545336"/>
          </a:xfrm>
        </p:grpSpPr>
        <p:sp>
          <p:nvSpPr>
            <p:cNvPr id="35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6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7" name="TextBox 24"/>
            <p:cNvSpPr txBox="1">
              <a:spLocks noChangeArrowheads="1"/>
            </p:cNvSpPr>
            <p:nvPr/>
          </p:nvSpPr>
          <p:spPr bwMode="auto">
            <a:xfrm>
              <a:off x="1596038" y="2730339"/>
              <a:ext cx="7997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 sz="24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种类</a:t>
              </a:r>
              <a:endParaRPr lang="zh-CN" altLang="en-US" sz="24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文本框 1"/>
          <p:cNvSpPr txBox="1">
            <a:spLocks noChangeArrowheads="1"/>
          </p:cNvSpPr>
          <p:nvPr/>
        </p:nvSpPr>
        <p:spPr bwMode="auto">
          <a:xfrm>
            <a:off x="9072590" y="3665456"/>
            <a:ext cx="2435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数据的类型的多样性</a:t>
            </a:r>
            <a:endParaRPr lang="zh-CN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33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smtClean="0">
                    <a:cs typeface="+mn-ea"/>
                    <a:sym typeface="+mn-lt"/>
                  </a:rPr>
                  <a:t>2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机遇和挑战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67791" y="1417417"/>
            <a:ext cx="7106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大数据包括结构化、半结构化和非结构化数据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，非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结构化数据越来越成为数据的主要部分。据</a:t>
            </a:r>
            <a:r>
              <a:rPr lang="en-US" altLang="zh-CN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IDC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的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调查报告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显示：企业中</a:t>
            </a:r>
            <a:r>
              <a:rPr lang="en-US" altLang="zh-CN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80%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的数据都是非结构化数据，这些数据每年都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按指数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增长</a:t>
            </a:r>
            <a:r>
              <a:rPr lang="en-US" altLang="zh-CN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60%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。大数据就是互联网发展到现今阶段的一种表象或特征而已，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没有必要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神话它或对它保持敬畏之心，在以云计算为代表的技术创新大幕的衬托下，这些原本看起来很难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收集和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使用的数据开始容易被利用起来了，通过各行各业的不断创新，大数据会逐步为人类创造更多的价值。</a:t>
            </a:r>
            <a:endParaRPr lang="en-US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7673476" y="1684680"/>
            <a:ext cx="1955621" cy="1966665"/>
            <a:chOff x="567151" y="1590061"/>
            <a:chExt cx="1574165" cy="1583055"/>
          </a:xfrm>
        </p:grpSpPr>
        <p:sp>
          <p:nvSpPr>
            <p:cNvPr id="9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 flipH="1">
              <a:off x="713836" y="1937226"/>
              <a:ext cx="1278890" cy="8299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非结</a:t>
              </a:r>
              <a:endPara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1087755"/>
              <a:r>
                <a:rPr lang="zh-CN" altLang="en-US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构化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0353281" y="1417419"/>
            <a:ext cx="1687633" cy="1695113"/>
            <a:chOff x="565246" y="1590061"/>
            <a:chExt cx="1576070" cy="1583055"/>
          </a:xfrm>
        </p:grpSpPr>
        <p:sp>
          <p:nvSpPr>
            <p:cNvPr id="12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flipH="1">
              <a:off x="565246" y="1898764"/>
              <a:ext cx="1576070" cy="9628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半结</a:t>
              </a:r>
              <a:endPara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1087755"/>
              <a:r>
                <a:rPr lang="zh-CN" altLang="en-US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构化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9616389" y="3800224"/>
            <a:ext cx="1685595" cy="1695114"/>
            <a:chOff x="567151" y="1590061"/>
            <a:chExt cx="1574165" cy="1583055"/>
          </a:xfrm>
        </p:grpSpPr>
        <p:sp>
          <p:nvSpPr>
            <p:cNvPr id="15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 flipH="1">
              <a:off x="714788" y="2130086"/>
              <a:ext cx="1278890" cy="5030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3200" b="1" smtClean="0">
                  <a:solidFill>
                    <a:schemeClr val="bg1"/>
                  </a:solidFill>
                  <a:cs typeface="+mn-ea"/>
                  <a:sym typeface="+mn-lt"/>
                </a:rPr>
                <a:t>结构化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03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8" y="2735584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应用和案例</a:t>
            </a:r>
            <a:endParaRPr lang="zh-CN" altLang="en-US" sz="24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895" y="3197227"/>
            <a:ext cx="500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Remember what should be remembered, and forget what should be forgotten.Remember what should be remembered, and forget what should be forgotten.</a:t>
            </a:r>
            <a:endParaRPr lang="zh-CN" altLang="en-US" sz="1200" spc="3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3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应用和案例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任意多边形: 形状 1"/>
          <p:cNvSpPr/>
          <p:nvPr/>
        </p:nvSpPr>
        <p:spPr>
          <a:xfrm>
            <a:off x="0" y="2410346"/>
            <a:ext cx="12192000" cy="1347474"/>
          </a:xfrm>
          <a:custGeom>
            <a:avLst/>
            <a:gdLst>
              <a:gd name="connsiteX0" fmla="*/ 0 w 10898372"/>
              <a:gd name="connsiteY0" fmla="*/ 209517 h 1347474"/>
              <a:gd name="connsiteX1" fmla="*/ 2392326 w 10898372"/>
              <a:gd name="connsiteY1" fmla="*/ 1347201 h 1347474"/>
              <a:gd name="connsiteX2" fmla="*/ 4433777 w 10898372"/>
              <a:gd name="connsiteY2" fmla="*/ 326475 h 1347474"/>
              <a:gd name="connsiteX3" fmla="*/ 6996223 w 10898372"/>
              <a:gd name="connsiteY3" fmla="*/ 1272773 h 1347474"/>
              <a:gd name="connsiteX4" fmla="*/ 9399181 w 10898372"/>
              <a:gd name="connsiteY4" fmla="*/ 18131 h 1347474"/>
              <a:gd name="connsiteX5" fmla="*/ 10898372 w 10898372"/>
              <a:gd name="connsiteY5" fmla="*/ 645452 h 134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8372" h="1347474">
                <a:moveTo>
                  <a:pt x="0" y="209517"/>
                </a:moveTo>
                <a:cubicBezTo>
                  <a:pt x="826681" y="768612"/>
                  <a:pt x="1653363" y="1327708"/>
                  <a:pt x="2392326" y="1347201"/>
                </a:cubicBezTo>
                <a:cubicBezTo>
                  <a:pt x="3131289" y="1366694"/>
                  <a:pt x="3666461" y="338880"/>
                  <a:pt x="4433777" y="326475"/>
                </a:cubicBezTo>
                <a:cubicBezTo>
                  <a:pt x="5201093" y="314070"/>
                  <a:pt x="6168656" y="1324164"/>
                  <a:pt x="6996223" y="1272773"/>
                </a:cubicBezTo>
                <a:cubicBezTo>
                  <a:pt x="7823790" y="1221382"/>
                  <a:pt x="8748823" y="122684"/>
                  <a:pt x="9399181" y="18131"/>
                </a:cubicBezTo>
                <a:cubicBezTo>
                  <a:pt x="10049539" y="-86422"/>
                  <a:pt x="10473955" y="279515"/>
                  <a:pt x="10898372" y="645452"/>
                </a:cubicBezTo>
              </a:path>
            </a:pathLst>
          </a:custGeom>
          <a:noFill/>
          <a:ln>
            <a:solidFill>
              <a:srgbClr val="6AE7FF">
                <a:alpha val="61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8" name="组合 32"/>
          <p:cNvGrpSpPr/>
          <p:nvPr/>
        </p:nvGrpSpPr>
        <p:grpSpPr>
          <a:xfrm>
            <a:off x="1991832" y="3194019"/>
            <a:ext cx="914400" cy="914400"/>
            <a:chOff x="1991832" y="3742659"/>
            <a:chExt cx="914400" cy="914400"/>
          </a:xfrm>
        </p:grpSpPr>
        <p:sp>
          <p:nvSpPr>
            <p:cNvPr id="9" name="椭圆 8"/>
            <p:cNvSpPr/>
            <p:nvPr/>
          </p:nvSpPr>
          <p:spPr>
            <a:xfrm>
              <a:off x="1991832" y="3742659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" name="statistics-on-laptop_82095"/>
            <p:cNvSpPr>
              <a:spLocks noChangeAspect="1"/>
            </p:cNvSpPr>
            <p:nvPr/>
          </p:nvSpPr>
          <p:spPr bwMode="auto">
            <a:xfrm>
              <a:off x="2254903" y="3999630"/>
              <a:ext cx="388257" cy="388257"/>
            </a:xfrm>
            <a:custGeom>
              <a:avLst/>
              <a:gdLst>
                <a:gd name="connsiteX0" fmla="*/ 211137 w 331788"/>
                <a:gd name="connsiteY0" fmla="*/ 211138 h 331788"/>
                <a:gd name="connsiteX1" fmla="*/ 211137 w 331788"/>
                <a:gd name="connsiteY1" fmla="*/ 314326 h 331788"/>
                <a:gd name="connsiteX2" fmla="*/ 314325 w 331788"/>
                <a:gd name="connsiteY2" fmla="*/ 211138 h 331788"/>
                <a:gd name="connsiteX3" fmla="*/ 211137 w 331788"/>
                <a:gd name="connsiteY3" fmla="*/ 211138 h 331788"/>
                <a:gd name="connsiteX4" fmla="*/ 203047 w 331788"/>
                <a:gd name="connsiteY4" fmla="*/ 195263 h 331788"/>
                <a:gd name="connsiteX5" fmla="*/ 323713 w 331788"/>
                <a:gd name="connsiteY5" fmla="*/ 195263 h 331788"/>
                <a:gd name="connsiteX6" fmla="*/ 328903 w 331788"/>
                <a:gd name="connsiteY6" fmla="*/ 197858 h 331788"/>
                <a:gd name="connsiteX7" fmla="*/ 330200 w 331788"/>
                <a:gd name="connsiteY7" fmla="*/ 204345 h 331788"/>
                <a:gd name="connsiteX8" fmla="*/ 204344 w 331788"/>
                <a:gd name="connsiteY8" fmla="*/ 330201 h 331788"/>
                <a:gd name="connsiteX9" fmla="*/ 203047 w 331788"/>
                <a:gd name="connsiteY9" fmla="*/ 330201 h 331788"/>
                <a:gd name="connsiteX10" fmla="*/ 197857 w 331788"/>
                <a:gd name="connsiteY10" fmla="*/ 328904 h 331788"/>
                <a:gd name="connsiteX11" fmla="*/ 195262 w 331788"/>
                <a:gd name="connsiteY11" fmla="*/ 323714 h 331788"/>
                <a:gd name="connsiteX12" fmla="*/ 195262 w 331788"/>
                <a:gd name="connsiteY12" fmla="*/ 203048 h 331788"/>
                <a:gd name="connsiteX13" fmla="*/ 203047 w 331788"/>
                <a:gd name="connsiteY13" fmla="*/ 195263 h 331788"/>
                <a:gd name="connsiteX14" fmla="*/ 165894 w 331788"/>
                <a:gd name="connsiteY14" fmla="*/ 0 h 331788"/>
                <a:gd name="connsiteX15" fmla="*/ 331788 w 331788"/>
                <a:gd name="connsiteY15" fmla="*/ 165894 h 331788"/>
                <a:gd name="connsiteX16" fmla="*/ 316236 w 331788"/>
                <a:gd name="connsiteY16" fmla="*/ 181446 h 331788"/>
                <a:gd name="connsiteX17" fmla="*/ 181446 w 331788"/>
                <a:gd name="connsiteY17" fmla="*/ 181446 h 331788"/>
                <a:gd name="connsiteX18" fmla="*/ 181446 w 331788"/>
                <a:gd name="connsiteY18" fmla="*/ 316236 h 331788"/>
                <a:gd name="connsiteX19" fmla="*/ 165894 w 331788"/>
                <a:gd name="connsiteY19" fmla="*/ 331788 h 331788"/>
                <a:gd name="connsiteX20" fmla="*/ 0 w 331788"/>
                <a:gd name="connsiteY20" fmla="*/ 165894 h 331788"/>
                <a:gd name="connsiteX21" fmla="*/ 165894 w 331788"/>
                <a:gd name="connsiteY21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1788" h="331788">
                  <a:moveTo>
                    <a:pt x="211137" y="211138"/>
                  </a:moveTo>
                  <a:cubicBezTo>
                    <a:pt x="211137" y="211138"/>
                    <a:pt x="211137" y="211138"/>
                    <a:pt x="211137" y="314326"/>
                  </a:cubicBezTo>
                  <a:cubicBezTo>
                    <a:pt x="262731" y="305297"/>
                    <a:pt x="305296" y="262732"/>
                    <a:pt x="314325" y="211138"/>
                  </a:cubicBezTo>
                  <a:cubicBezTo>
                    <a:pt x="314325" y="211138"/>
                    <a:pt x="314325" y="211138"/>
                    <a:pt x="211137" y="211138"/>
                  </a:cubicBezTo>
                  <a:close/>
                  <a:moveTo>
                    <a:pt x="203047" y="195263"/>
                  </a:moveTo>
                  <a:cubicBezTo>
                    <a:pt x="203047" y="195263"/>
                    <a:pt x="203047" y="195263"/>
                    <a:pt x="323713" y="195263"/>
                  </a:cubicBezTo>
                  <a:cubicBezTo>
                    <a:pt x="325010" y="195263"/>
                    <a:pt x="327605" y="196560"/>
                    <a:pt x="328903" y="197858"/>
                  </a:cubicBezTo>
                  <a:cubicBezTo>
                    <a:pt x="330200" y="199155"/>
                    <a:pt x="330200" y="201750"/>
                    <a:pt x="330200" y="204345"/>
                  </a:cubicBezTo>
                  <a:cubicBezTo>
                    <a:pt x="323713" y="270517"/>
                    <a:pt x="270516" y="323714"/>
                    <a:pt x="204344" y="330201"/>
                  </a:cubicBezTo>
                  <a:cubicBezTo>
                    <a:pt x="204344" y="330201"/>
                    <a:pt x="203047" y="330201"/>
                    <a:pt x="203047" y="330201"/>
                  </a:cubicBezTo>
                  <a:cubicBezTo>
                    <a:pt x="201749" y="330201"/>
                    <a:pt x="199154" y="330201"/>
                    <a:pt x="197857" y="328904"/>
                  </a:cubicBezTo>
                  <a:cubicBezTo>
                    <a:pt x="196559" y="327606"/>
                    <a:pt x="195262" y="325011"/>
                    <a:pt x="195262" y="323714"/>
                  </a:cubicBezTo>
                  <a:cubicBezTo>
                    <a:pt x="195262" y="323714"/>
                    <a:pt x="195262" y="323714"/>
                    <a:pt x="195262" y="203048"/>
                  </a:cubicBezTo>
                  <a:cubicBezTo>
                    <a:pt x="195262" y="199155"/>
                    <a:pt x="199154" y="195263"/>
                    <a:pt x="203047" y="195263"/>
                  </a:cubicBezTo>
                  <a:close/>
                  <a:moveTo>
                    <a:pt x="165894" y="0"/>
                  </a:moveTo>
                  <a:cubicBezTo>
                    <a:pt x="257914" y="0"/>
                    <a:pt x="331788" y="73874"/>
                    <a:pt x="331788" y="165894"/>
                  </a:cubicBezTo>
                  <a:cubicBezTo>
                    <a:pt x="331788" y="173670"/>
                    <a:pt x="325308" y="181446"/>
                    <a:pt x="316236" y="181446"/>
                  </a:cubicBezTo>
                  <a:cubicBezTo>
                    <a:pt x="316236" y="181446"/>
                    <a:pt x="316236" y="181446"/>
                    <a:pt x="181446" y="181446"/>
                  </a:cubicBezTo>
                  <a:cubicBezTo>
                    <a:pt x="181446" y="181446"/>
                    <a:pt x="181446" y="181446"/>
                    <a:pt x="181446" y="316236"/>
                  </a:cubicBezTo>
                  <a:cubicBezTo>
                    <a:pt x="181446" y="325308"/>
                    <a:pt x="173670" y="331788"/>
                    <a:pt x="165894" y="331788"/>
                  </a:cubicBezTo>
                  <a:cubicBezTo>
                    <a:pt x="73874" y="331788"/>
                    <a:pt x="0" y="257914"/>
                    <a:pt x="0" y="165894"/>
                  </a:cubicBezTo>
                  <a:cubicBezTo>
                    <a:pt x="0" y="73874"/>
                    <a:pt x="73874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1" name="组合 34"/>
          <p:cNvGrpSpPr/>
          <p:nvPr/>
        </p:nvGrpSpPr>
        <p:grpSpPr>
          <a:xfrm>
            <a:off x="4423144" y="2190947"/>
            <a:ext cx="914400" cy="914400"/>
            <a:chOff x="4423144" y="2739587"/>
            <a:chExt cx="914400" cy="914400"/>
          </a:xfrm>
        </p:grpSpPr>
        <p:sp>
          <p:nvSpPr>
            <p:cNvPr id="12" name="椭圆 11"/>
            <p:cNvSpPr/>
            <p:nvPr/>
          </p:nvSpPr>
          <p:spPr>
            <a:xfrm>
              <a:off x="4423144" y="2739587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3" name="statistics-on-laptop_82095"/>
            <p:cNvSpPr>
              <a:spLocks noChangeAspect="1"/>
            </p:cNvSpPr>
            <p:nvPr/>
          </p:nvSpPr>
          <p:spPr bwMode="auto">
            <a:xfrm>
              <a:off x="4731947" y="3002658"/>
              <a:ext cx="296793" cy="388257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4" name="组合 33"/>
          <p:cNvGrpSpPr/>
          <p:nvPr/>
        </p:nvGrpSpPr>
        <p:grpSpPr>
          <a:xfrm>
            <a:off x="6854456" y="3158508"/>
            <a:ext cx="914400" cy="914400"/>
            <a:chOff x="6854456" y="3707148"/>
            <a:chExt cx="914400" cy="914400"/>
          </a:xfrm>
        </p:grpSpPr>
        <p:sp>
          <p:nvSpPr>
            <p:cNvPr id="15" name="椭圆 14"/>
            <p:cNvSpPr/>
            <p:nvPr/>
          </p:nvSpPr>
          <p:spPr>
            <a:xfrm>
              <a:off x="6854456" y="3707148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6" name="statistics-on-laptop_82095"/>
            <p:cNvSpPr>
              <a:spLocks noChangeAspect="1"/>
            </p:cNvSpPr>
            <p:nvPr/>
          </p:nvSpPr>
          <p:spPr bwMode="auto">
            <a:xfrm>
              <a:off x="7117527" y="4022204"/>
              <a:ext cx="388257" cy="280510"/>
            </a:xfrm>
            <a:custGeom>
              <a:avLst/>
              <a:gdLst>
                <a:gd name="connsiteX0" fmla="*/ 15875 w 331788"/>
                <a:gd name="connsiteY0" fmla="*/ 19464 h 239713"/>
                <a:gd name="connsiteX1" fmla="*/ 15875 w 331788"/>
                <a:gd name="connsiteY1" fmla="*/ 206376 h 239713"/>
                <a:gd name="connsiteX2" fmla="*/ 107950 w 331788"/>
                <a:gd name="connsiteY2" fmla="*/ 112713 h 239713"/>
                <a:gd name="connsiteX3" fmla="*/ 119063 w 331788"/>
                <a:gd name="connsiteY3" fmla="*/ 125413 h 239713"/>
                <a:gd name="connsiteX4" fmla="*/ 17463 w 331788"/>
                <a:gd name="connsiteY4" fmla="*/ 223838 h 239713"/>
                <a:gd name="connsiteX5" fmla="*/ 312738 w 331788"/>
                <a:gd name="connsiteY5" fmla="*/ 223838 h 239713"/>
                <a:gd name="connsiteX6" fmla="*/ 212725 w 331788"/>
                <a:gd name="connsiteY6" fmla="*/ 125413 h 239713"/>
                <a:gd name="connsiteX7" fmla="*/ 220844 w 331788"/>
                <a:gd name="connsiteY7" fmla="*/ 114588 h 239713"/>
                <a:gd name="connsiteX8" fmla="*/ 222484 w 331788"/>
                <a:gd name="connsiteY8" fmla="*/ 112947 h 239713"/>
                <a:gd name="connsiteX9" fmla="*/ 315913 w 331788"/>
                <a:gd name="connsiteY9" fmla="*/ 206376 h 239713"/>
                <a:gd name="connsiteX10" fmla="*/ 315913 w 331788"/>
                <a:gd name="connsiteY10" fmla="*/ 19464 h 239713"/>
                <a:gd name="connsiteX11" fmla="*/ 254806 w 331788"/>
                <a:gd name="connsiteY11" fmla="*/ 80606 h 239713"/>
                <a:gd name="connsiteX12" fmla="*/ 222484 w 331788"/>
                <a:gd name="connsiteY12" fmla="*/ 112947 h 239713"/>
                <a:gd name="connsiteX13" fmla="*/ 222250 w 331788"/>
                <a:gd name="connsiteY13" fmla="*/ 112713 h 239713"/>
                <a:gd name="connsiteX14" fmla="*/ 220844 w 331788"/>
                <a:gd name="connsiteY14" fmla="*/ 114588 h 239713"/>
                <a:gd name="connsiteX15" fmla="*/ 218878 w 331788"/>
                <a:gd name="connsiteY15" fmla="*/ 116556 h 239713"/>
                <a:gd name="connsiteX16" fmla="*/ 171067 w 331788"/>
                <a:gd name="connsiteY16" fmla="*/ 164394 h 239713"/>
                <a:gd name="connsiteX17" fmla="*/ 160721 w 331788"/>
                <a:gd name="connsiteY17" fmla="*/ 164394 h 239713"/>
                <a:gd name="connsiteX18" fmla="*/ 15875 w 331788"/>
                <a:gd name="connsiteY18" fmla="*/ 19464 h 239713"/>
                <a:gd name="connsiteX19" fmla="*/ 30101 w 331788"/>
                <a:gd name="connsiteY19" fmla="*/ 14288 h 239713"/>
                <a:gd name="connsiteX20" fmla="*/ 165894 w 331788"/>
                <a:gd name="connsiteY20" fmla="*/ 148866 h 239713"/>
                <a:gd name="connsiteX21" fmla="*/ 301687 w 331788"/>
                <a:gd name="connsiteY21" fmla="*/ 14288 h 239713"/>
                <a:gd name="connsiteX22" fmla="*/ 7776 w 331788"/>
                <a:gd name="connsiteY22" fmla="*/ 0 h 239713"/>
                <a:gd name="connsiteX23" fmla="*/ 324012 w 331788"/>
                <a:gd name="connsiteY23" fmla="*/ 0 h 239713"/>
                <a:gd name="connsiteX24" fmla="*/ 331788 w 331788"/>
                <a:gd name="connsiteY24" fmla="*/ 7733 h 239713"/>
                <a:gd name="connsiteX25" fmla="*/ 331788 w 331788"/>
                <a:gd name="connsiteY25" fmla="*/ 231980 h 239713"/>
                <a:gd name="connsiteX26" fmla="*/ 324012 w 331788"/>
                <a:gd name="connsiteY26" fmla="*/ 239713 h 239713"/>
                <a:gd name="connsiteX27" fmla="*/ 7776 w 331788"/>
                <a:gd name="connsiteY27" fmla="*/ 239713 h 239713"/>
                <a:gd name="connsiteX28" fmla="*/ 0 w 331788"/>
                <a:gd name="connsiteY28" fmla="*/ 231980 h 239713"/>
                <a:gd name="connsiteX29" fmla="*/ 0 w 331788"/>
                <a:gd name="connsiteY29" fmla="*/ 7733 h 239713"/>
                <a:gd name="connsiteX30" fmla="*/ 7776 w 331788"/>
                <a:gd name="connsiteY30" fmla="*/ 0 h 23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31788" h="239713">
                  <a:moveTo>
                    <a:pt x="15875" y="19464"/>
                  </a:moveTo>
                  <a:lnTo>
                    <a:pt x="15875" y="206376"/>
                  </a:lnTo>
                  <a:lnTo>
                    <a:pt x="107950" y="112713"/>
                  </a:lnTo>
                  <a:lnTo>
                    <a:pt x="119063" y="125413"/>
                  </a:lnTo>
                  <a:lnTo>
                    <a:pt x="17463" y="223838"/>
                  </a:lnTo>
                  <a:lnTo>
                    <a:pt x="312738" y="223838"/>
                  </a:lnTo>
                  <a:lnTo>
                    <a:pt x="212725" y="125413"/>
                  </a:lnTo>
                  <a:lnTo>
                    <a:pt x="220844" y="114588"/>
                  </a:lnTo>
                  <a:lnTo>
                    <a:pt x="222484" y="112947"/>
                  </a:lnTo>
                  <a:lnTo>
                    <a:pt x="315913" y="206376"/>
                  </a:lnTo>
                  <a:lnTo>
                    <a:pt x="315913" y="19464"/>
                  </a:lnTo>
                  <a:cubicBezTo>
                    <a:pt x="315913" y="19464"/>
                    <a:pt x="315913" y="19464"/>
                    <a:pt x="254806" y="80606"/>
                  </a:cubicBezTo>
                  <a:lnTo>
                    <a:pt x="222484" y="112947"/>
                  </a:lnTo>
                  <a:lnTo>
                    <a:pt x="222250" y="112713"/>
                  </a:lnTo>
                  <a:lnTo>
                    <a:pt x="220844" y="114588"/>
                  </a:lnTo>
                  <a:lnTo>
                    <a:pt x="218878" y="116556"/>
                  </a:lnTo>
                  <a:cubicBezTo>
                    <a:pt x="205015" y="130426"/>
                    <a:pt x="189173" y="146278"/>
                    <a:pt x="171067" y="164394"/>
                  </a:cubicBezTo>
                  <a:cubicBezTo>
                    <a:pt x="168481" y="168276"/>
                    <a:pt x="163308" y="168276"/>
                    <a:pt x="160721" y="164394"/>
                  </a:cubicBezTo>
                  <a:cubicBezTo>
                    <a:pt x="160721" y="164394"/>
                    <a:pt x="160721" y="164394"/>
                    <a:pt x="15875" y="19464"/>
                  </a:cubicBezTo>
                  <a:close/>
                  <a:moveTo>
                    <a:pt x="30101" y="14288"/>
                  </a:moveTo>
                  <a:cubicBezTo>
                    <a:pt x="30101" y="14288"/>
                    <a:pt x="30101" y="14288"/>
                    <a:pt x="165894" y="148866"/>
                  </a:cubicBezTo>
                  <a:cubicBezTo>
                    <a:pt x="165894" y="148866"/>
                    <a:pt x="165894" y="148866"/>
                    <a:pt x="301687" y="14288"/>
                  </a:cubicBezTo>
                  <a:close/>
                  <a:moveTo>
                    <a:pt x="7776" y="0"/>
                  </a:moveTo>
                  <a:cubicBezTo>
                    <a:pt x="7776" y="0"/>
                    <a:pt x="7776" y="0"/>
                    <a:pt x="324012" y="0"/>
                  </a:cubicBezTo>
                  <a:cubicBezTo>
                    <a:pt x="327900" y="0"/>
                    <a:pt x="331788" y="3866"/>
                    <a:pt x="331788" y="7733"/>
                  </a:cubicBezTo>
                  <a:cubicBezTo>
                    <a:pt x="331788" y="7733"/>
                    <a:pt x="331788" y="7733"/>
                    <a:pt x="331788" y="231980"/>
                  </a:cubicBezTo>
                  <a:cubicBezTo>
                    <a:pt x="331788" y="235847"/>
                    <a:pt x="327900" y="239713"/>
                    <a:pt x="324012" y="239713"/>
                  </a:cubicBezTo>
                  <a:cubicBezTo>
                    <a:pt x="324012" y="239713"/>
                    <a:pt x="324012" y="239713"/>
                    <a:pt x="7776" y="239713"/>
                  </a:cubicBezTo>
                  <a:cubicBezTo>
                    <a:pt x="3888" y="239713"/>
                    <a:pt x="0" y="235847"/>
                    <a:pt x="0" y="231980"/>
                  </a:cubicBezTo>
                  <a:cubicBezTo>
                    <a:pt x="0" y="231980"/>
                    <a:pt x="0" y="231980"/>
                    <a:pt x="0" y="7733"/>
                  </a:cubicBezTo>
                  <a:cubicBezTo>
                    <a:pt x="0" y="3866"/>
                    <a:pt x="3888" y="0"/>
                    <a:pt x="77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7" name="组合 35"/>
          <p:cNvGrpSpPr/>
          <p:nvPr/>
        </p:nvGrpSpPr>
        <p:grpSpPr>
          <a:xfrm>
            <a:off x="9285768" y="2279619"/>
            <a:ext cx="914400" cy="914400"/>
            <a:chOff x="9285768" y="2828259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9285768" y="2828259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9" name="statistics-on-laptop_82095"/>
            <p:cNvSpPr>
              <a:spLocks noChangeAspect="1"/>
            </p:cNvSpPr>
            <p:nvPr/>
          </p:nvSpPr>
          <p:spPr bwMode="auto">
            <a:xfrm>
              <a:off x="9548839" y="3132031"/>
              <a:ext cx="388257" cy="305938"/>
            </a:xfrm>
            <a:custGeom>
              <a:avLst/>
              <a:gdLst>
                <a:gd name="connsiteX0" fmla="*/ 238459 w 328388"/>
                <a:gd name="connsiteY0" fmla="*/ 133350 h 258763"/>
                <a:gd name="connsiteX1" fmla="*/ 229503 w 328388"/>
                <a:gd name="connsiteY1" fmla="*/ 144992 h 258763"/>
                <a:gd name="connsiteX2" fmla="*/ 234621 w 328388"/>
                <a:gd name="connsiteY2" fmla="*/ 160514 h 258763"/>
                <a:gd name="connsiteX3" fmla="*/ 205193 w 328388"/>
                <a:gd name="connsiteY3" fmla="*/ 190265 h 258763"/>
                <a:gd name="connsiteX4" fmla="*/ 177045 w 328388"/>
                <a:gd name="connsiteY4" fmla="*/ 160514 h 258763"/>
                <a:gd name="connsiteX5" fmla="*/ 178324 w 328388"/>
                <a:gd name="connsiteY5" fmla="*/ 150166 h 258763"/>
                <a:gd name="connsiteX6" fmla="*/ 166808 w 328388"/>
                <a:gd name="connsiteY6" fmla="*/ 142405 h 258763"/>
                <a:gd name="connsiteX7" fmla="*/ 162970 w 328388"/>
                <a:gd name="connsiteY7" fmla="*/ 160514 h 258763"/>
                <a:gd name="connsiteX8" fmla="*/ 205193 w 328388"/>
                <a:gd name="connsiteY8" fmla="*/ 203200 h 258763"/>
                <a:gd name="connsiteX9" fmla="*/ 248695 w 328388"/>
                <a:gd name="connsiteY9" fmla="*/ 160514 h 258763"/>
                <a:gd name="connsiteX10" fmla="*/ 238459 w 328388"/>
                <a:gd name="connsiteY10" fmla="*/ 133350 h 258763"/>
                <a:gd name="connsiteX11" fmla="*/ 205629 w 328388"/>
                <a:gd name="connsiteY11" fmla="*/ 117475 h 258763"/>
                <a:gd name="connsiteX12" fmla="*/ 175670 w 328388"/>
                <a:gd name="connsiteY12" fmla="*/ 129084 h 258763"/>
                <a:gd name="connsiteX13" fmla="*/ 188696 w 328388"/>
                <a:gd name="connsiteY13" fmla="*/ 138113 h 258763"/>
                <a:gd name="connsiteX14" fmla="*/ 205629 w 328388"/>
                <a:gd name="connsiteY14" fmla="*/ 131664 h 258763"/>
                <a:gd name="connsiteX15" fmla="*/ 218655 w 328388"/>
                <a:gd name="connsiteY15" fmla="*/ 134244 h 258763"/>
                <a:gd name="connsiteX16" fmla="*/ 226470 w 328388"/>
                <a:gd name="connsiteY16" fmla="*/ 122635 h 258763"/>
                <a:gd name="connsiteX17" fmla="*/ 205629 w 328388"/>
                <a:gd name="connsiteY17" fmla="*/ 117475 h 258763"/>
                <a:gd name="connsiteX18" fmla="*/ 299177 w 328388"/>
                <a:gd name="connsiteY18" fmla="*/ 0 h 258763"/>
                <a:gd name="connsiteX19" fmla="*/ 312121 w 328388"/>
                <a:gd name="connsiteY19" fmla="*/ 2588 h 258763"/>
                <a:gd name="connsiteX20" fmla="*/ 325066 w 328388"/>
                <a:gd name="connsiteY20" fmla="*/ 41402 h 258763"/>
                <a:gd name="connsiteX21" fmla="*/ 299177 w 328388"/>
                <a:gd name="connsiteY21" fmla="*/ 58222 h 258763"/>
                <a:gd name="connsiteX22" fmla="*/ 292705 w 328388"/>
                <a:gd name="connsiteY22" fmla="*/ 56928 h 258763"/>
                <a:gd name="connsiteX23" fmla="*/ 247400 w 328388"/>
                <a:gd name="connsiteY23" fmla="*/ 119031 h 258763"/>
                <a:gd name="connsiteX24" fmla="*/ 262933 w 328388"/>
                <a:gd name="connsiteY24" fmla="*/ 159139 h 258763"/>
                <a:gd name="connsiteX25" fmla="*/ 251284 w 328388"/>
                <a:gd name="connsiteY25" fmla="*/ 195366 h 258763"/>
                <a:gd name="connsiteX26" fmla="*/ 275878 w 328388"/>
                <a:gd name="connsiteY26" fmla="*/ 217361 h 258763"/>
                <a:gd name="connsiteX27" fmla="*/ 304355 w 328388"/>
                <a:gd name="connsiteY27" fmla="*/ 244531 h 258763"/>
                <a:gd name="connsiteX28" fmla="*/ 305649 w 328388"/>
                <a:gd name="connsiteY28" fmla="*/ 256176 h 258763"/>
                <a:gd name="connsiteX29" fmla="*/ 299177 w 328388"/>
                <a:gd name="connsiteY29" fmla="*/ 258763 h 258763"/>
                <a:gd name="connsiteX30" fmla="*/ 294000 w 328388"/>
                <a:gd name="connsiteY30" fmla="*/ 256176 h 258763"/>
                <a:gd name="connsiteX31" fmla="*/ 240928 w 328388"/>
                <a:gd name="connsiteY31" fmla="*/ 205717 h 258763"/>
                <a:gd name="connsiteX32" fmla="*/ 204684 w 328388"/>
                <a:gd name="connsiteY32" fmla="*/ 217361 h 258763"/>
                <a:gd name="connsiteX33" fmla="*/ 146435 w 328388"/>
                <a:gd name="connsiteY33" fmla="*/ 159139 h 258763"/>
                <a:gd name="connsiteX34" fmla="*/ 154201 w 328388"/>
                <a:gd name="connsiteY34" fmla="*/ 131969 h 258763"/>
                <a:gd name="connsiteX35" fmla="*/ 119252 w 328388"/>
                <a:gd name="connsiteY35" fmla="*/ 107387 h 258763"/>
                <a:gd name="connsiteX36" fmla="*/ 98541 w 328388"/>
                <a:gd name="connsiteY36" fmla="*/ 116443 h 258763"/>
                <a:gd name="connsiteX37" fmla="*/ 85597 w 328388"/>
                <a:gd name="connsiteY37" fmla="*/ 113856 h 258763"/>
                <a:gd name="connsiteX38" fmla="*/ 49353 w 328388"/>
                <a:gd name="connsiteY38" fmla="*/ 160433 h 258763"/>
                <a:gd name="connsiteX39" fmla="*/ 54531 w 328388"/>
                <a:gd name="connsiteY39" fmla="*/ 194072 h 258763"/>
                <a:gd name="connsiteX40" fmla="*/ 28642 w 328388"/>
                <a:gd name="connsiteY40" fmla="*/ 209598 h 258763"/>
                <a:gd name="connsiteX41" fmla="*/ 15698 w 328388"/>
                <a:gd name="connsiteY41" fmla="*/ 207011 h 258763"/>
                <a:gd name="connsiteX42" fmla="*/ 2754 w 328388"/>
                <a:gd name="connsiteY42" fmla="*/ 168196 h 258763"/>
                <a:gd name="connsiteX43" fmla="*/ 28642 w 328388"/>
                <a:gd name="connsiteY43" fmla="*/ 151376 h 258763"/>
                <a:gd name="connsiteX44" fmla="*/ 36409 w 328388"/>
                <a:gd name="connsiteY44" fmla="*/ 152670 h 258763"/>
                <a:gd name="connsiteX45" fmla="*/ 73947 w 328388"/>
                <a:gd name="connsiteY45" fmla="*/ 103505 h 258763"/>
                <a:gd name="connsiteX46" fmla="*/ 72653 w 328388"/>
                <a:gd name="connsiteY46" fmla="*/ 75041 h 258763"/>
                <a:gd name="connsiteX47" fmla="*/ 98541 w 328388"/>
                <a:gd name="connsiteY47" fmla="*/ 58222 h 258763"/>
                <a:gd name="connsiteX48" fmla="*/ 111485 w 328388"/>
                <a:gd name="connsiteY48" fmla="*/ 62103 h 258763"/>
                <a:gd name="connsiteX49" fmla="*/ 125724 w 328388"/>
                <a:gd name="connsiteY49" fmla="*/ 94448 h 258763"/>
                <a:gd name="connsiteX50" fmla="*/ 163262 w 328388"/>
                <a:gd name="connsiteY50" fmla="*/ 119031 h 258763"/>
                <a:gd name="connsiteX51" fmla="*/ 204684 w 328388"/>
                <a:gd name="connsiteY51" fmla="*/ 100917 h 258763"/>
                <a:gd name="connsiteX52" fmla="*/ 234456 w 328388"/>
                <a:gd name="connsiteY52" fmla="*/ 109974 h 258763"/>
                <a:gd name="connsiteX53" fmla="*/ 279761 w 328388"/>
                <a:gd name="connsiteY53" fmla="*/ 49165 h 258763"/>
                <a:gd name="connsiteX54" fmla="*/ 273289 w 328388"/>
                <a:gd name="connsiteY54" fmla="*/ 15526 h 258763"/>
                <a:gd name="connsiteX55" fmla="*/ 299177 w 328388"/>
                <a:gd name="connsiteY55" fmla="*/ 0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28388" h="258763">
                  <a:moveTo>
                    <a:pt x="238459" y="133350"/>
                  </a:moveTo>
                  <a:cubicBezTo>
                    <a:pt x="238459" y="133350"/>
                    <a:pt x="238459" y="133350"/>
                    <a:pt x="229503" y="144992"/>
                  </a:cubicBezTo>
                  <a:cubicBezTo>
                    <a:pt x="232062" y="148872"/>
                    <a:pt x="234621" y="155340"/>
                    <a:pt x="234621" y="160514"/>
                  </a:cubicBezTo>
                  <a:cubicBezTo>
                    <a:pt x="234621" y="177330"/>
                    <a:pt x="221826" y="190265"/>
                    <a:pt x="205193" y="190265"/>
                  </a:cubicBezTo>
                  <a:cubicBezTo>
                    <a:pt x="189839" y="190265"/>
                    <a:pt x="177045" y="177330"/>
                    <a:pt x="177045" y="160514"/>
                  </a:cubicBezTo>
                  <a:cubicBezTo>
                    <a:pt x="177045" y="156633"/>
                    <a:pt x="178324" y="154046"/>
                    <a:pt x="178324" y="150166"/>
                  </a:cubicBezTo>
                  <a:cubicBezTo>
                    <a:pt x="178324" y="150166"/>
                    <a:pt x="178324" y="150166"/>
                    <a:pt x="166808" y="142405"/>
                  </a:cubicBezTo>
                  <a:cubicBezTo>
                    <a:pt x="164249" y="147579"/>
                    <a:pt x="162970" y="154046"/>
                    <a:pt x="162970" y="160514"/>
                  </a:cubicBezTo>
                  <a:cubicBezTo>
                    <a:pt x="162970" y="185091"/>
                    <a:pt x="182162" y="203200"/>
                    <a:pt x="205193" y="203200"/>
                  </a:cubicBezTo>
                  <a:cubicBezTo>
                    <a:pt x="229503" y="203200"/>
                    <a:pt x="248695" y="185091"/>
                    <a:pt x="248695" y="160514"/>
                  </a:cubicBezTo>
                  <a:cubicBezTo>
                    <a:pt x="248695" y="150166"/>
                    <a:pt x="244857" y="141111"/>
                    <a:pt x="238459" y="133350"/>
                  </a:cubicBezTo>
                  <a:close/>
                  <a:moveTo>
                    <a:pt x="205629" y="117475"/>
                  </a:moveTo>
                  <a:cubicBezTo>
                    <a:pt x="193906" y="117475"/>
                    <a:pt x="183486" y="122635"/>
                    <a:pt x="175670" y="129084"/>
                  </a:cubicBezTo>
                  <a:cubicBezTo>
                    <a:pt x="175670" y="129084"/>
                    <a:pt x="175670" y="129084"/>
                    <a:pt x="188696" y="138113"/>
                  </a:cubicBezTo>
                  <a:cubicBezTo>
                    <a:pt x="192604" y="134244"/>
                    <a:pt x="199116" y="131664"/>
                    <a:pt x="205629" y="131664"/>
                  </a:cubicBezTo>
                  <a:cubicBezTo>
                    <a:pt x="210839" y="131664"/>
                    <a:pt x="214747" y="132954"/>
                    <a:pt x="218655" y="134244"/>
                  </a:cubicBezTo>
                  <a:cubicBezTo>
                    <a:pt x="218655" y="134244"/>
                    <a:pt x="218655" y="134244"/>
                    <a:pt x="226470" y="122635"/>
                  </a:cubicBezTo>
                  <a:cubicBezTo>
                    <a:pt x="221260" y="120055"/>
                    <a:pt x="213445" y="117475"/>
                    <a:pt x="205629" y="117475"/>
                  </a:cubicBezTo>
                  <a:close/>
                  <a:moveTo>
                    <a:pt x="299177" y="0"/>
                  </a:moveTo>
                  <a:cubicBezTo>
                    <a:pt x="304355" y="0"/>
                    <a:pt x="308238" y="1294"/>
                    <a:pt x="312121" y="2588"/>
                  </a:cubicBezTo>
                  <a:cubicBezTo>
                    <a:pt x="326360" y="10350"/>
                    <a:pt x="332832" y="27170"/>
                    <a:pt x="325066" y="41402"/>
                  </a:cubicBezTo>
                  <a:cubicBezTo>
                    <a:pt x="321182" y="51752"/>
                    <a:pt x="310827" y="58222"/>
                    <a:pt x="299177" y="58222"/>
                  </a:cubicBezTo>
                  <a:cubicBezTo>
                    <a:pt x="297883" y="58222"/>
                    <a:pt x="295294" y="56928"/>
                    <a:pt x="292705" y="56928"/>
                  </a:cubicBezTo>
                  <a:cubicBezTo>
                    <a:pt x="292705" y="56928"/>
                    <a:pt x="292705" y="56928"/>
                    <a:pt x="247400" y="119031"/>
                  </a:cubicBezTo>
                  <a:cubicBezTo>
                    <a:pt x="257756" y="129382"/>
                    <a:pt x="262933" y="143614"/>
                    <a:pt x="262933" y="159139"/>
                  </a:cubicBezTo>
                  <a:cubicBezTo>
                    <a:pt x="262933" y="173371"/>
                    <a:pt x="259050" y="185016"/>
                    <a:pt x="251284" y="195366"/>
                  </a:cubicBezTo>
                  <a:cubicBezTo>
                    <a:pt x="251284" y="195366"/>
                    <a:pt x="251284" y="195366"/>
                    <a:pt x="275878" y="217361"/>
                  </a:cubicBezTo>
                  <a:cubicBezTo>
                    <a:pt x="275878" y="217361"/>
                    <a:pt x="275878" y="217361"/>
                    <a:pt x="304355" y="244531"/>
                  </a:cubicBezTo>
                  <a:cubicBezTo>
                    <a:pt x="308238" y="248413"/>
                    <a:pt x="308238" y="252294"/>
                    <a:pt x="305649" y="256176"/>
                  </a:cubicBezTo>
                  <a:cubicBezTo>
                    <a:pt x="304355" y="257469"/>
                    <a:pt x="301766" y="258763"/>
                    <a:pt x="299177" y="258763"/>
                  </a:cubicBezTo>
                  <a:cubicBezTo>
                    <a:pt x="297883" y="258763"/>
                    <a:pt x="296588" y="257469"/>
                    <a:pt x="294000" y="256176"/>
                  </a:cubicBezTo>
                  <a:cubicBezTo>
                    <a:pt x="294000" y="256176"/>
                    <a:pt x="294000" y="256176"/>
                    <a:pt x="240928" y="205717"/>
                  </a:cubicBezTo>
                  <a:cubicBezTo>
                    <a:pt x="230573" y="213480"/>
                    <a:pt x="218923" y="217361"/>
                    <a:pt x="204684" y="217361"/>
                  </a:cubicBezTo>
                  <a:cubicBezTo>
                    <a:pt x="172323" y="217361"/>
                    <a:pt x="146435" y="191485"/>
                    <a:pt x="146435" y="159139"/>
                  </a:cubicBezTo>
                  <a:cubicBezTo>
                    <a:pt x="146435" y="150083"/>
                    <a:pt x="149024" y="139732"/>
                    <a:pt x="154201" y="131969"/>
                  </a:cubicBezTo>
                  <a:cubicBezTo>
                    <a:pt x="154201" y="131969"/>
                    <a:pt x="154201" y="131969"/>
                    <a:pt x="119252" y="107387"/>
                  </a:cubicBezTo>
                  <a:cubicBezTo>
                    <a:pt x="114074" y="113856"/>
                    <a:pt x="106308" y="116443"/>
                    <a:pt x="98541" y="116443"/>
                  </a:cubicBezTo>
                  <a:cubicBezTo>
                    <a:pt x="93363" y="116443"/>
                    <a:pt x="89480" y="115149"/>
                    <a:pt x="85597" y="113856"/>
                  </a:cubicBezTo>
                  <a:cubicBezTo>
                    <a:pt x="85597" y="113856"/>
                    <a:pt x="85597" y="113856"/>
                    <a:pt x="49353" y="160433"/>
                  </a:cubicBezTo>
                  <a:cubicBezTo>
                    <a:pt x="58414" y="168196"/>
                    <a:pt x="61003" y="182428"/>
                    <a:pt x="54531" y="194072"/>
                  </a:cubicBezTo>
                  <a:cubicBezTo>
                    <a:pt x="50648" y="203129"/>
                    <a:pt x="40292" y="209598"/>
                    <a:pt x="28642" y="209598"/>
                  </a:cubicBezTo>
                  <a:cubicBezTo>
                    <a:pt x="24759" y="209598"/>
                    <a:pt x="20876" y="208304"/>
                    <a:pt x="15698" y="207011"/>
                  </a:cubicBezTo>
                  <a:cubicBezTo>
                    <a:pt x="1459" y="199248"/>
                    <a:pt x="-3718" y="182428"/>
                    <a:pt x="2754" y="168196"/>
                  </a:cubicBezTo>
                  <a:cubicBezTo>
                    <a:pt x="7932" y="157846"/>
                    <a:pt x="18287" y="151376"/>
                    <a:pt x="28642" y="151376"/>
                  </a:cubicBezTo>
                  <a:cubicBezTo>
                    <a:pt x="31231" y="151376"/>
                    <a:pt x="33820" y="152670"/>
                    <a:pt x="36409" y="152670"/>
                  </a:cubicBezTo>
                  <a:cubicBezTo>
                    <a:pt x="36409" y="152670"/>
                    <a:pt x="36409" y="152670"/>
                    <a:pt x="73947" y="103505"/>
                  </a:cubicBezTo>
                  <a:cubicBezTo>
                    <a:pt x="68769" y="95742"/>
                    <a:pt x="67475" y="84098"/>
                    <a:pt x="72653" y="75041"/>
                  </a:cubicBezTo>
                  <a:cubicBezTo>
                    <a:pt x="76536" y="64691"/>
                    <a:pt x="86891" y="58222"/>
                    <a:pt x="98541" y="58222"/>
                  </a:cubicBezTo>
                  <a:cubicBezTo>
                    <a:pt x="102424" y="58222"/>
                    <a:pt x="106308" y="59515"/>
                    <a:pt x="111485" y="62103"/>
                  </a:cubicBezTo>
                  <a:cubicBezTo>
                    <a:pt x="123135" y="67278"/>
                    <a:pt x="129607" y="81510"/>
                    <a:pt x="125724" y="94448"/>
                  </a:cubicBezTo>
                  <a:cubicBezTo>
                    <a:pt x="125724" y="94448"/>
                    <a:pt x="125724" y="94448"/>
                    <a:pt x="163262" y="119031"/>
                  </a:cubicBezTo>
                  <a:cubicBezTo>
                    <a:pt x="173618" y="108680"/>
                    <a:pt x="187857" y="100917"/>
                    <a:pt x="204684" y="100917"/>
                  </a:cubicBezTo>
                  <a:cubicBezTo>
                    <a:pt x="216334" y="100917"/>
                    <a:pt x="226690" y="104799"/>
                    <a:pt x="234456" y="109974"/>
                  </a:cubicBezTo>
                  <a:cubicBezTo>
                    <a:pt x="234456" y="109974"/>
                    <a:pt x="234456" y="109974"/>
                    <a:pt x="279761" y="49165"/>
                  </a:cubicBezTo>
                  <a:cubicBezTo>
                    <a:pt x="270700" y="41402"/>
                    <a:pt x="268111" y="27170"/>
                    <a:pt x="273289" y="15526"/>
                  </a:cubicBezTo>
                  <a:cubicBezTo>
                    <a:pt x="278466" y="6469"/>
                    <a:pt x="288822" y="0"/>
                    <a:pt x="2991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0" name="组合 11"/>
          <p:cNvGrpSpPr/>
          <p:nvPr/>
        </p:nvGrpSpPr>
        <p:grpSpPr>
          <a:xfrm>
            <a:off x="2745471" y="4108419"/>
            <a:ext cx="3109231" cy="1275954"/>
            <a:chOff x="1818113" y="1981592"/>
            <a:chExt cx="3109230" cy="1275954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大数据分析能力逐渐加强，传统市场研究行业、证券研究所、产业链咨询机构将逐渐消失。</a:t>
              </a:r>
              <a:endPara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革命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3" name="组合 14"/>
          <p:cNvGrpSpPr/>
          <p:nvPr/>
        </p:nvGrpSpPr>
        <p:grpSpPr>
          <a:xfrm>
            <a:off x="1191492" y="1318676"/>
            <a:ext cx="3109229" cy="1248014"/>
            <a:chOff x="1818749" y="1981592"/>
            <a:chExt cx="3109229" cy="1248014"/>
          </a:xfrm>
        </p:grpSpPr>
        <p:sp>
          <p:nvSpPr>
            <p:cNvPr id="24" name="矩形 23"/>
            <p:cNvSpPr/>
            <p:nvPr/>
          </p:nvSpPr>
          <p:spPr>
            <a:xfrm>
              <a:off x="1818749" y="2306276"/>
              <a:ext cx="310922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各级政府、主管部门、上市公司、企业集团、外资公司都将基于大数据分析平台优化其决策。</a:t>
              </a:r>
              <a:endParaRPr lang="zh-CN" altLang="en-US" sz="1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优化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6" name="组合 17"/>
          <p:cNvGrpSpPr/>
          <p:nvPr/>
        </p:nvGrpSpPr>
        <p:grpSpPr>
          <a:xfrm>
            <a:off x="7518485" y="4108422"/>
            <a:ext cx="2680971" cy="998756"/>
            <a:chOff x="1818113" y="1981592"/>
            <a:chExt cx="2680970" cy="998756"/>
          </a:xfrm>
        </p:grpSpPr>
        <p:sp>
          <p:nvSpPr>
            <p:cNvPr id="27" name="矩形 26"/>
            <p:cNvSpPr/>
            <p:nvPr/>
          </p:nvSpPr>
          <p:spPr>
            <a:xfrm>
              <a:off x="1818113" y="2334017"/>
              <a:ext cx="26809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因大数据系统的出现，所有依赖信息不对称盈利的业务都将消失。</a:t>
              </a:r>
              <a:endPara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18113" y="1981592"/>
              <a:ext cx="22419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改变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9" name="组合 20"/>
          <p:cNvGrpSpPr/>
          <p:nvPr/>
        </p:nvGrpSpPr>
        <p:grpSpPr>
          <a:xfrm>
            <a:off x="5963872" y="1318676"/>
            <a:ext cx="3109229" cy="1275954"/>
            <a:chOff x="1818114" y="1981592"/>
            <a:chExt cx="3109229" cy="1275954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银行都将基于企业大数据平台开展银行直销业务，同时按照产业链金融服务事业部模式开展业务</a:t>
              </a:r>
              <a:endPara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颠覆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3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应用和案例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矩形 34"/>
          <p:cNvSpPr>
            <a:spLocks noChangeArrowheads="1"/>
          </p:cNvSpPr>
          <p:nvPr/>
        </p:nvSpPr>
        <p:spPr bwMode="auto">
          <a:xfrm>
            <a:off x="1017232" y="1831485"/>
            <a:ext cx="2389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机遇</a:t>
            </a:r>
            <a:endParaRPr lang="zh-CN" altLang="en-US" sz="36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1017549" y="2477816"/>
            <a:ext cx="44688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大数据技术促进国家和社会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发展大数据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蓝海成为企业竞争的新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焦点大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数据时代呼唤创新型人才</a:t>
            </a:r>
            <a:endParaRPr lang="zh-CN" altLang="en-US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34"/>
          <p:cNvSpPr>
            <a:spLocks noChangeArrowheads="1"/>
          </p:cNvSpPr>
          <p:nvPr/>
        </p:nvSpPr>
        <p:spPr bwMode="auto">
          <a:xfrm>
            <a:off x="1017232" y="3725052"/>
            <a:ext cx="2389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挑战</a:t>
            </a:r>
            <a:endParaRPr lang="zh-CN" altLang="en-US" sz="36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1017549" y="4371386"/>
            <a:ext cx="44688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大数据技术的运用仍有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困难大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数据给信息安全带来新挑战</a:t>
            </a:r>
            <a:endParaRPr lang="zh-CN" altLang="en-US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155367" y="-389744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7.40741E-7 L 0.18294 -0.04005 C 0.16901 -0.04907 0.14804 -0.05394 0.12604 -0.05394 C 0.10104 -0.05394 0.08099 -0.04907 0.06705 -0.04005 L 3.54167E-6 7.40741E-7 " pathEditMode="relative" rAng="1080000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3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应用和案例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78701" y="2655205"/>
            <a:ext cx="8004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技术的运用前景是十分光明的。当前，我国正处在全面建成小康社会征程中，工业化、信息化、城镇化、农业现代化任务很重，建设下一代信息基础设施，发展现代信息技术产业体系，健全信息安全保障体系，推进信息网络技术广泛运用，是实现四化同步发展的保证。大数据分析对我们深刻领会世情和国情，把握规律，实现科学发展，做出科学决策具有重要意义，我们必须重新认识数据的重要价值。</a:t>
            </a:r>
            <a:endParaRPr lang="en-US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8" name="矩形: 圆角 4"/>
          <p:cNvSpPr/>
          <p:nvPr/>
        </p:nvSpPr>
        <p:spPr>
          <a:xfrm>
            <a:off x="1324868" y="1118530"/>
            <a:ext cx="7863819" cy="2014855"/>
          </a:xfrm>
          <a:prstGeom prst="roundRect">
            <a:avLst>
              <a:gd name="adj" fmla="val 10158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实现科学</a:t>
            </a:r>
            <a:r>
              <a:rPr lang="zh-CN" altLang="en-US" sz="40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发展</a:t>
            </a:r>
            <a:r>
              <a:rPr lang="zh-CN" altLang="en-US" sz="4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 </a:t>
            </a:r>
            <a:r>
              <a:rPr lang="zh-CN" altLang="en-US" sz="40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做出</a:t>
            </a:r>
            <a:r>
              <a:rPr lang="zh-CN" altLang="en-US" sz="4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科学决策</a:t>
            </a:r>
            <a:endParaRPr lang="en-US" sz="4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04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8" y="2735584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特征和构成</a:t>
            </a:r>
            <a:endParaRPr lang="zh-CN" altLang="en-US" sz="24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895" y="3197227"/>
            <a:ext cx="500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Remember what should be remembered, and forget what should be forgotten.Remember what should be remembered, and forget what should be forgotten.</a:t>
            </a:r>
            <a:endParaRPr lang="zh-CN" altLang="en-US" sz="1200" spc="3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4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特征和构成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89141" y="1484019"/>
            <a:ext cx="680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0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“棱镜门”引爆大数据时代争议</a:t>
            </a:r>
            <a:endParaRPr lang="zh-CN" altLang="en-US" sz="30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8321" y="2564153"/>
            <a:ext cx="8386111" cy="2686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事情的起因是美国中情局前职员斯诺登向媒体爆料，过去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6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年间，美国的情报部门通过一个代号为“棱镜”的项目，从多家知名互联网公司获取电子邮件、在线聊天内容、照片、文档、视频等网络私人数据，跟踪用户一举一动。他说，自己只需要坐在办公桌前，动动指头，敲敲键盘，就能了解很多人的私密信息。</a:t>
            </a:r>
            <a:endParaRPr lang="en-US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  <a:p>
            <a:pPr marL="285750" indent="-285750" algn="ctr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斯诺登的爆料引起一片哗然，根据他提供的资料，被卷入“棱镜门”事件的公司包括微软、雅虎、谷歌、苹果、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Facebook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等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9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大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IT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业巨头。在“棱镜门”事件开始发酵之后，这些公司先是赶紧出面否认与美国政府的监视项目进行过合作，并相继发表声明，呼吁政府采取更透明态度，以证明他们的“清白”。</a:t>
            </a:r>
            <a:endParaRPr lang="en-US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grpSp>
        <p:nvGrpSpPr>
          <p:cNvPr id="10" name="组合 135"/>
          <p:cNvGrpSpPr/>
          <p:nvPr/>
        </p:nvGrpSpPr>
        <p:grpSpPr>
          <a:xfrm rot="10800000" flipH="1">
            <a:off x="1017234" y="1204718"/>
            <a:ext cx="10491473" cy="4468702"/>
            <a:chOff x="850264" y="1552754"/>
            <a:chExt cx="10491473" cy="4877076"/>
          </a:xfrm>
        </p:grpSpPr>
        <p:grpSp>
          <p:nvGrpSpPr>
            <p:cNvPr id="11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6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平行四边形 17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平行四边形 18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平行四边形 11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4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特征和构成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95670" y="1330678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语音识别</a:t>
            </a:r>
            <a:endParaRPr lang="en-US" sz="22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5667" y="1865119"/>
            <a:ext cx="4013200" cy="523220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多场景语音服务支持专家，让你的设备长上耳朵，让你的设备开口说话</a:t>
            </a:r>
            <a:endParaRPr lang="en-US" sz="14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3845" y="134496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文字识别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13843" y="1879407"/>
            <a:ext cx="4013200" cy="523220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依托业界领先的深度学习技术，提供了自然场景下整图文字检测、定位、识别等功能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4245" y="282451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人脸识别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4243" y="3358957"/>
            <a:ext cx="4013200" cy="738664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基于智能人脸分析算法，提供人脸检测、人脸识别、关键点定位、属性识别和活体检测等一整套技术方案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13845" y="282451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深度学习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13843" y="3358957"/>
            <a:ext cx="4013200" cy="738664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针对海量数据提供的云端托管的分布式深度学习平台，助力客户轻松使用深度学习技术，打造智能应用和服务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4245" y="430406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机器学习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24243" y="4838507"/>
            <a:ext cx="4013200" cy="523220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基于内部应用多年的机器学习算法库，提供实用的行业大数据解决方案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3845" y="430406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自然语言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13843" y="4838506"/>
            <a:ext cx="4013200" cy="738664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基于自然语言处理技术，对人类自然语言进行分析、理解、生成、翻译，实现自然的人机对话交互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4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特征和构成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095670" y="2156197"/>
            <a:ext cx="244522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大量数据的集中存储增加了其泄露的风险；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一些敏感数据的所有权和使用权并没有清晰界定。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95667" y="1726103"/>
            <a:ext cx="268224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加大隐私泄露风险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791369" y="2156197"/>
            <a:ext cx="244522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复杂的数据存储在一起，可能造成企业安全管理不合规；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安全防护手段更新升级慢，存在漏洞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4791367" y="1726106"/>
            <a:ext cx="268224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对存储和安防挑战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8724085" y="2156197"/>
            <a:ext cx="244522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黑客可收集更多有用信息，大数据分析让攻击更精准；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大数据为黑客发起攻击提供了更多的机会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8724083" y="1726106"/>
            <a:ext cx="268224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被运用到攻击手段中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19921"/>
            <a:ext cx="12192000" cy="1219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381" y="2174302"/>
            <a:ext cx="10151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随着云时代的来临，大数据（</a:t>
            </a:r>
            <a:r>
              <a:rPr lang="en-US" altLang="zh-CN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Big data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）也吸引了越来越多的关注。分析师团队认为，大数据（</a:t>
            </a:r>
            <a:r>
              <a:rPr lang="en-US" altLang="zh-CN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Big data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）通常用来形容一个公司创造的大量非结构化数据和半结构化数据，这些数据在下载到关系型数据库用于分析时会花费过多时间和金钱。大数据分析常和云计算联系到一起，因为实时的大型数据集分析需要像</a:t>
            </a:r>
            <a:r>
              <a:rPr lang="en-US" altLang="zh-CN" dirty="0" err="1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MapReduce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一样的框架来向数十、数百或甚至数千的电脑分配工作。</a:t>
            </a:r>
            <a:endParaRPr lang="en-US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5980" y="775232"/>
            <a:ext cx="2182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前  言</a:t>
            </a:r>
            <a:endParaRPr lang="en-US" sz="6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grpSp>
        <p:nvGrpSpPr>
          <p:cNvPr id="4" name="组合 135"/>
          <p:cNvGrpSpPr/>
          <p:nvPr/>
        </p:nvGrpSpPr>
        <p:grpSpPr>
          <a:xfrm rot="10800000" flipH="1">
            <a:off x="981246" y="601472"/>
            <a:ext cx="10491473" cy="4877076"/>
            <a:chOff x="850264" y="1552754"/>
            <a:chExt cx="10491473" cy="4877076"/>
          </a:xfrm>
        </p:grpSpPr>
        <p:grpSp>
          <p:nvGrpSpPr>
            <p:cNvPr id="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9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1" name="平行四边形 10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平行四边形 11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平行四边形 12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平行四边形 5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05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8" y="2735584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大数据趋势</a:t>
            </a:r>
            <a:endParaRPr lang="zh-CN" altLang="en-US" sz="24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895" y="3197227"/>
            <a:ext cx="500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Remember what should be remembered, and forget what should be forgotten.Remember what should be remembered, and forget what should be forgotten.</a:t>
            </a:r>
            <a:endParaRPr lang="zh-CN" altLang="en-US" sz="1200" spc="3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5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大数据趋势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958029" y="1153170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大数据的应用领域</a:t>
            </a:r>
            <a:endParaRPr lang="zh-CN" altLang="en-US" sz="4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8" name="矩形: 圆角 4"/>
          <p:cNvSpPr/>
          <p:nvPr/>
        </p:nvSpPr>
        <p:spPr>
          <a:xfrm>
            <a:off x="1635313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教育学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矩形: 圆角 5"/>
          <p:cNvSpPr/>
          <p:nvPr/>
        </p:nvSpPr>
        <p:spPr>
          <a:xfrm>
            <a:off x="3513159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情报学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: 圆角 6"/>
          <p:cNvSpPr/>
          <p:nvPr/>
        </p:nvSpPr>
        <p:spPr>
          <a:xfrm>
            <a:off x="5391003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公共服务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1" name="矩形: 圆角 7"/>
          <p:cNvSpPr/>
          <p:nvPr/>
        </p:nvSpPr>
        <p:spPr>
          <a:xfrm>
            <a:off x="1635313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天文学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3513159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电子政务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5391003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传媒业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7268848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生物医学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9146693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商业智能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6" name="矩形: 圆角 12"/>
          <p:cNvSpPr/>
          <p:nvPr/>
        </p:nvSpPr>
        <p:spPr>
          <a:xfrm>
            <a:off x="7268848" y="4611427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图书馆学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矩形: 圆角 13"/>
          <p:cNvSpPr/>
          <p:nvPr/>
        </p:nvSpPr>
        <p:spPr>
          <a:xfrm>
            <a:off x="7268848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气候学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8" name="矩形: 圆角 14"/>
          <p:cNvSpPr/>
          <p:nvPr/>
        </p:nvSpPr>
        <p:spPr>
          <a:xfrm>
            <a:off x="9146693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企业管理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9" name="矩形: 圆角 15"/>
          <p:cNvSpPr/>
          <p:nvPr/>
        </p:nvSpPr>
        <p:spPr>
          <a:xfrm>
            <a:off x="9146693" y="4629403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市场营销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矩形: 圆角 16"/>
          <p:cNvSpPr/>
          <p:nvPr/>
        </p:nvSpPr>
        <p:spPr>
          <a:xfrm>
            <a:off x="1635313" y="4629403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金融学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1" name="矩形: 圆角 17"/>
          <p:cNvSpPr/>
          <p:nvPr/>
        </p:nvSpPr>
        <p:spPr>
          <a:xfrm>
            <a:off x="3513159" y="4629403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生活娱乐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2" name="矩形: 圆角 18"/>
          <p:cNvSpPr/>
          <p:nvPr/>
        </p:nvSpPr>
        <p:spPr>
          <a:xfrm>
            <a:off x="5391003" y="4629403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总统选举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5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大数据趋势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33"/>
          <p:cNvCxnSpPr/>
          <p:nvPr/>
        </p:nvCxnSpPr>
        <p:spPr>
          <a:xfrm>
            <a:off x="1205511" y="1213459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34"/>
          <p:cNvSpPr>
            <a:spLocks noChangeArrowheads="1"/>
          </p:cNvSpPr>
          <p:nvPr/>
        </p:nvSpPr>
        <p:spPr bwMode="auto">
          <a:xfrm>
            <a:off x="1465861" y="1304264"/>
            <a:ext cx="238918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大数据的趋势</a:t>
            </a:r>
            <a:endParaRPr lang="zh-CN" altLang="en-US" sz="2800" b="1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36"/>
          <p:cNvSpPr>
            <a:spLocks noChangeArrowheads="1"/>
          </p:cNvSpPr>
          <p:nvPr/>
        </p:nvSpPr>
        <p:spPr bwMode="auto">
          <a:xfrm>
            <a:off x="1466177" y="2388610"/>
            <a:ext cx="982141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数据的资源化：是指大数据成为企业和社会关注的重要战略资源，并已成为大家争相抢夺的新焦点。因而，企业必须要提前制定大数据营销战略计划，抢占市场先机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600" dirty="0" smtClean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与云计算的深度结合：大数据离不开云处理，云处理为大数据提供了弹性可拓展的基础设备，是产生大数据的平台之一。自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2013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年开始，大数据技术已开始和云计算技术紧密结合，预计未来两者关系将更为密切。</a:t>
            </a:r>
            <a:endParaRPr lang="en-US" altLang="zh-CN" sz="1600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科学理论的突破：随着大数据的快速发展，就像计算机和互联网一样，大数据很有可能是新一轮的技术革命。随之兴起的数据挖掘、机器学习和人工智能等相关技术，可能会改变数据世界里的很多算法和基础理论，实现科学技术上的突破。</a:t>
            </a:r>
            <a:endParaRPr lang="en-US" altLang="zh-CN" sz="1600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40"/>
          <p:cNvCxnSpPr/>
          <p:nvPr/>
        </p:nvCxnSpPr>
        <p:spPr>
          <a:xfrm>
            <a:off x="1465860" y="2071896"/>
            <a:ext cx="9821733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17234" y="1882986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3733" y="1963711"/>
            <a:ext cx="8079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6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THAN</a:t>
            </a:r>
            <a:r>
              <a:rPr kumimoji="1" lang="zh-CN" altLang="en-US" sz="6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 </a:t>
            </a:r>
            <a:r>
              <a:rPr kumimoji="1" lang="en-US" altLang="zh-CN" sz="6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YOU</a:t>
            </a:r>
            <a:r>
              <a:rPr kumimoji="1" lang="zh-CN" altLang="en-US" sz="6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！</a:t>
            </a:r>
            <a:endParaRPr kumimoji="1" lang="zh-CN" altLang="en-US" sz="6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3221" y="3071707"/>
            <a:ext cx="661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C</a:t>
            </a: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loud </a:t>
            </a:r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C</a:t>
            </a: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omputing </a:t>
            </a:r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/ </a:t>
            </a: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Big Data </a:t>
            </a:r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/ PPT Templates</a:t>
            </a:r>
            <a:endParaRPr lang="en-US" altLang="zh-CN" sz="20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8568" y="3660916"/>
            <a:ext cx="436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：第一</a:t>
            </a:r>
            <a:r>
              <a:rPr lang="en-US" altLang="zh-CN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PPT 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  汇报时间：</a:t>
            </a:r>
            <a:r>
              <a:rPr lang="en-US" altLang="zh-CN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2030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年</a:t>
            </a:r>
            <a:r>
              <a:rPr lang="en-US" altLang="zh-CN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12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月</a:t>
            </a:r>
            <a:endParaRPr lang="zh-CN" altLang="en-US" sz="16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9042" y="3933058"/>
            <a:ext cx="741741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 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709" y="1844825"/>
            <a:ext cx="301208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992" y="2802292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1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2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1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6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11" y="3097352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人学习、研究。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52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72" y="356252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35"/>
          <p:cNvGrpSpPr/>
          <p:nvPr/>
        </p:nvGrpSpPr>
        <p:grpSpPr>
          <a:xfrm rot="10800000" flipH="1">
            <a:off x="981246" y="601472"/>
            <a:ext cx="10491473" cy="4877076"/>
            <a:chOff x="850264" y="1552754"/>
            <a:chExt cx="10491473" cy="4877076"/>
          </a:xfrm>
        </p:grpSpPr>
        <p:grpSp>
          <p:nvGrpSpPr>
            <p:cNvPr id="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9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1" name="平行四边形 10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平行四边形 11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平行四边形 12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平行四边形 5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92818" y="2469261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01</a:t>
            </a:r>
            <a:endParaRPr lang="en-US" altLang="zh-CN" sz="4000" b="1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90401" y="2565778"/>
            <a:ext cx="188372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大数据是什么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5980" y="775232"/>
            <a:ext cx="2182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目  录</a:t>
            </a:r>
            <a:endParaRPr lang="en-US" sz="6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92649" y="2455104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02</a:t>
            </a:r>
            <a:endParaRPr lang="en-US" altLang="zh-CN" sz="4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890234" y="2551621"/>
            <a:ext cx="1647881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机遇和挑战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36842" y="2455104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03</a:t>
            </a:r>
            <a:endParaRPr lang="en-US" altLang="zh-CN" sz="4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34426" y="2551621"/>
            <a:ext cx="1647881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应用和案例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30237" y="3586131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04</a:t>
            </a:r>
            <a:endParaRPr lang="en-US" altLang="zh-CN" sz="4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227820" y="3682648"/>
            <a:ext cx="188372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特征和构成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30067" y="3571974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05</a:t>
            </a:r>
            <a:endParaRPr lang="en-US" altLang="zh-CN" sz="4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527653" y="3668491"/>
            <a:ext cx="1647881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大数据趋势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14" grpId="0"/>
      <p:bldP spid="31" grpId="0"/>
      <p:bldP spid="32" grpId="0" animBg="1"/>
      <p:bldP spid="32" grpId="1" animBg="1"/>
      <p:bldP spid="33" grpId="0"/>
      <p:bldP spid="34" grpId="0" animBg="1"/>
      <p:bldP spid="34" grpId="1" animBg="1"/>
      <p:bldP spid="35" grpId="0"/>
      <p:bldP spid="36" grpId="0" animBg="1"/>
      <p:bldP spid="36" grpId="1" animBg="1"/>
      <p:bldP spid="37" grpId="0"/>
      <p:bldP spid="38" grpId="0" animBg="1"/>
      <p:bldP spid="3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01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8" y="2735584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大数据是什么</a:t>
            </a:r>
            <a:endParaRPr lang="zh-CN" altLang="en-US" sz="24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895" y="3197227"/>
            <a:ext cx="500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Remember what should be remembered, and forget what should be forgotten.Remember what should be remembered, and forget what should be forgotten.</a:t>
            </a:r>
            <a:endParaRPr lang="zh-CN" altLang="en-US" sz="1200" spc="3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2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1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大数据是什么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2691" y="983616"/>
            <a:ext cx="470555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大数据（</a:t>
            </a:r>
            <a:r>
              <a:rPr lang="en-US" sz="36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BIG DATA）</a:t>
            </a:r>
            <a:endParaRPr lang="en-US" sz="36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691" y="2006600"/>
            <a:ext cx="7959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指无法在一定时间范围内用常规软件工具进行捕捉、管理和处理的数据集合，是需要新处理模式才能具有更强的决策力、洞察发现力和流程优化能力的海量、高增长率和多样化的信息资产。</a:t>
            </a:r>
            <a:endParaRPr lang="en-US" sz="20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22209" y="2429960"/>
            <a:ext cx="9895796" cy="6303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1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大数据是什么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687451" y="1683312"/>
            <a:ext cx="2130703" cy="2142735"/>
            <a:chOff x="567151" y="1590061"/>
            <a:chExt cx="1574165" cy="1583055"/>
          </a:xfrm>
        </p:grpSpPr>
        <p:sp>
          <p:nvSpPr>
            <p:cNvPr id="8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 flipH="1">
              <a:off x="713836" y="1937226"/>
              <a:ext cx="1278890" cy="9436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4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海量决策力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945084" y="1999323"/>
            <a:ext cx="5782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对于“大数据”（</a:t>
            </a:r>
            <a:r>
              <a:rPr lang="en-US" altLang="zh-CN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Big data</a:t>
            </a: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）研究机构</a:t>
            </a:r>
            <a:r>
              <a:rPr lang="en-US" altLang="zh-CN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Gartner</a:t>
            </a: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给出了这样的定义。“大数据”是需要新处理模式才能具有更强的决策力、洞察发现力和流程优化能力来适应海量、高增长率和多样化的信息资产。</a:t>
            </a:r>
            <a:endParaRPr lang="en-US" sz="24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3367253" y="1416049"/>
            <a:ext cx="1838723" cy="1846872"/>
            <a:chOff x="565246" y="1590061"/>
            <a:chExt cx="1576070" cy="1583055"/>
          </a:xfrm>
        </p:grpSpPr>
        <p:sp>
          <p:nvSpPr>
            <p:cNvPr id="22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 flipH="1">
              <a:off x="565246" y="1898764"/>
              <a:ext cx="1576070" cy="10948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4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洞察发现力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630366" y="3798856"/>
            <a:ext cx="1836500" cy="1846872"/>
            <a:chOff x="567151" y="1590061"/>
            <a:chExt cx="1574165" cy="1583055"/>
          </a:xfrm>
        </p:grpSpPr>
        <p:sp>
          <p:nvSpPr>
            <p:cNvPr id="25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 flipH="1">
              <a:off x="713836" y="1863077"/>
              <a:ext cx="1278890" cy="10948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4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优化</a:t>
              </a:r>
              <a:endPara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1087755"/>
              <a:r>
                <a:rPr lang="zh-CN" altLang="en-US" sz="4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能力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1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大数据是什么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46361" y="2156294"/>
            <a:ext cx="5844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大数据是需要新处理模式才能具有更强的决策力、洞察发现力和流程优化能力的海量、高增长率和多样化的信息资产</a:t>
            </a:r>
            <a:r>
              <a:rPr lang="zh-CN" altLang="en-US" sz="2400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。大</a:t>
            </a: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数据就是“未来的新石油”。</a:t>
            </a:r>
            <a:endParaRPr lang="zh-CN" altLang="en-US" sz="24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67153" y="1444197"/>
            <a:ext cx="4033603" cy="4033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8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1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大数据是什么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2" name="组合 7"/>
          <p:cNvGrpSpPr/>
          <p:nvPr/>
        </p:nvGrpSpPr>
        <p:grpSpPr>
          <a:xfrm>
            <a:off x="1095984" y="1458207"/>
            <a:ext cx="10206928" cy="4071750"/>
            <a:chOff x="5138554" y="2008064"/>
            <a:chExt cx="6159646" cy="3000661"/>
          </a:xfrm>
        </p:grpSpPr>
        <p:sp>
          <p:nvSpPr>
            <p:cNvPr id="13" name="Rounded Rectangle 18"/>
            <p:cNvSpPr/>
            <p:nvPr/>
          </p:nvSpPr>
          <p:spPr>
            <a:xfrm>
              <a:off x="5138554" y="2008064"/>
              <a:ext cx="1929095" cy="3000661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Rectangle 22"/>
            <p:cNvSpPr/>
            <p:nvPr/>
          </p:nvSpPr>
          <p:spPr>
            <a:xfrm>
              <a:off x="5644136" y="2273853"/>
              <a:ext cx="917930" cy="917930"/>
            </a:xfrm>
            <a:prstGeom prst="rect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人工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Rounded Rectangle 23"/>
            <p:cNvSpPr/>
            <p:nvPr/>
          </p:nvSpPr>
          <p:spPr>
            <a:xfrm>
              <a:off x="7260558" y="2008064"/>
              <a:ext cx="1929095" cy="3000661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7404719" y="2264327"/>
              <a:ext cx="1640775" cy="2511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人工智能</a:t>
              </a:r>
              <a:endParaRPr lang="zh-CN" altLang="en-US" sz="8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7" name="Rounded Rectangle 26"/>
            <p:cNvSpPr/>
            <p:nvPr/>
          </p:nvSpPr>
          <p:spPr>
            <a:xfrm>
              <a:off x="9369105" y="2008064"/>
              <a:ext cx="1929095" cy="3000661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9874687" y="2264328"/>
              <a:ext cx="917930" cy="917930"/>
            </a:xfrm>
            <a:prstGeom prst="rect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cs typeface="+mn-ea"/>
                  <a:sym typeface="+mn-lt"/>
                </a:rPr>
                <a:t>智能</a:t>
              </a:r>
              <a:endParaRPr lang="en-US" sz="2000" b="1" dirty="0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86509" y="3544129"/>
              <a:ext cx="1633220" cy="104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“人工”比较好理解，争议性也不大。有时我们会要考虑什么是人力所能及制造的，或者人自身的智能程度有没有高到可以创造人工智能的地步，等等。但总的来说，“人工系统”就是通常意义下的人工系统。</a:t>
              </a:r>
              <a:endParaRPr lang="en-US" altLang="zh-CN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507989" y="3565084"/>
              <a:ext cx="1650365" cy="1374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关于什么是“智能”，就问题多多了。这涉及到其它诸如意识（</a:t>
              </a:r>
              <a:r>
                <a:rPr lang="en-US" altLang="zh-CN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CONSCIOUSNESS</a:t>
              </a: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）、自我（</a:t>
              </a:r>
              <a:r>
                <a:rPr lang="en-US" altLang="zh-CN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SELF</a:t>
              </a: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）、思维（</a:t>
              </a:r>
              <a:r>
                <a:rPr lang="en-US" altLang="zh-CN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MIND</a:t>
              </a: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）（包括无意识的思维（</a:t>
              </a:r>
              <a:r>
                <a:rPr lang="en-US" altLang="zh-CN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UNCONSCIOUS_MIND</a:t>
              </a: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））等等问题。人唯一了解的智能是人本身的智能，这是普遍认同的观点。</a:t>
              </a:r>
              <a:endParaRPr lang="en-US" altLang="zh-CN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757 0.00046 L 0.04453 -7.40741E-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1783 0.00093 L -3.54167E-6 -7.40741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02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8" y="2735584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机遇和挑战</a:t>
            </a:r>
            <a:endParaRPr lang="zh-CN" altLang="en-US" sz="24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895" y="3197227"/>
            <a:ext cx="500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Remember what should be remembered, and forget what should be forgotten.Remember what should be remembered, and forget what should be forgotten.</a:t>
            </a:r>
            <a:endParaRPr lang="zh-CN" altLang="en-US" sz="1200" spc="3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140axvli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4292</Words>
  <Application>WPS 演示</Application>
  <PresentationFormat>自定义</PresentationFormat>
  <Paragraphs>311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等线</vt:lpstr>
      <vt:lpstr>汉仪中圆简</vt:lpstr>
      <vt:lpstr>Arial</vt:lpstr>
      <vt:lpstr>第一PPT，www.1ppt.com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蓝色大数据云计算</dc:title>
  <dc:creator>第一PPT</dc:creator>
  <cp:keywords>www.1ppt.com</cp:keywords>
  <dc:description>www.1ppt.com</dc:description>
  <cp:lastModifiedBy>Administrator</cp:lastModifiedBy>
  <cp:revision>102</cp:revision>
  <dcterms:created xsi:type="dcterms:W3CDTF">2017-08-18T03:02:00Z</dcterms:created>
  <dcterms:modified xsi:type="dcterms:W3CDTF">2020-08-13T09:53:56Z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