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66" r:id="rId2"/>
    <p:sldId id="549" r:id="rId3"/>
    <p:sldId id="550" r:id="rId4"/>
    <p:sldId id="551" r:id="rId5"/>
    <p:sldId id="575" r:id="rId6"/>
    <p:sldId id="576" r:id="rId7"/>
    <p:sldId id="577" r:id="rId8"/>
    <p:sldId id="578" r:id="rId9"/>
    <p:sldId id="4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3972">
          <p15:clr>
            <a:srgbClr val="A4A3A4"/>
          </p15:clr>
        </p15:guide>
        <p15:guide id="13" pos="434">
          <p15:clr>
            <a:srgbClr val="A4A3A4"/>
          </p15:clr>
        </p15:guide>
        <p15:guide id="14" pos="7247">
          <p15:clr>
            <a:srgbClr val="A4A3A4"/>
          </p15:clr>
        </p15:guide>
        <p15:guide id="15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DDA"/>
    <a:srgbClr val="0069B8"/>
    <a:srgbClr val="FF9933"/>
    <a:srgbClr val="0078D2"/>
    <a:srgbClr val="6295B7"/>
    <a:srgbClr val="005696"/>
    <a:srgbClr val="005DA2"/>
    <a:srgbClr val="003760"/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05" autoAdjust="0"/>
    <p:restoredTop sz="73481" autoAdjust="0"/>
  </p:normalViewPr>
  <p:slideViewPr>
    <p:cSldViewPr snapToGrid="0">
      <p:cViewPr varScale="1">
        <p:scale>
          <a:sx n="79" d="100"/>
          <a:sy n="79" d="100"/>
        </p:scale>
        <p:origin x="108" y="174"/>
      </p:cViewPr>
      <p:guideLst>
        <p:guide pos="438"/>
        <p:guide orient="horz" pos="323"/>
        <p:guide orient="horz" pos="4020"/>
        <p:guide orient="horz" pos="2183"/>
        <p:guide pos="7242"/>
        <p:guide pos="3840"/>
        <p:guide orient="horz" pos="358"/>
        <p:guide orient="horz" pos="3972"/>
        <p:guide pos="434"/>
        <p:guide pos="7247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1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1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9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5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2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3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以上是此次阶段汇报的全部内容，谢谢各位领导聆听。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documents and settings\administrator.封神小憩\application data\360se6\User Data\temp\1-14041122531b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2" y="-1"/>
            <a:ext cx="67677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33963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" y="0"/>
            <a:ext cx="12190534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150" y="4456637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铝瑞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闽高端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铝合金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功能材料制造智能决策系统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1650" y="551819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汇报人：冯凯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04900" y="5403026"/>
            <a:ext cx="100203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" y="997030"/>
            <a:ext cx="12191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chemeClr val="bg1">
                    <a:alpha val="4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北京科技大学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050" y="-7717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63" y="2659778"/>
            <a:ext cx="1854652" cy="18754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5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确定需求主题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5324" y="982273"/>
            <a:ext cx="4181733" cy="5382750"/>
            <a:chOff x="245068" y="1054468"/>
            <a:chExt cx="4181733" cy="538275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0800000">
              <a:off x="255783" y="5190798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rnd" algn="ctr">
              <a:solidFill>
                <a:schemeClr val="accent3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rot="10800000">
              <a:off x="245068" y="1356670"/>
              <a:ext cx="4181732" cy="1320697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 cmpd="sng" algn="ctr">
              <a:solidFill>
                <a:srgbClr val="92D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 flipH="1">
              <a:off x="2993931" y="1054468"/>
              <a:ext cx="1244143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719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42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893311" y="4869160"/>
              <a:ext cx="1462207" cy="368474"/>
              <a:chOff x="5266100" y="4293096"/>
              <a:chExt cx="1581667" cy="359837"/>
            </a:xfrm>
          </p:grpSpPr>
          <p:sp>
            <p:nvSpPr>
              <p:cNvPr id="18" name="Freeform 27"/>
              <p:cNvSpPr>
                <a:spLocks/>
              </p:cNvSpPr>
              <p:nvPr/>
            </p:nvSpPr>
            <p:spPr bwMode="auto">
              <a:xfrm flipH="1">
                <a:off x="5292569" y="4293096"/>
                <a:ext cx="1428157" cy="359837"/>
              </a:xfrm>
              <a:custGeom>
                <a:avLst/>
                <a:gdLst>
                  <a:gd name="T0" fmla="*/ 0 w 1231"/>
                  <a:gd name="T1" fmla="*/ 0 h 602"/>
                  <a:gd name="T2" fmla="*/ 1047 w 1231"/>
                  <a:gd name="T3" fmla="*/ 0 h 602"/>
                  <a:gd name="T4" fmla="*/ 1231 w 1231"/>
                  <a:gd name="T5" fmla="*/ 299 h 602"/>
                  <a:gd name="T6" fmla="*/ 1047 w 1231"/>
                  <a:gd name="T7" fmla="*/ 602 h 602"/>
                  <a:gd name="T8" fmla="*/ 0 w 1231"/>
                  <a:gd name="T9" fmla="*/ 602 h 602"/>
                  <a:gd name="T10" fmla="*/ 0 w 1231"/>
                  <a:gd name="T11" fmla="*/ 0 h 602"/>
                  <a:gd name="T12" fmla="*/ 0 w 1231"/>
                  <a:gd name="T1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957A"/>
              </a:solidFill>
              <a:ln w="19050" cap="rnd" algn="ctr">
                <a:prstDash val="sysDot"/>
                <a:miter lim="800000"/>
                <a:headEnd/>
                <a:tailEnd/>
              </a:ln>
              <a:effectLst>
                <a:outerShdw blurRad="50800" dist="1397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lIns="109719" tIns="54859" rIns="109719" bIns="54859" anchor="ctr">
                <a:flatTx/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kern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66100" y="4298661"/>
                <a:ext cx="1581667" cy="318586"/>
              </a:xfrm>
              <a:prstGeom prst="rect">
                <a:avLst/>
              </a:prstGeom>
            </p:spPr>
            <p:txBody>
              <a:bodyPr wrap="square" lIns="109719" tIns="54859" rIns="109719" bIns="54859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智能支撑层</a:t>
                </a: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965318" y="1054468"/>
              <a:ext cx="1458563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智能决策层</a:t>
              </a:r>
            </a:p>
          </p:txBody>
        </p:sp>
        <p:sp>
          <p:nvSpPr>
            <p:cNvPr id="21" name="Freeform 5"/>
            <p:cNvSpPr>
              <a:spLocks noChangeAspect="1" noEditPoints="1"/>
            </p:cNvSpPr>
            <p:nvPr/>
          </p:nvSpPr>
          <p:spPr bwMode="auto">
            <a:xfrm>
              <a:off x="465883" y="206401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文本框 573"/>
            <p:cNvSpPr txBox="1"/>
            <p:nvPr/>
          </p:nvSpPr>
          <p:spPr>
            <a:xfrm>
              <a:off x="440374" y="240569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94090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4" name="Freeform 5"/>
            <p:cNvSpPr>
              <a:spLocks noChangeAspect="1" noEditPoints="1"/>
            </p:cNvSpPr>
            <p:nvPr/>
          </p:nvSpPr>
          <p:spPr bwMode="auto">
            <a:xfrm>
              <a:off x="1262507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Freeform 5"/>
            <p:cNvSpPr>
              <a:spLocks noChangeAspect="1" noEditPoints="1"/>
            </p:cNvSpPr>
            <p:nvPr/>
          </p:nvSpPr>
          <p:spPr bwMode="auto">
            <a:xfrm>
              <a:off x="2068569" y="2039549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5"/>
            <p:cNvSpPr>
              <a:spLocks noChangeAspect="1" noEditPoints="1"/>
            </p:cNvSpPr>
            <p:nvPr/>
          </p:nvSpPr>
          <p:spPr bwMode="auto">
            <a:xfrm>
              <a:off x="2881246" y="2045712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7" name="Freeform 5"/>
            <p:cNvSpPr>
              <a:spLocks noChangeAspect="1" noEditPoints="1"/>
            </p:cNvSpPr>
            <p:nvPr/>
          </p:nvSpPr>
          <p:spPr bwMode="auto">
            <a:xfrm>
              <a:off x="3667008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8" name="左右箭头 27"/>
            <p:cNvSpPr/>
            <p:nvPr/>
          </p:nvSpPr>
          <p:spPr>
            <a:xfrm>
              <a:off x="1737160" y="2154610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254815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0" name="左右箭头 29"/>
            <p:cNvSpPr/>
            <p:nvPr/>
          </p:nvSpPr>
          <p:spPr>
            <a:xfrm>
              <a:off x="3349285" y="21695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5" name="文本框 573"/>
            <p:cNvSpPr txBox="1"/>
            <p:nvPr/>
          </p:nvSpPr>
          <p:spPr>
            <a:xfrm>
              <a:off x="1250432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573"/>
            <p:cNvSpPr txBox="1"/>
            <p:nvPr/>
          </p:nvSpPr>
          <p:spPr>
            <a:xfrm>
              <a:off x="204326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573"/>
            <p:cNvSpPr txBox="1"/>
            <p:nvPr/>
          </p:nvSpPr>
          <p:spPr>
            <a:xfrm>
              <a:off x="2830966" y="2409775"/>
              <a:ext cx="60024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573"/>
            <p:cNvSpPr txBox="1"/>
            <p:nvPr/>
          </p:nvSpPr>
          <p:spPr>
            <a:xfrm>
              <a:off x="364751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33"/>
            <p:cNvSpPr>
              <a:spLocks noChangeAspect="1" noEditPoints="1"/>
            </p:cNvSpPr>
            <p:nvPr/>
          </p:nvSpPr>
          <p:spPr bwMode="auto">
            <a:xfrm>
              <a:off x="647038" y="5510730"/>
              <a:ext cx="367243" cy="484071"/>
            </a:xfrm>
            <a:custGeom>
              <a:avLst/>
              <a:gdLst>
                <a:gd name="T0" fmla="*/ 440 w 699"/>
                <a:gd name="T1" fmla="*/ 88 h 562"/>
                <a:gd name="T2" fmla="*/ 446 w 699"/>
                <a:gd name="T3" fmla="*/ 31 h 562"/>
                <a:gd name="T4" fmla="*/ 470 w 699"/>
                <a:gd name="T5" fmla="*/ 0 h 562"/>
                <a:gd name="T6" fmla="*/ 699 w 699"/>
                <a:gd name="T7" fmla="*/ 0 h 562"/>
                <a:gd name="T8" fmla="*/ 699 w 699"/>
                <a:gd name="T9" fmla="*/ 531 h 562"/>
                <a:gd name="T10" fmla="*/ 675 w 699"/>
                <a:gd name="T11" fmla="*/ 562 h 562"/>
                <a:gd name="T12" fmla="*/ 446 w 699"/>
                <a:gd name="T13" fmla="*/ 562 h 562"/>
                <a:gd name="T14" fmla="*/ 446 w 699"/>
                <a:gd name="T15" fmla="*/ 456 h 562"/>
                <a:gd name="T16" fmla="*/ 316 w 699"/>
                <a:gd name="T17" fmla="*/ 456 h 562"/>
                <a:gd name="T18" fmla="*/ 347 w 699"/>
                <a:gd name="T19" fmla="*/ 512 h 562"/>
                <a:gd name="T20" fmla="*/ 105 w 699"/>
                <a:gd name="T21" fmla="*/ 562 h 562"/>
                <a:gd name="T22" fmla="*/ 142 w 699"/>
                <a:gd name="T23" fmla="*/ 512 h 562"/>
                <a:gd name="T24" fmla="*/ 31 w 699"/>
                <a:gd name="T25" fmla="*/ 456 h 562"/>
                <a:gd name="T26" fmla="*/ 0 w 699"/>
                <a:gd name="T27" fmla="*/ 425 h 562"/>
                <a:gd name="T28" fmla="*/ 0 w 699"/>
                <a:gd name="T29" fmla="*/ 88 h 562"/>
                <a:gd name="T30" fmla="*/ 31 w 699"/>
                <a:gd name="T31" fmla="*/ 88 h 562"/>
                <a:gd name="T32" fmla="*/ 155 w 699"/>
                <a:gd name="T33" fmla="*/ 350 h 562"/>
                <a:gd name="T34" fmla="*/ 124 w 699"/>
                <a:gd name="T35" fmla="*/ 256 h 562"/>
                <a:gd name="T36" fmla="*/ 124 w 699"/>
                <a:gd name="T37" fmla="*/ 350 h 562"/>
                <a:gd name="T38" fmla="*/ 347 w 699"/>
                <a:gd name="T39" fmla="*/ 350 h 562"/>
                <a:gd name="T40" fmla="*/ 310 w 699"/>
                <a:gd name="T41" fmla="*/ 187 h 562"/>
                <a:gd name="T42" fmla="*/ 310 w 699"/>
                <a:gd name="T43" fmla="*/ 350 h 562"/>
                <a:gd name="T44" fmla="*/ 297 w 699"/>
                <a:gd name="T45" fmla="*/ 350 h 562"/>
                <a:gd name="T46" fmla="*/ 266 w 699"/>
                <a:gd name="T47" fmla="*/ 294 h 562"/>
                <a:gd name="T48" fmla="*/ 266 w 699"/>
                <a:gd name="T49" fmla="*/ 350 h 562"/>
                <a:gd name="T50" fmla="*/ 248 w 699"/>
                <a:gd name="T51" fmla="*/ 350 h 562"/>
                <a:gd name="T52" fmla="*/ 217 w 699"/>
                <a:gd name="T53" fmla="*/ 275 h 562"/>
                <a:gd name="T54" fmla="*/ 217 w 699"/>
                <a:gd name="T55" fmla="*/ 350 h 562"/>
                <a:gd name="T56" fmla="*/ 204 w 699"/>
                <a:gd name="T57" fmla="*/ 350 h 562"/>
                <a:gd name="T58" fmla="*/ 173 w 699"/>
                <a:gd name="T59" fmla="*/ 231 h 562"/>
                <a:gd name="T60" fmla="*/ 173 w 699"/>
                <a:gd name="T61" fmla="*/ 350 h 562"/>
                <a:gd name="T62" fmla="*/ 644 w 699"/>
                <a:gd name="T63" fmla="*/ 200 h 562"/>
                <a:gd name="T64" fmla="*/ 532 w 699"/>
                <a:gd name="T65" fmla="*/ 162 h 562"/>
                <a:gd name="T66" fmla="*/ 644 w 699"/>
                <a:gd name="T67" fmla="*/ 106 h 562"/>
                <a:gd name="T68" fmla="*/ 501 w 699"/>
                <a:gd name="T69" fmla="*/ 63 h 562"/>
                <a:gd name="T70" fmla="*/ 644 w 699"/>
                <a:gd name="T71" fmla="*/ 506 h 562"/>
                <a:gd name="T72" fmla="*/ 532 w 699"/>
                <a:gd name="T73" fmla="*/ 256 h 562"/>
                <a:gd name="T74" fmla="*/ 532 w 699"/>
                <a:gd name="T75" fmla="*/ 200 h 562"/>
                <a:gd name="T76" fmla="*/ 56 w 699"/>
                <a:gd name="T77" fmla="*/ 150 h 562"/>
                <a:gd name="T78" fmla="*/ 415 w 699"/>
                <a:gd name="T79" fmla="*/ 40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562">
                  <a:moveTo>
                    <a:pt x="31" y="88"/>
                  </a:moveTo>
                  <a:lnTo>
                    <a:pt x="440" y="88"/>
                  </a:lnTo>
                  <a:lnTo>
                    <a:pt x="446" y="88"/>
                  </a:lnTo>
                  <a:lnTo>
                    <a:pt x="446" y="31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675" y="0"/>
                  </a:lnTo>
                  <a:lnTo>
                    <a:pt x="699" y="0"/>
                  </a:lnTo>
                  <a:lnTo>
                    <a:pt x="699" y="31"/>
                  </a:lnTo>
                  <a:lnTo>
                    <a:pt x="699" y="531"/>
                  </a:lnTo>
                  <a:lnTo>
                    <a:pt x="699" y="562"/>
                  </a:lnTo>
                  <a:lnTo>
                    <a:pt x="675" y="562"/>
                  </a:lnTo>
                  <a:lnTo>
                    <a:pt x="470" y="562"/>
                  </a:lnTo>
                  <a:lnTo>
                    <a:pt x="446" y="562"/>
                  </a:lnTo>
                  <a:lnTo>
                    <a:pt x="446" y="531"/>
                  </a:lnTo>
                  <a:lnTo>
                    <a:pt x="446" y="456"/>
                  </a:lnTo>
                  <a:lnTo>
                    <a:pt x="440" y="456"/>
                  </a:lnTo>
                  <a:lnTo>
                    <a:pt x="316" y="456"/>
                  </a:lnTo>
                  <a:lnTo>
                    <a:pt x="316" y="512"/>
                  </a:lnTo>
                  <a:lnTo>
                    <a:pt x="347" y="512"/>
                  </a:lnTo>
                  <a:lnTo>
                    <a:pt x="347" y="562"/>
                  </a:lnTo>
                  <a:lnTo>
                    <a:pt x="105" y="562"/>
                  </a:lnTo>
                  <a:lnTo>
                    <a:pt x="105" y="512"/>
                  </a:lnTo>
                  <a:lnTo>
                    <a:pt x="142" y="512"/>
                  </a:lnTo>
                  <a:lnTo>
                    <a:pt x="142" y="456"/>
                  </a:lnTo>
                  <a:lnTo>
                    <a:pt x="31" y="456"/>
                  </a:lnTo>
                  <a:lnTo>
                    <a:pt x="0" y="456"/>
                  </a:lnTo>
                  <a:lnTo>
                    <a:pt x="0" y="425"/>
                  </a:lnTo>
                  <a:lnTo>
                    <a:pt x="0" y="119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8"/>
                  </a:lnTo>
                  <a:close/>
                  <a:moveTo>
                    <a:pt x="124" y="350"/>
                  </a:moveTo>
                  <a:lnTo>
                    <a:pt x="155" y="350"/>
                  </a:lnTo>
                  <a:lnTo>
                    <a:pt x="155" y="256"/>
                  </a:lnTo>
                  <a:lnTo>
                    <a:pt x="124" y="256"/>
                  </a:lnTo>
                  <a:lnTo>
                    <a:pt x="124" y="350"/>
                  </a:lnTo>
                  <a:lnTo>
                    <a:pt x="124" y="350"/>
                  </a:lnTo>
                  <a:close/>
                  <a:moveTo>
                    <a:pt x="310" y="350"/>
                  </a:moveTo>
                  <a:lnTo>
                    <a:pt x="347" y="350"/>
                  </a:lnTo>
                  <a:lnTo>
                    <a:pt x="347" y="187"/>
                  </a:lnTo>
                  <a:lnTo>
                    <a:pt x="310" y="187"/>
                  </a:lnTo>
                  <a:lnTo>
                    <a:pt x="310" y="350"/>
                  </a:lnTo>
                  <a:lnTo>
                    <a:pt x="310" y="350"/>
                  </a:lnTo>
                  <a:close/>
                  <a:moveTo>
                    <a:pt x="266" y="350"/>
                  </a:moveTo>
                  <a:lnTo>
                    <a:pt x="297" y="350"/>
                  </a:lnTo>
                  <a:lnTo>
                    <a:pt x="297" y="294"/>
                  </a:lnTo>
                  <a:lnTo>
                    <a:pt x="266" y="294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217" y="350"/>
                  </a:moveTo>
                  <a:lnTo>
                    <a:pt x="248" y="350"/>
                  </a:lnTo>
                  <a:lnTo>
                    <a:pt x="248" y="275"/>
                  </a:lnTo>
                  <a:lnTo>
                    <a:pt x="217" y="275"/>
                  </a:lnTo>
                  <a:lnTo>
                    <a:pt x="217" y="350"/>
                  </a:lnTo>
                  <a:lnTo>
                    <a:pt x="217" y="350"/>
                  </a:lnTo>
                  <a:close/>
                  <a:moveTo>
                    <a:pt x="173" y="350"/>
                  </a:moveTo>
                  <a:lnTo>
                    <a:pt x="204" y="350"/>
                  </a:lnTo>
                  <a:lnTo>
                    <a:pt x="204" y="231"/>
                  </a:lnTo>
                  <a:lnTo>
                    <a:pt x="173" y="231"/>
                  </a:lnTo>
                  <a:lnTo>
                    <a:pt x="173" y="350"/>
                  </a:lnTo>
                  <a:lnTo>
                    <a:pt x="173" y="350"/>
                  </a:lnTo>
                  <a:close/>
                  <a:moveTo>
                    <a:pt x="532" y="200"/>
                  </a:moveTo>
                  <a:lnTo>
                    <a:pt x="644" y="200"/>
                  </a:lnTo>
                  <a:lnTo>
                    <a:pt x="644" y="162"/>
                  </a:lnTo>
                  <a:lnTo>
                    <a:pt x="532" y="162"/>
                  </a:lnTo>
                  <a:lnTo>
                    <a:pt x="532" y="106"/>
                  </a:lnTo>
                  <a:lnTo>
                    <a:pt x="644" y="106"/>
                  </a:lnTo>
                  <a:lnTo>
                    <a:pt x="644" y="63"/>
                  </a:lnTo>
                  <a:lnTo>
                    <a:pt x="501" y="63"/>
                  </a:lnTo>
                  <a:lnTo>
                    <a:pt x="501" y="506"/>
                  </a:lnTo>
                  <a:lnTo>
                    <a:pt x="644" y="506"/>
                  </a:lnTo>
                  <a:lnTo>
                    <a:pt x="644" y="256"/>
                  </a:lnTo>
                  <a:lnTo>
                    <a:pt x="532" y="256"/>
                  </a:lnTo>
                  <a:lnTo>
                    <a:pt x="532" y="200"/>
                  </a:lnTo>
                  <a:lnTo>
                    <a:pt x="532" y="200"/>
                  </a:lnTo>
                  <a:close/>
                  <a:moveTo>
                    <a:pt x="415" y="150"/>
                  </a:moveTo>
                  <a:lnTo>
                    <a:pt x="56" y="150"/>
                  </a:lnTo>
                  <a:lnTo>
                    <a:pt x="56" y="400"/>
                  </a:lnTo>
                  <a:lnTo>
                    <a:pt x="415" y="400"/>
                  </a:lnTo>
                  <a:lnTo>
                    <a:pt x="415" y="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>
                <a:rot lat="2094000" lon="20994000" rev="21594000"/>
              </a:camera>
              <a:lightRig rig="threePt" dir="t"/>
            </a:scene3d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" name="Group 4"/>
            <p:cNvGrpSpPr>
              <a:grpSpLocks noChangeAspect="1"/>
            </p:cNvGrpSpPr>
            <p:nvPr/>
          </p:nvGrpSpPr>
          <p:grpSpPr bwMode="auto">
            <a:xfrm>
              <a:off x="1324328" y="5503185"/>
              <a:ext cx="448452" cy="491621"/>
              <a:chOff x="3096" y="1716"/>
              <a:chExt cx="483" cy="389"/>
            </a:xfrm>
            <a:solidFill>
              <a:schemeClr val="bg1"/>
            </a:solidFill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3096" y="1716"/>
                <a:ext cx="483" cy="389"/>
              </a:xfrm>
              <a:custGeom>
                <a:avLst/>
                <a:gdLst>
                  <a:gd name="T0" fmla="*/ 114 w 114"/>
                  <a:gd name="T1" fmla="*/ 20 h 91"/>
                  <a:gd name="T2" fmla="*/ 89 w 114"/>
                  <a:gd name="T3" fmla="*/ 0 h 91"/>
                  <a:gd name="T4" fmla="*/ 96 w 114"/>
                  <a:gd name="T5" fmla="*/ 14 h 91"/>
                  <a:gd name="T6" fmla="*/ 58 w 114"/>
                  <a:gd name="T7" fmla="*/ 14 h 91"/>
                  <a:gd name="T8" fmla="*/ 53 w 114"/>
                  <a:gd name="T9" fmla="*/ 20 h 91"/>
                  <a:gd name="T10" fmla="*/ 53 w 114"/>
                  <a:gd name="T11" fmla="*/ 76 h 91"/>
                  <a:gd name="T12" fmla="*/ 19 w 114"/>
                  <a:gd name="T13" fmla="*/ 76 h 91"/>
                  <a:gd name="T14" fmla="*/ 10 w 114"/>
                  <a:gd name="T15" fmla="*/ 70 h 91"/>
                  <a:gd name="T16" fmla="*/ 0 w 114"/>
                  <a:gd name="T17" fmla="*/ 81 h 91"/>
                  <a:gd name="T18" fmla="*/ 10 w 114"/>
                  <a:gd name="T19" fmla="*/ 91 h 91"/>
                  <a:gd name="T20" fmla="*/ 19 w 114"/>
                  <a:gd name="T21" fmla="*/ 86 h 91"/>
                  <a:gd name="T22" fmla="*/ 58 w 114"/>
                  <a:gd name="T23" fmla="*/ 86 h 91"/>
                  <a:gd name="T24" fmla="*/ 63 w 114"/>
                  <a:gd name="T25" fmla="*/ 81 h 91"/>
                  <a:gd name="T26" fmla="*/ 63 w 114"/>
                  <a:gd name="T27" fmla="*/ 25 h 91"/>
                  <a:gd name="T28" fmla="*/ 96 w 114"/>
                  <a:gd name="T29" fmla="*/ 25 h 91"/>
                  <a:gd name="T30" fmla="*/ 89 w 114"/>
                  <a:gd name="T31" fmla="*/ 39 h 91"/>
                  <a:gd name="T32" fmla="*/ 114 w 114"/>
                  <a:gd name="T33" fmla="*/ 20 h 91"/>
                  <a:gd name="T34" fmla="*/ 10 w 114"/>
                  <a:gd name="T35" fmla="*/ 88 h 91"/>
                  <a:gd name="T36" fmla="*/ 3 w 114"/>
                  <a:gd name="T37" fmla="*/ 81 h 91"/>
                  <a:gd name="T38" fmla="*/ 10 w 114"/>
                  <a:gd name="T39" fmla="*/ 73 h 91"/>
                  <a:gd name="T40" fmla="*/ 18 w 114"/>
                  <a:gd name="T41" fmla="*/ 81 h 91"/>
                  <a:gd name="T42" fmla="*/ 10 w 114"/>
                  <a:gd name="T43" fmla="*/ 88 h 91"/>
                  <a:gd name="T44" fmla="*/ 98 w 114"/>
                  <a:gd name="T45" fmla="*/ 19 h 91"/>
                  <a:gd name="T46" fmla="*/ 98 w 114"/>
                  <a:gd name="T47" fmla="*/ 20 h 91"/>
                  <a:gd name="T48" fmla="*/ 98 w 114"/>
                  <a:gd name="T49" fmla="*/ 20 h 91"/>
                  <a:gd name="T50" fmla="*/ 98 w 114"/>
                  <a:gd name="T51" fmla="*/ 1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91">
                    <a:moveTo>
                      <a:pt x="114" y="2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5" y="14"/>
                      <a:pt x="53" y="17"/>
                      <a:pt x="53" y="2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3"/>
                      <a:pt x="14" y="70"/>
                      <a:pt x="10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6"/>
                      <a:pt x="5" y="91"/>
                      <a:pt x="10" y="91"/>
                    </a:cubicBezTo>
                    <a:cubicBezTo>
                      <a:pt x="14" y="91"/>
                      <a:pt x="17" y="89"/>
                      <a:pt x="19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61" y="86"/>
                      <a:pt x="63" y="84"/>
                      <a:pt x="63" y="81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114" y="20"/>
                      <a:pt x="114" y="20"/>
                      <a:pt x="114" y="20"/>
                    </a:cubicBezTo>
                    <a:moveTo>
                      <a:pt x="10" y="88"/>
                    </a:moveTo>
                    <a:cubicBezTo>
                      <a:pt x="6" y="88"/>
                      <a:pt x="3" y="85"/>
                      <a:pt x="3" y="81"/>
                    </a:cubicBezTo>
                    <a:cubicBezTo>
                      <a:pt x="3" y="77"/>
                      <a:pt x="6" y="73"/>
                      <a:pt x="10" y="73"/>
                    </a:cubicBezTo>
                    <a:cubicBezTo>
                      <a:pt x="15" y="73"/>
                      <a:pt x="18" y="77"/>
                      <a:pt x="18" y="81"/>
                    </a:cubicBezTo>
                    <a:cubicBezTo>
                      <a:pt x="18" y="85"/>
                      <a:pt x="15" y="88"/>
                      <a:pt x="10" y="88"/>
                    </a:cubicBezTo>
                    <a:moveTo>
                      <a:pt x="98" y="19"/>
                    </a:move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19"/>
                      <a:pt x="98" y="19"/>
                      <a:pt x="98" y="1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3223" y="1827"/>
                <a:ext cx="356" cy="278"/>
              </a:xfrm>
              <a:custGeom>
                <a:avLst/>
                <a:gdLst>
                  <a:gd name="T0" fmla="*/ 84 w 84"/>
                  <a:gd name="T1" fmla="*/ 51 h 65"/>
                  <a:gd name="T2" fmla="*/ 66 w 84"/>
                  <a:gd name="T3" fmla="*/ 65 h 65"/>
                  <a:gd name="T4" fmla="*/ 71 w 84"/>
                  <a:gd name="T5" fmla="*/ 55 h 65"/>
                  <a:gd name="T6" fmla="*/ 43 w 84"/>
                  <a:gd name="T7" fmla="*/ 55 h 65"/>
                  <a:gd name="T8" fmla="*/ 39 w 84"/>
                  <a:gd name="T9" fmla="*/ 51 h 65"/>
                  <a:gd name="T10" fmla="*/ 39 w 84"/>
                  <a:gd name="T11" fmla="*/ 11 h 65"/>
                  <a:gd name="T12" fmla="*/ 14 w 84"/>
                  <a:gd name="T13" fmla="*/ 11 h 65"/>
                  <a:gd name="T14" fmla="*/ 8 w 84"/>
                  <a:gd name="T15" fmla="*/ 15 h 65"/>
                  <a:gd name="T16" fmla="*/ 0 w 84"/>
                  <a:gd name="T17" fmla="*/ 8 h 65"/>
                  <a:gd name="T18" fmla="*/ 8 w 84"/>
                  <a:gd name="T19" fmla="*/ 0 h 65"/>
                  <a:gd name="T20" fmla="*/ 14 w 84"/>
                  <a:gd name="T21" fmla="*/ 4 h 65"/>
                  <a:gd name="T22" fmla="*/ 43 w 84"/>
                  <a:gd name="T23" fmla="*/ 4 h 65"/>
                  <a:gd name="T24" fmla="*/ 47 w 84"/>
                  <a:gd name="T25" fmla="*/ 8 h 65"/>
                  <a:gd name="T26" fmla="*/ 47 w 84"/>
                  <a:gd name="T27" fmla="*/ 48 h 65"/>
                  <a:gd name="T28" fmla="*/ 71 w 84"/>
                  <a:gd name="T29" fmla="*/ 48 h 65"/>
                  <a:gd name="T30" fmla="*/ 66 w 84"/>
                  <a:gd name="T31" fmla="*/ 37 h 65"/>
                  <a:gd name="T32" fmla="*/ 84 w 84"/>
                  <a:gd name="T33" fmla="*/ 51 h 65"/>
                  <a:gd name="T34" fmla="*/ 8 w 84"/>
                  <a:gd name="T35" fmla="*/ 2 h 65"/>
                  <a:gd name="T36" fmla="*/ 2 w 84"/>
                  <a:gd name="T37" fmla="*/ 8 h 65"/>
                  <a:gd name="T38" fmla="*/ 8 w 84"/>
                  <a:gd name="T39" fmla="*/ 13 h 65"/>
                  <a:gd name="T40" fmla="*/ 13 w 84"/>
                  <a:gd name="T41" fmla="*/ 8 h 65"/>
                  <a:gd name="T42" fmla="*/ 8 w 84"/>
                  <a:gd name="T43" fmla="*/ 2 h 65"/>
                  <a:gd name="T44" fmla="*/ 72 w 84"/>
                  <a:gd name="T45" fmla="*/ 52 h 65"/>
                  <a:gd name="T46" fmla="*/ 72 w 84"/>
                  <a:gd name="T47" fmla="*/ 51 h 65"/>
                  <a:gd name="T48" fmla="*/ 72 w 84"/>
                  <a:gd name="T49" fmla="*/ 51 h 65"/>
                  <a:gd name="T50" fmla="*/ 72 w 84"/>
                  <a:gd name="T5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5">
                    <a:moveTo>
                      <a:pt x="84" y="51"/>
                    </a:moveTo>
                    <a:cubicBezTo>
                      <a:pt x="66" y="65"/>
                      <a:pt x="66" y="65"/>
                      <a:pt x="66" y="6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1" y="55"/>
                      <a:pt x="39" y="54"/>
                      <a:pt x="39" y="5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3"/>
                      <a:pt x="11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1" y="0"/>
                      <a:pt x="13" y="2"/>
                      <a:pt x="1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4"/>
                      <a:pt x="47" y="5"/>
                      <a:pt x="47" y="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84" y="51"/>
                      <a:pt x="84" y="51"/>
                      <a:pt x="84" y="51"/>
                    </a:cubicBezTo>
                    <a:moveTo>
                      <a:pt x="8" y="2"/>
                    </a:moveTo>
                    <a:cubicBezTo>
                      <a:pt x="5" y="2"/>
                      <a:pt x="2" y="5"/>
                      <a:pt x="2" y="8"/>
                    </a:cubicBezTo>
                    <a:cubicBezTo>
                      <a:pt x="2" y="11"/>
                      <a:pt x="5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5"/>
                      <a:pt x="11" y="2"/>
                      <a:pt x="8" y="2"/>
                    </a:cubicBezTo>
                    <a:moveTo>
                      <a:pt x="72" y="52"/>
                    </a:move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2"/>
                      <a:pt x="72" y="52"/>
                      <a:pt x="72" y="5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7"/>
              <p:cNvSpPr>
                <a:spLocks noEditPoints="1"/>
              </p:cNvSpPr>
              <p:nvPr/>
            </p:nvSpPr>
            <p:spPr bwMode="auto">
              <a:xfrm>
                <a:off x="3176" y="1720"/>
                <a:ext cx="377" cy="278"/>
              </a:xfrm>
              <a:custGeom>
                <a:avLst/>
                <a:gdLst>
                  <a:gd name="T0" fmla="*/ 50 w 89"/>
                  <a:gd name="T1" fmla="*/ 56 h 65"/>
                  <a:gd name="T2" fmla="*/ 44 w 89"/>
                  <a:gd name="T3" fmla="*/ 56 h 65"/>
                  <a:gd name="T4" fmla="*/ 44 w 89"/>
                  <a:gd name="T5" fmla="*/ 65 h 65"/>
                  <a:gd name="T6" fmla="*/ 50 w 89"/>
                  <a:gd name="T7" fmla="*/ 65 h 65"/>
                  <a:gd name="T8" fmla="*/ 50 w 89"/>
                  <a:gd name="T9" fmla="*/ 56 h 65"/>
                  <a:gd name="T10" fmla="*/ 85 w 89"/>
                  <a:gd name="T11" fmla="*/ 56 h 65"/>
                  <a:gd name="T12" fmla="*/ 58 w 89"/>
                  <a:gd name="T13" fmla="*/ 56 h 65"/>
                  <a:gd name="T14" fmla="*/ 58 w 89"/>
                  <a:gd name="T15" fmla="*/ 65 h 65"/>
                  <a:gd name="T16" fmla="*/ 78 w 89"/>
                  <a:gd name="T17" fmla="*/ 65 h 65"/>
                  <a:gd name="T18" fmla="*/ 77 w 89"/>
                  <a:gd name="T19" fmla="*/ 62 h 65"/>
                  <a:gd name="T20" fmla="*/ 81 w 89"/>
                  <a:gd name="T21" fmla="*/ 65 h 65"/>
                  <a:gd name="T22" fmla="*/ 85 w 89"/>
                  <a:gd name="T23" fmla="*/ 65 h 65"/>
                  <a:gd name="T24" fmla="*/ 89 w 89"/>
                  <a:gd name="T25" fmla="*/ 61 h 65"/>
                  <a:gd name="T26" fmla="*/ 85 w 89"/>
                  <a:gd name="T27" fmla="*/ 56 h 65"/>
                  <a:gd name="T28" fmla="*/ 5 w 89"/>
                  <a:gd name="T29" fmla="*/ 0 h 65"/>
                  <a:gd name="T30" fmla="*/ 0 w 89"/>
                  <a:gd name="T31" fmla="*/ 5 h 65"/>
                  <a:gd name="T32" fmla="*/ 0 w 89"/>
                  <a:gd name="T33" fmla="*/ 51 h 65"/>
                  <a:gd name="T34" fmla="*/ 5 w 89"/>
                  <a:gd name="T35" fmla="*/ 55 h 65"/>
                  <a:gd name="T36" fmla="*/ 25 w 89"/>
                  <a:gd name="T37" fmla="*/ 55 h 65"/>
                  <a:gd name="T38" fmla="*/ 25 w 89"/>
                  <a:gd name="T39" fmla="*/ 61 h 65"/>
                  <a:gd name="T40" fmla="*/ 30 w 89"/>
                  <a:gd name="T41" fmla="*/ 65 h 65"/>
                  <a:gd name="T42" fmla="*/ 34 w 89"/>
                  <a:gd name="T43" fmla="*/ 65 h 65"/>
                  <a:gd name="T44" fmla="*/ 34 w 89"/>
                  <a:gd name="T45" fmla="*/ 48 h 65"/>
                  <a:gd name="T46" fmla="*/ 30 w 89"/>
                  <a:gd name="T47" fmla="*/ 46 h 65"/>
                  <a:gd name="T48" fmla="*/ 9 w 89"/>
                  <a:gd name="T49" fmla="*/ 46 h 65"/>
                  <a:gd name="T50" fmla="*/ 9 w 89"/>
                  <a:gd name="T51" fmla="*/ 5 h 65"/>
                  <a:gd name="T52" fmla="*/ 5 w 89"/>
                  <a:gd name="T5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65">
                    <a:moveTo>
                      <a:pt x="50" y="56"/>
                    </a:move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56"/>
                      <a:pt x="50" y="56"/>
                      <a:pt x="50" y="56"/>
                    </a:cubicBezTo>
                    <a:moveTo>
                      <a:pt x="85" y="56"/>
                    </a:move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65"/>
                      <a:pt x="89" y="63"/>
                      <a:pt x="89" y="61"/>
                    </a:cubicBezTo>
                    <a:cubicBezTo>
                      <a:pt x="89" y="58"/>
                      <a:pt x="87" y="56"/>
                      <a:pt x="85" y="56"/>
                    </a:cubicBezTo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7" y="65"/>
                      <a:pt x="30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7"/>
                      <a:pt x="31" y="46"/>
                      <a:pt x="30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3320" y="1925"/>
                <a:ext cx="43" cy="73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17 h 17"/>
                  <a:gd name="T6" fmla="*/ 10 w 10"/>
                  <a:gd name="T7" fmla="*/ 8 h 17"/>
                  <a:gd name="T8" fmla="*/ 0 w 10"/>
                  <a:gd name="T9" fmla="*/ 8 h 17"/>
                  <a:gd name="T10" fmla="*/ 0 w 10"/>
                  <a:gd name="T11" fmla="*/ 3 h 17"/>
                  <a:gd name="T12" fmla="*/ 0 w 10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Group 126"/>
            <p:cNvGrpSpPr>
              <a:grpSpLocks noChangeAspect="1"/>
            </p:cNvGrpSpPr>
            <p:nvPr/>
          </p:nvGrpSpPr>
          <p:grpSpPr bwMode="auto">
            <a:xfrm>
              <a:off x="2097224" y="5552383"/>
              <a:ext cx="367243" cy="484071"/>
              <a:chOff x="3364" y="3138"/>
              <a:chExt cx="418" cy="37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2094000" lon="20994000" rev="21594000"/>
              </a:camera>
              <a:lightRig rig="threePt" dir="t"/>
            </a:scene3d>
          </p:grpSpPr>
          <p:sp>
            <p:nvSpPr>
              <p:cNvPr id="49" name="Oval 127"/>
              <p:cNvSpPr>
                <a:spLocks noChangeArrowheads="1"/>
              </p:cNvSpPr>
              <p:nvPr/>
            </p:nvSpPr>
            <p:spPr bwMode="auto">
              <a:xfrm>
                <a:off x="3568" y="3138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128"/>
              <p:cNvSpPr>
                <a:spLocks noChangeArrowheads="1"/>
              </p:cNvSpPr>
              <p:nvPr/>
            </p:nvSpPr>
            <p:spPr bwMode="auto">
              <a:xfrm>
                <a:off x="3574" y="3148"/>
                <a:ext cx="39" cy="3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29"/>
              <p:cNvSpPr>
                <a:spLocks/>
              </p:cNvSpPr>
              <p:nvPr/>
            </p:nvSpPr>
            <p:spPr bwMode="auto">
              <a:xfrm>
                <a:off x="3554" y="3173"/>
                <a:ext cx="42" cy="59"/>
              </a:xfrm>
              <a:custGeom>
                <a:avLst/>
                <a:gdLst>
                  <a:gd name="T0" fmla="*/ 14 w 21"/>
                  <a:gd name="T1" fmla="*/ 0 h 29"/>
                  <a:gd name="T2" fmla="*/ 19 w 21"/>
                  <a:gd name="T3" fmla="*/ 5 h 29"/>
                  <a:gd name="T4" fmla="*/ 5 w 21"/>
                  <a:gd name="T5" fmla="*/ 29 h 29"/>
                  <a:gd name="T6" fmla="*/ 0 w 21"/>
                  <a:gd name="T7" fmla="*/ 23 h 29"/>
                  <a:gd name="T8" fmla="*/ 14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4" y="0"/>
                    </a:moveTo>
                    <a:cubicBezTo>
                      <a:pt x="15" y="1"/>
                      <a:pt x="21" y="2"/>
                      <a:pt x="19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30"/>
              <p:cNvSpPr>
                <a:spLocks/>
              </p:cNvSpPr>
              <p:nvPr/>
            </p:nvSpPr>
            <p:spPr bwMode="auto">
              <a:xfrm>
                <a:off x="3394" y="322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3 h 48"/>
                  <a:gd name="T4" fmla="*/ 43 w 48"/>
                  <a:gd name="T5" fmla="*/ 14 h 48"/>
                  <a:gd name="T6" fmla="*/ 15 w 48"/>
                  <a:gd name="T7" fmla="*/ 5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3" y="48"/>
                      <a:pt x="33" y="43"/>
                    </a:cubicBezTo>
                    <a:cubicBezTo>
                      <a:pt x="44" y="38"/>
                      <a:pt x="48" y="25"/>
                      <a:pt x="43" y="14"/>
                    </a:cubicBezTo>
                    <a:cubicBezTo>
                      <a:pt x="38" y="4"/>
                      <a:pt x="25" y="0"/>
                      <a:pt x="15" y="5"/>
                    </a:cubicBezTo>
                    <a:cubicBezTo>
                      <a:pt x="4" y="10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31"/>
              <p:cNvSpPr>
                <a:spLocks/>
              </p:cNvSpPr>
              <p:nvPr/>
            </p:nvSpPr>
            <p:spPr bwMode="auto">
              <a:xfrm>
                <a:off x="3405" y="3241"/>
                <a:ext cx="65" cy="67"/>
              </a:xfrm>
              <a:custGeom>
                <a:avLst/>
                <a:gdLst>
                  <a:gd name="T0" fmla="*/ 3 w 32"/>
                  <a:gd name="T1" fmla="*/ 23 h 33"/>
                  <a:gd name="T2" fmla="*/ 23 w 32"/>
                  <a:gd name="T3" fmla="*/ 30 h 33"/>
                  <a:gd name="T4" fmla="*/ 29 w 32"/>
                  <a:gd name="T5" fmla="*/ 10 h 33"/>
                  <a:gd name="T6" fmla="*/ 10 w 32"/>
                  <a:gd name="T7" fmla="*/ 4 h 33"/>
                  <a:gd name="T8" fmla="*/ 3 w 32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3" y="23"/>
                    </a:moveTo>
                    <a:cubicBezTo>
                      <a:pt x="7" y="30"/>
                      <a:pt x="16" y="33"/>
                      <a:pt x="23" y="30"/>
                    </a:cubicBezTo>
                    <a:cubicBezTo>
                      <a:pt x="30" y="26"/>
                      <a:pt x="32" y="18"/>
                      <a:pt x="29" y="10"/>
                    </a:cubicBezTo>
                    <a:cubicBezTo>
                      <a:pt x="25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32"/>
              <p:cNvSpPr>
                <a:spLocks/>
              </p:cNvSpPr>
              <p:nvPr/>
            </p:nvSpPr>
            <p:spPr bwMode="auto">
              <a:xfrm>
                <a:off x="3452" y="3232"/>
                <a:ext cx="85" cy="45"/>
              </a:xfrm>
              <a:custGeom>
                <a:avLst/>
                <a:gdLst>
                  <a:gd name="T0" fmla="*/ 4 w 42"/>
                  <a:gd name="T1" fmla="*/ 11 h 22"/>
                  <a:gd name="T2" fmla="*/ 7 w 42"/>
                  <a:gd name="T3" fmla="*/ 22 h 22"/>
                  <a:gd name="T4" fmla="*/ 42 w 42"/>
                  <a:gd name="T5" fmla="*/ 9 h 22"/>
                  <a:gd name="T6" fmla="*/ 38 w 42"/>
                  <a:gd name="T7" fmla="*/ 0 h 22"/>
                  <a:gd name="T8" fmla="*/ 4 w 4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4" y="11"/>
                    </a:moveTo>
                    <a:cubicBezTo>
                      <a:pt x="2" y="13"/>
                      <a:pt x="0" y="19"/>
                      <a:pt x="7" y="22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Oval 133"/>
              <p:cNvSpPr>
                <a:spLocks noChangeArrowheads="1"/>
              </p:cNvSpPr>
              <p:nvPr/>
            </p:nvSpPr>
            <p:spPr bwMode="auto">
              <a:xfrm>
                <a:off x="3696" y="3411"/>
                <a:ext cx="86" cy="8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134"/>
              <p:cNvSpPr>
                <a:spLocks noChangeArrowheads="1"/>
              </p:cNvSpPr>
              <p:nvPr/>
            </p:nvSpPr>
            <p:spPr bwMode="auto">
              <a:xfrm>
                <a:off x="3706" y="3421"/>
                <a:ext cx="49" cy="5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135"/>
              <p:cNvSpPr>
                <a:spLocks noChangeArrowheads="1"/>
              </p:cNvSpPr>
              <p:nvPr/>
            </p:nvSpPr>
            <p:spPr bwMode="auto">
              <a:xfrm>
                <a:off x="3684" y="331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136"/>
              <p:cNvSpPr>
                <a:spLocks noChangeArrowheads="1"/>
              </p:cNvSpPr>
              <p:nvPr/>
            </p:nvSpPr>
            <p:spPr bwMode="auto">
              <a:xfrm>
                <a:off x="3704" y="3323"/>
                <a:ext cx="43" cy="4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37"/>
              <p:cNvSpPr>
                <a:spLocks/>
              </p:cNvSpPr>
              <p:nvPr/>
            </p:nvSpPr>
            <p:spPr bwMode="auto">
              <a:xfrm>
                <a:off x="3694" y="3259"/>
                <a:ext cx="39" cy="94"/>
              </a:xfrm>
              <a:custGeom>
                <a:avLst/>
                <a:gdLst>
                  <a:gd name="T0" fmla="*/ 19 w 19"/>
                  <a:gd name="T1" fmla="*/ 41 h 46"/>
                  <a:gd name="T2" fmla="*/ 13 w 19"/>
                  <a:gd name="T3" fmla="*/ 44 h 46"/>
                  <a:gd name="T4" fmla="*/ 9 w 19"/>
                  <a:gd name="T5" fmla="*/ 33 h 46"/>
                  <a:gd name="T6" fmla="*/ 0 w 19"/>
                  <a:gd name="T7" fmla="*/ 2 h 46"/>
                  <a:gd name="T8" fmla="*/ 4 w 19"/>
                  <a:gd name="T9" fmla="*/ 1 h 46"/>
                  <a:gd name="T10" fmla="*/ 6 w 19"/>
                  <a:gd name="T11" fmla="*/ 0 h 46"/>
                  <a:gd name="T12" fmla="*/ 9 w 19"/>
                  <a:gd name="T13" fmla="*/ 0 h 46"/>
                  <a:gd name="T14" fmla="*/ 19 w 19"/>
                  <a:gd name="T1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46">
                    <a:moveTo>
                      <a:pt x="19" y="41"/>
                    </a:moveTo>
                    <a:cubicBezTo>
                      <a:pt x="18" y="42"/>
                      <a:pt x="16" y="46"/>
                      <a:pt x="13" y="44"/>
                    </a:cubicBezTo>
                    <a:cubicBezTo>
                      <a:pt x="13" y="44"/>
                      <a:pt x="10" y="37"/>
                      <a:pt x="9" y="33"/>
                    </a:cubicBezTo>
                    <a:cubicBezTo>
                      <a:pt x="8" y="29"/>
                      <a:pt x="0" y="2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9" y="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38"/>
              <p:cNvSpPr>
                <a:spLocks/>
              </p:cNvSpPr>
              <p:nvPr/>
            </p:nvSpPr>
            <p:spPr bwMode="auto">
              <a:xfrm>
                <a:off x="3702" y="3259"/>
                <a:ext cx="25" cy="82"/>
              </a:xfrm>
              <a:custGeom>
                <a:avLst/>
                <a:gdLst>
                  <a:gd name="T0" fmla="*/ 0 w 25"/>
                  <a:gd name="T1" fmla="*/ 2 h 82"/>
                  <a:gd name="T2" fmla="*/ 4 w 25"/>
                  <a:gd name="T3" fmla="*/ 0 h 82"/>
                  <a:gd name="T4" fmla="*/ 25 w 25"/>
                  <a:gd name="T5" fmla="*/ 82 h 82"/>
                  <a:gd name="T6" fmla="*/ 23 w 25"/>
                  <a:gd name="T7" fmla="*/ 82 h 82"/>
                  <a:gd name="T8" fmla="*/ 11 w 25"/>
                  <a:gd name="T9" fmla="*/ 37 h 82"/>
                  <a:gd name="T10" fmla="*/ 0 w 25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2">
                    <a:moveTo>
                      <a:pt x="0" y="2"/>
                    </a:moveTo>
                    <a:lnTo>
                      <a:pt x="4" y="0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11" y="3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39"/>
              <p:cNvSpPr>
                <a:spLocks/>
              </p:cNvSpPr>
              <p:nvPr/>
            </p:nvSpPr>
            <p:spPr bwMode="auto">
              <a:xfrm>
                <a:off x="3719" y="3372"/>
                <a:ext cx="20" cy="70"/>
              </a:xfrm>
              <a:custGeom>
                <a:avLst/>
                <a:gdLst>
                  <a:gd name="T0" fmla="*/ 1 w 10"/>
                  <a:gd name="T1" fmla="*/ 2 h 34"/>
                  <a:gd name="T2" fmla="*/ 0 w 10"/>
                  <a:gd name="T3" fmla="*/ 31 h 34"/>
                  <a:gd name="T4" fmla="*/ 10 w 10"/>
                  <a:gd name="T5" fmla="*/ 31 h 34"/>
                  <a:gd name="T6" fmla="*/ 9 w 10"/>
                  <a:gd name="T7" fmla="*/ 0 h 34"/>
                  <a:gd name="T8" fmla="*/ 1 w 1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1" y="2"/>
                    </a:moveTo>
                    <a:cubicBezTo>
                      <a:pt x="1" y="2"/>
                      <a:pt x="0" y="30"/>
                      <a:pt x="0" y="31"/>
                    </a:cubicBezTo>
                    <a:cubicBezTo>
                      <a:pt x="0" y="33"/>
                      <a:pt x="7" y="34"/>
                      <a:pt x="10" y="31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40"/>
              <p:cNvSpPr>
                <a:spLocks/>
              </p:cNvSpPr>
              <p:nvPr/>
            </p:nvSpPr>
            <p:spPr bwMode="auto">
              <a:xfrm>
                <a:off x="3727" y="3398"/>
                <a:ext cx="4" cy="35"/>
              </a:xfrm>
              <a:custGeom>
                <a:avLst/>
                <a:gdLst>
                  <a:gd name="T0" fmla="*/ 0 w 4"/>
                  <a:gd name="T1" fmla="*/ 0 h 35"/>
                  <a:gd name="T2" fmla="*/ 2 w 4"/>
                  <a:gd name="T3" fmla="*/ 0 h 35"/>
                  <a:gd name="T4" fmla="*/ 4 w 4"/>
                  <a:gd name="T5" fmla="*/ 35 h 35"/>
                  <a:gd name="T6" fmla="*/ 0 w 4"/>
                  <a:gd name="T7" fmla="*/ 35 h 35"/>
                  <a:gd name="T8" fmla="*/ 0 w 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0" y="0"/>
                    </a:moveTo>
                    <a:lnTo>
                      <a:pt x="2" y="0"/>
                    </a:lnTo>
                    <a:lnTo>
                      <a:pt x="4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41"/>
              <p:cNvSpPr>
                <a:spLocks/>
              </p:cNvSpPr>
              <p:nvPr/>
            </p:nvSpPr>
            <p:spPr bwMode="auto">
              <a:xfrm>
                <a:off x="3549" y="3292"/>
                <a:ext cx="29" cy="141"/>
              </a:xfrm>
              <a:custGeom>
                <a:avLst/>
                <a:gdLst>
                  <a:gd name="T0" fmla="*/ 3 w 14"/>
                  <a:gd name="T1" fmla="*/ 3 h 69"/>
                  <a:gd name="T2" fmla="*/ 1 w 14"/>
                  <a:gd name="T3" fmla="*/ 57 h 69"/>
                  <a:gd name="T4" fmla="*/ 9 w 14"/>
                  <a:gd name="T5" fmla="*/ 62 h 69"/>
                  <a:gd name="T6" fmla="*/ 13 w 14"/>
                  <a:gd name="T7" fmla="*/ 56 h 69"/>
                  <a:gd name="T8" fmla="*/ 14 w 14"/>
                  <a:gd name="T9" fmla="*/ 0 h 69"/>
                  <a:gd name="T10" fmla="*/ 3 w 14"/>
                  <a:gd name="T11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9">
                    <a:moveTo>
                      <a:pt x="3" y="3"/>
                    </a:moveTo>
                    <a:cubicBezTo>
                      <a:pt x="3" y="3"/>
                      <a:pt x="1" y="54"/>
                      <a:pt x="1" y="57"/>
                    </a:cubicBezTo>
                    <a:cubicBezTo>
                      <a:pt x="1" y="60"/>
                      <a:pt x="0" y="69"/>
                      <a:pt x="9" y="6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Oval 142"/>
              <p:cNvSpPr>
                <a:spLocks noChangeArrowheads="1"/>
              </p:cNvSpPr>
              <p:nvPr/>
            </p:nvSpPr>
            <p:spPr bwMode="auto">
              <a:xfrm>
                <a:off x="3505" y="3187"/>
                <a:ext cx="116" cy="11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143"/>
              <p:cNvSpPr>
                <a:spLocks noChangeArrowheads="1"/>
              </p:cNvSpPr>
              <p:nvPr/>
            </p:nvSpPr>
            <p:spPr bwMode="auto">
              <a:xfrm>
                <a:off x="3519" y="3204"/>
                <a:ext cx="75" cy="7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44"/>
              <p:cNvSpPr>
                <a:spLocks/>
              </p:cNvSpPr>
              <p:nvPr/>
            </p:nvSpPr>
            <p:spPr bwMode="auto">
              <a:xfrm>
                <a:off x="3425" y="3234"/>
                <a:ext cx="139" cy="115"/>
              </a:xfrm>
              <a:custGeom>
                <a:avLst/>
                <a:gdLst>
                  <a:gd name="T0" fmla="*/ 6 w 68"/>
                  <a:gd name="T1" fmla="*/ 52 h 56"/>
                  <a:gd name="T2" fmla="*/ 4 w 68"/>
                  <a:gd name="T3" fmla="*/ 51 h 56"/>
                  <a:gd name="T4" fmla="*/ 0 w 68"/>
                  <a:gd name="T5" fmla="*/ 48 h 56"/>
                  <a:gd name="T6" fmla="*/ 41 w 68"/>
                  <a:gd name="T7" fmla="*/ 17 h 56"/>
                  <a:gd name="T8" fmla="*/ 60 w 68"/>
                  <a:gd name="T9" fmla="*/ 2 h 56"/>
                  <a:gd name="T10" fmla="*/ 67 w 68"/>
                  <a:gd name="T11" fmla="*/ 11 h 56"/>
                  <a:gd name="T12" fmla="*/ 9 w 68"/>
                  <a:gd name="T13" fmla="*/ 56 h 56"/>
                  <a:gd name="T14" fmla="*/ 6 w 68"/>
                  <a:gd name="T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6">
                    <a:moveTo>
                      <a:pt x="6" y="52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57" y="5"/>
                      <a:pt x="60" y="2"/>
                    </a:cubicBezTo>
                    <a:cubicBezTo>
                      <a:pt x="64" y="0"/>
                      <a:pt x="68" y="7"/>
                      <a:pt x="67" y="11"/>
                    </a:cubicBezTo>
                    <a:cubicBezTo>
                      <a:pt x="9" y="56"/>
                      <a:pt x="9" y="56"/>
                      <a:pt x="9" y="56"/>
                    </a:cubicBez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45"/>
              <p:cNvSpPr>
                <a:spLocks/>
              </p:cNvSpPr>
              <p:nvPr/>
            </p:nvSpPr>
            <p:spPr bwMode="auto">
              <a:xfrm>
                <a:off x="3433" y="3249"/>
                <a:ext cx="118" cy="92"/>
              </a:xfrm>
              <a:custGeom>
                <a:avLst/>
                <a:gdLst>
                  <a:gd name="T0" fmla="*/ 4 w 118"/>
                  <a:gd name="T1" fmla="*/ 92 h 92"/>
                  <a:gd name="T2" fmla="*/ 0 w 118"/>
                  <a:gd name="T3" fmla="*/ 90 h 92"/>
                  <a:gd name="T4" fmla="*/ 116 w 118"/>
                  <a:gd name="T5" fmla="*/ 0 h 92"/>
                  <a:gd name="T6" fmla="*/ 118 w 118"/>
                  <a:gd name="T7" fmla="*/ 4 h 92"/>
                  <a:gd name="T8" fmla="*/ 63 w 118"/>
                  <a:gd name="T9" fmla="*/ 47 h 92"/>
                  <a:gd name="T10" fmla="*/ 4 w 118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92">
                    <a:moveTo>
                      <a:pt x="4" y="92"/>
                    </a:moveTo>
                    <a:lnTo>
                      <a:pt x="0" y="90"/>
                    </a:lnTo>
                    <a:lnTo>
                      <a:pt x="116" y="0"/>
                    </a:lnTo>
                    <a:lnTo>
                      <a:pt x="118" y="4"/>
                    </a:lnTo>
                    <a:lnTo>
                      <a:pt x="63" y="47"/>
                    </a:ln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46"/>
              <p:cNvSpPr>
                <a:spLocks/>
              </p:cNvSpPr>
              <p:nvPr/>
            </p:nvSpPr>
            <p:spPr bwMode="auto">
              <a:xfrm>
                <a:off x="3574" y="3234"/>
                <a:ext cx="79" cy="33"/>
              </a:xfrm>
              <a:custGeom>
                <a:avLst/>
                <a:gdLst>
                  <a:gd name="T0" fmla="*/ 6 w 39"/>
                  <a:gd name="T1" fmla="*/ 0 h 16"/>
                  <a:gd name="T2" fmla="*/ 3 w 39"/>
                  <a:gd name="T3" fmla="*/ 11 h 16"/>
                  <a:gd name="T4" fmla="*/ 38 w 39"/>
                  <a:gd name="T5" fmla="*/ 16 h 16"/>
                  <a:gd name="T6" fmla="*/ 39 w 39"/>
                  <a:gd name="T7" fmla="*/ 11 h 16"/>
                  <a:gd name="T8" fmla="*/ 39 w 39"/>
                  <a:gd name="T9" fmla="*/ 9 h 16"/>
                  <a:gd name="T10" fmla="*/ 39 w 39"/>
                  <a:gd name="T11" fmla="*/ 6 h 16"/>
                  <a:gd name="T12" fmla="*/ 6 w 3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">
                    <a:moveTo>
                      <a:pt x="6" y="0"/>
                    </a:moveTo>
                    <a:cubicBezTo>
                      <a:pt x="4" y="2"/>
                      <a:pt x="0" y="5"/>
                      <a:pt x="3" y="1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47"/>
              <p:cNvSpPr>
                <a:spLocks/>
              </p:cNvSpPr>
              <p:nvPr/>
            </p:nvSpPr>
            <p:spPr bwMode="auto">
              <a:xfrm>
                <a:off x="3584" y="3245"/>
                <a:ext cx="69" cy="12"/>
              </a:xfrm>
              <a:custGeom>
                <a:avLst/>
                <a:gdLst>
                  <a:gd name="T0" fmla="*/ 69 w 69"/>
                  <a:gd name="T1" fmla="*/ 12 h 12"/>
                  <a:gd name="T2" fmla="*/ 69 w 69"/>
                  <a:gd name="T3" fmla="*/ 8 h 12"/>
                  <a:gd name="T4" fmla="*/ 2 w 69"/>
                  <a:gd name="T5" fmla="*/ 0 h 12"/>
                  <a:gd name="T6" fmla="*/ 0 w 69"/>
                  <a:gd name="T7" fmla="*/ 4 h 12"/>
                  <a:gd name="T8" fmla="*/ 69 w 6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lnTo>
                      <a:pt x="6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8"/>
              <p:cNvSpPr>
                <a:spLocks/>
              </p:cNvSpPr>
              <p:nvPr/>
            </p:nvSpPr>
            <p:spPr bwMode="auto">
              <a:xfrm>
                <a:off x="3364" y="331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2 h 48"/>
                  <a:gd name="T4" fmla="*/ 43 w 48"/>
                  <a:gd name="T5" fmla="*/ 15 h 48"/>
                  <a:gd name="T6" fmla="*/ 15 w 48"/>
                  <a:gd name="T7" fmla="*/ 6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2" y="48"/>
                      <a:pt x="33" y="42"/>
                    </a:cubicBezTo>
                    <a:cubicBezTo>
                      <a:pt x="43" y="37"/>
                      <a:pt x="48" y="25"/>
                      <a:pt x="43" y="15"/>
                    </a:cubicBezTo>
                    <a:cubicBezTo>
                      <a:pt x="38" y="5"/>
                      <a:pt x="25" y="0"/>
                      <a:pt x="15" y="6"/>
                    </a:cubicBezTo>
                    <a:cubicBezTo>
                      <a:pt x="4" y="11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9"/>
              <p:cNvSpPr>
                <a:spLocks/>
              </p:cNvSpPr>
              <p:nvPr/>
            </p:nvSpPr>
            <p:spPr bwMode="auto">
              <a:xfrm>
                <a:off x="3384" y="3343"/>
                <a:ext cx="37" cy="39"/>
              </a:xfrm>
              <a:custGeom>
                <a:avLst/>
                <a:gdLst>
                  <a:gd name="T0" fmla="*/ 2 w 18"/>
                  <a:gd name="T1" fmla="*/ 13 h 19"/>
                  <a:gd name="T2" fmla="*/ 13 w 18"/>
                  <a:gd name="T3" fmla="*/ 17 h 19"/>
                  <a:gd name="T4" fmla="*/ 16 w 18"/>
                  <a:gd name="T5" fmla="*/ 6 h 19"/>
                  <a:gd name="T6" fmla="*/ 6 w 18"/>
                  <a:gd name="T7" fmla="*/ 2 h 19"/>
                  <a:gd name="T8" fmla="*/ 2 w 18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2" y="13"/>
                    </a:move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150"/>
              <p:cNvSpPr>
                <a:spLocks noChangeArrowheads="1"/>
              </p:cNvSpPr>
              <p:nvPr/>
            </p:nvSpPr>
            <p:spPr bwMode="auto">
              <a:xfrm>
                <a:off x="3647" y="3206"/>
                <a:ext cx="106" cy="10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151"/>
              <p:cNvSpPr>
                <a:spLocks noChangeArrowheads="1"/>
              </p:cNvSpPr>
              <p:nvPr/>
            </p:nvSpPr>
            <p:spPr bwMode="auto">
              <a:xfrm>
                <a:off x="3674" y="3226"/>
                <a:ext cx="37" cy="3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52"/>
              <p:cNvSpPr>
                <a:spLocks/>
              </p:cNvSpPr>
              <p:nvPr/>
            </p:nvSpPr>
            <p:spPr bwMode="auto">
              <a:xfrm>
                <a:off x="3560" y="3316"/>
                <a:ext cx="6" cy="99"/>
              </a:xfrm>
              <a:custGeom>
                <a:avLst/>
                <a:gdLst>
                  <a:gd name="T0" fmla="*/ 2 w 6"/>
                  <a:gd name="T1" fmla="*/ 0 h 99"/>
                  <a:gd name="T2" fmla="*/ 0 w 6"/>
                  <a:gd name="T3" fmla="*/ 99 h 99"/>
                  <a:gd name="T4" fmla="*/ 4 w 6"/>
                  <a:gd name="T5" fmla="*/ 95 h 99"/>
                  <a:gd name="T6" fmla="*/ 6 w 6"/>
                  <a:gd name="T7" fmla="*/ 0 h 99"/>
                  <a:gd name="T8" fmla="*/ 2 w 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9">
                    <a:moveTo>
                      <a:pt x="2" y="0"/>
                    </a:moveTo>
                    <a:lnTo>
                      <a:pt x="0" y="99"/>
                    </a:lnTo>
                    <a:lnTo>
                      <a:pt x="4" y="95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53"/>
              <p:cNvSpPr>
                <a:spLocks/>
              </p:cNvSpPr>
              <p:nvPr/>
            </p:nvSpPr>
            <p:spPr bwMode="auto">
              <a:xfrm>
                <a:off x="3494" y="3378"/>
                <a:ext cx="137" cy="137"/>
              </a:xfrm>
              <a:custGeom>
                <a:avLst/>
                <a:gdLst>
                  <a:gd name="T0" fmla="*/ 9 w 67"/>
                  <a:gd name="T1" fmla="*/ 49 h 67"/>
                  <a:gd name="T2" fmla="*/ 49 w 67"/>
                  <a:gd name="T3" fmla="*/ 58 h 67"/>
                  <a:gd name="T4" fmla="*/ 58 w 67"/>
                  <a:gd name="T5" fmla="*/ 17 h 67"/>
                  <a:gd name="T6" fmla="*/ 17 w 67"/>
                  <a:gd name="T7" fmla="*/ 9 h 67"/>
                  <a:gd name="T8" fmla="*/ 9 w 67"/>
                  <a:gd name="T9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9" y="49"/>
                    </a:moveTo>
                    <a:cubicBezTo>
                      <a:pt x="18" y="63"/>
                      <a:pt x="36" y="67"/>
                      <a:pt x="49" y="58"/>
                    </a:cubicBezTo>
                    <a:cubicBezTo>
                      <a:pt x="63" y="49"/>
                      <a:pt x="67" y="31"/>
                      <a:pt x="58" y="17"/>
                    </a:cubicBezTo>
                    <a:cubicBezTo>
                      <a:pt x="49" y="4"/>
                      <a:pt x="31" y="0"/>
                      <a:pt x="17" y="9"/>
                    </a:cubicBezTo>
                    <a:cubicBezTo>
                      <a:pt x="4" y="17"/>
                      <a:pt x="0" y="36"/>
                      <a:pt x="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54"/>
              <p:cNvSpPr>
                <a:spLocks/>
              </p:cNvSpPr>
              <p:nvPr/>
            </p:nvSpPr>
            <p:spPr bwMode="auto">
              <a:xfrm>
                <a:off x="3515" y="3417"/>
                <a:ext cx="51" cy="53"/>
              </a:xfrm>
              <a:custGeom>
                <a:avLst/>
                <a:gdLst>
                  <a:gd name="T0" fmla="*/ 3 w 25"/>
                  <a:gd name="T1" fmla="*/ 19 h 26"/>
                  <a:gd name="T2" fmla="*/ 19 w 25"/>
                  <a:gd name="T3" fmla="*/ 23 h 26"/>
                  <a:gd name="T4" fmla="*/ 22 w 25"/>
                  <a:gd name="T5" fmla="*/ 7 h 26"/>
                  <a:gd name="T6" fmla="*/ 6 w 25"/>
                  <a:gd name="T7" fmla="*/ 3 h 26"/>
                  <a:gd name="T8" fmla="*/ 3 w 25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3" y="19"/>
                    </a:moveTo>
                    <a:cubicBezTo>
                      <a:pt x="7" y="24"/>
                      <a:pt x="14" y="26"/>
                      <a:pt x="19" y="23"/>
                    </a:cubicBezTo>
                    <a:cubicBezTo>
                      <a:pt x="24" y="19"/>
                      <a:pt x="25" y="12"/>
                      <a:pt x="22" y="7"/>
                    </a:cubicBezTo>
                    <a:cubicBezTo>
                      <a:pt x="18" y="2"/>
                      <a:pt x="11" y="0"/>
                      <a:pt x="6" y="3"/>
                    </a:cubicBezTo>
                    <a:cubicBezTo>
                      <a:pt x="1" y="6"/>
                      <a:pt x="0" y="14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" name="文本框 637"/>
            <p:cNvSpPr txBox="1"/>
            <p:nvPr/>
          </p:nvSpPr>
          <p:spPr>
            <a:xfrm>
              <a:off x="1212686" y="5968279"/>
              <a:ext cx="760190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</a:t>
              </a:r>
            </a:p>
          </p:txBody>
        </p:sp>
        <p:sp>
          <p:nvSpPr>
            <p:cNvPr id="79" name="文本框 637"/>
            <p:cNvSpPr txBox="1"/>
            <p:nvPr/>
          </p:nvSpPr>
          <p:spPr>
            <a:xfrm>
              <a:off x="1881136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</a:p>
          </p:txBody>
        </p:sp>
        <p:sp>
          <p:nvSpPr>
            <p:cNvPr id="80" name="文本框 637"/>
            <p:cNvSpPr txBox="1"/>
            <p:nvPr/>
          </p:nvSpPr>
          <p:spPr>
            <a:xfrm>
              <a:off x="472496" y="5966080"/>
              <a:ext cx="790647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PLM系统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637"/>
            <p:cNvSpPr txBox="1"/>
            <p:nvPr/>
          </p:nvSpPr>
          <p:spPr>
            <a:xfrm>
              <a:off x="2747991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安全与环境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637"/>
            <p:cNvSpPr txBox="1"/>
            <p:nvPr/>
          </p:nvSpPr>
          <p:spPr>
            <a:xfrm>
              <a:off x="3667793" y="5958789"/>
              <a:ext cx="625538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</a:t>
              </a:r>
            </a:p>
          </p:txBody>
        </p:sp>
        <p:pic>
          <p:nvPicPr>
            <p:cNvPr id="83" name="Picture 3" descr="C:\Program Files\Microsoft Office\MEDIA\CAGCAT10\j0293828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33" t="-45616" r="2933" b="36529"/>
            <a:stretch/>
          </p:blipFill>
          <p:spPr bwMode="auto">
            <a:xfrm>
              <a:off x="3695777" y="5260032"/>
              <a:ext cx="501642" cy="71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ree"/>
            <p:cNvSpPr>
              <a:spLocks noEditPoints="1" noChangeArrowheads="1"/>
            </p:cNvSpPr>
            <p:nvPr/>
          </p:nvSpPr>
          <p:spPr bwMode="auto">
            <a:xfrm>
              <a:off x="2920612" y="5552383"/>
              <a:ext cx="433428" cy="417758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AutoShape 8"/>
            <p:cNvSpPr>
              <a:spLocks noChangeArrowheads="1"/>
            </p:cNvSpPr>
            <p:nvPr/>
          </p:nvSpPr>
          <p:spPr bwMode="auto">
            <a:xfrm rot="10800000">
              <a:off x="245069" y="3248476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5400" cap="rnd" algn="ctr">
              <a:solidFill>
                <a:srgbClr val="00B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27"/>
            <p:cNvSpPr>
              <a:spLocks/>
            </p:cNvSpPr>
            <p:nvPr/>
          </p:nvSpPr>
          <p:spPr bwMode="auto">
            <a:xfrm flipH="1">
              <a:off x="2965318" y="2953535"/>
              <a:ext cx="1272756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885444" y="2953535"/>
              <a:ext cx="1491678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智能制造层</a:t>
              </a:r>
            </a:p>
          </p:txBody>
        </p:sp>
        <p:sp>
          <p:nvSpPr>
            <p:cNvPr id="88" name="Freeform 67"/>
            <p:cNvSpPr>
              <a:spLocks noChangeAspect="1" noEditPoints="1"/>
            </p:cNvSpPr>
            <p:nvPr/>
          </p:nvSpPr>
          <p:spPr bwMode="auto">
            <a:xfrm>
              <a:off x="651128" y="3364429"/>
              <a:ext cx="421106" cy="308069"/>
            </a:xfrm>
            <a:custGeom>
              <a:avLst/>
              <a:gdLst>
                <a:gd name="T0" fmla="*/ 7 w 66"/>
                <a:gd name="T1" fmla="*/ 3 h 34"/>
                <a:gd name="T2" fmla="*/ 6 w 66"/>
                <a:gd name="T3" fmla="*/ 22 h 34"/>
                <a:gd name="T4" fmla="*/ 5 w 66"/>
                <a:gd name="T5" fmla="*/ 17 h 34"/>
                <a:gd name="T6" fmla="*/ 5 w 66"/>
                <a:gd name="T7" fmla="*/ 23 h 34"/>
                <a:gd name="T8" fmla="*/ 7 w 66"/>
                <a:gd name="T9" fmla="*/ 23 h 34"/>
                <a:gd name="T10" fmla="*/ 0 w 66"/>
                <a:gd name="T11" fmla="*/ 34 h 34"/>
                <a:gd name="T12" fmla="*/ 21 w 66"/>
                <a:gd name="T13" fmla="*/ 0 h 34"/>
                <a:gd name="T14" fmla="*/ 66 w 66"/>
                <a:gd name="T15" fmla="*/ 34 h 34"/>
                <a:gd name="T16" fmla="*/ 21 w 66"/>
                <a:gd name="T17" fmla="*/ 0 h 34"/>
                <a:gd name="T18" fmla="*/ 25 w 66"/>
                <a:gd name="T19" fmla="*/ 30 h 34"/>
                <a:gd name="T20" fmla="*/ 28 w 66"/>
                <a:gd name="T21" fmla="*/ 30 h 34"/>
                <a:gd name="T22" fmla="*/ 27 w 66"/>
                <a:gd name="T23" fmla="*/ 4 h 34"/>
                <a:gd name="T24" fmla="*/ 60 w 66"/>
                <a:gd name="T25" fmla="*/ 10 h 34"/>
                <a:gd name="T26" fmla="*/ 62 w 66"/>
                <a:gd name="T27" fmla="*/ 32 h 34"/>
                <a:gd name="T28" fmla="*/ 63 w 66"/>
                <a:gd name="T29" fmla="*/ 10 h 34"/>
                <a:gd name="T30" fmla="*/ 60 w 66"/>
                <a:gd name="T31" fmla="*/ 10 h 34"/>
                <a:gd name="T32" fmla="*/ 54 w 66"/>
                <a:gd name="T33" fmla="*/ 30 h 34"/>
                <a:gd name="T34" fmla="*/ 57 w 66"/>
                <a:gd name="T35" fmla="*/ 30 h 34"/>
                <a:gd name="T36" fmla="*/ 55 w 66"/>
                <a:gd name="T37" fmla="*/ 8 h 34"/>
                <a:gd name="T38" fmla="*/ 47 w 66"/>
                <a:gd name="T39" fmla="*/ 9 h 34"/>
                <a:gd name="T40" fmla="*/ 49 w 66"/>
                <a:gd name="T41" fmla="*/ 32 h 34"/>
                <a:gd name="T42" fmla="*/ 50 w 66"/>
                <a:gd name="T43" fmla="*/ 9 h 34"/>
                <a:gd name="T44" fmla="*/ 47 w 66"/>
                <a:gd name="T45" fmla="*/ 9 h 34"/>
                <a:gd name="T46" fmla="*/ 40 w 66"/>
                <a:gd name="T47" fmla="*/ 30 h 34"/>
                <a:gd name="T48" fmla="*/ 43 w 66"/>
                <a:gd name="T49" fmla="*/ 30 h 34"/>
                <a:gd name="T50" fmla="*/ 42 w 66"/>
                <a:gd name="T51" fmla="*/ 6 h 34"/>
                <a:gd name="T52" fmla="*/ 33 w 66"/>
                <a:gd name="T53" fmla="*/ 6 h 34"/>
                <a:gd name="T54" fmla="*/ 34 w 66"/>
                <a:gd name="T55" fmla="*/ 32 h 34"/>
                <a:gd name="T56" fmla="*/ 36 w 66"/>
                <a:gd name="T57" fmla="*/ 6 h 34"/>
                <a:gd name="T58" fmla="*/ 33 w 66"/>
                <a:gd name="T59" fmla="*/ 6 h 34"/>
                <a:gd name="T60" fmla="*/ 18 w 66"/>
                <a:gd name="T61" fmla="*/ 0 h 34"/>
                <a:gd name="T62" fmla="*/ 8 w 6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0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21" y="0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5" y="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2"/>
                    <a:pt x="28" y="31"/>
                    <a:pt x="28" y="3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5" y="4"/>
                    <a:pt x="25" y="5"/>
                  </a:cubicBezTo>
                  <a:close/>
                  <a:moveTo>
                    <a:pt x="60" y="10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2" y="32"/>
                  </a:cubicBezTo>
                  <a:cubicBezTo>
                    <a:pt x="62" y="32"/>
                    <a:pt x="63" y="31"/>
                    <a:pt x="63" y="3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lose/>
                  <a:moveTo>
                    <a:pt x="54" y="9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5" y="32"/>
                    <a:pt x="55" y="32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6" y="8"/>
                    <a:pt x="55" y="8"/>
                  </a:cubicBezTo>
                  <a:cubicBezTo>
                    <a:pt x="55" y="8"/>
                    <a:pt x="54" y="9"/>
                    <a:pt x="54" y="9"/>
                  </a:cubicBezTo>
                  <a:close/>
                  <a:moveTo>
                    <a:pt x="47" y="9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50" y="31"/>
                    <a:pt x="50" y="3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7"/>
                    <a:pt x="49" y="7"/>
                  </a:cubicBezTo>
                  <a:cubicBezTo>
                    <a:pt x="48" y="7"/>
                    <a:pt x="47" y="8"/>
                    <a:pt x="47" y="9"/>
                  </a:cubicBezTo>
                  <a:close/>
                  <a:moveTo>
                    <a:pt x="40" y="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1" y="32"/>
                    <a:pt x="42" y="32"/>
                  </a:cubicBezTo>
                  <a:cubicBezTo>
                    <a:pt x="43" y="32"/>
                    <a:pt x="43" y="31"/>
                    <a:pt x="43" y="3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6"/>
                    <a:pt x="42" y="6"/>
                  </a:cubicBezTo>
                  <a:cubicBezTo>
                    <a:pt x="41" y="6"/>
                    <a:pt x="40" y="7"/>
                    <a:pt x="40" y="8"/>
                  </a:cubicBezTo>
                  <a:close/>
                  <a:moveTo>
                    <a:pt x="33" y="6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2"/>
                    <a:pt x="34" y="32"/>
                  </a:cubicBezTo>
                  <a:cubicBezTo>
                    <a:pt x="35" y="32"/>
                    <a:pt x="36" y="31"/>
                    <a:pt x="36" y="3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33" y="5"/>
                    <a:pt x="33" y="6"/>
                    <a:pt x="33" y="6"/>
                  </a:cubicBezTo>
                  <a:close/>
                  <a:moveTo>
                    <a:pt x="8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9" name="组合 88"/>
            <p:cNvGrpSpPr>
              <a:grpSpLocks noChangeAspect="1"/>
            </p:cNvGrpSpPr>
            <p:nvPr/>
          </p:nvGrpSpPr>
          <p:grpSpPr>
            <a:xfrm>
              <a:off x="1451483" y="3330586"/>
              <a:ext cx="260939" cy="337792"/>
              <a:chOff x="793024" y="3764968"/>
              <a:chExt cx="1524000" cy="1449388"/>
            </a:xfrm>
            <a:solidFill>
              <a:srgbClr val="5C5C5C"/>
            </a:solidFill>
          </p:grpSpPr>
          <p:sp>
            <p:nvSpPr>
              <p:cNvPr id="90" name="Freeform 22"/>
              <p:cNvSpPr>
                <a:spLocks/>
              </p:cNvSpPr>
              <p:nvPr/>
            </p:nvSpPr>
            <p:spPr bwMode="auto">
              <a:xfrm>
                <a:off x="1159737" y="3984043"/>
                <a:ext cx="168275" cy="149225"/>
              </a:xfrm>
              <a:custGeom>
                <a:avLst/>
                <a:gdLst>
                  <a:gd name="T0" fmla="*/ 22 w 100"/>
                  <a:gd name="T1" fmla="*/ 88 h 88"/>
                  <a:gd name="T2" fmla="*/ 22 w 100"/>
                  <a:gd name="T3" fmla="*/ 75 h 88"/>
                  <a:gd name="T4" fmla="*/ 14 w 100"/>
                  <a:gd name="T5" fmla="*/ 75 h 88"/>
                  <a:gd name="T6" fmla="*/ 14 w 100"/>
                  <a:gd name="T7" fmla="*/ 39 h 88"/>
                  <a:gd name="T8" fmla="*/ 20 w 100"/>
                  <a:gd name="T9" fmla="*/ 33 h 88"/>
                  <a:gd name="T10" fmla="*/ 31 w 100"/>
                  <a:gd name="T11" fmla="*/ 30 h 88"/>
                  <a:gd name="T12" fmla="*/ 65 w 100"/>
                  <a:gd name="T13" fmla="*/ 30 h 88"/>
                  <a:gd name="T14" fmla="*/ 77 w 100"/>
                  <a:gd name="T15" fmla="*/ 32 h 88"/>
                  <a:gd name="T16" fmla="*/ 85 w 100"/>
                  <a:gd name="T17" fmla="*/ 39 h 88"/>
                  <a:gd name="T18" fmla="*/ 85 w 100"/>
                  <a:gd name="T19" fmla="*/ 75 h 88"/>
                  <a:gd name="T20" fmla="*/ 78 w 100"/>
                  <a:gd name="T21" fmla="*/ 75 h 88"/>
                  <a:gd name="T22" fmla="*/ 78 w 100"/>
                  <a:gd name="T23" fmla="*/ 88 h 88"/>
                  <a:gd name="T24" fmla="*/ 100 w 100"/>
                  <a:gd name="T25" fmla="*/ 88 h 88"/>
                  <a:gd name="T26" fmla="*/ 100 w 100"/>
                  <a:gd name="T27" fmla="*/ 31 h 88"/>
                  <a:gd name="T28" fmla="*/ 79 w 100"/>
                  <a:gd name="T29" fmla="*/ 7 h 88"/>
                  <a:gd name="T30" fmla="*/ 50 w 100"/>
                  <a:gd name="T31" fmla="*/ 0 h 88"/>
                  <a:gd name="T32" fmla="*/ 18 w 100"/>
                  <a:gd name="T33" fmla="*/ 8 h 88"/>
                  <a:gd name="T34" fmla="*/ 0 w 100"/>
                  <a:gd name="T35" fmla="*/ 30 h 88"/>
                  <a:gd name="T36" fmla="*/ 0 w 100"/>
                  <a:gd name="T37" fmla="*/ 88 h 88"/>
                  <a:gd name="T38" fmla="*/ 22 w 100"/>
                  <a:gd name="T3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8">
                    <a:moveTo>
                      <a:pt x="22" y="88"/>
                    </a:moveTo>
                    <a:cubicBezTo>
                      <a:pt x="22" y="83"/>
                      <a:pt x="22" y="79"/>
                      <a:pt x="22" y="75"/>
                    </a:cubicBezTo>
                    <a:cubicBezTo>
                      <a:pt x="19" y="75"/>
                      <a:pt x="17" y="75"/>
                      <a:pt x="14" y="75"/>
                    </a:cubicBezTo>
                    <a:cubicBezTo>
                      <a:pt x="14" y="63"/>
                      <a:pt x="14" y="51"/>
                      <a:pt x="14" y="39"/>
                    </a:cubicBezTo>
                    <a:cubicBezTo>
                      <a:pt x="15" y="38"/>
                      <a:pt x="17" y="35"/>
                      <a:pt x="20" y="33"/>
                    </a:cubicBezTo>
                    <a:cubicBezTo>
                      <a:pt x="25" y="31"/>
                      <a:pt x="29" y="30"/>
                      <a:pt x="31" y="30"/>
                    </a:cubicBezTo>
                    <a:cubicBezTo>
                      <a:pt x="40" y="29"/>
                      <a:pt x="51" y="29"/>
                      <a:pt x="65" y="30"/>
                    </a:cubicBezTo>
                    <a:cubicBezTo>
                      <a:pt x="68" y="30"/>
                      <a:pt x="72" y="30"/>
                      <a:pt x="77" y="32"/>
                    </a:cubicBezTo>
                    <a:cubicBezTo>
                      <a:pt x="81" y="35"/>
                      <a:pt x="84" y="37"/>
                      <a:pt x="85" y="39"/>
                    </a:cubicBezTo>
                    <a:cubicBezTo>
                      <a:pt x="85" y="51"/>
                      <a:pt x="85" y="63"/>
                      <a:pt x="85" y="75"/>
                    </a:cubicBezTo>
                    <a:cubicBezTo>
                      <a:pt x="83" y="75"/>
                      <a:pt x="80" y="75"/>
                      <a:pt x="78" y="75"/>
                    </a:cubicBezTo>
                    <a:cubicBezTo>
                      <a:pt x="78" y="79"/>
                      <a:pt x="78" y="83"/>
                      <a:pt x="78" y="88"/>
                    </a:cubicBezTo>
                    <a:cubicBezTo>
                      <a:pt x="85" y="88"/>
                      <a:pt x="93" y="88"/>
                      <a:pt x="100" y="88"/>
                    </a:cubicBezTo>
                    <a:cubicBezTo>
                      <a:pt x="100" y="69"/>
                      <a:pt x="100" y="50"/>
                      <a:pt x="100" y="31"/>
                    </a:cubicBezTo>
                    <a:cubicBezTo>
                      <a:pt x="98" y="26"/>
                      <a:pt x="92" y="15"/>
                      <a:pt x="79" y="7"/>
                    </a:cubicBezTo>
                    <a:cubicBezTo>
                      <a:pt x="67" y="0"/>
                      <a:pt x="55" y="0"/>
                      <a:pt x="50" y="0"/>
                    </a:cubicBezTo>
                    <a:cubicBezTo>
                      <a:pt x="44" y="0"/>
                      <a:pt x="31" y="0"/>
                      <a:pt x="18" y="8"/>
                    </a:cubicBezTo>
                    <a:cubicBezTo>
                      <a:pt x="7" y="15"/>
                      <a:pt x="2" y="25"/>
                      <a:pt x="0" y="30"/>
                    </a:cubicBezTo>
                    <a:cubicBezTo>
                      <a:pt x="0" y="49"/>
                      <a:pt x="0" y="68"/>
                      <a:pt x="0" y="88"/>
                    </a:cubicBezTo>
                    <a:cubicBezTo>
                      <a:pt x="7" y="88"/>
                      <a:pt x="15" y="88"/>
                      <a:pt x="22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3"/>
              <p:cNvSpPr>
                <a:spLocks/>
              </p:cNvSpPr>
              <p:nvPr/>
            </p:nvSpPr>
            <p:spPr bwMode="auto">
              <a:xfrm>
                <a:off x="1223237" y="3974518"/>
                <a:ext cx="41275" cy="47625"/>
              </a:xfrm>
              <a:custGeom>
                <a:avLst/>
                <a:gdLst>
                  <a:gd name="T0" fmla="*/ 24 w 24"/>
                  <a:gd name="T1" fmla="*/ 0 h 28"/>
                  <a:gd name="T2" fmla="*/ 24 w 24"/>
                  <a:gd name="T3" fmla="*/ 23 h 28"/>
                  <a:gd name="T4" fmla="*/ 12 w 24"/>
                  <a:gd name="T5" fmla="*/ 28 h 28"/>
                  <a:gd name="T6" fmla="*/ 0 w 24"/>
                  <a:gd name="T7" fmla="*/ 23 h 28"/>
                  <a:gd name="T8" fmla="*/ 0 w 24"/>
                  <a:gd name="T9" fmla="*/ 0 h 28"/>
                  <a:gd name="T10" fmla="*/ 24 w 2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24" y="0"/>
                    </a:moveTo>
                    <a:cubicBezTo>
                      <a:pt x="24" y="8"/>
                      <a:pt x="24" y="15"/>
                      <a:pt x="24" y="23"/>
                    </a:cubicBezTo>
                    <a:cubicBezTo>
                      <a:pt x="23" y="24"/>
                      <a:pt x="19" y="28"/>
                      <a:pt x="12" y="28"/>
                    </a:cubicBezTo>
                    <a:cubicBezTo>
                      <a:pt x="5" y="28"/>
                      <a:pt x="1" y="24"/>
                      <a:pt x="0" y="23"/>
                    </a:cubicBezTo>
                    <a:cubicBezTo>
                      <a:pt x="0" y="16"/>
                      <a:pt x="0" y="8"/>
                      <a:pt x="0" y="0"/>
                    </a:cubicBezTo>
                    <a:cubicBezTo>
                      <a:pt x="8" y="0"/>
                      <a:pt x="1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4"/>
              <p:cNvSpPr>
                <a:spLocks noEditPoints="1"/>
              </p:cNvSpPr>
              <p:nvPr/>
            </p:nvSpPr>
            <p:spPr bwMode="auto">
              <a:xfrm>
                <a:off x="816837" y="3837993"/>
                <a:ext cx="460375" cy="136525"/>
              </a:xfrm>
              <a:custGeom>
                <a:avLst/>
                <a:gdLst>
                  <a:gd name="T0" fmla="*/ 264 w 272"/>
                  <a:gd name="T1" fmla="*/ 42 h 81"/>
                  <a:gd name="T2" fmla="*/ 272 w 272"/>
                  <a:gd name="T3" fmla="*/ 23 h 81"/>
                  <a:gd name="T4" fmla="*/ 252 w 272"/>
                  <a:gd name="T5" fmla="*/ 0 h 81"/>
                  <a:gd name="T6" fmla="*/ 20 w 272"/>
                  <a:gd name="T7" fmla="*/ 0 h 81"/>
                  <a:gd name="T8" fmla="*/ 1 w 272"/>
                  <a:gd name="T9" fmla="*/ 26 h 81"/>
                  <a:gd name="T10" fmla="*/ 19 w 272"/>
                  <a:gd name="T11" fmla="*/ 49 h 81"/>
                  <a:gd name="T12" fmla="*/ 240 w 272"/>
                  <a:gd name="T13" fmla="*/ 49 h 81"/>
                  <a:gd name="T14" fmla="*/ 240 w 272"/>
                  <a:gd name="T15" fmla="*/ 81 h 81"/>
                  <a:gd name="T16" fmla="*/ 264 w 272"/>
                  <a:gd name="T17" fmla="*/ 81 h 81"/>
                  <a:gd name="T18" fmla="*/ 255 w 272"/>
                  <a:gd name="T19" fmla="*/ 30 h 81"/>
                  <a:gd name="T20" fmla="*/ 31 w 272"/>
                  <a:gd name="T21" fmla="*/ 30 h 81"/>
                  <a:gd name="T22" fmla="*/ 26 w 272"/>
                  <a:gd name="T23" fmla="*/ 25 h 81"/>
                  <a:gd name="T24" fmla="*/ 31 w 272"/>
                  <a:gd name="T25" fmla="*/ 19 h 81"/>
                  <a:gd name="T26" fmla="*/ 254 w 272"/>
                  <a:gd name="T27" fmla="*/ 19 h 81"/>
                  <a:gd name="T28" fmla="*/ 259 w 272"/>
                  <a:gd name="T29" fmla="*/ 25 h 81"/>
                  <a:gd name="T30" fmla="*/ 255 w 272"/>
                  <a:gd name="T3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81">
                    <a:moveTo>
                      <a:pt x="264" y="42"/>
                    </a:moveTo>
                    <a:cubicBezTo>
                      <a:pt x="265" y="41"/>
                      <a:pt x="272" y="34"/>
                      <a:pt x="272" y="23"/>
                    </a:cubicBezTo>
                    <a:cubicBezTo>
                      <a:pt x="271" y="13"/>
                      <a:pt x="263" y="3"/>
                      <a:pt x="252" y="0"/>
                    </a:cubicBezTo>
                    <a:cubicBezTo>
                      <a:pt x="175" y="0"/>
                      <a:pt x="97" y="0"/>
                      <a:pt x="20" y="0"/>
                    </a:cubicBezTo>
                    <a:cubicBezTo>
                      <a:pt x="7" y="3"/>
                      <a:pt x="0" y="15"/>
                      <a:pt x="1" y="26"/>
                    </a:cubicBezTo>
                    <a:cubicBezTo>
                      <a:pt x="1" y="37"/>
                      <a:pt x="9" y="46"/>
                      <a:pt x="19" y="49"/>
                    </a:cubicBezTo>
                    <a:cubicBezTo>
                      <a:pt x="93" y="49"/>
                      <a:pt x="166" y="49"/>
                      <a:pt x="240" y="49"/>
                    </a:cubicBezTo>
                    <a:cubicBezTo>
                      <a:pt x="240" y="60"/>
                      <a:pt x="240" y="71"/>
                      <a:pt x="240" y="81"/>
                    </a:cubicBezTo>
                    <a:cubicBezTo>
                      <a:pt x="248" y="81"/>
                      <a:pt x="256" y="81"/>
                      <a:pt x="264" y="81"/>
                    </a:cubicBezTo>
                    <a:moveTo>
                      <a:pt x="255" y="30"/>
                    </a:moveTo>
                    <a:cubicBezTo>
                      <a:pt x="180" y="30"/>
                      <a:pt x="106" y="30"/>
                      <a:pt x="31" y="30"/>
                    </a:cubicBezTo>
                    <a:cubicBezTo>
                      <a:pt x="28" y="30"/>
                      <a:pt x="26" y="28"/>
                      <a:pt x="26" y="25"/>
                    </a:cubicBezTo>
                    <a:cubicBezTo>
                      <a:pt x="26" y="22"/>
                      <a:pt x="28" y="19"/>
                      <a:pt x="31" y="19"/>
                    </a:cubicBezTo>
                    <a:cubicBezTo>
                      <a:pt x="105" y="19"/>
                      <a:pt x="180" y="19"/>
                      <a:pt x="254" y="19"/>
                    </a:cubicBezTo>
                    <a:cubicBezTo>
                      <a:pt x="257" y="20"/>
                      <a:pt x="259" y="22"/>
                      <a:pt x="259" y="25"/>
                    </a:cubicBezTo>
                    <a:cubicBezTo>
                      <a:pt x="258" y="27"/>
                      <a:pt x="257" y="30"/>
                      <a:pt x="2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5"/>
              <p:cNvSpPr>
                <a:spLocks/>
              </p:cNvSpPr>
              <p:nvPr/>
            </p:nvSpPr>
            <p:spPr bwMode="auto">
              <a:xfrm>
                <a:off x="1423262" y="3984043"/>
                <a:ext cx="252413" cy="217488"/>
              </a:xfrm>
              <a:custGeom>
                <a:avLst/>
                <a:gdLst>
                  <a:gd name="T0" fmla="*/ 33 w 149"/>
                  <a:gd name="T1" fmla="*/ 110 h 128"/>
                  <a:gd name="T2" fmla="*/ 33 w 149"/>
                  <a:gd name="T3" fmla="*/ 128 h 128"/>
                  <a:gd name="T4" fmla="*/ 0 w 149"/>
                  <a:gd name="T5" fmla="*/ 128 h 128"/>
                  <a:gd name="T6" fmla="*/ 0 w 149"/>
                  <a:gd name="T7" fmla="*/ 47 h 128"/>
                  <a:gd name="T8" fmla="*/ 22 w 149"/>
                  <a:gd name="T9" fmla="*/ 14 h 128"/>
                  <a:gd name="T10" fmla="*/ 57 w 149"/>
                  <a:gd name="T11" fmla="*/ 1 h 128"/>
                  <a:gd name="T12" fmla="*/ 74 w 149"/>
                  <a:gd name="T13" fmla="*/ 0 h 128"/>
                  <a:gd name="T14" fmla="*/ 91 w 149"/>
                  <a:gd name="T15" fmla="*/ 1 h 128"/>
                  <a:gd name="T16" fmla="*/ 126 w 149"/>
                  <a:gd name="T17" fmla="*/ 14 h 128"/>
                  <a:gd name="T18" fmla="*/ 149 w 149"/>
                  <a:gd name="T19" fmla="*/ 45 h 128"/>
                  <a:gd name="T20" fmla="*/ 149 w 149"/>
                  <a:gd name="T21" fmla="*/ 128 h 128"/>
                  <a:gd name="T22" fmla="*/ 116 w 149"/>
                  <a:gd name="T23" fmla="*/ 128 h 128"/>
                  <a:gd name="T24" fmla="*/ 116 w 149"/>
                  <a:gd name="T25" fmla="*/ 110 h 128"/>
                  <a:gd name="T26" fmla="*/ 126 w 149"/>
                  <a:gd name="T27" fmla="*/ 110 h 128"/>
                  <a:gd name="T28" fmla="*/ 126 w 149"/>
                  <a:gd name="T29" fmla="*/ 57 h 128"/>
                  <a:gd name="T30" fmla="*/ 116 w 149"/>
                  <a:gd name="T31" fmla="*/ 47 h 128"/>
                  <a:gd name="T32" fmla="*/ 98 w 149"/>
                  <a:gd name="T33" fmla="*/ 41 h 128"/>
                  <a:gd name="T34" fmla="*/ 75 w 149"/>
                  <a:gd name="T35" fmla="*/ 40 h 128"/>
                  <a:gd name="T36" fmla="*/ 52 w 149"/>
                  <a:gd name="T37" fmla="*/ 41 h 128"/>
                  <a:gd name="T38" fmla="*/ 34 w 149"/>
                  <a:gd name="T39" fmla="*/ 46 h 128"/>
                  <a:gd name="T40" fmla="*/ 21 w 149"/>
                  <a:gd name="T41" fmla="*/ 56 h 128"/>
                  <a:gd name="T42" fmla="*/ 21 w 149"/>
                  <a:gd name="T43" fmla="*/ 110 h 128"/>
                  <a:gd name="T44" fmla="*/ 33 w 149"/>
                  <a:gd name="T45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28">
                    <a:moveTo>
                      <a:pt x="33" y="110"/>
                    </a:moveTo>
                    <a:cubicBezTo>
                      <a:pt x="33" y="116"/>
                      <a:pt x="33" y="122"/>
                      <a:pt x="33" y="128"/>
                    </a:cubicBezTo>
                    <a:cubicBezTo>
                      <a:pt x="22" y="128"/>
                      <a:pt x="11" y="128"/>
                      <a:pt x="0" y="128"/>
                    </a:cubicBezTo>
                    <a:cubicBezTo>
                      <a:pt x="0" y="101"/>
                      <a:pt x="0" y="74"/>
                      <a:pt x="0" y="47"/>
                    </a:cubicBezTo>
                    <a:cubicBezTo>
                      <a:pt x="2" y="40"/>
                      <a:pt x="7" y="25"/>
                      <a:pt x="22" y="14"/>
                    </a:cubicBezTo>
                    <a:cubicBezTo>
                      <a:pt x="34" y="4"/>
                      <a:pt x="48" y="2"/>
                      <a:pt x="57" y="1"/>
                    </a:cubicBezTo>
                    <a:cubicBezTo>
                      <a:pt x="64" y="0"/>
                      <a:pt x="72" y="0"/>
                      <a:pt x="74" y="0"/>
                    </a:cubicBezTo>
                    <a:cubicBezTo>
                      <a:pt x="77" y="0"/>
                      <a:pt x="84" y="0"/>
                      <a:pt x="91" y="1"/>
                    </a:cubicBezTo>
                    <a:cubicBezTo>
                      <a:pt x="99" y="2"/>
                      <a:pt x="113" y="4"/>
                      <a:pt x="126" y="14"/>
                    </a:cubicBezTo>
                    <a:cubicBezTo>
                      <a:pt x="140" y="24"/>
                      <a:pt x="146" y="38"/>
                      <a:pt x="149" y="45"/>
                    </a:cubicBezTo>
                    <a:cubicBezTo>
                      <a:pt x="149" y="73"/>
                      <a:pt x="149" y="100"/>
                      <a:pt x="149" y="128"/>
                    </a:cubicBezTo>
                    <a:cubicBezTo>
                      <a:pt x="138" y="128"/>
                      <a:pt x="127" y="128"/>
                      <a:pt x="116" y="128"/>
                    </a:cubicBezTo>
                    <a:cubicBezTo>
                      <a:pt x="116" y="122"/>
                      <a:pt x="116" y="116"/>
                      <a:pt x="116" y="110"/>
                    </a:cubicBezTo>
                    <a:cubicBezTo>
                      <a:pt x="119" y="110"/>
                      <a:pt x="123" y="110"/>
                      <a:pt x="126" y="110"/>
                    </a:cubicBezTo>
                    <a:cubicBezTo>
                      <a:pt x="126" y="92"/>
                      <a:pt x="126" y="74"/>
                      <a:pt x="126" y="57"/>
                    </a:cubicBezTo>
                    <a:cubicBezTo>
                      <a:pt x="124" y="54"/>
                      <a:pt x="121" y="50"/>
                      <a:pt x="116" y="47"/>
                    </a:cubicBezTo>
                    <a:cubicBezTo>
                      <a:pt x="115" y="46"/>
                      <a:pt x="110" y="43"/>
                      <a:pt x="98" y="41"/>
                    </a:cubicBezTo>
                    <a:cubicBezTo>
                      <a:pt x="95" y="41"/>
                      <a:pt x="91" y="40"/>
                      <a:pt x="75" y="40"/>
                    </a:cubicBezTo>
                    <a:cubicBezTo>
                      <a:pt x="58" y="40"/>
                      <a:pt x="54" y="41"/>
                      <a:pt x="52" y="41"/>
                    </a:cubicBezTo>
                    <a:cubicBezTo>
                      <a:pt x="45" y="42"/>
                      <a:pt x="40" y="43"/>
                      <a:pt x="34" y="46"/>
                    </a:cubicBezTo>
                    <a:cubicBezTo>
                      <a:pt x="27" y="49"/>
                      <a:pt x="23" y="53"/>
                      <a:pt x="21" y="56"/>
                    </a:cubicBezTo>
                    <a:cubicBezTo>
                      <a:pt x="21" y="74"/>
                      <a:pt x="21" y="92"/>
                      <a:pt x="21" y="110"/>
                    </a:cubicBezTo>
                    <a:cubicBezTo>
                      <a:pt x="25" y="110"/>
                      <a:pt x="29" y="110"/>
                      <a:pt x="33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6"/>
              <p:cNvSpPr>
                <a:spLocks/>
              </p:cNvSpPr>
              <p:nvPr/>
            </p:nvSpPr>
            <p:spPr bwMode="auto">
              <a:xfrm>
                <a:off x="1067662" y="4188831"/>
                <a:ext cx="293688" cy="84138"/>
              </a:xfrm>
              <a:custGeom>
                <a:avLst/>
                <a:gdLst>
                  <a:gd name="T0" fmla="*/ 0 w 173"/>
                  <a:gd name="T1" fmla="*/ 1 h 50"/>
                  <a:gd name="T2" fmla="*/ 65 w 173"/>
                  <a:gd name="T3" fmla="*/ 50 h 50"/>
                  <a:gd name="T4" fmla="*/ 173 w 173"/>
                  <a:gd name="T5" fmla="*/ 49 h 50"/>
                  <a:gd name="T6" fmla="*/ 125 w 173"/>
                  <a:gd name="T7" fmla="*/ 0 h 50"/>
                  <a:gd name="T8" fmla="*/ 0 w 173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50">
                    <a:moveTo>
                      <a:pt x="0" y="1"/>
                    </a:moveTo>
                    <a:cubicBezTo>
                      <a:pt x="22" y="17"/>
                      <a:pt x="43" y="34"/>
                      <a:pt x="65" y="50"/>
                    </a:cubicBezTo>
                    <a:cubicBezTo>
                      <a:pt x="101" y="50"/>
                      <a:pt x="137" y="49"/>
                      <a:pt x="173" y="49"/>
                    </a:cubicBezTo>
                    <a:cubicBezTo>
                      <a:pt x="157" y="33"/>
                      <a:pt x="141" y="17"/>
                      <a:pt x="125" y="0"/>
                    </a:cubicBezTo>
                    <a:cubicBezTo>
                      <a:pt x="83" y="1"/>
                      <a:pt x="4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7"/>
              <p:cNvSpPr>
                <a:spLocks/>
              </p:cNvSpPr>
              <p:nvPr/>
            </p:nvSpPr>
            <p:spPr bwMode="auto">
              <a:xfrm>
                <a:off x="1208949" y="4292018"/>
                <a:ext cx="414338" cy="411163"/>
              </a:xfrm>
              <a:custGeom>
                <a:avLst/>
                <a:gdLst>
                  <a:gd name="T0" fmla="*/ 0 w 245"/>
                  <a:gd name="T1" fmla="*/ 1 h 243"/>
                  <a:gd name="T2" fmla="*/ 0 w 245"/>
                  <a:gd name="T3" fmla="*/ 243 h 243"/>
                  <a:gd name="T4" fmla="*/ 245 w 245"/>
                  <a:gd name="T5" fmla="*/ 243 h 243"/>
                  <a:gd name="T6" fmla="*/ 245 w 245"/>
                  <a:gd name="T7" fmla="*/ 0 h 243"/>
                  <a:gd name="T8" fmla="*/ 0 w 245"/>
                  <a:gd name="T9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3">
                    <a:moveTo>
                      <a:pt x="0" y="1"/>
                    </a:moveTo>
                    <a:cubicBezTo>
                      <a:pt x="0" y="81"/>
                      <a:pt x="0" y="162"/>
                      <a:pt x="0" y="243"/>
                    </a:cubicBezTo>
                    <a:cubicBezTo>
                      <a:pt x="82" y="243"/>
                      <a:pt x="163" y="243"/>
                      <a:pt x="245" y="243"/>
                    </a:cubicBezTo>
                    <a:cubicBezTo>
                      <a:pt x="245" y="162"/>
                      <a:pt x="245" y="81"/>
                      <a:pt x="245" y="0"/>
                    </a:cubicBezTo>
                    <a:cubicBezTo>
                      <a:pt x="163" y="1"/>
                      <a:pt x="8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8"/>
              <p:cNvSpPr>
                <a:spLocks/>
              </p:cNvSpPr>
              <p:nvPr/>
            </p:nvSpPr>
            <p:spPr bwMode="auto">
              <a:xfrm>
                <a:off x="1520099" y="3968168"/>
                <a:ext cx="57150" cy="71438"/>
              </a:xfrm>
              <a:custGeom>
                <a:avLst/>
                <a:gdLst>
                  <a:gd name="T0" fmla="*/ 34 w 34"/>
                  <a:gd name="T1" fmla="*/ 0 h 42"/>
                  <a:gd name="T2" fmla="*/ 34 w 34"/>
                  <a:gd name="T3" fmla="*/ 33 h 42"/>
                  <a:gd name="T4" fmla="*/ 18 w 34"/>
                  <a:gd name="T5" fmla="*/ 42 h 42"/>
                  <a:gd name="T6" fmla="*/ 0 w 34"/>
                  <a:gd name="T7" fmla="*/ 33 h 42"/>
                  <a:gd name="T8" fmla="*/ 0 w 34"/>
                  <a:gd name="T9" fmla="*/ 0 h 42"/>
                  <a:gd name="T10" fmla="*/ 34 w 34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4" y="11"/>
                      <a:pt x="34" y="22"/>
                      <a:pt x="34" y="33"/>
                    </a:cubicBezTo>
                    <a:cubicBezTo>
                      <a:pt x="33" y="34"/>
                      <a:pt x="28" y="41"/>
                      <a:pt x="18" y="42"/>
                    </a:cubicBezTo>
                    <a:cubicBezTo>
                      <a:pt x="6" y="42"/>
                      <a:pt x="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1" y="0"/>
                      <a:pt x="23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9"/>
              <p:cNvSpPr>
                <a:spLocks noEditPoints="1"/>
              </p:cNvSpPr>
              <p:nvPr/>
            </p:nvSpPr>
            <p:spPr bwMode="auto">
              <a:xfrm>
                <a:off x="793024" y="4742868"/>
                <a:ext cx="1524000" cy="471488"/>
              </a:xfrm>
              <a:custGeom>
                <a:avLst/>
                <a:gdLst>
                  <a:gd name="T0" fmla="*/ 877 w 900"/>
                  <a:gd name="T1" fmla="*/ 51 h 279"/>
                  <a:gd name="T2" fmla="*/ 816 w 900"/>
                  <a:gd name="T3" fmla="*/ 0 h 279"/>
                  <a:gd name="T4" fmla="*/ 80 w 900"/>
                  <a:gd name="T5" fmla="*/ 0 h 279"/>
                  <a:gd name="T6" fmla="*/ 20 w 900"/>
                  <a:gd name="T7" fmla="*/ 59 h 279"/>
                  <a:gd name="T8" fmla="*/ 1 w 900"/>
                  <a:gd name="T9" fmla="*/ 135 h 279"/>
                  <a:gd name="T10" fmla="*/ 37 w 900"/>
                  <a:gd name="T11" fmla="*/ 244 h 279"/>
                  <a:gd name="T12" fmla="*/ 87 w 900"/>
                  <a:gd name="T13" fmla="*/ 279 h 279"/>
                  <a:gd name="T14" fmla="*/ 820 w 900"/>
                  <a:gd name="T15" fmla="*/ 279 h 279"/>
                  <a:gd name="T16" fmla="*/ 877 w 900"/>
                  <a:gd name="T17" fmla="*/ 226 h 279"/>
                  <a:gd name="T18" fmla="*/ 899 w 900"/>
                  <a:gd name="T19" fmla="*/ 143 h 279"/>
                  <a:gd name="T20" fmla="*/ 877 w 900"/>
                  <a:gd name="T21" fmla="*/ 51 h 279"/>
                  <a:gd name="T22" fmla="*/ 795 w 900"/>
                  <a:gd name="T23" fmla="*/ 244 h 279"/>
                  <a:gd name="T24" fmla="*/ 112 w 900"/>
                  <a:gd name="T25" fmla="*/ 244 h 279"/>
                  <a:gd name="T26" fmla="*/ 44 w 900"/>
                  <a:gd name="T27" fmla="*/ 143 h 279"/>
                  <a:gd name="T28" fmla="*/ 115 w 900"/>
                  <a:gd name="T29" fmla="*/ 36 h 279"/>
                  <a:gd name="T30" fmla="*/ 787 w 900"/>
                  <a:gd name="T31" fmla="*/ 36 h 279"/>
                  <a:gd name="T32" fmla="*/ 859 w 900"/>
                  <a:gd name="T33" fmla="*/ 144 h 279"/>
                  <a:gd name="T34" fmla="*/ 795 w 900"/>
                  <a:gd name="T35" fmla="*/ 2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0" h="279">
                    <a:moveTo>
                      <a:pt x="877" y="51"/>
                    </a:moveTo>
                    <a:cubicBezTo>
                      <a:pt x="857" y="21"/>
                      <a:pt x="830" y="6"/>
                      <a:pt x="816" y="0"/>
                    </a:cubicBezTo>
                    <a:cubicBezTo>
                      <a:pt x="571" y="0"/>
                      <a:pt x="325" y="0"/>
                      <a:pt x="80" y="0"/>
                    </a:cubicBezTo>
                    <a:cubicBezTo>
                      <a:pt x="67" y="7"/>
                      <a:pt x="39" y="24"/>
                      <a:pt x="20" y="59"/>
                    </a:cubicBezTo>
                    <a:cubicBezTo>
                      <a:pt x="2" y="91"/>
                      <a:pt x="2" y="120"/>
                      <a:pt x="1" y="135"/>
                    </a:cubicBezTo>
                    <a:cubicBezTo>
                      <a:pt x="1" y="152"/>
                      <a:pt x="0" y="203"/>
                      <a:pt x="37" y="244"/>
                    </a:cubicBezTo>
                    <a:cubicBezTo>
                      <a:pt x="55" y="264"/>
                      <a:pt x="74" y="274"/>
                      <a:pt x="87" y="279"/>
                    </a:cubicBezTo>
                    <a:cubicBezTo>
                      <a:pt x="331" y="279"/>
                      <a:pt x="576" y="279"/>
                      <a:pt x="820" y="279"/>
                    </a:cubicBezTo>
                    <a:cubicBezTo>
                      <a:pt x="833" y="272"/>
                      <a:pt x="859" y="256"/>
                      <a:pt x="877" y="226"/>
                    </a:cubicBezTo>
                    <a:cubicBezTo>
                      <a:pt x="897" y="193"/>
                      <a:pt x="898" y="163"/>
                      <a:pt x="899" y="143"/>
                    </a:cubicBezTo>
                    <a:cubicBezTo>
                      <a:pt x="899" y="121"/>
                      <a:pt x="900" y="86"/>
                      <a:pt x="877" y="51"/>
                    </a:cubicBezTo>
                    <a:close/>
                    <a:moveTo>
                      <a:pt x="795" y="244"/>
                    </a:moveTo>
                    <a:cubicBezTo>
                      <a:pt x="567" y="244"/>
                      <a:pt x="340" y="244"/>
                      <a:pt x="112" y="244"/>
                    </a:cubicBezTo>
                    <a:cubicBezTo>
                      <a:pt x="71" y="226"/>
                      <a:pt x="45" y="187"/>
                      <a:pt x="44" y="143"/>
                    </a:cubicBezTo>
                    <a:cubicBezTo>
                      <a:pt x="43" y="97"/>
                      <a:pt x="71" y="54"/>
                      <a:pt x="115" y="36"/>
                    </a:cubicBezTo>
                    <a:cubicBezTo>
                      <a:pt x="339" y="36"/>
                      <a:pt x="563" y="36"/>
                      <a:pt x="787" y="36"/>
                    </a:cubicBezTo>
                    <a:cubicBezTo>
                      <a:pt x="831" y="55"/>
                      <a:pt x="860" y="98"/>
                      <a:pt x="859" y="144"/>
                    </a:cubicBezTo>
                    <a:cubicBezTo>
                      <a:pt x="858" y="186"/>
                      <a:pt x="833" y="225"/>
                      <a:pt x="795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0"/>
              <p:cNvSpPr>
                <a:spLocks noEditPoints="1"/>
              </p:cNvSpPr>
              <p:nvPr/>
            </p:nvSpPr>
            <p:spPr bwMode="auto">
              <a:xfrm>
                <a:off x="1501049" y="3764968"/>
                <a:ext cx="685800" cy="203200"/>
              </a:xfrm>
              <a:custGeom>
                <a:avLst/>
                <a:gdLst>
                  <a:gd name="T0" fmla="*/ 404 w 405"/>
                  <a:gd name="T1" fmla="*/ 34 h 120"/>
                  <a:gd name="T2" fmla="*/ 374 w 405"/>
                  <a:gd name="T3" fmla="*/ 0 h 120"/>
                  <a:gd name="T4" fmla="*/ 34 w 405"/>
                  <a:gd name="T5" fmla="*/ 0 h 120"/>
                  <a:gd name="T6" fmla="*/ 4 w 405"/>
                  <a:gd name="T7" fmla="*/ 28 h 120"/>
                  <a:gd name="T8" fmla="*/ 11 w 405"/>
                  <a:gd name="T9" fmla="*/ 59 h 120"/>
                  <a:gd name="T10" fmla="*/ 11 w 405"/>
                  <a:gd name="T11" fmla="*/ 120 h 120"/>
                  <a:gd name="T12" fmla="*/ 45 w 405"/>
                  <a:gd name="T13" fmla="*/ 120 h 120"/>
                  <a:gd name="T14" fmla="*/ 45 w 405"/>
                  <a:gd name="T15" fmla="*/ 72 h 120"/>
                  <a:gd name="T16" fmla="*/ 375 w 405"/>
                  <a:gd name="T17" fmla="*/ 72 h 120"/>
                  <a:gd name="T18" fmla="*/ 404 w 405"/>
                  <a:gd name="T19" fmla="*/ 34 h 120"/>
                  <a:gd name="T20" fmla="*/ 359 w 405"/>
                  <a:gd name="T21" fmla="*/ 46 h 120"/>
                  <a:gd name="T22" fmla="*/ 27 w 405"/>
                  <a:gd name="T23" fmla="*/ 46 h 120"/>
                  <a:gd name="T24" fmla="*/ 20 w 405"/>
                  <a:gd name="T25" fmla="*/ 37 h 120"/>
                  <a:gd name="T26" fmla="*/ 29 w 405"/>
                  <a:gd name="T27" fmla="*/ 27 h 120"/>
                  <a:gd name="T28" fmla="*/ 358 w 405"/>
                  <a:gd name="T29" fmla="*/ 27 h 120"/>
                  <a:gd name="T30" fmla="*/ 366 w 405"/>
                  <a:gd name="T31" fmla="*/ 36 h 120"/>
                  <a:gd name="T32" fmla="*/ 359 w 405"/>
                  <a:gd name="T33" fmla="*/ 4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" h="120">
                    <a:moveTo>
                      <a:pt x="404" y="34"/>
                    </a:moveTo>
                    <a:cubicBezTo>
                      <a:pt x="403" y="18"/>
                      <a:pt x="390" y="4"/>
                      <a:pt x="374" y="0"/>
                    </a:cubicBezTo>
                    <a:cubicBezTo>
                      <a:pt x="261" y="0"/>
                      <a:pt x="147" y="0"/>
                      <a:pt x="34" y="0"/>
                    </a:cubicBezTo>
                    <a:cubicBezTo>
                      <a:pt x="19" y="3"/>
                      <a:pt x="7" y="14"/>
                      <a:pt x="4" y="28"/>
                    </a:cubicBezTo>
                    <a:cubicBezTo>
                      <a:pt x="0" y="44"/>
                      <a:pt x="9" y="57"/>
                      <a:pt x="11" y="59"/>
                    </a:cubicBezTo>
                    <a:cubicBezTo>
                      <a:pt x="11" y="79"/>
                      <a:pt x="11" y="100"/>
                      <a:pt x="11" y="120"/>
                    </a:cubicBezTo>
                    <a:cubicBezTo>
                      <a:pt x="22" y="120"/>
                      <a:pt x="34" y="120"/>
                      <a:pt x="45" y="120"/>
                    </a:cubicBezTo>
                    <a:cubicBezTo>
                      <a:pt x="45" y="104"/>
                      <a:pt x="45" y="88"/>
                      <a:pt x="45" y="72"/>
                    </a:cubicBezTo>
                    <a:cubicBezTo>
                      <a:pt x="155" y="72"/>
                      <a:pt x="265" y="72"/>
                      <a:pt x="375" y="72"/>
                    </a:cubicBezTo>
                    <a:cubicBezTo>
                      <a:pt x="393" y="68"/>
                      <a:pt x="405" y="52"/>
                      <a:pt x="404" y="34"/>
                    </a:cubicBezTo>
                    <a:close/>
                    <a:moveTo>
                      <a:pt x="359" y="46"/>
                    </a:moveTo>
                    <a:cubicBezTo>
                      <a:pt x="248" y="46"/>
                      <a:pt x="138" y="46"/>
                      <a:pt x="27" y="46"/>
                    </a:cubicBezTo>
                    <a:cubicBezTo>
                      <a:pt x="23" y="45"/>
                      <a:pt x="20" y="41"/>
                      <a:pt x="20" y="37"/>
                    </a:cubicBezTo>
                    <a:cubicBezTo>
                      <a:pt x="20" y="32"/>
                      <a:pt x="24" y="28"/>
                      <a:pt x="29" y="27"/>
                    </a:cubicBezTo>
                    <a:cubicBezTo>
                      <a:pt x="139" y="27"/>
                      <a:pt x="248" y="27"/>
                      <a:pt x="358" y="27"/>
                    </a:cubicBezTo>
                    <a:cubicBezTo>
                      <a:pt x="363" y="28"/>
                      <a:pt x="366" y="31"/>
                      <a:pt x="366" y="36"/>
                    </a:cubicBezTo>
                    <a:cubicBezTo>
                      <a:pt x="366" y="40"/>
                      <a:pt x="363" y="45"/>
                      <a:pt x="3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6"/>
              <p:cNvSpPr>
                <a:spLocks noEditPoints="1"/>
              </p:cNvSpPr>
              <p:nvPr/>
            </p:nvSpPr>
            <p:spPr bwMode="black">
              <a:xfrm>
                <a:off x="955320" y="4823908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Freeform 16"/>
              <p:cNvSpPr>
                <a:spLocks noEditPoints="1"/>
              </p:cNvSpPr>
              <p:nvPr/>
            </p:nvSpPr>
            <p:spPr bwMode="black">
              <a:xfrm>
                <a:off x="1874862" y="4815964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Group 70"/>
            <p:cNvGrpSpPr>
              <a:grpSpLocks noChangeAspect="1"/>
            </p:cNvGrpSpPr>
            <p:nvPr/>
          </p:nvGrpSpPr>
          <p:grpSpPr bwMode="auto">
            <a:xfrm>
              <a:off x="2815173" y="3334701"/>
              <a:ext cx="260939" cy="386960"/>
              <a:chOff x="2939" y="1325"/>
              <a:chExt cx="1140" cy="1242"/>
            </a:xfrm>
            <a:solidFill>
              <a:srgbClr val="5C5C5C"/>
            </a:solidFill>
          </p:grpSpPr>
          <p:sp>
            <p:nvSpPr>
              <p:cNvPr id="102" name="Freeform 71"/>
              <p:cNvSpPr>
                <a:spLocks noEditPoints="1"/>
              </p:cNvSpPr>
              <p:nvPr/>
            </p:nvSpPr>
            <p:spPr bwMode="auto">
              <a:xfrm>
                <a:off x="3691" y="1679"/>
                <a:ext cx="388" cy="394"/>
              </a:xfrm>
              <a:custGeom>
                <a:avLst/>
                <a:gdLst>
                  <a:gd name="T0" fmla="*/ 111 w 226"/>
                  <a:gd name="T1" fmla="*/ 229 h 229"/>
                  <a:gd name="T2" fmla="*/ 3 w 226"/>
                  <a:gd name="T3" fmla="*/ 153 h 229"/>
                  <a:gd name="T4" fmla="*/ 23 w 226"/>
                  <a:gd name="T5" fmla="*/ 125 h 229"/>
                  <a:gd name="T6" fmla="*/ 41 w 226"/>
                  <a:gd name="T7" fmla="*/ 107 h 229"/>
                  <a:gd name="T8" fmla="*/ 27 w 226"/>
                  <a:gd name="T9" fmla="*/ 82 h 229"/>
                  <a:gd name="T10" fmla="*/ 18 w 226"/>
                  <a:gd name="T11" fmla="*/ 48 h 229"/>
                  <a:gd name="T12" fmla="*/ 111 w 226"/>
                  <a:gd name="T13" fmla="*/ 0 h 229"/>
                  <a:gd name="T14" fmla="*/ 226 w 226"/>
                  <a:gd name="T15" fmla="*/ 114 h 229"/>
                  <a:gd name="T16" fmla="*/ 111 w 226"/>
                  <a:gd name="T17" fmla="*/ 229 h 229"/>
                  <a:gd name="T18" fmla="*/ 111 w 226"/>
                  <a:gd name="T19" fmla="*/ 10 h 229"/>
                  <a:gd name="T20" fmla="*/ 26 w 226"/>
                  <a:gd name="T21" fmla="*/ 54 h 229"/>
                  <a:gd name="T22" fmla="*/ 34 w 226"/>
                  <a:gd name="T23" fmla="*/ 76 h 229"/>
                  <a:gd name="T24" fmla="*/ 51 w 226"/>
                  <a:gd name="T25" fmla="*/ 107 h 229"/>
                  <a:gd name="T26" fmla="*/ 29 w 226"/>
                  <a:gd name="T27" fmla="*/ 133 h 229"/>
                  <a:gd name="T28" fmla="*/ 12 w 226"/>
                  <a:gd name="T29" fmla="*/ 150 h 229"/>
                  <a:gd name="T30" fmla="*/ 111 w 226"/>
                  <a:gd name="T31" fmla="*/ 219 h 229"/>
                  <a:gd name="T32" fmla="*/ 216 w 226"/>
                  <a:gd name="T33" fmla="*/ 114 h 229"/>
                  <a:gd name="T34" fmla="*/ 111 w 226"/>
                  <a:gd name="T35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229">
                    <a:moveTo>
                      <a:pt x="111" y="229"/>
                    </a:moveTo>
                    <a:cubicBezTo>
                      <a:pt x="63" y="229"/>
                      <a:pt x="19" y="199"/>
                      <a:pt x="3" y="153"/>
                    </a:cubicBezTo>
                    <a:cubicBezTo>
                      <a:pt x="0" y="144"/>
                      <a:pt x="10" y="135"/>
                      <a:pt x="23" y="125"/>
                    </a:cubicBezTo>
                    <a:cubicBezTo>
                      <a:pt x="30" y="119"/>
                      <a:pt x="41" y="111"/>
                      <a:pt x="41" y="107"/>
                    </a:cubicBezTo>
                    <a:cubicBezTo>
                      <a:pt x="41" y="98"/>
                      <a:pt x="34" y="90"/>
                      <a:pt x="27" y="82"/>
                    </a:cubicBezTo>
                    <a:cubicBezTo>
                      <a:pt x="18" y="72"/>
                      <a:pt x="8" y="61"/>
                      <a:pt x="18" y="48"/>
                    </a:cubicBezTo>
                    <a:cubicBezTo>
                      <a:pt x="39" y="18"/>
                      <a:pt x="74" y="0"/>
                      <a:pt x="111" y="0"/>
                    </a:cubicBezTo>
                    <a:cubicBezTo>
                      <a:pt x="174" y="0"/>
                      <a:pt x="226" y="51"/>
                      <a:pt x="226" y="114"/>
                    </a:cubicBezTo>
                    <a:cubicBezTo>
                      <a:pt x="226" y="178"/>
                      <a:pt x="174" y="229"/>
                      <a:pt x="111" y="229"/>
                    </a:cubicBezTo>
                    <a:close/>
                    <a:moveTo>
                      <a:pt x="111" y="10"/>
                    </a:moveTo>
                    <a:cubicBezTo>
                      <a:pt x="77" y="10"/>
                      <a:pt x="45" y="26"/>
                      <a:pt x="26" y="54"/>
                    </a:cubicBezTo>
                    <a:cubicBezTo>
                      <a:pt x="21" y="60"/>
                      <a:pt x="25" y="65"/>
                      <a:pt x="34" y="76"/>
                    </a:cubicBezTo>
                    <a:cubicBezTo>
                      <a:pt x="42" y="84"/>
                      <a:pt x="51" y="94"/>
                      <a:pt x="51" y="107"/>
                    </a:cubicBezTo>
                    <a:cubicBezTo>
                      <a:pt x="51" y="116"/>
                      <a:pt x="41" y="124"/>
                      <a:pt x="29" y="133"/>
                    </a:cubicBezTo>
                    <a:cubicBezTo>
                      <a:pt x="24" y="137"/>
                      <a:pt x="12" y="147"/>
                      <a:pt x="12" y="150"/>
                    </a:cubicBezTo>
                    <a:cubicBezTo>
                      <a:pt x="27" y="191"/>
                      <a:pt x="67" y="219"/>
                      <a:pt x="111" y="219"/>
                    </a:cubicBezTo>
                    <a:cubicBezTo>
                      <a:pt x="169" y="219"/>
                      <a:pt x="216" y="172"/>
                      <a:pt x="216" y="114"/>
                    </a:cubicBezTo>
                    <a:cubicBezTo>
                      <a:pt x="216" y="57"/>
                      <a:pt x="169" y="10"/>
                      <a:pt x="1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72"/>
              <p:cNvSpPr>
                <a:spLocks/>
              </p:cNvSpPr>
              <p:nvPr/>
            </p:nvSpPr>
            <p:spPr bwMode="auto">
              <a:xfrm>
                <a:off x="3217" y="1800"/>
                <a:ext cx="702" cy="490"/>
              </a:xfrm>
              <a:custGeom>
                <a:avLst/>
                <a:gdLst>
                  <a:gd name="T0" fmla="*/ 91 w 702"/>
                  <a:gd name="T1" fmla="*/ 490 h 490"/>
                  <a:gd name="T2" fmla="*/ 0 w 702"/>
                  <a:gd name="T3" fmla="*/ 309 h 490"/>
                  <a:gd name="T4" fmla="*/ 609 w 702"/>
                  <a:gd name="T5" fmla="*/ 0 h 490"/>
                  <a:gd name="T6" fmla="*/ 702 w 702"/>
                  <a:gd name="T7" fmla="*/ 182 h 490"/>
                  <a:gd name="T8" fmla="*/ 91 w 702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490">
                    <a:moveTo>
                      <a:pt x="91" y="490"/>
                    </a:moveTo>
                    <a:lnTo>
                      <a:pt x="0" y="309"/>
                    </a:lnTo>
                    <a:lnTo>
                      <a:pt x="609" y="0"/>
                    </a:lnTo>
                    <a:lnTo>
                      <a:pt x="702" y="182"/>
                    </a:lnTo>
                    <a:lnTo>
                      <a:pt x="91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3"/>
              <p:cNvSpPr>
                <a:spLocks/>
              </p:cNvSpPr>
              <p:nvPr/>
            </p:nvSpPr>
            <p:spPr bwMode="auto">
              <a:xfrm>
                <a:off x="3255" y="1416"/>
                <a:ext cx="625" cy="468"/>
              </a:xfrm>
              <a:custGeom>
                <a:avLst/>
                <a:gdLst>
                  <a:gd name="T0" fmla="*/ 547 w 625"/>
                  <a:gd name="T1" fmla="*/ 468 h 468"/>
                  <a:gd name="T2" fmla="*/ 0 w 625"/>
                  <a:gd name="T3" fmla="*/ 122 h 468"/>
                  <a:gd name="T4" fmla="*/ 77 w 625"/>
                  <a:gd name="T5" fmla="*/ 0 h 468"/>
                  <a:gd name="T6" fmla="*/ 625 w 625"/>
                  <a:gd name="T7" fmla="*/ 346 h 468"/>
                  <a:gd name="T8" fmla="*/ 547 w 62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468">
                    <a:moveTo>
                      <a:pt x="547" y="468"/>
                    </a:moveTo>
                    <a:lnTo>
                      <a:pt x="0" y="122"/>
                    </a:lnTo>
                    <a:lnTo>
                      <a:pt x="77" y="0"/>
                    </a:lnTo>
                    <a:lnTo>
                      <a:pt x="625" y="346"/>
                    </a:lnTo>
                    <a:lnTo>
                      <a:pt x="547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74"/>
              <p:cNvSpPr>
                <a:spLocks noChangeArrowheads="1"/>
              </p:cNvSpPr>
              <p:nvPr/>
            </p:nvSpPr>
            <p:spPr bwMode="auto">
              <a:xfrm>
                <a:off x="3126" y="2168"/>
                <a:ext cx="350" cy="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Oval 75"/>
              <p:cNvSpPr>
                <a:spLocks noChangeArrowheads="1"/>
              </p:cNvSpPr>
              <p:nvPr/>
            </p:nvSpPr>
            <p:spPr bwMode="auto">
              <a:xfrm>
                <a:off x="3751" y="1741"/>
                <a:ext cx="262" cy="263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Oval 76"/>
              <p:cNvSpPr>
                <a:spLocks noChangeArrowheads="1"/>
              </p:cNvSpPr>
              <p:nvPr/>
            </p:nvSpPr>
            <p:spPr bwMode="auto">
              <a:xfrm>
                <a:off x="3816" y="180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77"/>
              <p:cNvSpPr>
                <a:spLocks noChangeArrowheads="1"/>
              </p:cNvSpPr>
              <p:nvPr/>
            </p:nvSpPr>
            <p:spPr bwMode="auto">
              <a:xfrm>
                <a:off x="3850" y="1839"/>
                <a:ext cx="66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Oval 78"/>
              <p:cNvSpPr>
                <a:spLocks noChangeArrowheads="1"/>
              </p:cNvSpPr>
              <p:nvPr/>
            </p:nvSpPr>
            <p:spPr bwMode="auto">
              <a:xfrm>
                <a:off x="3044" y="2037"/>
                <a:ext cx="324" cy="325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79"/>
              <p:cNvSpPr>
                <a:spLocks noChangeArrowheads="1"/>
              </p:cNvSpPr>
              <p:nvPr/>
            </p:nvSpPr>
            <p:spPr bwMode="auto">
              <a:xfrm>
                <a:off x="3123" y="2116"/>
                <a:ext cx="166" cy="1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Oval 80"/>
              <p:cNvSpPr>
                <a:spLocks noChangeArrowheads="1"/>
              </p:cNvSpPr>
              <p:nvPr/>
            </p:nvSpPr>
            <p:spPr bwMode="auto">
              <a:xfrm>
                <a:off x="3166" y="2159"/>
                <a:ext cx="80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Rectangle 81"/>
              <p:cNvSpPr>
                <a:spLocks noChangeArrowheads="1"/>
              </p:cNvSpPr>
              <p:nvPr/>
            </p:nvSpPr>
            <p:spPr bwMode="auto">
              <a:xfrm>
                <a:off x="3092" y="2525"/>
                <a:ext cx="403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82"/>
              <p:cNvSpPr>
                <a:spLocks noChangeArrowheads="1"/>
              </p:cNvSpPr>
              <p:nvPr/>
            </p:nvSpPr>
            <p:spPr bwMode="auto">
              <a:xfrm>
                <a:off x="3052" y="2446"/>
                <a:ext cx="500" cy="79"/>
              </a:xfrm>
              <a:prstGeom prst="rect">
                <a:avLst/>
              </a:prstGeom>
              <a:grpFill/>
              <a:ln w="9525">
                <a:solidFill>
                  <a:srgbClr val="EED66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83"/>
              <p:cNvSpPr>
                <a:spLocks/>
              </p:cNvSpPr>
              <p:nvPr/>
            </p:nvSpPr>
            <p:spPr bwMode="auto">
              <a:xfrm>
                <a:off x="2939" y="1385"/>
                <a:ext cx="237" cy="136"/>
              </a:xfrm>
              <a:custGeom>
                <a:avLst/>
                <a:gdLst>
                  <a:gd name="T0" fmla="*/ 223 w 237"/>
                  <a:gd name="T1" fmla="*/ 0 h 136"/>
                  <a:gd name="T2" fmla="*/ 0 w 237"/>
                  <a:gd name="T3" fmla="*/ 107 h 136"/>
                  <a:gd name="T4" fmla="*/ 5 w 237"/>
                  <a:gd name="T5" fmla="*/ 136 h 136"/>
                  <a:gd name="T6" fmla="*/ 237 w 237"/>
                  <a:gd name="T7" fmla="*/ 74 h 136"/>
                  <a:gd name="T8" fmla="*/ 223 w 23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23" y="0"/>
                    </a:moveTo>
                    <a:lnTo>
                      <a:pt x="0" y="107"/>
                    </a:lnTo>
                    <a:lnTo>
                      <a:pt x="5" y="136"/>
                    </a:lnTo>
                    <a:lnTo>
                      <a:pt x="237" y="7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84"/>
              <p:cNvSpPr>
                <a:spLocks/>
              </p:cNvSpPr>
              <p:nvPr/>
            </p:nvSpPr>
            <p:spPr bwMode="auto">
              <a:xfrm>
                <a:off x="2953" y="1557"/>
                <a:ext cx="252" cy="74"/>
              </a:xfrm>
              <a:custGeom>
                <a:avLst/>
                <a:gdLst>
                  <a:gd name="T0" fmla="*/ 252 w 252"/>
                  <a:gd name="T1" fmla="*/ 74 h 74"/>
                  <a:gd name="T2" fmla="*/ 5 w 252"/>
                  <a:gd name="T3" fmla="*/ 50 h 74"/>
                  <a:gd name="T4" fmla="*/ 0 w 252"/>
                  <a:gd name="T5" fmla="*/ 21 h 74"/>
                  <a:gd name="T6" fmla="*/ 240 w 252"/>
                  <a:gd name="T7" fmla="*/ 0 h 74"/>
                  <a:gd name="T8" fmla="*/ 252 w 25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4">
                    <a:moveTo>
                      <a:pt x="252" y="74"/>
                    </a:moveTo>
                    <a:lnTo>
                      <a:pt x="5" y="50"/>
                    </a:lnTo>
                    <a:lnTo>
                      <a:pt x="0" y="21"/>
                    </a:lnTo>
                    <a:lnTo>
                      <a:pt x="240" y="0"/>
                    </a:lnTo>
                    <a:lnTo>
                      <a:pt x="252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85"/>
              <p:cNvSpPr>
                <a:spLocks/>
              </p:cNvSpPr>
              <p:nvPr/>
            </p:nvSpPr>
            <p:spPr bwMode="auto">
              <a:xfrm>
                <a:off x="3154" y="1325"/>
                <a:ext cx="231" cy="377"/>
              </a:xfrm>
              <a:custGeom>
                <a:avLst/>
                <a:gdLst>
                  <a:gd name="T0" fmla="*/ 40 w 135"/>
                  <a:gd name="T1" fmla="*/ 219 h 219"/>
                  <a:gd name="T2" fmla="*/ 0 w 135"/>
                  <a:gd name="T3" fmla="*/ 11 h 219"/>
                  <a:gd name="T4" fmla="*/ 124 w 135"/>
                  <a:gd name="T5" fmla="*/ 95 h 219"/>
                  <a:gd name="T6" fmla="*/ 40 w 135"/>
                  <a:gd name="T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219">
                    <a:moveTo>
                      <a:pt x="40" y="219"/>
                    </a:moveTo>
                    <a:cubicBezTo>
                      <a:pt x="21" y="122"/>
                      <a:pt x="15" y="87"/>
                      <a:pt x="0" y="11"/>
                    </a:cubicBezTo>
                    <a:cubicBezTo>
                      <a:pt x="58" y="0"/>
                      <a:pt x="113" y="37"/>
                      <a:pt x="124" y="95"/>
                    </a:cubicBezTo>
                    <a:cubicBezTo>
                      <a:pt x="135" y="152"/>
                      <a:pt x="98" y="208"/>
                      <a:pt x="40" y="219"/>
                    </a:cubicBez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86"/>
              <p:cNvSpPr>
                <a:spLocks/>
              </p:cNvSpPr>
              <p:nvPr/>
            </p:nvSpPr>
            <p:spPr bwMode="auto">
              <a:xfrm>
                <a:off x="3148" y="1370"/>
                <a:ext cx="73" cy="313"/>
              </a:xfrm>
              <a:custGeom>
                <a:avLst/>
                <a:gdLst>
                  <a:gd name="T0" fmla="*/ 73 w 73"/>
                  <a:gd name="T1" fmla="*/ 313 h 313"/>
                  <a:gd name="T2" fmla="*/ 52 w 73"/>
                  <a:gd name="T3" fmla="*/ 304 h 313"/>
                  <a:gd name="T4" fmla="*/ 0 w 73"/>
                  <a:gd name="T5" fmla="*/ 15 h 313"/>
                  <a:gd name="T6" fmla="*/ 12 w 73"/>
                  <a:gd name="T7" fmla="*/ 0 h 313"/>
                  <a:gd name="T8" fmla="*/ 73 w 73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3">
                    <a:moveTo>
                      <a:pt x="73" y="313"/>
                    </a:moveTo>
                    <a:lnTo>
                      <a:pt x="52" y="304"/>
                    </a:lnTo>
                    <a:lnTo>
                      <a:pt x="0" y="15"/>
                    </a:lnTo>
                    <a:lnTo>
                      <a:pt x="12" y="0"/>
                    </a:lnTo>
                    <a:lnTo>
                      <a:pt x="73" y="313"/>
                    </a:ln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117"/>
            <p:cNvGrpSpPr>
              <a:grpSpLocks noChangeAspect="1"/>
            </p:cNvGrpSpPr>
            <p:nvPr/>
          </p:nvGrpSpPr>
          <p:grpSpPr>
            <a:xfrm>
              <a:off x="2151268" y="3317702"/>
              <a:ext cx="260939" cy="398554"/>
              <a:chOff x="2939659" y="410128"/>
              <a:chExt cx="334273" cy="375093"/>
            </a:xfrm>
            <a:solidFill>
              <a:srgbClr val="5C5C5C"/>
            </a:solidFill>
          </p:grpSpPr>
          <p:sp>
            <p:nvSpPr>
              <p:cNvPr id="119" name="Freeform 92"/>
              <p:cNvSpPr>
                <a:spLocks noEditPoints="1"/>
              </p:cNvSpPr>
              <p:nvPr/>
            </p:nvSpPr>
            <p:spPr bwMode="auto">
              <a:xfrm>
                <a:off x="2939659" y="431213"/>
                <a:ext cx="322259" cy="354008"/>
              </a:xfrm>
              <a:custGeom>
                <a:avLst/>
                <a:gdLst>
                  <a:gd name="T0" fmla="*/ 57 w 118"/>
                  <a:gd name="T1" fmla="*/ 0 h 130"/>
                  <a:gd name="T2" fmla="*/ 66 w 118"/>
                  <a:gd name="T3" fmla="*/ 29 h 130"/>
                  <a:gd name="T4" fmla="*/ 70 w 118"/>
                  <a:gd name="T5" fmla="*/ 0 h 130"/>
                  <a:gd name="T6" fmla="*/ 74 w 118"/>
                  <a:gd name="T7" fmla="*/ 29 h 130"/>
                  <a:gd name="T8" fmla="*/ 68 w 118"/>
                  <a:gd name="T9" fmla="*/ 60 h 130"/>
                  <a:gd name="T10" fmla="*/ 65 w 118"/>
                  <a:gd name="T11" fmla="*/ 69 h 130"/>
                  <a:gd name="T12" fmla="*/ 67 w 118"/>
                  <a:gd name="T13" fmla="*/ 74 h 130"/>
                  <a:gd name="T14" fmla="*/ 111 w 118"/>
                  <a:gd name="T15" fmla="*/ 105 h 130"/>
                  <a:gd name="T16" fmla="*/ 115 w 118"/>
                  <a:gd name="T17" fmla="*/ 110 h 130"/>
                  <a:gd name="T18" fmla="*/ 118 w 118"/>
                  <a:gd name="T19" fmla="*/ 113 h 130"/>
                  <a:gd name="T20" fmla="*/ 0 w 118"/>
                  <a:gd name="T21" fmla="*/ 130 h 130"/>
                  <a:gd name="T22" fmla="*/ 3 w 118"/>
                  <a:gd name="T23" fmla="*/ 113 h 130"/>
                  <a:gd name="T24" fmla="*/ 4 w 118"/>
                  <a:gd name="T25" fmla="*/ 107 h 130"/>
                  <a:gd name="T26" fmla="*/ 54 w 118"/>
                  <a:gd name="T27" fmla="*/ 81 h 130"/>
                  <a:gd name="T28" fmla="*/ 58 w 118"/>
                  <a:gd name="T29" fmla="*/ 76 h 130"/>
                  <a:gd name="T30" fmla="*/ 61 w 118"/>
                  <a:gd name="T31" fmla="*/ 78 h 130"/>
                  <a:gd name="T32" fmla="*/ 62 w 118"/>
                  <a:gd name="T33" fmla="*/ 79 h 130"/>
                  <a:gd name="T34" fmla="*/ 61 w 118"/>
                  <a:gd name="T35" fmla="*/ 73 h 130"/>
                  <a:gd name="T36" fmla="*/ 59 w 118"/>
                  <a:gd name="T37" fmla="*/ 69 h 130"/>
                  <a:gd name="T38" fmla="*/ 49 w 118"/>
                  <a:gd name="T39" fmla="*/ 60 h 130"/>
                  <a:gd name="T40" fmla="*/ 53 w 118"/>
                  <a:gd name="T41" fmla="*/ 29 h 130"/>
                  <a:gd name="T42" fmla="*/ 64 w 118"/>
                  <a:gd name="T43" fmla="*/ 84 h 130"/>
                  <a:gd name="T44" fmla="*/ 59 w 118"/>
                  <a:gd name="T45" fmla="*/ 84 h 130"/>
                  <a:gd name="T46" fmla="*/ 10 w 118"/>
                  <a:gd name="T47" fmla="*/ 106 h 130"/>
                  <a:gd name="T48" fmla="*/ 11 w 118"/>
                  <a:gd name="T49" fmla="*/ 107 h 130"/>
                  <a:gd name="T50" fmla="*/ 12 w 118"/>
                  <a:gd name="T51" fmla="*/ 110 h 130"/>
                  <a:gd name="T52" fmla="*/ 106 w 118"/>
                  <a:gd name="T53" fmla="*/ 113 h 130"/>
                  <a:gd name="T54" fmla="*/ 107 w 118"/>
                  <a:gd name="T55" fmla="*/ 107 h 130"/>
                  <a:gd name="T56" fmla="*/ 107 w 118"/>
                  <a:gd name="T57" fmla="*/ 107 h 130"/>
                  <a:gd name="T58" fmla="*/ 64 w 118"/>
                  <a:gd name="T59" fmla="*/ 84 h 130"/>
                  <a:gd name="T60" fmla="*/ 112 w 118"/>
                  <a:gd name="T61" fmla="*/ 113 h 130"/>
                  <a:gd name="T62" fmla="*/ 111 w 118"/>
                  <a:gd name="T63" fmla="*/ 109 h 130"/>
                  <a:gd name="T64" fmla="*/ 109 w 118"/>
                  <a:gd name="T65" fmla="*/ 109 h 130"/>
                  <a:gd name="T66" fmla="*/ 109 w 118"/>
                  <a:gd name="T67" fmla="*/ 110 h 130"/>
                  <a:gd name="T68" fmla="*/ 9 w 118"/>
                  <a:gd name="T69" fmla="*/ 113 h 130"/>
                  <a:gd name="T70" fmla="*/ 9 w 118"/>
                  <a:gd name="T71" fmla="*/ 109 h 130"/>
                  <a:gd name="T72" fmla="*/ 8 w 118"/>
                  <a:gd name="T73" fmla="*/ 109 h 130"/>
                  <a:gd name="T74" fmla="*/ 6 w 118"/>
                  <a:gd name="T75" fmla="*/ 110 h 130"/>
                  <a:gd name="T76" fmla="*/ 9 w 118"/>
                  <a:gd name="T77" fmla="*/ 113 h 130"/>
                  <a:gd name="T78" fmla="*/ 30 w 118"/>
                  <a:gd name="T79" fmla="*/ 122 h 130"/>
                  <a:gd name="T80" fmla="*/ 42 w 118"/>
                  <a:gd name="T81" fmla="*/ 122 h 130"/>
                  <a:gd name="T82" fmla="*/ 13 w 118"/>
                  <a:gd name="T83" fmla="*/ 115 h 130"/>
                  <a:gd name="T84" fmla="*/ 13 w 118"/>
                  <a:gd name="T85" fmla="*/ 128 h 130"/>
                  <a:gd name="T86" fmla="*/ 13 w 118"/>
                  <a:gd name="T87" fmla="*/ 115 h 130"/>
                  <a:gd name="T88" fmla="*/ 53 w 118"/>
                  <a:gd name="T89" fmla="*/ 122 h 130"/>
                  <a:gd name="T90" fmla="*/ 65 w 118"/>
                  <a:gd name="T91" fmla="*/ 122 h 130"/>
                  <a:gd name="T92" fmla="*/ 82 w 118"/>
                  <a:gd name="T93" fmla="*/ 115 h 130"/>
                  <a:gd name="T94" fmla="*/ 82 w 118"/>
                  <a:gd name="T95" fmla="*/ 128 h 130"/>
                  <a:gd name="T96" fmla="*/ 82 w 118"/>
                  <a:gd name="T97" fmla="*/ 115 h 130"/>
                  <a:gd name="T98" fmla="*/ 99 w 118"/>
                  <a:gd name="T99" fmla="*/ 122 h 130"/>
                  <a:gd name="T100" fmla="*/ 111 w 118"/>
                  <a:gd name="T101" fmla="*/ 1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30">
                    <a:moveTo>
                      <a:pt x="5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8"/>
                      <a:pt x="65" y="69"/>
                      <a:pt x="65" y="69"/>
                    </a:cubicBezTo>
                    <a:cubicBezTo>
                      <a:pt x="65" y="69"/>
                      <a:pt x="65" y="70"/>
                      <a:pt x="66" y="70"/>
                    </a:cubicBezTo>
                    <a:cubicBezTo>
                      <a:pt x="66" y="71"/>
                      <a:pt x="67" y="73"/>
                      <a:pt x="67" y="74"/>
                    </a:cubicBezTo>
                    <a:cubicBezTo>
                      <a:pt x="69" y="78"/>
                      <a:pt x="68" y="81"/>
                      <a:pt x="66" y="82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3" y="106"/>
                      <a:pt x="114" y="107"/>
                    </a:cubicBezTo>
                    <a:cubicBezTo>
                      <a:pt x="115" y="108"/>
                      <a:pt x="115" y="109"/>
                      <a:pt x="115" y="110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3" y="109"/>
                      <a:pt x="4" y="108"/>
                      <a:pt x="4" y="107"/>
                    </a:cubicBezTo>
                    <a:cubicBezTo>
                      <a:pt x="5" y="106"/>
                      <a:pt x="6" y="105"/>
                      <a:pt x="7" y="105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0"/>
                      <a:pt x="53" y="79"/>
                      <a:pt x="53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8"/>
                      <a:pt x="59" y="78"/>
                      <a:pt x="59" y="79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2" y="79"/>
                      <a:pt x="62" y="79"/>
                    </a:cubicBezTo>
                    <a:cubicBezTo>
                      <a:pt x="62" y="78"/>
                      <a:pt x="62" y="77"/>
                      <a:pt x="62" y="76"/>
                    </a:cubicBezTo>
                    <a:cubicBezTo>
                      <a:pt x="62" y="75"/>
                      <a:pt x="61" y="74"/>
                      <a:pt x="61" y="73"/>
                    </a:cubicBezTo>
                    <a:cubicBezTo>
                      <a:pt x="60" y="72"/>
                      <a:pt x="60" y="71"/>
                      <a:pt x="60" y="71"/>
                    </a:cubicBezTo>
                    <a:cubicBezTo>
                      <a:pt x="59" y="70"/>
                      <a:pt x="59" y="69"/>
                      <a:pt x="59" y="69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64" y="84"/>
                    </a:moveTo>
                    <a:cubicBezTo>
                      <a:pt x="64" y="84"/>
                      <a:pt x="63" y="84"/>
                      <a:pt x="63" y="84"/>
                    </a:cubicBezTo>
                    <a:cubicBezTo>
                      <a:pt x="61" y="85"/>
                      <a:pt x="60" y="85"/>
                      <a:pt x="59" y="84"/>
                    </a:cubicBezTo>
                    <a:cubicBezTo>
                      <a:pt x="58" y="84"/>
                      <a:pt x="57" y="84"/>
                      <a:pt x="56" y="8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10" y="106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2" y="108"/>
                      <a:pt x="12" y="109"/>
                      <a:pt x="12" y="110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0"/>
                      <a:pt x="106" y="110"/>
                      <a:pt x="106" y="110"/>
                    </a:cubicBezTo>
                    <a:cubicBezTo>
                      <a:pt x="106" y="109"/>
                      <a:pt x="106" y="108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8" y="106"/>
                      <a:pt x="108" y="106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109" y="113"/>
                    </a:move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2" y="110"/>
                      <a:pt x="112" y="109"/>
                      <a:pt x="111" y="109"/>
                    </a:cubicBezTo>
                    <a:cubicBezTo>
                      <a:pt x="111" y="109"/>
                      <a:pt x="111" y="109"/>
                      <a:pt x="110" y="109"/>
                    </a:cubicBezTo>
                    <a:cubicBezTo>
                      <a:pt x="110" y="109"/>
                      <a:pt x="110" y="109"/>
                      <a:pt x="109" y="109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109"/>
                      <a:pt x="109" y="110"/>
                      <a:pt x="109" y="110"/>
                    </a:cubicBezTo>
                    <a:cubicBezTo>
                      <a:pt x="109" y="113"/>
                      <a:pt x="109" y="113"/>
                      <a:pt x="109" y="113"/>
                    </a:cubicBezTo>
                    <a:close/>
                    <a:moveTo>
                      <a:pt x="9" y="113"/>
                    </a:move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9" y="109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6" y="109"/>
                      <a:pt x="6" y="110"/>
                      <a:pt x="6" y="110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9" y="113"/>
                      <a:pt x="9" y="113"/>
                      <a:pt x="9" y="113"/>
                    </a:cubicBezTo>
                    <a:close/>
                    <a:moveTo>
                      <a:pt x="36" y="115"/>
                    </a:moveTo>
                    <a:cubicBezTo>
                      <a:pt x="32" y="115"/>
                      <a:pt x="30" y="118"/>
                      <a:pt x="30" y="122"/>
                    </a:cubicBezTo>
                    <a:cubicBezTo>
                      <a:pt x="30" y="125"/>
                      <a:pt x="32" y="128"/>
                      <a:pt x="36" y="128"/>
                    </a:cubicBezTo>
                    <a:cubicBezTo>
                      <a:pt x="40" y="128"/>
                      <a:pt x="42" y="125"/>
                      <a:pt x="42" y="122"/>
                    </a:cubicBezTo>
                    <a:cubicBezTo>
                      <a:pt x="42" y="118"/>
                      <a:pt x="40" y="115"/>
                      <a:pt x="36" y="115"/>
                    </a:cubicBezTo>
                    <a:close/>
                    <a:moveTo>
                      <a:pt x="13" y="115"/>
                    </a:moveTo>
                    <a:cubicBezTo>
                      <a:pt x="9" y="115"/>
                      <a:pt x="7" y="118"/>
                      <a:pt x="7" y="122"/>
                    </a:cubicBezTo>
                    <a:cubicBezTo>
                      <a:pt x="7" y="125"/>
                      <a:pt x="9" y="128"/>
                      <a:pt x="13" y="128"/>
                    </a:cubicBezTo>
                    <a:cubicBezTo>
                      <a:pt x="17" y="128"/>
                      <a:pt x="19" y="125"/>
                      <a:pt x="19" y="122"/>
                    </a:cubicBezTo>
                    <a:cubicBezTo>
                      <a:pt x="19" y="118"/>
                      <a:pt x="17" y="115"/>
                      <a:pt x="13" y="115"/>
                    </a:cubicBezTo>
                    <a:close/>
                    <a:moveTo>
                      <a:pt x="59" y="115"/>
                    </a:moveTo>
                    <a:cubicBezTo>
                      <a:pt x="55" y="115"/>
                      <a:pt x="53" y="118"/>
                      <a:pt x="53" y="122"/>
                    </a:cubicBezTo>
                    <a:cubicBezTo>
                      <a:pt x="53" y="125"/>
                      <a:pt x="55" y="128"/>
                      <a:pt x="59" y="128"/>
                    </a:cubicBezTo>
                    <a:cubicBezTo>
                      <a:pt x="63" y="128"/>
                      <a:pt x="65" y="125"/>
                      <a:pt x="65" y="122"/>
                    </a:cubicBezTo>
                    <a:cubicBezTo>
                      <a:pt x="65" y="118"/>
                      <a:pt x="63" y="115"/>
                      <a:pt x="59" y="115"/>
                    </a:cubicBezTo>
                    <a:close/>
                    <a:moveTo>
                      <a:pt x="82" y="115"/>
                    </a:moveTo>
                    <a:cubicBezTo>
                      <a:pt x="79" y="115"/>
                      <a:pt x="76" y="118"/>
                      <a:pt x="76" y="122"/>
                    </a:cubicBezTo>
                    <a:cubicBezTo>
                      <a:pt x="76" y="125"/>
                      <a:pt x="79" y="128"/>
                      <a:pt x="82" y="128"/>
                    </a:cubicBezTo>
                    <a:cubicBezTo>
                      <a:pt x="86" y="128"/>
                      <a:pt x="88" y="125"/>
                      <a:pt x="88" y="122"/>
                    </a:cubicBezTo>
                    <a:cubicBezTo>
                      <a:pt x="88" y="118"/>
                      <a:pt x="86" y="115"/>
                      <a:pt x="82" y="115"/>
                    </a:cubicBezTo>
                    <a:close/>
                    <a:moveTo>
                      <a:pt x="105" y="115"/>
                    </a:moveTo>
                    <a:cubicBezTo>
                      <a:pt x="102" y="115"/>
                      <a:pt x="99" y="118"/>
                      <a:pt x="99" y="122"/>
                    </a:cubicBezTo>
                    <a:cubicBezTo>
                      <a:pt x="99" y="125"/>
                      <a:pt x="102" y="128"/>
                      <a:pt x="105" y="128"/>
                    </a:cubicBezTo>
                    <a:cubicBezTo>
                      <a:pt x="109" y="128"/>
                      <a:pt x="111" y="125"/>
                      <a:pt x="111" y="122"/>
                    </a:cubicBezTo>
                    <a:cubicBezTo>
                      <a:pt x="111" y="118"/>
                      <a:pt x="109" y="115"/>
                      <a:pt x="105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947040" y="410128"/>
                <a:ext cx="326892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Freeform 96"/>
            <p:cNvSpPr>
              <a:spLocks noChangeAspect="1" noEditPoints="1"/>
            </p:cNvSpPr>
            <p:nvPr/>
          </p:nvSpPr>
          <p:spPr bwMode="auto">
            <a:xfrm>
              <a:off x="3701383" y="3550153"/>
              <a:ext cx="404844" cy="509426"/>
            </a:xfrm>
            <a:custGeom>
              <a:avLst/>
              <a:gdLst>
                <a:gd name="T0" fmla="*/ 68 w 73"/>
                <a:gd name="T1" fmla="*/ 0 h 67"/>
                <a:gd name="T2" fmla="*/ 73 w 73"/>
                <a:gd name="T3" fmla="*/ 45 h 67"/>
                <a:gd name="T4" fmla="*/ 65 w 73"/>
                <a:gd name="T5" fmla="*/ 49 h 67"/>
                <a:gd name="T6" fmla="*/ 67 w 73"/>
                <a:gd name="T7" fmla="*/ 45 h 67"/>
                <a:gd name="T8" fmla="*/ 6 w 73"/>
                <a:gd name="T9" fmla="*/ 5 h 67"/>
                <a:gd name="T10" fmla="*/ 28 w 73"/>
                <a:gd name="T11" fmla="*/ 45 h 67"/>
                <a:gd name="T12" fmla="*/ 32 w 73"/>
                <a:gd name="T13" fmla="*/ 49 h 67"/>
                <a:gd name="T14" fmla="*/ 0 w 73"/>
                <a:gd name="T15" fmla="*/ 45 h 67"/>
                <a:gd name="T16" fmla="*/ 5 w 73"/>
                <a:gd name="T17" fmla="*/ 0 h 67"/>
                <a:gd name="T18" fmla="*/ 50 w 73"/>
                <a:gd name="T19" fmla="*/ 28 h 67"/>
                <a:gd name="T20" fmla="*/ 64 w 73"/>
                <a:gd name="T21" fmla="*/ 27 h 67"/>
                <a:gd name="T22" fmla="*/ 50 w 73"/>
                <a:gd name="T23" fmla="*/ 22 h 67"/>
                <a:gd name="T24" fmla="*/ 64 w 73"/>
                <a:gd name="T25" fmla="*/ 24 h 67"/>
                <a:gd name="T26" fmla="*/ 50 w 73"/>
                <a:gd name="T27" fmla="*/ 22 h 67"/>
                <a:gd name="T28" fmla="*/ 57 w 73"/>
                <a:gd name="T29" fmla="*/ 18 h 67"/>
                <a:gd name="T30" fmla="*/ 64 w 73"/>
                <a:gd name="T31" fmla="*/ 17 h 67"/>
                <a:gd name="T32" fmla="*/ 57 w 73"/>
                <a:gd name="T33" fmla="*/ 13 h 67"/>
                <a:gd name="T34" fmla="*/ 64 w 73"/>
                <a:gd name="T35" fmla="*/ 15 h 67"/>
                <a:gd name="T36" fmla="*/ 57 w 73"/>
                <a:gd name="T37" fmla="*/ 13 h 67"/>
                <a:gd name="T38" fmla="*/ 57 w 73"/>
                <a:gd name="T39" fmla="*/ 11 h 67"/>
                <a:gd name="T40" fmla="*/ 64 w 73"/>
                <a:gd name="T41" fmla="*/ 9 h 67"/>
                <a:gd name="T42" fmla="*/ 42 w 73"/>
                <a:gd name="T43" fmla="*/ 10 h 67"/>
                <a:gd name="T44" fmla="*/ 55 w 73"/>
                <a:gd name="T45" fmla="*/ 20 h 67"/>
                <a:gd name="T46" fmla="*/ 42 w 73"/>
                <a:gd name="T47" fmla="*/ 10 h 67"/>
                <a:gd name="T48" fmla="*/ 21 w 73"/>
                <a:gd name="T49" fmla="*/ 33 h 67"/>
                <a:gd name="T50" fmla="*/ 18 w 73"/>
                <a:gd name="T51" fmla="*/ 23 h 67"/>
                <a:gd name="T52" fmla="*/ 10 w 73"/>
                <a:gd name="T53" fmla="*/ 23 h 67"/>
                <a:gd name="T54" fmla="*/ 18 w 73"/>
                <a:gd name="T55" fmla="*/ 20 h 67"/>
                <a:gd name="T56" fmla="*/ 24 w 73"/>
                <a:gd name="T57" fmla="*/ 22 h 67"/>
                <a:gd name="T58" fmla="*/ 25 w 73"/>
                <a:gd name="T59" fmla="*/ 23 h 67"/>
                <a:gd name="T60" fmla="*/ 29 w 73"/>
                <a:gd name="T61" fmla="*/ 24 h 67"/>
                <a:gd name="T62" fmla="*/ 31 w 73"/>
                <a:gd name="T63" fmla="*/ 16 h 67"/>
                <a:gd name="T64" fmla="*/ 34 w 73"/>
                <a:gd name="T65" fmla="*/ 18 h 67"/>
                <a:gd name="T66" fmla="*/ 38 w 73"/>
                <a:gd name="T67" fmla="*/ 13 h 67"/>
                <a:gd name="T68" fmla="*/ 32 w 73"/>
                <a:gd name="T69" fmla="*/ 11 h 67"/>
                <a:gd name="T70" fmla="*/ 29 w 73"/>
                <a:gd name="T71" fmla="*/ 14 h 67"/>
                <a:gd name="T72" fmla="*/ 28 w 73"/>
                <a:gd name="T73" fmla="*/ 15 h 67"/>
                <a:gd name="T74" fmla="*/ 26 w 73"/>
                <a:gd name="T75" fmla="*/ 20 h 67"/>
                <a:gd name="T76" fmla="*/ 24 w 73"/>
                <a:gd name="T77" fmla="*/ 18 h 67"/>
                <a:gd name="T78" fmla="*/ 18 w 73"/>
                <a:gd name="T79" fmla="*/ 17 h 67"/>
                <a:gd name="T80" fmla="*/ 13 w 73"/>
                <a:gd name="T81" fmla="*/ 33 h 67"/>
                <a:gd name="T82" fmla="*/ 16 w 73"/>
                <a:gd name="T83" fmla="*/ 26 h 67"/>
                <a:gd name="T84" fmla="*/ 13 w 73"/>
                <a:gd name="T85" fmla="*/ 33 h 67"/>
                <a:gd name="T86" fmla="*/ 36 w 73"/>
                <a:gd name="T87" fmla="*/ 33 h 67"/>
                <a:gd name="T88" fmla="*/ 33 w 73"/>
                <a:gd name="T89" fmla="*/ 19 h 67"/>
                <a:gd name="T90" fmla="*/ 28 w 73"/>
                <a:gd name="T91" fmla="*/ 33 h 67"/>
                <a:gd name="T92" fmla="*/ 31 w 73"/>
                <a:gd name="T93" fmla="*/ 27 h 67"/>
                <a:gd name="T94" fmla="*/ 28 w 73"/>
                <a:gd name="T95" fmla="*/ 33 h 67"/>
                <a:gd name="T96" fmla="*/ 26 w 73"/>
                <a:gd name="T97" fmla="*/ 33 h 67"/>
                <a:gd name="T98" fmla="*/ 23 w 73"/>
                <a:gd name="T99" fmla="*/ 25 h 67"/>
                <a:gd name="T100" fmla="*/ 47 w 73"/>
                <a:gd name="T101" fmla="*/ 39 h 67"/>
                <a:gd name="T102" fmla="*/ 42 w 73"/>
                <a:gd name="T103" fmla="*/ 24 h 67"/>
                <a:gd name="T104" fmla="*/ 35 w 73"/>
                <a:gd name="T105" fmla="*/ 41 h 67"/>
                <a:gd name="T106" fmla="*/ 38 w 73"/>
                <a:gd name="T107" fmla="*/ 53 h 67"/>
                <a:gd name="T108" fmla="*/ 42 w 73"/>
                <a:gd name="T109" fmla="*/ 67 h 67"/>
                <a:gd name="T110" fmla="*/ 58 w 73"/>
                <a:gd name="T111" fmla="*/ 63 h 67"/>
                <a:gd name="T112" fmla="*/ 57 w 73"/>
                <a:gd name="T113" fmla="*/ 38 h 67"/>
                <a:gd name="T114" fmla="*/ 56 w 73"/>
                <a:gd name="T115" fmla="*/ 35 h 67"/>
                <a:gd name="T116" fmla="*/ 52 w 73"/>
                <a:gd name="T117" fmla="*/ 36 h 67"/>
                <a:gd name="T118" fmla="*/ 48 w 73"/>
                <a:gd name="T119" fmla="*/ 33 h 67"/>
                <a:gd name="T120" fmla="*/ 2 w 73"/>
                <a:gd name="T121" fmla="*/ 18 h 67"/>
                <a:gd name="T122" fmla="*/ 4 w 73"/>
                <a:gd name="T123" fmla="*/ 31 h 67"/>
                <a:gd name="T124" fmla="*/ 2 w 73"/>
                <a:gd name="T12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" h="67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3" y="2"/>
                    <a:pt x="73" y="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7"/>
                    <a:pt x="70" y="49"/>
                    <a:pt x="68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5" y="46"/>
                    <a:pt x="65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1" y="48"/>
                    <a:pt x="32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50" y="27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0" y="27"/>
                    <a:pt x="50" y="27"/>
                    <a:pt x="50" y="27"/>
                  </a:cubicBezTo>
                  <a:close/>
                  <a:moveTo>
                    <a:pt x="50" y="22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57" y="17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7" y="17"/>
                    <a:pt x="57" y="17"/>
                    <a:pt x="57" y="17"/>
                  </a:cubicBezTo>
                  <a:close/>
                  <a:moveTo>
                    <a:pt x="57" y="13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57" y="9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42" y="10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18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0" y="2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13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3"/>
                    <a:pt x="13" y="33"/>
                    <a:pt x="13" y="33"/>
                  </a:cubicBezTo>
                  <a:close/>
                  <a:moveTo>
                    <a:pt x="33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28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3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3"/>
                    <a:pt x="23" y="33"/>
                    <a:pt x="23" y="33"/>
                  </a:cubicBezTo>
                  <a:close/>
                  <a:moveTo>
                    <a:pt x="47" y="39"/>
                  </a:moveTo>
                  <a:cubicBezTo>
                    <a:pt x="47" y="34"/>
                    <a:pt x="47" y="29"/>
                    <a:pt x="46" y="24"/>
                  </a:cubicBezTo>
                  <a:cubicBezTo>
                    <a:pt x="45" y="24"/>
                    <a:pt x="43" y="24"/>
                    <a:pt x="42" y="24"/>
                  </a:cubicBezTo>
                  <a:cubicBezTo>
                    <a:pt x="42" y="32"/>
                    <a:pt x="42" y="39"/>
                    <a:pt x="42" y="47"/>
                  </a:cubicBezTo>
                  <a:cubicBezTo>
                    <a:pt x="41" y="45"/>
                    <a:pt x="39" y="42"/>
                    <a:pt x="35" y="41"/>
                  </a:cubicBezTo>
                  <a:cubicBezTo>
                    <a:pt x="34" y="42"/>
                    <a:pt x="34" y="42"/>
                    <a:pt x="33" y="43"/>
                  </a:cubicBezTo>
                  <a:cubicBezTo>
                    <a:pt x="36" y="46"/>
                    <a:pt x="37" y="50"/>
                    <a:pt x="38" y="5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3"/>
                    <a:pt x="41" y="65"/>
                    <a:pt x="42" y="67"/>
                  </a:cubicBezTo>
                  <a:cubicBezTo>
                    <a:pt x="47" y="67"/>
                    <a:pt x="51" y="67"/>
                    <a:pt x="57" y="67"/>
                  </a:cubicBezTo>
                  <a:cubicBezTo>
                    <a:pt x="57" y="65"/>
                    <a:pt x="58" y="64"/>
                    <a:pt x="58" y="63"/>
                  </a:cubicBezTo>
                  <a:cubicBezTo>
                    <a:pt x="59" y="57"/>
                    <a:pt x="61" y="45"/>
                    <a:pt x="60" y="39"/>
                  </a:cubicBezTo>
                  <a:cubicBezTo>
                    <a:pt x="59" y="39"/>
                    <a:pt x="58" y="38"/>
                    <a:pt x="57" y="38"/>
                  </a:cubicBezTo>
                  <a:cubicBezTo>
                    <a:pt x="56" y="39"/>
                    <a:pt x="56" y="41"/>
                    <a:pt x="56" y="42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4" y="35"/>
                    <a:pt x="53" y="35"/>
                    <a:pt x="52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1" y="36"/>
                    <a:pt x="51" y="35"/>
                    <a:pt x="51" y="34"/>
                  </a:cubicBezTo>
                  <a:cubicBezTo>
                    <a:pt x="50" y="34"/>
                    <a:pt x="49" y="33"/>
                    <a:pt x="48" y="33"/>
                  </a:cubicBezTo>
                  <a:cubicBezTo>
                    <a:pt x="48" y="35"/>
                    <a:pt x="48" y="37"/>
                    <a:pt x="47" y="39"/>
                  </a:cubicBezTo>
                  <a:close/>
                  <a:moveTo>
                    <a:pt x="2" y="18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文本框 636"/>
            <p:cNvSpPr txBox="1"/>
            <p:nvPr/>
          </p:nvSpPr>
          <p:spPr>
            <a:xfrm>
              <a:off x="490685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</a:p>
          </p:txBody>
        </p:sp>
        <p:sp>
          <p:nvSpPr>
            <p:cNvPr id="123" name="文本框 637"/>
            <p:cNvSpPr txBox="1"/>
            <p:nvPr/>
          </p:nvSpPr>
          <p:spPr>
            <a:xfrm>
              <a:off x="1234017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自动包装</a:t>
              </a:r>
            </a:p>
          </p:txBody>
        </p:sp>
        <p:sp>
          <p:nvSpPr>
            <p:cNvPr id="124" name="文本框 638"/>
            <p:cNvSpPr txBox="1"/>
            <p:nvPr/>
          </p:nvSpPr>
          <p:spPr>
            <a:xfrm>
              <a:off x="1956925" y="3668378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无人天车</a:t>
              </a:r>
            </a:p>
          </p:txBody>
        </p:sp>
        <p:sp>
          <p:nvSpPr>
            <p:cNvPr id="125" name="文本框 639"/>
            <p:cNvSpPr txBox="1"/>
            <p:nvPr/>
          </p:nvSpPr>
          <p:spPr>
            <a:xfrm>
              <a:off x="2614633" y="3668378"/>
              <a:ext cx="60630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126" name="文本框 640"/>
            <p:cNvSpPr txBox="1"/>
            <p:nvPr/>
          </p:nvSpPr>
          <p:spPr>
            <a:xfrm>
              <a:off x="3469374" y="4059576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+mj-ea"/>
                  <a:ea typeface="+mj-ea"/>
                </a:rPr>
                <a:t>智能装备</a:t>
              </a:r>
            </a:p>
          </p:txBody>
        </p:sp>
        <p:sp>
          <p:nvSpPr>
            <p:cNvPr id="127" name="Freeform 5"/>
            <p:cNvSpPr>
              <a:spLocks noChangeAspect="1" noEditPoints="1"/>
            </p:cNvSpPr>
            <p:nvPr/>
          </p:nvSpPr>
          <p:spPr bwMode="auto">
            <a:xfrm>
              <a:off x="1673249" y="4017705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128" name="Freeform 5"/>
            <p:cNvSpPr>
              <a:spLocks noChangeAspect="1" noEditPoints="1"/>
            </p:cNvSpPr>
            <p:nvPr/>
          </p:nvSpPr>
          <p:spPr bwMode="auto">
            <a:xfrm>
              <a:off x="440374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129" name="Freeform 5"/>
            <p:cNvSpPr>
              <a:spLocks noChangeAspect="1" noEditPoints="1"/>
            </p:cNvSpPr>
            <p:nvPr/>
          </p:nvSpPr>
          <p:spPr bwMode="auto">
            <a:xfrm>
              <a:off x="2925969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130" name="文本框 573"/>
            <p:cNvSpPr txBox="1"/>
            <p:nvPr/>
          </p:nvSpPr>
          <p:spPr>
            <a:xfrm>
              <a:off x="465884" y="4030855"/>
              <a:ext cx="471534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PCS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131" name="文本框 573"/>
            <p:cNvSpPr txBox="1"/>
            <p:nvPr/>
          </p:nvSpPr>
          <p:spPr>
            <a:xfrm>
              <a:off x="2925735" y="4030855"/>
              <a:ext cx="50953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EMS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132" name="文本框 573"/>
            <p:cNvSpPr txBox="1"/>
            <p:nvPr/>
          </p:nvSpPr>
          <p:spPr>
            <a:xfrm>
              <a:off x="1656258" y="4028976"/>
              <a:ext cx="520650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MES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133" name="Freeform 5"/>
            <p:cNvSpPr>
              <a:spLocks noChangeAspect="1" noEditPoints="1"/>
            </p:cNvSpPr>
            <p:nvPr/>
          </p:nvSpPr>
          <p:spPr bwMode="auto">
            <a:xfrm>
              <a:off x="2295672" y="4020638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134" name="文本框 573"/>
            <p:cNvSpPr txBox="1"/>
            <p:nvPr/>
          </p:nvSpPr>
          <p:spPr>
            <a:xfrm>
              <a:off x="2265119" y="4038806"/>
              <a:ext cx="542241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DMS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135" name="Freeform 5"/>
            <p:cNvSpPr>
              <a:spLocks noChangeAspect="1" noEditPoints="1"/>
            </p:cNvSpPr>
            <p:nvPr/>
          </p:nvSpPr>
          <p:spPr bwMode="auto">
            <a:xfrm>
              <a:off x="1052637" y="4022889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136" name="文本框 573"/>
            <p:cNvSpPr txBox="1"/>
            <p:nvPr/>
          </p:nvSpPr>
          <p:spPr>
            <a:xfrm>
              <a:off x="1088136" y="4041570"/>
              <a:ext cx="47311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CPS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137" name="文本框 573"/>
            <p:cNvSpPr txBox="1"/>
            <p:nvPr/>
          </p:nvSpPr>
          <p:spPr>
            <a:xfrm>
              <a:off x="1701277" y="1378309"/>
              <a:ext cx="1294498" cy="326233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经营决策系统</a:t>
              </a:r>
            </a:p>
          </p:txBody>
        </p:sp>
        <p:cxnSp>
          <p:nvCxnSpPr>
            <p:cNvPr id="138" name="直接连接符 137"/>
            <p:cNvCxnSpPr/>
            <p:nvPr/>
          </p:nvCxnSpPr>
          <p:spPr>
            <a:xfrm flipV="1">
              <a:off x="711661" y="1840324"/>
              <a:ext cx="3260950" cy="181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V="1">
              <a:off x="719612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flipV="1">
              <a:off x="1547664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flipV="1">
              <a:off x="236360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317159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 flipV="1">
              <a:off x="3963683" y="184394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2363605" y="1658839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/>
          <p:cNvGrpSpPr/>
          <p:nvPr/>
        </p:nvGrpSpPr>
        <p:grpSpPr>
          <a:xfrm>
            <a:off x="4745214" y="1016480"/>
            <a:ext cx="3147281" cy="5459367"/>
            <a:chOff x="4745214" y="875800"/>
            <a:chExt cx="3147281" cy="5459367"/>
          </a:xfrm>
        </p:grpSpPr>
        <p:grpSp>
          <p:nvGrpSpPr>
            <p:cNvPr id="7" name="组合 6"/>
            <p:cNvGrpSpPr/>
            <p:nvPr/>
          </p:nvGrpSpPr>
          <p:grpSpPr>
            <a:xfrm>
              <a:off x="6180735" y="875800"/>
              <a:ext cx="1711760" cy="1285229"/>
              <a:chOff x="5353501" y="2295579"/>
              <a:chExt cx="1711760" cy="1285229"/>
            </a:xfrm>
          </p:grpSpPr>
          <p:sp>
            <p:nvSpPr>
              <p:cNvPr id="146" name="任意多边形 145"/>
              <p:cNvSpPr/>
              <p:nvPr/>
            </p:nvSpPr>
            <p:spPr>
              <a:xfrm>
                <a:off x="5353501" y="2295579"/>
                <a:ext cx="171176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CEEAB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4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852" y="2351236"/>
                <a:ext cx="1176337" cy="1176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0" name="TextBox 52"/>
              <p:cNvSpPr txBox="1"/>
              <p:nvPr/>
            </p:nvSpPr>
            <p:spPr>
              <a:xfrm>
                <a:off x="5420081" y="3149136"/>
                <a:ext cx="160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成本精益控制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175803" y="2243895"/>
              <a:ext cx="1680382" cy="1285229"/>
              <a:chOff x="7116576" y="2304930"/>
              <a:chExt cx="1680382" cy="1285229"/>
            </a:xfrm>
          </p:grpSpPr>
          <p:sp>
            <p:nvSpPr>
              <p:cNvPr id="147" name="任意多边形 146"/>
              <p:cNvSpPr/>
              <p:nvPr/>
            </p:nvSpPr>
            <p:spPr>
              <a:xfrm>
                <a:off x="7116576" y="2304930"/>
                <a:ext cx="1680382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6EDF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7292289" y="2368740"/>
                <a:ext cx="1150975" cy="115097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2" name="TextBox 54"/>
              <p:cNvSpPr txBox="1"/>
              <p:nvPr/>
            </p:nvSpPr>
            <p:spPr>
              <a:xfrm>
                <a:off x="7147824" y="3149136"/>
                <a:ext cx="1582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质量精益管控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151383" y="3619989"/>
              <a:ext cx="1741111" cy="1374316"/>
              <a:chOff x="8804457" y="2298299"/>
              <a:chExt cx="1667384" cy="1285229"/>
            </a:xfrm>
          </p:grpSpPr>
          <p:sp>
            <p:nvSpPr>
              <p:cNvPr id="148" name="任意多边形 147"/>
              <p:cNvSpPr/>
              <p:nvPr/>
            </p:nvSpPr>
            <p:spPr>
              <a:xfrm>
                <a:off x="8841357" y="2298299"/>
                <a:ext cx="157953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9021634" y="2368740"/>
                <a:ext cx="1150975" cy="115097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4" name="TextBox 56"/>
              <p:cNvSpPr txBox="1"/>
              <p:nvPr/>
            </p:nvSpPr>
            <p:spPr>
              <a:xfrm>
                <a:off x="8804457" y="3149136"/>
                <a:ext cx="1667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客户精益服务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6171505" y="5049938"/>
              <a:ext cx="1647784" cy="1285229"/>
              <a:chOff x="10469041" y="2295579"/>
              <a:chExt cx="1647784" cy="1285229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10469041" y="2295579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56" name="Picture 125" descr="AnalyticApps_computer-wcharts_icon.png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0676665" y="2367587"/>
                <a:ext cx="1224136" cy="117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7" name="TextBox 59"/>
              <p:cNvSpPr txBox="1"/>
              <p:nvPr/>
            </p:nvSpPr>
            <p:spPr>
              <a:xfrm>
                <a:off x="10532650" y="3149409"/>
                <a:ext cx="1584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绩效精益管理</a:t>
                </a:r>
              </a:p>
            </p:txBody>
          </p:sp>
        </p:grpSp>
        <p:cxnSp>
          <p:nvCxnSpPr>
            <p:cNvPr id="169" name="肘形连接符 168"/>
            <p:cNvCxnSpPr>
              <a:stCxn id="14" idx="2"/>
            </p:cNvCxnSpPr>
            <p:nvPr/>
          </p:nvCxnSpPr>
          <p:spPr>
            <a:xfrm rot="10800000" flipH="1">
              <a:off x="4745215" y="1544257"/>
              <a:ext cx="1460654" cy="400566"/>
            </a:xfrm>
            <a:prstGeom prst="bentConnector5">
              <a:avLst>
                <a:gd name="adj1" fmla="val 47172"/>
                <a:gd name="adj2" fmla="val 28766"/>
                <a:gd name="adj3" fmla="val 4701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>
              <a:stCxn id="14" idx="2"/>
            </p:cNvCxnSpPr>
            <p:nvPr/>
          </p:nvCxnSpPr>
          <p:spPr>
            <a:xfrm rot="10800000" flipH="1" flipV="1">
              <a:off x="4745214" y="1944823"/>
              <a:ext cx="1442245" cy="894276"/>
            </a:xfrm>
            <a:prstGeom prst="bentConnector3">
              <a:avLst>
                <a:gd name="adj1" fmla="val 4766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肘形连接符 187"/>
            <p:cNvCxnSpPr>
              <a:stCxn id="14" idx="2"/>
            </p:cNvCxnSpPr>
            <p:nvPr/>
          </p:nvCxnSpPr>
          <p:spPr>
            <a:xfrm rot="10800000" flipH="1" flipV="1">
              <a:off x="4745215" y="1944823"/>
              <a:ext cx="1430588" cy="2276636"/>
            </a:xfrm>
            <a:prstGeom prst="bentConnector4">
              <a:avLst>
                <a:gd name="adj1" fmla="val 47939"/>
                <a:gd name="adj2" fmla="val 99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>
              <a:stCxn id="14" idx="2"/>
            </p:cNvCxnSpPr>
            <p:nvPr/>
          </p:nvCxnSpPr>
          <p:spPr>
            <a:xfrm rot="10800000" flipH="1" flipV="1">
              <a:off x="4745215" y="1944822"/>
              <a:ext cx="1448770" cy="3682547"/>
            </a:xfrm>
            <a:prstGeom prst="bentConnector4">
              <a:avLst>
                <a:gd name="adj1" fmla="val 47337"/>
                <a:gd name="adj2" fmla="val 1000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3" name="图片 2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57" y="1197926"/>
            <a:ext cx="3276958" cy="21890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231" name="组合 230"/>
          <p:cNvGrpSpPr/>
          <p:nvPr/>
        </p:nvGrpSpPr>
        <p:grpSpPr>
          <a:xfrm>
            <a:off x="8064450" y="3232193"/>
            <a:ext cx="2486320" cy="3237909"/>
            <a:chOff x="8064450" y="3049309"/>
            <a:chExt cx="2486320" cy="3237909"/>
          </a:xfrm>
        </p:grpSpPr>
        <p:grpSp>
          <p:nvGrpSpPr>
            <p:cNvPr id="9" name="组合 8"/>
            <p:cNvGrpSpPr/>
            <p:nvPr/>
          </p:nvGrpSpPr>
          <p:grpSpPr>
            <a:xfrm>
              <a:off x="8064450" y="3631353"/>
              <a:ext cx="1647784" cy="1285229"/>
              <a:chOff x="9194920" y="1932395"/>
              <a:chExt cx="1647784" cy="1285229"/>
            </a:xfrm>
          </p:grpSpPr>
          <p:sp>
            <p:nvSpPr>
              <p:cNvPr id="159" name="任意多边形 158"/>
              <p:cNvSpPr/>
              <p:nvPr/>
            </p:nvSpPr>
            <p:spPr>
              <a:xfrm>
                <a:off x="9194920" y="1932395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9606" y="2005781"/>
                <a:ext cx="1124339" cy="1136428"/>
              </a:xfrm>
              <a:prstGeom prst="ellipse">
                <a:avLst/>
              </a:prstGeom>
              <a:ln w="5715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61" name="TextBox 59"/>
              <p:cNvSpPr txBox="1"/>
              <p:nvPr/>
            </p:nvSpPr>
            <p:spPr>
              <a:xfrm>
                <a:off x="9258529" y="2786225"/>
                <a:ext cx="1584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FF"/>
                    </a:solidFill>
                    <a:latin typeface="+mj-ea"/>
                    <a:ea typeface="+mj-ea"/>
                  </a:rPr>
                  <a:t>设备精益监控</a:t>
                </a:r>
                <a:endParaRPr lang="zh-CN" altLang="en-US" b="1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8064450" y="5001989"/>
              <a:ext cx="1647784" cy="1285229"/>
              <a:chOff x="9098415" y="4224690"/>
              <a:chExt cx="1647784" cy="1285229"/>
            </a:xfrm>
          </p:grpSpPr>
          <p:sp>
            <p:nvSpPr>
              <p:cNvPr id="163" name="任意多边形 162"/>
              <p:cNvSpPr/>
              <p:nvPr/>
            </p:nvSpPr>
            <p:spPr>
              <a:xfrm>
                <a:off x="9098415" y="4224690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5" r="23998" b="55108"/>
              <a:stretch/>
            </p:blipFill>
            <p:spPr>
              <a:xfrm>
                <a:off x="9346792" y="4301298"/>
                <a:ext cx="1100228" cy="1090511"/>
              </a:xfrm>
              <a:prstGeom prst="ellipse">
                <a:avLst/>
              </a:prstGeom>
              <a:ln w="7620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65" name="TextBox 59"/>
              <p:cNvSpPr txBox="1"/>
              <p:nvPr/>
            </p:nvSpPr>
            <p:spPr>
              <a:xfrm>
                <a:off x="9162024" y="5078520"/>
                <a:ext cx="1584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FF"/>
                    </a:solidFill>
                    <a:latin typeface="+mj-ea"/>
                    <a:ea typeface="+mj-ea"/>
                  </a:rPr>
                  <a:t>安全精益监督</a:t>
                </a:r>
                <a:endParaRPr lang="zh-CN" altLang="en-US" b="1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214" name="肘形连接符 213"/>
            <p:cNvCxnSpPr/>
            <p:nvPr/>
          </p:nvCxnSpPr>
          <p:spPr>
            <a:xfrm rot="5400000">
              <a:off x="9493181" y="3313086"/>
              <a:ext cx="1282574" cy="832605"/>
            </a:xfrm>
            <a:prstGeom prst="bentConnector3">
              <a:avLst>
                <a:gd name="adj1" fmla="val 9951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肘形连接符 216"/>
            <p:cNvCxnSpPr/>
            <p:nvPr/>
          </p:nvCxnSpPr>
          <p:spPr>
            <a:xfrm rot="5400000">
              <a:off x="8838313" y="3929159"/>
              <a:ext cx="2592307" cy="832607"/>
            </a:xfrm>
            <a:prstGeom prst="bentConnector3">
              <a:avLst>
                <a:gd name="adj1" fmla="val 9938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46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智能决策系统总体设计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设计思路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4" y="930434"/>
            <a:ext cx="45941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、项目介绍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、系统总体设计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、系统框架设计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、大数据平台与系统集成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、成本精益控制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、质量精益管控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、客户精益服务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设备精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益监控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、安全精益监督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、绩效精益管理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80825" y="1095493"/>
            <a:ext cx="8609428" cy="5249036"/>
            <a:chOff x="3080825" y="1095493"/>
            <a:chExt cx="8609428" cy="5249036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3080825" y="1280159"/>
              <a:ext cx="20820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129610" y="1095493"/>
              <a:ext cx="40796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/>
                <a:t>介绍项目背景和意义。</a:t>
              </a:r>
              <a:endParaRPr lang="zh-CN" altLang="en-US" sz="22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701561" y="1812387"/>
              <a:ext cx="1461282" cy="23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29609" y="1627721"/>
              <a:ext cx="40796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/>
                <a:t>系统总体设计及项目目标概述。</a:t>
              </a:r>
              <a:endParaRPr lang="zh-CN" altLang="en-US" sz="22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4797083" y="2202154"/>
              <a:ext cx="196949" cy="82050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12743" y="2227686"/>
              <a:ext cx="6560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/>
                <a:t>介绍工业大数据平台、系统技术架构和逻辑框架、支撑技术等。</a:t>
              </a:r>
              <a:endParaRPr lang="zh-CN" altLang="en-US" sz="2200" dirty="0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4740814" y="3243913"/>
              <a:ext cx="295422" cy="310061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29609" y="4409500"/>
              <a:ext cx="6560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/>
                <a:t>按</a:t>
              </a:r>
              <a:r>
                <a:rPr lang="zh-CN" altLang="en-US" sz="2200" dirty="0" smtClean="0"/>
                <a:t>需求主题分别介绍具体功能、实现方法、所需数据等。</a:t>
              </a:r>
              <a:endParaRPr lang="zh-CN" altLang="en-US" sz="22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5162843" y="5243145"/>
            <a:ext cx="6207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说明：以上需求主题的具体功能是按照数据源类别进行划分，并根据数据情况对部分功能进行了拓展。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24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智能决策系统设计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成本精益控制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5324" y="1028910"/>
            <a:ext cx="1711760" cy="1285229"/>
            <a:chOff x="6180735" y="1016480"/>
            <a:chExt cx="1711760" cy="1285229"/>
          </a:xfrm>
        </p:grpSpPr>
        <p:sp>
          <p:nvSpPr>
            <p:cNvPr id="14" name="任意多边形 13"/>
            <p:cNvSpPr/>
            <p:nvPr/>
          </p:nvSpPr>
          <p:spPr>
            <a:xfrm>
              <a:off x="6180735" y="1016480"/>
              <a:ext cx="1711760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CEEA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86" y="1072137"/>
              <a:ext cx="1176337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52"/>
            <p:cNvSpPr txBox="1"/>
            <p:nvPr/>
          </p:nvSpPr>
          <p:spPr>
            <a:xfrm>
              <a:off x="6247315" y="1870037"/>
              <a:ext cx="160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+mj-ea"/>
                  <a:ea typeface="+mj-ea"/>
                </a:rPr>
                <a:t>成本精益控制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历史数据问题分析及原因追溯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成本指标在线监控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后续生产过程成本预测及预警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5675" y="5282098"/>
            <a:ext cx="6778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说明：目前设计是以工序内部的物料、能源、资源消耗为成本计算对应，与企业层面的财务成本核算存在差异。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肘形连接符 35"/>
          <p:cNvCxnSpPr>
            <a:endCxn id="19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20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1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6512551" y="1076635"/>
            <a:ext cx="4847552" cy="4342532"/>
            <a:chOff x="6625093" y="1161669"/>
            <a:chExt cx="4847552" cy="4342532"/>
          </a:xfrm>
        </p:grpSpPr>
        <p:sp>
          <p:nvSpPr>
            <p:cNvPr id="45" name="矩形 44"/>
            <p:cNvSpPr/>
            <p:nvPr/>
          </p:nvSpPr>
          <p:spPr>
            <a:xfrm>
              <a:off x="8272643" y="1161669"/>
              <a:ext cx="1545768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获取数据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肘形连接符 45"/>
            <p:cNvCxnSpPr>
              <a:stCxn id="45" idx="2"/>
              <a:endCxn id="47" idx="0"/>
            </p:cNvCxnSpPr>
            <p:nvPr/>
          </p:nvCxnSpPr>
          <p:spPr>
            <a:xfrm>
              <a:off x="9045527" y="1549457"/>
              <a:ext cx="0" cy="2533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8160101" y="1802774"/>
              <a:ext cx="1770851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建立数据仓库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160100" y="2469853"/>
              <a:ext cx="1770851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数据预处理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747768" y="3081188"/>
              <a:ext cx="2595513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数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理（算法）统计分析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30549" y="3750136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挖掘成本控制问题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25093" y="4419084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问题原因追溯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37019" y="3780567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成本指标在线监控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242053" y="4479946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成本预测及预警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792241" y="5116413"/>
              <a:ext cx="2606471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统一设计的可视化界面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7" name="肘形连接符 45"/>
            <p:cNvCxnSpPr>
              <a:stCxn id="47" idx="2"/>
              <a:endCxn id="48" idx="0"/>
            </p:cNvCxnSpPr>
            <p:nvPr/>
          </p:nvCxnSpPr>
          <p:spPr>
            <a:xfrm flipH="1">
              <a:off x="9045526" y="2190562"/>
              <a:ext cx="1" cy="279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45"/>
            <p:cNvCxnSpPr>
              <a:stCxn id="48" idx="2"/>
              <a:endCxn id="49" idx="0"/>
            </p:cNvCxnSpPr>
            <p:nvPr/>
          </p:nvCxnSpPr>
          <p:spPr>
            <a:xfrm flipH="1">
              <a:off x="9045525" y="2857641"/>
              <a:ext cx="1" cy="2235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45"/>
            <p:cNvCxnSpPr>
              <a:stCxn id="49" idx="2"/>
              <a:endCxn id="50" idx="0"/>
            </p:cNvCxnSpPr>
            <p:nvPr/>
          </p:nvCxnSpPr>
          <p:spPr>
            <a:xfrm flipH="1">
              <a:off x="7745845" y="3468976"/>
              <a:ext cx="1299680" cy="28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45"/>
            <p:cNvCxnSpPr>
              <a:stCxn id="49" idx="2"/>
              <a:endCxn id="53" idx="0"/>
            </p:cNvCxnSpPr>
            <p:nvPr/>
          </p:nvCxnSpPr>
          <p:spPr>
            <a:xfrm>
              <a:off x="9045525" y="3468976"/>
              <a:ext cx="1306790" cy="311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45"/>
            <p:cNvCxnSpPr>
              <a:stCxn id="50" idx="2"/>
              <a:endCxn id="52" idx="0"/>
            </p:cNvCxnSpPr>
            <p:nvPr/>
          </p:nvCxnSpPr>
          <p:spPr>
            <a:xfrm flipH="1">
              <a:off x="7740389" y="4137924"/>
              <a:ext cx="5456" cy="28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45"/>
            <p:cNvCxnSpPr>
              <a:stCxn id="53" idx="2"/>
              <a:endCxn id="54" idx="0"/>
            </p:cNvCxnSpPr>
            <p:nvPr/>
          </p:nvCxnSpPr>
          <p:spPr>
            <a:xfrm>
              <a:off x="10352315" y="4168355"/>
              <a:ext cx="5034" cy="311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45"/>
            <p:cNvCxnSpPr>
              <a:stCxn id="52" idx="2"/>
              <a:endCxn id="55" idx="0"/>
            </p:cNvCxnSpPr>
            <p:nvPr/>
          </p:nvCxnSpPr>
          <p:spPr>
            <a:xfrm>
              <a:off x="7740389" y="4806872"/>
              <a:ext cx="1355088" cy="309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45"/>
            <p:cNvCxnSpPr>
              <a:stCxn id="54" idx="2"/>
              <a:endCxn id="55" idx="0"/>
            </p:cNvCxnSpPr>
            <p:nvPr/>
          </p:nvCxnSpPr>
          <p:spPr>
            <a:xfrm flipH="1">
              <a:off x="9095477" y="4867734"/>
              <a:ext cx="1261872" cy="2486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3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智能决策系统设计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成本精益控制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939354" y="1329129"/>
            <a:ext cx="4847552" cy="4342532"/>
            <a:chOff x="6625093" y="1161669"/>
            <a:chExt cx="4847552" cy="4342532"/>
          </a:xfrm>
        </p:grpSpPr>
        <p:sp>
          <p:nvSpPr>
            <p:cNvPr id="45" name="矩形 44"/>
            <p:cNvSpPr/>
            <p:nvPr/>
          </p:nvSpPr>
          <p:spPr>
            <a:xfrm>
              <a:off x="8272643" y="1161669"/>
              <a:ext cx="1545768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获取数据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肘形连接符 45"/>
            <p:cNvCxnSpPr>
              <a:stCxn id="45" idx="2"/>
              <a:endCxn id="47" idx="0"/>
            </p:cNvCxnSpPr>
            <p:nvPr/>
          </p:nvCxnSpPr>
          <p:spPr>
            <a:xfrm>
              <a:off x="9045527" y="1549457"/>
              <a:ext cx="0" cy="2533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8160101" y="1802774"/>
              <a:ext cx="1770851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建立数据仓库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160100" y="2469853"/>
              <a:ext cx="1770851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数据预处理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747768" y="3081188"/>
              <a:ext cx="2595513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数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理（算法）统计分析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30549" y="3750136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挖掘成本控制问题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25093" y="4419084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问题原因追溯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37019" y="3780567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成本指标在线监控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242053" y="4479946"/>
              <a:ext cx="2230592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成本预测及预警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792241" y="5116413"/>
              <a:ext cx="2606471" cy="387788"/>
            </a:xfrm>
            <a:prstGeom prst="rect">
              <a:avLst/>
            </a:prstGeom>
            <a:noFill/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统一设计的可视化界面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7" name="肘形连接符 45"/>
            <p:cNvCxnSpPr>
              <a:stCxn id="47" idx="2"/>
              <a:endCxn id="48" idx="0"/>
            </p:cNvCxnSpPr>
            <p:nvPr/>
          </p:nvCxnSpPr>
          <p:spPr>
            <a:xfrm flipH="1">
              <a:off x="9045526" y="2190562"/>
              <a:ext cx="1" cy="279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45"/>
            <p:cNvCxnSpPr>
              <a:stCxn id="48" idx="2"/>
              <a:endCxn id="49" idx="0"/>
            </p:cNvCxnSpPr>
            <p:nvPr/>
          </p:nvCxnSpPr>
          <p:spPr>
            <a:xfrm flipH="1">
              <a:off x="9045525" y="2857641"/>
              <a:ext cx="1" cy="2235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45"/>
            <p:cNvCxnSpPr>
              <a:stCxn id="49" idx="2"/>
              <a:endCxn id="50" idx="0"/>
            </p:cNvCxnSpPr>
            <p:nvPr/>
          </p:nvCxnSpPr>
          <p:spPr>
            <a:xfrm flipH="1">
              <a:off x="7745845" y="3468976"/>
              <a:ext cx="1299680" cy="28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45"/>
            <p:cNvCxnSpPr>
              <a:stCxn id="49" idx="2"/>
              <a:endCxn id="53" idx="0"/>
            </p:cNvCxnSpPr>
            <p:nvPr/>
          </p:nvCxnSpPr>
          <p:spPr>
            <a:xfrm>
              <a:off x="9045525" y="3468976"/>
              <a:ext cx="1306790" cy="311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45"/>
            <p:cNvCxnSpPr>
              <a:stCxn id="50" idx="2"/>
              <a:endCxn id="52" idx="0"/>
            </p:cNvCxnSpPr>
            <p:nvPr/>
          </p:nvCxnSpPr>
          <p:spPr>
            <a:xfrm flipH="1">
              <a:off x="7740389" y="4137924"/>
              <a:ext cx="5456" cy="28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45"/>
            <p:cNvCxnSpPr>
              <a:stCxn id="53" idx="2"/>
              <a:endCxn id="54" idx="0"/>
            </p:cNvCxnSpPr>
            <p:nvPr/>
          </p:nvCxnSpPr>
          <p:spPr>
            <a:xfrm>
              <a:off x="10352315" y="4168355"/>
              <a:ext cx="5034" cy="311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45"/>
            <p:cNvCxnSpPr>
              <a:stCxn id="52" idx="2"/>
              <a:endCxn id="55" idx="0"/>
            </p:cNvCxnSpPr>
            <p:nvPr/>
          </p:nvCxnSpPr>
          <p:spPr>
            <a:xfrm>
              <a:off x="7740389" y="4806872"/>
              <a:ext cx="1355088" cy="309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45"/>
            <p:cNvCxnSpPr>
              <a:stCxn id="54" idx="2"/>
              <a:endCxn id="55" idx="0"/>
            </p:cNvCxnSpPr>
            <p:nvPr/>
          </p:nvCxnSpPr>
          <p:spPr>
            <a:xfrm flipH="1">
              <a:off x="9095477" y="4867734"/>
              <a:ext cx="1261872" cy="2486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箭头连接符 39"/>
          <p:cNvCxnSpPr/>
          <p:nvPr/>
        </p:nvCxnSpPr>
        <p:spPr>
          <a:xfrm>
            <a:off x="6013181" y="1523023"/>
            <a:ext cx="208201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051318" y="1076074"/>
            <a:ext cx="355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</a:rPr>
              <a:t>MES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TMS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为主要数据源，分工艺和工序进行成本相关生产数据的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抽取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657542" y="3419817"/>
            <a:ext cx="1318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017180" y="2301944"/>
            <a:ext cx="3621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熔炼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工序为例：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 smtClean="0"/>
              <a:t>输入</a:t>
            </a:r>
            <a:r>
              <a:rPr lang="zh-CN" altLang="en-US" b="1" dirty="0" smtClean="0"/>
              <a:t>项</a:t>
            </a:r>
            <a:r>
              <a:rPr lang="zh-CN" altLang="zh-CN" b="1" dirty="0" smtClean="0"/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金属原料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铝锭、镁锭、紫铜板、锌锭、电解镍板、金属锰、金属铬、结晶硅及海绵钛、海绵锆等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废料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废料、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废料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zh-CN" altLang="zh-CN" dirty="0" smtClean="0"/>
              <a:t>覆盖</a:t>
            </a:r>
            <a:r>
              <a:rPr lang="zh-CN" altLang="zh-CN" dirty="0"/>
              <a:t>剂（如粉状溶剂）、电耗、水耗、</a:t>
            </a:r>
            <a:r>
              <a:rPr lang="zh-CN" altLang="zh-CN" dirty="0" smtClean="0"/>
              <a:t>燃料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b="1" dirty="0" smtClean="0"/>
              <a:t>输出</a:t>
            </a:r>
            <a:r>
              <a:rPr lang="zh-CN" altLang="en-US" b="1" dirty="0" smtClean="0"/>
              <a:t>项</a:t>
            </a:r>
            <a:r>
              <a:rPr lang="zh-CN" altLang="zh-CN" b="1" dirty="0" smtClean="0"/>
              <a:t>：</a:t>
            </a:r>
            <a:r>
              <a:rPr lang="zh-CN" altLang="zh-CN" dirty="0"/>
              <a:t>炉气、铝合金熔</a:t>
            </a:r>
            <a:r>
              <a:rPr lang="zh-CN" altLang="zh-CN" dirty="0" smtClean="0"/>
              <a:t>体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  <p:cxnSp>
        <p:nvCxnSpPr>
          <p:cNvPr id="56" name="直接箭头连接符 55"/>
          <p:cNvCxnSpPr>
            <a:stCxn id="50" idx="1"/>
            <a:endCxn id="58" idx="3"/>
          </p:cNvCxnSpPr>
          <p:nvPr/>
        </p:nvCxnSpPr>
        <p:spPr>
          <a:xfrm flipH="1" flipV="1">
            <a:off x="2551956" y="3578366"/>
            <a:ext cx="392854" cy="53312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82413" y="3255200"/>
            <a:ext cx="1669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单炉（坯）次成本控制问题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0" idx="1"/>
            <a:endCxn id="60" idx="3"/>
          </p:cNvCxnSpPr>
          <p:nvPr/>
        </p:nvCxnSpPr>
        <p:spPr>
          <a:xfrm flipH="1">
            <a:off x="2547094" y="4111490"/>
            <a:ext cx="397716" cy="52417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77551" y="4312502"/>
            <a:ext cx="1669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炉（坯）次控制精度问题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836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智能决策系统设计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19" name="矩形 18"/>
          <p:cNvSpPr/>
          <p:nvPr/>
        </p:nvSpPr>
        <p:spPr>
          <a:xfrm>
            <a:off x="2122012" y="2816791"/>
            <a:ext cx="439053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原料、产品价格数据爬取及预测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22011" y="3539602"/>
            <a:ext cx="4390540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基于市场需求和利润的销售策略分析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2122011" y="4342856"/>
            <a:ext cx="4390540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多主题销售数据分析及预测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endCxn id="19" idx="1"/>
          </p:cNvCxnSpPr>
          <p:nvPr/>
        </p:nvCxnSpPr>
        <p:spPr>
          <a:xfrm rot="16200000" flipH="1">
            <a:off x="1526661" y="2430722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20" idx="1"/>
          </p:cNvCxnSpPr>
          <p:nvPr/>
        </p:nvCxnSpPr>
        <p:spPr>
          <a:xfrm rot="16200000" flipH="1">
            <a:off x="1169808" y="2796682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1" idx="1"/>
          </p:cNvCxnSpPr>
          <p:nvPr/>
        </p:nvCxnSpPr>
        <p:spPr>
          <a:xfrm rot="16200000" flipH="1">
            <a:off x="794798" y="3224926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076051" y="3753667"/>
            <a:ext cx="1645920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产品品种分析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5324" y="1016588"/>
            <a:ext cx="1741111" cy="1374316"/>
            <a:chOff x="6151383" y="3760669"/>
            <a:chExt cx="1741111" cy="1374316"/>
          </a:xfrm>
        </p:grpSpPr>
        <p:sp>
          <p:nvSpPr>
            <p:cNvPr id="40" name="任意多边形 39"/>
            <p:cNvSpPr/>
            <p:nvPr/>
          </p:nvSpPr>
          <p:spPr>
            <a:xfrm>
              <a:off x="6189915" y="3760669"/>
              <a:ext cx="1649372" cy="1374316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378163" y="3835993"/>
              <a:ext cx="1201868" cy="1230756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TextBox 56"/>
            <p:cNvSpPr txBox="1"/>
            <p:nvPr/>
          </p:nvSpPr>
          <p:spPr>
            <a:xfrm>
              <a:off x="6151383" y="4670483"/>
              <a:ext cx="1741111" cy="39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+mj-ea"/>
                  <a:ea typeface="+mj-ea"/>
                </a:rPr>
                <a:t>客户精益服务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2122011" y="5065667"/>
            <a:ext cx="4390540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订单分解的智能高级排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肘形连接符 55"/>
          <p:cNvCxnSpPr>
            <a:endCxn id="44" idx="1"/>
          </p:cNvCxnSpPr>
          <p:nvPr/>
        </p:nvCxnSpPr>
        <p:spPr>
          <a:xfrm rot="16200000" flipH="1">
            <a:off x="433391" y="3586329"/>
            <a:ext cx="2830813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1" idx="3"/>
            <a:endCxn id="50" idx="1"/>
          </p:cNvCxnSpPr>
          <p:nvPr/>
        </p:nvCxnSpPr>
        <p:spPr>
          <a:xfrm flipV="1">
            <a:off x="6512551" y="3947561"/>
            <a:ext cx="563500" cy="60457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076051" y="4172233"/>
            <a:ext cx="1645920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销售时序分析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076051" y="4592733"/>
            <a:ext cx="1645920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客户特征分析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076051" y="5013233"/>
            <a:ext cx="1645920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销售数据预测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箭头连接符 64"/>
          <p:cNvCxnSpPr>
            <a:stCxn id="21" idx="3"/>
            <a:endCxn id="60" idx="1"/>
          </p:cNvCxnSpPr>
          <p:nvPr/>
        </p:nvCxnSpPr>
        <p:spPr>
          <a:xfrm flipV="1">
            <a:off x="6512551" y="4366127"/>
            <a:ext cx="563500" cy="18601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1" idx="3"/>
            <a:endCxn id="62" idx="1"/>
          </p:cNvCxnSpPr>
          <p:nvPr/>
        </p:nvCxnSpPr>
        <p:spPr>
          <a:xfrm>
            <a:off x="6512551" y="4552139"/>
            <a:ext cx="563500" cy="2344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1" idx="3"/>
            <a:endCxn id="63" idx="1"/>
          </p:cNvCxnSpPr>
          <p:nvPr/>
        </p:nvCxnSpPr>
        <p:spPr>
          <a:xfrm>
            <a:off x="6512551" y="4552139"/>
            <a:ext cx="563500" cy="654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4122" y="1131962"/>
            <a:ext cx="2558312" cy="13287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453" y="2019073"/>
            <a:ext cx="2494581" cy="13089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3051" y="3605951"/>
            <a:ext cx="2594641" cy="14738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2" name="矩形 71"/>
          <p:cNvSpPr/>
          <p:nvPr/>
        </p:nvSpPr>
        <p:spPr>
          <a:xfrm>
            <a:off x="2065275" y="5707972"/>
            <a:ext cx="9431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客户信息识别为基础，通过客户需求的分解，形成具体订单，并关联物料订单链，基于工艺路径约束和设备能力约束，通过高级计划模型与算法，实现批量生产计划的制定和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优化。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44" idx="2"/>
          </p:cNvCxnSpPr>
          <p:nvPr/>
        </p:nvCxnSpPr>
        <p:spPr>
          <a:xfrm>
            <a:off x="4317281" y="5484233"/>
            <a:ext cx="0" cy="2237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2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智能决策系统设计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安全精益监督</a:t>
            </a:r>
          </a:p>
        </p:txBody>
      </p:sp>
      <p:sp>
        <p:nvSpPr>
          <p:cNvPr id="19" name="矩形 18"/>
          <p:cNvSpPr/>
          <p:nvPr/>
        </p:nvSpPr>
        <p:spPr>
          <a:xfrm>
            <a:off x="2122012" y="3252220"/>
            <a:ext cx="262415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安全分析和预测</a:t>
            </a:r>
          </a:p>
        </p:txBody>
      </p:sp>
      <p:sp>
        <p:nvSpPr>
          <p:cNvPr id="20" name="矩形 19"/>
          <p:cNvSpPr/>
          <p:nvPr/>
        </p:nvSpPr>
        <p:spPr>
          <a:xfrm>
            <a:off x="2065275" y="4756392"/>
            <a:ext cx="2624160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安全分析和预测</a:t>
            </a:r>
          </a:p>
        </p:txBody>
      </p:sp>
      <p:cxnSp>
        <p:nvCxnSpPr>
          <p:cNvPr id="36" name="肘形连接符 35"/>
          <p:cNvCxnSpPr>
            <a:endCxn id="19" idx="1"/>
          </p:cNvCxnSpPr>
          <p:nvPr/>
        </p:nvCxnSpPr>
        <p:spPr>
          <a:xfrm rot="16200000" flipH="1">
            <a:off x="1295188" y="2634678"/>
            <a:ext cx="1099627" cy="5540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20" idx="1"/>
          </p:cNvCxnSpPr>
          <p:nvPr/>
        </p:nvCxnSpPr>
        <p:spPr>
          <a:xfrm rot="16200000" flipH="1">
            <a:off x="514735" y="3415134"/>
            <a:ext cx="2603797" cy="4972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51049" y="2842210"/>
            <a:ext cx="3533892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安全设施的厂区安全分析</a:t>
            </a:r>
          </a:p>
        </p:txBody>
      </p:sp>
      <p:cxnSp>
        <p:nvCxnSpPr>
          <p:cNvPr id="59" name="直接箭头连接符 58"/>
          <p:cNvCxnSpPr>
            <a:stCxn id="19" idx="3"/>
            <a:endCxn id="50" idx="1"/>
          </p:cNvCxnSpPr>
          <p:nvPr/>
        </p:nvCxnSpPr>
        <p:spPr>
          <a:xfrm flipV="1">
            <a:off x="4746171" y="3036104"/>
            <a:ext cx="504878" cy="4253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9" idx="3"/>
            <a:endCxn id="46" idx="1"/>
          </p:cNvCxnSpPr>
          <p:nvPr/>
        </p:nvCxnSpPr>
        <p:spPr>
          <a:xfrm flipV="1">
            <a:off x="4746171" y="3451513"/>
            <a:ext cx="504878" cy="999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3"/>
            <a:endCxn id="47" idx="1"/>
          </p:cNvCxnSpPr>
          <p:nvPr/>
        </p:nvCxnSpPr>
        <p:spPr>
          <a:xfrm>
            <a:off x="4746171" y="3461503"/>
            <a:ext cx="504877" cy="4325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0" idx="3"/>
            <a:endCxn id="52" idx="1"/>
          </p:cNvCxnSpPr>
          <p:nvPr/>
        </p:nvCxnSpPr>
        <p:spPr>
          <a:xfrm flipV="1">
            <a:off x="4689435" y="4538022"/>
            <a:ext cx="599210" cy="42765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51691" y="1076647"/>
            <a:ext cx="1647784" cy="1285229"/>
            <a:chOff x="8064450" y="5184873"/>
            <a:chExt cx="1647784" cy="1285229"/>
          </a:xfrm>
        </p:grpSpPr>
        <p:sp>
          <p:nvSpPr>
            <p:cNvPr id="37" name="任意多边形 36"/>
            <p:cNvSpPr/>
            <p:nvPr/>
          </p:nvSpPr>
          <p:spPr>
            <a:xfrm>
              <a:off x="8064450" y="5184873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5" r="23998" b="55108"/>
            <a:stretch/>
          </p:blipFill>
          <p:spPr>
            <a:xfrm>
              <a:off x="8312827" y="5261481"/>
              <a:ext cx="1100228" cy="1090511"/>
            </a:xfrm>
            <a:prstGeom prst="ellipse">
              <a:avLst/>
            </a:prstGeom>
            <a:ln w="762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5" name="TextBox 59"/>
            <p:cNvSpPr txBox="1"/>
            <p:nvPr/>
          </p:nvSpPr>
          <p:spPr>
            <a:xfrm>
              <a:off x="8128059" y="6038703"/>
              <a:ext cx="158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安全精益监督</a:t>
              </a:r>
              <a:endParaRPr lang="zh-CN" altLang="en-US" b="1" dirty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251049" y="3257619"/>
            <a:ext cx="3533892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基于检修率的事故发生预测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51048" y="3700158"/>
            <a:ext cx="3718781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综合安全指标的厂区警戒划分</a:t>
            </a:r>
          </a:p>
        </p:txBody>
      </p:sp>
      <p:sp>
        <p:nvSpPr>
          <p:cNvPr id="52" name="矩形 51"/>
          <p:cNvSpPr/>
          <p:nvPr/>
        </p:nvSpPr>
        <p:spPr>
          <a:xfrm>
            <a:off x="5288645" y="4344128"/>
            <a:ext cx="3718781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人力资源系统数据的安全分析</a:t>
            </a:r>
          </a:p>
        </p:txBody>
      </p:sp>
      <p:sp>
        <p:nvSpPr>
          <p:cNvPr id="53" name="矩形 52"/>
          <p:cNvSpPr/>
          <p:nvPr/>
        </p:nvSpPr>
        <p:spPr>
          <a:xfrm>
            <a:off x="5288643" y="4803511"/>
            <a:ext cx="3718781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反馈系统数据的安全分析</a:t>
            </a:r>
          </a:p>
        </p:txBody>
      </p:sp>
      <p:sp>
        <p:nvSpPr>
          <p:cNvPr id="54" name="矩形 53"/>
          <p:cNvSpPr/>
          <p:nvPr/>
        </p:nvSpPr>
        <p:spPr>
          <a:xfrm>
            <a:off x="5288644" y="5266750"/>
            <a:ext cx="3718781" cy="387788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的员工综合安全评价</a:t>
            </a:r>
          </a:p>
        </p:txBody>
      </p:sp>
      <p:cxnSp>
        <p:nvCxnSpPr>
          <p:cNvPr id="55" name="直接箭头连接符 54"/>
          <p:cNvCxnSpPr>
            <a:stCxn id="20" idx="3"/>
            <a:endCxn id="53" idx="1"/>
          </p:cNvCxnSpPr>
          <p:nvPr/>
        </p:nvCxnSpPr>
        <p:spPr>
          <a:xfrm>
            <a:off x="4689435" y="4965675"/>
            <a:ext cx="599208" cy="31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54" idx="1"/>
          </p:cNvCxnSpPr>
          <p:nvPr/>
        </p:nvCxnSpPr>
        <p:spPr>
          <a:xfrm>
            <a:off x="4689435" y="4965675"/>
            <a:ext cx="599209" cy="49496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/>
          <p:cNvPicPr/>
          <p:nvPr/>
        </p:nvPicPr>
        <p:blipFill>
          <a:blip r:embed="rId4"/>
          <a:stretch>
            <a:fillRect/>
          </a:stretch>
        </p:blipFill>
        <p:spPr>
          <a:xfrm>
            <a:off x="8572165" y="1174045"/>
            <a:ext cx="3086435" cy="18821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8" name="图片 67"/>
          <p:cNvPicPr/>
          <p:nvPr/>
        </p:nvPicPr>
        <p:blipFill>
          <a:blip r:embed="rId5"/>
          <a:stretch>
            <a:fillRect/>
          </a:stretch>
        </p:blipFill>
        <p:spPr>
          <a:xfrm>
            <a:off x="9007424" y="3516168"/>
            <a:ext cx="2906553" cy="19519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4036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智能决策系统设计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绩效精益管理</a:t>
            </a:r>
          </a:p>
        </p:txBody>
      </p:sp>
      <p:sp>
        <p:nvSpPr>
          <p:cNvPr id="19" name="矩形 18"/>
          <p:cNvSpPr/>
          <p:nvPr/>
        </p:nvSpPr>
        <p:spPr>
          <a:xfrm>
            <a:off x="2122013" y="2731520"/>
            <a:ext cx="1967388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基础评价指标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8116" y="3440399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显性评价指标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endCxn id="19" idx="1"/>
          </p:cNvCxnSpPr>
          <p:nvPr/>
        </p:nvCxnSpPr>
        <p:spPr>
          <a:xfrm rot="16200000" flipH="1">
            <a:off x="1349660" y="2168450"/>
            <a:ext cx="986484" cy="5582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0" idx="2"/>
            <a:endCxn id="20" idx="1"/>
          </p:cNvCxnSpPr>
          <p:nvPr/>
        </p:nvCxnSpPr>
        <p:spPr>
          <a:xfrm rot="16200000" flipH="1">
            <a:off x="1157912" y="2719477"/>
            <a:ext cx="1336083" cy="5243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467301" y="2180231"/>
            <a:ext cx="4203372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成本、质量、设备、安全、销售主题分析中直接提供的指标，如合格率、有效反馈率等；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58"/>
          <p:cNvCxnSpPr>
            <a:stCxn id="19" idx="3"/>
            <a:endCxn id="50" idx="1"/>
          </p:cNvCxnSpPr>
          <p:nvPr/>
        </p:nvCxnSpPr>
        <p:spPr>
          <a:xfrm flipV="1">
            <a:off x="4089401" y="2651124"/>
            <a:ext cx="377900" cy="2896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0" idx="3"/>
            <a:endCxn id="46" idx="1"/>
          </p:cNvCxnSpPr>
          <p:nvPr/>
        </p:nvCxnSpPr>
        <p:spPr>
          <a:xfrm>
            <a:off x="4055505" y="3649682"/>
            <a:ext cx="411797" cy="457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2" idx="3"/>
            <a:endCxn id="52" idx="1"/>
          </p:cNvCxnSpPr>
          <p:nvPr/>
        </p:nvCxnSpPr>
        <p:spPr>
          <a:xfrm>
            <a:off x="4055504" y="4358561"/>
            <a:ext cx="411797" cy="3271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467302" y="3224526"/>
            <a:ext cx="4203371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通过多个主题的数据仓库联合计算，满足现场具体工序或岗位考核的指标，如计划检修完成率、过程质量稳定度等；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67301" y="4353326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基于底层评价指标，计算每个主题综合情况评分。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67301" y="5172929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基于底层评价指标，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计算整个企业运营综合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情况评分。</a:t>
            </a:r>
          </a:p>
        </p:txBody>
      </p:sp>
      <p:cxnSp>
        <p:nvCxnSpPr>
          <p:cNvPr id="55" name="直接箭头连接符 54"/>
          <p:cNvCxnSpPr>
            <a:stCxn id="43" idx="3"/>
            <a:endCxn id="53" idx="1"/>
          </p:cNvCxnSpPr>
          <p:nvPr/>
        </p:nvCxnSpPr>
        <p:spPr>
          <a:xfrm>
            <a:off x="4055504" y="5067440"/>
            <a:ext cx="411797" cy="4378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44098" y="1066986"/>
            <a:ext cx="1647784" cy="1285229"/>
            <a:chOff x="6171505" y="5190618"/>
            <a:chExt cx="1647784" cy="1285229"/>
          </a:xfrm>
        </p:grpSpPr>
        <p:sp>
          <p:nvSpPr>
            <p:cNvPr id="35" name="任意多边形 34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40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59"/>
            <p:cNvSpPr txBox="1"/>
            <p:nvPr/>
          </p:nvSpPr>
          <p:spPr>
            <a:xfrm>
              <a:off x="6235114" y="6044448"/>
              <a:ext cx="158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+mj-ea"/>
                  <a:ea typeface="+mj-ea"/>
                </a:rPr>
                <a:t>绩效精益管理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2088115" y="4149278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主题评分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88115" y="4858157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企业综合评分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肘形连接符 43"/>
          <p:cNvCxnSpPr>
            <a:stCxn id="40" idx="2"/>
            <a:endCxn id="42" idx="1"/>
          </p:cNvCxnSpPr>
          <p:nvPr/>
        </p:nvCxnSpPr>
        <p:spPr>
          <a:xfrm rot="16200000" flipH="1">
            <a:off x="803471" y="3073917"/>
            <a:ext cx="2044962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0" idx="2"/>
            <a:endCxn id="43" idx="1"/>
          </p:cNvCxnSpPr>
          <p:nvPr/>
        </p:nvCxnSpPr>
        <p:spPr>
          <a:xfrm rot="16200000" flipH="1">
            <a:off x="449032" y="3428356"/>
            <a:ext cx="2753841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673" y="4229812"/>
            <a:ext cx="3030438" cy="19848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3" name="图片 72"/>
          <p:cNvPicPr/>
          <p:nvPr/>
        </p:nvPicPr>
        <p:blipFill>
          <a:blip r:embed="rId5"/>
          <a:stretch>
            <a:fillRect/>
          </a:stretch>
        </p:blipFill>
        <p:spPr>
          <a:xfrm>
            <a:off x="8670673" y="1090645"/>
            <a:ext cx="3014360" cy="28489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0" name="矩形 79"/>
          <p:cNvSpPr/>
          <p:nvPr/>
        </p:nvSpPr>
        <p:spPr>
          <a:xfrm>
            <a:off x="2088114" y="5567035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绩效指标分解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肘形连接符 80"/>
          <p:cNvCxnSpPr>
            <a:stCxn id="40" idx="2"/>
            <a:endCxn id="80" idx="1"/>
          </p:cNvCxnSpPr>
          <p:nvPr/>
        </p:nvCxnSpPr>
        <p:spPr>
          <a:xfrm rot="16200000" flipH="1">
            <a:off x="94593" y="3782796"/>
            <a:ext cx="3462719" cy="52432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4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1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0386786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760" y="2788807"/>
            <a:ext cx="725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dirty="0" smtClean="0">
                <a:solidFill>
                  <a:prstClr val="black">
                    <a:alpha val="75000"/>
                  </a:prstClr>
                </a:solidFill>
              </a:rPr>
              <a:t>谢谢各位老师聆听</a:t>
            </a:r>
            <a:endParaRPr lang="zh-CN" altLang="en-US" sz="4800" dirty="0">
              <a:solidFill>
                <a:prstClr val="black">
                  <a:alpha val="75000"/>
                </a:prst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69065" y="3643801"/>
            <a:ext cx="7012441" cy="0"/>
          </a:xfrm>
          <a:prstGeom prst="line">
            <a:avLst/>
          </a:prstGeom>
          <a:noFill/>
          <a:ln w="25400" cap="rnd" cmpd="sng" algn="ctr">
            <a:solidFill>
              <a:schemeClr val="tx1">
                <a:alpha val="75000"/>
              </a:schemeClr>
            </a:solidFill>
            <a:prstDash val="soli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407165" y="3669082"/>
            <a:ext cx="678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prstClr val="black">
                    <a:alpha val="75000"/>
                  </a:prstClr>
                </a:solidFill>
              </a:rPr>
              <a:t>系统总体设计</a:t>
            </a:r>
            <a:r>
              <a:rPr lang="zh-CN" altLang="en-US" sz="2000" dirty="0">
                <a:solidFill>
                  <a:prstClr val="black">
                    <a:alpha val="75000"/>
                  </a:prstClr>
                </a:solidFill>
              </a:rPr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3651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22719</TotalTime>
  <Words>750</Words>
  <Application>Microsoft Office PowerPoint</Application>
  <PresentationFormat>宽屏</PresentationFormat>
  <Paragraphs>133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1044</cp:revision>
  <dcterms:created xsi:type="dcterms:W3CDTF">2015-03-26T07:55:48Z</dcterms:created>
  <dcterms:modified xsi:type="dcterms:W3CDTF">2018-01-18T06:12:19Z</dcterms:modified>
</cp:coreProperties>
</file>