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6"/>
  </p:notesMasterIdLst>
  <p:sldIdLst>
    <p:sldId id="466" r:id="rId2"/>
    <p:sldId id="467" r:id="rId3"/>
    <p:sldId id="259" r:id="rId4"/>
    <p:sldId id="564" r:id="rId5"/>
    <p:sldId id="566" r:id="rId6"/>
    <p:sldId id="584" r:id="rId7"/>
    <p:sldId id="565" r:id="rId8"/>
    <p:sldId id="569" r:id="rId9"/>
    <p:sldId id="561" r:id="rId10"/>
    <p:sldId id="588" r:id="rId11"/>
    <p:sldId id="601" r:id="rId12"/>
    <p:sldId id="602" r:id="rId13"/>
    <p:sldId id="571" r:id="rId14"/>
    <p:sldId id="574" r:id="rId15"/>
    <p:sldId id="575" r:id="rId16"/>
    <p:sldId id="537" r:id="rId17"/>
    <p:sldId id="579" r:id="rId18"/>
    <p:sldId id="599" r:id="rId19"/>
    <p:sldId id="600" r:id="rId20"/>
    <p:sldId id="580" r:id="rId21"/>
    <p:sldId id="595" r:id="rId22"/>
    <p:sldId id="597" r:id="rId23"/>
    <p:sldId id="598" r:id="rId24"/>
    <p:sldId id="596" r:id="rId25"/>
    <p:sldId id="581" r:id="rId26"/>
    <p:sldId id="577" r:id="rId27"/>
    <p:sldId id="591" r:id="rId28"/>
    <p:sldId id="592" r:id="rId29"/>
    <p:sldId id="593" r:id="rId30"/>
    <p:sldId id="594" r:id="rId31"/>
    <p:sldId id="585" r:id="rId32"/>
    <p:sldId id="586" r:id="rId33"/>
    <p:sldId id="589" r:id="rId34"/>
    <p:sldId id="469"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9" userDrawn="1">
          <p15:clr>
            <a:srgbClr val="A4A3A4"/>
          </p15:clr>
        </p15:guide>
        <p15:guide id="6" orient="horz" pos="323" userDrawn="1">
          <p15:clr>
            <a:srgbClr val="A4A3A4"/>
          </p15:clr>
        </p15:guide>
        <p15:guide id="7" orient="horz" pos="4020" userDrawn="1">
          <p15:clr>
            <a:srgbClr val="A4A3A4"/>
          </p15:clr>
        </p15:guide>
        <p15:guide id="8" orient="horz" pos="2183" userDrawn="1">
          <p15:clr>
            <a:srgbClr val="A4A3A4"/>
          </p15:clr>
        </p15:guide>
        <p15:guide id="9" pos="5432" userDrawn="1">
          <p15:clr>
            <a:srgbClr val="A4A3A4"/>
          </p15:clr>
        </p15:guide>
        <p15:guide id="10" pos="2880" userDrawn="1">
          <p15:clr>
            <a:srgbClr val="A4A3A4"/>
          </p15:clr>
        </p15:guide>
        <p15:guide id="11" orient="horz" pos="358" userDrawn="1">
          <p15:clr>
            <a:srgbClr val="A4A3A4"/>
          </p15:clr>
        </p15:guide>
        <p15:guide id="12" orient="horz" pos="3972" userDrawn="1">
          <p15:clr>
            <a:srgbClr val="A4A3A4"/>
          </p15:clr>
        </p15:guide>
        <p15:guide id="13" pos="326" userDrawn="1">
          <p15:clr>
            <a:srgbClr val="A4A3A4"/>
          </p15:clr>
        </p15:guide>
        <p15:guide id="14" pos="5435" userDrawn="1">
          <p15:clr>
            <a:srgbClr val="A4A3A4"/>
          </p15:clr>
        </p15:guide>
        <p15:guide id="15" pos="287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0066"/>
    <a:srgbClr val="FFFFFF"/>
    <a:srgbClr val="40B0FF"/>
    <a:srgbClr val="6295B7"/>
    <a:srgbClr val="0070C0"/>
    <a:srgbClr val="007DDA"/>
    <a:srgbClr val="0069B8"/>
    <a:srgbClr val="FF9933"/>
    <a:srgbClr val="0078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09" autoAdjust="0"/>
    <p:restoredTop sz="94414" autoAdjust="0"/>
  </p:normalViewPr>
  <p:slideViewPr>
    <p:cSldViewPr snapToGrid="0">
      <p:cViewPr varScale="1">
        <p:scale>
          <a:sx n="61" d="100"/>
          <a:sy n="61" d="100"/>
        </p:scale>
        <p:origin x="72" y="1284"/>
      </p:cViewPr>
      <p:guideLst>
        <p:guide pos="329"/>
        <p:guide orient="horz" pos="323"/>
        <p:guide orient="horz" pos="4020"/>
        <p:guide orient="horz" pos="2183"/>
        <p:guide pos="5432"/>
        <p:guide pos="2880"/>
        <p:guide orient="horz" pos="358"/>
        <p:guide orient="horz" pos="3972"/>
        <p:guide pos="326"/>
        <p:guide pos="5435"/>
        <p:guide pos="287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276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F5C08-7271-40A6-B530-5481A5352A4F}" type="datetimeFigureOut">
              <a:rPr lang="zh-CN" altLang="en-US" smtClean="0"/>
              <a:pPr/>
              <a:t>2018/1/20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18D6B-2817-409A-B344-730C9C625005}" type="slidenum">
              <a:rPr lang="zh-CN" altLang="en-US" smtClean="0"/>
              <a:pPr/>
              <a:t>‹#›</a:t>
            </a:fld>
            <a:endParaRPr lang="zh-CN" altLang="en-US"/>
          </a:p>
        </p:txBody>
      </p:sp>
    </p:spTree>
    <p:extLst>
      <p:ext uri="{BB962C8B-B14F-4D97-AF65-F5344CB8AC3E}">
        <p14:creationId xmlns:p14="http://schemas.microsoft.com/office/powerpoint/2010/main" val="357495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a:t>
            </a:fld>
            <a:endParaRPr lang="zh-CN" altLang="en-US"/>
          </a:p>
        </p:txBody>
      </p:sp>
    </p:spTree>
    <p:extLst>
      <p:ext uri="{BB962C8B-B14F-4D97-AF65-F5344CB8AC3E}">
        <p14:creationId xmlns:p14="http://schemas.microsoft.com/office/powerpoint/2010/main" val="1795515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p:cNvSpPr>
          <p:nvPr>
            <p:ph type="body"/>
          </p:nvPr>
        </p:nvSpPr>
        <p:spPr>
          <a:xfrm>
            <a:off x="685800" y="4400640"/>
            <a:ext cx="5486040" cy="3600000"/>
          </a:xfrm>
          <a:prstGeom prst="rect">
            <a:avLst/>
          </a:prstGeom>
        </p:spPr>
        <p:txBody>
          <a:bodyPr/>
          <a:lstStyle/>
          <a:p>
            <a:pPr>
              <a:lnSpc>
                <a:spcPct val="100000"/>
              </a:lnSpc>
            </a:pPr>
            <a:endParaRPr lang="en-US" sz="2000" b="0" strike="noStrike" spc="-1" dirty="0">
              <a:solidFill>
                <a:srgbClr val="000000"/>
              </a:solidFill>
              <a:uFill>
                <a:solidFill>
                  <a:srgbClr val="FFFFFF"/>
                </a:solidFill>
              </a:uFill>
              <a:latin typeface="Arial"/>
            </a:endParaRPr>
          </a:p>
          <a:p>
            <a:pPr>
              <a:lnSpc>
                <a:spcPct val="100000"/>
              </a:lnSpc>
            </a:pPr>
            <a:endParaRPr lang="en-US" sz="2000" b="0" strike="noStrike" spc="-1" dirty="0">
              <a:solidFill>
                <a:srgbClr val="000000"/>
              </a:solidFill>
              <a:uFill>
                <a:solidFill>
                  <a:srgbClr val="FFFFFF"/>
                </a:solidFill>
              </a:uFill>
              <a:latin typeface="Arial"/>
            </a:endParaRPr>
          </a:p>
        </p:txBody>
      </p:sp>
      <p:sp>
        <p:nvSpPr>
          <p:cNvPr id="368" name="TextShape 2"/>
          <p:cNvSpPr txBox="1"/>
          <p:nvPr/>
        </p:nvSpPr>
        <p:spPr>
          <a:xfrm>
            <a:off x="3884760" y="8685360"/>
            <a:ext cx="2971440" cy="458280"/>
          </a:xfrm>
          <a:prstGeom prst="rect">
            <a:avLst/>
          </a:prstGeom>
          <a:noFill/>
          <a:ln>
            <a:noFill/>
          </a:ln>
        </p:spPr>
        <p:txBody>
          <a:bodyPr anchor="b"/>
          <a:lstStyle/>
          <a:p>
            <a:pPr algn="r">
              <a:lnSpc>
                <a:spcPct val="100000"/>
              </a:lnSpc>
            </a:pPr>
            <a:fld id="{B604112C-AEB5-423F-A732-209EB0BED75A}" type="slidenum">
              <a:rPr lang="en-US" sz="1200" b="0" strike="noStrike" spc="-1">
                <a:solidFill>
                  <a:srgbClr val="000000"/>
                </a:solidFill>
                <a:uFill>
                  <a:solidFill>
                    <a:srgbClr val="FFFFFF"/>
                  </a:solidFill>
                </a:uFill>
                <a:latin typeface="+mn-lt"/>
                <a:ea typeface="+mn-ea"/>
              </a:rPr>
              <a:t>10</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815543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p:cNvSpPr>
          <p:nvPr>
            <p:ph type="body"/>
          </p:nvPr>
        </p:nvSpPr>
        <p:spPr>
          <a:xfrm>
            <a:off x="685800" y="4400640"/>
            <a:ext cx="5486040" cy="3600000"/>
          </a:xfrm>
          <a:prstGeom prst="rect">
            <a:avLst/>
          </a:prstGeom>
        </p:spPr>
        <p:txBody>
          <a:bodyPr/>
          <a:lstStyle/>
          <a:p>
            <a:pPr>
              <a:lnSpc>
                <a:spcPct val="100000"/>
              </a:lnSpc>
            </a:pPr>
            <a:endParaRPr lang="en-US" sz="2000" b="0" strike="noStrike" spc="-1" dirty="0">
              <a:solidFill>
                <a:srgbClr val="000000"/>
              </a:solidFill>
              <a:uFill>
                <a:solidFill>
                  <a:srgbClr val="FFFFFF"/>
                </a:solidFill>
              </a:uFill>
              <a:latin typeface="Arial"/>
            </a:endParaRPr>
          </a:p>
          <a:p>
            <a:pPr>
              <a:lnSpc>
                <a:spcPct val="100000"/>
              </a:lnSpc>
            </a:pPr>
            <a:endParaRPr lang="en-US" sz="2000" b="0" strike="noStrike" spc="-1" dirty="0">
              <a:solidFill>
                <a:srgbClr val="000000"/>
              </a:solidFill>
              <a:uFill>
                <a:solidFill>
                  <a:srgbClr val="FFFFFF"/>
                </a:solidFill>
              </a:uFill>
              <a:latin typeface="Arial"/>
            </a:endParaRPr>
          </a:p>
        </p:txBody>
      </p:sp>
      <p:sp>
        <p:nvSpPr>
          <p:cNvPr id="368" name="TextShape 2"/>
          <p:cNvSpPr txBox="1"/>
          <p:nvPr/>
        </p:nvSpPr>
        <p:spPr>
          <a:xfrm>
            <a:off x="3884760" y="8685360"/>
            <a:ext cx="2971440" cy="458280"/>
          </a:xfrm>
          <a:prstGeom prst="rect">
            <a:avLst/>
          </a:prstGeom>
          <a:noFill/>
          <a:ln>
            <a:noFill/>
          </a:ln>
        </p:spPr>
        <p:txBody>
          <a:bodyPr anchor="b"/>
          <a:lstStyle/>
          <a:p>
            <a:pPr algn="r">
              <a:lnSpc>
                <a:spcPct val="100000"/>
              </a:lnSpc>
            </a:pPr>
            <a:fld id="{B604112C-AEB5-423F-A732-209EB0BED75A}" type="slidenum">
              <a:rPr lang="en-US" sz="1200" b="0" strike="noStrike" spc="-1">
                <a:solidFill>
                  <a:srgbClr val="000000"/>
                </a:solidFill>
                <a:uFill>
                  <a:solidFill>
                    <a:srgbClr val="FFFFFF"/>
                  </a:solidFill>
                </a:uFill>
                <a:latin typeface="+mn-lt"/>
                <a:ea typeface="+mn-ea"/>
              </a:rPr>
              <a:t>11</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69195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p:cNvSpPr>
          <p:nvPr>
            <p:ph type="body"/>
          </p:nvPr>
        </p:nvSpPr>
        <p:spPr>
          <a:xfrm>
            <a:off x="685800" y="4400640"/>
            <a:ext cx="5486040" cy="3600000"/>
          </a:xfrm>
          <a:prstGeom prst="rect">
            <a:avLst/>
          </a:prstGeom>
        </p:spPr>
        <p:txBody>
          <a:bodyPr/>
          <a:lstStyle/>
          <a:p>
            <a:pPr>
              <a:lnSpc>
                <a:spcPct val="100000"/>
              </a:lnSpc>
            </a:pPr>
            <a:endParaRPr lang="en-US" sz="2000" b="0" strike="noStrike" spc="-1" dirty="0">
              <a:solidFill>
                <a:srgbClr val="000000"/>
              </a:solidFill>
              <a:uFill>
                <a:solidFill>
                  <a:srgbClr val="FFFFFF"/>
                </a:solidFill>
              </a:uFill>
              <a:latin typeface="Arial"/>
            </a:endParaRPr>
          </a:p>
          <a:p>
            <a:pPr>
              <a:lnSpc>
                <a:spcPct val="100000"/>
              </a:lnSpc>
            </a:pPr>
            <a:endParaRPr lang="en-US" sz="2000" b="0" strike="noStrike" spc="-1" dirty="0">
              <a:solidFill>
                <a:srgbClr val="000000"/>
              </a:solidFill>
              <a:uFill>
                <a:solidFill>
                  <a:srgbClr val="FFFFFF"/>
                </a:solidFill>
              </a:uFill>
              <a:latin typeface="Arial"/>
            </a:endParaRPr>
          </a:p>
        </p:txBody>
      </p:sp>
      <p:sp>
        <p:nvSpPr>
          <p:cNvPr id="368" name="TextShape 2"/>
          <p:cNvSpPr txBox="1"/>
          <p:nvPr/>
        </p:nvSpPr>
        <p:spPr>
          <a:xfrm>
            <a:off x="3884760" y="8685360"/>
            <a:ext cx="2971440" cy="458280"/>
          </a:xfrm>
          <a:prstGeom prst="rect">
            <a:avLst/>
          </a:prstGeom>
          <a:noFill/>
          <a:ln>
            <a:noFill/>
          </a:ln>
        </p:spPr>
        <p:txBody>
          <a:bodyPr anchor="b"/>
          <a:lstStyle/>
          <a:p>
            <a:pPr algn="r">
              <a:lnSpc>
                <a:spcPct val="100000"/>
              </a:lnSpc>
            </a:pPr>
            <a:fld id="{B604112C-AEB5-423F-A732-209EB0BED75A}" type="slidenum">
              <a:rPr lang="en-US" sz="1200" b="0" strike="noStrike" spc="-1">
                <a:solidFill>
                  <a:srgbClr val="000000"/>
                </a:solidFill>
                <a:uFill>
                  <a:solidFill>
                    <a:srgbClr val="FFFFFF"/>
                  </a:solidFill>
                </a:uFill>
                <a:latin typeface="+mn-lt"/>
                <a:ea typeface="+mn-ea"/>
              </a:rPr>
              <a:t>12</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59427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p:cNvSpPr>
          <p:nvPr>
            <p:ph type="body"/>
          </p:nvPr>
        </p:nvSpPr>
        <p:spPr>
          <a:xfrm>
            <a:off x="685800" y="4400640"/>
            <a:ext cx="5486040" cy="3600000"/>
          </a:xfrm>
          <a:prstGeom prst="rect">
            <a:avLst/>
          </a:prstGeom>
        </p:spPr>
        <p:txBody>
          <a:bodyPr/>
          <a:lstStyle/>
          <a:p>
            <a:pPr>
              <a:lnSpc>
                <a:spcPct val="100000"/>
              </a:lnSpc>
            </a:pPr>
            <a:endParaRPr lang="en-US" sz="2000" b="0" strike="noStrike" spc="-1" dirty="0">
              <a:solidFill>
                <a:srgbClr val="000000"/>
              </a:solidFill>
              <a:uFill>
                <a:solidFill>
                  <a:srgbClr val="FFFFFF"/>
                </a:solidFill>
              </a:uFill>
              <a:latin typeface="Arial"/>
            </a:endParaRPr>
          </a:p>
          <a:p>
            <a:pPr>
              <a:lnSpc>
                <a:spcPct val="100000"/>
              </a:lnSpc>
            </a:pPr>
            <a:endParaRPr lang="en-US" sz="2000" b="0" strike="noStrike" spc="-1" dirty="0">
              <a:solidFill>
                <a:srgbClr val="000000"/>
              </a:solidFill>
              <a:uFill>
                <a:solidFill>
                  <a:srgbClr val="FFFFFF"/>
                </a:solidFill>
              </a:uFill>
              <a:latin typeface="Arial"/>
            </a:endParaRPr>
          </a:p>
        </p:txBody>
      </p:sp>
      <p:sp>
        <p:nvSpPr>
          <p:cNvPr id="368" name="TextShape 2"/>
          <p:cNvSpPr txBox="1"/>
          <p:nvPr/>
        </p:nvSpPr>
        <p:spPr>
          <a:xfrm>
            <a:off x="3884760" y="8685360"/>
            <a:ext cx="2971440" cy="458280"/>
          </a:xfrm>
          <a:prstGeom prst="rect">
            <a:avLst/>
          </a:prstGeom>
          <a:noFill/>
          <a:ln>
            <a:noFill/>
          </a:ln>
        </p:spPr>
        <p:txBody>
          <a:bodyPr anchor="b"/>
          <a:lstStyle/>
          <a:p>
            <a:pPr algn="r">
              <a:lnSpc>
                <a:spcPct val="100000"/>
              </a:lnSpc>
            </a:pPr>
            <a:fld id="{B604112C-AEB5-423F-A732-209EB0BED75A}" type="slidenum">
              <a:rPr lang="en-US" sz="1200" b="0" strike="noStrike" spc="-1">
                <a:solidFill>
                  <a:srgbClr val="000000"/>
                </a:solidFill>
                <a:uFill>
                  <a:solidFill>
                    <a:srgbClr val="FFFFFF"/>
                  </a:solidFill>
                </a:uFill>
                <a:latin typeface="+mn-lt"/>
                <a:ea typeface="+mn-ea"/>
              </a:rPr>
              <a:t>13</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20078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14</a:t>
            </a:fld>
            <a:endParaRPr lang="zh-CN" altLang="en-US"/>
          </a:p>
        </p:txBody>
      </p:sp>
    </p:spTree>
    <p:extLst>
      <p:ext uri="{BB962C8B-B14F-4D97-AF65-F5344CB8AC3E}">
        <p14:creationId xmlns:p14="http://schemas.microsoft.com/office/powerpoint/2010/main" val="2176636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15</a:t>
            </a:fld>
            <a:endParaRPr lang="zh-CN" altLang="en-US"/>
          </a:p>
        </p:txBody>
      </p:sp>
    </p:spTree>
    <p:extLst>
      <p:ext uri="{BB962C8B-B14F-4D97-AF65-F5344CB8AC3E}">
        <p14:creationId xmlns:p14="http://schemas.microsoft.com/office/powerpoint/2010/main" val="1406170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16</a:t>
            </a:fld>
            <a:endParaRPr lang="zh-CN" altLang="en-US"/>
          </a:p>
        </p:txBody>
      </p:sp>
    </p:spTree>
    <p:extLst>
      <p:ext uri="{BB962C8B-B14F-4D97-AF65-F5344CB8AC3E}">
        <p14:creationId xmlns:p14="http://schemas.microsoft.com/office/powerpoint/2010/main" val="22019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17</a:t>
            </a:fld>
            <a:endParaRPr lang="zh-CN" altLang="en-US"/>
          </a:p>
        </p:txBody>
      </p:sp>
    </p:spTree>
    <p:extLst>
      <p:ext uri="{BB962C8B-B14F-4D97-AF65-F5344CB8AC3E}">
        <p14:creationId xmlns:p14="http://schemas.microsoft.com/office/powerpoint/2010/main" val="372837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18</a:t>
            </a:fld>
            <a:endParaRPr lang="zh-CN" altLang="en-US"/>
          </a:p>
        </p:txBody>
      </p:sp>
    </p:spTree>
    <p:extLst>
      <p:ext uri="{BB962C8B-B14F-4D97-AF65-F5344CB8AC3E}">
        <p14:creationId xmlns:p14="http://schemas.microsoft.com/office/powerpoint/2010/main" val="1670943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19</a:t>
            </a:fld>
            <a:endParaRPr lang="zh-CN" altLang="en-US"/>
          </a:p>
        </p:txBody>
      </p:sp>
    </p:spTree>
    <p:extLst>
      <p:ext uri="{BB962C8B-B14F-4D97-AF65-F5344CB8AC3E}">
        <p14:creationId xmlns:p14="http://schemas.microsoft.com/office/powerpoint/2010/main" val="2784640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此次阶段汇报将会从目的及意义、实施案例和项目规划三个方面介绍。</a:t>
            </a:r>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a:t>
            </a:fld>
            <a:endParaRPr lang="zh-CN" altLang="en-US"/>
          </a:p>
        </p:txBody>
      </p:sp>
    </p:spTree>
    <p:extLst>
      <p:ext uri="{BB962C8B-B14F-4D97-AF65-F5344CB8AC3E}">
        <p14:creationId xmlns:p14="http://schemas.microsoft.com/office/powerpoint/2010/main" val="172600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20</a:t>
            </a:fld>
            <a:endParaRPr lang="zh-CN" altLang="en-US"/>
          </a:p>
        </p:txBody>
      </p:sp>
    </p:spTree>
    <p:extLst>
      <p:ext uri="{BB962C8B-B14F-4D97-AF65-F5344CB8AC3E}">
        <p14:creationId xmlns:p14="http://schemas.microsoft.com/office/powerpoint/2010/main" val="598877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21</a:t>
            </a:fld>
            <a:endParaRPr lang="zh-CN" altLang="en-US"/>
          </a:p>
        </p:txBody>
      </p:sp>
    </p:spTree>
    <p:extLst>
      <p:ext uri="{BB962C8B-B14F-4D97-AF65-F5344CB8AC3E}">
        <p14:creationId xmlns:p14="http://schemas.microsoft.com/office/powerpoint/2010/main" val="3204579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22</a:t>
            </a:fld>
            <a:endParaRPr lang="zh-CN" altLang="en-US"/>
          </a:p>
        </p:txBody>
      </p:sp>
    </p:spTree>
    <p:extLst>
      <p:ext uri="{BB962C8B-B14F-4D97-AF65-F5344CB8AC3E}">
        <p14:creationId xmlns:p14="http://schemas.microsoft.com/office/powerpoint/2010/main" val="652729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23</a:t>
            </a:fld>
            <a:endParaRPr lang="zh-CN" altLang="en-US"/>
          </a:p>
        </p:txBody>
      </p:sp>
    </p:spTree>
    <p:extLst>
      <p:ext uri="{BB962C8B-B14F-4D97-AF65-F5344CB8AC3E}">
        <p14:creationId xmlns:p14="http://schemas.microsoft.com/office/powerpoint/2010/main" val="17559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24</a:t>
            </a:fld>
            <a:endParaRPr lang="zh-CN" altLang="en-US"/>
          </a:p>
        </p:txBody>
      </p:sp>
    </p:spTree>
    <p:extLst>
      <p:ext uri="{BB962C8B-B14F-4D97-AF65-F5344CB8AC3E}">
        <p14:creationId xmlns:p14="http://schemas.microsoft.com/office/powerpoint/2010/main" val="1158893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25</a:t>
            </a:fld>
            <a:endParaRPr lang="zh-CN" altLang="en-US"/>
          </a:p>
        </p:txBody>
      </p:sp>
    </p:spTree>
    <p:extLst>
      <p:ext uri="{BB962C8B-B14F-4D97-AF65-F5344CB8AC3E}">
        <p14:creationId xmlns:p14="http://schemas.microsoft.com/office/powerpoint/2010/main" val="4272555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26</a:t>
            </a:fld>
            <a:endParaRPr lang="zh-CN" altLang="en-US"/>
          </a:p>
        </p:txBody>
      </p:sp>
    </p:spTree>
    <p:extLst>
      <p:ext uri="{BB962C8B-B14F-4D97-AF65-F5344CB8AC3E}">
        <p14:creationId xmlns:p14="http://schemas.microsoft.com/office/powerpoint/2010/main" val="735573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27</a:t>
            </a:fld>
            <a:endParaRPr lang="zh-CN" altLang="en-US"/>
          </a:p>
        </p:txBody>
      </p:sp>
    </p:spTree>
    <p:extLst>
      <p:ext uri="{BB962C8B-B14F-4D97-AF65-F5344CB8AC3E}">
        <p14:creationId xmlns:p14="http://schemas.microsoft.com/office/powerpoint/2010/main" val="4235293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28</a:t>
            </a:fld>
            <a:endParaRPr lang="zh-CN" altLang="en-US"/>
          </a:p>
        </p:txBody>
      </p:sp>
    </p:spTree>
    <p:extLst>
      <p:ext uri="{BB962C8B-B14F-4D97-AF65-F5344CB8AC3E}">
        <p14:creationId xmlns:p14="http://schemas.microsoft.com/office/powerpoint/2010/main" val="2246518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29</a:t>
            </a:fld>
            <a:endParaRPr lang="zh-CN" altLang="en-US"/>
          </a:p>
        </p:txBody>
      </p:sp>
    </p:spTree>
    <p:extLst>
      <p:ext uri="{BB962C8B-B14F-4D97-AF65-F5344CB8AC3E}">
        <p14:creationId xmlns:p14="http://schemas.microsoft.com/office/powerpoint/2010/main" val="2008392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目标及意义主要从研究内容和研究目标两个方面介绍。</a:t>
            </a:r>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a:t>
            </a:fld>
            <a:endParaRPr lang="zh-CN" altLang="en-US"/>
          </a:p>
        </p:txBody>
      </p:sp>
    </p:spTree>
    <p:extLst>
      <p:ext uri="{BB962C8B-B14F-4D97-AF65-F5344CB8AC3E}">
        <p14:creationId xmlns:p14="http://schemas.microsoft.com/office/powerpoint/2010/main" val="23424425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30</a:t>
            </a:fld>
            <a:endParaRPr lang="zh-CN" altLang="en-US"/>
          </a:p>
        </p:txBody>
      </p:sp>
    </p:spTree>
    <p:extLst>
      <p:ext uri="{BB962C8B-B14F-4D97-AF65-F5344CB8AC3E}">
        <p14:creationId xmlns:p14="http://schemas.microsoft.com/office/powerpoint/2010/main" val="2962144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31</a:t>
            </a:fld>
            <a:endParaRPr lang="zh-CN" altLang="en-US"/>
          </a:p>
        </p:txBody>
      </p:sp>
    </p:spTree>
    <p:extLst>
      <p:ext uri="{BB962C8B-B14F-4D97-AF65-F5344CB8AC3E}">
        <p14:creationId xmlns:p14="http://schemas.microsoft.com/office/powerpoint/2010/main" val="2729812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32</a:t>
            </a:fld>
            <a:endParaRPr lang="zh-CN" altLang="en-US"/>
          </a:p>
        </p:txBody>
      </p:sp>
    </p:spTree>
    <p:extLst>
      <p:ext uri="{BB962C8B-B14F-4D97-AF65-F5344CB8AC3E}">
        <p14:creationId xmlns:p14="http://schemas.microsoft.com/office/powerpoint/2010/main" val="1549555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33</a:t>
            </a:fld>
            <a:endParaRPr lang="zh-CN" altLang="en-US"/>
          </a:p>
        </p:txBody>
      </p:sp>
    </p:spTree>
    <p:extLst>
      <p:ext uri="{BB962C8B-B14F-4D97-AF65-F5344CB8AC3E}">
        <p14:creationId xmlns:p14="http://schemas.microsoft.com/office/powerpoint/2010/main" val="497299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以上是此次阶段汇报的全部内容，谢谢各位领导聆听。</a:t>
            </a:r>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34</a:t>
            </a:fld>
            <a:endParaRPr lang="zh-CN" altLang="en-US"/>
          </a:p>
        </p:txBody>
      </p:sp>
    </p:spTree>
    <p:extLst>
      <p:ext uri="{BB962C8B-B14F-4D97-AF65-F5344CB8AC3E}">
        <p14:creationId xmlns:p14="http://schemas.microsoft.com/office/powerpoint/2010/main" val="256756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364" name="TextShape 2"/>
          <p:cNvSpPr txBox="1"/>
          <p:nvPr/>
        </p:nvSpPr>
        <p:spPr>
          <a:xfrm>
            <a:off x="3884760" y="8685360"/>
            <a:ext cx="2971440" cy="458280"/>
          </a:xfrm>
          <a:prstGeom prst="rect">
            <a:avLst/>
          </a:prstGeom>
          <a:noFill/>
          <a:ln>
            <a:noFill/>
          </a:ln>
        </p:spPr>
        <p:txBody>
          <a:bodyPr anchor="b"/>
          <a:lstStyle/>
          <a:p>
            <a:pPr algn="r">
              <a:lnSpc>
                <a:spcPct val="100000"/>
              </a:lnSpc>
            </a:pPr>
            <a:fld id="{CEBC0E73-0B83-4B1C-A6C7-8F22C6EF73E2}" type="slidenum">
              <a:rPr lang="en-US" sz="1200" b="0" strike="noStrike" spc="-1">
                <a:solidFill>
                  <a:srgbClr val="000000"/>
                </a:solidFill>
                <a:uFill>
                  <a:solidFill>
                    <a:srgbClr val="FFFFFF"/>
                  </a:solidFill>
                </a:uFill>
                <a:latin typeface="+mn-lt"/>
                <a:ea typeface="+mn-ea"/>
              </a:rPr>
              <a:t>4</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48840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364" name="TextShape 2"/>
          <p:cNvSpPr txBox="1"/>
          <p:nvPr/>
        </p:nvSpPr>
        <p:spPr>
          <a:xfrm>
            <a:off x="3884760" y="8685360"/>
            <a:ext cx="2971440" cy="458280"/>
          </a:xfrm>
          <a:prstGeom prst="rect">
            <a:avLst/>
          </a:prstGeom>
          <a:noFill/>
          <a:ln>
            <a:noFill/>
          </a:ln>
        </p:spPr>
        <p:txBody>
          <a:bodyPr anchor="b"/>
          <a:lstStyle/>
          <a:p>
            <a:pPr algn="r">
              <a:lnSpc>
                <a:spcPct val="100000"/>
              </a:lnSpc>
            </a:pPr>
            <a:fld id="{CEBC0E73-0B83-4B1C-A6C7-8F22C6EF73E2}" type="slidenum">
              <a:rPr lang="en-US" sz="1200" b="0" strike="noStrike" spc="-1">
                <a:solidFill>
                  <a:srgbClr val="000000"/>
                </a:solidFill>
                <a:uFill>
                  <a:solidFill>
                    <a:srgbClr val="FFFFFF"/>
                  </a:solidFill>
                </a:uFill>
                <a:latin typeface="+mn-lt"/>
                <a:ea typeface="+mn-ea"/>
              </a:rPr>
              <a:t>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64101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364" name="TextShape 2"/>
          <p:cNvSpPr txBox="1"/>
          <p:nvPr/>
        </p:nvSpPr>
        <p:spPr>
          <a:xfrm>
            <a:off x="3884760" y="8685360"/>
            <a:ext cx="2971440" cy="458280"/>
          </a:xfrm>
          <a:prstGeom prst="rect">
            <a:avLst/>
          </a:prstGeom>
          <a:noFill/>
          <a:ln>
            <a:noFill/>
          </a:ln>
        </p:spPr>
        <p:txBody>
          <a:bodyPr anchor="b"/>
          <a:lstStyle/>
          <a:p>
            <a:pPr algn="r">
              <a:lnSpc>
                <a:spcPct val="100000"/>
              </a:lnSpc>
            </a:pPr>
            <a:fld id="{CEBC0E73-0B83-4B1C-A6C7-8F22C6EF73E2}" type="slidenum">
              <a:rPr lang="en-US" sz="1200" b="0" strike="noStrike" spc="-1">
                <a:solidFill>
                  <a:srgbClr val="000000"/>
                </a:solidFill>
                <a:uFill>
                  <a:solidFill>
                    <a:srgbClr val="FFFFFF"/>
                  </a:solidFill>
                </a:uFill>
                <a:latin typeface="+mn-lt"/>
                <a:ea typeface="+mn-ea"/>
              </a:rPr>
              <a:t>6</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061966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p:cNvSpPr>
          <p:nvPr>
            <p:ph type="body"/>
          </p:nvPr>
        </p:nvSpPr>
        <p:spPr>
          <a:xfrm>
            <a:off x="685800" y="4400640"/>
            <a:ext cx="5486040" cy="360000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364" name="TextShape 2"/>
          <p:cNvSpPr txBox="1"/>
          <p:nvPr/>
        </p:nvSpPr>
        <p:spPr>
          <a:xfrm>
            <a:off x="3884760" y="8685360"/>
            <a:ext cx="2971440" cy="458280"/>
          </a:xfrm>
          <a:prstGeom prst="rect">
            <a:avLst/>
          </a:prstGeom>
          <a:noFill/>
          <a:ln>
            <a:noFill/>
          </a:ln>
        </p:spPr>
        <p:txBody>
          <a:bodyPr anchor="b"/>
          <a:lstStyle/>
          <a:p>
            <a:pPr algn="r">
              <a:lnSpc>
                <a:spcPct val="100000"/>
              </a:lnSpc>
            </a:pPr>
            <a:fld id="{CEBC0E73-0B83-4B1C-A6C7-8F22C6EF73E2}" type="slidenum">
              <a:rPr lang="en-US" sz="1200" b="0" strike="noStrike" spc="-1">
                <a:solidFill>
                  <a:srgbClr val="000000"/>
                </a:solidFill>
                <a:uFill>
                  <a:solidFill>
                    <a:srgbClr val="FFFFFF"/>
                  </a:solidFill>
                </a:uFill>
                <a:latin typeface="+mn-lt"/>
                <a:ea typeface="+mn-ea"/>
              </a:rPr>
              <a:t>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945489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8</a:t>
            </a:fld>
            <a:endParaRPr lang="zh-CN" altLang="en-US"/>
          </a:p>
        </p:txBody>
      </p:sp>
    </p:spTree>
    <p:extLst>
      <p:ext uri="{BB962C8B-B14F-4D97-AF65-F5344CB8AC3E}">
        <p14:creationId xmlns:p14="http://schemas.microsoft.com/office/powerpoint/2010/main" val="2215648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p:cNvSpPr>
          <p:nvPr>
            <p:ph type="body"/>
          </p:nvPr>
        </p:nvSpPr>
        <p:spPr>
          <a:xfrm>
            <a:off x="685800" y="4400640"/>
            <a:ext cx="5486040" cy="3600000"/>
          </a:xfrm>
          <a:prstGeom prst="rect">
            <a:avLst/>
          </a:prstGeom>
        </p:spPr>
        <p:txBody>
          <a:bodyPr/>
          <a:lstStyle/>
          <a:p>
            <a:pPr>
              <a:lnSpc>
                <a:spcPct val="100000"/>
              </a:lnSpc>
            </a:pPr>
            <a:endParaRPr lang="en-US" sz="2000" b="0" strike="noStrike" spc="-1" dirty="0">
              <a:solidFill>
                <a:srgbClr val="000000"/>
              </a:solidFill>
              <a:uFill>
                <a:solidFill>
                  <a:srgbClr val="FFFFFF"/>
                </a:solidFill>
              </a:uFill>
              <a:latin typeface="Arial"/>
            </a:endParaRPr>
          </a:p>
          <a:p>
            <a:pPr>
              <a:lnSpc>
                <a:spcPct val="100000"/>
              </a:lnSpc>
            </a:pPr>
            <a:endParaRPr lang="en-US" sz="2000" b="0" strike="noStrike" spc="-1" dirty="0">
              <a:solidFill>
                <a:srgbClr val="000000"/>
              </a:solidFill>
              <a:uFill>
                <a:solidFill>
                  <a:srgbClr val="FFFFFF"/>
                </a:solidFill>
              </a:uFill>
              <a:latin typeface="Arial"/>
            </a:endParaRPr>
          </a:p>
        </p:txBody>
      </p:sp>
      <p:sp>
        <p:nvSpPr>
          <p:cNvPr id="368" name="TextShape 2"/>
          <p:cNvSpPr txBox="1"/>
          <p:nvPr/>
        </p:nvSpPr>
        <p:spPr>
          <a:xfrm>
            <a:off x="3884760" y="8685360"/>
            <a:ext cx="2971440" cy="458280"/>
          </a:xfrm>
          <a:prstGeom prst="rect">
            <a:avLst/>
          </a:prstGeom>
          <a:noFill/>
          <a:ln>
            <a:noFill/>
          </a:ln>
        </p:spPr>
        <p:txBody>
          <a:bodyPr anchor="b"/>
          <a:lstStyle/>
          <a:p>
            <a:pPr algn="r">
              <a:lnSpc>
                <a:spcPct val="100000"/>
              </a:lnSpc>
            </a:pPr>
            <a:fld id="{B604112C-AEB5-423F-A732-209EB0BED75A}" type="slidenum">
              <a:rPr lang="en-US" sz="1200" b="0" strike="noStrike" spc="-1">
                <a:solidFill>
                  <a:srgbClr val="000000"/>
                </a:solidFill>
                <a:uFill>
                  <a:solidFill>
                    <a:srgbClr val="FFFFFF"/>
                  </a:solidFill>
                </a:uFill>
                <a:latin typeface="+mn-lt"/>
                <a:ea typeface="+mn-ea"/>
              </a:rPr>
              <a:t>9</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13808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094C0072-DF53-4E6F-995A-C346827FC413}" type="datetimeFigureOut">
              <a:rPr lang="zh-CN" altLang="en-US" smtClean="0"/>
              <a:pPr/>
              <a:t>2018/1/20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extLst>
      <p:ext uri="{BB962C8B-B14F-4D97-AF65-F5344CB8AC3E}">
        <p14:creationId xmlns:p14="http://schemas.microsoft.com/office/powerpoint/2010/main" val="221518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94C0072-DF53-4E6F-995A-C346827FC413}" type="datetimeFigureOut">
              <a:rPr lang="zh-CN" altLang="en-US" smtClean="0"/>
              <a:pPr/>
              <a:t>2018/1/20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extLst>
      <p:ext uri="{BB962C8B-B14F-4D97-AF65-F5344CB8AC3E}">
        <p14:creationId xmlns:p14="http://schemas.microsoft.com/office/powerpoint/2010/main" val="766612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94C0072-DF53-4E6F-995A-C346827FC413}" type="datetimeFigureOut">
              <a:rPr lang="zh-CN" altLang="en-US" smtClean="0"/>
              <a:pPr/>
              <a:t>2018/1/20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extLst>
      <p:ext uri="{BB962C8B-B14F-4D97-AF65-F5344CB8AC3E}">
        <p14:creationId xmlns:p14="http://schemas.microsoft.com/office/powerpoint/2010/main" val="2061357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72706" name="Picture 2" descr="d:\documents and settings\administrator.封神小憩\application data\360se6\User Data\temp\1-14041122531bT.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82640" y="-1"/>
            <a:ext cx="5075822"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100472" y="0"/>
            <a:ext cx="9144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98636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94C0072-DF53-4E6F-995A-C346827FC413}" type="datetimeFigureOut">
              <a:rPr lang="zh-CN" altLang="en-US" smtClean="0"/>
              <a:pPr/>
              <a:t>2018/1/20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extLst>
      <p:ext uri="{BB962C8B-B14F-4D97-AF65-F5344CB8AC3E}">
        <p14:creationId xmlns:p14="http://schemas.microsoft.com/office/powerpoint/2010/main" val="262962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94C0072-DF53-4E6F-995A-C346827FC413}" type="datetimeFigureOut">
              <a:rPr lang="zh-CN" altLang="en-US" smtClean="0"/>
              <a:pPr/>
              <a:t>2018/1/20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extLst>
      <p:ext uri="{BB962C8B-B14F-4D97-AF65-F5344CB8AC3E}">
        <p14:creationId xmlns:p14="http://schemas.microsoft.com/office/powerpoint/2010/main" val="3496892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94C0072-DF53-4E6F-995A-C346827FC413}" type="datetimeFigureOut">
              <a:rPr lang="zh-CN" altLang="en-US" smtClean="0"/>
              <a:pPr/>
              <a:t>2018/1/20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extLst>
      <p:ext uri="{BB962C8B-B14F-4D97-AF65-F5344CB8AC3E}">
        <p14:creationId xmlns:p14="http://schemas.microsoft.com/office/powerpoint/2010/main" val="4234301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94C0072-DF53-4E6F-995A-C346827FC413}" type="datetimeFigureOut">
              <a:rPr lang="zh-CN" altLang="en-US" smtClean="0"/>
              <a:pPr/>
              <a:t>2018/1/20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extLst>
      <p:ext uri="{BB962C8B-B14F-4D97-AF65-F5344CB8AC3E}">
        <p14:creationId xmlns:p14="http://schemas.microsoft.com/office/powerpoint/2010/main" val="363355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94C0072-DF53-4E6F-995A-C346827FC413}" type="datetimeFigureOut">
              <a:rPr lang="zh-CN" altLang="en-US" smtClean="0"/>
              <a:pPr/>
              <a:t>2018/1/20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extLst>
      <p:ext uri="{BB962C8B-B14F-4D97-AF65-F5344CB8AC3E}">
        <p14:creationId xmlns:p14="http://schemas.microsoft.com/office/powerpoint/2010/main" val="218766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4C0072-DF53-4E6F-995A-C346827FC413}" type="datetimeFigureOut">
              <a:rPr lang="zh-CN" altLang="en-US" smtClean="0"/>
              <a:pPr/>
              <a:t>2018/1/20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extLst>
      <p:ext uri="{BB962C8B-B14F-4D97-AF65-F5344CB8AC3E}">
        <p14:creationId xmlns:p14="http://schemas.microsoft.com/office/powerpoint/2010/main" val="4164733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94C0072-DF53-4E6F-995A-C346827FC413}" type="datetimeFigureOut">
              <a:rPr lang="zh-CN" altLang="en-US" smtClean="0"/>
              <a:pPr/>
              <a:t>2018/1/20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extLst>
      <p:ext uri="{BB962C8B-B14F-4D97-AF65-F5344CB8AC3E}">
        <p14:creationId xmlns:p14="http://schemas.microsoft.com/office/powerpoint/2010/main" val="3341145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94C0072-DF53-4E6F-995A-C346827FC413}" type="datetimeFigureOut">
              <a:rPr lang="zh-CN" altLang="en-US" smtClean="0"/>
              <a:pPr/>
              <a:t>2018/1/20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FF0199-151D-428B-8932-CF557838D6B1}" type="slidenum">
              <a:rPr lang="zh-CN" altLang="en-US" smtClean="0"/>
              <a:pPr/>
              <a:t>‹#›</a:t>
            </a:fld>
            <a:endParaRPr lang="zh-CN" altLang="en-US"/>
          </a:p>
        </p:txBody>
      </p:sp>
    </p:spTree>
    <p:extLst>
      <p:ext uri="{BB962C8B-B14F-4D97-AF65-F5344CB8AC3E}">
        <p14:creationId xmlns:p14="http://schemas.microsoft.com/office/powerpoint/2010/main" val="506697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C0072-DF53-4E6F-995A-C346827FC413}" type="datetimeFigureOut">
              <a:rPr lang="zh-CN" altLang="en-US" smtClean="0"/>
              <a:pPr/>
              <a:t>2018/1/20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F0199-151D-428B-8932-CF557838D6B1}" type="slidenum">
              <a:rPr lang="zh-CN" altLang="en-US" smtClean="0"/>
              <a:pPr/>
              <a:t>‹#›</a:t>
            </a:fld>
            <a:endParaRPr lang="zh-CN" altLang="en-US"/>
          </a:p>
        </p:txBody>
      </p:sp>
    </p:spTree>
    <p:extLst>
      <p:ext uri="{BB962C8B-B14F-4D97-AF65-F5344CB8AC3E}">
        <p14:creationId xmlns:p14="http://schemas.microsoft.com/office/powerpoint/2010/main" val="291956311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gi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microsoft.com/office/2007/relationships/hdphoto" Target="../media/hdphoto1.wdp"/><Relationship Id="rId4" Type="http://schemas.openxmlformats.org/officeDocument/2006/relationships/image" Target="../media/image12.jpe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 y="857251"/>
            <a:ext cx="9142901" cy="2847975"/>
          </a:xfrm>
          <a:prstGeom prst="rect">
            <a:avLst/>
          </a:prstGeom>
        </p:spPr>
      </p:pic>
      <p:sp>
        <p:nvSpPr>
          <p:cNvPr id="11" name="文本框 10"/>
          <p:cNvSpPr txBox="1"/>
          <p:nvPr/>
        </p:nvSpPr>
        <p:spPr>
          <a:xfrm>
            <a:off x="614363" y="4199729"/>
            <a:ext cx="7943850" cy="738664"/>
          </a:xfrm>
          <a:prstGeom prst="rect">
            <a:avLst/>
          </a:prstGeom>
          <a:noFill/>
        </p:spPr>
        <p:txBody>
          <a:bodyPr wrap="square" rtlCol="0">
            <a:spAutoFit/>
          </a:bodyPr>
          <a:lstStyle/>
          <a:p>
            <a:pPr algn="ctr"/>
            <a:r>
              <a:rPr lang="en-US" altLang="zh-CN" sz="2100" b="1" dirty="0">
                <a:latin typeface="微软雅黑" panose="020B0503020204020204" pitchFamily="34" charset="-122"/>
                <a:ea typeface="微软雅黑" panose="020B0503020204020204" pitchFamily="34" charset="-122"/>
              </a:rPr>
              <a:t>“</a:t>
            </a:r>
            <a:r>
              <a:rPr lang="zh-CN" altLang="en-US" sz="2100" b="1" dirty="0">
                <a:latin typeface="微软雅黑" panose="020B0503020204020204" pitchFamily="34" charset="-122"/>
                <a:ea typeface="微软雅黑" panose="020B0503020204020204" pitchFamily="34" charset="-122"/>
              </a:rPr>
              <a:t>中铝瑞闽高端铝合金功能材料制造智能决策系统</a:t>
            </a:r>
            <a:r>
              <a:rPr lang="en-US" altLang="zh-CN" sz="2100" b="1" dirty="0">
                <a:latin typeface="微软雅黑" panose="020B0503020204020204" pitchFamily="34" charset="-122"/>
                <a:ea typeface="微软雅黑" panose="020B0503020204020204" pitchFamily="34" charset="-122"/>
              </a:rPr>
              <a:t>”</a:t>
            </a:r>
          </a:p>
          <a:p>
            <a:pPr algn="ctr"/>
            <a:r>
              <a:rPr lang="zh-CN" altLang="en-US" sz="2100" b="1" dirty="0">
                <a:latin typeface="微软雅黑" panose="020B0503020204020204" pitchFamily="34" charset="-122"/>
                <a:ea typeface="微软雅黑" panose="020B0503020204020204" pitchFamily="34" charset="-122"/>
              </a:rPr>
              <a:t>总体设计方案</a:t>
            </a:r>
          </a:p>
        </p:txBody>
      </p:sp>
      <p:sp>
        <p:nvSpPr>
          <p:cNvPr id="12" name="文本框 11"/>
          <p:cNvSpPr txBox="1"/>
          <p:nvPr/>
        </p:nvSpPr>
        <p:spPr>
          <a:xfrm>
            <a:off x="1328738" y="4995900"/>
            <a:ext cx="6486525"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汇报人：班晓娟 教授</a:t>
            </a:r>
            <a:endParaRPr lang="en-US" altLang="zh-CN"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828676" y="4909520"/>
            <a:ext cx="7515225" cy="0"/>
          </a:xfrm>
          <a:prstGeom prst="line">
            <a:avLst/>
          </a:prstGeom>
          <a:ln w="127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 y="1605024"/>
            <a:ext cx="9143999" cy="1685077"/>
          </a:xfrm>
          <a:prstGeom prst="rect">
            <a:avLst/>
          </a:prstGeom>
          <a:noFill/>
        </p:spPr>
        <p:txBody>
          <a:bodyPr wrap="square" rtlCol="0">
            <a:spAutoFit/>
          </a:bodyPr>
          <a:lstStyle/>
          <a:p>
            <a:pPr algn="ctr"/>
            <a:r>
              <a:rPr lang="zh-CN" altLang="en-US" sz="10350" b="1" dirty="0">
                <a:solidFill>
                  <a:schemeClr val="bg1">
                    <a:alpha val="42000"/>
                  </a:schemeClr>
                </a:solidFill>
                <a:latin typeface="微软雅黑" panose="020B0503020204020204" pitchFamily="34" charset="-122"/>
                <a:ea typeface="微软雅黑" panose="020B0503020204020204" pitchFamily="34" charset="-122"/>
              </a:rPr>
              <a:t>北京科技大学</a:t>
            </a:r>
          </a:p>
        </p:txBody>
      </p:sp>
      <p:sp>
        <p:nvSpPr>
          <p:cNvPr id="17" name="矩形 16"/>
          <p:cNvSpPr/>
          <p:nvPr/>
        </p:nvSpPr>
        <p:spPr>
          <a:xfrm>
            <a:off x="14288" y="851462"/>
            <a:ext cx="9144000" cy="284797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7772" y="2852085"/>
            <a:ext cx="1390989" cy="1406560"/>
          </a:xfrm>
          <a:prstGeom prst="ellipse">
            <a:avLst/>
          </a:prstGeom>
        </p:spPr>
      </p:pic>
    </p:spTree>
    <p:extLst>
      <p:ext uri="{BB962C8B-B14F-4D97-AF65-F5344CB8AC3E}">
        <p14:creationId xmlns:p14="http://schemas.microsoft.com/office/powerpoint/2010/main" val="1945836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3" hidden="1"/>
          <p:cNvSpPr/>
          <p:nvPr/>
        </p:nvSpPr>
        <p:spPr>
          <a:xfrm>
            <a:off x="0" y="1221210"/>
            <a:ext cx="136890" cy="39015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82" name="CustomShape 4"/>
          <p:cNvSpPr/>
          <p:nvPr/>
        </p:nvSpPr>
        <p:spPr>
          <a:xfrm>
            <a:off x="521370" y="1096200"/>
            <a:ext cx="3564540" cy="34209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en-US" b="1" spc="-1" dirty="0" err="1">
                <a:solidFill>
                  <a:srgbClr val="0D0D0D"/>
                </a:solidFill>
                <a:uFill>
                  <a:solidFill>
                    <a:srgbClr val="FFFFFF"/>
                  </a:solidFill>
                </a:uFill>
                <a:latin typeface="微软雅黑"/>
                <a:ea typeface="微软雅黑"/>
              </a:rPr>
              <a:t>项目</a:t>
            </a:r>
            <a:r>
              <a:rPr lang="zh-CN" altLang="en-US" b="1" spc="-1" dirty="0">
                <a:solidFill>
                  <a:srgbClr val="0D0D0D"/>
                </a:solidFill>
                <a:uFill>
                  <a:solidFill>
                    <a:srgbClr val="FFFFFF"/>
                  </a:solidFill>
                </a:uFill>
                <a:latin typeface="微软雅黑"/>
                <a:ea typeface="微软雅黑"/>
              </a:rPr>
              <a:t>目标</a:t>
            </a:r>
            <a:endParaRPr lang="en-US" sz="1350" spc="-1" dirty="0">
              <a:solidFill>
                <a:srgbClr val="000000"/>
              </a:solidFill>
              <a:uFill>
                <a:solidFill>
                  <a:srgbClr val="FFFFFF"/>
                </a:solidFill>
              </a:uFill>
              <a:latin typeface="Arial"/>
            </a:endParaRPr>
          </a:p>
        </p:txBody>
      </p:sp>
      <p:sp>
        <p:nvSpPr>
          <p:cNvPr id="183" name="CustomShape 5"/>
          <p:cNvSpPr/>
          <p:nvPr/>
        </p:nvSpPr>
        <p:spPr>
          <a:xfrm>
            <a:off x="287280" y="1126710"/>
            <a:ext cx="139860" cy="120420"/>
          </a:xfrm>
          <a:prstGeom prst="triangle">
            <a:avLst>
              <a:gd name="adj" fmla="val 50000"/>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p:style>
      </p:sp>
      <p:sp>
        <p:nvSpPr>
          <p:cNvPr id="184" name="CustomShape 6"/>
          <p:cNvSpPr/>
          <p:nvPr/>
        </p:nvSpPr>
        <p:spPr>
          <a:xfrm rot="1110600">
            <a:off x="152280" y="1146420"/>
            <a:ext cx="231660" cy="20385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85" name="CustomShape 7"/>
          <p:cNvSpPr/>
          <p:nvPr/>
        </p:nvSpPr>
        <p:spPr>
          <a:xfrm>
            <a:off x="92880" y="1332990"/>
            <a:ext cx="66150" cy="56970"/>
          </a:xfrm>
          <a:prstGeom prst="triangle">
            <a:avLst>
              <a:gd name="adj" fmla="val 50000"/>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p:style>
      </p:sp>
      <p:sp>
        <p:nvSpPr>
          <p:cNvPr id="22" name="文本框 21">
            <a:extLst>
              <a:ext uri="{FF2B5EF4-FFF2-40B4-BE49-F238E27FC236}">
                <a16:creationId xmlns="" xmlns:a16="http://schemas.microsoft.com/office/drawing/2014/main" id="{84618F53-3C56-4AEE-9BD6-12CB1F14D049}"/>
              </a:ext>
            </a:extLst>
          </p:cNvPr>
          <p:cNvSpPr txBox="1"/>
          <p:nvPr/>
        </p:nvSpPr>
        <p:spPr>
          <a:xfrm>
            <a:off x="3393864" y="1126710"/>
            <a:ext cx="2431096" cy="738664"/>
          </a:xfrm>
          <a:prstGeom prst="rect">
            <a:avLst/>
          </a:prstGeom>
          <a:noFill/>
          <a:effectLst>
            <a:innerShdw blurRad="114300">
              <a:prstClr val="black"/>
            </a:innerShdw>
          </a:effectLst>
        </p:spPr>
        <p:txBody>
          <a:bodyPr wrap="square" rtlCol="0">
            <a:spAutoFit/>
          </a:bodyPr>
          <a:lstStyle/>
          <a:p>
            <a:pPr algn="ctr">
              <a:lnSpc>
                <a:spcPct val="200000"/>
              </a:lnSpc>
            </a:pPr>
            <a:r>
              <a:rPr lang="zh-CN" altLang="en-US" sz="2100" b="1" dirty="0">
                <a:latin typeface="微软雅黑" panose="020B0503020204020204" pitchFamily="34" charset="-122"/>
                <a:ea typeface="微软雅黑" panose="020B0503020204020204" pitchFamily="34" charset="-122"/>
              </a:rPr>
              <a:t>数据存储管理层</a:t>
            </a:r>
            <a:endParaRPr lang="zh-CN" altLang="en-US" sz="21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6700131"/>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3" hidden="1"/>
          <p:cNvSpPr/>
          <p:nvPr/>
        </p:nvSpPr>
        <p:spPr>
          <a:xfrm>
            <a:off x="0" y="1221210"/>
            <a:ext cx="136890" cy="39015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82" name="CustomShape 4"/>
          <p:cNvSpPr/>
          <p:nvPr/>
        </p:nvSpPr>
        <p:spPr>
          <a:xfrm>
            <a:off x="521370" y="1096200"/>
            <a:ext cx="3564540" cy="34209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en-US" b="1" spc="-1" dirty="0" err="1">
                <a:solidFill>
                  <a:srgbClr val="0D0D0D"/>
                </a:solidFill>
                <a:uFill>
                  <a:solidFill>
                    <a:srgbClr val="FFFFFF"/>
                  </a:solidFill>
                </a:uFill>
                <a:latin typeface="微软雅黑"/>
                <a:ea typeface="微软雅黑"/>
              </a:rPr>
              <a:t>项目</a:t>
            </a:r>
            <a:r>
              <a:rPr lang="zh-CN" altLang="en-US" b="1" spc="-1" dirty="0">
                <a:solidFill>
                  <a:srgbClr val="0D0D0D"/>
                </a:solidFill>
                <a:uFill>
                  <a:solidFill>
                    <a:srgbClr val="FFFFFF"/>
                  </a:solidFill>
                </a:uFill>
                <a:latin typeface="微软雅黑"/>
                <a:ea typeface="微软雅黑"/>
              </a:rPr>
              <a:t>目标</a:t>
            </a:r>
            <a:endParaRPr lang="en-US" sz="1350" spc="-1" dirty="0">
              <a:solidFill>
                <a:srgbClr val="000000"/>
              </a:solidFill>
              <a:uFill>
                <a:solidFill>
                  <a:srgbClr val="FFFFFF"/>
                </a:solidFill>
              </a:uFill>
              <a:latin typeface="Arial"/>
            </a:endParaRPr>
          </a:p>
        </p:txBody>
      </p:sp>
      <p:sp>
        <p:nvSpPr>
          <p:cNvPr id="183" name="CustomShape 5"/>
          <p:cNvSpPr/>
          <p:nvPr/>
        </p:nvSpPr>
        <p:spPr>
          <a:xfrm>
            <a:off x="287280" y="1126710"/>
            <a:ext cx="139860" cy="120420"/>
          </a:xfrm>
          <a:prstGeom prst="triangle">
            <a:avLst>
              <a:gd name="adj" fmla="val 50000"/>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p:style>
      </p:sp>
      <p:sp>
        <p:nvSpPr>
          <p:cNvPr id="184" name="CustomShape 6"/>
          <p:cNvSpPr/>
          <p:nvPr/>
        </p:nvSpPr>
        <p:spPr>
          <a:xfrm rot="1110600">
            <a:off x="152280" y="1146420"/>
            <a:ext cx="231660" cy="20385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85" name="CustomShape 7"/>
          <p:cNvSpPr/>
          <p:nvPr/>
        </p:nvSpPr>
        <p:spPr>
          <a:xfrm>
            <a:off x="92880" y="1332990"/>
            <a:ext cx="66150" cy="56970"/>
          </a:xfrm>
          <a:prstGeom prst="triangle">
            <a:avLst>
              <a:gd name="adj" fmla="val 50000"/>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p:style>
      </p:sp>
      <p:sp>
        <p:nvSpPr>
          <p:cNvPr id="22" name="文本框 21">
            <a:extLst>
              <a:ext uri="{FF2B5EF4-FFF2-40B4-BE49-F238E27FC236}">
                <a16:creationId xmlns="" xmlns:a16="http://schemas.microsoft.com/office/drawing/2014/main" id="{84618F53-3C56-4AEE-9BD6-12CB1F14D049}"/>
              </a:ext>
            </a:extLst>
          </p:cNvPr>
          <p:cNvSpPr txBox="1"/>
          <p:nvPr/>
        </p:nvSpPr>
        <p:spPr>
          <a:xfrm>
            <a:off x="1527447" y="1003685"/>
            <a:ext cx="6042398" cy="738664"/>
          </a:xfrm>
          <a:prstGeom prst="rect">
            <a:avLst/>
          </a:prstGeom>
          <a:noFill/>
          <a:effectLst>
            <a:innerShdw blurRad="114300">
              <a:prstClr val="black"/>
            </a:innerShdw>
          </a:effectLst>
        </p:spPr>
        <p:txBody>
          <a:bodyPr wrap="square" rtlCol="0">
            <a:spAutoFit/>
          </a:bodyPr>
          <a:lstStyle/>
          <a:p>
            <a:pPr algn="ctr">
              <a:lnSpc>
                <a:spcPct val="200000"/>
              </a:lnSpc>
            </a:pPr>
            <a:r>
              <a:rPr lang="zh-CN" altLang="en-US" sz="2100" b="1" dirty="0">
                <a:latin typeface="微软雅黑" panose="020B0503020204020204" pitchFamily="34" charset="-122"/>
                <a:ea typeface="微软雅黑" panose="020B0503020204020204" pitchFamily="34" charset="-122"/>
              </a:rPr>
              <a:t>模型算法分析层</a:t>
            </a:r>
            <a:endParaRPr lang="zh-CN" altLang="en-US" sz="21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7623553"/>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3" hidden="1"/>
          <p:cNvSpPr/>
          <p:nvPr/>
        </p:nvSpPr>
        <p:spPr>
          <a:xfrm>
            <a:off x="0" y="1221210"/>
            <a:ext cx="136890" cy="39015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82" name="CustomShape 4"/>
          <p:cNvSpPr/>
          <p:nvPr/>
        </p:nvSpPr>
        <p:spPr>
          <a:xfrm>
            <a:off x="521370" y="1096200"/>
            <a:ext cx="3564540" cy="34209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en-US" b="1" spc="-1" dirty="0" err="1">
                <a:solidFill>
                  <a:srgbClr val="0D0D0D"/>
                </a:solidFill>
                <a:uFill>
                  <a:solidFill>
                    <a:srgbClr val="FFFFFF"/>
                  </a:solidFill>
                </a:uFill>
                <a:latin typeface="微软雅黑"/>
                <a:ea typeface="微软雅黑"/>
              </a:rPr>
              <a:t>项目</a:t>
            </a:r>
            <a:r>
              <a:rPr lang="zh-CN" altLang="en-US" b="1" spc="-1" dirty="0">
                <a:solidFill>
                  <a:srgbClr val="0D0D0D"/>
                </a:solidFill>
                <a:uFill>
                  <a:solidFill>
                    <a:srgbClr val="FFFFFF"/>
                  </a:solidFill>
                </a:uFill>
                <a:latin typeface="微软雅黑"/>
                <a:ea typeface="微软雅黑"/>
              </a:rPr>
              <a:t>目标</a:t>
            </a:r>
            <a:endParaRPr lang="en-US" sz="1350" spc="-1" dirty="0">
              <a:solidFill>
                <a:srgbClr val="000000"/>
              </a:solidFill>
              <a:uFill>
                <a:solidFill>
                  <a:srgbClr val="FFFFFF"/>
                </a:solidFill>
              </a:uFill>
              <a:latin typeface="Arial"/>
            </a:endParaRPr>
          </a:p>
        </p:txBody>
      </p:sp>
      <p:sp>
        <p:nvSpPr>
          <p:cNvPr id="183" name="CustomShape 5"/>
          <p:cNvSpPr/>
          <p:nvPr/>
        </p:nvSpPr>
        <p:spPr>
          <a:xfrm>
            <a:off x="287280" y="1126710"/>
            <a:ext cx="139860" cy="120420"/>
          </a:xfrm>
          <a:prstGeom prst="triangle">
            <a:avLst>
              <a:gd name="adj" fmla="val 50000"/>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p:style>
      </p:sp>
      <p:sp>
        <p:nvSpPr>
          <p:cNvPr id="184" name="CustomShape 6"/>
          <p:cNvSpPr/>
          <p:nvPr/>
        </p:nvSpPr>
        <p:spPr>
          <a:xfrm rot="1110600">
            <a:off x="152280" y="1146420"/>
            <a:ext cx="231660" cy="20385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85" name="CustomShape 7"/>
          <p:cNvSpPr/>
          <p:nvPr/>
        </p:nvSpPr>
        <p:spPr>
          <a:xfrm>
            <a:off x="92880" y="1332990"/>
            <a:ext cx="66150" cy="56970"/>
          </a:xfrm>
          <a:prstGeom prst="triangle">
            <a:avLst>
              <a:gd name="adj" fmla="val 50000"/>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p:style>
      </p:sp>
      <p:sp>
        <p:nvSpPr>
          <p:cNvPr id="22" name="文本框 21">
            <a:extLst>
              <a:ext uri="{FF2B5EF4-FFF2-40B4-BE49-F238E27FC236}">
                <a16:creationId xmlns="" xmlns:a16="http://schemas.microsoft.com/office/drawing/2014/main" id="{84618F53-3C56-4AEE-9BD6-12CB1F14D049}"/>
              </a:ext>
            </a:extLst>
          </p:cNvPr>
          <p:cNvSpPr txBox="1"/>
          <p:nvPr/>
        </p:nvSpPr>
        <p:spPr>
          <a:xfrm>
            <a:off x="1492723" y="1096201"/>
            <a:ext cx="6042398" cy="738664"/>
          </a:xfrm>
          <a:prstGeom prst="rect">
            <a:avLst/>
          </a:prstGeom>
          <a:noFill/>
          <a:effectLst>
            <a:innerShdw blurRad="114300">
              <a:prstClr val="black"/>
            </a:innerShdw>
          </a:effectLst>
        </p:spPr>
        <p:txBody>
          <a:bodyPr wrap="square" rtlCol="0">
            <a:spAutoFit/>
          </a:bodyPr>
          <a:lstStyle/>
          <a:p>
            <a:pPr algn="ctr">
              <a:lnSpc>
                <a:spcPct val="200000"/>
              </a:lnSpc>
            </a:pPr>
            <a:r>
              <a:rPr lang="zh-CN" altLang="en-US" sz="2100" b="1" dirty="0">
                <a:latin typeface="微软雅黑" panose="020B0503020204020204" pitchFamily="34" charset="-122"/>
                <a:ea typeface="微软雅黑" panose="020B0503020204020204" pitchFamily="34" charset="-122"/>
              </a:rPr>
              <a:t>应用展示层</a:t>
            </a:r>
            <a:endParaRPr lang="zh-CN" altLang="en-US" sz="21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357211" y="3259530"/>
            <a:ext cx="1604393" cy="923330"/>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智能决策应用服务后台由</a:t>
            </a:r>
            <a:r>
              <a:rPr lang="en-US" altLang="zh-CN" sz="1350" dirty="0" err="1">
                <a:latin typeface="微软雅黑" panose="020B0503020204020204" pitchFamily="34" charset="-122"/>
                <a:ea typeface="微软雅黑" panose="020B0503020204020204" pitchFamily="34" charset="-122"/>
              </a:rPr>
              <a:t>MVC</a:t>
            </a:r>
            <a:r>
              <a:rPr lang="zh-CN" altLang="en-US" sz="1350" dirty="0">
                <a:latin typeface="微软雅黑" panose="020B0503020204020204" pitchFamily="34" charset="-122"/>
                <a:ea typeface="微软雅黑" panose="020B0503020204020204" pitchFamily="34" charset="-122"/>
              </a:rPr>
              <a:t>模式的</a:t>
            </a:r>
            <a:r>
              <a:rPr lang="en-US" altLang="zh-CN" sz="1350" dirty="0">
                <a:latin typeface="微软雅黑" panose="020B0503020204020204" pitchFamily="34" charset="-122"/>
                <a:ea typeface="微软雅黑" panose="020B0503020204020204" pitchFamily="34" charset="-122"/>
              </a:rPr>
              <a:t>Web</a:t>
            </a:r>
            <a:r>
              <a:rPr lang="zh-CN" altLang="en-US" sz="1350" dirty="0">
                <a:latin typeface="微软雅黑" panose="020B0503020204020204" pitchFamily="34" charset="-122"/>
                <a:ea typeface="微软雅黑" panose="020B0503020204020204" pitchFamily="34" charset="-122"/>
              </a:rPr>
              <a:t>框架</a:t>
            </a:r>
            <a:r>
              <a:rPr lang="en-US" altLang="zh-CN" sz="1350" dirty="0">
                <a:latin typeface="微软雅黑" panose="020B0503020204020204" pitchFamily="34" charset="-122"/>
                <a:ea typeface="微软雅黑" panose="020B0503020204020204" pitchFamily="34" charset="-122"/>
              </a:rPr>
              <a:t>Django</a:t>
            </a:r>
            <a:r>
              <a:rPr lang="zh-CN" altLang="en-US" sz="1350" dirty="0">
                <a:latin typeface="微软雅黑" panose="020B0503020204020204" pitchFamily="34" charset="-122"/>
                <a:ea typeface="微软雅黑" panose="020B0503020204020204" pitchFamily="34" charset="-122"/>
              </a:rPr>
              <a:t>实现</a:t>
            </a:r>
            <a:r>
              <a:rPr lang="zh-CN" altLang="en-US" sz="1350" dirty="0">
                <a:latin typeface="微软雅黑" panose="020B0503020204020204" pitchFamily="34" charset="-122"/>
                <a:ea typeface="微软雅黑" panose="020B0503020204020204" pitchFamily="34" charset="-122"/>
              </a:rPr>
              <a:t>。 </a:t>
            </a:r>
            <a:endParaRPr lang="zh-CN" altLang="zh-CN" sz="135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6792380" y="4181037"/>
            <a:ext cx="2085132" cy="1131079"/>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系统使用</a:t>
            </a:r>
            <a:r>
              <a:rPr lang="en-US" altLang="zh-CN" sz="1350" dirty="0">
                <a:latin typeface="微软雅黑" panose="020B0503020204020204" pitchFamily="34" charset="-122"/>
                <a:ea typeface="微软雅黑" panose="020B0503020204020204" pitchFamily="34" charset="-122"/>
              </a:rPr>
              <a:t>html</a:t>
            </a:r>
            <a:r>
              <a:rPr lang="zh-CN" altLang="en-US" sz="1350" dirty="0">
                <a:latin typeface="微软雅黑" panose="020B0503020204020204" pitchFamily="34" charset="-122"/>
                <a:ea typeface="微软雅黑" panose="020B0503020204020204" pitchFamily="34" charset="-122"/>
              </a:rPr>
              <a:t>、</a:t>
            </a:r>
            <a:r>
              <a:rPr lang="en-US" altLang="zh-CN" sz="1350" dirty="0" err="1">
                <a:latin typeface="微软雅黑" panose="020B0503020204020204" pitchFamily="34" charset="-122"/>
                <a:ea typeface="微软雅黑" panose="020B0503020204020204" pitchFamily="34" charset="-122"/>
              </a:rPr>
              <a:t>css</a:t>
            </a:r>
            <a:r>
              <a:rPr lang="zh-CN" altLang="en-US" sz="1350" dirty="0">
                <a:latin typeface="微软雅黑" panose="020B0503020204020204" pitchFamily="34" charset="-122"/>
                <a:ea typeface="微软雅黑" panose="020B0503020204020204" pitchFamily="34" charset="-122"/>
              </a:rPr>
              <a:t>、</a:t>
            </a:r>
            <a:r>
              <a:rPr lang="en-US" altLang="zh-CN" sz="1350" dirty="0">
                <a:latin typeface="微软雅黑" panose="020B0503020204020204" pitchFamily="34" charset="-122"/>
                <a:ea typeface="微软雅黑" panose="020B0503020204020204" pitchFamily="34" charset="-122"/>
              </a:rPr>
              <a:t>JavaScript</a:t>
            </a:r>
            <a:r>
              <a:rPr lang="zh-CN" altLang="en-US" sz="1350" dirty="0">
                <a:latin typeface="微软雅黑" panose="020B0503020204020204" pitchFamily="34" charset="-122"/>
                <a:ea typeface="微软雅黑" panose="020B0503020204020204" pitchFamily="34" charset="-122"/>
              </a:rPr>
              <a:t>、</a:t>
            </a:r>
            <a:r>
              <a:rPr lang="en-US" altLang="zh-CN" sz="1350" dirty="0" err="1">
                <a:latin typeface="微软雅黑" panose="020B0503020204020204" pitchFamily="34" charset="-122"/>
                <a:ea typeface="微软雅黑" panose="020B0503020204020204" pitchFamily="34" charset="-122"/>
              </a:rPr>
              <a:t>Jquery</a:t>
            </a:r>
            <a:r>
              <a:rPr lang="zh-CN" altLang="en-US" sz="1350" dirty="0">
                <a:latin typeface="微软雅黑" panose="020B0503020204020204" pitchFamily="34" charset="-122"/>
                <a:ea typeface="微软雅黑" panose="020B0503020204020204" pitchFamily="34" charset="-122"/>
              </a:rPr>
              <a:t>、</a:t>
            </a:r>
            <a:r>
              <a:rPr lang="en-US" altLang="zh-CN" sz="1350" dirty="0" err="1">
                <a:latin typeface="微软雅黑" panose="020B0503020204020204" pitchFamily="34" charset="-122"/>
                <a:ea typeface="微软雅黑" panose="020B0503020204020204" pitchFamily="34" charset="-122"/>
              </a:rPr>
              <a:t>vue.js</a:t>
            </a:r>
            <a:r>
              <a:rPr lang="zh-CN" altLang="en-US" sz="1350" dirty="0">
                <a:latin typeface="微软雅黑" panose="020B0503020204020204" pitchFamily="34" charset="-122"/>
                <a:ea typeface="微软雅黑" panose="020B0503020204020204" pitchFamily="34" charset="-122"/>
              </a:rPr>
              <a:t>等开发工具开发</a:t>
            </a:r>
            <a:r>
              <a:rPr lang="zh-CN" altLang="zh-CN" sz="1350" dirty="0">
                <a:latin typeface="微软雅黑" panose="020B0503020204020204" pitchFamily="34" charset="-122"/>
                <a:ea typeface="微软雅黑" panose="020B0503020204020204" pitchFamily="34" charset="-122"/>
              </a:rPr>
              <a:t>网页</a:t>
            </a:r>
            <a:r>
              <a:rPr lang="zh-CN" altLang="en-US" sz="1350" dirty="0">
                <a:latin typeface="微软雅黑" panose="020B0503020204020204" pitchFamily="34" charset="-122"/>
                <a:ea typeface="微软雅黑" panose="020B0503020204020204" pitchFamily="34" charset="-122"/>
              </a:rPr>
              <a:t>，应用</a:t>
            </a:r>
            <a:r>
              <a:rPr lang="en-US" altLang="zh-CN" sz="1350" dirty="0" err="1">
                <a:latin typeface="微软雅黑" panose="020B0503020204020204" pitchFamily="34" charset="-122"/>
                <a:ea typeface="微软雅黑" panose="020B0503020204020204" pitchFamily="34" charset="-122"/>
              </a:rPr>
              <a:t>Echarts</a:t>
            </a:r>
            <a:r>
              <a:rPr lang="zh-CN" altLang="en-US" sz="1350" dirty="0">
                <a:latin typeface="微软雅黑" panose="020B0503020204020204" pitchFamily="34" charset="-122"/>
                <a:ea typeface="微软雅黑" panose="020B0503020204020204" pitchFamily="34" charset="-122"/>
              </a:rPr>
              <a:t>进行图形可视化</a:t>
            </a:r>
            <a:r>
              <a:rPr lang="zh-CN" altLang="zh-CN" sz="1350" dirty="0">
                <a:latin typeface="微软雅黑" panose="020B0503020204020204" pitchFamily="34" charset="-122"/>
                <a:ea typeface="微软雅黑" panose="020B0503020204020204" pitchFamily="34" charset="-122"/>
              </a:rPr>
              <a:t>。</a:t>
            </a:r>
            <a:endParaRPr lang="zh-CN" altLang="zh-CN" sz="1350" dirty="0">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2723" y="1977541"/>
            <a:ext cx="5865038" cy="3686258"/>
          </a:xfrm>
          <a:prstGeom prst="rect">
            <a:avLst/>
          </a:prstGeom>
        </p:spPr>
      </p:pic>
    </p:spTree>
    <p:extLst>
      <p:ext uri="{BB962C8B-B14F-4D97-AF65-F5344CB8AC3E}">
        <p14:creationId xmlns:p14="http://schemas.microsoft.com/office/powerpoint/2010/main" val="4107995895"/>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3" hidden="1"/>
          <p:cNvSpPr/>
          <p:nvPr/>
        </p:nvSpPr>
        <p:spPr>
          <a:xfrm>
            <a:off x="0" y="1221210"/>
            <a:ext cx="136890" cy="39015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82" name="CustomShape 4"/>
          <p:cNvSpPr/>
          <p:nvPr/>
        </p:nvSpPr>
        <p:spPr>
          <a:xfrm>
            <a:off x="521370" y="1096200"/>
            <a:ext cx="3564540" cy="34209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en-US" b="1" spc="-1" dirty="0" err="1">
                <a:solidFill>
                  <a:srgbClr val="0D0D0D"/>
                </a:solidFill>
                <a:uFill>
                  <a:solidFill>
                    <a:srgbClr val="FFFFFF"/>
                  </a:solidFill>
                </a:uFill>
                <a:latin typeface="微软雅黑"/>
                <a:ea typeface="微软雅黑"/>
              </a:rPr>
              <a:t>项目</a:t>
            </a:r>
            <a:r>
              <a:rPr lang="zh-CN" altLang="en-US" b="1" spc="-1" dirty="0">
                <a:solidFill>
                  <a:srgbClr val="0D0D0D"/>
                </a:solidFill>
                <a:uFill>
                  <a:solidFill>
                    <a:srgbClr val="FFFFFF"/>
                  </a:solidFill>
                </a:uFill>
                <a:latin typeface="微软雅黑"/>
                <a:ea typeface="微软雅黑"/>
              </a:rPr>
              <a:t>目标</a:t>
            </a:r>
            <a:endParaRPr lang="en-US" sz="1350" spc="-1" dirty="0">
              <a:solidFill>
                <a:srgbClr val="000000"/>
              </a:solidFill>
              <a:uFill>
                <a:solidFill>
                  <a:srgbClr val="FFFFFF"/>
                </a:solidFill>
              </a:uFill>
              <a:latin typeface="Arial"/>
            </a:endParaRPr>
          </a:p>
        </p:txBody>
      </p:sp>
      <p:sp>
        <p:nvSpPr>
          <p:cNvPr id="183" name="CustomShape 5"/>
          <p:cNvSpPr/>
          <p:nvPr/>
        </p:nvSpPr>
        <p:spPr>
          <a:xfrm>
            <a:off x="287280" y="1126710"/>
            <a:ext cx="139860" cy="120420"/>
          </a:xfrm>
          <a:prstGeom prst="triangle">
            <a:avLst>
              <a:gd name="adj" fmla="val 50000"/>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p:style>
      </p:sp>
      <p:sp>
        <p:nvSpPr>
          <p:cNvPr id="184" name="CustomShape 6"/>
          <p:cNvSpPr/>
          <p:nvPr/>
        </p:nvSpPr>
        <p:spPr>
          <a:xfrm rot="1110600">
            <a:off x="152280" y="1146420"/>
            <a:ext cx="231660" cy="20385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85" name="CustomShape 7"/>
          <p:cNvSpPr/>
          <p:nvPr/>
        </p:nvSpPr>
        <p:spPr>
          <a:xfrm>
            <a:off x="92880" y="1332990"/>
            <a:ext cx="66150" cy="56970"/>
          </a:xfrm>
          <a:prstGeom prst="triangle">
            <a:avLst>
              <a:gd name="adj" fmla="val 50000"/>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p:style>
      </p:sp>
      <p:sp>
        <p:nvSpPr>
          <p:cNvPr id="186" name="Line 8"/>
          <p:cNvSpPr/>
          <p:nvPr/>
        </p:nvSpPr>
        <p:spPr>
          <a:xfrm flipV="1">
            <a:off x="-17550" y="1426950"/>
            <a:ext cx="9161370" cy="22140"/>
          </a:xfrm>
          <a:prstGeom prst="line">
            <a:avLst/>
          </a:prstGeom>
          <a:ln w="25560"/>
        </p:spPr>
        <p:style>
          <a:lnRef idx="1">
            <a:schemeClr val="accent1"/>
          </a:lnRef>
          <a:fillRef idx="0">
            <a:schemeClr val="accent1"/>
          </a:fillRef>
          <a:effectRef idx="0">
            <a:schemeClr val="accent1"/>
          </a:effectRef>
          <a:fontRef idx="minor"/>
        </p:style>
      </p:sp>
      <p:sp>
        <p:nvSpPr>
          <p:cNvPr id="22" name="文本框 21">
            <a:extLst>
              <a:ext uri="{FF2B5EF4-FFF2-40B4-BE49-F238E27FC236}">
                <a16:creationId xmlns="" xmlns:a16="http://schemas.microsoft.com/office/drawing/2014/main" id="{84618F53-3C56-4AEE-9BD6-12CB1F14D049}"/>
              </a:ext>
            </a:extLst>
          </p:cNvPr>
          <p:cNvSpPr txBox="1"/>
          <p:nvPr/>
        </p:nvSpPr>
        <p:spPr>
          <a:xfrm>
            <a:off x="521370" y="1407185"/>
            <a:ext cx="552190" cy="4616648"/>
          </a:xfrm>
          <a:prstGeom prst="rect">
            <a:avLst/>
          </a:prstGeom>
          <a:noFill/>
          <a:effectLst>
            <a:innerShdw blurRad="114300">
              <a:prstClr val="black"/>
            </a:innerShdw>
          </a:effectLst>
        </p:spPr>
        <p:txBody>
          <a:bodyPr wrap="square" rtlCol="0">
            <a:spAutoFit/>
          </a:bodyPr>
          <a:lstStyle/>
          <a:p>
            <a:pPr algn="ctr">
              <a:lnSpc>
                <a:spcPct val="200000"/>
              </a:lnSpc>
            </a:pPr>
            <a:r>
              <a:rPr lang="zh-CN" altLang="en-US" sz="2100" b="1" dirty="0">
                <a:latin typeface="微软雅黑" panose="020B0503020204020204" pitchFamily="34" charset="-122"/>
                <a:ea typeface="微软雅黑" panose="020B0503020204020204" pitchFamily="34" charset="-122"/>
              </a:rPr>
              <a:t>软硬件技术选型</a:t>
            </a:r>
          </a:p>
        </p:txBody>
      </p:sp>
      <p:graphicFrame>
        <p:nvGraphicFramePr>
          <p:cNvPr id="2" name="表格 1"/>
          <p:cNvGraphicFramePr>
            <a:graphicFrameLocks noGrp="1"/>
          </p:cNvGraphicFramePr>
          <p:nvPr>
            <p:extLst>
              <p:ext uri="{D42A27DB-BD31-4B8C-83A1-F6EECF244321}">
                <p14:modId xmlns:p14="http://schemas.microsoft.com/office/powerpoint/2010/main" val="3477155013"/>
              </p:ext>
            </p:extLst>
          </p:nvPr>
        </p:nvGraphicFramePr>
        <p:xfrm>
          <a:off x="1612481" y="1769040"/>
          <a:ext cx="6596020" cy="3719998"/>
        </p:xfrm>
        <a:graphic>
          <a:graphicData uri="http://schemas.openxmlformats.org/drawingml/2006/table">
            <a:tbl>
              <a:tblPr firstRow="1" firstCol="1" bandRow="1">
                <a:tableStyleId>{5C22544A-7EE6-4342-B048-85BDC9FD1C3A}</a:tableStyleId>
              </a:tblPr>
              <a:tblGrid>
                <a:gridCol w="1909793">
                  <a:extLst>
                    <a:ext uri="{9D8B030D-6E8A-4147-A177-3AD203B41FA5}">
                      <a16:colId xmlns="" xmlns:a16="http://schemas.microsoft.com/office/drawing/2014/main" val="20000"/>
                    </a:ext>
                  </a:extLst>
                </a:gridCol>
                <a:gridCol w="4686227">
                  <a:extLst>
                    <a:ext uri="{9D8B030D-6E8A-4147-A177-3AD203B41FA5}">
                      <a16:colId xmlns="" xmlns:a16="http://schemas.microsoft.com/office/drawing/2014/main" val="20001"/>
                    </a:ext>
                  </a:extLst>
                </a:gridCol>
              </a:tblGrid>
              <a:tr h="417117">
                <a:tc>
                  <a:txBody>
                    <a:bodyPr/>
                    <a:lstStyle/>
                    <a:p>
                      <a:pPr indent="306070" algn="just">
                        <a:lnSpc>
                          <a:spcPct val="150000"/>
                        </a:lnSpc>
                        <a:spcAft>
                          <a:spcPts val="0"/>
                        </a:spcAft>
                      </a:pPr>
                      <a:r>
                        <a:rPr lang="zh-CN" sz="1500" kern="100" dirty="0">
                          <a:effectLst/>
                        </a:rPr>
                        <a:t>层级</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306070" algn="just">
                        <a:lnSpc>
                          <a:spcPct val="150000"/>
                        </a:lnSpc>
                        <a:spcAft>
                          <a:spcPts val="0"/>
                        </a:spcAft>
                      </a:pPr>
                      <a:r>
                        <a:rPr lang="zh-CN" sz="1500" kern="100">
                          <a:effectLst/>
                        </a:rPr>
                        <a:t>实现方案</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 xmlns:a16="http://schemas.microsoft.com/office/drawing/2014/main" val="10000"/>
                  </a:ext>
                </a:extLst>
              </a:tr>
              <a:tr h="560504">
                <a:tc>
                  <a:txBody>
                    <a:bodyPr/>
                    <a:lstStyle/>
                    <a:p>
                      <a:pPr indent="306070" algn="just">
                        <a:lnSpc>
                          <a:spcPct val="150000"/>
                        </a:lnSpc>
                        <a:spcAft>
                          <a:spcPts val="0"/>
                        </a:spcAft>
                      </a:pPr>
                      <a:r>
                        <a:rPr lang="zh-CN" sz="1500" kern="100">
                          <a:effectLst/>
                        </a:rPr>
                        <a:t>数据管理</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lnSpc>
                          <a:spcPct val="150000"/>
                        </a:lnSpc>
                        <a:spcAft>
                          <a:spcPts val="0"/>
                        </a:spcAft>
                      </a:pPr>
                      <a:r>
                        <a:rPr lang="zh-CN" sz="1500" kern="100">
                          <a:effectLst/>
                        </a:rPr>
                        <a:t>关系型数据</a:t>
                      </a:r>
                      <a:r>
                        <a:rPr lang="en-US" sz="1500" kern="100">
                          <a:effectLst/>
                        </a:rPr>
                        <a:t>-Oracle</a:t>
                      </a:r>
                      <a:r>
                        <a:rPr lang="zh-CN" sz="1500" kern="100">
                          <a:effectLst/>
                        </a:rPr>
                        <a:t>、非结构化数据</a:t>
                      </a:r>
                      <a:r>
                        <a:rPr lang="en-US" sz="1500" kern="100">
                          <a:effectLst/>
                        </a:rPr>
                        <a:t>-HDFS</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 xmlns:a16="http://schemas.microsoft.com/office/drawing/2014/main" val="10001"/>
                  </a:ext>
                </a:extLst>
              </a:tr>
              <a:tr h="426624">
                <a:tc>
                  <a:txBody>
                    <a:bodyPr/>
                    <a:lstStyle/>
                    <a:p>
                      <a:pPr indent="306070" algn="just">
                        <a:lnSpc>
                          <a:spcPct val="150000"/>
                        </a:lnSpc>
                        <a:spcAft>
                          <a:spcPts val="0"/>
                        </a:spcAft>
                      </a:pPr>
                      <a:r>
                        <a:rPr lang="zh-CN" sz="1500" kern="100">
                          <a:effectLst/>
                        </a:rPr>
                        <a:t>开发语言</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lnSpc>
                          <a:spcPct val="150000"/>
                        </a:lnSpc>
                        <a:spcAft>
                          <a:spcPts val="0"/>
                        </a:spcAft>
                      </a:pPr>
                      <a:r>
                        <a:rPr lang="en-US" sz="1500" kern="100">
                          <a:effectLst/>
                        </a:rPr>
                        <a:t>Python3.5</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 xmlns:a16="http://schemas.microsoft.com/office/drawing/2014/main" val="10002"/>
                  </a:ext>
                </a:extLst>
              </a:tr>
              <a:tr h="423086">
                <a:tc>
                  <a:txBody>
                    <a:bodyPr/>
                    <a:lstStyle/>
                    <a:p>
                      <a:pPr indent="306070" algn="just">
                        <a:lnSpc>
                          <a:spcPct val="150000"/>
                        </a:lnSpc>
                        <a:spcAft>
                          <a:spcPts val="0"/>
                        </a:spcAft>
                      </a:pPr>
                      <a:r>
                        <a:rPr lang="zh-CN" sz="1500" kern="100">
                          <a:effectLst/>
                        </a:rPr>
                        <a:t>模型构建</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lnSpc>
                          <a:spcPct val="150000"/>
                        </a:lnSpc>
                        <a:spcAft>
                          <a:spcPts val="0"/>
                        </a:spcAft>
                      </a:pPr>
                      <a:r>
                        <a:rPr lang="en-US" sz="1500" kern="100">
                          <a:effectLst/>
                        </a:rPr>
                        <a:t>python</a:t>
                      </a:r>
                      <a:r>
                        <a:rPr lang="zh-CN" sz="1500" kern="100">
                          <a:effectLst/>
                        </a:rPr>
                        <a:t>工具模块、</a:t>
                      </a:r>
                      <a:r>
                        <a:rPr lang="en-US" sz="1500" kern="100">
                          <a:effectLst/>
                        </a:rPr>
                        <a:t>spark</a:t>
                      </a:r>
                      <a:r>
                        <a:rPr lang="zh-CN" sz="1500" kern="100">
                          <a:effectLst/>
                        </a:rPr>
                        <a:t>计算集群</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 xmlns:a16="http://schemas.microsoft.com/office/drawing/2014/main" val="10003"/>
                  </a:ext>
                </a:extLst>
              </a:tr>
              <a:tr h="423086">
                <a:tc>
                  <a:txBody>
                    <a:bodyPr/>
                    <a:lstStyle/>
                    <a:p>
                      <a:pPr indent="306070" algn="just">
                        <a:lnSpc>
                          <a:spcPct val="150000"/>
                        </a:lnSpc>
                        <a:spcAft>
                          <a:spcPts val="0"/>
                        </a:spcAft>
                      </a:pPr>
                      <a:r>
                        <a:rPr lang="zh-CN" sz="1500" kern="100">
                          <a:effectLst/>
                        </a:rPr>
                        <a:t>服务后台搭建</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lnSpc>
                          <a:spcPct val="150000"/>
                        </a:lnSpc>
                        <a:spcAft>
                          <a:spcPts val="0"/>
                        </a:spcAft>
                      </a:pPr>
                      <a:r>
                        <a:rPr lang="en-US" sz="1500" kern="100">
                          <a:effectLst/>
                        </a:rPr>
                        <a:t>web</a:t>
                      </a:r>
                      <a:r>
                        <a:rPr lang="zh-CN" sz="1500" kern="100">
                          <a:effectLst/>
                        </a:rPr>
                        <a:t>服务框架</a:t>
                      </a:r>
                      <a:r>
                        <a:rPr lang="en-US" sz="1500" kern="100">
                          <a:effectLst/>
                        </a:rPr>
                        <a:t>Django1.9</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 xmlns:a16="http://schemas.microsoft.com/office/drawing/2014/main" val="10004"/>
                  </a:ext>
                </a:extLst>
              </a:tr>
              <a:tr h="574875">
                <a:tc>
                  <a:txBody>
                    <a:bodyPr/>
                    <a:lstStyle/>
                    <a:p>
                      <a:pPr indent="306070" algn="just">
                        <a:lnSpc>
                          <a:spcPct val="150000"/>
                        </a:lnSpc>
                        <a:spcAft>
                          <a:spcPts val="0"/>
                        </a:spcAft>
                      </a:pPr>
                      <a:r>
                        <a:rPr lang="zh-CN" sz="1500" kern="100">
                          <a:effectLst/>
                        </a:rPr>
                        <a:t>客户端</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lnSpc>
                          <a:spcPct val="150000"/>
                        </a:lnSpc>
                        <a:spcAft>
                          <a:spcPts val="0"/>
                        </a:spcAft>
                      </a:pPr>
                      <a:r>
                        <a:rPr lang="zh-CN" sz="1500" kern="100" dirty="0">
                          <a:effectLst/>
                        </a:rPr>
                        <a:t>网站页面，</a:t>
                      </a:r>
                      <a:r>
                        <a:rPr lang="en-US" sz="1500" kern="100" dirty="0" err="1">
                          <a:effectLst/>
                        </a:rPr>
                        <a:t>echarts</a:t>
                      </a:r>
                      <a:r>
                        <a:rPr lang="en-US" sz="1500" kern="100" dirty="0">
                          <a:effectLst/>
                        </a:rPr>
                        <a:t>(3.0)</a:t>
                      </a:r>
                      <a:r>
                        <a:rPr lang="zh-CN" sz="1500" kern="100" dirty="0">
                          <a:effectLst/>
                        </a:rPr>
                        <a:t>进行网页内嵌图表展示</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 xmlns:a16="http://schemas.microsoft.com/office/drawing/2014/main" val="10005"/>
                  </a:ext>
                </a:extLst>
              </a:tr>
              <a:tr h="894706">
                <a:tc>
                  <a:txBody>
                    <a:bodyPr/>
                    <a:lstStyle/>
                    <a:p>
                      <a:pPr indent="306070" algn="just">
                        <a:lnSpc>
                          <a:spcPct val="150000"/>
                        </a:lnSpc>
                        <a:spcAft>
                          <a:spcPts val="0"/>
                        </a:spcAft>
                      </a:pPr>
                      <a:r>
                        <a:rPr lang="zh-CN" sz="1500" kern="100">
                          <a:effectLst/>
                        </a:rPr>
                        <a:t>硬件需求</a:t>
                      </a:r>
                      <a:endParaRPr lang="zh-CN" sz="15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tc>
                  <a:txBody>
                    <a:bodyPr/>
                    <a:lstStyle/>
                    <a:p>
                      <a:pPr indent="266700" algn="just">
                        <a:lnSpc>
                          <a:spcPct val="150000"/>
                        </a:lnSpc>
                        <a:spcAft>
                          <a:spcPts val="0"/>
                        </a:spcAft>
                      </a:pPr>
                      <a:r>
                        <a:rPr lang="en-US" sz="1500" kern="100" dirty="0">
                          <a:effectLst/>
                        </a:rPr>
                        <a:t>1</a:t>
                      </a:r>
                      <a:r>
                        <a:rPr lang="zh-CN" sz="1500" kern="100" dirty="0">
                          <a:effectLst/>
                        </a:rPr>
                        <a:t>台应用服务器，</a:t>
                      </a:r>
                      <a:r>
                        <a:rPr lang="en-US" sz="1500" kern="100" dirty="0">
                          <a:effectLst/>
                        </a:rPr>
                        <a:t>1</a:t>
                      </a:r>
                      <a:r>
                        <a:rPr lang="zh-CN" sz="1500" kern="100" dirty="0">
                          <a:effectLst/>
                        </a:rPr>
                        <a:t>台数据库服务器，部分数据存入大数据平台</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2045227305"/>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381540" y="1576329"/>
            <a:ext cx="2358118" cy="2358118"/>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6" name="文本框 5"/>
          <p:cNvSpPr txBox="1"/>
          <p:nvPr/>
        </p:nvSpPr>
        <p:spPr>
          <a:xfrm>
            <a:off x="1619702" y="4591142"/>
            <a:ext cx="5896655" cy="507831"/>
          </a:xfrm>
          <a:prstGeom prst="rect">
            <a:avLst/>
          </a:prstGeom>
          <a:noFill/>
        </p:spPr>
        <p:txBody>
          <a:bodyPr wrap="square" rtlCol="0">
            <a:spAutoFit/>
          </a:bodyPr>
          <a:lstStyle/>
          <a:p>
            <a:pPr algn="ctr"/>
            <a:r>
              <a:rPr lang="zh-CN" altLang="en-US" sz="2700" b="1" dirty="0">
                <a:solidFill>
                  <a:schemeClr val="accent1"/>
                </a:solidFill>
                <a:latin typeface="微软雅黑" panose="020B0503020204020204" pitchFamily="34" charset="-122"/>
                <a:ea typeface="微软雅黑" panose="020B0503020204020204" pitchFamily="34" charset="-122"/>
              </a:rPr>
              <a:t>各主题模块</a:t>
            </a:r>
          </a:p>
        </p:txBody>
      </p:sp>
      <p:sp>
        <p:nvSpPr>
          <p:cNvPr id="10" name="文本框 9"/>
          <p:cNvSpPr txBox="1"/>
          <p:nvPr/>
        </p:nvSpPr>
        <p:spPr>
          <a:xfrm>
            <a:off x="3317078" y="2099581"/>
            <a:ext cx="2470717" cy="1200329"/>
          </a:xfrm>
          <a:prstGeom prst="rect">
            <a:avLst/>
          </a:prstGeom>
          <a:noFill/>
        </p:spPr>
        <p:txBody>
          <a:bodyPr wrap="square" rtlCol="0">
            <a:spAutoFit/>
          </a:bodyPr>
          <a:lstStyle/>
          <a:p>
            <a:pPr algn="ctr"/>
            <a:r>
              <a:rPr lang="en-US" altLang="zh-CN"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8"/>
          <p:cNvSpPr txBox="1"/>
          <p:nvPr/>
        </p:nvSpPr>
        <p:spPr>
          <a:xfrm>
            <a:off x="1619702" y="5070195"/>
            <a:ext cx="5896655" cy="323165"/>
          </a:xfrm>
          <a:prstGeom prst="rect">
            <a:avLst/>
          </a:prstGeom>
          <a:noFill/>
        </p:spPr>
        <p:txBody>
          <a:bodyPr wrap="square" rtlCol="0">
            <a:spAutoFit/>
          </a:bodyPr>
          <a:lstStyle/>
          <a:p>
            <a:pPr algn="ctr"/>
            <a:r>
              <a:rPr lang="en-US" altLang="zh-CN" sz="1500" dirty="0">
                <a:solidFill>
                  <a:schemeClr val="accent1"/>
                </a:solidFill>
                <a:latin typeface="微软雅黑" panose="020B0503020204020204" pitchFamily="34" charset="-122"/>
                <a:ea typeface="微软雅黑" panose="020B0503020204020204" pitchFamily="34" charset="-122"/>
              </a:rPr>
              <a:t>Subject Modules</a:t>
            </a:r>
            <a:endParaRPr lang="da-DK" altLang="zh-CN" sz="15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308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四大主题</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50033" y="1922878"/>
            <a:ext cx="2405576" cy="923330"/>
          </a:xfrm>
          <a:prstGeom prst="rect">
            <a:avLst/>
          </a:prstGeom>
          <a:noFill/>
        </p:spPr>
        <p:txBody>
          <a:bodyPr wrap="square" rtlCol="0">
            <a:spAutoFit/>
          </a:bodyPr>
          <a:lstStyle/>
          <a:p>
            <a:r>
              <a:rPr lang="zh-CN" altLang="en-US" sz="1350" dirty="0"/>
              <a:t>成本</a:t>
            </a:r>
            <a:endParaRPr lang="en-US" altLang="zh-CN" sz="1350" dirty="0"/>
          </a:p>
          <a:p>
            <a:r>
              <a:rPr lang="zh-CN" altLang="en-US" sz="1350" dirty="0"/>
              <a:t>质量</a:t>
            </a:r>
            <a:endParaRPr lang="en-US" altLang="zh-CN" sz="1350" dirty="0"/>
          </a:p>
          <a:p>
            <a:r>
              <a:rPr lang="zh-CN" altLang="en-US" sz="1350" dirty="0"/>
              <a:t>客户</a:t>
            </a:r>
            <a:endParaRPr lang="en-US" altLang="zh-CN" sz="1350" dirty="0"/>
          </a:p>
          <a:p>
            <a:r>
              <a:rPr lang="zh-CN" altLang="en-US" sz="1350" dirty="0"/>
              <a:t>绩效</a:t>
            </a:r>
            <a:endParaRPr lang="en-US" altLang="zh-CN" sz="1350" dirty="0"/>
          </a:p>
        </p:txBody>
      </p:sp>
      <p:grpSp>
        <p:nvGrpSpPr>
          <p:cNvPr id="10" name="组合 9"/>
          <p:cNvGrpSpPr/>
          <p:nvPr/>
        </p:nvGrpSpPr>
        <p:grpSpPr>
          <a:xfrm>
            <a:off x="521493" y="1593956"/>
            <a:ext cx="3136301" cy="4037063"/>
            <a:chOff x="245068" y="1054468"/>
            <a:chExt cx="4181733" cy="5382750"/>
          </a:xfrm>
        </p:grpSpPr>
        <p:sp>
          <p:nvSpPr>
            <p:cNvPr id="11" name="AutoShape 8"/>
            <p:cNvSpPr>
              <a:spLocks noChangeArrowheads="1"/>
            </p:cNvSpPr>
            <p:nvPr/>
          </p:nvSpPr>
          <p:spPr bwMode="auto">
            <a:xfrm rot="10800000">
              <a:off x="255783" y="5190798"/>
              <a:ext cx="4171018" cy="1246420"/>
            </a:xfrm>
            <a:custGeom>
              <a:avLst/>
              <a:gdLst>
                <a:gd name="G0" fmla="+- 1361 0 0"/>
                <a:gd name="G1" fmla="+- 21600 0 1361"/>
                <a:gd name="G2" fmla="*/ 1361 1 2"/>
                <a:gd name="G3" fmla="+- 21600 0 G2"/>
                <a:gd name="G4" fmla="+/ 1361 21600 2"/>
                <a:gd name="G5" fmla="+/ G1 0 2"/>
                <a:gd name="G6" fmla="*/ 21600 21600 1361"/>
                <a:gd name="G7" fmla="*/ G6 1 2"/>
                <a:gd name="G8" fmla="+- 21600 0 G7"/>
                <a:gd name="G9" fmla="*/ 21600 1 2"/>
                <a:gd name="G10" fmla="+- 1361 0 G9"/>
                <a:gd name="G11" fmla="?: G10 G8 0"/>
                <a:gd name="G12" fmla="?: G10 G7 21600"/>
                <a:gd name="T0" fmla="*/ 20919 w 21600"/>
                <a:gd name="T1" fmla="*/ 10800 h 21600"/>
                <a:gd name="T2" fmla="*/ 10800 w 21600"/>
                <a:gd name="T3" fmla="*/ 21600 h 21600"/>
                <a:gd name="T4" fmla="*/ 681 w 21600"/>
                <a:gd name="T5" fmla="*/ 10800 h 21600"/>
                <a:gd name="T6" fmla="*/ 10800 w 21600"/>
                <a:gd name="T7" fmla="*/ 0 h 21600"/>
                <a:gd name="T8" fmla="*/ 2481 w 21600"/>
                <a:gd name="T9" fmla="*/ 2481 h 21600"/>
                <a:gd name="T10" fmla="*/ 19119 w 21600"/>
                <a:gd name="T11" fmla="*/ 19119 h 21600"/>
              </a:gdLst>
              <a:ahLst/>
              <a:cxnLst>
                <a:cxn ang="0">
                  <a:pos x="T0" y="T1"/>
                </a:cxn>
                <a:cxn ang="0">
                  <a:pos x="T2" y="T3"/>
                </a:cxn>
                <a:cxn ang="0">
                  <a:pos x="T4" y="T5"/>
                </a:cxn>
                <a:cxn ang="0">
                  <a:pos x="T6" y="T7"/>
                </a:cxn>
              </a:cxnLst>
              <a:rect l="T8" t="T9" r="T10" b="T11"/>
              <a:pathLst>
                <a:path w="21600" h="21600">
                  <a:moveTo>
                    <a:pt x="0" y="0"/>
                  </a:moveTo>
                  <a:lnTo>
                    <a:pt x="1361" y="21600"/>
                  </a:lnTo>
                  <a:lnTo>
                    <a:pt x="20239" y="21600"/>
                  </a:lnTo>
                  <a:lnTo>
                    <a:pt x="21600" y="0"/>
                  </a:lnTo>
                  <a:close/>
                </a:path>
              </a:pathLst>
            </a:custGeom>
            <a:solidFill>
              <a:schemeClr val="accent5">
                <a:lumMod val="60000"/>
                <a:lumOff val="40000"/>
              </a:schemeClr>
            </a:solidFill>
            <a:ln w="12700" cap="rnd" algn="ctr">
              <a:solidFill>
                <a:schemeClr val="accent3"/>
              </a:solidFill>
              <a:prstDash val="sysDash"/>
              <a:miter lim="800000"/>
              <a:headEnd/>
              <a:tailEnd/>
            </a:ln>
            <a:effectLst/>
            <a:extLst/>
          </p:spPr>
          <p:txBody>
            <a:bodyPr wrap="none" lIns="82289" tIns="41144" rIns="82289" bIns="41144" anchor="ctr">
              <a:flatTx/>
            </a:bodyPr>
            <a:lstStyle/>
            <a:p>
              <a:pPr fontAlgn="base" latinLnBrk="1">
                <a:spcBef>
                  <a:spcPct val="0"/>
                </a:spcBef>
                <a:spcAft>
                  <a:spcPct val="0"/>
                </a:spcAft>
              </a:pPr>
              <a:endParaRPr kumimoji="1" lang="zh-CN" altLang="en-US" sz="1350" kern="0" dirty="0">
                <a:solidFill>
                  <a:srgbClr val="000000"/>
                </a:solidFill>
              </a:endParaRPr>
            </a:p>
          </p:txBody>
        </p:sp>
        <p:sp>
          <p:nvSpPr>
            <p:cNvPr id="14" name="AutoShape 8"/>
            <p:cNvSpPr>
              <a:spLocks noChangeArrowheads="1"/>
            </p:cNvSpPr>
            <p:nvPr/>
          </p:nvSpPr>
          <p:spPr bwMode="auto">
            <a:xfrm rot="10800000">
              <a:off x="245068" y="1356670"/>
              <a:ext cx="4181732" cy="1320697"/>
            </a:xfrm>
            <a:custGeom>
              <a:avLst/>
              <a:gdLst>
                <a:gd name="G0" fmla="+- 1361 0 0"/>
                <a:gd name="G1" fmla="+- 21600 0 1361"/>
                <a:gd name="G2" fmla="*/ 1361 1 2"/>
                <a:gd name="G3" fmla="+- 21600 0 G2"/>
                <a:gd name="G4" fmla="+/ 1361 21600 2"/>
                <a:gd name="G5" fmla="+/ G1 0 2"/>
                <a:gd name="G6" fmla="*/ 21600 21600 1361"/>
                <a:gd name="G7" fmla="*/ G6 1 2"/>
                <a:gd name="G8" fmla="+- 21600 0 G7"/>
                <a:gd name="G9" fmla="*/ 21600 1 2"/>
                <a:gd name="G10" fmla="+- 1361 0 G9"/>
                <a:gd name="G11" fmla="?: G10 G8 0"/>
                <a:gd name="G12" fmla="?: G10 G7 21600"/>
                <a:gd name="T0" fmla="*/ 20919 w 21600"/>
                <a:gd name="T1" fmla="*/ 10800 h 21600"/>
                <a:gd name="T2" fmla="*/ 10800 w 21600"/>
                <a:gd name="T3" fmla="*/ 21600 h 21600"/>
                <a:gd name="T4" fmla="*/ 681 w 21600"/>
                <a:gd name="T5" fmla="*/ 10800 h 21600"/>
                <a:gd name="T6" fmla="*/ 10800 w 21600"/>
                <a:gd name="T7" fmla="*/ 0 h 21600"/>
                <a:gd name="T8" fmla="*/ 2481 w 21600"/>
                <a:gd name="T9" fmla="*/ 2481 h 21600"/>
                <a:gd name="T10" fmla="*/ 19119 w 21600"/>
                <a:gd name="T11" fmla="*/ 19119 h 21600"/>
              </a:gdLst>
              <a:ahLst/>
              <a:cxnLst>
                <a:cxn ang="0">
                  <a:pos x="T0" y="T1"/>
                </a:cxn>
                <a:cxn ang="0">
                  <a:pos x="T2" y="T3"/>
                </a:cxn>
                <a:cxn ang="0">
                  <a:pos x="T4" y="T5"/>
                </a:cxn>
                <a:cxn ang="0">
                  <a:pos x="T6" y="T7"/>
                </a:cxn>
              </a:cxnLst>
              <a:rect l="T8" t="T9" r="T10" b="T11"/>
              <a:pathLst>
                <a:path w="21600" h="21600">
                  <a:moveTo>
                    <a:pt x="0" y="0"/>
                  </a:moveTo>
                  <a:lnTo>
                    <a:pt x="1361" y="21600"/>
                  </a:lnTo>
                  <a:lnTo>
                    <a:pt x="20239" y="21600"/>
                  </a:lnTo>
                  <a:lnTo>
                    <a:pt x="21600" y="0"/>
                  </a:lnTo>
                  <a:close/>
                </a:path>
              </a:pathLst>
            </a:custGeom>
            <a:solidFill>
              <a:schemeClr val="accent6">
                <a:lumMod val="20000"/>
                <a:lumOff val="80000"/>
              </a:schemeClr>
            </a:solidFill>
            <a:ln w="25400" cap="rnd" cmpd="sng" algn="ctr">
              <a:solidFill>
                <a:srgbClr val="92D050"/>
              </a:solidFill>
              <a:prstDash val="sysDot"/>
              <a:miter lim="800000"/>
              <a:headEnd/>
              <a:tailEnd/>
            </a:ln>
            <a:effectLst/>
            <a:extLst/>
          </p:spPr>
          <p:txBody>
            <a:bodyPr wrap="none" lIns="82289" tIns="41144" rIns="82289" bIns="41144" anchor="ctr">
              <a:flatTx/>
            </a:bodyPr>
            <a:lstStyle/>
            <a:p>
              <a:pPr fontAlgn="base" latinLnBrk="1">
                <a:spcBef>
                  <a:spcPct val="0"/>
                </a:spcBef>
                <a:spcAft>
                  <a:spcPct val="0"/>
                </a:spcAft>
              </a:pPr>
              <a:endParaRPr kumimoji="1" lang="zh-CN" altLang="en-US" sz="1350" kern="0" dirty="0">
                <a:solidFill>
                  <a:srgbClr val="000000"/>
                </a:solidFill>
              </a:endParaRPr>
            </a:p>
          </p:txBody>
        </p:sp>
        <p:sp>
          <p:nvSpPr>
            <p:cNvPr id="15" name="Freeform 27"/>
            <p:cNvSpPr>
              <a:spLocks/>
            </p:cNvSpPr>
            <p:nvPr/>
          </p:nvSpPr>
          <p:spPr bwMode="auto">
            <a:xfrm flipH="1">
              <a:off x="2993931" y="1054468"/>
              <a:ext cx="1244143" cy="368474"/>
            </a:xfrm>
            <a:custGeom>
              <a:avLst/>
              <a:gdLst>
                <a:gd name="T0" fmla="*/ 0 w 1231"/>
                <a:gd name="T1" fmla="*/ 0 h 602"/>
                <a:gd name="T2" fmla="*/ 1047 w 1231"/>
                <a:gd name="T3" fmla="*/ 0 h 602"/>
                <a:gd name="T4" fmla="*/ 1231 w 1231"/>
                <a:gd name="T5" fmla="*/ 299 h 602"/>
                <a:gd name="T6" fmla="*/ 1047 w 1231"/>
                <a:gd name="T7" fmla="*/ 602 h 602"/>
                <a:gd name="T8" fmla="*/ 0 w 1231"/>
                <a:gd name="T9" fmla="*/ 602 h 602"/>
                <a:gd name="T10" fmla="*/ 0 w 1231"/>
                <a:gd name="T11" fmla="*/ 0 h 602"/>
                <a:gd name="T12" fmla="*/ 0 w 1231"/>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231" h="602">
                  <a:moveTo>
                    <a:pt x="0" y="0"/>
                  </a:moveTo>
                  <a:lnTo>
                    <a:pt x="1047" y="0"/>
                  </a:lnTo>
                  <a:lnTo>
                    <a:pt x="1231" y="299"/>
                  </a:lnTo>
                  <a:lnTo>
                    <a:pt x="1047" y="602"/>
                  </a:lnTo>
                  <a:lnTo>
                    <a:pt x="0" y="602"/>
                  </a:lnTo>
                  <a:lnTo>
                    <a:pt x="0" y="0"/>
                  </a:lnTo>
                  <a:lnTo>
                    <a:pt x="0" y="0"/>
                  </a:lnTo>
                  <a:close/>
                </a:path>
              </a:pathLst>
            </a:custGeom>
            <a:solidFill>
              <a:srgbClr val="E15719"/>
            </a:solidFill>
            <a:ln w="19050" cap="rnd" algn="ctr">
              <a:prstDash val="sysDot"/>
              <a:miter lim="800000"/>
              <a:headEnd/>
              <a:tailEnd/>
            </a:ln>
            <a:effectLst>
              <a:outerShdw blurRad="50800" dist="139700" dir="4200000" algn="t" rotWithShape="0">
                <a:prstClr val="black">
                  <a:alpha val="40000"/>
                </a:prstClr>
              </a:outerShdw>
            </a:effectLst>
            <a:extLst/>
          </p:spPr>
          <p:txBody>
            <a:bodyPr wrap="none" lIns="82289" tIns="41144" rIns="82289" bIns="41144" anchor="ctr">
              <a:flatTx/>
            </a:bodyPr>
            <a:lstStyle/>
            <a:p>
              <a:pPr fontAlgn="base" latinLnBrk="1">
                <a:spcBef>
                  <a:spcPct val="0"/>
                </a:spcBef>
                <a:spcAft>
                  <a:spcPct val="0"/>
                </a:spcAft>
              </a:pPr>
              <a:endParaRPr kumimoji="1" lang="zh-CN" altLang="en-US" sz="1350" kern="0">
                <a:solidFill>
                  <a:srgbClr val="000000"/>
                </a:solidFill>
                <a:sym typeface="+mn-lt"/>
              </a:endParaRPr>
            </a:p>
          </p:txBody>
        </p:sp>
        <p:grpSp>
          <p:nvGrpSpPr>
            <p:cNvPr id="16" name="组合 15"/>
            <p:cNvGrpSpPr/>
            <p:nvPr/>
          </p:nvGrpSpPr>
          <p:grpSpPr>
            <a:xfrm>
              <a:off x="2893311" y="4869160"/>
              <a:ext cx="1462207" cy="368474"/>
              <a:chOff x="5266100" y="4293096"/>
              <a:chExt cx="1581667" cy="359837"/>
            </a:xfrm>
          </p:grpSpPr>
          <p:sp>
            <p:nvSpPr>
              <p:cNvPr id="141" name="Freeform 27"/>
              <p:cNvSpPr>
                <a:spLocks/>
              </p:cNvSpPr>
              <p:nvPr/>
            </p:nvSpPr>
            <p:spPr bwMode="auto">
              <a:xfrm flipH="1">
                <a:off x="5292569" y="4293096"/>
                <a:ext cx="1428157" cy="359837"/>
              </a:xfrm>
              <a:custGeom>
                <a:avLst/>
                <a:gdLst>
                  <a:gd name="T0" fmla="*/ 0 w 1231"/>
                  <a:gd name="T1" fmla="*/ 0 h 602"/>
                  <a:gd name="T2" fmla="*/ 1047 w 1231"/>
                  <a:gd name="T3" fmla="*/ 0 h 602"/>
                  <a:gd name="T4" fmla="*/ 1231 w 1231"/>
                  <a:gd name="T5" fmla="*/ 299 h 602"/>
                  <a:gd name="T6" fmla="*/ 1047 w 1231"/>
                  <a:gd name="T7" fmla="*/ 602 h 602"/>
                  <a:gd name="T8" fmla="*/ 0 w 1231"/>
                  <a:gd name="T9" fmla="*/ 602 h 602"/>
                  <a:gd name="T10" fmla="*/ 0 w 1231"/>
                  <a:gd name="T11" fmla="*/ 0 h 602"/>
                  <a:gd name="T12" fmla="*/ 0 w 1231"/>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231" h="602">
                    <a:moveTo>
                      <a:pt x="0" y="0"/>
                    </a:moveTo>
                    <a:lnTo>
                      <a:pt x="1047" y="0"/>
                    </a:lnTo>
                    <a:lnTo>
                      <a:pt x="1231" y="299"/>
                    </a:lnTo>
                    <a:lnTo>
                      <a:pt x="1047" y="602"/>
                    </a:lnTo>
                    <a:lnTo>
                      <a:pt x="0" y="602"/>
                    </a:lnTo>
                    <a:lnTo>
                      <a:pt x="0" y="0"/>
                    </a:lnTo>
                    <a:lnTo>
                      <a:pt x="0" y="0"/>
                    </a:lnTo>
                    <a:close/>
                  </a:path>
                </a:pathLst>
              </a:custGeom>
              <a:solidFill>
                <a:srgbClr val="2F957A"/>
              </a:solidFill>
              <a:ln w="19050" cap="rnd" algn="ctr">
                <a:prstDash val="sysDot"/>
                <a:miter lim="800000"/>
                <a:headEnd/>
                <a:tailEnd/>
              </a:ln>
              <a:effectLst>
                <a:outerShdw blurRad="50800" dist="139700" dir="5400000" algn="t" rotWithShape="0">
                  <a:prstClr val="black">
                    <a:alpha val="40000"/>
                  </a:prstClr>
                </a:outerShdw>
              </a:effectLst>
              <a:extLst/>
            </p:spPr>
            <p:txBody>
              <a:bodyPr wrap="none" lIns="82289" tIns="41144" rIns="82289" bIns="41144" anchor="ctr">
                <a:flatTx/>
              </a:bodyPr>
              <a:lstStyle/>
              <a:p>
                <a:pPr fontAlgn="base" latinLnBrk="1">
                  <a:spcBef>
                    <a:spcPct val="0"/>
                  </a:spcBef>
                  <a:spcAft>
                    <a:spcPct val="0"/>
                  </a:spcAft>
                </a:pPr>
                <a:endParaRPr kumimoji="1" lang="zh-CN" altLang="en-US" sz="1350" kern="0">
                  <a:solidFill>
                    <a:srgbClr val="000000"/>
                  </a:solidFill>
                  <a:sym typeface="+mn-lt"/>
                </a:endParaRPr>
              </a:p>
            </p:txBody>
          </p:sp>
          <p:sp>
            <p:nvSpPr>
              <p:cNvPr id="142" name="矩形 141"/>
              <p:cNvSpPr/>
              <p:nvPr/>
            </p:nvSpPr>
            <p:spPr>
              <a:xfrm>
                <a:off x="5266100" y="4298661"/>
                <a:ext cx="1581667" cy="318585"/>
              </a:xfrm>
              <a:prstGeom prst="rect">
                <a:avLst/>
              </a:prstGeom>
            </p:spPr>
            <p:txBody>
              <a:bodyPr wrap="square" lIns="82289" tIns="41144" rIns="82289" bIns="41144">
                <a:spAutoFit/>
              </a:bodyPr>
              <a:lstStyle/>
              <a:p>
                <a:pPr algn="ctr"/>
                <a:r>
                  <a:rPr lang="zh-CN" altLang="en-US" sz="1050" b="1" dirty="0">
                    <a:solidFill>
                      <a:schemeClr val="bg1"/>
                    </a:solidFill>
                    <a:latin typeface="微软雅黑" pitchFamily="34" charset="-122"/>
                    <a:ea typeface="微软雅黑" pitchFamily="34" charset="-122"/>
                  </a:rPr>
                  <a:t>智能支撑层</a:t>
                </a:r>
              </a:p>
            </p:txBody>
          </p:sp>
        </p:grpSp>
        <p:sp>
          <p:nvSpPr>
            <p:cNvPr id="17" name="矩形 16"/>
            <p:cNvSpPr/>
            <p:nvPr/>
          </p:nvSpPr>
          <p:spPr>
            <a:xfrm>
              <a:off x="2965318" y="1054468"/>
              <a:ext cx="1458563" cy="326232"/>
            </a:xfrm>
            <a:prstGeom prst="rect">
              <a:avLst/>
            </a:prstGeom>
          </p:spPr>
          <p:txBody>
            <a:bodyPr wrap="square" lIns="82289" tIns="41144" rIns="82289" bIns="41144">
              <a:spAutoFit/>
            </a:bodyPr>
            <a:lstStyle/>
            <a:p>
              <a:pPr algn="ctr"/>
              <a:r>
                <a:rPr lang="zh-CN" altLang="en-US" sz="1050" b="1" dirty="0">
                  <a:solidFill>
                    <a:schemeClr val="bg1"/>
                  </a:solidFill>
                  <a:latin typeface="微软雅黑" pitchFamily="34" charset="-122"/>
                  <a:ea typeface="微软雅黑" pitchFamily="34" charset="-122"/>
                </a:rPr>
                <a:t>智能决策层</a:t>
              </a:r>
            </a:p>
          </p:txBody>
        </p:sp>
        <p:sp>
          <p:nvSpPr>
            <p:cNvPr id="18" name="Freeform 5"/>
            <p:cNvSpPr>
              <a:spLocks noChangeAspect="1" noEditPoints="1"/>
            </p:cNvSpPr>
            <p:nvPr/>
          </p:nvSpPr>
          <p:spPr bwMode="auto">
            <a:xfrm>
              <a:off x="465883" y="2064017"/>
              <a:ext cx="571067" cy="362608"/>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19" name="文本框 573"/>
            <p:cNvSpPr txBox="1"/>
            <p:nvPr/>
          </p:nvSpPr>
          <p:spPr>
            <a:xfrm>
              <a:off x="440375" y="2405694"/>
              <a:ext cx="563294" cy="264677"/>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CRM</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20" name="左右箭头 19"/>
            <p:cNvSpPr/>
            <p:nvPr/>
          </p:nvSpPr>
          <p:spPr>
            <a:xfrm>
              <a:off x="940903" y="2155126"/>
              <a:ext cx="373921" cy="65727"/>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1" name="Freeform 5"/>
            <p:cNvSpPr>
              <a:spLocks noChangeAspect="1" noEditPoints="1"/>
            </p:cNvSpPr>
            <p:nvPr/>
          </p:nvSpPr>
          <p:spPr bwMode="auto">
            <a:xfrm>
              <a:off x="1262507" y="2057947"/>
              <a:ext cx="571067" cy="362608"/>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2" name="Freeform 5"/>
            <p:cNvSpPr>
              <a:spLocks noChangeAspect="1" noEditPoints="1"/>
            </p:cNvSpPr>
            <p:nvPr/>
          </p:nvSpPr>
          <p:spPr bwMode="auto">
            <a:xfrm>
              <a:off x="2068569" y="2039549"/>
              <a:ext cx="571067" cy="362608"/>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3" name="Freeform 5"/>
            <p:cNvSpPr>
              <a:spLocks noChangeAspect="1" noEditPoints="1"/>
            </p:cNvSpPr>
            <p:nvPr/>
          </p:nvSpPr>
          <p:spPr bwMode="auto">
            <a:xfrm>
              <a:off x="2881246" y="2045712"/>
              <a:ext cx="571067" cy="362608"/>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4" name="Freeform 5"/>
            <p:cNvSpPr>
              <a:spLocks noChangeAspect="1" noEditPoints="1"/>
            </p:cNvSpPr>
            <p:nvPr/>
          </p:nvSpPr>
          <p:spPr bwMode="auto">
            <a:xfrm>
              <a:off x="3667008" y="2057947"/>
              <a:ext cx="571067" cy="362608"/>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25" name="左右箭头 24"/>
            <p:cNvSpPr/>
            <p:nvPr/>
          </p:nvSpPr>
          <p:spPr>
            <a:xfrm>
              <a:off x="1737160" y="2154610"/>
              <a:ext cx="373921" cy="65727"/>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6" name="左右箭头 25"/>
            <p:cNvSpPr/>
            <p:nvPr/>
          </p:nvSpPr>
          <p:spPr>
            <a:xfrm>
              <a:off x="2548153" y="2155126"/>
              <a:ext cx="373921" cy="65727"/>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7" name="左右箭头 26"/>
            <p:cNvSpPr/>
            <p:nvPr/>
          </p:nvSpPr>
          <p:spPr>
            <a:xfrm>
              <a:off x="3349285" y="2169526"/>
              <a:ext cx="373921" cy="65727"/>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28" name="文本框 573"/>
            <p:cNvSpPr txBox="1"/>
            <p:nvPr/>
          </p:nvSpPr>
          <p:spPr>
            <a:xfrm>
              <a:off x="1250432" y="2409774"/>
              <a:ext cx="563294" cy="264677"/>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PDS</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29" name="文本框 573"/>
            <p:cNvSpPr txBox="1"/>
            <p:nvPr/>
          </p:nvSpPr>
          <p:spPr>
            <a:xfrm>
              <a:off x="2043265" y="2409774"/>
              <a:ext cx="563294" cy="264677"/>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ERP</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30" name="文本框 573"/>
            <p:cNvSpPr txBox="1"/>
            <p:nvPr/>
          </p:nvSpPr>
          <p:spPr>
            <a:xfrm>
              <a:off x="2830966" y="2409774"/>
              <a:ext cx="600245" cy="264677"/>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QMS</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35" name="文本框 573"/>
            <p:cNvSpPr txBox="1"/>
            <p:nvPr/>
          </p:nvSpPr>
          <p:spPr>
            <a:xfrm>
              <a:off x="3647515" y="2409774"/>
              <a:ext cx="563294" cy="264677"/>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SCM</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36" name="Freeform 233"/>
            <p:cNvSpPr>
              <a:spLocks noChangeAspect="1" noEditPoints="1"/>
            </p:cNvSpPr>
            <p:nvPr/>
          </p:nvSpPr>
          <p:spPr bwMode="auto">
            <a:xfrm>
              <a:off x="647038" y="5510730"/>
              <a:ext cx="367243" cy="484071"/>
            </a:xfrm>
            <a:custGeom>
              <a:avLst/>
              <a:gdLst>
                <a:gd name="T0" fmla="*/ 440 w 699"/>
                <a:gd name="T1" fmla="*/ 88 h 562"/>
                <a:gd name="T2" fmla="*/ 446 w 699"/>
                <a:gd name="T3" fmla="*/ 31 h 562"/>
                <a:gd name="T4" fmla="*/ 470 w 699"/>
                <a:gd name="T5" fmla="*/ 0 h 562"/>
                <a:gd name="T6" fmla="*/ 699 w 699"/>
                <a:gd name="T7" fmla="*/ 0 h 562"/>
                <a:gd name="T8" fmla="*/ 699 w 699"/>
                <a:gd name="T9" fmla="*/ 531 h 562"/>
                <a:gd name="T10" fmla="*/ 675 w 699"/>
                <a:gd name="T11" fmla="*/ 562 h 562"/>
                <a:gd name="T12" fmla="*/ 446 w 699"/>
                <a:gd name="T13" fmla="*/ 562 h 562"/>
                <a:gd name="T14" fmla="*/ 446 w 699"/>
                <a:gd name="T15" fmla="*/ 456 h 562"/>
                <a:gd name="T16" fmla="*/ 316 w 699"/>
                <a:gd name="T17" fmla="*/ 456 h 562"/>
                <a:gd name="T18" fmla="*/ 347 w 699"/>
                <a:gd name="T19" fmla="*/ 512 h 562"/>
                <a:gd name="T20" fmla="*/ 105 w 699"/>
                <a:gd name="T21" fmla="*/ 562 h 562"/>
                <a:gd name="T22" fmla="*/ 142 w 699"/>
                <a:gd name="T23" fmla="*/ 512 h 562"/>
                <a:gd name="T24" fmla="*/ 31 w 699"/>
                <a:gd name="T25" fmla="*/ 456 h 562"/>
                <a:gd name="T26" fmla="*/ 0 w 699"/>
                <a:gd name="T27" fmla="*/ 425 h 562"/>
                <a:gd name="T28" fmla="*/ 0 w 699"/>
                <a:gd name="T29" fmla="*/ 88 h 562"/>
                <a:gd name="T30" fmla="*/ 31 w 699"/>
                <a:gd name="T31" fmla="*/ 88 h 562"/>
                <a:gd name="T32" fmla="*/ 155 w 699"/>
                <a:gd name="T33" fmla="*/ 350 h 562"/>
                <a:gd name="T34" fmla="*/ 124 w 699"/>
                <a:gd name="T35" fmla="*/ 256 h 562"/>
                <a:gd name="T36" fmla="*/ 124 w 699"/>
                <a:gd name="T37" fmla="*/ 350 h 562"/>
                <a:gd name="T38" fmla="*/ 347 w 699"/>
                <a:gd name="T39" fmla="*/ 350 h 562"/>
                <a:gd name="T40" fmla="*/ 310 w 699"/>
                <a:gd name="T41" fmla="*/ 187 h 562"/>
                <a:gd name="T42" fmla="*/ 310 w 699"/>
                <a:gd name="T43" fmla="*/ 350 h 562"/>
                <a:gd name="T44" fmla="*/ 297 w 699"/>
                <a:gd name="T45" fmla="*/ 350 h 562"/>
                <a:gd name="T46" fmla="*/ 266 w 699"/>
                <a:gd name="T47" fmla="*/ 294 h 562"/>
                <a:gd name="T48" fmla="*/ 266 w 699"/>
                <a:gd name="T49" fmla="*/ 350 h 562"/>
                <a:gd name="T50" fmla="*/ 248 w 699"/>
                <a:gd name="T51" fmla="*/ 350 h 562"/>
                <a:gd name="T52" fmla="*/ 217 w 699"/>
                <a:gd name="T53" fmla="*/ 275 h 562"/>
                <a:gd name="T54" fmla="*/ 217 w 699"/>
                <a:gd name="T55" fmla="*/ 350 h 562"/>
                <a:gd name="T56" fmla="*/ 204 w 699"/>
                <a:gd name="T57" fmla="*/ 350 h 562"/>
                <a:gd name="T58" fmla="*/ 173 w 699"/>
                <a:gd name="T59" fmla="*/ 231 h 562"/>
                <a:gd name="T60" fmla="*/ 173 w 699"/>
                <a:gd name="T61" fmla="*/ 350 h 562"/>
                <a:gd name="T62" fmla="*/ 644 w 699"/>
                <a:gd name="T63" fmla="*/ 200 h 562"/>
                <a:gd name="T64" fmla="*/ 532 w 699"/>
                <a:gd name="T65" fmla="*/ 162 h 562"/>
                <a:gd name="T66" fmla="*/ 644 w 699"/>
                <a:gd name="T67" fmla="*/ 106 h 562"/>
                <a:gd name="T68" fmla="*/ 501 w 699"/>
                <a:gd name="T69" fmla="*/ 63 h 562"/>
                <a:gd name="T70" fmla="*/ 644 w 699"/>
                <a:gd name="T71" fmla="*/ 506 h 562"/>
                <a:gd name="T72" fmla="*/ 532 w 699"/>
                <a:gd name="T73" fmla="*/ 256 h 562"/>
                <a:gd name="T74" fmla="*/ 532 w 699"/>
                <a:gd name="T75" fmla="*/ 200 h 562"/>
                <a:gd name="T76" fmla="*/ 56 w 699"/>
                <a:gd name="T77" fmla="*/ 150 h 562"/>
                <a:gd name="T78" fmla="*/ 415 w 699"/>
                <a:gd name="T79" fmla="*/ 40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9" h="562">
                  <a:moveTo>
                    <a:pt x="31" y="88"/>
                  </a:moveTo>
                  <a:lnTo>
                    <a:pt x="440" y="88"/>
                  </a:lnTo>
                  <a:lnTo>
                    <a:pt x="446" y="88"/>
                  </a:lnTo>
                  <a:lnTo>
                    <a:pt x="446" y="31"/>
                  </a:lnTo>
                  <a:lnTo>
                    <a:pt x="446" y="0"/>
                  </a:lnTo>
                  <a:lnTo>
                    <a:pt x="470" y="0"/>
                  </a:lnTo>
                  <a:lnTo>
                    <a:pt x="675" y="0"/>
                  </a:lnTo>
                  <a:lnTo>
                    <a:pt x="699" y="0"/>
                  </a:lnTo>
                  <a:lnTo>
                    <a:pt x="699" y="31"/>
                  </a:lnTo>
                  <a:lnTo>
                    <a:pt x="699" y="531"/>
                  </a:lnTo>
                  <a:lnTo>
                    <a:pt x="699" y="562"/>
                  </a:lnTo>
                  <a:lnTo>
                    <a:pt x="675" y="562"/>
                  </a:lnTo>
                  <a:lnTo>
                    <a:pt x="470" y="562"/>
                  </a:lnTo>
                  <a:lnTo>
                    <a:pt x="446" y="562"/>
                  </a:lnTo>
                  <a:lnTo>
                    <a:pt x="446" y="531"/>
                  </a:lnTo>
                  <a:lnTo>
                    <a:pt x="446" y="456"/>
                  </a:lnTo>
                  <a:lnTo>
                    <a:pt x="440" y="456"/>
                  </a:lnTo>
                  <a:lnTo>
                    <a:pt x="316" y="456"/>
                  </a:lnTo>
                  <a:lnTo>
                    <a:pt x="316" y="512"/>
                  </a:lnTo>
                  <a:lnTo>
                    <a:pt x="347" y="512"/>
                  </a:lnTo>
                  <a:lnTo>
                    <a:pt x="347" y="562"/>
                  </a:lnTo>
                  <a:lnTo>
                    <a:pt x="105" y="562"/>
                  </a:lnTo>
                  <a:lnTo>
                    <a:pt x="105" y="512"/>
                  </a:lnTo>
                  <a:lnTo>
                    <a:pt x="142" y="512"/>
                  </a:lnTo>
                  <a:lnTo>
                    <a:pt x="142" y="456"/>
                  </a:lnTo>
                  <a:lnTo>
                    <a:pt x="31" y="456"/>
                  </a:lnTo>
                  <a:lnTo>
                    <a:pt x="0" y="456"/>
                  </a:lnTo>
                  <a:lnTo>
                    <a:pt x="0" y="425"/>
                  </a:lnTo>
                  <a:lnTo>
                    <a:pt x="0" y="119"/>
                  </a:lnTo>
                  <a:lnTo>
                    <a:pt x="0" y="88"/>
                  </a:lnTo>
                  <a:lnTo>
                    <a:pt x="31" y="88"/>
                  </a:lnTo>
                  <a:lnTo>
                    <a:pt x="31" y="88"/>
                  </a:lnTo>
                  <a:close/>
                  <a:moveTo>
                    <a:pt x="124" y="350"/>
                  </a:moveTo>
                  <a:lnTo>
                    <a:pt x="155" y="350"/>
                  </a:lnTo>
                  <a:lnTo>
                    <a:pt x="155" y="256"/>
                  </a:lnTo>
                  <a:lnTo>
                    <a:pt x="124" y="256"/>
                  </a:lnTo>
                  <a:lnTo>
                    <a:pt x="124" y="350"/>
                  </a:lnTo>
                  <a:lnTo>
                    <a:pt x="124" y="350"/>
                  </a:lnTo>
                  <a:close/>
                  <a:moveTo>
                    <a:pt x="310" y="350"/>
                  </a:moveTo>
                  <a:lnTo>
                    <a:pt x="347" y="350"/>
                  </a:lnTo>
                  <a:lnTo>
                    <a:pt x="347" y="187"/>
                  </a:lnTo>
                  <a:lnTo>
                    <a:pt x="310" y="187"/>
                  </a:lnTo>
                  <a:lnTo>
                    <a:pt x="310" y="350"/>
                  </a:lnTo>
                  <a:lnTo>
                    <a:pt x="310" y="350"/>
                  </a:lnTo>
                  <a:close/>
                  <a:moveTo>
                    <a:pt x="266" y="350"/>
                  </a:moveTo>
                  <a:lnTo>
                    <a:pt x="297" y="350"/>
                  </a:lnTo>
                  <a:lnTo>
                    <a:pt x="297" y="294"/>
                  </a:lnTo>
                  <a:lnTo>
                    <a:pt x="266" y="294"/>
                  </a:lnTo>
                  <a:lnTo>
                    <a:pt x="266" y="350"/>
                  </a:lnTo>
                  <a:lnTo>
                    <a:pt x="266" y="350"/>
                  </a:lnTo>
                  <a:close/>
                  <a:moveTo>
                    <a:pt x="217" y="350"/>
                  </a:moveTo>
                  <a:lnTo>
                    <a:pt x="248" y="350"/>
                  </a:lnTo>
                  <a:lnTo>
                    <a:pt x="248" y="275"/>
                  </a:lnTo>
                  <a:lnTo>
                    <a:pt x="217" y="275"/>
                  </a:lnTo>
                  <a:lnTo>
                    <a:pt x="217" y="350"/>
                  </a:lnTo>
                  <a:lnTo>
                    <a:pt x="217" y="350"/>
                  </a:lnTo>
                  <a:close/>
                  <a:moveTo>
                    <a:pt x="173" y="350"/>
                  </a:moveTo>
                  <a:lnTo>
                    <a:pt x="204" y="350"/>
                  </a:lnTo>
                  <a:lnTo>
                    <a:pt x="204" y="231"/>
                  </a:lnTo>
                  <a:lnTo>
                    <a:pt x="173" y="231"/>
                  </a:lnTo>
                  <a:lnTo>
                    <a:pt x="173" y="350"/>
                  </a:lnTo>
                  <a:lnTo>
                    <a:pt x="173" y="350"/>
                  </a:lnTo>
                  <a:close/>
                  <a:moveTo>
                    <a:pt x="532" y="200"/>
                  </a:moveTo>
                  <a:lnTo>
                    <a:pt x="644" y="200"/>
                  </a:lnTo>
                  <a:lnTo>
                    <a:pt x="644" y="162"/>
                  </a:lnTo>
                  <a:lnTo>
                    <a:pt x="532" y="162"/>
                  </a:lnTo>
                  <a:lnTo>
                    <a:pt x="532" y="106"/>
                  </a:lnTo>
                  <a:lnTo>
                    <a:pt x="644" y="106"/>
                  </a:lnTo>
                  <a:lnTo>
                    <a:pt x="644" y="63"/>
                  </a:lnTo>
                  <a:lnTo>
                    <a:pt x="501" y="63"/>
                  </a:lnTo>
                  <a:lnTo>
                    <a:pt x="501" y="506"/>
                  </a:lnTo>
                  <a:lnTo>
                    <a:pt x="644" y="506"/>
                  </a:lnTo>
                  <a:lnTo>
                    <a:pt x="644" y="256"/>
                  </a:lnTo>
                  <a:lnTo>
                    <a:pt x="532" y="256"/>
                  </a:lnTo>
                  <a:lnTo>
                    <a:pt x="532" y="200"/>
                  </a:lnTo>
                  <a:lnTo>
                    <a:pt x="532" y="200"/>
                  </a:lnTo>
                  <a:close/>
                  <a:moveTo>
                    <a:pt x="415" y="150"/>
                  </a:moveTo>
                  <a:lnTo>
                    <a:pt x="56" y="150"/>
                  </a:lnTo>
                  <a:lnTo>
                    <a:pt x="56" y="400"/>
                  </a:lnTo>
                  <a:lnTo>
                    <a:pt x="415" y="400"/>
                  </a:lnTo>
                  <a:lnTo>
                    <a:pt x="415" y="150"/>
                  </a:lnTo>
                  <a:close/>
                </a:path>
              </a:pathLst>
            </a:custGeom>
            <a:solidFill>
              <a:schemeClr val="tx1">
                <a:lumMod val="65000"/>
                <a:lumOff val="35000"/>
              </a:schemeClr>
            </a:solidFill>
            <a:ln>
              <a:noFill/>
            </a:ln>
            <a:scene3d>
              <a:camera prst="orthographicFront">
                <a:rot lat="2094000" lon="20994000" rev="21594000"/>
              </a:camera>
              <a:lightRig rig="threePt" dir="t"/>
            </a:scene3d>
          </p:spPr>
          <p:txBody>
            <a:bodyPr vert="horz" wrap="square" lIns="82289" tIns="41144" rIns="82289" bIns="41144" numCol="1" anchor="t" anchorCtr="0" compatLnSpc="1">
              <a:prstTxWarp prst="textNoShape">
                <a:avLst/>
              </a:prstTxWarp>
            </a:bodyPr>
            <a:lstStyle/>
            <a:p>
              <a:endParaRPr lang="zh-CN" altLang="en-US" sz="1350"/>
            </a:p>
          </p:txBody>
        </p:sp>
        <p:grpSp>
          <p:nvGrpSpPr>
            <p:cNvPr id="37" name="Group 4"/>
            <p:cNvGrpSpPr>
              <a:grpSpLocks noChangeAspect="1"/>
            </p:cNvGrpSpPr>
            <p:nvPr/>
          </p:nvGrpSpPr>
          <p:grpSpPr bwMode="auto">
            <a:xfrm>
              <a:off x="1324328" y="5503185"/>
              <a:ext cx="448452" cy="491621"/>
              <a:chOff x="3096" y="1716"/>
              <a:chExt cx="483" cy="389"/>
            </a:xfrm>
            <a:solidFill>
              <a:schemeClr val="bg1"/>
            </a:solidFill>
          </p:grpSpPr>
          <p:sp>
            <p:nvSpPr>
              <p:cNvPr id="135" name="Freeform 5"/>
              <p:cNvSpPr>
                <a:spLocks noEditPoints="1"/>
              </p:cNvSpPr>
              <p:nvPr/>
            </p:nvSpPr>
            <p:spPr bwMode="auto">
              <a:xfrm>
                <a:off x="3096" y="1716"/>
                <a:ext cx="483" cy="389"/>
              </a:xfrm>
              <a:custGeom>
                <a:avLst/>
                <a:gdLst>
                  <a:gd name="T0" fmla="*/ 114 w 114"/>
                  <a:gd name="T1" fmla="*/ 20 h 91"/>
                  <a:gd name="T2" fmla="*/ 89 w 114"/>
                  <a:gd name="T3" fmla="*/ 0 h 91"/>
                  <a:gd name="T4" fmla="*/ 96 w 114"/>
                  <a:gd name="T5" fmla="*/ 14 h 91"/>
                  <a:gd name="T6" fmla="*/ 58 w 114"/>
                  <a:gd name="T7" fmla="*/ 14 h 91"/>
                  <a:gd name="T8" fmla="*/ 53 w 114"/>
                  <a:gd name="T9" fmla="*/ 20 h 91"/>
                  <a:gd name="T10" fmla="*/ 53 w 114"/>
                  <a:gd name="T11" fmla="*/ 76 h 91"/>
                  <a:gd name="T12" fmla="*/ 19 w 114"/>
                  <a:gd name="T13" fmla="*/ 76 h 91"/>
                  <a:gd name="T14" fmla="*/ 10 w 114"/>
                  <a:gd name="T15" fmla="*/ 70 h 91"/>
                  <a:gd name="T16" fmla="*/ 0 w 114"/>
                  <a:gd name="T17" fmla="*/ 81 h 91"/>
                  <a:gd name="T18" fmla="*/ 10 w 114"/>
                  <a:gd name="T19" fmla="*/ 91 h 91"/>
                  <a:gd name="T20" fmla="*/ 19 w 114"/>
                  <a:gd name="T21" fmla="*/ 86 h 91"/>
                  <a:gd name="T22" fmla="*/ 58 w 114"/>
                  <a:gd name="T23" fmla="*/ 86 h 91"/>
                  <a:gd name="T24" fmla="*/ 63 w 114"/>
                  <a:gd name="T25" fmla="*/ 81 h 91"/>
                  <a:gd name="T26" fmla="*/ 63 w 114"/>
                  <a:gd name="T27" fmla="*/ 25 h 91"/>
                  <a:gd name="T28" fmla="*/ 96 w 114"/>
                  <a:gd name="T29" fmla="*/ 25 h 91"/>
                  <a:gd name="T30" fmla="*/ 89 w 114"/>
                  <a:gd name="T31" fmla="*/ 39 h 91"/>
                  <a:gd name="T32" fmla="*/ 114 w 114"/>
                  <a:gd name="T33" fmla="*/ 20 h 91"/>
                  <a:gd name="T34" fmla="*/ 10 w 114"/>
                  <a:gd name="T35" fmla="*/ 88 h 91"/>
                  <a:gd name="T36" fmla="*/ 3 w 114"/>
                  <a:gd name="T37" fmla="*/ 81 h 91"/>
                  <a:gd name="T38" fmla="*/ 10 w 114"/>
                  <a:gd name="T39" fmla="*/ 73 h 91"/>
                  <a:gd name="T40" fmla="*/ 18 w 114"/>
                  <a:gd name="T41" fmla="*/ 81 h 91"/>
                  <a:gd name="T42" fmla="*/ 10 w 114"/>
                  <a:gd name="T43" fmla="*/ 88 h 91"/>
                  <a:gd name="T44" fmla="*/ 98 w 114"/>
                  <a:gd name="T45" fmla="*/ 19 h 91"/>
                  <a:gd name="T46" fmla="*/ 98 w 114"/>
                  <a:gd name="T47" fmla="*/ 20 h 91"/>
                  <a:gd name="T48" fmla="*/ 98 w 114"/>
                  <a:gd name="T49" fmla="*/ 20 h 91"/>
                  <a:gd name="T50" fmla="*/ 98 w 114"/>
                  <a:gd name="T51" fmla="*/ 1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4" h="91">
                    <a:moveTo>
                      <a:pt x="114" y="20"/>
                    </a:moveTo>
                    <a:cubicBezTo>
                      <a:pt x="89" y="0"/>
                      <a:pt x="89" y="0"/>
                      <a:pt x="89" y="0"/>
                    </a:cubicBezTo>
                    <a:cubicBezTo>
                      <a:pt x="96" y="14"/>
                      <a:pt x="96" y="14"/>
                      <a:pt x="96" y="14"/>
                    </a:cubicBezTo>
                    <a:cubicBezTo>
                      <a:pt x="58" y="14"/>
                      <a:pt x="58" y="14"/>
                      <a:pt x="58" y="14"/>
                    </a:cubicBezTo>
                    <a:cubicBezTo>
                      <a:pt x="55" y="14"/>
                      <a:pt x="53" y="17"/>
                      <a:pt x="53" y="20"/>
                    </a:cubicBezTo>
                    <a:cubicBezTo>
                      <a:pt x="53" y="76"/>
                      <a:pt x="53" y="76"/>
                      <a:pt x="53" y="76"/>
                    </a:cubicBezTo>
                    <a:cubicBezTo>
                      <a:pt x="19" y="76"/>
                      <a:pt x="19" y="76"/>
                      <a:pt x="19" y="76"/>
                    </a:cubicBezTo>
                    <a:cubicBezTo>
                      <a:pt x="18" y="73"/>
                      <a:pt x="14" y="70"/>
                      <a:pt x="10" y="70"/>
                    </a:cubicBezTo>
                    <a:cubicBezTo>
                      <a:pt x="5" y="70"/>
                      <a:pt x="0" y="75"/>
                      <a:pt x="0" y="81"/>
                    </a:cubicBezTo>
                    <a:cubicBezTo>
                      <a:pt x="0" y="86"/>
                      <a:pt x="5" y="91"/>
                      <a:pt x="10" y="91"/>
                    </a:cubicBezTo>
                    <a:cubicBezTo>
                      <a:pt x="14" y="91"/>
                      <a:pt x="17" y="89"/>
                      <a:pt x="19" y="86"/>
                    </a:cubicBezTo>
                    <a:cubicBezTo>
                      <a:pt x="58" y="86"/>
                      <a:pt x="58" y="86"/>
                      <a:pt x="58" y="86"/>
                    </a:cubicBezTo>
                    <a:cubicBezTo>
                      <a:pt x="61" y="86"/>
                      <a:pt x="63" y="84"/>
                      <a:pt x="63" y="81"/>
                    </a:cubicBezTo>
                    <a:cubicBezTo>
                      <a:pt x="63" y="25"/>
                      <a:pt x="63" y="25"/>
                      <a:pt x="63" y="25"/>
                    </a:cubicBezTo>
                    <a:cubicBezTo>
                      <a:pt x="96" y="25"/>
                      <a:pt x="96" y="25"/>
                      <a:pt x="96" y="25"/>
                    </a:cubicBezTo>
                    <a:cubicBezTo>
                      <a:pt x="89" y="39"/>
                      <a:pt x="89" y="39"/>
                      <a:pt x="89" y="39"/>
                    </a:cubicBezTo>
                    <a:cubicBezTo>
                      <a:pt x="114" y="20"/>
                      <a:pt x="114" y="20"/>
                      <a:pt x="114" y="20"/>
                    </a:cubicBezTo>
                    <a:moveTo>
                      <a:pt x="10" y="88"/>
                    </a:moveTo>
                    <a:cubicBezTo>
                      <a:pt x="6" y="88"/>
                      <a:pt x="3" y="85"/>
                      <a:pt x="3" y="81"/>
                    </a:cubicBezTo>
                    <a:cubicBezTo>
                      <a:pt x="3" y="77"/>
                      <a:pt x="6" y="73"/>
                      <a:pt x="10" y="73"/>
                    </a:cubicBezTo>
                    <a:cubicBezTo>
                      <a:pt x="15" y="73"/>
                      <a:pt x="18" y="77"/>
                      <a:pt x="18" y="81"/>
                    </a:cubicBezTo>
                    <a:cubicBezTo>
                      <a:pt x="18" y="85"/>
                      <a:pt x="15" y="88"/>
                      <a:pt x="10" y="88"/>
                    </a:cubicBezTo>
                    <a:moveTo>
                      <a:pt x="98" y="19"/>
                    </a:moveTo>
                    <a:cubicBezTo>
                      <a:pt x="98" y="20"/>
                      <a:pt x="98" y="20"/>
                      <a:pt x="98" y="20"/>
                    </a:cubicBezTo>
                    <a:cubicBezTo>
                      <a:pt x="98" y="20"/>
                      <a:pt x="98" y="20"/>
                      <a:pt x="98" y="20"/>
                    </a:cubicBezTo>
                    <a:cubicBezTo>
                      <a:pt x="98" y="19"/>
                      <a:pt x="98" y="19"/>
                      <a:pt x="98" y="19"/>
                    </a:cubicBezTo>
                  </a:path>
                </a:pathLst>
              </a:custGeom>
              <a:solidFill>
                <a:schemeClr val="bg1"/>
              </a:solidFill>
              <a:ln>
                <a:solidFill>
                  <a:schemeClr val="tx1">
                    <a:lumMod val="75000"/>
                    <a:lumOff val="25000"/>
                  </a:schemeClr>
                </a:solidFill>
              </a:ln>
              <a:scene3d>
                <a:camera prst="orthographicFront">
                  <a:rot lat="2094000" lon="20994000" rev="21594000"/>
                </a:camera>
                <a:lightRig rig="threePt" dir="t"/>
              </a:scene3d>
            </p:spPr>
            <p:txBody>
              <a:bodyPr vert="horz" wrap="square" lIns="68580" tIns="34290" rIns="68580" bIns="34290" numCol="1" anchor="t" anchorCtr="0" compatLnSpc="1">
                <a:prstTxWarp prst="textNoShape">
                  <a:avLst/>
                </a:prstTxWarp>
              </a:bodyPr>
              <a:lstStyle/>
              <a:p>
                <a:endParaRPr lang="zh-CN" altLang="en-US" sz="1350"/>
              </a:p>
            </p:txBody>
          </p:sp>
          <p:sp>
            <p:nvSpPr>
              <p:cNvPr id="136" name="Freeform 6"/>
              <p:cNvSpPr>
                <a:spLocks noEditPoints="1"/>
              </p:cNvSpPr>
              <p:nvPr/>
            </p:nvSpPr>
            <p:spPr bwMode="auto">
              <a:xfrm>
                <a:off x="3223" y="1827"/>
                <a:ext cx="356" cy="278"/>
              </a:xfrm>
              <a:custGeom>
                <a:avLst/>
                <a:gdLst>
                  <a:gd name="T0" fmla="*/ 84 w 84"/>
                  <a:gd name="T1" fmla="*/ 51 h 65"/>
                  <a:gd name="T2" fmla="*/ 66 w 84"/>
                  <a:gd name="T3" fmla="*/ 65 h 65"/>
                  <a:gd name="T4" fmla="*/ 71 w 84"/>
                  <a:gd name="T5" fmla="*/ 55 h 65"/>
                  <a:gd name="T6" fmla="*/ 43 w 84"/>
                  <a:gd name="T7" fmla="*/ 55 h 65"/>
                  <a:gd name="T8" fmla="*/ 39 w 84"/>
                  <a:gd name="T9" fmla="*/ 51 h 65"/>
                  <a:gd name="T10" fmla="*/ 39 w 84"/>
                  <a:gd name="T11" fmla="*/ 11 h 65"/>
                  <a:gd name="T12" fmla="*/ 14 w 84"/>
                  <a:gd name="T13" fmla="*/ 11 h 65"/>
                  <a:gd name="T14" fmla="*/ 8 w 84"/>
                  <a:gd name="T15" fmla="*/ 15 h 65"/>
                  <a:gd name="T16" fmla="*/ 0 w 84"/>
                  <a:gd name="T17" fmla="*/ 8 h 65"/>
                  <a:gd name="T18" fmla="*/ 8 w 84"/>
                  <a:gd name="T19" fmla="*/ 0 h 65"/>
                  <a:gd name="T20" fmla="*/ 14 w 84"/>
                  <a:gd name="T21" fmla="*/ 4 h 65"/>
                  <a:gd name="T22" fmla="*/ 43 w 84"/>
                  <a:gd name="T23" fmla="*/ 4 h 65"/>
                  <a:gd name="T24" fmla="*/ 47 w 84"/>
                  <a:gd name="T25" fmla="*/ 8 h 65"/>
                  <a:gd name="T26" fmla="*/ 47 w 84"/>
                  <a:gd name="T27" fmla="*/ 48 h 65"/>
                  <a:gd name="T28" fmla="*/ 71 w 84"/>
                  <a:gd name="T29" fmla="*/ 48 h 65"/>
                  <a:gd name="T30" fmla="*/ 66 w 84"/>
                  <a:gd name="T31" fmla="*/ 37 h 65"/>
                  <a:gd name="T32" fmla="*/ 84 w 84"/>
                  <a:gd name="T33" fmla="*/ 51 h 65"/>
                  <a:gd name="T34" fmla="*/ 8 w 84"/>
                  <a:gd name="T35" fmla="*/ 2 h 65"/>
                  <a:gd name="T36" fmla="*/ 2 w 84"/>
                  <a:gd name="T37" fmla="*/ 8 h 65"/>
                  <a:gd name="T38" fmla="*/ 8 w 84"/>
                  <a:gd name="T39" fmla="*/ 13 h 65"/>
                  <a:gd name="T40" fmla="*/ 13 w 84"/>
                  <a:gd name="T41" fmla="*/ 8 h 65"/>
                  <a:gd name="T42" fmla="*/ 8 w 84"/>
                  <a:gd name="T43" fmla="*/ 2 h 65"/>
                  <a:gd name="T44" fmla="*/ 72 w 84"/>
                  <a:gd name="T45" fmla="*/ 52 h 65"/>
                  <a:gd name="T46" fmla="*/ 72 w 84"/>
                  <a:gd name="T47" fmla="*/ 51 h 65"/>
                  <a:gd name="T48" fmla="*/ 72 w 84"/>
                  <a:gd name="T49" fmla="*/ 51 h 65"/>
                  <a:gd name="T50" fmla="*/ 72 w 84"/>
                  <a:gd name="T51"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65">
                    <a:moveTo>
                      <a:pt x="84" y="51"/>
                    </a:moveTo>
                    <a:cubicBezTo>
                      <a:pt x="66" y="65"/>
                      <a:pt x="66" y="65"/>
                      <a:pt x="66" y="65"/>
                    </a:cubicBezTo>
                    <a:cubicBezTo>
                      <a:pt x="71" y="55"/>
                      <a:pt x="71" y="55"/>
                      <a:pt x="71" y="55"/>
                    </a:cubicBezTo>
                    <a:cubicBezTo>
                      <a:pt x="43" y="55"/>
                      <a:pt x="43" y="55"/>
                      <a:pt x="43" y="55"/>
                    </a:cubicBezTo>
                    <a:cubicBezTo>
                      <a:pt x="41" y="55"/>
                      <a:pt x="39" y="54"/>
                      <a:pt x="39" y="51"/>
                    </a:cubicBezTo>
                    <a:cubicBezTo>
                      <a:pt x="39" y="11"/>
                      <a:pt x="39" y="11"/>
                      <a:pt x="39" y="11"/>
                    </a:cubicBezTo>
                    <a:cubicBezTo>
                      <a:pt x="14" y="11"/>
                      <a:pt x="14" y="11"/>
                      <a:pt x="14" y="11"/>
                    </a:cubicBezTo>
                    <a:cubicBezTo>
                      <a:pt x="13" y="13"/>
                      <a:pt x="11" y="15"/>
                      <a:pt x="8" y="15"/>
                    </a:cubicBezTo>
                    <a:cubicBezTo>
                      <a:pt x="4" y="15"/>
                      <a:pt x="0" y="12"/>
                      <a:pt x="0" y="8"/>
                    </a:cubicBezTo>
                    <a:cubicBezTo>
                      <a:pt x="0" y="4"/>
                      <a:pt x="4" y="0"/>
                      <a:pt x="8" y="0"/>
                    </a:cubicBezTo>
                    <a:cubicBezTo>
                      <a:pt x="11" y="0"/>
                      <a:pt x="13" y="2"/>
                      <a:pt x="14" y="4"/>
                    </a:cubicBezTo>
                    <a:cubicBezTo>
                      <a:pt x="43" y="4"/>
                      <a:pt x="43" y="4"/>
                      <a:pt x="43" y="4"/>
                    </a:cubicBezTo>
                    <a:cubicBezTo>
                      <a:pt x="45" y="4"/>
                      <a:pt x="47" y="5"/>
                      <a:pt x="47" y="8"/>
                    </a:cubicBezTo>
                    <a:cubicBezTo>
                      <a:pt x="47" y="48"/>
                      <a:pt x="47" y="48"/>
                      <a:pt x="47" y="48"/>
                    </a:cubicBezTo>
                    <a:cubicBezTo>
                      <a:pt x="71" y="48"/>
                      <a:pt x="71" y="48"/>
                      <a:pt x="71" y="48"/>
                    </a:cubicBezTo>
                    <a:cubicBezTo>
                      <a:pt x="66" y="37"/>
                      <a:pt x="66" y="37"/>
                      <a:pt x="66" y="37"/>
                    </a:cubicBezTo>
                    <a:cubicBezTo>
                      <a:pt x="84" y="51"/>
                      <a:pt x="84" y="51"/>
                      <a:pt x="84" y="51"/>
                    </a:cubicBezTo>
                    <a:moveTo>
                      <a:pt x="8" y="2"/>
                    </a:moveTo>
                    <a:cubicBezTo>
                      <a:pt x="5" y="2"/>
                      <a:pt x="2" y="5"/>
                      <a:pt x="2" y="8"/>
                    </a:cubicBezTo>
                    <a:cubicBezTo>
                      <a:pt x="2" y="11"/>
                      <a:pt x="5" y="13"/>
                      <a:pt x="8" y="13"/>
                    </a:cubicBezTo>
                    <a:cubicBezTo>
                      <a:pt x="11" y="13"/>
                      <a:pt x="13" y="11"/>
                      <a:pt x="13" y="8"/>
                    </a:cubicBezTo>
                    <a:cubicBezTo>
                      <a:pt x="13" y="5"/>
                      <a:pt x="11" y="2"/>
                      <a:pt x="8" y="2"/>
                    </a:cubicBezTo>
                    <a:moveTo>
                      <a:pt x="72" y="52"/>
                    </a:moveTo>
                    <a:cubicBezTo>
                      <a:pt x="72" y="51"/>
                      <a:pt x="72" y="51"/>
                      <a:pt x="72" y="51"/>
                    </a:cubicBezTo>
                    <a:cubicBezTo>
                      <a:pt x="72" y="51"/>
                      <a:pt x="72" y="51"/>
                      <a:pt x="72" y="51"/>
                    </a:cubicBezTo>
                    <a:cubicBezTo>
                      <a:pt x="72" y="52"/>
                      <a:pt x="72" y="52"/>
                      <a:pt x="72" y="52"/>
                    </a:cubicBezTo>
                  </a:path>
                </a:pathLst>
              </a:custGeom>
              <a:solidFill>
                <a:schemeClr val="bg1"/>
              </a:solidFill>
              <a:ln>
                <a:solidFill>
                  <a:schemeClr val="tx1">
                    <a:lumMod val="75000"/>
                    <a:lumOff val="25000"/>
                  </a:schemeClr>
                </a:solidFill>
              </a:ln>
              <a:scene3d>
                <a:camera prst="orthographicFront">
                  <a:rot lat="2094000" lon="20994000" rev="21594000"/>
                </a:camera>
                <a:lightRig rig="threePt" dir="t"/>
              </a:scene3d>
            </p:spPr>
            <p:txBody>
              <a:bodyPr vert="horz" wrap="square" lIns="68580" tIns="34290" rIns="68580" bIns="34290" numCol="1" anchor="t" anchorCtr="0" compatLnSpc="1">
                <a:prstTxWarp prst="textNoShape">
                  <a:avLst/>
                </a:prstTxWarp>
              </a:bodyPr>
              <a:lstStyle/>
              <a:p>
                <a:endParaRPr lang="zh-CN" altLang="en-US" sz="1350"/>
              </a:p>
            </p:txBody>
          </p:sp>
          <p:sp>
            <p:nvSpPr>
              <p:cNvPr id="137" name="Freeform 7"/>
              <p:cNvSpPr>
                <a:spLocks noEditPoints="1"/>
              </p:cNvSpPr>
              <p:nvPr/>
            </p:nvSpPr>
            <p:spPr bwMode="auto">
              <a:xfrm>
                <a:off x="3176" y="1720"/>
                <a:ext cx="377" cy="278"/>
              </a:xfrm>
              <a:custGeom>
                <a:avLst/>
                <a:gdLst>
                  <a:gd name="T0" fmla="*/ 50 w 89"/>
                  <a:gd name="T1" fmla="*/ 56 h 65"/>
                  <a:gd name="T2" fmla="*/ 44 w 89"/>
                  <a:gd name="T3" fmla="*/ 56 h 65"/>
                  <a:gd name="T4" fmla="*/ 44 w 89"/>
                  <a:gd name="T5" fmla="*/ 65 h 65"/>
                  <a:gd name="T6" fmla="*/ 50 w 89"/>
                  <a:gd name="T7" fmla="*/ 65 h 65"/>
                  <a:gd name="T8" fmla="*/ 50 w 89"/>
                  <a:gd name="T9" fmla="*/ 56 h 65"/>
                  <a:gd name="T10" fmla="*/ 85 w 89"/>
                  <a:gd name="T11" fmla="*/ 56 h 65"/>
                  <a:gd name="T12" fmla="*/ 58 w 89"/>
                  <a:gd name="T13" fmla="*/ 56 h 65"/>
                  <a:gd name="T14" fmla="*/ 58 w 89"/>
                  <a:gd name="T15" fmla="*/ 65 h 65"/>
                  <a:gd name="T16" fmla="*/ 78 w 89"/>
                  <a:gd name="T17" fmla="*/ 65 h 65"/>
                  <a:gd name="T18" fmla="*/ 77 w 89"/>
                  <a:gd name="T19" fmla="*/ 62 h 65"/>
                  <a:gd name="T20" fmla="*/ 81 w 89"/>
                  <a:gd name="T21" fmla="*/ 65 h 65"/>
                  <a:gd name="T22" fmla="*/ 85 w 89"/>
                  <a:gd name="T23" fmla="*/ 65 h 65"/>
                  <a:gd name="T24" fmla="*/ 89 w 89"/>
                  <a:gd name="T25" fmla="*/ 61 h 65"/>
                  <a:gd name="T26" fmla="*/ 85 w 89"/>
                  <a:gd name="T27" fmla="*/ 56 h 65"/>
                  <a:gd name="T28" fmla="*/ 5 w 89"/>
                  <a:gd name="T29" fmla="*/ 0 h 65"/>
                  <a:gd name="T30" fmla="*/ 0 w 89"/>
                  <a:gd name="T31" fmla="*/ 5 h 65"/>
                  <a:gd name="T32" fmla="*/ 0 w 89"/>
                  <a:gd name="T33" fmla="*/ 51 h 65"/>
                  <a:gd name="T34" fmla="*/ 5 w 89"/>
                  <a:gd name="T35" fmla="*/ 55 h 65"/>
                  <a:gd name="T36" fmla="*/ 25 w 89"/>
                  <a:gd name="T37" fmla="*/ 55 h 65"/>
                  <a:gd name="T38" fmla="*/ 25 w 89"/>
                  <a:gd name="T39" fmla="*/ 61 h 65"/>
                  <a:gd name="T40" fmla="*/ 30 w 89"/>
                  <a:gd name="T41" fmla="*/ 65 h 65"/>
                  <a:gd name="T42" fmla="*/ 34 w 89"/>
                  <a:gd name="T43" fmla="*/ 65 h 65"/>
                  <a:gd name="T44" fmla="*/ 34 w 89"/>
                  <a:gd name="T45" fmla="*/ 48 h 65"/>
                  <a:gd name="T46" fmla="*/ 30 w 89"/>
                  <a:gd name="T47" fmla="*/ 46 h 65"/>
                  <a:gd name="T48" fmla="*/ 9 w 89"/>
                  <a:gd name="T49" fmla="*/ 46 h 65"/>
                  <a:gd name="T50" fmla="*/ 9 w 89"/>
                  <a:gd name="T51" fmla="*/ 5 h 65"/>
                  <a:gd name="T52" fmla="*/ 5 w 89"/>
                  <a:gd name="T5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65">
                    <a:moveTo>
                      <a:pt x="50" y="56"/>
                    </a:moveTo>
                    <a:cubicBezTo>
                      <a:pt x="44" y="56"/>
                      <a:pt x="44" y="56"/>
                      <a:pt x="44" y="56"/>
                    </a:cubicBezTo>
                    <a:cubicBezTo>
                      <a:pt x="44" y="65"/>
                      <a:pt x="44" y="65"/>
                      <a:pt x="44" y="65"/>
                    </a:cubicBezTo>
                    <a:cubicBezTo>
                      <a:pt x="50" y="65"/>
                      <a:pt x="50" y="65"/>
                      <a:pt x="50" y="65"/>
                    </a:cubicBezTo>
                    <a:cubicBezTo>
                      <a:pt x="50" y="56"/>
                      <a:pt x="50" y="56"/>
                      <a:pt x="50" y="56"/>
                    </a:cubicBezTo>
                    <a:moveTo>
                      <a:pt x="85" y="56"/>
                    </a:moveTo>
                    <a:cubicBezTo>
                      <a:pt x="58" y="56"/>
                      <a:pt x="58" y="56"/>
                      <a:pt x="58" y="56"/>
                    </a:cubicBezTo>
                    <a:cubicBezTo>
                      <a:pt x="58" y="65"/>
                      <a:pt x="58" y="65"/>
                      <a:pt x="58" y="65"/>
                    </a:cubicBezTo>
                    <a:cubicBezTo>
                      <a:pt x="78" y="65"/>
                      <a:pt x="78" y="65"/>
                      <a:pt x="78" y="65"/>
                    </a:cubicBezTo>
                    <a:cubicBezTo>
                      <a:pt x="77" y="62"/>
                      <a:pt x="77" y="62"/>
                      <a:pt x="77" y="62"/>
                    </a:cubicBezTo>
                    <a:cubicBezTo>
                      <a:pt x="81" y="65"/>
                      <a:pt x="81" y="65"/>
                      <a:pt x="81" y="65"/>
                    </a:cubicBezTo>
                    <a:cubicBezTo>
                      <a:pt x="85" y="65"/>
                      <a:pt x="85" y="65"/>
                      <a:pt x="85" y="65"/>
                    </a:cubicBezTo>
                    <a:cubicBezTo>
                      <a:pt x="87" y="65"/>
                      <a:pt x="89" y="63"/>
                      <a:pt x="89" y="61"/>
                    </a:cubicBezTo>
                    <a:cubicBezTo>
                      <a:pt x="89" y="58"/>
                      <a:pt x="87" y="56"/>
                      <a:pt x="85" y="56"/>
                    </a:cubicBezTo>
                    <a:moveTo>
                      <a:pt x="5" y="0"/>
                    </a:moveTo>
                    <a:cubicBezTo>
                      <a:pt x="2" y="0"/>
                      <a:pt x="0" y="2"/>
                      <a:pt x="0" y="5"/>
                    </a:cubicBezTo>
                    <a:cubicBezTo>
                      <a:pt x="0" y="51"/>
                      <a:pt x="0" y="51"/>
                      <a:pt x="0" y="51"/>
                    </a:cubicBezTo>
                    <a:cubicBezTo>
                      <a:pt x="0" y="53"/>
                      <a:pt x="2" y="55"/>
                      <a:pt x="5" y="55"/>
                    </a:cubicBezTo>
                    <a:cubicBezTo>
                      <a:pt x="25" y="55"/>
                      <a:pt x="25" y="55"/>
                      <a:pt x="25" y="55"/>
                    </a:cubicBezTo>
                    <a:cubicBezTo>
                      <a:pt x="25" y="61"/>
                      <a:pt x="25" y="61"/>
                      <a:pt x="25" y="61"/>
                    </a:cubicBezTo>
                    <a:cubicBezTo>
                      <a:pt x="25" y="63"/>
                      <a:pt x="27" y="65"/>
                      <a:pt x="30" y="65"/>
                    </a:cubicBezTo>
                    <a:cubicBezTo>
                      <a:pt x="34" y="65"/>
                      <a:pt x="34" y="65"/>
                      <a:pt x="34" y="65"/>
                    </a:cubicBezTo>
                    <a:cubicBezTo>
                      <a:pt x="34" y="48"/>
                      <a:pt x="34" y="48"/>
                      <a:pt x="34" y="48"/>
                    </a:cubicBezTo>
                    <a:cubicBezTo>
                      <a:pt x="33" y="47"/>
                      <a:pt x="31" y="46"/>
                      <a:pt x="30" y="46"/>
                    </a:cubicBezTo>
                    <a:cubicBezTo>
                      <a:pt x="9" y="46"/>
                      <a:pt x="9" y="46"/>
                      <a:pt x="9" y="46"/>
                    </a:cubicBezTo>
                    <a:cubicBezTo>
                      <a:pt x="9" y="5"/>
                      <a:pt x="9" y="5"/>
                      <a:pt x="9" y="5"/>
                    </a:cubicBezTo>
                    <a:cubicBezTo>
                      <a:pt x="9" y="2"/>
                      <a:pt x="7" y="0"/>
                      <a:pt x="5" y="0"/>
                    </a:cubicBezTo>
                  </a:path>
                </a:pathLst>
              </a:custGeom>
              <a:solidFill>
                <a:schemeClr val="bg1"/>
              </a:solidFill>
              <a:ln>
                <a:solidFill>
                  <a:schemeClr val="tx1">
                    <a:lumMod val="65000"/>
                    <a:lumOff val="35000"/>
                  </a:schemeClr>
                </a:solidFill>
              </a:ln>
              <a:scene3d>
                <a:camera prst="orthographicFront">
                  <a:rot lat="2094000" lon="20994000" rev="21594000"/>
                </a:camera>
                <a:lightRig rig="threePt" dir="t"/>
              </a:scene3d>
            </p:spPr>
            <p:txBody>
              <a:bodyPr vert="horz" wrap="square" lIns="68580" tIns="34290" rIns="68580" bIns="34290" numCol="1" anchor="t" anchorCtr="0" compatLnSpc="1">
                <a:prstTxWarp prst="textNoShape">
                  <a:avLst/>
                </a:prstTxWarp>
              </a:bodyPr>
              <a:lstStyle/>
              <a:p>
                <a:endParaRPr lang="zh-CN" altLang="en-US" sz="1350"/>
              </a:p>
            </p:txBody>
          </p:sp>
          <p:sp>
            <p:nvSpPr>
              <p:cNvPr id="138" name="Freeform 8"/>
              <p:cNvSpPr>
                <a:spLocks/>
              </p:cNvSpPr>
              <p:nvPr/>
            </p:nvSpPr>
            <p:spPr bwMode="auto">
              <a:xfrm>
                <a:off x="3320" y="1925"/>
                <a:ext cx="43" cy="73"/>
              </a:xfrm>
              <a:custGeom>
                <a:avLst/>
                <a:gdLst>
                  <a:gd name="T0" fmla="*/ 0 w 10"/>
                  <a:gd name="T1" fmla="*/ 0 h 17"/>
                  <a:gd name="T2" fmla="*/ 0 w 10"/>
                  <a:gd name="T3" fmla="*/ 17 h 17"/>
                  <a:gd name="T4" fmla="*/ 10 w 10"/>
                  <a:gd name="T5" fmla="*/ 17 h 17"/>
                  <a:gd name="T6" fmla="*/ 10 w 10"/>
                  <a:gd name="T7" fmla="*/ 8 h 17"/>
                  <a:gd name="T8" fmla="*/ 0 w 10"/>
                  <a:gd name="T9" fmla="*/ 8 h 17"/>
                  <a:gd name="T10" fmla="*/ 0 w 10"/>
                  <a:gd name="T11" fmla="*/ 3 h 17"/>
                  <a:gd name="T12" fmla="*/ 0 w 10"/>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0" h="17">
                    <a:moveTo>
                      <a:pt x="0" y="0"/>
                    </a:moveTo>
                    <a:cubicBezTo>
                      <a:pt x="0" y="17"/>
                      <a:pt x="0" y="17"/>
                      <a:pt x="0" y="17"/>
                    </a:cubicBezTo>
                    <a:cubicBezTo>
                      <a:pt x="10" y="17"/>
                      <a:pt x="10" y="17"/>
                      <a:pt x="10" y="17"/>
                    </a:cubicBezTo>
                    <a:cubicBezTo>
                      <a:pt x="10" y="8"/>
                      <a:pt x="10" y="8"/>
                      <a:pt x="10" y="8"/>
                    </a:cubicBezTo>
                    <a:cubicBezTo>
                      <a:pt x="0" y="8"/>
                      <a:pt x="0" y="8"/>
                      <a:pt x="0" y="8"/>
                    </a:cubicBezTo>
                    <a:cubicBezTo>
                      <a:pt x="0" y="3"/>
                      <a:pt x="0" y="3"/>
                      <a:pt x="0" y="3"/>
                    </a:cubicBezTo>
                    <a:cubicBezTo>
                      <a:pt x="0" y="2"/>
                      <a:pt x="0" y="1"/>
                      <a:pt x="0" y="0"/>
                    </a:cubicBezTo>
                  </a:path>
                </a:pathLst>
              </a:custGeom>
              <a:solidFill>
                <a:schemeClr val="bg1"/>
              </a:solidFill>
              <a:ln>
                <a:solidFill>
                  <a:schemeClr val="tx1">
                    <a:lumMod val="75000"/>
                    <a:lumOff val="25000"/>
                  </a:schemeClr>
                </a:solidFill>
              </a:ln>
              <a:scene3d>
                <a:camera prst="orthographicFront">
                  <a:rot lat="2094000" lon="20994000" rev="21594000"/>
                </a:camera>
                <a:lightRig rig="threePt" dir="t"/>
              </a:scene3d>
            </p:spPr>
            <p:txBody>
              <a:bodyPr vert="horz" wrap="square" lIns="68580" tIns="34290" rIns="68580" bIns="34290" numCol="1" anchor="t" anchorCtr="0" compatLnSpc="1">
                <a:prstTxWarp prst="textNoShape">
                  <a:avLst/>
                </a:prstTxWarp>
              </a:bodyPr>
              <a:lstStyle/>
              <a:p>
                <a:endParaRPr lang="zh-CN" altLang="en-US" sz="1350"/>
              </a:p>
            </p:txBody>
          </p:sp>
          <p:sp>
            <p:nvSpPr>
              <p:cNvPr id="139" name="Freeform 9"/>
              <p:cNvSpPr>
                <a:spLocks noEditPoints="1"/>
              </p:cNvSpPr>
              <p:nvPr/>
            </p:nvSpPr>
            <p:spPr bwMode="auto">
              <a:xfrm>
                <a:off x="3388" y="1959"/>
                <a:ext cx="131" cy="39"/>
              </a:xfrm>
              <a:custGeom>
                <a:avLst/>
                <a:gdLst>
                  <a:gd name="T0" fmla="*/ 114 w 131"/>
                  <a:gd name="T1" fmla="*/ 26 h 39"/>
                  <a:gd name="T2" fmla="*/ 119 w 131"/>
                  <a:gd name="T3" fmla="*/ 39 h 39"/>
                  <a:gd name="T4" fmla="*/ 131 w 131"/>
                  <a:gd name="T5" fmla="*/ 39 h 39"/>
                  <a:gd name="T6" fmla="*/ 114 w 131"/>
                  <a:gd name="T7" fmla="*/ 26 h 39"/>
                  <a:gd name="T8" fmla="*/ 34 w 131"/>
                  <a:gd name="T9" fmla="*/ 0 h 39"/>
                  <a:gd name="T10" fmla="*/ 0 w 131"/>
                  <a:gd name="T11" fmla="*/ 0 h 39"/>
                  <a:gd name="T12" fmla="*/ 0 w 131"/>
                  <a:gd name="T13" fmla="*/ 39 h 39"/>
                  <a:gd name="T14" fmla="*/ 34 w 131"/>
                  <a:gd name="T15" fmla="*/ 39 h 39"/>
                  <a:gd name="T16" fmla="*/ 34 w 131"/>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39">
                    <a:moveTo>
                      <a:pt x="114" y="26"/>
                    </a:moveTo>
                    <a:lnTo>
                      <a:pt x="119" y="39"/>
                    </a:lnTo>
                    <a:lnTo>
                      <a:pt x="131" y="39"/>
                    </a:lnTo>
                    <a:lnTo>
                      <a:pt x="114" y="26"/>
                    </a:lnTo>
                    <a:close/>
                    <a:moveTo>
                      <a:pt x="34" y="0"/>
                    </a:moveTo>
                    <a:lnTo>
                      <a:pt x="0" y="0"/>
                    </a:lnTo>
                    <a:lnTo>
                      <a:pt x="0" y="39"/>
                    </a:lnTo>
                    <a:lnTo>
                      <a:pt x="34" y="39"/>
                    </a:lnTo>
                    <a:lnTo>
                      <a:pt x="34" y="0"/>
                    </a:lnTo>
                    <a:close/>
                  </a:path>
                </a:pathLst>
              </a:custGeom>
              <a:solidFill>
                <a:schemeClr val="bg1"/>
              </a:solidFill>
              <a:ln>
                <a:solidFill>
                  <a:schemeClr val="tx1">
                    <a:lumMod val="75000"/>
                    <a:lumOff val="25000"/>
                  </a:schemeClr>
                </a:solidFill>
              </a:ln>
              <a:scene3d>
                <a:camera prst="orthographicFront">
                  <a:rot lat="2094000" lon="20994000" rev="21594000"/>
                </a:camera>
                <a:lightRig rig="threePt" dir="t"/>
              </a:scene3d>
            </p:spPr>
            <p:txBody>
              <a:bodyPr vert="horz" wrap="square" lIns="68580" tIns="34290" rIns="68580" bIns="34290" numCol="1" anchor="t" anchorCtr="0" compatLnSpc="1">
                <a:prstTxWarp prst="textNoShape">
                  <a:avLst/>
                </a:prstTxWarp>
              </a:bodyPr>
              <a:lstStyle/>
              <a:p>
                <a:endParaRPr lang="zh-CN" altLang="en-US" sz="1350"/>
              </a:p>
            </p:txBody>
          </p:sp>
          <p:sp>
            <p:nvSpPr>
              <p:cNvPr id="140" name="Freeform 10"/>
              <p:cNvSpPr>
                <a:spLocks noEditPoints="1"/>
              </p:cNvSpPr>
              <p:nvPr/>
            </p:nvSpPr>
            <p:spPr bwMode="auto">
              <a:xfrm>
                <a:off x="3388" y="1959"/>
                <a:ext cx="131" cy="39"/>
              </a:xfrm>
              <a:custGeom>
                <a:avLst/>
                <a:gdLst>
                  <a:gd name="T0" fmla="*/ 114 w 131"/>
                  <a:gd name="T1" fmla="*/ 26 h 39"/>
                  <a:gd name="T2" fmla="*/ 119 w 131"/>
                  <a:gd name="T3" fmla="*/ 39 h 39"/>
                  <a:gd name="T4" fmla="*/ 131 w 131"/>
                  <a:gd name="T5" fmla="*/ 39 h 39"/>
                  <a:gd name="T6" fmla="*/ 114 w 131"/>
                  <a:gd name="T7" fmla="*/ 26 h 39"/>
                  <a:gd name="T8" fmla="*/ 34 w 131"/>
                  <a:gd name="T9" fmla="*/ 0 h 39"/>
                  <a:gd name="T10" fmla="*/ 0 w 131"/>
                  <a:gd name="T11" fmla="*/ 0 h 39"/>
                  <a:gd name="T12" fmla="*/ 0 w 131"/>
                  <a:gd name="T13" fmla="*/ 39 h 39"/>
                  <a:gd name="T14" fmla="*/ 34 w 131"/>
                  <a:gd name="T15" fmla="*/ 39 h 39"/>
                  <a:gd name="T16" fmla="*/ 34 w 131"/>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39">
                    <a:moveTo>
                      <a:pt x="114" y="26"/>
                    </a:moveTo>
                    <a:lnTo>
                      <a:pt x="119" y="39"/>
                    </a:lnTo>
                    <a:lnTo>
                      <a:pt x="131" y="39"/>
                    </a:lnTo>
                    <a:lnTo>
                      <a:pt x="114" y="26"/>
                    </a:lnTo>
                    <a:moveTo>
                      <a:pt x="34" y="0"/>
                    </a:moveTo>
                    <a:lnTo>
                      <a:pt x="0" y="0"/>
                    </a:lnTo>
                    <a:lnTo>
                      <a:pt x="0" y="39"/>
                    </a:lnTo>
                    <a:lnTo>
                      <a:pt x="34" y="39"/>
                    </a:lnTo>
                    <a:lnTo>
                      <a:pt x="34" y="0"/>
                    </a:lnTo>
                  </a:path>
                </a:pathLst>
              </a:custGeom>
              <a:solidFill>
                <a:schemeClr val="bg1"/>
              </a:solidFill>
              <a:ln>
                <a:solidFill>
                  <a:schemeClr val="tx1">
                    <a:lumMod val="75000"/>
                    <a:lumOff val="25000"/>
                  </a:schemeClr>
                </a:solidFill>
              </a:ln>
              <a:scene3d>
                <a:camera prst="orthographicFront">
                  <a:rot lat="2094000" lon="20994000" rev="21594000"/>
                </a:camera>
                <a:lightRig rig="threePt" dir="t"/>
              </a:scene3d>
            </p:spPr>
            <p:txBody>
              <a:bodyPr vert="horz" wrap="square" lIns="68580" tIns="34290" rIns="68580" bIns="34290" numCol="1" anchor="t" anchorCtr="0" compatLnSpc="1">
                <a:prstTxWarp prst="textNoShape">
                  <a:avLst/>
                </a:prstTxWarp>
              </a:bodyPr>
              <a:lstStyle/>
              <a:p>
                <a:endParaRPr lang="zh-CN" altLang="en-US" sz="1350"/>
              </a:p>
            </p:txBody>
          </p:sp>
        </p:grpSp>
        <p:grpSp>
          <p:nvGrpSpPr>
            <p:cNvPr id="38" name="Group 126"/>
            <p:cNvGrpSpPr>
              <a:grpSpLocks noChangeAspect="1"/>
            </p:cNvGrpSpPr>
            <p:nvPr/>
          </p:nvGrpSpPr>
          <p:grpSpPr bwMode="auto">
            <a:xfrm>
              <a:off x="2097224" y="5552383"/>
              <a:ext cx="367243" cy="484071"/>
              <a:chOff x="3364" y="3138"/>
              <a:chExt cx="418" cy="377"/>
            </a:xfrm>
            <a:solidFill>
              <a:schemeClr val="tx1">
                <a:lumMod val="65000"/>
                <a:lumOff val="35000"/>
              </a:schemeClr>
            </a:solidFill>
            <a:scene3d>
              <a:camera prst="orthographicFront">
                <a:rot lat="2094000" lon="20994000" rev="21594000"/>
              </a:camera>
              <a:lightRig rig="threePt" dir="t"/>
            </a:scene3d>
          </p:grpSpPr>
          <p:sp>
            <p:nvSpPr>
              <p:cNvPr id="107" name="Oval 127"/>
              <p:cNvSpPr>
                <a:spLocks noChangeArrowheads="1"/>
              </p:cNvSpPr>
              <p:nvPr/>
            </p:nvSpPr>
            <p:spPr bwMode="auto">
              <a:xfrm>
                <a:off x="3568" y="3138"/>
                <a:ext cx="61" cy="62"/>
              </a:xfrm>
              <a:prstGeom prst="ellipse">
                <a:avLst/>
              </a:pr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08" name="Oval 128"/>
              <p:cNvSpPr>
                <a:spLocks noChangeArrowheads="1"/>
              </p:cNvSpPr>
              <p:nvPr/>
            </p:nvSpPr>
            <p:spPr bwMode="auto">
              <a:xfrm>
                <a:off x="3574" y="3148"/>
                <a:ext cx="39" cy="37"/>
              </a:xfrm>
              <a:prstGeom prst="ellipse">
                <a:avLst/>
              </a:pr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09" name="Freeform 129"/>
              <p:cNvSpPr>
                <a:spLocks/>
              </p:cNvSpPr>
              <p:nvPr/>
            </p:nvSpPr>
            <p:spPr bwMode="auto">
              <a:xfrm>
                <a:off x="3554" y="3173"/>
                <a:ext cx="42" cy="59"/>
              </a:xfrm>
              <a:custGeom>
                <a:avLst/>
                <a:gdLst>
                  <a:gd name="T0" fmla="*/ 14 w 21"/>
                  <a:gd name="T1" fmla="*/ 0 h 29"/>
                  <a:gd name="T2" fmla="*/ 19 w 21"/>
                  <a:gd name="T3" fmla="*/ 5 h 29"/>
                  <a:gd name="T4" fmla="*/ 5 w 21"/>
                  <a:gd name="T5" fmla="*/ 29 h 29"/>
                  <a:gd name="T6" fmla="*/ 0 w 21"/>
                  <a:gd name="T7" fmla="*/ 23 h 29"/>
                  <a:gd name="T8" fmla="*/ 14 w 21"/>
                  <a:gd name="T9" fmla="*/ 0 h 29"/>
                </a:gdLst>
                <a:ahLst/>
                <a:cxnLst>
                  <a:cxn ang="0">
                    <a:pos x="T0" y="T1"/>
                  </a:cxn>
                  <a:cxn ang="0">
                    <a:pos x="T2" y="T3"/>
                  </a:cxn>
                  <a:cxn ang="0">
                    <a:pos x="T4" y="T5"/>
                  </a:cxn>
                  <a:cxn ang="0">
                    <a:pos x="T6" y="T7"/>
                  </a:cxn>
                  <a:cxn ang="0">
                    <a:pos x="T8" y="T9"/>
                  </a:cxn>
                </a:cxnLst>
                <a:rect l="0" t="0" r="r" b="b"/>
                <a:pathLst>
                  <a:path w="21" h="29">
                    <a:moveTo>
                      <a:pt x="14" y="0"/>
                    </a:moveTo>
                    <a:cubicBezTo>
                      <a:pt x="15" y="1"/>
                      <a:pt x="21" y="2"/>
                      <a:pt x="19" y="5"/>
                    </a:cubicBezTo>
                    <a:cubicBezTo>
                      <a:pt x="5" y="29"/>
                      <a:pt x="5" y="29"/>
                      <a:pt x="5" y="29"/>
                    </a:cubicBezTo>
                    <a:cubicBezTo>
                      <a:pt x="0" y="23"/>
                      <a:pt x="0" y="23"/>
                      <a:pt x="0" y="23"/>
                    </a:cubicBezTo>
                    <a:lnTo>
                      <a:pt x="14"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10" name="Freeform 130"/>
              <p:cNvSpPr>
                <a:spLocks/>
              </p:cNvSpPr>
              <p:nvPr/>
            </p:nvSpPr>
            <p:spPr bwMode="auto">
              <a:xfrm>
                <a:off x="3394" y="3226"/>
                <a:ext cx="98" cy="99"/>
              </a:xfrm>
              <a:custGeom>
                <a:avLst/>
                <a:gdLst>
                  <a:gd name="T0" fmla="*/ 5 w 48"/>
                  <a:gd name="T1" fmla="*/ 33 h 48"/>
                  <a:gd name="T2" fmla="*/ 33 w 48"/>
                  <a:gd name="T3" fmla="*/ 43 h 48"/>
                  <a:gd name="T4" fmla="*/ 43 w 48"/>
                  <a:gd name="T5" fmla="*/ 14 h 48"/>
                  <a:gd name="T6" fmla="*/ 15 w 48"/>
                  <a:gd name="T7" fmla="*/ 5 h 48"/>
                  <a:gd name="T8" fmla="*/ 5 w 48"/>
                  <a:gd name="T9" fmla="*/ 33 h 48"/>
                </a:gdLst>
                <a:ahLst/>
                <a:cxnLst>
                  <a:cxn ang="0">
                    <a:pos x="T0" y="T1"/>
                  </a:cxn>
                  <a:cxn ang="0">
                    <a:pos x="T2" y="T3"/>
                  </a:cxn>
                  <a:cxn ang="0">
                    <a:pos x="T4" y="T5"/>
                  </a:cxn>
                  <a:cxn ang="0">
                    <a:pos x="T6" y="T7"/>
                  </a:cxn>
                  <a:cxn ang="0">
                    <a:pos x="T8" y="T9"/>
                  </a:cxn>
                </a:cxnLst>
                <a:rect l="0" t="0" r="r" b="b"/>
                <a:pathLst>
                  <a:path w="48" h="48">
                    <a:moveTo>
                      <a:pt x="5" y="33"/>
                    </a:moveTo>
                    <a:cubicBezTo>
                      <a:pt x="10" y="44"/>
                      <a:pt x="23" y="48"/>
                      <a:pt x="33" y="43"/>
                    </a:cubicBezTo>
                    <a:cubicBezTo>
                      <a:pt x="44" y="38"/>
                      <a:pt x="48" y="25"/>
                      <a:pt x="43" y="14"/>
                    </a:cubicBezTo>
                    <a:cubicBezTo>
                      <a:pt x="38" y="4"/>
                      <a:pt x="25" y="0"/>
                      <a:pt x="15" y="5"/>
                    </a:cubicBezTo>
                    <a:cubicBezTo>
                      <a:pt x="4" y="10"/>
                      <a:pt x="0" y="23"/>
                      <a:pt x="5" y="33"/>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11" name="Freeform 131"/>
              <p:cNvSpPr>
                <a:spLocks/>
              </p:cNvSpPr>
              <p:nvPr/>
            </p:nvSpPr>
            <p:spPr bwMode="auto">
              <a:xfrm>
                <a:off x="3405" y="3241"/>
                <a:ext cx="65" cy="67"/>
              </a:xfrm>
              <a:custGeom>
                <a:avLst/>
                <a:gdLst>
                  <a:gd name="T0" fmla="*/ 3 w 32"/>
                  <a:gd name="T1" fmla="*/ 23 h 33"/>
                  <a:gd name="T2" fmla="*/ 23 w 32"/>
                  <a:gd name="T3" fmla="*/ 30 h 33"/>
                  <a:gd name="T4" fmla="*/ 29 w 32"/>
                  <a:gd name="T5" fmla="*/ 10 h 33"/>
                  <a:gd name="T6" fmla="*/ 10 w 32"/>
                  <a:gd name="T7" fmla="*/ 4 h 33"/>
                  <a:gd name="T8" fmla="*/ 3 w 32"/>
                  <a:gd name="T9" fmla="*/ 23 h 33"/>
                </a:gdLst>
                <a:ahLst/>
                <a:cxnLst>
                  <a:cxn ang="0">
                    <a:pos x="T0" y="T1"/>
                  </a:cxn>
                  <a:cxn ang="0">
                    <a:pos x="T2" y="T3"/>
                  </a:cxn>
                  <a:cxn ang="0">
                    <a:pos x="T4" y="T5"/>
                  </a:cxn>
                  <a:cxn ang="0">
                    <a:pos x="T6" y="T7"/>
                  </a:cxn>
                  <a:cxn ang="0">
                    <a:pos x="T8" y="T9"/>
                  </a:cxn>
                </a:cxnLst>
                <a:rect l="0" t="0" r="r" b="b"/>
                <a:pathLst>
                  <a:path w="32" h="33">
                    <a:moveTo>
                      <a:pt x="3" y="23"/>
                    </a:moveTo>
                    <a:cubicBezTo>
                      <a:pt x="7" y="30"/>
                      <a:pt x="16" y="33"/>
                      <a:pt x="23" y="30"/>
                    </a:cubicBezTo>
                    <a:cubicBezTo>
                      <a:pt x="30" y="26"/>
                      <a:pt x="32" y="18"/>
                      <a:pt x="29" y="10"/>
                    </a:cubicBezTo>
                    <a:cubicBezTo>
                      <a:pt x="25" y="3"/>
                      <a:pt x="17" y="0"/>
                      <a:pt x="10" y="4"/>
                    </a:cubicBezTo>
                    <a:cubicBezTo>
                      <a:pt x="3" y="7"/>
                      <a:pt x="0" y="16"/>
                      <a:pt x="3" y="23"/>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12" name="Freeform 132"/>
              <p:cNvSpPr>
                <a:spLocks/>
              </p:cNvSpPr>
              <p:nvPr/>
            </p:nvSpPr>
            <p:spPr bwMode="auto">
              <a:xfrm>
                <a:off x="3452" y="3232"/>
                <a:ext cx="85" cy="45"/>
              </a:xfrm>
              <a:custGeom>
                <a:avLst/>
                <a:gdLst>
                  <a:gd name="T0" fmla="*/ 4 w 42"/>
                  <a:gd name="T1" fmla="*/ 11 h 22"/>
                  <a:gd name="T2" fmla="*/ 7 w 42"/>
                  <a:gd name="T3" fmla="*/ 22 h 22"/>
                  <a:gd name="T4" fmla="*/ 42 w 42"/>
                  <a:gd name="T5" fmla="*/ 9 h 22"/>
                  <a:gd name="T6" fmla="*/ 38 w 42"/>
                  <a:gd name="T7" fmla="*/ 0 h 22"/>
                  <a:gd name="T8" fmla="*/ 4 w 42"/>
                  <a:gd name="T9" fmla="*/ 11 h 22"/>
                </a:gdLst>
                <a:ahLst/>
                <a:cxnLst>
                  <a:cxn ang="0">
                    <a:pos x="T0" y="T1"/>
                  </a:cxn>
                  <a:cxn ang="0">
                    <a:pos x="T2" y="T3"/>
                  </a:cxn>
                  <a:cxn ang="0">
                    <a:pos x="T4" y="T5"/>
                  </a:cxn>
                  <a:cxn ang="0">
                    <a:pos x="T6" y="T7"/>
                  </a:cxn>
                  <a:cxn ang="0">
                    <a:pos x="T8" y="T9"/>
                  </a:cxn>
                </a:cxnLst>
                <a:rect l="0" t="0" r="r" b="b"/>
                <a:pathLst>
                  <a:path w="42" h="22">
                    <a:moveTo>
                      <a:pt x="4" y="11"/>
                    </a:moveTo>
                    <a:cubicBezTo>
                      <a:pt x="2" y="13"/>
                      <a:pt x="0" y="19"/>
                      <a:pt x="7" y="22"/>
                    </a:cubicBezTo>
                    <a:cubicBezTo>
                      <a:pt x="42" y="9"/>
                      <a:pt x="42" y="9"/>
                      <a:pt x="42" y="9"/>
                    </a:cubicBezTo>
                    <a:cubicBezTo>
                      <a:pt x="38" y="0"/>
                      <a:pt x="38" y="0"/>
                      <a:pt x="38" y="0"/>
                    </a:cubicBezTo>
                    <a:lnTo>
                      <a:pt x="4" y="11"/>
                    </a:ln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13" name="Oval 133"/>
              <p:cNvSpPr>
                <a:spLocks noChangeArrowheads="1"/>
              </p:cNvSpPr>
              <p:nvPr/>
            </p:nvSpPr>
            <p:spPr bwMode="auto">
              <a:xfrm>
                <a:off x="3696" y="3411"/>
                <a:ext cx="86" cy="84"/>
              </a:xfrm>
              <a:prstGeom prst="ellipse">
                <a:avLst/>
              </a:pr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14" name="Oval 134"/>
              <p:cNvSpPr>
                <a:spLocks noChangeArrowheads="1"/>
              </p:cNvSpPr>
              <p:nvPr/>
            </p:nvSpPr>
            <p:spPr bwMode="auto">
              <a:xfrm>
                <a:off x="3706" y="3421"/>
                <a:ext cx="49" cy="53"/>
              </a:xfrm>
              <a:prstGeom prst="ellipse">
                <a:avLst/>
              </a:pr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15" name="Oval 135"/>
              <p:cNvSpPr>
                <a:spLocks noChangeArrowheads="1"/>
              </p:cNvSpPr>
              <p:nvPr/>
            </p:nvSpPr>
            <p:spPr bwMode="auto">
              <a:xfrm>
                <a:off x="3684" y="3314"/>
                <a:ext cx="82" cy="82"/>
              </a:xfrm>
              <a:prstGeom prst="ellipse">
                <a:avLst/>
              </a:pr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16" name="Oval 136"/>
              <p:cNvSpPr>
                <a:spLocks noChangeArrowheads="1"/>
              </p:cNvSpPr>
              <p:nvPr/>
            </p:nvSpPr>
            <p:spPr bwMode="auto">
              <a:xfrm>
                <a:off x="3704" y="3323"/>
                <a:ext cx="43" cy="45"/>
              </a:xfrm>
              <a:prstGeom prst="ellipse">
                <a:avLst/>
              </a:pr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17" name="Freeform 137"/>
              <p:cNvSpPr>
                <a:spLocks/>
              </p:cNvSpPr>
              <p:nvPr/>
            </p:nvSpPr>
            <p:spPr bwMode="auto">
              <a:xfrm>
                <a:off x="3694" y="3259"/>
                <a:ext cx="39" cy="94"/>
              </a:xfrm>
              <a:custGeom>
                <a:avLst/>
                <a:gdLst>
                  <a:gd name="T0" fmla="*/ 19 w 19"/>
                  <a:gd name="T1" fmla="*/ 41 h 46"/>
                  <a:gd name="T2" fmla="*/ 13 w 19"/>
                  <a:gd name="T3" fmla="*/ 44 h 46"/>
                  <a:gd name="T4" fmla="*/ 9 w 19"/>
                  <a:gd name="T5" fmla="*/ 33 h 46"/>
                  <a:gd name="T6" fmla="*/ 0 w 19"/>
                  <a:gd name="T7" fmla="*/ 2 h 46"/>
                  <a:gd name="T8" fmla="*/ 4 w 19"/>
                  <a:gd name="T9" fmla="*/ 1 h 46"/>
                  <a:gd name="T10" fmla="*/ 6 w 19"/>
                  <a:gd name="T11" fmla="*/ 0 h 46"/>
                  <a:gd name="T12" fmla="*/ 9 w 19"/>
                  <a:gd name="T13" fmla="*/ 0 h 46"/>
                  <a:gd name="T14" fmla="*/ 19 w 19"/>
                  <a:gd name="T15" fmla="*/ 41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46">
                    <a:moveTo>
                      <a:pt x="19" y="41"/>
                    </a:moveTo>
                    <a:cubicBezTo>
                      <a:pt x="18" y="42"/>
                      <a:pt x="16" y="46"/>
                      <a:pt x="13" y="44"/>
                    </a:cubicBezTo>
                    <a:cubicBezTo>
                      <a:pt x="13" y="44"/>
                      <a:pt x="10" y="37"/>
                      <a:pt x="9" y="33"/>
                    </a:cubicBezTo>
                    <a:cubicBezTo>
                      <a:pt x="8" y="29"/>
                      <a:pt x="0" y="2"/>
                      <a:pt x="0" y="2"/>
                    </a:cubicBezTo>
                    <a:cubicBezTo>
                      <a:pt x="4" y="1"/>
                      <a:pt x="4" y="1"/>
                      <a:pt x="4" y="1"/>
                    </a:cubicBezTo>
                    <a:cubicBezTo>
                      <a:pt x="6" y="0"/>
                      <a:pt x="6" y="0"/>
                      <a:pt x="6" y="0"/>
                    </a:cubicBezTo>
                    <a:cubicBezTo>
                      <a:pt x="9" y="0"/>
                      <a:pt x="9" y="0"/>
                      <a:pt x="9" y="0"/>
                    </a:cubicBezTo>
                    <a:lnTo>
                      <a:pt x="19" y="41"/>
                    </a:ln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18" name="Freeform 138"/>
              <p:cNvSpPr>
                <a:spLocks/>
              </p:cNvSpPr>
              <p:nvPr/>
            </p:nvSpPr>
            <p:spPr bwMode="auto">
              <a:xfrm>
                <a:off x="3702" y="3259"/>
                <a:ext cx="25" cy="82"/>
              </a:xfrm>
              <a:custGeom>
                <a:avLst/>
                <a:gdLst>
                  <a:gd name="T0" fmla="*/ 0 w 25"/>
                  <a:gd name="T1" fmla="*/ 2 h 82"/>
                  <a:gd name="T2" fmla="*/ 4 w 25"/>
                  <a:gd name="T3" fmla="*/ 0 h 82"/>
                  <a:gd name="T4" fmla="*/ 25 w 25"/>
                  <a:gd name="T5" fmla="*/ 82 h 82"/>
                  <a:gd name="T6" fmla="*/ 23 w 25"/>
                  <a:gd name="T7" fmla="*/ 82 h 82"/>
                  <a:gd name="T8" fmla="*/ 11 w 25"/>
                  <a:gd name="T9" fmla="*/ 37 h 82"/>
                  <a:gd name="T10" fmla="*/ 0 w 25"/>
                  <a:gd name="T11" fmla="*/ 2 h 82"/>
                </a:gdLst>
                <a:ahLst/>
                <a:cxnLst>
                  <a:cxn ang="0">
                    <a:pos x="T0" y="T1"/>
                  </a:cxn>
                  <a:cxn ang="0">
                    <a:pos x="T2" y="T3"/>
                  </a:cxn>
                  <a:cxn ang="0">
                    <a:pos x="T4" y="T5"/>
                  </a:cxn>
                  <a:cxn ang="0">
                    <a:pos x="T6" y="T7"/>
                  </a:cxn>
                  <a:cxn ang="0">
                    <a:pos x="T8" y="T9"/>
                  </a:cxn>
                  <a:cxn ang="0">
                    <a:pos x="T10" y="T11"/>
                  </a:cxn>
                </a:cxnLst>
                <a:rect l="0" t="0" r="r" b="b"/>
                <a:pathLst>
                  <a:path w="25" h="82">
                    <a:moveTo>
                      <a:pt x="0" y="2"/>
                    </a:moveTo>
                    <a:lnTo>
                      <a:pt x="4" y="0"/>
                    </a:lnTo>
                    <a:lnTo>
                      <a:pt x="25" y="82"/>
                    </a:lnTo>
                    <a:lnTo>
                      <a:pt x="23" y="82"/>
                    </a:lnTo>
                    <a:lnTo>
                      <a:pt x="11" y="37"/>
                    </a:lnTo>
                    <a:lnTo>
                      <a:pt x="0" y="2"/>
                    </a:ln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19" name="Freeform 139"/>
              <p:cNvSpPr>
                <a:spLocks/>
              </p:cNvSpPr>
              <p:nvPr/>
            </p:nvSpPr>
            <p:spPr bwMode="auto">
              <a:xfrm>
                <a:off x="3719" y="3372"/>
                <a:ext cx="20" cy="70"/>
              </a:xfrm>
              <a:custGeom>
                <a:avLst/>
                <a:gdLst>
                  <a:gd name="T0" fmla="*/ 1 w 10"/>
                  <a:gd name="T1" fmla="*/ 2 h 34"/>
                  <a:gd name="T2" fmla="*/ 0 w 10"/>
                  <a:gd name="T3" fmla="*/ 31 h 34"/>
                  <a:gd name="T4" fmla="*/ 10 w 10"/>
                  <a:gd name="T5" fmla="*/ 31 h 34"/>
                  <a:gd name="T6" fmla="*/ 9 w 10"/>
                  <a:gd name="T7" fmla="*/ 0 h 34"/>
                  <a:gd name="T8" fmla="*/ 1 w 10"/>
                  <a:gd name="T9" fmla="*/ 2 h 34"/>
                </a:gdLst>
                <a:ahLst/>
                <a:cxnLst>
                  <a:cxn ang="0">
                    <a:pos x="T0" y="T1"/>
                  </a:cxn>
                  <a:cxn ang="0">
                    <a:pos x="T2" y="T3"/>
                  </a:cxn>
                  <a:cxn ang="0">
                    <a:pos x="T4" y="T5"/>
                  </a:cxn>
                  <a:cxn ang="0">
                    <a:pos x="T6" y="T7"/>
                  </a:cxn>
                  <a:cxn ang="0">
                    <a:pos x="T8" y="T9"/>
                  </a:cxn>
                </a:cxnLst>
                <a:rect l="0" t="0" r="r" b="b"/>
                <a:pathLst>
                  <a:path w="10" h="34">
                    <a:moveTo>
                      <a:pt x="1" y="2"/>
                    </a:moveTo>
                    <a:cubicBezTo>
                      <a:pt x="1" y="2"/>
                      <a:pt x="0" y="30"/>
                      <a:pt x="0" y="31"/>
                    </a:cubicBezTo>
                    <a:cubicBezTo>
                      <a:pt x="0" y="33"/>
                      <a:pt x="7" y="34"/>
                      <a:pt x="10" y="31"/>
                    </a:cubicBezTo>
                    <a:cubicBezTo>
                      <a:pt x="9" y="0"/>
                      <a:pt x="9" y="0"/>
                      <a:pt x="9" y="0"/>
                    </a:cubicBezTo>
                    <a:lnTo>
                      <a:pt x="1" y="2"/>
                    </a:ln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20" name="Freeform 140"/>
              <p:cNvSpPr>
                <a:spLocks/>
              </p:cNvSpPr>
              <p:nvPr/>
            </p:nvSpPr>
            <p:spPr bwMode="auto">
              <a:xfrm>
                <a:off x="3727" y="3398"/>
                <a:ext cx="4" cy="35"/>
              </a:xfrm>
              <a:custGeom>
                <a:avLst/>
                <a:gdLst>
                  <a:gd name="T0" fmla="*/ 0 w 4"/>
                  <a:gd name="T1" fmla="*/ 0 h 35"/>
                  <a:gd name="T2" fmla="*/ 2 w 4"/>
                  <a:gd name="T3" fmla="*/ 0 h 35"/>
                  <a:gd name="T4" fmla="*/ 4 w 4"/>
                  <a:gd name="T5" fmla="*/ 35 h 35"/>
                  <a:gd name="T6" fmla="*/ 0 w 4"/>
                  <a:gd name="T7" fmla="*/ 35 h 35"/>
                  <a:gd name="T8" fmla="*/ 0 w 4"/>
                  <a:gd name="T9" fmla="*/ 0 h 35"/>
                </a:gdLst>
                <a:ahLst/>
                <a:cxnLst>
                  <a:cxn ang="0">
                    <a:pos x="T0" y="T1"/>
                  </a:cxn>
                  <a:cxn ang="0">
                    <a:pos x="T2" y="T3"/>
                  </a:cxn>
                  <a:cxn ang="0">
                    <a:pos x="T4" y="T5"/>
                  </a:cxn>
                  <a:cxn ang="0">
                    <a:pos x="T6" y="T7"/>
                  </a:cxn>
                  <a:cxn ang="0">
                    <a:pos x="T8" y="T9"/>
                  </a:cxn>
                </a:cxnLst>
                <a:rect l="0" t="0" r="r" b="b"/>
                <a:pathLst>
                  <a:path w="4" h="35">
                    <a:moveTo>
                      <a:pt x="0" y="0"/>
                    </a:moveTo>
                    <a:lnTo>
                      <a:pt x="2" y="0"/>
                    </a:lnTo>
                    <a:lnTo>
                      <a:pt x="4" y="35"/>
                    </a:lnTo>
                    <a:lnTo>
                      <a:pt x="0" y="35"/>
                    </a:lnTo>
                    <a:lnTo>
                      <a:pt x="0"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21" name="Freeform 141"/>
              <p:cNvSpPr>
                <a:spLocks/>
              </p:cNvSpPr>
              <p:nvPr/>
            </p:nvSpPr>
            <p:spPr bwMode="auto">
              <a:xfrm>
                <a:off x="3549" y="3292"/>
                <a:ext cx="29" cy="141"/>
              </a:xfrm>
              <a:custGeom>
                <a:avLst/>
                <a:gdLst>
                  <a:gd name="T0" fmla="*/ 3 w 14"/>
                  <a:gd name="T1" fmla="*/ 3 h 69"/>
                  <a:gd name="T2" fmla="*/ 1 w 14"/>
                  <a:gd name="T3" fmla="*/ 57 h 69"/>
                  <a:gd name="T4" fmla="*/ 9 w 14"/>
                  <a:gd name="T5" fmla="*/ 62 h 69"/>
                  <a:gd name="T6" fmla="*/ 13 w 14"/>
                  <a:gd name="T7" fmla="*/ 56 h 69"/>
                  <a:gd name="T8" fmla="*/ 14 w 14"/>
                  <a:gd name="T9" fmla="*/ 0 h 69"/>
                  <a:gd name="T10" fmla="*/ 3 w 14"/>
                  <a:gd name="T11" fmla="*/ 3 h 69"/>
                </a:gdLst>
                <a:ahLst/>
                <a:cxnLst>
                  <a:cxn ang="0">
                    <a:pos x="T0" y="T1"/>
                  </a:cxn>
                  <a:cxn ang="0">
                    <a:pos x="T2" y="T3"/>
                  </a:cxn>
                  <a:cxn ang="0">
                    <a:pos x="T4" y="T5"/>
                  </a:cxn>
                  <a:cxn ang="0">
                    <a:pos x="T6" y="T7"/>
                  </a:cxn>
                  <a:cxn ang="0">
                    <a:pos x="T8" y="T9"/>
                  </a:cxn>
                  <a:cxn ang="0">
                    <a:pos x="T10" y="T11"/>
                  </a:cxn>
                </a:cxnLst>
                <a:rect l="0" t="0" r="r" b="b"/>
                <a:pathLst>
                  <a:path w="14" h="69">
                    <a:moveTo>
                      <a:pt x="3" y="3"/>
                    </a:moveTo>
                    <a:cubicBezTo>
                      <a:pt x="3" y="3"/>
                      <a:pt x="1" y="54"/>
                      <a:pt x="1" y="57"/>
                    </a:cubicBezTo>
                    <a:cubicBezTo>
                      <a:pt x="1" y="60"/>
                      <a:pt x="0" y="69"/>
                      <a:pt x="9" y="62"/>
                    </a:cubicBezTo>
                    <a:cubicBezTo>
                      <a:pt x="13" y="56"/>
                      <a:pt x="13" y="56"/>
                      <a:pt x="13" y="56"/>
                    </a:cubicBezTo>
                    <a:cubicBezTo>
                      <a:pt x="14" y="0"/>
                      <a:pt x="14" y="0"/>
                      <a:pt x="14" y="0"/>
                    </a:cubicBezTo>
                    <a:lnTo>
                      <a:pt x="3" y="3"/>
                    </a:ln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22" name="Oval 142"/>
              <p:cNvSpPr>
                <a:spLocks noChangeArrowheads="1"/>
              </p:cNvSpPr>
              <p:nvPr/>
            </p:nvSpPr>
            <p:spPr bwMode="auto">
              <a:xfrm>
                <a:off x="3505" y="3187"/>
                <a:ext cx="116" cy="117"/>
              </a:xfrm>
              <a:prstGeom prst="ellipse">
                <a:avLst/>
              </a:pr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23" name="Oval 143"/>
              <p:cNvSpPr>
                <a:spLocks noChangeArrowheads="1"/>
              </p:cNvSpPr>
              <p:nvPr/>
            </p:nvSpPr>
            <p:spPr bwMode="auto">
              <a:xfrm>
                <a:off x="3519" y="3204"/>
                <a:ext cx="75" cy="73"/>
              </a:xfrm>
              <a:prstGeom prst="ellipse">
                <a:avLst/>
              </a:pr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24" name="Freeform 144"/>
              <p:cNvSpPr>
                <a:spLocks/>
              </p:cNvSpPr>
              <p:nvPr/>
            </p:nvSpPr>
            <p:spPr bwMode="auto">
              <a:xfrm>
                <a:off x="3425" y="3234"/>
                <a:ext cx="139" cy="115"/>
              </a:xfrm>
              <a:custGeom>
                <a:avLst/>
                <a:gdLst>
                  <a:gd name="T0" fmla="*/ 6 w 68"/>
                  <a:gd name="T1" fmla="*/ 52 h 56"/>
                  <a:gd name="T2" fmla="*/ 4 w 68"/>
                  <a:gd name="T3" fmla="*/ 51 h 56"/>
                  <a:gd name="T4" fmla="*/ 0 w 68"/>
                  <a:gd name="T5" fmla="*/ 48 h 56"/>
                  <a:gd name="T6" fmla="*/ 41 w 68"/>
                  <a:gd name="T7" fmla="*/ 17 h 56"/>
                  <a:gd name="T8" fmla="*/ 60 w 68"/>
                  <a:gd name="T9" fmla="*/ 2 h 56"/>
                  <a:gd name="T10" fmla="*/ 67 w 68"/>
                  <a:gd name="T11" fmla="*/ 11 h 56"/>
                  <a:gd name="T12" fmla="*/ 9 w 68"/>
                  <a:gd name="T13" fmla="*/ 56 h 56"/>
                  <a:gd name="T14" fmla="*/ 6 w 68"/>
                  <a:gd name="T15" fmla="*/ 52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56">
                    <a:moveTo>
                      <a:pt x="6" y="52"/>
                    </a:moveTo>
                    <a:cubicBezTo>
                      <a:pt x="4" y="51"/>
                      <a:pt x="4" y="51"/>
                      <a:pt x="4" y="51"/>
                    </a:cubicBezTo>
                    <a:cubicBezTo>
                      <a:pt x="0" y="48"/>
                      <a:pt x="0" y="48"/>
                      <a:pt x="0" y="48"/>
                    </a:cubicBezTo>
                    <a:cubicBezTo>
                      <a:pt x="41" y="17"/>
                      <a:pt x="41" y="17"/>
                      <a:pt x="41" y="17"/>
                    </a:cubicBezTo>
                    <a:cubicBezTo>
                      <a:pt x="41" y="17"/>
                      <a:pt x="57" y="5"/>
                      <a:pt x="60" y="2"/>
                    </a:cubicBezTo>
                    <a:cubicBezTo>
                      <a:pt x="64" y="0"/>
                      <a:pt x="68" y="7"/>
                      <a:pt x="67" y="11"/>
                    </a:cubicBezTo>
                    <a:cubicBezTo>
                      <a:pt x="9" y="56"/>
                      <a:pt x="9" y="56"/>
                      <a:pt x="9" y="56"/>
                    </a:cubicBezTo>
                    <a:lnTo>
                      <a:pt x="6" y="52"/>
                    </a:ln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25" name="Freeform 145"/>
              <p:cNvSpPr>
                <a:spLocks/>
              </p:cNvSpPr>
              <p:nvPr/>
            </p:nvSpPr>
            <p:spPr bwMode="auto">
              <a:xfrm>
                <a:off x="3433" y="3249"/>
                <a:ext cx="118" cy="92"/>
              </a:xfrm>
              <a:custGeom>
                <a:avLst/>
                <a:gdLst>
                  <a:gd name="T0" fmla="*/ 4 w 118"/>
                  <a:gd name="T1" fmla="*/ 92 h 92"/>
                  <a:gd name="T2" fmla="*/ 0 w 118"/>
                  <a:gd name="T3" fmla="*/ 90 h 92"/>
                  <a:gd name="T4" fmla="*/ 116 w 118"/>
                  <a:gd name="T5" fmla="*/ 0 h 92"/>
                  <a:gd name="T6" fmla="*/ 118 w 118"/>
                  <a:gd name="T7" fmla="*/ 4 h 92"/>
                  <a:gd name="T8" fmla="*/ 63 w 118"/>
                  <a:gd name="T9" fmla="*/ 47 h 92"/>
                  <a:gd name="T10" fmla="*/ 4 w 118"/>
                  <a:gd name="T11" fmla="*/ 92 h 92"/>
                </a:gdLst>
                <a:ahLst/>
                <a:cxnLst>
                  <a:cxn ang="0">
                    <a:pos x="T0" y="T1"/>
                  </a:cxn>
                  <a:cxn ang="0">
                    <a:pos x="T2" y="T3"/>
                  </a:cxn>
                  <a:cxn ang="0">
                    <a:pos x="T4" y="T5"/>
                  </a:cxn>
                  <a:cxn ang="0">
                    <a:pos x="T6" y="T7"/>
                  </a:cxn>
                  <a:cxn ang="0">
                    <a:pos x="T8" y="T9"/>
                  </a:cxn>
                  <a:cxn ang="0">
                    <a:pos x="T10" y="T11"/>
                  </a:cxn>
                </a:cxnLst>
                <a:rect l="0" t="0" r="r" b="b"/>
                <a:pathLst>
                  <a:path w="118" h="92">
                    <a:moveTo>
                      <a:pt x="4" y="92"/>
                    </a:moveTo>
                    <a:lnTo>
                      <a:pt x="0" y="90"/>
                    </a:lnTo>
                    <a:lnTo>
                      <a:pt x="116" y="0"/>
                    </a:lnTo>
                    <a:lnTo>
                      <a:pt x="118" y="4"/>
                    </a:lnTo>
                    <a:lnTo>
                      <a:pt x="63" y="47"/>
                    </a:lnTo>
                    <a:lnTo>
                      <a:pt x="4" y="92"/>
                    </a:ln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26" name="Freeform 146"/>
              <p:cNvSpPr>
                <a:spLocks/>
              </p:cNvSpPr>
              <p:nvPr/>
            </p:nvSpPr>
            <p:spPr bwMode="auto">
              <a:xfrm>
                <a:off x="3574" y="3234"/>
                <a:ext cx="79" cy="33"/>
              </a:xfrm>
              <a:custGeom>
                <a:avLst/>
                <a:gdLst>
                  <a:gd name="T0" fmla="*/ 6 w 39"/>
                  <a:gd name="T1" fmla="*/ 0 h 16"/>
                  <a:gd name="T2" fmla="*/ 3 w 39"/>
                  <a:gd name="T3" fmla="*/ 11 h 16"/>
                  <a:gd name="T4" fmla="*/ 38 w 39"/>
                  <a:gd name="T5" fmla="*/ 16 h 16"/>
                  <a:gd name="T6" fmla="*/ 39 w 39"/>
                  <a:gd name="T7" fmla="*/ 11 h 16"/>
                  <a:gd name="T8" fmla="*/ 39 w 39"/>
                  <a:gd name="T9" fmla="*/ 9 h 16"/>
                  <a:gd name="T10" fmla="*/ 39 w 39"/>
                  <a:gd name="T11" fmla="*/ 6 h 16"/>
                  <a:gd name="T12" fmla="*/ 6 w 3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9" h="16">
                    <a:moveTo>
                      <a:pt x="6" y="0"/>
                    </a:moveTo>
                    <a:cubicBezTo>
                      <a:pt x="4" y="2"/>
                      <a:pt x="0" y="5"/>
                      <a:pt x="3" y="11"/>
                    </a:cubicBezTo>
                    <a:cubicBezTo>
                      <a:pt x="38" y="16"/>
                      <a:pt x="38" y="16"/>
                      <a:pt x="38" y="16"/>
                    </a:cubicBezTo>
                    <a:cubicBezTo>
                      <a:pt x="39" y="11"/>
                      <a:pt x="39" y="11"/>
                      <a:pt x="39" y="11"/>
                    </a:cubicBezTo>
                    <a:cubicBezTo>
                      <a:pt x="39" y="9"/>
                      <a:pt x="39" y="9"/>
                      <a:pt x="39" y="9"/>
                    </a:cubicBezTo>
                    <a:cubicBezTo>
                      <a:pt x="39" y="6"/>
                      <a:pt x="39" y="6"/>
                      <a:pt x="39" y="6"/>
                    </a:cubicBezTo>
                    <a:lnTo>
                      <a:pt x="6"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27" name="Freeform 147"/>
              <p:cNvSpPr>
                <a:spLocks/>
              </p:cNvSpPr>
              <p:nvPr/>
            </p:nvSpPr>
            <p:spPr bwMode="auto">
              <a:xfrm>
                <a:off x="3584" y="3245"/>
                <a:ext cx="69" cy="12"/>
              </a:xfrm>
              <a:custGeom>
                <a:avLst/>
                <a:gdLst>
                  <a:gd name="T0" fmla="*/ 69 w 69"/>
                  <a:gd name="T1" fmla="*/ 12 h 12"/>
                  <a:gd name="T2" fmla="*/ 69 w 69"/>
                  <a:gd name="T3" fmla="*/ 8 h 12"/>
                  <a:gd name="T4" fmla="*/ 2 w 69"/>
                  <a:gd name="T5" fmla="*/ 0 h 12"/>
                  <a:gd name="T6" fmla="*/ 0 w 69"/>
                  <a:gd name="T7" fmla="*/ 4 h 12"/>
                  <a:gd name="T8" fmla="*/ 69 w 69"/>
                  <a:gd name="T9" fmla="*/ 12 h 12"/>
                </a:gdLst>
                <a:ahLst/>
                <a:cxnLst>
                  <a:cxn ang="0">
                    <a:pos x="T0" y="T1"/>
                  </a:cxn>
                  <a:cxn ang="0">
                    <a:pos x="T2" y="T3"/>
                  </a:cxn>
                  <a:cxn ang="0">
                    <a:pos x="T4" y="T5"/>
                  </a:cxn>
                  <a:cxn ang="0">
                    <a:pos x="T6" y="T7"/>
                  </a:cxn>
                  <a:cxn ang="0">
                    <a:pos x="T8" y="T9"/>
                  </a:cxn>
                </a:cxnLst>
                <a:rect l="0" t="0" r="r" b="b"/>
                <a:pathLst>
                  <a:path w="69" h="12">
                    <a:moveTo>
                      <a:pt x="69" y="12"/>
                    </a:moveTo>
                    <a:lnTo>
                      <a:pt x="69" y="8"/>
                    </a:lnTo>
                    <a:lnTo>
                      <a:pt x="2" y="0"/>
                    </a:lnTo>
                    <a:lnTo>
                      <a:pt x="0" y="4"/>
                    </a:lnTo>
                    <a:lnTo>
                      <a:pt x="69" y="12"/>
                    </a:ln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28" name="Freeform 148"/>
              <p:cNvSpPr>
                <a:spLocks/>
              </p:cNvSpPr>
              <p:nvPr/>
            </p:nvSpPr>
            <p:spPr bwMode="auto">
              <a:xfrm>
                <a:off x="3364" y="3316"/>
                <a:ext cx="98" cy="99"/>
              </a:xfrm>
              <a:custGeom>
                <a:avLst/>
                <a:gdLst>
                  <a:gd name="T0" fmla="*/ 5 w 48"/>
                  <a:gd name="T1" fmla="*/ 33 h 48"/>
                  <a:gd name="T2" fmla="*/ 33 w 48"/>
                  <a:gd name="T3" fmla="*/ 42 h 48"/>
                  <a:gd name="T4" fmla="*/ 43 w 48"/>
                  <a:gd name="T5" fmla="*/ 15 h 48"/>
                  <a:gd name="T6" fmla="*/ 15 w 48"/>
                  <a:gd name="T7" fmla="*/ 6 h 48"/>
                  <a:gd name="T8" fmla="*/ 5 w 48"/>
                  <a:gd name="T9" fmla="*/ 33 h 48"/>
                </a:gdLst>
                <a:ahLst/>
                <a:cxnLst>
                  <a:cxn ang="0">
                    <a:pos x="T0" y="T1"/>
                  </a:cxn>
                  <a:cxn ang="0">
                    <a:pos x="T2" y="T3"/>
                  </a:cxn>
                  <a:cxn ang="0">
                    <a:pos x="T4" y="T5"/>
                  </a:cxn>
                  <a:cxn ang="0">
                    <a:pos x="T6" y="T7"/>
                  </a:cxn>
                  <a:cxn ang="0">
                    <a:pos x="T8" y="T9"/>
                  </a:cxn>
                </a:cxnLst>
                <a:rect l="0" t="0" r="r" b="b"/>
                <a:pathLst>
                  <a:path w="48" h="48">
                    <a:moveTo>
                      <a:pt x="5" y="33"/>
                    </a:moveTo>
                    <a:cubicBezTo>
                      <a:pt x="10" y="44"/>
                      <a:pt x="22" y="48"/>
                      <a:pt x="33" y="42"/>
                    </a:cubicBezTo>
                    <a:cubicBezTo>
                      <a:pt x="43" y="37"/>
                      <a:pt x="48" y="25"/>
                      <a:pt x="43" y="15"/>
                    </a:cubicBezTo>
                    <a:cubicBezTo>
                      <a:pt x="38" y="5"/>
                      <a:pt x="25" y="0"/>
                      <a:pt x="15" y="6"/>
                    </a:cubicBezTo>
                    <a:cubicBezTo>
                      <a:pt x="4" y="11"/>
                      <a:pt x="0" y="23"/>
                      <a:pt x="5" y="33"/>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29" name="Freeform 149"/>
              <p:cNvSpPr>
                <a:spLocks/>
              </p:cNvSpPr>
              <p:nvPr/>
            </p:nvSpPr>
            <p:spPr bwMode="auto">
              <a:xfrm>
                <a:off x="3384" y="3343"/>
                <a:ext cx="37" cy="39"/>
              </a:xfrm>
              <a:custGeom>
                <a:avLst/>
                <a:gdLst>
                  <a:gd name="T0" fmla="*/ 2 w 18"/>
                  <a:gd name="T1" fmla="*/ 13 h 19"/>
                  <a:gd name="T2" fmla="*/ 13 w 18"/>
                  <a:gd name="T3" fmla="*/ 17 h 19"/>
                  <a:gd name="T4" fmla="*/ 16 w 18"/>
                  <a:gd name="T5" fmla="*/ 6 h 19"/>
                  <a:gd name="T6" fmla="*/ 6 w 18"/>
                  <a:gd name="T7" fmla="*/ 2 h 19"/>
                  <a:gd name="T8" fmla="*/ 2 w 18"/>
                  <a:gd name="T9" fmla="*/ 13 h 19"/>
                </a:gdLst>
                <a:ahLst/>
                <a:cxnLst>
                  <a:cxn ang="0">
                    <a:pos x="T0" y="T1"/>
                  </a:cxn>
                  <a:cxn ang="0">
                    <a:pos x="T2" y="T3"/>
                  </a:cxn>
                  <a:cxn ang="0">
                    <a:pos x="T4" y="T5"/>
                  </a:cxn>
                  <a:cxn ang="0">
                    <a:pos x="T6" y="T7"/>
                  </a:cxn>
                  <a:cxn ang="0">
                    <a:pos x="T8" y="T9"/>
                  </a:cxn>
                </a:cxnLst>
                <a:rect l="0" t="0" r="r" b="b"/>
                <a:pathLst>
                  <a:path w="18" h="19">
                    <a:moveTo>
                      <a:pt x="2" y="13"/>
                    </a:moveTo>
                    <a:cubicBezTo>
                      <a:pt x="4" y="17"/>
                      <a:pt x="9" y="19"/>
                      <a:pt x="13" y="17"/>
                    </a:cubicBezTo>
                    <a:cubicBezTo>
                      <a:pt x="17" y="15"/>
                      <a:pt x="18" y="10"/>
                      <a:pt x="16" y="6"/>
                    </a:cubicBezTo>
                    <a:cubicBezTo>
                      <a:pt x="14" y="2"/>
                      <a:pt x="10" y="0"/>
                      <a:pt x="6" y="2"/>
                    </a:cubicBezTo>
                    <a:cubicBezTo>
                      <a:pt x="2" y="4"/>
                      <a:pt x="0" y="9"/>
                      <a:pt x="2" y="13"/>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30" name="Oval 150"/>
              <p:cNvSpPr>
                <a:spLocks noChangeArrowheads="1"/>
              </p:cNvSpPr>
              <p:nvPr/>
            </p:nvSpPr>
            <p:spPr bwMode="auto">
              <a:xfrm>
                <a:off x="3647" y="3206"/>
                <a:ext cx="106" cy="104"/>
              </a:xfrm>
              <a:prstGeom prst="ellipse">
                <a:avLst/>
              </a:pr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31" name="Oval 151"/>
              <p:cNvSpPr>
                <a:spLocks noChangeArrowheads="1"/>
              </p:cNvSpPr>
              <p:nvPr/>
            </p:nvSpPr>
            <p:spPr bwMode="auto">
              <a:xfrm>
                <a:off x="3674" y="3226"/>
                <a:ext cx="37" cy="35"/>
              </a:xfrm>
              <a:prstGeom prst="ellipse">
                <a:avLst/>
              </a:pr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32" name="Freeform 152"/>
              <p:cNvSpPr>
                <a:spLocks/>
              </p:cNvSpPr>
              <p:nvPr/>
            </p:nvSpPr>
            <p:spPr bwMode="auto">
              <a:xfrm>
                <a:off x="3560" y="3316"/>
                <a:ext cx="6" cy="99"/>
              </a:xfrm>
              <a:custGeom>
                <a:avLst/>
                <a:gdLst>
                  <a:gd name="T0" fmla="*/ 2 w 6"/>
                  <a:gd name="T1" fmla="*/ 0 h 99"/>
                  <a:gd name="T2" fmla="*/ 0 w 6"/>
                  <a:gd name="T3" fmla="*/ 99 h 99"/>
                  <a:gd name="T4" fmla="*/ 4 w 6"/>
                  <a:gd name="T5" fmla="*/ 95 h 99"/>
                  <a:gd name="T6" fmla="*/ 6 w 6"/>
                  <a:gd name="T7" fmla="*/ 0 h 99"/>
                  <a:gd name="T8" fmla="*/ 2 w 6"/>
                  <a:gd name="T9" fmla="*/ 0 h 99"/>
                </a:gdLst>
                <a:ahLst/>
                <a:cxnLst>
                  <a:cxn ang="0">
                    <a:pos x="T0" y="T1"/>
                  </a:cxn>
                  <a:cxn ang="0">
                    <a:pos x="T2" y="T3"/>
                  </a:cxn>
                  <a:cxn ang="0">
                    <a:pos x="T4" y="T5"/>
                  </a:cxn>
                  <a:cxn ang="0">
                    <a:pos x="T6" y="T7"/>
                  </a:cxn>
                  <a:cxn ang="0">
                    <a:pos x="T8" y="T9"/>
                  </a:cxn>
                </a:cxnLst>
                <a:rect l="0" t="0" r="r" b="b"/>
                <a:pathLst>
                  <a:path w="6" h="99">
                    <a:moveTo>
                      <a:pt x="2" y="0"/>
                    </a:moveTo>
                    <a:lnTo>
                      <a:pt x="0" y="99"/>
                    </a:lnTo>
                    <a:lnTo>
                      <a:pt x="4" y="95"/>
                    </a:lnTo>
                    <a:lnTo>
                      <a:pt x="6" y="0"/>
                    </a:lnTo>
                    <a:lnTo>
                      <a:pt x="2" y="0"/>
                    </a:ln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33" name="Freeform 153"/>
              <p:cNvSpPr>
                <a:spLocks/>
              </p:cNvSpPr>
              <p:nvPr/>
            </p:nvSpPr>
            <p:spPr bwMode="auto">
              <a:xfrm>
                <a:off x="3494" y="3378"/>
                <a:ext cx="137" cy="137"/>
              </a:xfrm>
              <a:custGeom>
                <a:avLst/>
                <a:gdLst>
                  <a:gd name="T0" fmla="*/ 9 w 67"/>
                  <a:gd name="T1" fmla="*/ 49 h 67"/>
                  <a:gd name="T2" fmla="*/ 49 w 67"/>
                  <a:gd name="T3" fmla="*/ 58 h 67"/>
                  <a:gd name="T4" fmla="*/ 58 w 67"/>
                  <a:gd name="T5" fmla="*/ 17 h 67"/>
                  <a:gd name="T6" fmla="*/ 17 w 67"/>
                  <a:gd name="T7" fmla="*/ 9 h 67"/>
                  <a:gd name="T8" fmla="*/ 9 w 67"/>
                  <a:gd name="T9" fmla="*/ 49 h 67"/>
                </a:gdLst>
                <a:ahLst/>
                <a:cxnLst>
                  <a:cxn ang="0">
                    <a:pos x="T0" y="T1"/>
                  </a:cxn>
                  <a:cxn ang="0">
                    <a:pos x="T2" y="T3"/>
                  </a:cxn>
                  <a:cxn ang="0">
                    <a:pos x="T4" y="T5"/>
                  </a:cxn>
                  <a:cxn ang="0">
                    <a:pos x="T6" y="T7"/>
                  </a:cxn>
                  <a:cxn ang="0">
                    <a:pos x="T8" y="T9"/>
                  </a:cxn>
                </a:cxnLst>
                <a:rect l="0" t="0" r="r" b="b"/>
                <a:pathLst>
                  <a:path w="67" h="67">
                    <a:moveTo>
                      <a:pt x="9" y="49"/>
                    </a:moveTo>
                    <a:cubicBezTo>
                      <a:pt x="18" y="63"/>
                      <a:pt x="36" y="67"/>
                      <a:pt x="49" y="58"/>
                    </a:cubicBezTo>
                    <a:cubicBezTo>
                      <a:pt x="63" y="49"/>
                      <a:pt x="67" y="31"/>
                      <a:pt x="58" y="17"/>
                    </a:cubicBezTo>
                    <a:cubicBezTo>
                      <a:pt x="49" y="4"/>
                      <a:pt x="31" y="0"/>
                      <a:pt x="17" y="9"/>
                    </a:cubicBezTo>
                    <a:cubicBezTo>
                      <a:pt x="4" y="17"/>
                      <a:pt x="0" y="36"/>
                      <a:pt x="9" y="49"/>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sp>
            <p:nvSpPr>
              <p:cNvPr id="134" name="Freeform 154"/>
              <p:cNvSpPr>
                <a:spLocks/>
              </p:cNvSpPr>
              <p:nvPr/>
            </p:nvSpPr>
            <p:spPr bwMode="auto">
              <a:xfrm>
                <a:off x="3515" y="3417"/>
                <a:ext cx="51" cy="53"/>
              </a:xfrm>
              <a:custGeom>
                <a:avLst/>
                <a:gdLst>
                  <a:gd name="T0" fmla="*/ 3 w 25"/>
                  <a:gd name="T1" fmla="*/ 19 h 26"/>
                  <a:gd name="T2" fmla="*/ 19 w 25"/>
                  <a:gd name="T3" fmla="*/ 23 h 26"/>
                  <a:gd name="T4" fmla="*/ 22 w 25"/>
                  <a:gd name="T5" fmla="*/ 7 h 26"/>
                  <a:gd name="T6" fmla="*/ 6 w 25"/>
                  <a:gd name="T7" fmla="*/ 3 h 26"/>
                  <a:gd name="T8" fmla="*/ 3 w 25"/>
                  <a:gd name="T9" fmla="*/ 19 h 26"/>
                </a:gdLst>
                <a:ahLst/>
                <a:cxnLst>
                  <a:cxn ang="0">
                    <a:pos x="T0" y="T1"/>
                  </a:cxn>
                  <a:cxn ang="0">
                    <a:pos x="T2" y="T3"/>
                  </a:cxn>
                  <a:cxn ang="0">
                    <a:pos x="T4" y="T5"/>
                  </a:cxn>
                  <a:cxn ang="0">
                    <a:pos x="T6" y="T7"/>
                  </a:cxn>
                  <a:cxn ang="0">
                    <a:pos x="T8" y="T9"/>
                  </a:cxn>
                </a:cxnLst>
                <a:rect l="0" t="0" r="r" b="b"/>
                <a:pathLst>
                  <a:path w="25" h="26">
                    <a:moveTo>
                      <a:pt x="3" y="19"/>
                    </a:moveTo>
                    <a:cubicBezTo>
                      <a:pt x="7" y="24"/>
                      <a:pt x="14" y="26"/>
                      <a:pt x="19" y="23"/>
                    </a:cubicBezTo>
                    <a:cubicBezTo>
                      <a:pt x="24" y="19"/>
                      <a:pt x="25" y="12"/>
                      <a:pt x="22" y="7"/>
                    </a:cubicBezTo>
                    <a:cubicBezTo>
                      <a:pt x="18" y="2"/>
                      <a:pt x="11" y="0"/>
                      <a:pt x="6" y="3"/>
                    </a:cubicBezTo>
                    <a:cubicBezTo>
                      <a:pt x="1" y="6"/>
                      <a:pt x="0" y="14"/>
                      <a:pt x="3" y="19"/>
                    </a:cubicBezTo>
                    <a:close/>
                  </a:path>
                </a:pathLst>
              </a:custGeom>
              <a:grpFill/>
              <a:ln>
                <a:noFill/>
              </a:ln>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39" name="文本框 637"/>
            <p:cNvSpPr txBox="1"/>
            <p:nvPr/>
          </p:nvSpPr>
          <p:spPr>
            <a:xfrm>
              <a:off x="1212688" y="5968279"/>
              <a:ext cx="760189" cy="272457"/>
            </a:xfrm>
            <a:prstGeom prst="rect">
              <a:avLst/>
            </a:prstGeom>
            <a:noFill/>
          </p:spPr>
          <p:txBody>
            <a:bodyPr wrap="none" lIns="82289" tIns="41144" rIns="82289" bIns="41144" rtlCol="0">
              <a:spAutoFit/>
            </a:bodyPr>
            <a:lstStyle/>
            <a:p>
              <a:r>
                <a:rPr lang="zh-CN" altLang="en-US" sz="788" b="1" dirty="0">
                  <a:solidFill>
                    <a:srgbClr val="5C5C5C"/>
                  </a:solidFill>
                  <a:latin typeface="微软雅黑" panose="020B0503020204020204" pitchFamily="34" charset="-122"/>
                  <a:ea typeface="微软雅黑" panose="020B0503020204020204" pitchFamily="34" charset="-122"/>
                </a:rPr>
                <a:t>网络安全</a:t>
              </a:r>
            </a:p>
          </p:txBody>
        </p:sp>
        <p:sp>
          <p:nvSpPr>
            <p:cNvPr id="40" name="文本框 637"/>
            <p:cNvSpPr txBox="1"/>
            <p:nvPr/>
          </p:nvSpPr>
          <p:spPr>
            <a:xfrm>
              <a:off x="1881135" y="5967791"/>
              <a:ext cx="894842" cy="272457"/>
            </a:xfrm>
            <a:prstGeom prst="rect">
              <a:avLst/>
            </a:prstGeom>
            <a:noFill/>
          </p:spPr>
          <p:txBody>
            <a:bodyPr wrap="none" lIns="82289" tIns="41144" rIns="82289" bIns="41144" rtlCol="0">
              <a:spAutoFit/>
            </a:bodyPr>
            <a:lstStyle/>
            <a:p>
              <a:r>
                <a:rPr lang="zh-CN" altLang="en-US" sz="788" b="1" dirty="0">
                  <a:solidFill>
                    <a:srgbClr val="5C5C5C"/>
                  </a:solidFill>
                  <a:latin typeface="微软雅黑" panose="020B0503020204020204" pitchFamily="34" charset="-122"/>
                  <a:ea typeface="微软雅黑" panose="020B0503020204020204" pitchFamily="34" charset="-122"/>
                </a:rPr>
                <a:t>大数据分析</a:t>
              </a:r>
            </a:p>
          </p:txBody>
        </p:sp>
        <p:sp>
          <p:nvSpPr>
            <p:cNvPr id="41" name="文本框 637"/>
            <p:cNvSpPr txBox="1"/>
            <p:nvPr/>
          </p:nvSpPr>
          <p:spPr>
            <a:xfrm>
              <a:off x="472496" y="5966079"/>
              <a:ext cx="790112" cy="272457"/>
            </a:xfrm>
            <a:prstGeom prst="rect">
              <a:avLst/>
            </a:prstGeom>
            <a:noFill/>
          </p:spPr>
          <p:txBody>
            <a:bodyPr wrap="none" lIns="82289" tIns="41144" rIns="82289" bIns="41144" rtlCol="0">
              <a:spAutoFit/>
            </a:bodyPr>
            <a:lstStyle/>
            <a:p>
              <a:r>
                <a:rPr lang="en-US" altLang="zh-CN" sz="788" b="1" dirty="0" err="1">
                  <a:solidFill>
                    <a:srgbClr val="5C5C5C"/>
                  </a:solidFill>
                  <a:latin typeface="微软雅黑" panose="020B0503020204020204" pitchFamily="34" charset="-122"/>
                  <a:ea typeface="微软雅黑" panose="020B0503020204020204" pitchFamily="34" charset="-122"/>
                </a:rPr>
                <a:t>PLM系统</a:t>
              </a:r>
              <a:endParaRPr lang="zh-CN" altLang="en-US" sz="788" b="1" dirty="0">
                <a:solidFill>
                  <a:srgbClr val="5C5C5C"/>
                </a:solidFill>
                <a:latin typeface="微软雅黑" panose="020B0503020204020204" pitchFamily="34" charset="-122"/>
                <a:ea typeface="微软雅黑" panose="020B0503020204020204" pitchFamily="34" charset="-122"/>
              </a:endParaRPr>
            </a:p>
          </p:txBody>
        </p:sp>
        <p:sp>
          <p:nvSpPr>
            <p:cNvPr id="42" name="文本框 637"/>
            <p:cNvSpPr txBox="1"/>
            <p:nvPr/>
          </p:nvSpPr>
          <p:spPr>
            <a:xfrm>
              <a:off x="2747990" y="5967791"/>
              <a:ext cx="894842" cy="272457"/>
            </a:xfrm>
            <a:prstGeom prst="rect">
              <a:avLst/>
            </a:prstGeom>
            <a:noFill/>
          </p:spPr>
          <p:txBody>
            <a:bodyPr wrap="none" lIns="82289" tIns="41144" rIns="82289" bIns="41144" rtlCol="0">
              <a:spAutoFit/>
            </a:bodyPr>
            <a:lstStyle/>
            <a:p>
              <a:r>
                <a:rPr lang="en-US" altLang="zh-CN" sz="788" b="1" dirty="0" err="1">
                  <a:solidFill>
                    <a:srgbClr val="5C5C5C"/>
                  </a:solidFill>
                  <a:latin typeface="微软雅黑" panose="020B0503020204020204" pitchFamily="34" charset="-122"/>
                  <a:ea typeface="微软雅黑" panose="020B0503020204020204" pitchFamily="34" charset="-122"/>
                </a:rPr>
                <a:t>安全与环境</a:t>
              </a:r>
              <a:endParaRPr lang="zh-CN" altLang="en-US" sz="788" b="1" dirty="0">
                <a:solidFill>
                  <a:srgbClr val="5C5C5C"/>
                </a:solidFill>
                <a:latin typeface="微软雅黑" panose="020B0503020204020204" pitchFamily="34" charset="-122"/>
                <a:ea typeface="微软雅黑" panose="020B0503020204020204" pitchFamily="34" charset="-122"/>
              </a:endParaRPr>
            </a:p>
          </p:txBody>
        </p:sp>
        <p:sp>
          <p:nvSpPr>
            <p:cNvPr id="43" name="文本框 637"/>
            <p:cNvSpPr txBox="1"/>
            <p:nvPr/>
          </p:nvSpPr>
          <p:spPr>
            <a:xfrm>
              <a:off x="3667793" y="5958789"/>
              <a:ext cx="625537" cy="272457"/>
            </a:xfrm>
            <a:prstGeom prst="rect">
              <a:avLst/>
            </a:prstGeom>
            <a:noFill/>
          </p:spPr>
          <p:txBody>
            <a:bodyPr wrap="none" lIns="82289" tIns="41144" rIns="82289" bIns="41144" rtlCol="0">
              <a:spAutoFit/>
            </a:bodyPr>
            <a:lstStyle/>
            <a:p>
              <a:r>
                <a:rPr lang="zh-CN" altLang="en-US" sz="788" b="1" dirty="0">
                  <a:solidFill>
                    <a:srgbClr val="5C5C5C"/>
                  </a:solidFill>
                  <a:latin typeface="微软雅黑" panose="020B0503020204020204" pitchFamily="34" charset="-122"/>
                  <a:ea typeface="微软雅黑" panose="020B0503020204020204" pitchFamily="34" charset="-122"/>
                </a:rPr>
                <a:t>私有云</a:t>
              </a:r>
            </a:p>
          </p:txBody>
        </p:sp>
        <p:pic>
          <p:nvPicPr>
            <p:cNvPr id="44" name="Picture 3" descr="C:\Program Files\Microsoft Office\MEDIA\CAGCAT10\j0293828.wm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933" t="-45616" r="2933" b="36529"/>
            <a:stretch/>
          </p:blipFill>
          <p:spPr bwMode="auto">
            <a:xfrm>
              <a:off x="3695777" y="5260032"/>
              <a:ext cx="501642" cy="718512"/>
            </a:xfrm>
            <a:prstGeom prst="rect">
              <a:avLst/>
            </a:prstGeom>
            <a:noFill/>
            <a:extLst>
              <a:ext uri="{909E8E84-426E-40DD-AFC4-6F175D3DCCD1}">
                <a14:hiddenFill xmlns:a14="http://schemas.microsoft.com/office/drawing/2010/main">
                  <a:solidFill>
                    <a:srgbClr val="FFFFFF"/>
                  </a:solidFill>
                </a14:hiddenFill>
              </a:ext>
            </a:extLst>
          </p:spPr>
        </p:pic>
        <p:sp>
          <p:nvSpPr>
            <p:cNvPr id="45" name="Tree"/>
            <p:cNvSpPr>
              <a:spLocks noEditPoints="1" noChangeArrowheads="1"/>
            </p:cNvSpPr>
            <p:nvPr/>
          </p:nvSpPr>
          <p:spPr bwMode="auto">
            <a:xfrm>
              <a:off x="2920612" y="5552383"/>
              <a:ext cx="433428" cy="417758"/>
            </a:xfrm>
            <a:custGeom>
              <a:avLst/>
              <a:gdLst>
                <a:gd name="G0" fmla="+- 0 0 0"/>
                <a:gd name="G1" fmla="*/ 18900 1 3"/>
                <a:gd name="G2" fmla="*/ 18900 2 3"/>
                <a:gd name="G3" fmla="+- 18900 0 0"/>
                <a:gd name="T0" fmla="*/ 10800 w 21600"/>
                <a:gd name="T1" fmla="*/ 0 h 21600"/>
                <a:gd name="T2" fmla="*/ 6171 w 21600"/>
                <a:gd name="T3" fmla="*/ 6300 h 21600"/>
                <a:gd name="T4" fmla="*/ 3086 w 21600"/>
                <a:gd name="T5" fmla="*/ 12600 h 21600"/>
                <a:gd name="T6" fmla="*/ 0 w 21600"/>
                <a:gd name="T7" fmla="*/ 18900 h 21600"/>
                <a:gd name="T8" fmla="*/ 15429 w 21600"/>
                <a:gd name="T9" fmla="*/ 6300 h 21600"/>
                <a:gd name="T10" fmla="*/ 18514 w 21600"/>
                <a:gd name="T11" fmla="*/ 12600 h 21600"/>
                <a:gd name="T12" fmla="*/ 21600 w 21600"/>
                <a:gd name="T13" fmla="*/ 18900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close/>
                </a:path>
              </a:pathLst>
            </a:custGeom>
            <a:solidFill>
              <a:schemeClr val="bg1">
                <a:lumMod val="50000"/>
              </a:schemeClr>
            </a:solidFill>
            <a:ln w="9525">
              <a:solidFill>
                <a:srgbClr val="000000"/>
              </a:solidFill>
              <a:miter lim="800000"/>
              <a:headEnd/>
              <a:tailEnd/>
            </a:ln>
            <a:effectLst>
              <a:outerShdw dist="107763" sx="1000" sy="1000" algn="ctr" rotWithShape="0">
                <a:srgbClr val="808080"/>
              </a:outerShdw>
            </a:effectLst>
          </p:spPr>
          <p:txBody>
            <a:bodyPr vert="horz" wrap="square" lIns="68580" tIns="34290" rIns="68580" bIns="34290" numCol="1" anchor="t" anchorCtr="0" compatLnSpc="1">
              <a:prstTxWarp prst="textNoShape">
                <a:avLst/>
              </a:prstTxWarp>
            </a:bodyPr>
            <a:lstStyle/>
            <a:p>
              <a:endParaRPr lang="zh-CN" altLang="en-US" sz="1350"/>
            </a:p>
          </p:txBody>
        </p:sp>
        <p:sp>
          <p:nvSpPr>
            <p:cNvPr id="46" name="AutoShape 8"/>
            <p:cNvSpPr>
              <a:spLocks noChangeArrowheads="1"/>
            </p:cNvSpPr>
            <p:nvPr/>
          </p:nvSpPr>
          <p:spPr bwMode="auto">
            <a:xfrm rot="10800000">
              <a:off x="245069" y="3248476"/>
              <a:ext cx="4171018" cy="1246420"/>
            </a:xfrm>
            <a:custGeom>
              <a:avLst/>
              <a:gdLst>
                <a:gd name="G0" fmla="+- 1361 0 0"/>
                <a:gd name="G1" fmla="+- 21600 0 1361"/>
                <a:gd name="G2" fmla="*/ 1361 1 2"/>
                <a:gd name="G3" fmla="+- 21600 0 G2"/>
                <a:gd name="G4" fmla="+/ 1361 21600 2"/>
                <a:gd name="G5" fmla="+/ G1 0 2"/>
                <a:gd name="G6" fmla="*/ 21600 21600 1361"/>
                <a:gd name="G7" fmla="*/ G6 1 2"/>
                <a:gd name="G8" fmla="+- 21600 0 G7"/>
                <a:gd name="G9" fmla="*/ 21600 1 2"/>
                <a:gd name="G10" fmla="+- 1361 0 G9"/>
                <a:gd name="G11" fmla="?: G10 G8 0"/>
                <a:gd name="G12" fmla="?: G10 G7 21600"/>
                <a:gd name="T0" fmla="*/ 20919 w 21600"/>
                <a:gd name="T1" fmla="*/ 10800 h 21600"/>
                <a:gd name="T2" fmla="*/ 10800 w 21600"/>
                <a:gd name="T3" fmla="*/ 21600 h 21600"/>
                <a:gd name="T4" fmla="*/ 681 w 21600"/>
                <a:gd name="T5" fmla="*/ 10800 h 21600"/>
                <a:gd name="T6" fmla="*/ 10800 w 21600"/>
                <a:gd name="T7" fmla="*/ 0 h 21600"/>
                <a:gd name="T8" fmla="*/ 2481 w 21600"/>
                <a:gd name="T9" fmla="*/ 2481 h 21600"/>
                <a:gd name="T10" fmla="*/ 19119 w 21600"/>
                <a:gd name="T11" fmla="*/ 19119 h 21600"/>
              </a:gdLst>
              <a:ahLst/>
              <a:cxnLst>
                <a:cxn ang="0">
                  <a:pos x="T0" y="T1"/>
                </a:cxn>
                <a:cxn ang="0">
                  <a:pos x="T2" y="T3"/>
                </a:cxn>
                <a:cxn ang="0">
                  <a:pos x="T4" y="T5"/>
                </a:cxn>
                <a:cxn ang="0">
                  <a:pos x="T6" y="T7"/>
                </a:cxn>
              </a:cxnLst>
              <a:rect l="T8" t="T9" r="T10" b="T11"/>
              <a:pathLst>
                <a:path w="21600" h="21600">
                  <a:moveTo>
                    <a:pt x="0" y="0"/>
                  </a:moveTo>
                  <a:lnTo>
                    <a:pt x="1361" y="21600"/>
                  </a:lnTo>
                  <a:lnTo>
                    <a:pt x="20239" y="21600"/>
                  </a:lnTo>
                  <a:lnTo>
                    <a:pt x="21600" y="0"/>
                  </a:lnTo>
                  <a:close/>
                </a:path>
              </a:pathLst>
            </a:custGeom>
            <a:solidFill>
              <a:schemeClr val="accent3">
                <a:lumMod val="40000"/>
                <a:lumOff val="60000"/>
              </a:schemeClr>
            </a:solidFill>
            <a:ln w="25400" cap="rnd" algn="ctr">
              <a:solidFill>
                <a:srgbClr val="00B050"/>
              </a:solidFill>
              <a:prstDash val="sysDot"/>
              <a:miter lim="800000"/>
              <a:headEnd/>
              <a:tailEnd/>
            </a:ln>
            <a:effectLst/>
            <a:extLst/>
          </p:spPr>
          <p:txBody>
            <a:bodyPr wrap="none" lIns="82289" tIns="41144" rIns="82289" bIns="41144" anchor="ctr">
              <a:flatTx/>
            </a:bodyPr>
            <a:lstStyle/>
            <a:p>
              <a:pPr fontAlgn="base" latinLnBrk="1">
                <a:spcBef>
                  <a:spcPct val="0"/>
                </a:spcBef>
                <a:spcAft>
                  <a:spcPct val="0"/>
                </a:spcAft>
              </a:pPr>
              <a:endParaRPr kumimoji="1" lang="zh-CN" altLang="en-US" sz="1350" kern="0" dirty="0">
                <a:solidFill>
                  <a:srgbClr val="000000"/>
                </a:solidFill>
              </a:endParaRPr>
            </a:p>
          </p:txBody>
        </p:sp>
        <p:sp>
          <p:nvSpPr>
            <p:cNvPr id="47" name="Freeform 27"/>
            <p:cNvSpPr>
              <a:spLocks/>
            </p:cNvSpPr>
            <p:nvPr/>
          </p:nvSpPr>
          <p:spPr bwMode="auto">
            <a:xfrm flipH="1">
              <a:off x="2965318" y="2953535"/>
              <a:ext cx="1272756" cy="368474"/>
            </a:xfrm>
            <a:custGeom>
              <a:avLst/>
              <a:gdLst>
                <a:gd name="T0" fmla="*/ 0 w 1231"/>
                <a:gd name="T1" fmla="*/ 0 h 602"/>
                <a:gd name="T2" fmla="*/ 1047 w 1231"/>
                <a:gd name="T3" fmla="*/ 0 h 602"/>
                <a:gd name="T4" fmla="*/ 1231 w 1231"/>
                <a:gd name="T5" fmla="*/ 299 h 602"/>
                <a:gd name="T6" fmla="*/ 1047 w 1231"/>
                <a:gd name="T7" fmla="*/ 602 h 602"/>
                <a:gd name="T8" fmla="*/ 0 w 1231"/>
                <a:gd name="T9" fmla="*/ 602 h 602"/>
                <a:gd name="T10" fmla="*/ 0 w 1231"/>
                <a:gd name="T11" fmla="*/ 0 h 602"/>
                <a:gd name="T12" fmla="*/ 0 w 1231"/>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231" h="602">
                  <a:moveTo>
                    <a:pt x="0" y="0"/>
                  </a:moveTo>
                  <a:lnTo>
                    <a:pt x="1047" y="0"/>
                  </a:lnTo>
                  <a:lnTo>
                    <a:pt x="1231" y="299"/>
                  </a:lnTo>
                  <a:lnTo>
                    <a:pt x="1047" y="602"/>
                  </a:lnTo>
                  <a:lnTo>
                    <a:pt x="0" y="602"/>
                  </a:lnTo>
                  <a:lnTo>
                    <a:pt x="0" y="0"/>
                  </a:lnTo>
                  <a:lnTo>
                    <a:pt x="0" y="0"/>
                  </a:lnTo>
                  <a:close/>
                </a:path>
              </a:pathLst>
            </a:custGeom>
            <a:solidFill>
              <a:srgbClr val="00B0F0"/>
            </a:solidFill>
            <a:ln w="19050" cap="rnd" algn="ctr">
              <a:prstDash val="sysDot"/>
              <a:miter lim="800000"/>
              <a:headEnd/>
              <a:tailEnd/>
            </a:ln>
            <a:effectLst>
              <a:outerShdw blurRad="50800" dist="139700" dir="5400000" algn="t" rotWithShape="0">
                <a:prstClr val="black">
                  <a:alpha val="40000"/>
                </a:prstClr>
              </a:outerShdw>
            </a:effectLst>
            <a:extLst/>
          </p:spPr>
          <p:txBody>
            <a:bodyPr wrap="none" lIns="82289" tIns="41144" rIns="82289" bIns="41144" anchor="ctr">
              <a:flatTx/>
            </a:bodyPr>
            <a:lstStyle/>
            <a:p>
              <a:pPr fontAlgn="base" latinLnBrk="1">
                <a:spcBef>
                  <a:spcPct val="0"/>
                </a:spcBef>
                <a:spcAft>
                  <a:spcPct val="0"/>
                </a:spcAft>
              </a:pPr>
              <a:endParaRPr kumimoji="1" lang="zh-CN" altLang="en-US" sz="1350" kern="0">
                <a:solidFill>
                  <a:srgbClr val="000000"/>
                </a:solidFill>
                <a:sym typeface="+mn-lt"/>
              </a:endParaRPr>
            </a:p>
          </p:txBody>
        </p:sp>
        <p:sp>
          <p:nvSpPr>
            <p:cNvPr id="48" name="矩形 47"/>
            <p:cNvSpPr/>
            <p:nvPr/>
          </p:nvSpPr>
          <p:spPr>
            <a:xfrm>
              <a:off x="2885444" y="2953534"/>
              <a:ext cx="1491678" cy="326232"/>
            </a:xfrm>
            <a:prstGeom prst="rect">
              <a:avLst/>
            </a:prstGeom>
          </p:spPr>
          <p:txBody>
            <a:bodyPr wrap="square" lIns="82289" tIns="41144" rIns="82289" bIns="41144">
              <a:spAutoFit/>
            </a:bodyPr>
            <a:lstStyle/>
            <a:p>
              <a:pPr algn="ctr"/>
              <a:r>
                <a:rPr lang="zh-CN" altLang="en-US" sz="1050" b="1" dirty="0">
                  <a:solidFill>
                    <a:schemeClr val="bg1"/>
                  </a:solidFill>
                  <a:latin typeface="微软雅黑" pitchFamily="34" charset="-122"/>
                  <a:ea typeface="微软雅黑" pitchFamily="34" charset="-122"/>
                </a:rPr>
                <a:t>智能制造层</a:t>
              </a:r>
            </a:p>
          </p:txBody>
        </p:sp>
        <p:sp>
          <p:nvSpPr>
            <p:cNvPr id="49" name="Freeform 67"/>
            <p:cNvSpPr>
              <a:spLocks noChangeAspect="1" noEditPoints="1"/>
            </p:cNvSpPr>
            <p:nvPr/>
          </p:nvSpPr>
          <p:spPr bwMode="auto">
            <a:xfrm>
              <a:off x="651128" y="3364429"/>
              <a:ext cx="421106" cy="308069"/>
            </a:xfrm>
            <a:custGeom>
              <a:avLst/>
              <a:gdLst>
                <a:gd name="T0" fmla="*/ 7 w 66"/>
                <a:gd name="T1" fmla="*/ 3 h 34"/>
                <a:gd name="T2" fmla="*/ 6 w 66"/>
                <a:gd name="T3" fmla="*/ 22 h 34"/>
                <a:gd name="T4" fmla="*/ 5 w 66"/>
                <a:gd name="T5" fmla="*/ 17 h 34"/>
                <a:gd name="T6" fmla="*/ 5 w 66"/>
                <a:gd name="T7" fmla="*/ 23 h 34"/>
                <a:gd name="T8" fmla="*/ 7 w 66"/>
                <a:gd name="T9" fmla="*/ 23 h 34"/>
                <a:gd name="T10" fmla="*/ 0 w 66"/>
                <a:gd name="T11" fmla="*/ 34 h 34"/>
                <a:gd name="T12" fmla="*/ 21 w 66"/>
                <a:gd name="T13" fmla="*/ 0 h 34"/>
                <a:gd name="T14" fmla="*/ 66 w 66"/>
                <a:gd name="T15" fmla="*/ 34 h 34"/>
                <a:gd name="T16" fmla="*/ 21 w 66"/>
                <a:gd name="T17" fmla="*/ 0 h 34"/>
                <a:gd name="T18" fmla="*/ 25 w 66"/>
                <a:gd name="T19" fmla="*/ 30 h 34"/>
                <a:gd name="T20" fmla="*/ 28 w 66"/>
                <a:gd name="T21" fmla="*/ 30 h 34"/>
                <a:gd name="T22" fmla="*/ 27 w 66"/>
                <a:gd name="T23" fmla="*/ 4 h 34"/>
                <a:gd name="T24" fmla="*/ 60 w 66"/>
                <a:gd name="T25" fmla="*/ 10 h 34"/>
                <a:gd name="T26" fmla="*/ 62 w 66"/>
                <a:gd name="T27" fmla="*/ 32 h 34"/>
                <a:gd name="T28" fmla="*/ 63 w 66"/>
                <a:gd name="T29" fmla="*/ 10 h 34"/>
                <a:gd name="T30" fmla="*/ 60 w 66"/>
                <a:gd name="T31" fmla="*/ 10 h 34"/>
                <a:gd name="T32" fmla="*/ 54 w 66"/>
                <a:gd name="T33" fmla="*/ 30 h 34"/>
                <a:gd name="T34" fmla="*/ 57 w 66"/>
                <a:gd name="T35" fmla="*/ 30 h 34"/>
                <a:gd name="T36" fmla="*/ 55 w 66"/>
                <a:gd name="T37" fmla="*/ 8 h 34"/>
                <a:gd name="T38" fmla="*/ 47 w 66"/>
                <a:gd name="T39" fmla="*/ 9 h 34"/>
                <a:gd name="T40" fmla="*/ 49 w 66"/>
                <a:gd name="T41" fmla="*/ 32 h 34"/>
                <a:gd name="T42" fmla="*/ 50 w 66"/>
                <a:gd name="T43" fmla="*/ 9 h 34"/>
                <a:gd name="T44" fmla="*/ 47 w 66"/>
                <a:gd name="T45" fmla="*/ 9 h 34"/>
                <a:gd name="T46" fmla="*/ 40 w 66"/>
                <a:gd name="T47" fmla="*/ 30 h 34"/>
                <a:gd name="T48" fmla="*/ 43 w 66"/>
                <a:gd name="T49" fmla="*/ 30 h 34"/>
                <a:gd name="T50" fmla="*/ 42 w 66"/>
                <a:gd name="T51" fmla="*/ 6 h 34"/>
                <a:gd name="T52" fmla="*/ 33 w 66"/>
                <a:gd name="T53" fmla="*/ 6 h 34"/>
                <a:gd name="T54" fmla="*/ 34 w 66"/>
                <a:gd name="T55" fmla="*/ 32 h 34"/>
                <a:gd name="T56" fmla="*/ 36 w 66"/>
                <a:gd name="T57" fmla="*/ 6 h 34"/>
                <a:gd name="T58" fmla="*/ 33 w 66"/>
                <a:gd name="T59" fmla="*/ 6 h 34"/>
                <a:gd name="T60" fmla="*/ 18 w 66"/>
                <a:gd name="T61" fmla="*/ 0 h 34"/>
                <a:gd name="T62" fmla="*/ 8 w 66"/>
                <a:gd name="T6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34">
                  <a:moveTo>
                    <a:pt x="0" y="6"/>
                  </a:moveTo>
                  <a:cubicBezTo>
                    <a:pt x="7" y="3"/>
                    <a:pt x="7" y="3"/>
                    <a:pt x="7" y="3"/>
                  </a:cubicBezTo>
                  <a:cubicBezTo>
                    <a:pt x="7" y="22"/>
                    <a:pt x="7" y="22"/>
                    <a:pt x="7" y="22"/>
                  </a:cubicBezTo>
                  <a:cubicBezTo>
                    <a:pt x="6" y="22"/>
                    <a:pt x="6" y="22"/>
                    <a:pt x="6" y="22"/>
                  </a:cubicBezTo>
                  <a:cubicBezTo>
                    <a:pt x="6" y="17"/>
                    <a:pt x="6" y="17"/>
                    <a:pt x="6" y="17"/>
                  </a:cubicBezTo>
                  <a:cubicBezTo>
                    <a:pt x="5" y="17"/>
                    <a:pt x="5" y="17"/>
                    <a:pt x="5" y="17"/>
                  </a:cubicBezTo>
                  <a:cubicBezTo>
                    <a:pt x="5" y="23"/>
                    <a:pt x="5" y="23"/>
                    <a:pt x="5" y="23"/>
                  </a:cubicBezTo>
                  <a:cubicBezTo>
                    <a:pt x="5" y="23"/>
                    <a:pt x="5" y="23"/>
                    <a:pt x="5" y="23"/>
                  </a:cubicBezTo>
                  <a:cubicBezTo>
                    <a:pt x="6" y="23"/>
                    <a:pt x="6" y="23"/>
                    <a:pt x="6" y="23"/>
                  </a:cubicBezTo>
                  <a:cubicBezTo>
                    <a:pt x="7" y="23"/>
                    <a:pt x="7" y="23"/>
                    <a:pt x="7" y="23"/>
                  </a:cubicBezTo>
                  <a:cubicBezTo>
                    <a:pt x="7" y="34"/>
                    <a:pt x="7" y="34"/>
                    <a:pt x="7" y="34"/>
                  </a:cubicBezTo>
                  <a:cubicBezTo>
                    <a:pt x="0" y="34"/>
                    <a:pt x="0" y="34"/>
                    <a:pt x="0" y="34"/>
                  </a:cubicBezTo>
                  <a:cubicBezTo>
                    <a:pt x="0" y="6"/>
                    <a:pt x="0" y="6"/>
                    <a:pt x="0" y="6"/>
                  </a:cubicBezTo>
                  <a:close/>
                  <a:moveTo>
                    <a:pt x="21" y="0"/>
                  </a:moveTo>
                  <a:cubicBezTo>
                    <a:pt x="66" y="8"/>
                    <a:pt x="66" y="8"/>
                    <a:pt x="66" y="8"/>
                  </a:cubicBezTo>
                  <a:cubicBezTo>
                    <a:pt x="66" y="34"/>
                    <a:pt x="66" y="34"/>
                    <a:pt x="66" y="34"/>
                  </a:cubicBezTo>
                  <a:cubicBezTo>
                    <a:pt x="21" y="34"/>
                    <a:pt x="21" y="34"/>
                    <a:pt x="21" y="34"/>
                  </a:cubicBezTo>
                  <a:cubicBezTo>
                    <a:pt x="21" y="0"/>
                    <a:pt x="21" y="0"/>
                    <a:pt x="21" y="0"/>
                  </a:cubicBezTo>
                  <a:close/>
                  <a:moveTo>
                    <a:pt x="25" y="5"/>
                  </a:moveTo>
                  <a:cubicBezTo>
                    <a:pt x="25" y="30"/>
                    <a:pt x="25" y="30"/>
                    <a:pt x="25" y="30"/>
                  </a:cubicBezTo>
                  <a:cubicBezTo>
                    <a:pt x="25" y="31"/>
                    <a:pt x="26" y="32"/>
                    <a:pt x="27" y="32"/>
                  </a:cubicBezTo>
                  <a:cubicBezTo>
                    <a:pt x="27" y="32"/>
                    <a:pt x="28" y="31"/>
                    <a:pt x="28" y="30"/>
                  </a:cubicBezTo>
                  <a:cubicBezTo>
                    <a:pt x="28" y="5"/>
                    <a:pt x="28" y="5"/>
                    <a:pt x="28" y="5"/>
                  </a:cubicBezTo>
                  <a:cubicBezTo>
                    <a:pt x="28" y="4"/>
                    <a:pt x="27" y="4"/>
                    <a:pt x="27" y="4"/>
                  </a:cubicBezTo>
                  <a:cubicBezTo>
                    <a:pt x="26" y="4"/>
                    <a:pt x="25" y="4"/>
                    <a:pt x="25" y="5"/>
                  </a:cubicBezTo>
                  <a:close/>
                  <a:moveTo>
                    <a:pt x="60" y="10"/>
                  </a:moveTo>
                  <a:cubicBezTo>
                    <a:pt x="60" y="31"/>
                    <a:pt x="60" y="31"/>
                    <a:pt x="60" y="31"/>
                  </a:cubicBezTo>
                  <a:cubicBezTo>
                    <a:pt x="60" y="31"/>
                    <a:pt x="61" y="32"/>
                    <a:pt x="62" y="32"/>
                  </a:cubicBezTo>
                  <a:cubicBezTo>
                    <a:pt x="62" y="32"/>
                    <a:pt x="63" y="31"/>
                    <a:pt x="63" y="31"/>
                  </a:cubicBezTo>
                  <a:cubicBezTo>
                    <a:pt x="63" y="10"/>
                    <a:pt x="63" y="10"/>
                    <a:pt x="63" y="10"/>
                  </a:cubicBezTo>
                  <a:cubicBezTo>
                    <a:pt x="63" y="9"/>
                    <a:pt x="62" y="9"/>
                    <a:pt x="62" y="9"/>
                  </a:cubicBezTo>
                  <a:cubicBezTo>
                    <a:pt x="61" y="9"/>
                    <a:pt x="60" y="9"/>
                    <a:pt x="60" y="10"/>
                  </a:cubicBezTo>
                  <a:close/>
                  <a:moveTo>
                    <a:pt x="54" y="9"/>
                  </a:moveTo>
                  <a:cubicBezTo>
                    <a:pt x="54" y="30"/>
                    <a:pt x="54" y="30"/>
                    <a:pt x="54" y="30"/>
                  </a:cubicBezTo>
                  <a:cubicBezTo>
                    <a:pt x="54" y="31"/>
                    <a:pt x="55" y="32"/>
                    <a:pt x="55" y="32"/>
                  </a:cubicBezTo>
                  <a:cubicBezTo>
                    <a:pt x="56" y="32"/>
                    <a:pt x="57" y="31"/>
                    <a:pt x="57" y="30"/>
                  </a:cubicBezTo>
                  <a:cubicBezTo>
                    <a:pt x="57" y="9"/>
                    <a:pt x="57" y="9"/>
                    <a:pt x="57" y="9"/>
                  </a:cubicBezTo>
                  <a:cubicBezTo>
                    <a:pt x="57" y="9"/>
                    <a:pt x="56" y="8"/>
                    <a:pt x="55" y="8"/>
                  </a:cubicBezTo>
                  <a:cubicBezTo>
                    <a:pt x="55" y="8"/>
                    <a:pt x="54" y="9"/>
                    <a:pt x="54" y="9"/>
                  </a:cubicBezTo>
                  <a:close/>
                  <a:moveTo>
                    <a:pt x="47" y="9"/>
                  </a:moveTo>
                  <a:cubicBezTo>
                    <a:pt x="47" y="30"/>
                    <a:pt x="47" y="30"/>
                    <a:pt x="47" y="30"/>
                  </a:cubicBezTo>
                  <a:cubicBezTo>
                    <a:pt x="47" y="31"/>
                    <a:pt x="48" y="32"/>
                    <a:pt x="49" y="32"/>
                  </a:cubicBezTo>
                  <a:cubicBezTo>
                    <a:pt x="49" y="32"/>
                    <a:pt x="50" y="31"/>
                    <a:pt x="50" y="30"/>
                  </a:cubicBezTo>
                  <a:cubicBezTo>
                    <a:pt x="50" y="9"/>
                    <a:pt x="50" y="9"/>
                    <a:pt x="50" y="9"/>
                  </a:cubicBezTo>
                  <a:cubicBezTo>
                    <a:pt x="50" y="8"/>
                    <a:pt x="49" y="7"/>
                    <a:pt x="49" y="7"/>
                  </a:cubicBezTo>
                  <a:cubicBezTo>
                    <a:pt x="48" y="7"/>
                    <a:pt x="47" y="8"/>
                    <a:pt x="47" y="9"/>
                  </a:cubicBezTo>
                  <a:close/>
                  <a:moveTo>
                    <a:pt x="40" y="8"/>
                  </a:moveTo>
                  <a:cubicBezTo>
                    <a:pt x="40" y="30"/>
                    <a:pt x="40" y="30"/>
                    <a:pt x="40" y="30"/>
                  </a:cubicBezTo>
                  <a:cubicBezTo>
                    <a:pt x="40" y="31"/>
                    <a:pt x="41" y="32"/>
                    <a:pt x="42" y="32"/>
                  </a:cubicBezTo>
                  <a:cubicBezTo>
                    <a:pt x="43" y="32"/>
                    <a:pt x="43" y="31"/>
                    <a:pt x="43" y="30"/>
                  </a:cubicBezTo>
                  <a:cubicBezTo>
                    <a:pt x="43" y="8"/>
                    <a:pt x="43" y="8"/>
                    <a:pt x="43" y="8"/>
                  </a:cubicBezTo>
                  <a:cubicBezTo>
                    <a:pt x="43" y="7"/>
                    <a:pt x="43" y="6"/>
                    <a:pt x="42" y="6"/>
                  </a:cubicBezTo>
                  <a:cubicBezTo>
                    <a:pt x="41" y="6"/>
                    <a:pt x="40" y="7"/>
                    <a:pt x="40" y="8"/>
                  </a:cubicBezTo>
                  <a:close/>
                  <a:moveTo>
                    <a:pt x="33" y="6"/>
                  </a:moveTo>
                  <a:cubicBezTo>
                    <a:pt x="33" y="30"/>
                    <a:pt x="33" y="30"/>
                    <a:pt x="33" y="30"/>
                  </a:cubicBezTo>
                  <a:cubicBezTo>
                    <a:pt x="33" y="31"/>
                    <a:pt x="33" y="32"/>
                    <a:pt x="34" y="32"/>
                  </a:cubicBezTo>
                  <a:cubicBezTo>
                    <a:pt x="35" y="32"/>
                    <a:pt x="36" y="31"/>
                    <a:pt x="36" y="30"/>
                  </a:cubicBezTo>
                  <a:cubicBezTo>
                    <a:pt x="36" y="6"/>
                    <a:pt x="36" y="6"/>
                    <a:pt x="36" y="6"/>
                  </a:cubicBezTo>
                  <a:cubicBezTo>
                    <a:pt x="36" y="6"/>
                    <a:pt x="35" y="5"/>
                    <a:pt x="34" y="5"/>
                  </a:cubicBezTo>
                  <a:cubicBezTo>
                    <a:pt x="33" y="5"/>
                    <a:pt x="33" y="6"/>
                    <a:pt x="33" y="6"/>
                  </a:cubicBezTo>
                  <a:close/>
                  <a:moveTo>
                    <a:pt x="8" y="3"/>
                  </a:moveTo>
                  <a:cubicBezTo>
                    <a:pt x="18" y="0"/>
                    <a:pt x="18" y="0"/>
                    <a:pt x="18" y="0"/>
                  </a:cubicBezTo>
                  <a:cubicBezTo>
                    <a:pt x="18" y="34"/>
                    <a:pt x="18" y="34"/>
                    <a:pt x="18" y="34"/>
                  </a:cubicBezTo>
                  <a:cubicBezTo>
                    <a:pt x="8" y="34"/>
                    <a:pt x="8" y="34"/>
                    <a:pt x="8" y="34"/>
                  </a:cubicBezTo>
                  <a:lnTo>
                    <a:pt x="8" y="3"/>
                  </a:lnTo>
                  <a:close/>
                </a:path>
              </a:pathLst>
            </a:custGeom>
            <a:solidFill>
              <a:srgbClr val="5C5C5C"/>
            </a:solidFill>
            <a:ln>
              <a:noFill/>
            </a:ln>
          </p:spPr>
          <p:txBody>
            <a:bodyPr vert="horz" wrap="square" lIns="82289" tIns="41144" rIns="82289" bIns="41144" numCol="1" anchor="t" anchorCtr="0" compatLnSpc="1">
              <a:prstTxWarp prst="textNoShape">
                <a:avLst/>
              </a:prstTxWarp>
            </a:bodyPr>
            <a:lstStyle/>
            <a:p>
              <a:endParaRPr lang="zh-CN" altLang="en-US" sz="1350"/>
            </a:p>
          </p:txBody>
        </p:sp>
        <p:grpSp>
          <p:nvGrpSpPr>
            <p:cNvPr id="50" name="组合 49"/>
            <p:cNvGrpSpPr>
              <a:grpSpLocks noChangeAspect="1"/>
            </p:cNvGrpSpPr>
            <p:nvPr/>
          </p:nvGrpSpPr>
          <p:grpSpPr>
            <a:xfrm>
              <a:off x="1451483" y="3330586"/>
              <a:ext cx="260939" cy="337792"/>
              <a:chOff x="793024" y="3764968"/>
              <a:chExt cx="1524000" cy="1449388"/>
            </a:xfrm>
            <a:solidFill>
              <a:srgbClr val="5C5C5C"/>
            </a:solidFill>
          </p:grpSpPr>
          <p:sp>
            <p:nvSpPr>
              <p:cNvPr id="96" name="Freeform 22"/>
              <p:cNvSpPr>
                <a:spLocks/>
              </p:cNvSpPr>
              <p:nvPr/>
            </p:nvSpPr>
            <p:spPr bwMode="auto">
              <a:xfrm>
                <a:off x="1159737" y="3984043"/>
                <a:ext cx="168275" cy="149225"/>
              </a:xfrm>
              <a:custGeom>
                <a:avLst/>
                <a:gdLst>
                  <a:gd name="T0" fmla="*/ 22 w 100"/>
                  <a:gd name="T1" fmla="*/ 88 h 88"/>
                  <a:gd name="T2" fmla="*/ 22 w 100"/>
                  <a:gd name="T3" fmla="*/ 75 h 88"/>
                  <a:gd name="T4" fmla="*/ 14 w 100"/>
                  <a:gd name="T5" fmla="*/ 75 h 88"/>
                  <a:gd name="T6" fmla="*/ 14 w 100"/>
                  <a:gd name="T7" fmla="*/ 39 h 88"/>
                  <a:gd name="T8" fmla="*/ 20 w 100"/>
                  <a:gd name="T9" fmla="*/ 33 h 88"/>
                  <a:gd name="T10" fmla="*/ 31 w 100"/>
                  <a:gd name="T11" fmla="*/ 30 h 88"/>
                  <a:gd name="T12" fmla="*/ 65 w 100"/>
                  <a:gd name="T13" fmla="*/ 30 h 88"/>
                  <a:gd name="T14" fmla="*/ 77 w 100"/>
                  <a:gd name="T15" fmla="*/ 32 h 88"/>
                  <a:gd name="T16" fmla="*/ 85 w 100"/>
                  <a:gd name="T17" fmla="*/ 39 h 88"/>
                  <a:gd name="T18" fmla="*/ 85 w 100"/>
                  <a:gd name="T19" fmla="*/ 75 h 88"/>
                  <a:gd name="T20" fmla="*/ 78 w 100"/>
                  <a:gd name="T21" fmla="*/ 75 h 88"/>
                  <a:gd name="T22" fmla="*/ 78 w 100"/>
                  <a:gd name="T23" fmla="*/ 88 h 88"/>
                  <a:gd name="T24" fmla="*/ 100 w 100"/>
                  <a:gd name="T25" fmla="*/ 88 h 88"/>
                  <a:gd name="T26" fmla="*/ 100 w 100"/>
                  <a:gd name="T27" fmla="*/ 31 h 88"/>
                  <a:gd name="T28" fmla="*/ 79 w 100"/>
                  <a:gd name="T29" fmla="*/ 7 h 88"/>
                  <a:gd name="T30" fmla="*/ 50 w 100"/>
                  <a:gd name="T31" fmla="*/ 0 h 88"/>
                  <a:gd name="T32" fmla="*/ 18 w 100"/>
                  <a:gd name="T33" fmla="*/ 8 h 88"/>
                  <a:gd name="T34" fmla="*/ 0 w 100"/>
                  <a:gd name="T35" fmla="*/ 30 h 88"/>
                  <a:gd name="T36" fmla="*/ 0 w 100"/>
                  <a:gd name="T37" fmla="*/ 88 h 88"/>
                  <a:gd name="T38" fmla="*/ 22 w 100"/>
                  <a:gd name="T3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 h="88">
                    <a:moveTo>
                      <a:pt x="22" y="88"/>
                    </a:moveTo>
                    <a:cubicBezTo>
                      <a:pt x="22" y="83"/>
                      <a:pt x="22" y="79"/>
                      <a:pt x="22" y="75"/>
                    </a:cubicBezTo>
                    <a:cubicBezTo>
                      <a:pt x="19" y="75"/>
                      <a:pt x="17" y="75"/>
                      <a:pt x="14" y="75"/>
                    </a:cubicBezTo>
                    <a:cubicBezTo>
                      <a:pt x="14" y="63"/>
                      <a:pt x="14" y="51"/>
                      <a:pt x="14" y="39"/>
                    </a:cubicBezTo>
                    <a:cubicBezTo>
                      <a:pt x="15" y="38"/>
                      <a:pt x="17" y="35"/>
                      <a:pt x="20" y="33"/>
                    </a:cubicBezTo>
                    <a:cubicBezTo>
                      <a:pt x="25" y="31"/>
                      <a:pt x="29" y="30"/>
                      <a:pt x="31" y="30"/>
                    </a:cubicBezTo>
                    <a:cubicBezTo>
                      <a:pt x="40" y="29"/>
                      <a:pt x="51" y="29"/>
                      <a:pt x="65" y="30"/>
                    </a:cubicBezTo>
                    <a:cubicBezTo>
                      <a:pt x="68" y="30"/>
                      <a:pt x="72" y="30"/>
                      <a:pt x="77" y="32"/>
                    </a:cubicBezTo>
                    <a:cubicBezTo>
                      <a:pt x="81" y="35"/>
                      <a:pt x="84" y="37"/>
                      <a:pt x="85" y="39"/>
                    </a:cubicBezTo>
                    <a:cubicBezTo>
                      <a:pt x="85" y="51"/>
                      <a:pt x="85" y="63"/>
                      <a:pt x="85" y="75"/>
                    </a:cubicBezTo>
                    <a:cubicBezTo>
                      <a:pt x="83" y="75"/>
                      <a:pt x="80" y="75"/>
                      <a:pt x="78" y="75"/>
                    </a:cubicBezTo>
                    <a:cubicBezTo>
                      <a:pt x="78" y="79"/>
                      <a:pt x="78" y="83"/>
                      <a:pt x="78" y="88"/>
                    </a:cubicBezTo>
                    <a:cubicBezTo>
                      <a:pt x="85" y="88"/>
                      <a:pt x="93" y="88"/>
                      <a:pt x="100" y="88"/>
                    </a:cubicBezTo>
                    <a:cubicBezTo>
                      <a:pt x="100" y="69"/>
                      <a:pt x="100" y="50"/>
                      <a:pt x="100" y="31"/>
                    </a:cubicBezTo>
                    <a:cubicBezTo>
                      <a:pt x="98" y="26"/>
                      <a:pt x="92" y="15"/>
                      <a:pt x="79" y="7"/>
                    </a:cubicBezTo>
                    <a:cubicBezTo>
                      <a:pt x="67" y="0"/>
                      <a:pt x="55" y="0"/>
                      <a:pt x="50" y="0"/>
                    </a:cubicBezTo>
                    <a:cubicBezTo>
                      <a:pt x="44" y="0"/>
                      <a:pt x="31" y="0"/>
                      <a:pt x="18" y="8"/>
                    </a:cubicBezTo>
                    <a:cubicBezTo>
                      <a:pt x="7" y="15"/>
                      <a:pt x="2" y="25"/>
                      <a:pt x="0" y="30"/>
                    </a:cubicBezTo>
                    <a:cubicBezTo>
                      <a:pt x="0" y="49"/>
                      <a:pt x="0" y="68"/>
                      <a:pt x="0" y="88"/>
                    </a:cubicBezTo>
                    <a:cubicBezTo>
                      <a:pt x="7" y="88"/>
                      <a:pt x="15" y="88"/>
                      <a:pt x="22"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97" name="Freeform 23"/>
              <p:cNvSpPr>
                <a:spLocks/>
              </p:cNvSpPr>
              <p:nvPr/>
            </p:nvSpPr>
            <p:spPr bwMode="auto">
              <a:xfrm>
                <a:off x="1223237" y="3974518"/>
                <a:ext cx="41275" cy="47625"/>
              </a:xfrm>
              <a:custGeom>
                <a:avLst/>
                <a:gdLst>
                  <a:gd name="T0" fmla="*/ 24 w 24"/>
                  <a:gd name="T1" fmla="*/ 0 h 28"/>
                  <a:gd name="T2" fmla="*/ 24 w 24"/>
                  <a:gd name="T3" fmla="*/ 23 h 28"/>
                  <a:gd name="T4" fmla="*/ 12 w 24"/>
                  <a:gd name="T5" fmla="*/ 28 h 28"/>
                  <a:gd name="T6" fmla="*/ 0 w 24"/>
                  <a:gd name="T7" fmla="*/ 23 h 28"/>
                  <a:gd name="T8" fmla="*/ 0 w 24"/>
                  <a:gd name="T9" fmla="*/ 0 h 28"/>
                  <a:gd name="T10" fmla="*/ 24 w 24"/>
                  <a:gd name="T11" fmla="*/ 0 h 28"/>
                </a:gdLst>
                <a:ahLst/>
                <a:cxnLst>
                  <a:cxn ang="0">
                    <a:pos x="T0" y="T1"/>
                  </a:cxn>
                  <a:cxn ang="0">
                    <a:pos x="T2" y="T3"/>
                  </a:cxn>
                  <a:cxn ang="0">
                    <a:pos x="T4" y="T5"/>
                  </a:cxn>
                  <a:cxn ang="0">
                    <a:pos x="T6" y="T7"/>
                  </a:cxn>
                  <a:cxn ang="0">
                    <a:pos x="T8" y="T9"/>
                  </a:cxn>
                  <a:cxn ang="0">
                    <a:pos x="T10" y="T11"/>
                  </a:cxn>
                </a:cxnLst>
                <a:rect l="0" t="0" r="r" b="b"/>
                <a:pathLst>
                  <a:path w="24" h="28">
                    <a:moveTo>
                      <a:pt x="24" y="0"/>
                    </a:moveTo>
                    <a:cubicBezTo>
                      <a:pt x="24" y="8"/>
                      <a:pt x="24" y="15"/>
                      <a:pt x="24" y="23"/>
                    </a:cubicBezTo>
                    <a:cubicBezTo>
                      <a:pt x="23" y="24"/>
                      <a:pt x="19" y="28"/>
                      <a:pt x="12" y="28"/>
                    </a:cubicBezTo>
                    <a:cubicBezTo>
                      <a:pt x="5" y="28"/>
                      <a:pt x="1" y="24"/>
                      <a:pt x="0" y="23"/>
                    </a:cubicBezTo>
                    <a:cubicBezTo>
                      <a:pt x="0" y="16"/>
                      <a:pt x="0" y="8"/>
                      <a:pt x="0" y="0"/>
                    </a:cubicBezTo>
                    <a:cubicBezTo>
                      <a:pt x="8" y="0"/>
                      <a:pt x="16"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98" name="Freeform 24"/>
              <p:cNvSpPr>
                <a:spLocks noEditPoints="1"/>
              </p:cNvSpPr>
              <p:nvPr/>
            </p:nvSpPr>
            <p:spPr bwMode="auto">
              <a:xfrm>
                <a:off x="816837" y="3837993"/>
                <a:ext cx="460375" cy="136525"/>
              </a:xfrm>
              <a:custGeom>
                <a:avLst/>
                <a:gdLst>
                  <a:gd name="T0" fmla="*/ 264 w 272"/>
                  <a:gd name="T1" fmla="*/ 42 h 81"/>
                  <a:gd name="T2" fmla="*/ 272 w 272"/>
                  <a:gd name="T3" fmla="*/ 23 h 81"/>
                  <a:gd name="T4" fmla="*/ 252 w 272"/>
                  <a:gd name="T5" fmla="*/ 0 h 81"/>
                  <a:gd name="T6" fmla="*/ 20 w 272"/>
                  <a:gd name="T7" fmla="*/ 0 h 81"/>
                  <a:gd name="T8" fmla="*/ 1 w 272"/>
                  <a:gd name="T9" fmla="*/ 26 h 81"/>
                  <a:gd name="T10" fmla="*/ 19 w 272"/>
                  <a:gd name="T11" fmla="*/ 49 h 81"/>
                  <a:gd name="T12" fmla="*/ 240 w 272"/>
                  <a:gd name="T13" fmla="*/ 49 h 81"/>
                  <a:gd name="T14" fmla="*/ 240 w 272"/>
                  <a:gd name="T15" fmla="*/ 81 h 81"/>
                  <a:gd name="T16" fmla="*/ 264 w 272"/>
                  <a:gd name="T17" fmla="*/ 81 h 81"/>
                  <a:gd name="T18" fmla="*/ 255 w 272"/>
                  <a:gd name="T19" fmla="*/ 30 h 81"/>
                  <a:gd name="T20" fmla="*/ 31 w 272"/>
                  <a:gd name="T21" fmla="*/ 30 h 81"/>
                  <a:gd name="T22" fmla="*/ 26 w 272"/>
                  <a:gd name="T23" fmla="*/ 25 h 81"/>
                  <a:gd name="T24" fmla="*/ 31 w 272"/>
                  <a:gd name="T25" fmla="*/ 19 h 81"/>
                  <a:gd name="T26" fmla="*/ 254 w 272"/>
                  <a:gd name="T27" fmla="*/ 19 h 81"/>
                  <a:gd name="T28" fmla="*/ 259 w 272"/>
                  <a:gd name="T29" fmla="*/ 25 h 81"/>
                  <a:gd name="T30" fmla="*/ 255 w 272"/>
                  <a:gd name="T3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2" h="81">
                    <a:moveTo>
                      <a:pt x="264" y="42"/>
                    </a:moveTo>
                    <a:cubicBezTo>
                      <a:pt x="265" y="41"/>
                      <a:pt x="272" y="34"/>
                      <a:pt x="272" y="23"/>
                    </a:cubicBezTo>
                    <a:cubicBezTo>
                      <a:pt x="271" y="13"/>
                      <a:pt x="263" y="3"/>
                      <a:pt x="252" y="0"/>
                    </a:cubicBezTo>
                    <a:cubicBezTo>
                      <a:pt x="175" y="0"/>
                      <a:pt x="97" y="0"/>
                      <a:pt x="20" y="0"/>
                    </a:cubicBezTo>
                    <a:cubicBezTo>
                      <a:pt x="7" y="3"/>
                      <a:pt x="0" y="15"/>
                      <a:pt x="1" y="26"/>
                    </a:cubicBezTo>
                    <a:cubicBezTo>
                      <a:pt x="1" y="37"/>
                      <a:pt x="9" y="46"/>
                      <a:pt x="19" y="49"/>
                    </a:cubicBezTo>
                    <a:cubicBezTo>
                      <a:pt x="93" y="49"/>
                      <a:pt x="166" y="49"/>
                      <a:pt x="240" y="49"/>
                    </a:cubicBezTo>
                    <a:cubicBezTo>
                      <a:pt x="240" y="60"/>
                      <a:pt x="240" y="71"/>
                      <a:pt x="240" y="81"/>
                    </a:cubicBezTo>
                    <a:cubicBezTo>
                      <a:pt x="248" y="81"/>
                      <a:pt x="256" y="81"/>
                      <a:pt x="264" y="81"/>
                    </a:cubicBezTo>
                    <a:moveTo>
                      <a:pt x="255" y="30"/>
                    </a:moveTo>
                    <a:cubicBezTo>
                      <a:pt x="180" y="30"/>
                      <a:pt x="106" y="30"/>
                      <a:pt x="31" y="30"/>
                    </a:cubicBezTo>
                    <a:cubicBezTo>
                      <a:pt x="28" y="30"/>
                      <a:pt x="26" y="28"/>
                      <a:pt x="26" y="25"/>
                    </a:cubicBezTo>
                    <a:cubicBezTo>
                      <a:pt x="26" y="22"/>
                      <a:pt x="28" y="19"/>
                      <a:pt x="31" y="19"/>
                    </a:cubicBezTo>
                    <a:cubicBezTo>
                      <a:pt x="105" y="19"/>
                      <a:pt x="180" y="19"/>
                      <a:pt x="254" y="19"/>
                    </a:cubicBezTo>
                    <a:cubicBezTo>
                      <a:pt x="257" y="20"/>
                      <a:pt x="259" y="22"/>
                      <a:pt x="259" y="25"/>
                    </a:cubicBezTo>
                    <a:cubicBezTo>
                      <a:pt x="258" y="27"/>
                      <a:pt x="257" y="30"/>
                      <a:pt x="2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99" name="Freeform 25"/>
              <p:cNvSpPr>
                <a:spLocks/>
              </p:cNvSpPr>
              <p:nvPr/>
            </p:nvSpPr>
            <p:spPr bwMode="auto">
              <a:xfrm>
                <a:off x="1423262" y="3984043"/>
                <a:ext cx="252413" cy="217488"/>
              </a:xfrm>
              <a:custGeom>
                <a:avLst/>
                <a:gdLst>
                  <a:gd name="T0" fmla="*/ 33 w 149"/>
                  <a:gd name="T1" fmla="*/ 110 h 128"/>
                  <a:gd name="T2" fmla="*/ 33 w 149"/>
                  <a:gd name="T3" fmla="*/ 128 h 128"/>
                  <a:gd name="T4" fmla="*/ 0 w 149"/>
                  <a:gd name="T5" fmla="*/ 128 h 128"/>
                  <a:gd name="T6" fmla="*/ 0 w 149"/>
                  <a:gd name="T7" fmla="*/ 47 h 128"/>
                  <a:gd name="T8" fmla="*/ 22 w 149"/>
                  <a:gd name="T9" fmla="*/ 14 h 128"/>
                  <a:gd name="T10" fmla="*/ 57 w 149"/>
                  <a:gd name="T11" fmla="*/ 1 h 128"/>
                  <a:gd name="T12" fmla="*/ 74 w 149"/>
                  <a:gd name="T13" fmla="*/ 0 h 128"/>
                  <a:gd name="T14" fmla="*/ 91 w 149"/>
                  <a:gd name="T15" fmla="*/ 1 h 128"/>
                  <a:gd name="T16" fmla="*/ 126 w 149"/>
                  <a:gd name="T17" fmla="*/ 14 h 128"/>
                  <a:gd name="T18" fmla="*/ 149 w 149"/>
                  <a:gd name="T19" fmla="*/ 45 h 128"/>
                  <a:gd name="T20" fmla="*/ 149 w 149"/>
                  <a:gd name="T21" fmla="*/ 128 h 128"/>
                  <a:gd name="T22" fmla="*/ 116 w 149"/>
                  <a:gd name="T23" fmla="*/ 128 h 128"/>
                  <a:gd name="T24" fmla="*/ 116 w 149"/>
                  <a:gd name="T25" fmla="*/ 110 h 128"/>
                  <a:gd name="T26" fmla="*/ 126 w 149"/>
                  <a:gd name="T27" fmla="*/ 110 h 128"/>
                  <a:gd name="T28" fmla="*/ 126 w 149"/>
                  <a:gd name="T29" fmla="*/ 57 h 128"/>
                  <a:gd name="T30" fmla="*/ 116 w 149"/>
                  <a:gd name="T31" fmla="*/ 47 h 128"/>
                  <a:gd name="T32" fmla="*/ 98 w 149"/>
                  <a:gd name="T33" fmla="*/ 41 h 128"/>
                  <a:gd name="T34" fmla="*/ 75 w 149"/>
                  <a:gd name="T35" fmla="*/ 40 h 128"/>
                  <a:gd name="T36" fmla="*/ 52 w 149"/>
                  <a:gd name="T37" fmla="*/ 41 h 128"/>
                  <a:gd name="T38" fmla="*/ 34 w 149"/>
                  <a:gd name="T39" fmla="*/ 46 h 128"/>
                  <a:gd name="T40" fmla="*/ 21 w 149"/>
                  <a:gd name="T41" fmla="*/ 56 h 128"/>
                  <a:gd name="T42" fmla="*/ 21 w 149"/>
                  <a:gd name="T43" fmla="*/ 110 h 128"/>
                  <a:gd name="T44" fmla="*/ 33 w 149"/>
                  <a:gd name="T45" fmla="*/ 11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28">
                    <a:moveTo>
                      <a:pt x="33" y="110"/>
                    </a:moveTo>
                    <a:cubicBezTo>
                      <a:pt x="33" y="116"/>
                      <a:pt x="33" y="122"/>
                      <a:pt x="33" y="128"/>
                    </a:cubicBezTo>
                    <a:cubicBezTo>
                      <a:pt x="22" y="128"/>
                      <a:pt x="11" y="128"/>
                      <a:pt x="0" y="128"/>
                    </a:cubicBezTo>
                    <a:cubicBezTo>
                      <a:pt x="0" y="101"/>
                      <a:pt x="0" y="74"/>
                      <a:pt x="0" y="47"/>
                    </a:cubicBezTo>
                    <a:cubicBezTo>
                      <a:pt x="2" y="40"/>
                      <a:pt x="7" y="25"/>
                      <a:pt x="22" y="14"/>
                    </a:cubicBezTo>
                    <a:cubicBezTo>
                      <a:pt x="34" y="4"/>
                      <a:pt x="48" y="2"/>
                      <a:pt x="57" y="1"/>
                    </a:cubicBezTo>
                    <a:cubicBezTo>
                      <a:pt x="64" y="0"/>
                      <a:pt x="72" y="0"/>
                      <a:pt x="74" y="0"/>
                    </a:cubicBezTo>
                    <a:cubicBezTo>
                      <a:pt x="77" y="0"/>
                      <a:pt x="84" y="0"/>
                      <a:pt x="91" y="1"/>
                    </a:cubicBezTo>
                    <a:cubicBezTo>
                      <a:pt x="99" y="2"/>
                      <a:pt x="113" y="4"/>
                      <a:pt x="126" y="14"/>
                    </a:cubicBezTo>
                    <a:cubicBezTo>
                      <a:pt x="140" y="24"/>
                      <a:pt x="146" y="38"/>
                      <a:pt x="149" y="45"/>
                    </a:cubicBezTo>
                    <a:cubicBezTo>
                      <a:pt x="149" y="73"/>
                      <a:pt x="149" y="100"/>
                      <a:pt x="149" y="128"/>
                    </a:cubicBezTo>
                    <a:cubicBezTo>
                      <a:pt x="138" y="128"/>
                      <a:pt x="127" y="128"/>
                      <a:pt x="116" y="128"/>
                    </a:cubicBezTo>
                    <a:cubicBezTo>
                      <a:pt x="116" y="122"/>
                      <a:pt x="116" y="116"/>
                      <a:pt x="116" y="110"/>
                    </a:cubicBezTo>
                    <a:cubicBezTo>
                      <a:pt x="119" y="110"/>
                      <a:pt x="123" y="110"/>
                      <a:pt x="126" y="110"/>
                    </a:cubicBezTo>
                    <a:cubicBezTo>
                      <a:pt x="126" y="92"/>
                      <a:pt x="126" y="74"/>
                      <a:pt x="126" y="57"/>
                    </a:cubicBezTo>
                    <a:cubicBezTo>
                      <a:pt x="124" y="54"/>
                      <a:pt x="121" y="50"/>
                      <a:pt x="116" y="47"/>
                    </a:cubicBezTo>
                    <a:cubicBezTo>
                      <a:pt x="115" y="46"/>
                      <a:pt x="110" y="43"/>
                      <a:pt x="98" y="41"/>
                    </a:cubicBezTo>
                    <a:cubicBezTo>
                      <a:pt x="95" y="41"/>
                      <a:pt x="91" y="40"/>
                      <a:pt x="75" y="40"/>
                    </a:cubicBezTo>
                    <a:cubicBezTo>
                      <a:pt x="58" y="40"/>
                      <a:pt x="54" y="41"/>
                      <a:pt x="52" y="41"/>
                    </a:cubicBezTo>
                    <a:cubicBezTo>
                      <a:pt x="45" y="42"/>
                      <a:pt x="40" y="43"/>
                      <a:pt x="34" y="46"/>
                    </a:cubicBezTo>
                    <a:cubicBezTo>
                      <a:pt x="27" y="49"/>
                      <a:pt x="23" y="53"/>
                      <a:pt x="21" y="56"/>
                    </a:cubicBezTo>
                    <a:cubicBezTo>
                      <a:pt x="21" y="74"/>
                      <a:pt x="21" y="92"/>
                      <a:pt x="21" y="110"/>
                    </a:cubicBezTo>
                    <a:cubicBezTo>
                      <a:pt x="25" y="110"/>
                      <a:pt x="29" y="110"/>
                      <a:pt x="33"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00" name="Freeform 26"/>
              <p:cNvSpPr>
                <a:spLocks/>
              </p:cNvSpPr>
              <p:nvPr/>
            </p:nvSpPr>
            <p:spPr bwMode="auto">
              <a:xfrm>
                <a:off x="1067662" y="4188831"/>
                <a:ext cx="293688" cy="84138"/>
              </a:xfrm>
              <a:custGeom>
                <a:avLst/>
                <a:gdLst>
                  <a:gd name="T0" fmla="*/ 0 w 173"/>
                  <a:gd name="T1" fmla="*/ 1 h 50"/>
                  <a:gd name="T2" fmla="*/ 65 w 173"/>
                  <a:gd name="T3" fmla="*/ 50 h 50"/>
                  <a:gd name="T4" fmla="*/ 173 w 173"/>
                  <a:gd name="T5" fmla="*/ 49 h 50"/>
                  <a:gd name="T6" fmla="*/ 125 w 173"/>
                  <a:gd name="T7" fmla="*/ 0 h 50"/>
                  <a:gd name="T8" fmla="*/ 0 w 173"/>
                  <a:gd name="T9" fmla="*/ 1 h 50"/>
                </a:gdLst>
                <a:ahLst/>
                <a:cxnLst>
                  <a:cxn ang="0">
                    <a:pos x="T0" y="T1"/>
                  </a:cxn>
                  <a:cxn ang="0">
                    <a:pos x="T2" y="T3"/>
                  </a:cxn>
                  <a:cxn ang="0">
                    <a:pos x="T4" y="T5"/>
                  </a:cxn>
                  <a:cxn ang="0">
                    <a:pos x="T6" y="T7"/>
                  </a:cxn>
                  <a:cxn ang="0">
                    <a:pos x="T8" y="T9"/>
                  </a:cxn>
                </a:cxnLst>
                <a:rect l="0" t="0" r="r" b="b"/>
                <a:pathLst>
                  <a:path w="173" h="50">
                    <a:moveTo>
                      <a:pt x="0" y="1"/>
                    </a:moveTo>
                    <a:cubicBezTo>
                      <a:pt x="22" y="17"/>
                      <a:pt x="43" y="34"/>
                      <a:pt x="65" y="50"/>
                    </a:cubicBezTo>
                    <a:cubicBezTo>
                      <a:pt x="101" y="50"/>
                      <a:pt x="137" y="49"/>
                      <a:pt x="173" y="49"/>
                    </a:cubicBezTo>
                    <a:cubicBezTo>
                      <a:pt x="157" y="33"/>
                      <a:pt x="141" y="17"/>
                      <a:pt x="125" y="0"/>
                    </a:cubicBezTo>
                    <a:cubicBezTo>
                      <a:pt x="83" y="1"/>
                      <a:pt x="42"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01" name="Freeform 27"/>
              <p:cNvSpPr>
                <a:spLocks/>
              </p:cNvSpPr>
              <p:nvPr/>
            </p:nvSpPr>
            <p:spPr bwMode="auto">
              <a:xfrm>
                <a:off x="1208949" y="4292018"/>
                <a:ext cx="414338" cy="411163"/>
              </a:xfrm>
              <a:custGeom>
                <a:avLst/>
                <a:gdLst>
                  <a:gd name="T0" fmla="*/ 0 w 245"/>
                  <a:gd name="T1" fmla="*/ 1 h 243"/>
                  <a:gd name="T2" fmla="*/ 0 w 245"/>
                  <a:gd name="T3" fmla="*/ 243 h 243"/>
                  <a:gd name="T4" fmla="*/ 245 w 245"/>
                  <a:gd name="T5" fmla="*/ 243 h 243"/>
                  <a:gd name="T6" fmla="*/ 245 w 245"/>
                  <a:gd name="T7" fmla="*/ 0 h 243"/>
                  <a:gd name="T8" fmla="*/ 0 w 245"/>
                  <a:gd name="T9" fmla="*/ 1 h 243"/>
                </a:gdLst>
                <a:ahLst/>
                <a:cxnLst>
                  <a:cxn ang="0">
                    <a:pos x="T0" y="T1"/>
                  </a:cxn>
                  <a:cxn ang="0">
                    <a:pos x="T2" y="T3"/>
                  </a:cxn>
                  <a:cxn ang="0">
                    <a:pos x="T4" y="T5"/>
                  </a:cxn>
                  <a:cxn ang="0">
                    <a:pos x="T6" y="T7"/>
                  </a:cxn>
                  <a:cxn ang="0">
                    <a:pos x="T8" y="T9"/>
                  </a:cxn>
                </a:cxnLst>
                <a:rect l="0" t="0" r="r" b="b"/>
                <a:pathLst>
                  <a:path w="245" h="243">
                    <a:moveTo>
                      <a:pt x="0" y="1"/>
                    </a:moveTo>
                    <a:cubicBezTo>
                      <a:pt x="0" y="81"/>
                      <a:pt x="0" y="162"/>
                      <a:pt x="0" y="243"/>
                    </a:cubicBezTo>
                    <a:cubicBezTo>
                      <a:pt x="82" y="243"/>
                      <a:pt x="163" y="243"/>
                      <a:pt x="245" y="243"/>
                    </a:cubicBezTo>
                    <a:cubicBezTo>
                      <a:pt x="245" y="162"/>
                      <a:pt x="245" y="81"/>
                      <a:pt x="245" y="0"/>
                    </a:cubicBezTo>
                    <a:cubicBezTo>
                      <a:pt x="163" y="1"/>
                      <a:pt x="82"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02" name="Freeform 28"/>
              <p:cNvSpPr>
                <a:spLocks/>
              </p:cNvSpPr>
              <p:nvPr/>
            </p:nvSpPr>
            <p:spPr bwMode="auto">
              <a:xfrm>
                <a:off x="1520099" y="3968168"/>
                <a:ext cx="57150" cy="71438"/>
              </a:xfrm>
              <a:custGeom>
                <a:avLst/>
                <a:gdLst>
                  <a:gd name="T0" fmla="*/ 34 w 34"/>
                  <a:gd name="T1" fmla="*/ 0 h 42"/>
                  <a:gd name="T2" fmla="*/ 34 w 34"/>
                  <a:gd name="T3" fmla="*/ 33 h 42"/>
                  <a:gd name="T4" fmla="*/ 18 w 34"/>
                  <a:gd name="T5" fmla="*/ 42 h 42"/>
                  <a:gd name="T6" fmla="*/ 0 w 34"/>
                  <a:gd name="T7" fmla="*/ 33 h 42"/>
                  <a:gd name="T8" fmla="*/ 0 w 34"/>
                  <a:gd name="T9" fmla="*/ 0 h 42"/>
                  <a:gd name="T10" fmla="*/ 34 w 34"/>
                  <a:gd name="T11" fmla="*/ 0 h 42"/>
                </a:gdLst>
                <a:ahLst/>
                <a:cxnLst>
                  <a:cxn ang="0">
                    <a:pos x="T0" y="T1"/>
                  </a:cxn>
                  <a:cxn ang="0">
                    <a:pos x="T2" y="T3"/>
                  </a:cxn>
                  <a:cxn ang="0">
                    <a:pos x="T4" y="T5"/>
                  </a:cxn>
                  <a:cxn ang="0">
                    <a:pos x="T6" y="T7"/>
                  </a:cxn>
                  <a:cxn ang="0">
                    <a:pos x="T8" y="T9"/>
                  </a:cxn>
                  <a:cxn ang="0">
                    <a:pos x="T10" y="T11"/>
                  </a:cxn>
                </a:cxnLst>
                <a:rect l="0" t="0" r="r" b="b"/>
                <a:pathLst>
                  <a:path w="34" h="42">
                    <a:moveTo>
                      <a:pt x="34" y="0"/>
                    </a:moveTo>
                    <a:cubicBezTo>
                      <a:pt x="34" y="11"/>
                      <a:pt x="34" y="22"/>
                      <a:pt x="34" y="33"/>
                    </a:cubicBezTo>
                    <a:cubicBezTo>
                      <a:pt x="33" y="34"/>
                      <a:pt x="28" y="41"/>
                      <a:pt x="18" y="42"/>
                    </a:cubicBezTo>
                    <a:cubicBezTo>
                      <a:pt x="6" y="42"/>
                      <a:pt x="0" y="33"/>
                      <a:pt x="0" y="33"/>
                    </a:cubicBezTo>
                    <a:cubicBezTo>
                      <a:pt x="0" y="22"/>
                      <a:pt x="0" y="11"/>
                      <a:pt x="0" y="0"/>
                    </a:cubicBezTo>
                    <a:cubicBezTo>
                      <a:pt x="11" y="0"/>
                      <a:pt x="23"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03" name="Freeform 29"/>
              <p:cNvSpPr>
                <a:spLocks noEditPoints="1"/>
              </p:cNvSpPr>
              <p:nvPr/>
            </p:nvSpPr>
            <p:spPr bwMode="auto">
              <a:xfrm>
                <a:off x="793024" y="4742868"/>
                <a:ext cx="1524000" cy="471488"/>
              </a:xfrm>
              <a:custGeom>
                <a:avLst/>
                <a:gdLst>
                  <a:gd name="T0" fmla="*/ 877 w 900"/>
                  <a:gd name="T1" fmla="*/ 51 h 279"/>
                  <a:gd name="T2" fmla="*/ 816 w 900"/>
                  <a:gd name="T3" fmla="*/ 0 h 279"/>
                  <a:gd name="T4" fmla="*/ 80 w 900"/>
                  <a:gd name="T5" fmla="*/ 0 h 279"/>
                  <a:gd name="T6" fmla="*/ 20 w 900"/>
                  <a:gd name="T7" fmla="*/ 59 h 279"/>
                  <a:gd name="T8" fmla="*/ 1 w 900"/>
                  <a:gd name="T9" fmla="*/ 135 h 279"/>
                  <a:gd name="T10" fmla="*/ 37 w 900"/>
                  <a:gd name="T11" fmla="*/ 244 h 279"/>
                  <a:gd name="T12" fmla="*/ 87 w 900"/>
                  <a:gd name="T13" fmla="*/ 279 h 279"/>
                  <a:gd name="T14" fmla="*/ 820 w 900"/>
                  <a:gd name="T15" fmla="*/ 279 h 279"/>
                  <a:gd name="T16" fmla="*/ 877 w 900"/>
                  <a:gd name="T17" fmla="*/ 226 h 279"/>
                  <a:gd name="T18" fmla="*/ 899 w 900"/>
                  <a:gd name="T19" fmla="*/ 143 h 279"/>
                  <a:gd name="T20" fmla="*/ 877 w 900"/>
                  <a:gd name="T21" fmla="*/ 51 h 279"/>
                  <a:gd name="T22" fmla="*/ 795 w 900"/>
                  <a:gd name="T23" fmla="*/ 244 h 279"/>
                  <a:gd name="T24" fmla="*/ 112 w 900"/>
                  <a:gd name="T25" fmla="*/ 244 h 279"/>
                  <a:gd name="T26" fmla="*/ 44 w 900"/>
                  <a:gd name="T27" fmla="*/ 143 h 279"/>
                  <a:gd name="T28" fmla="*/ 115 w 900"/>
                  <a:gd name="T29" fmla="*/ 36 h 279"/>
                  <a:gd name="T30" fmla="*/ 787 w 900"/>
                  <a:gd name="T31" fmla="*/ 36 h 279"/>
                  <a:gd name="T32" fmla="*/ 859 w 900"/>
                  <a:gd name="T33" fmla="*/ 144 h 279"/>
                  <a:gd name="T34" fmla="*/ 795 w 900"/>
                  <a:gd name="T35" fmla="*/ 24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0" h="279">
                    <a:moveTo>
                      <a:pt x="877" y="51"/>
                    </a:moveTo>
                    <a:cubicBezTo>
                      <a:pt x="857" y="21"/>
                      <a:pt x="830" y="6"/>
                      <a:pt x="816" y="0"/>
                    </a:cubicBezTo>
                    <a:cubicBezTo>
                      <a:pt x="571" y="0"/>
                      <a:pt x="325" y="0"/>
                      <a:pt x="80" y="0"/>
                    </a:cubicBezTo>
                    <a:cubicBezTo>
                      <a:pt x="67" y="7"/>
                      <a:pt x="39" y="24"/>
                      <a:pt x="20" y="59"/>
                    </a:cubicBezTo>
                    <a:cubicBezTo>
                      <a:pt x="2" y="91"/>
                      <a:pt x="2" y="120"/>
                      <a:pt x="1" y="135"/>
                    </a:cubicBezTo>
                    <a:cubicBezTo>
                      <a:pt x="1" y="152"/>
                      <a:pt x="0" y="203"/>
                      <a:pt x="37" y="244"/>
                    </a:cubicBezTo>
                    <a:cubicBezTo>
                      <a:pt x="55" y="264"/>
                      <a:pt x="74" y="274"/>
                      <a:pt x="87" y="279"/>
                    </a:cubicBezTo>
                    <a:cubicBezTo>
                      <a:pt x="331" y="279"/>
                      <a:pt x="576" y="279"/>
                      <a:pt x="820" y="279"/>
                    </a:cubicBezTo>
                    <a:cubicBezTo>
                      <a:pt x="833" y="272"/>
                      <a:pt x="859" y="256"/>
                      <a:pt x="877" y="226"/>
                    </a:cubicBezTo>
                    <a:cubicBezTo>
                      <a:pt x="897" y="193"/>
                      <a:pt x="898" y="163"/>
                      <a:pt x="899" y="143"/>
                    </a:cubicBezTo>
                    <a:cubicBezTo>
                      <a:pt x="899" y="121"/>
                      <a:pt x="900" y="86"/>
                      <a:pt x="877" y="51"/>
                    </a:cubicBezTo>
                    <a:close/>
                    <a:moveTo>
                      <a:pt x="795" y="244"/>
                    </a:moveTo>
                    <a:cubicBezTo>
                      <a:pt x="567" y="244"/>
                      <a:pt x="340" y="244"/>
                      <a:pt x="112" y="244"/>
                    </a:cubicBezTo>
                    <a:cubicBezTo>
                      <a:pt x="71" y="226"/>
                      <a:pt x="45" y="187"/>
                      <a:pt x="44" y="143"/>
                    </a:cubicBezTo>
                    <a:cubicBezTo>
                      <a:pt x="43" y="97"/>
                      <a:pt x="71" y="54"/>
                      <a:pt x="115" y="36"/>
                    </a:cubicBezTo>
                    <a:cubicBezTo>
                      <a:pt x="339" y="36"/>
                      <a:pt x="563" y="36"/>
                      <a:pt x="787" y="36"/>
                    </a:cubicBezTo>
                    <a:cubicBezTo>
                      <a:pt x="831" y="55"/>
                      <a:pt x="860" y="98"/>
                      <a:pt x="859" y="144"/>
                    </a:cubicBezTo>
                    <a:cubicBezTo>
                      <a:pt x="858" y="186"/>
                      <a:pt x="833" y="225"/>
                      <a:pt x="795"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04" name="Freeform 30"/>
              <p:cNvSpPr>
                <a:spLocks noEditPoints="1"/>
              </p:cNvSpPr>
              <p:nvPr/>
            </p:nvSpPr>
            <p:spPr bwMode="auto">
              <a:xfrm>
                <a:off x="1501049" y="3764968"/>
                <a:ext cx="685800" cy="203200"/>
              </a:xfrm>
              <a:custGeom>
                <a:avLst/>
                <a:gdLst>
                  <a:gd name="T0" fmla="*/ 404 w 405"/>
                  <a:gd name="T1" fmla="*/ 34 h 120"/>
                  <a:gd name="T2" fmla="*/ 374 w 405"/>
                  <a:gd name="T3" fmla="*/ 0 h 120"/>
                  <a:gd name="T4" fmla="*/ 34 w 405"/>
                  <a:gd name="T5" fmla="*/ 0 h 120"/>
                  <a:gd name="T6" fmla="*/ 4 w 405"/>
                  <a:gd name="T7" fmla="*/ 28 h 120"/>
                  <a:gd name="T8" fmla="*/ 11 w 405"/>
                  <a:gd name="T9" fmla="*/ 59 h 120"/>
                  <a:gd name="T10" fmla="*/ 11 w 405"/>
                  <a:gd name="T11" fmla="*/ 120 h 120"/>
                  <a:gd name="T12" fmla="*/ 45 w 405"/>
                  <a:gd name="T13" fmla="*/ 120 h 120"/>
                  <a:gd name="T14" fmla="*/ 45 w 405"/>
                  <a:gd name="T15" fmla="*/ 72 h 120"/>
                  <a:gd name="T16" fmla="*/ 375 w 405"/>
                  <a:gd name="T17" fmla="*/ 72 h 120"/>
                  <a:gd name="T18" fmla="*/ 404 w 405"/>
                  <a:gd name="T19" fmla="*/ 34 h 120"/>
                  <a:gd name="T20" fmla="*/ 359 w 405"/>
                  <a:gd name="T21" fmla="*/ 46 h 120"/>
                  <a:gd name="T22" fmla="*/ 27 w 405"/>
                  <a:gd name="T23" fmla="*/ 46 h 120"/>
                  <a:gd name="T24" fmla="*/ 20 w 405"/>
                  <a:gd name="T25" fmla="*/ 37 h 120"/>
                  <a:gd name="T26" fmla="*/ 29 w 405"/>
                  <a:gd name="T27" fmla="*/ 27 h 120"/>
                  <a:gd name="T28" fmla="*/ 358 w 405"/>
                  <a:gd name="T29" fmla="*/ 27 h 120"/>
                  <a:gd name="T30" fmla="*/ 366 w 405"/>
                  <a:gd name="T31" fmla="*/ 36 h 120"/>
                  <a:gd name="T32" fmla="*/ 359 w 405"/>
                  <a:gd name="T33" fmla="*/ 4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5" h="120">
                    <a:moveTo>
                      <a:pt x="404" y="34"/>
                    </a:moveTo>
                    <a:cubicBezTo>
                      <a:pt x="403" y="18"/>
                      <a:pt x="390" y="4"/>
                      <a:pt x="374" y="0"/>
                    </a:cubicBezTo>
                    <a:cubicBezTo>
                      <a:pt x="261" y="0"/>
                      <a:pt x="147" y="0"/>
                      <a:pt x="34" y="0"/>
                    </a:cubicBezTo>
                    <a:cubicBezTo>
                      <a:pt x="19" y="3"/>
                      <a:pt x="7" y="14"/>
                      <a:pt x="4" y="28"/>
                    </a:cubicBezTo>
                    <a:cubicBezTo>
                      <a:pt x="0" y="44"/>
                      <a:pt x="9" y="57"/>
                      <a:pt x="11" y="59"/>
                    </a:cubicBezTo>
                    <a:cubicBezTo>
                      <a:pt x="11" y="79"/>
                      <a:pt x="11" y="100"/>
                      <a:pt x="11" y="120"/>
                    </a:cubicBezTo>
                    <a:cubicBezTo>
                      <a:pt x="22" y="120"/>
                      <a:pt x="34" y="120"/>
                      <a:pt x="45" y="120"/>
                    </a:cubicBezTo>
                    <a:cubicBezTo>
                      <a:pt x="45" y="104"/>
                      <a:pt x="45" y="88"/>
                      <a:pt x="45" y="72"/>
                    </a:cubicBezTo>
                    <a:cubicBezTo>
                      <a:pt x="155" y="72"/>
                      <a:pt x="265" y="72"/>
                      <a:pt x="375" y="72"/>
                    </a:cubicBezTo>
                    <a:cubicBezTo>
                      <a:pt x="393" y="68"/>
                      <a:pt x="405" y="52"/>
                      <a:pt x="404" y="34"/>
                    </a:cubicBezTo>
                    <a:close/>
                    <a:moveTo>
                      <a:pt x="359" y="46"/>
                    </a:moveTo>
                    <a:cubicBezTo>
                      <a:pt x="248" y="46"/>
                      <a:pt x="138" y="46"/>
                      <a:pt x="27" y="46"/>
                    </a:cubicBezTo>
                    <a:cubicBezTo>
                      <a:pt x="23" y="45"/>
                      <a:pt x="20" y="41"/>
                      <a:pt x="20" y="37"/>
                    </a:cubicBezTo>
                    <a:cubicBezTo>
                      <a:pt x="20" y="32"/>
                      <a:pt x="24" y="28"/>
                      <a:pt x="29" y="27"/>
                    </a:cubicBezTo>
                    <a:cubicBezTo>
                      <a:pt x="139" y="27"/>
                      <a:pt x="248" y="27"/>
                      <a:pt x="358" y="27"/>
                    </a:cubicBezTo>
                    <a:cubicBezTo>
                      <a:pt x="363" y="28"/>
                      <a:pt x="366" y="31"/>
                      <a:pt x="366" y="36"/>
                    </a:cubicBezTo>
                    <a:cubicBezTo>
                      <a:pt x="366" y="40"/>
                      <a:pt x="363" y="45"/>
                      <a:pt x="359"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05" name="Freeform 16"/>
              <p:cNvSpPr>
                <a:spLocks noEditPoints="1"/>
              </p:cNvSpPr>
              <p:nvPr/>
            </p:nvSpPr>
            <p:spPr bwMode="black">
              <a:xfrm>
                <a:off x="955320" y="4823908"/>
                <a:ext cx="307785" cy="309408"/>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p:spPr>
            <p:txBody>
              <a:bodyPr vert="horz" wrap="square" lIns="68580" tIns="34290" rIns="68580" bIns="3429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750" dirty="0">
                  <a:solidFill>
                    <a:srgbClr val="FFFFFF"/>
                  </a:solidFill>
                </a:endParaRPr>
              </a:p>
            </p:txBody>
          </p:sp>
          <p:sp>
            <p:nvSpPr>
              <p:cNvPr id="106" name="Freeform 16"/>
              <p:cNvSpPr>
                <a:spLocks noEditPoints="1"/>
              </p:cNvSpPr>
              <p:nvPr/>
            </p:nvSpPr>
            <p:spPr bwMode="black">
              <a:xfrm>
                <a:off x="1874862" y="4815964"/>
                <a:ext cx="307785" cy="309408"/>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p:spPr>
            <p:txBody>
              <a:bodyPr vert="horz" wrap="square" lIns="68580" tIns="34290" rIns="68580" bIns="3429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750" dirty="0">
                  <a:solidFill>
                    <a:srgbClr val="FFFFFF"/>
                  </a:solidFill>
                </a:endParaRPr>
              </a:p>
            </p:txBody>
          </p:sp>
        </p:grpSp>
        <p:grpSp>
          <p:nvGrpSpPr>
            <p:cNvPr id="52" name="Group 70"/>
            <p:cNvGrpSpPr>
              <a:grpSpLocks noChangeAspect="1"/>
            </p:cNvGrpSpPr>
            <p:nvPr/>
          </p:nvGrpSpPr>
          <p:grpSpPr bwMode="auto">
            <a:xfrm>
              <a:off x="2815173" y="3334701"/>
              <a:ext cx="260939" cy="386960"/>
              <a:chOff x="2939" y="1325"/>
              <a:chExt cx="1140" cy="1242"/>
            </a:xfrm>
            <a:solidFill>
              <a:srgbClr val="5C5C5C"/>
            </a:solidFill>
          </p:grpSpPr>
          <p:sp>
            <p:nvSpPr>
              <p:cNvPr id="80" name="Freeform 71"/>
              <p:cNvSpPr>
                <a:spLocks noEditPoints="1"/>
              </p:cNvSpPr>
              <p:nvPr/>
            </p:nvSpPr>
            <p:spPr bwMode="auto">
              <a:xfrm>
                <a:off x="3691" y="1679"/>
                <a:ext cx="388" cy="394"/>
              </a:xfrm>
              <a:custGeom>
                <a:avLst/>
                <a:gdLst>
                  <a:gd name="T0" fmla="*/ 111 w 226"/>
                  <a:gd name="T1" fmla="*/ 229 h 229"/>
                  <a:gd name="T2" fmla="*/ 3 w 226"/>
                  <a:gd name="T3" fmla="*/ 153 h 229"/>
                  <a:gd name="T4" fmla="*/ 23 w 226"/>
                  <a:gd name="T5" fmla="*/ 125 h 229"/>
                  <a:gd name="T6" fmla="*/ 41 w 226"/>
                  <a:gd name="T7" fmla="*/ 107 h 229"/>
                  <a:gd name="T8" fmla="*/ 27 w 226"/>
                  <a:gd name="T9" fmla="*/ 82 h 229"/>
                  <a:gd name="T10" fmla="*/ 18 w 226"/>
                  <a:gd name="T11" fmla="*/ 48 h 229"/>
                  <a:gd name="T12" fmla="*/ 111 w 226"/>
                  <a:gd name="T13" fmla="*/ 0 h 229"/>
                  <a:gd name="T14" fmla="*/ 226 w 226"/>
                  <a:gd name="T15" fmla="*/ 114 h 229"/>
                  <a:gd name="T16" fmla="*/ 111 w 226"/>
                  <a:gd name="T17" fmla="*/ 229 h 229"/>
                  <a:gd name="T18" fmla="*/ 111 w 226"/>
                  <a:gd name="T19" fmla="*/ 10 h 229"/>
                  <a:gd name="T20" fmla="*/ 26 w 226"/>
                  <a:gd name="T21" fmla="*/ 54 h 229"/>
                  <a:gd name="T22" fmla="*/ 34 w 226"/>
                  <a:gd name="T23" fmla="*/ 76 h 229"/>
                  <a:gd name="T24" fmla="*/ 51 w 226"/>
                  <a:gd name="T25" fmla="*/ 107 h 229"/>
                  <a:gd name="T26" fmla="*/ 29 w 226"/>
                  <a:gd name="T27" fmla="*/ 133 h 229"/>
                  <a:gd name="T28" fmla="*/ 12 w 226"/>
                  <a:gd name="T29" fmla="*/ 150 h 229"/>
                  <a:gd name="T30" fmla="*/ 111 w 226"/>
                  <a:gd name="T31" fmla="*/ 219 h 229"/>
                  <a:gd name="T32" fmla="*/ 216 w 226"/>
                  <a:gd name="T33" fmla="*/ 114 h 229"/>
                  <a:gd name="T34" fmla="*/ 111 w 226"/>
                  <a:gd name="T35" fmla="*/ 1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6" h="229">
                    <a:moveTo>
                      <a:pt x="111" y="229"/>
                    </a:moveTo>
                    <a:cubicBezTo>
                      <a:pt x="63" y="229"/>
                      <a:pt x="19" y="199"/>
                      <a:pt x="3" y="153"/>
                    </a:cubicBezTo>
                    <a:cubicBezTo>
                      <a:pt x="0" y="144"/>
                      <a:pt x="10" y="135"/>
                      <a:pt x="23" y="125"/>
                    </a:cubicBezTo>
                    <a:cubicBezTo>
                      <a:pt x="30" y="119"/>
                      <a:pt x="41" y="111"/>
                      <a:pt x="41" y="107"/>
                    </a:cubicBezTo>
                    <a:cubicBezTo>
                      <a:pt x="41" y="98"/>
                      <a:pt x="34" y="90"/>
                      <a:pt x="27" y="82"/>
                    </a:cubicBezTo>
                    <a:cubicBezTo>
                      <a:pt x="18" y="72"/>
                      <a:pt x="8" y="61"/>
                      <a:pt x="18" y="48"/>
                    </a:cubicBezTo>
                    <a:cubicBezTo>
                      <a:pt x="39" y="18"/>
                      <a:pt x="74" y="0"/>
                      <a:pt x="111" y="0"/>
                    </a:cubicBezTo>
                    <a:cubicBezTo>
                      <a:pt x="174" y="0"/>
                      <a:pt x="226" y="51"/>
                      <a:pt x="226" y="114"/>
                    </a:cubicBezTo>
                    <a:cubicBezTo>
                      <a:pt x="226" y="178"/>
                      <a:pt x="174" y="229"/>
                      <a:pt x="111" y="229"/>
                    </a:cubicBezTo>
                    <a:close/>
                    <a:moveTo>
                      <a:pt x="111" y="10"/>
                    </a:moveTo>
                    <a:cubicBezTo>
                      <a:pt x="77" y="10"/>
                      <a:pt x="45" y="26"/>
                      <a:pt x="26" y="54"/>
                    </a:cubicBezTo>
                    <a:cubicBezTo>
                      <a:pt x="21" y="60"/>
                      <a:pt x="25" y="65"/>
                      <a:pt x="34" y="76"/>
                    </a:cubicBezTo>
                    <a:cubicBezTo>
                      <a:pt x="42" y="84"/>
                      <a:pt x="51" y="94"/>
                      <a:pt x="51" y="107"/>
                    </a:cubicBezTo>
                    <a:cubicBezTo>
                      <a:pt x="51" y="116"/>
                      <a:pt x="41" y="124"/>
                      <a:pt x="29" y="133"/>
                    </a:cubicBezTo>
                    <a:cubicBezTo>
                      <a:pt x="24" y="137"/>
                      <a:pt x="12" y="147"/>
                      <a:pt x="12" y="150"/>
                    </a:cubicBezTo>
                    <a:cubicBezTo>
                      <a:pt x="27" y="191"/>
                      <a:pt x="67" y="219"/>
                      <a:pt x="111" y="219"/>
                    </a:cubicBezTo>
                    <a:cubicBezTo>
                      <a:pt x="169" y="219"/>
                      <a:pt x="216" y="172"/>
                      <a:pt x="216" y="114"/>
                    </a:cubicBezTo>
                    <a:cubicBezTo>
                      <a:pt x="216" y="57"/>
                      <a:pt x="169" y="10"/>
                      <a:pt x="11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1" name="Freeform 72"/>
              <p:cNvSpPr>
                <a:spLocks/>
              </p:cNvSpPr>
              <p:nvPr/>
            </p:nvSpPr>
            <p:spPr bwMode="auto">
              <a:xfrm>
                <a:off x="3217" y="1800"/>
                <a:ext cx="702" cy="490"/>
              </a:xfrm>
              <a:custGeom>
                <a:avLst/>
                <a:gdLst>
                  <a:gd name="T0" fmla="*/ 91 w 702"/>
                  <a:gd name="T1" fmla="*/ 490 h 490"/>
                  <a:gd name="T2" fmla="*/ 0 w 702"/>
                  <a:gd name="T3" fmla="*/ 309 h 490"/>
                  <a:gd name="T4" fmla="*/ 609 w 702"/>
                  <a:gd name="T5" fmla="*/ 0 h 490"/>
                  <a:gd name="T6" fmla="*/ 702 w 702"/>
                  <a:gd name="T7" fmla="*/ 182 h 490"/>
                  <a:gd name="T8" fmla="*/ 91 w 702"/>
                  <a:gd name="T9" fmla="*/ 490 h 490"/>
                </a:gdLst>
                <a:ahLst/>
                <a:cxnLst>
                  <a:cxn ang="0">
                    <a:pos x="T0" y="T1"/>
                  </a:cxn>
                  <a:cxn ang="0">
                    <a:pos x="T2" y="T3"/>
                  </a:cxn>
                  <a:cxn ang="0">
                    <a:pos x="T4" y="T5"/>
                  </a:cxn>
                  <a:cxn ang="0">
                    <a:pos x="T6" y="T7"/>
                  </a:cxn>
                  <a:cxn ang="0">
                    <a:pos x="T8" y="T9"/>
                  </a:cxn>
                </a:cxnLst>
                <a:rect l="0" t="0" r="r" b="b"/>
                <a:pathLst>
                  <a:path w="702" h="490">
                    <a:moveTo>
                      <a:pt x="91" y="490"/>
                    </a:moveTo>
                    <a:lnTo>
                      <a:pt x="0" y="309"/>
                    </a:lnTo>
                    <a:lnTo>
                      <a:pt x="609" y="0"/>
                    </a:lnTo>
                    <a:lnTo>
                      <a:pt x="702" y="182"/>
                    </a:lnTo>
                    <a:lnTo>
                      <a:pt x="91" y="4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2" name="Freeform 73"/>
              <p:cNvSpPr>
                <a:spLocks/>
              </p:cNvSpPr>
              <p:nvPr/>
            </p:nvSpPr>
            <p:spPr bwMode="auto">
              <a:xfrm>
                <a:off x="3255" y="1416"/>
                <a:ext cx="625" cy="468"/>
              </a:xfrm>
              <a:custGeom>
                <a:avLst/>
                <a:gdLst>
                  <a:gd name="T0" fmla="*/ 547 w 625"/>
                  <a:gd name="T1" fmla="*/ 468 h 468"/>
                  <a:gd name="T2" fmla="*/ 0 w 625"/>
                  <a:gd name="T3" fmla="*/ 122 h 468"/>
                  <a:gd name="T4" fmla="*/ 77 w 625"/>
                  <a:gd name="T5" fmla="*/ 0 h 468"/>
                  <a:gd name="T6" fmla="*/ 625 w 625"/>
                  <a:gd name="T7" fmla="*/ 346 h 468"/>
                  <a:gd name="T8" fmla="*/ 547 w 625"/>
                  <a:gd name="T9" fmla="*/ 468 h 468"/>
                </a:gdLst>
                <a:ahLst/>
                <a:cxnLst>
                  <a:cxn ang="0">
                    <a:pos x="T0" y="T1"/>
                  </a:cxn>
                  <a:cxn ang="0">
                    <a:pos x="T2" y="T3"/>
                  </a:cxn>
                  <a:cxn ang="0">
                    <a:pos x="T4" y="T5"/>
                  </a:cxn>
                  <a:cxn ang="0">
                    <a:pos x="T6" y="T7"/>
                  </a:cxn>
                  <a:cxn ang="0">
                    <a:pos x="T8" y="T9"/>
                  </a:cxn>
                </a:cxnLst>
                <a:rect l="0" t="0" r="r" b="b"/>
                <a:pathLst>
                  <a:path w="625" h="468">
                    <a:moveTo>
                      <a:pt x="547" y="468"/>
                    </a:moveTo>
                    <a:lnTo>
                      <a:pt x="0" y="122"/>
                    </a:lnTo>
                    <a:lnTo>
                      <a:pt x="77" y="0"/>
                    </a:lnTo>
                    <a:lnTo>
                      <a:pt x="625" y="346"/>
                    </a:lnTo>
                    <a:lnTo>
                      <a:pt x="547" y="4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3" name="Rectangle 74"/>
              <p:cNvSpPr>
                <a:spLocks noChangeArrowheads="1"/>
              </p:cNvSpPr>
              <p:nvPr/>
            </p:nvSpPr>
            <p:spPr bwMode="auto">
              <a:xfrm>
                <a:off x="3126" y="2168"/>
                <a:ext cx="350" cy="2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4" name="Oval 75"/>
              <p:cNvSpPr>
                <a:spLocks noChangeArrowheads="1"/>
              </p:cNvSpPr>
              <p:nvPr/>
            </p:nvSpPr>
            <p:spPr bwMode="auto">
              <a:xfrm>
                <a:off x="3751" y="1741"/>
                <a:ext cx="262" cy="263"/>
              </a:xfrm>
              <a:prstGeom prst="ellipse">
                <a:avLst/>
              </a:prstGeom>
              <a:grpFill/>
              <a:ln w="9525">
                <a:solidFill>
                  <a:srgbClr val="EED66F"/>
                </a:solidFill>
                <a:round/>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85" name="Oval 76"/>
              <p:cNvSpPr>
                <a:spLocks noChangeArrowheads="1"/>
              </p:cNvSpPr>
              <p:nvPr/>
            </p:nvSpPr>
            <p:spPr bwMode="auto">
              <a:xfrm>
                <a:off x="3816" y="1805"/>
                <a:ext cx="134" cy="1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6" name="Oval 77"/>
              <p:cNvSpPr>
                <a:spLocks noChangeArrowheads="1"/>
              </p:cNvSpPr>
              <p:nvPr/>
            </p:nvSpPr>
            <p:spPr bwMode="auto">
              <a:xfrm>
                <a:off x="3850" y="1839"/>
                <a:ext cx="66" cy="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7" name="Oval 78"/>
              <p:cNvSpPr>
                <a:spLocks noChangeArrowheads="1"/>
              </p:cNvSpPr>
              <p:nvPr/>
            </p:nvSpPr>
            <p:spPr bwMode="auto">
              <a:xfrm>
                <a:off x="3044" y="2037"/>
                <a:ext cx="324" cy="325"/>
              </a:xfrm>
              <a:prstGeom prst="ellipse">
                <a:avLst/>
              </a:prstGeom>
              <a:grpFill/>
              <a:ln w="9525">
                <a:solidFill>
                  <a:srgbClr val="EED66F"/>
                </a:solidFill>
                <a:round/>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88" name="Oval 79"/>
              <p:cNvSpPr>
                <a:spLocks noChangeArrowheads="1"/>
              </p:cNvSpPr>
              <p:nvPr/>
            </p:nvSpPr>
            <p:spPr bwMode="auto">
              <a:xfrm>
                <a:off x="3123" y="2116"/>
                <a:ext cx="166" cy="16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9" name="Oval 80"/>
              <p:cNvSpPr>
                <a:spLocks noChangeArrowheads="1"/>
              </p:cNvSpPr>
              <p:nvPr/>
            </p:nvSpPr>
            <p:spPr bwMode="auto">
              <a:xfrm>
                <a:off x="3166" y="2159"/>
                <a:ext cx="80" cy="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90" name="Rectangle 81"/>
              <p:cNvSpPr>
                <a:spLocks noChangeArrowheads="1"/>
              </p:cNvSpPr>
              <p:nvPr/>
            </p:nvSpPr>
            <p:spPr bwMode="auto">
              <a:xfrm>
                <a:off x="3092" y="2525"/>
                <a:ext cx="403" cy="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91" name="Rectangle 82"/>
              <p:cNvSpPr>
                <a:spLocks noChangeArrowheads="1"/>
              </p:cNvSpPr>
              <p:nvPr/>
            </p:nvSpPr>
            <p:spPr bwMode="auto">
              <a:xfrm>
                <a:off x="3052" y="2446"/>
                <a:ext cx="500" cy="79"/>
              </a:xfrm>
              <a:prstGeom prst="rect">
                <a:avLst/>
              </a:prstGeom>
              <a:grpFill/>
              <a:ln w="9525">
                <a:solidFill>
                  <a:srgbClr val="EED66F"/>
                </a:solidFill>
                <a:miter lim="800000"/>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2" name="Freeform 83"/>
              <p:cNvSpPr>
                <a:spLocks/>
              </p:cNvSpPr>
              <p:nvPr/>
            </p:nvSpPr>
            <p:spPr bwMode="auto">
              <a:xfrm>
                <a:off x="2939" y="1385"/>
                <a:ext cx="237" cy="136"/>
              </a:xfrm>
              <a:custGeom>
                <a:avLst/>
                <a:gdLst>
                  <a:gd name="T0" fmla="*/ 223 w 237"/>
                  <a:gd name="T1" fmla="*/ 0 h 136"/>
                  <a:gd name="T2" fmla="*/ 0 w 237"/>
                  <a:gd name="T3" fmla="*/ 107 h 136"/>
                  <a:gd name="T4" fmla="*/ 5 w 237"/>
                  <a:gd name="T5" fmla="*/ 136 h 136"/>
                  <a:gd name="T6" fmla="*/ 237 w 237"/>
                  <a:gd name="T7" fmla="*/ 74 h 136"/>
                  <a:gd name="T8" fmla="*/ 223 w 237"/>
                  <a:gd name="T9" fmla="*/ 0 h 136"/>
                </a:gdLst>
                <a:ahLst/>
                <a:cxnLst>
                  <a:cxn ang="0">
                    <a:pos x="T0" y="T1"/>
                  </a:cxn>
                  <a:cxn ang="0">
                    <a:pos x="T2" y="T3"/>
                  </a:cxn>
                  <a:cxn ang="0">
                    <a:pos x="T4" y="T5"/>
                  </a:cxn>
                  <a:cxn ang="0">
                    <a:pos x="T6" y="T7"/>
                  </a:cxn>
                  <a:cxn ang="0">
                    <a:pos x="T8" y="T9"/>
                  </a:cxn>
                </a:cxnLst>
                <a:rect l="0" t="0" r="r" b="b"/>
                <a:pathLst>
                  <a:path w="237" h="136">
                    <a:moveTo>
                      <a:pt x="223" y="0"/>
                    </a:moveTo>
                    <a:lnTo>
                      <a:pt x="0" y="107"/>
                    </a:lnTo>
                    <a:lnTo>
                      <a:pt x="5" y="136"/>
                    </a:lnTo>
                    <a:lnTo>
                      <a:pt x="237" y="74"/>
                    </a:lnTo>
                    <a:lnTo>
                      <a:pt x="2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93" name="Freeform 84"/>
              <p:cNvSpPr>
                <a:spLocks/>
              </p:cNvSpPr>
              <p:nvPr/>
            </p:nvSpPr>
            <p:spPr bwMode="auto">
              <a:xfrm>
                <a:off x="2953" y="1557"/>
                <a:ext cx="252" cy="74"/>
              </a:xfrm>
              <a:custGeom>
                <a:avLst/>
                <a:gdLst>
                  <a:gd name="T0" fmla="*/ 252 w 252"/>
                  <a:gd name="T1" fmla="*/ 74 h 74"/>
                  <a:gd name="T2" fmla="*/ 5 w 252"/>
                  <a:gd name="T3" fmla="*/ 50 h 74"/>
                  <a:gd name="T4" fmla="*/ 0 w 252"/>
                  <a:gd name="T5" fmla="*/ 21 h 74"/>
                  <a:gd name="T6" fmla="*/ 240 w 252"/>
                  <a:gd name="T7" fmla="*/ 0 h 74"/>
                  <a:gd name="T8" fmla="*/ 252 w 252"/>
                  <a:gd name="T9" fmla="*/ 74 h 74"/>
                </a:gdLst>
                <a:ahLst/>
                <a:cxnLst>
                  <a:cxn ang="0">
                    <a:pos x="T0" y="T1"/>
                  </a:cxn>
                  <a:cxn ang="0">
                    <a:pos x="T2" y="T3"/>
                  </a:cxn>
                  <a:cxn ang="0">
                    <a:pos x="T4" y="T5"/>
                  </a:cxn>
                  <a:cxn ang="0">
                    <a:pos x="T6" y="T7"/>
                  </a:cxn>
                  <a:cxn ang="0">
                    <a:pos x="T8" y="T9"/>
                  </a:cxn>
                </a:cxnLst>
                <a:rect l="0" t="0" r="r" b="b"/>
                <a:pathLst>
                  <a:path w="252" h="74">
                    <a:moveTo>
                      <a:pt x="252" y="74"/>
                    </a:moveTo>
                    <a:lnTo>
                      <a:pt x="5" y="50"/>
                    </a:lnTo>
                    <a:lnTo>
                      <a:pt x="0" y="21"/>
                    </a:lnTo>
                    <a:lnTo>
                      <a:pt x="240" y="0"/>
                    </a:lnTo>
                    <a:lnTo>
                      <a:pt x="252"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94" name="Freeform 85"/>
              <p:cNvSpPr>
                <a:spLocks/>
              </p:cNvSpPr>
              <p:nvPr/>
            </p:nvSpPr>
            <p:spPr bwMode="auto">
              <a:xfrm>
                <a:off x="3154" y="1325"/>
                <a:ext cx="231" cy="377"/>
              </a:xfrm>
              <a:custGeom>
                <a:avLst/>
                <a:gdLst>
                  <a:gd name="T0" fmla="*/ 40 w 135"/>
                  <a:gd name="T1" fmla="*/ 219 h 219"/>
                  <a:gd name="T2" fmla="*/ 0 w 135"/>
                  <a:gd name="T3" fmla="*/ 11 h 219"/>
                  <a:gd name="T4" fmla="*/ 124 w 135"/>
                  <a:gd name="T5" fmla="*/ 95 h 219"/>
                  <a:gd name="T6" fmla="*/ 40 w 135"/>
                  <a:gd name="T7" fmla="*/ 219 h 219"/>
                </a:gdLst>
                <a:ahLst/>
                <a:cxnLst>
                  <a:cxn ang="0">
                    <a:pos x="T0" y="T1"/>
                  </a:cxn>
                  <a:cxn ang="0">
                    <a:pos x="T2" y="T3"/>
                  </a:cxn>
                  <a:cxn ang="0">
                    <a:pos x="T4" y="T5"/>
                  </a:cxn>
                  <a:cxn ang="0">
                    <a:pos x="T6" y="T7"/>
                  </a:cxn>
                </a:cxnLst>
                <a:rect l="0" t="0" r="r" b="b"/>
                <a:pathLst>
                  <a:path w="135" h="219">
                    <a:moveTo>
                      <a:pt x="40" y="219"/>
                    </a:moveTo>
                    <a:cubicBezTo>
                      <a:pt x="21" y="122"/>
                      <a:pt x="15" y="87"/>
                      <a:pt x="0" y="11"/>
                    </a:cubicBezTo>
                    <a:cubicBezTo>
                      <a:pt x="58" y="0"/>
                      <a:pt x="113" y="37"/>
                      <a:pt x="124" y="95"/>
                    </a:cubicBezTo>
                    <a:cubicBezTo>
                      <a:pt x="135" y="152"/>
                      <a:pt x="98" y="208"/>
                      <a:pt x="40" y="219"/>
                    </a:cubicBezTo>
                    <a:close/>
                  </a:path>
                </a:pathLst>
              </a:custGeom>
              <a:grpFill/>
              <a:ln w="9525">
                <a:solidFill>
                  <a:srgbClr val="EED66F"/>
                </a:solidFill>
                <a:round/>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95" name="Freeform 86"/>
              <p:cNvSpPr>
                <a:spLocks/>
              </p:cNvSpPr>
              <p:nvPr/>
            </p:nvSpPr>
            <p:spPr bwMode="auto">
              <a:xfrm>
                <a:off x="3148" y="1370"/>
                <a:ext cx="73" cy="313"/>
              </a:xfrm>
              <a:custGeom>
                <a:avLst/>
                <a:gdLst>
                  <a:gd name="T0" fmla="*/ 73 w 73"/>
                  <a:gd name="T1" fmla="*/ 313 h 313"/>
                  <a:gd name="T2" fmla="*/ 52 w 73"/>
                  <a:gd name="T3" fmla="*/ 304 h 313"/>
                  <a:gd name="T4" fmla="*/ 0 w 73"/>
                  <a:gd name="T5" fmla="*/ 15 h 313"/>
                  <a:gd name="T6" fmla="*/ 12 w 73"/>
                  <a:gd name="T7" fmla="*/ 0 h 313"/>
                  <a:gd name="T8" fmla="*/ 73 w 73"/>
                  <a:gd name="T9" fmla="*/ 313 h 313"/>
                </a:gdLst>
                <a:ahLst/>
                <a:cxnLst>
                  <a:cxn ang="0">
                    <a:pos x="T0" y="T1"/>
                  </a:cxn>
                  <a:cxn ang="0">
                    <a:pos x="T2" y="T3"/>
                  </a:cxn>
                  <a:cxn ang="0">
                    <a:pos x="T4" y="T5"/>
                  </a:cxn>
                  <a:cxn ang="0">
                    <a:pos x="T6" y="T7"/>
                  </a:cxn>
                  <a:cxn ang="0">
                    <a:pos x="T8" y="T9"/>
                  </a:cxn>
                </a:cxnLst>
                <a:rect l="0" t="0" r="r" b="b"/>
                <a:pathLst>
                  <a:path w="73" h="313">
                    <a:moveTo>
                      <a:pt x="73" y="313"/>
                    </a:moveTo>
                    <a:lnTo>
                      <a:pt x="52" y="304"/>
                    </a:lnTo>
                    <a:lnTo>
                      <a:pt x="0" y="15"/>
                    </a:lnTo>
                    <a:lnTo>
                      <a:pt x="12" y="0"/>
                    </a:lnTo>
                    <a:lnTo>
                      <a:pt x="73" y="313"/>
                    </a:lnTo>
                    <a:close/>
                  </a:path>
                </a:pathLst>
              </a:custGeom>
              <a:grpFill/>
              <a:ln w="9525">
                <a:solidFill>
                  <a:srgbClr val="EED66F"/>
                </a:solidFill>
                <a:round/>
                <a:headEnd/>
                <a:tailEnd/>
              </a:ln>
            </p:spPr>
            <p:txBody>
              <a:bodyPr vert="horz" wrap="square" lIns="68580" tIns="34290" rIns="68580" bIns="34290" numCol="1" anchor="t" anchorCtr="0" compatLnSpc="1">
                <a:prstTxWarp prst="textNoShape">
                  <a:avLst/>
                </a:prstTxWarp>
              </a:bodyPr>
              <a:lstStyle/>
              <a:p>
                <a:endParaRPr lang="zh-CN" altLang="en-US" sz="1350"/>
              </a:p>
            </p:txBody>
          </p:sp>
        </p:grpSp>
        <p:grpSp>
          <p:nvGrpSpPr>
            <p:cNvPr id="53" name="组合 52"/>
            <p:cNvGrpSpPr>
              <a:grpSpLocks noChangeAspect="1"/>
            </p:cNvGrpSpPr>
            <p:nvPr/>
          </p:nvGrpSpPr>
          <p:grpSpPr>
            <a:xfrm>
              <a:off x="2151268" y="3317702"/>
              <a:ext cx="260939" cy="398554"/>
              <a:chOff x="2939659" y="410128"/>
              <a:chExt cx="334273" cy="375093"/>
            </a:xfrm>
            <a:solidFill>
              <a:srgbClr val="5C5C5C"/>
            </a:solidFill>
          </p:grpSpPr>
          <p:sp>
            <p:nvSpPr>
              <p:cNvPr id="78" name="Freeform 92"/>
              <p:cNvSpPr>
                <a:spLocks noEditPoints="1"/>
              </p:cNvSpPr>
              <p:nvPr/>
            </p:nvSpPr>
            <p:spPr bwMode="auto">
              <a:xfrm>
                <a:off x="2939659" y="431213"/>
                <a:ext cx="322259" cy="354008"/>
              </a:xfrm>
              <a:custGeom>
                <a:avLst/>
                <a:gdLst>
                  <a:gd name="T0" fmla="*/ 57 w 118"/>
                  <a:gd name="T1" fmla="*/ 0 h 130"/>
                  <a:gd name="T2" fmla="*/ 66 w 118"/>
                  <a:gd name="T3" fmla="*/ 29 h 130"/>
                  <a:gd name="T4" fmla="*/ 70 w 118"/>
                  <a:gd name="T5" fmla="*/ 0 h 130"/>
                  <a:gd name="T6" fmla="*/ 74 w 118"/>
                  <a:gd name="T7" fmla="*/ 29 h 130"/>
                  <a:gd name="T8" fmla="*/ 68 w 118"/>
                  <a:gd name="T9" fmla="*/ 60 h 130"/>
                  <a:gd name="T10" fmla="*/ 65 w 118"/>
                  <a:gd name="T11" fmla="*/ 69 h 130"/>
                  <a:gd name="T12" fmla="*/ 67 w 118"/>
                  <a:gd name="T13" fmla="*/ 74 h 130"/>
                  <a:gd name="T14" fmla="*/ 111 w 118"/>
                  <a:gd name="T15" fmla="*/ 105 h 130"/>
                  <a:gd name="T16" fmla="*/ 115 w 118"/>
                  <a:gd name="T17" fmla="*/ 110 h 130"/>
                  <a:gd name="T18" fmla="*/ 118 w 118"/>
                  <a:gd name="T19" fmla="*/ 113 h 130"/>
                  <a:gd name="T20" fmla="*/ 0 w 118"/>
                  <a:gd name="T21" fmla="*/ 130 h 130"/>
                  <a:gd name="T22" fmla="*/ 3 w 118"/>
                  <a:gd name="T23" fmla="*/ 113 h 130"/>
                  <a:gd name="T24" fmla="*/ 4 w 118"/>
                  <a:gd name="T25" fmla="*/ 107 h 130"/>
                  <a:gd name="T26" fmla="*/ 54 w 118"/>
                  <a:gd name="T27" fmla="*/ 81 h 130"/>
                  <a:gd name="T28" fmla="*/ 58 w 118"/>
                  <a:gd name="T29" fmla="*/ 76 h 130"/>
                  <a:gd name="T30" fmla="*/ 61 w 118"/>
                  <a:gd name="T31" fmla="*/ 78 h 130"/>
                  <a:gd name="T32" fmla="*/ 62 w 118"/>
                  <a:gd name="T33" fmla="*/ 79 h 130"/>
                  <a:gd name="T34" fmla="*/ 61 w 118"/>
                  <a:gd name="T35" fmla="*/ 73 h 130"/>
                  <a:gd name="T36" fmla="*/ 59 w 118"/>
                  <a:gd name="T37" fmla="*/ 69 h 130"/>
                  <a:gd name="T38" fmla="*/ 49 w 118"/>
                  <a:gd name="T39" fmla="*/ 60 h 130"/>
                  <a:gd name="T40" fmla="*/ 53 w 118"/>
                  <a:gd name="T41" fmla="*/ 29 h 130"/>
                  <a:gd name="T42" fmla="*/ 64 w 118"/>
                  <a:gd name="T43" fmla="*/ 84 h 130"/>
                  <a:gd name="T44" fmla="*/ 59 w 118"/>
                  <a:gd name="T45" fmla="*/ 84 h 130"/>
                  <a:gd name="T46" fmla="*/ 10 w 118"/>
                  <a:gd name="T47" fmla="*/ 106 h 130"/>
                  <a:gd name="T48" fmla="*/ 11 w 118"/>
                  <a:gd name="T49" fmla="*/ 107 h 130"/>
                  <a:gd name="T50" fmla="*/ 12 w 118"/>
                  <a:gd name="T51" fmla="*/ 110 h 130"/>
                  <a:gd name="T52" fmla="*/ 106 w 118"/>
                  <a:gd name="T53" fmla="*/ 113 h 130"/>
                  <a:gd name="T54" fmla="*/ 107 w 118"/>
                  <a:gd name="T55" fmla="*/ 107 h 130"/>
                  <a:gd name="T56" fmla="*/ 107 w 118"/>
                  <a:gd name="T57" fmla="*/ 107 h 130"/>
                  <a:gd name="T58" fmla="*/ 64 w 118"/>
                  <a:gd name="T59" fmla="*/ 84 h 130"/>
                  <a:gd name="T60" fmla="*/ 112 w 118"/>
                  <a:gd name="T61" fmla="*/ 113 h 130"/>
                  <a:gd name="T62" fmla="*/ 111 w 118"/>
                  <a:gd name="T63" fmla="*/ 109 h 130"/>
                  <a:gd name="T64" fmla="*/ 109 w 118"/>
                  <a:gd name="T65" fmla="*/ 109 h 130"/>
                  <a:gd name="T66" fmla="*/ 109 w 118"/>
                  <a:gd name="T67" fmla="*/ 110 h 130"/>
                  <a:gd name="T68" fmla="*/ 9 w 118"/>
                  <a:gd name="T69" fmla="*/ 113 h 130"/>
                  <a:gd name="T70" fmla="*/ 9 w 118"/>
                  <a:gd name="T71" fmla="*/ 109 h 130"/>
                  <a:gd name="T72" fmla="*/ 8 w 118"/>
                  <a:gd name="T73" fmla="*/ 109 h 130"/>
                  <a:gd name="T74" fmla="*/ 6 w 118"/>
                  <a:gd name="T75" fmla="*/ 110 h 130"/>
                  <a:gd name="T76" fmla="*/ 9 w 118"/>
                  <a:gd name="T77" fmla="*/ 113 h 130"/>
                  <a:gd name="T78" fmla="*/ 30 w 118"/>
                  <a:gd name="T79" fmla="*/ 122 h 130"/>
                  <a:gd name="T80" fmla="*/ 42 w 118"/>
                  <a:gd name="T81" fmla="*/ 122 h 130"/>
                  <a:gd name="T82" fmla="*/ 13 w 118"/>
                  <a:gd name="T83" fmla="*/ 115 h 130"/>
                  <a:gd name="T84" fmla="*/ 13 w 118"/>
                  <a:gd name="T85" fmla="*/ 128 h 130"/>
                  <a:gd name="T86" fmla="*/ 13 w 118"/>
                  <a:gd name="T87" fmla="*/ 115 h 130"/>
                  <a:gd name="T88" fmla="*/ 53 w 118"/>
                  <a:gd name="T89" fmla="*/ 122 h 130"/>
                  <a:gd name="T90" fmla="*/ 65 w 118"/>
                  <a:gd name="T91" fmla="*/ 122 h 130"/>
                  <a:gd name="T92" fmla="*/ 82 w 118"/>
                  <a:gd name="T93" fmla="*/ 115 h 130"/>
                  <a:gd name="T94" fmla="*/ 82 w 118"/>
                  <a:gd name="T95" fmla="*/ 128 h 130"/>
                  <a:gd name="T96" fmla="*/ 82 w 118"/>
                  <a:gd name="T97" fmla="*/ 115 h 130"/>
                  <a:gd name="T98" fmla="*/ 99 w 118"/>
                  <a:gd name="T99" fmla="*/ 122 h 130"/>
                  <a:gd name="T100" fmla="*/ 111 w 118"/>
                  <a:gd name="T101" fmla="*/ 12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8" h="130">
                    <a:moveTo>
                      <a:pt x="53" y="0"/>
                    </a:moveTo>
                    <a:cubicBezTo>
                      <a:pt x="57" y="0"/>
                      <a:pt x="57" y="0"/>
                      <a:pt x="57" y="0"/>
                    </a:cubicBezTo>
                    <a:cubicBezTo>
                      <a:pt x="57" y="29"/>
                      <a:pt x="57" y="29"/>
                      <a:pt x="57" y="29"/>
                    </a:cubicBezTo>
                    <a:cubicBezTo>
                      <a:pt x="66" y="29"/>
                      <a:pt x="66" y="29"/>
                      <a:pt x="66" y="29"/>
                    </a:cubicBezTo>
                    <a:cubicBezTo>
                      <a:pt x="66" y="0"/>
                      <a:pt x="66" y="0"/>
                      <a:pt x="66" y="0"/>
                    </a:cubicBezTo>
                    <a:cubicBezTo>
                      <a:pt x="70" y="0"/>
                      <a:pt x="70" y="0"/>
                      <a:pt x="70" y="0"/>
                    </a:cubicBezTo>
                    <a:cubicBezTo>
                      <a:pt x="70" y="29"/>
                      <a:pt x="70" y="29"/>
                      <a:pt x="70" y="29"/>
                    </a:cubicBezTo>
                    <a:cubicBezTo>
                      <a:pt x="74" y="29"/>
                      <a:pt x="74" y="29"/>
                      <a:pt x="74" y="29"/>
                    </a:cubicBezTo>
                    <a:cubicBezTo>
                      <a:pt x="74" y="60"/>
                      <a:pt x="74" y="60"/>
                      <a:pt x="74" y="60"/>
                    </a:cubicBezTo>
                    <a:cubicBezTo>
                      <a:pt x="68" y="60"/>
                      <a:pt x="68" y="60"/>
                      <a:pt x="68" y="60"/>
                    </a:cubicBezTo>
                    <a:cubicBezTo>
                      <a:pt x="65" y="68"/>
                      <a:pt x="65" y="68"/>
                      <a:pt x="65" y="68"/>
                    </a:cubicBezTo>
                    <a:cubicBezTo>
                      <a:pt x="65" y="68"/>
                      <a:pt x="65" y="69"/>
                      <a:pt x="65" y="69"/>
                    </a:cubicBezTo>
                    <a:cubicBezTo>
                      <a:pt x="65" y="69"/>
                      <a:pt x="65" y="70"/>
                      <a:pt x="66" y="70"/>
                    </a:cubicBezTo>
                    <a:cubicBezTo>
                      <a:pt x="66" y="71"/>
                      <a:pt x="67" y="73"/>
                      <a:pt x="67" y="74"/>
                    </a:cubicBezTo>
                    <a:cubicBezTo>
                      <a:pt x="69" y="78"/>
                      <a:pt x="68" y="81"/>
                      <a:pt x="66" y="82"/>
                    </a:cubicBezTo>
                    <a:cubicBezTo>
                      <a:pt x="111" y="105"/>
                      <a:pt x="111" y="105"/>
                      <a:pt x="111" y="105"/>
                    </a:cubicBezTo>
                    <a:cubicBezTo>
                      <a:pt x="112" y="105"/>
                      <a:pt x="113" y="106"/>
                      <a:pt x="114" y="107"/>
                    </a:cubicBezTo>
                    <a:cubicBezTo>
                      <a:pt x="115" y="108"/>
                      <a:pt x="115" y="109"/>
                      <a:pt x="115" y="110"/>
                    </a:cubicBezTo>
                    <a:cubicBezTo>
                      <a:pt x="115" y="113"/>
                      <a:pt x="115" y="113"/>
                      <a:pt x="115" y="113"/>
                    </a:cubicBezTo>
                    <a:cubicBezTo>
                      <a:pt x="118" y="113"/>
                      <a:pt x="118" y="113"/>
                      <a:pt x="118" y="113"/>
                    </a:cubicBezTo>
                    <a:cubicBezTo>
                      <a:pt x="118" y="130"/>
                      <a:pt x="118" y="130"/>
                      <a:pt x="118" y="130"/>
                    </a:cubicBezTo>
                    <a:cubicBezTo>
                      <a:pt x="0" y="130"/>
                      <a:pt x="0" y="130"/>
                      <a:pt x="0" y="130"/>
                    </a:cubicBezTo>
                    <a:cubicBezTo>
                      <a:pt x="0" y="113"/>
                      <a:pt x="0" y="113"/>
                      <a:pt x="0" y="113"/>
                    </a:cubicBezTo>
                    <a:cubicBezTo>
                      <a:pt x="3" y="113"/>
                      <a:pt x="3" y="113"/>
                      <a:pt x="3" y="113"/>
                    </a:cubicBezTo>
                    <a:cubicBezTo>
                      <a:pt x="3" y="110"/>
                      <a:pt x="3" y="110"/>
                      <a:pt x="3" y="110"/>
                    </a:cubicBezTo>
                    <a:cubicBezTo>
                      <a:pt x="3" y="109"/>
                      <a:pt x="4" y="108"/>
                      <a:pt x="4" y="107"/>
                    </a:cubicBezTo>
                    <a:cubicBezTo>
                      <a:pt x="5" y="106"/>
                      <a:pt x="6" y="105"/>
                      <a:pt x="7" y="105"/>
                    </a:cubicBezTo>
                    <a:cubicBezTo>
                      <a:pt x="54" y="81"/>
                      <a:pt x="54" y="81"/>
                      <a:pt x="54" y="81"/>
                    </a:cubicBezTo>
                    <a:cubicBezTo>
                      <a:pt x="53" y="80"/>
                      <a:pt x="53" y="79"/>
                      <a:pt x="53" y="78"/>
                    </a:cubicBezTo>
                    <a:cubicBezTo>
                      <a:pt x="58" y="76"/>
                      <a:pt x="58" y="76"/>
                      <a:pt x="58" y="76"/>
                    </a:cubicBezTo>
                    <a:cubicBezTo>
                      <a:pt x="58" y="78"/>
                      <a:pt x="59" y="78"/>
                      <a:pt x="59" y="79"/>
                    </a:cubicBezTo>
                    <a:cubicBezTo>
                      <a:pt x="61" y="78"/>
                      <a:pt x="61" y="78"/>
                      <a:pt x="61" y="78"/>
                    </a:cubicBezTo>
                    <a:cubicBezTo>
                      <a:pt x="61" y="79"/>
                      <a:pt x="61" y="79"/>
                      <a:pt x="61" y="79"/>
                    </a:cubicBezTo>
                    <a:cubicBezTo>
                      <a:pt x="61" y="79"/>
                      <a:pt x="62" y="79"/>
                      <a:pt x="62" y="79"/>
                    </a:cubicBezTo>
                    <a:cubicBezTo>
                      <a:pt x="62" y="78"/>
                      <a:pt x="62" y="77"/>
                      <a:pt x="62" y="76"/>
                    </a:cubicBezTo>
                    <a:cubicBezTo>
                      <a:pt x="62" y="75"/>
                      <a:pt x="61" y="74"/>
                      <a:pt x="61" y="73"/>
                    </a:cubicBezTo>
                    <a:cubicBezTo>
                      <a:pt x="60" y="72"/>
                      <a:pt x="60" y="71"/>
                      <a:pt x="60" y="71"/>
                    </a:cubicBezTo>
                    <a:cubicBezTo>
                      <a:pt x="59" y="70"/>
                      <a:pt x="59" y="69"/>
                      <a:pt x="59" y="69"/>
                    </a:cubicBezTo>
                    <a:cubicBezTo>
                      <a:pt x="56" y="60"/>
                      <a:pt x="56" y="60"/>
                      <a:pt x="56" y="60"/>
                    </a:cubicBezTo>
                    <a:cubicBezTo>
                      <a:pt x="49" y="60"/>
                      <a:pt x="49" y="60"/>
                      <a:pt x="49" y="60"/>
                    </a:cubicBezTo>
                    <a:cubicBezTo>
                      <a:pt x="49" y="29"/>
                      <a:pt x="49" y="29"/>
                      <a:pt x="49" y="29"/>
                    </a:cubicBezTo>
                    <a:cubicBezTo>
                      <a:pt x="53" y="29"/>
                      <a:pt x="53" y="29"/>
                      <a:pt x="53" y="29"/>
                    </a:cubicBezTo>
                    <a:cubicBezTo>
                      <a:pt x="53" y="0"/>
                      <a:pt x="53" y="0"/>
                      <a:pt x="53" y="0"/>
                    </a:cubicBezTo>
                    <a:close/>
                    <a:moveTo>
                      <a:pt x="64" y="84"/>
                    </a:moveTo>
                    <a:cubicBezTo>
                      <a:pt x="64" y="84"/>
                      <a:pt x="63" y="84"/>
                      <a:pt x="63" y="84"/>
                    </a:cubicBezTo>
                    <a:cubicBezTo>
                      <a:pt x="61" y="85"/>
                      <a:pt x="60" y="85"/>
                      <a:pt x="59" y="84"/>
                    </a:cubicBezTo>
                    <a:cubicBezTo>
                      <a:pt x="58" y="84"/>
                      <a:pt x="57" y="84"/>
                      <a:pt x="56" y="83"/>
                    </a:cubicBezTo>
                    <a:cubicBezTo>
                      <a:pt x="10" y="106"/>
                      <a:pt x="10" y="106"/>
                      <a:pt x="10" y="106"/>
                    </a:cubicBezTo>
                    <a:cubicBezTo>
                      <a:pt x="10" y="106"/>
                      <a:pt x="11" y="107"/>
                      <a:pt x="11" y="107"/>
                    </a:cubicBezTo>
                    <a:cubicBezTo>
                      <a:pt x="11" y="107"/>
                      <a:pt x="11" y="107"/>
                      <a:pt x="11" y="107"/>
                    </a:cubicBezTo>
                    <a:cubicBezTo>
                      <a:pt x="11" y="107"/>
                      <a:pt x="11" y="107"/>
                      <a:pt x="11" y="107"/>
                    </a:cubicBezTo>
                    <a:cubicBezTo>
                      <a:pt x="12" y="108"/>
                      <a:pt x="12" y="109"/>
                      <a:pt x="12" y="110"/>
                    </a:cubicBezTo>
                    <a:cubicBezTo>
                      <a:pt x="12" y="113"/>
                      <a:pt x="12" y="113"/>
                      <a:pt x="12" y="113"/>
                    </a:cubicBezTo>
                    <a:cubicBezTo>
                      <a:pt x="106" y="113"/>
                      <a:pt x="106" y="113"/>
                      <a:pt x="106" y="113"/>
                    </a:cubicBezTo>
                    <a:cubicBezTo>
                      <a:pt x="106" y="110"/>
                      <a:pt x="106" y="110"/>
                      <a:pt x="106" y="110"/>
                    </a:cubicBezTo>
                    <a:cubicBezTo>
                      <a:pt x="106" y="109"/>
                      <a:pt x="106" y="108"/>
                      <a:pt x="107" y="107"/>
                    </a:cubicBezTo>
                    <a:cubicBezTo>
                      <a:pt x="107" y="107"/>
                      <a:pt x="107" y="107"/>
                      <a:pt x="107" y="107"/>
                    </a:cubicBezTo>
                    <a:cubicBezTo>
                      <a:pt x="107" y="107"/>
                      <a:pt x="107" y="107"/>
                      <a:pt x="107" y="107"/>
                    </a:cubicBezTo>
                    <a:cubicBezTo>
                      <a:pt x="107" y="107"/>
                      <a:pt x="108" y="106"/>
                      <a:pt x="108" y="106"/>
                    </a:cubicBezTo>
                    <a:cubicBezTo>
                      <a:pt x="64" y="84"/>
                      <a:pt x="64" y="84"/>
                      <a:pt x="64" y="84"/>
                    </a:cubicBezTo>
                    <a:close/>
                    <a:moveTo>
                      <a:pt x="109" y="113"/>
                    </a:moveTo>
                    <a:cubicBezTo>
                      <a:pt x="112" y="113"/>
                      <a:pt x="112" y="113"/>
                      <a:pt x="112" y="113"/>
                    </a:cubicBezTo>
                    <a:cubicBezTo>
                      <a:pt x="112" y="110"/>
                      <a:pt x="112" y="110"/>
                      <a:pt x="112" y="110"/>
                    </a:cubicBezTo>
                    <a:cubicBezTo>
                      <a:pt x="112" y="110"/>
                      <a:pt x="112" y="109"/>
                      <a:pt x="111" y="109"/>
                    </a:cubicBezTo>
                    <a:cubicBezTo>
                      <a:pt x="111" y="109"/>
                      <a:pt x="111" y="109"/>
                      <a:pt x="110" y="109"/>
                    </a:cubicBezTo>
                    <a:cubicBezTo>
                      <a:pt x="110" y="109"/>
                      <a:pt x="110" y="109"/>
                      <a:pt x="109" y="109"/>
                    </a:cubicBezTo>
                    <a:cubicBezTo>
                      <a:pt x="109" y="109"/>
                      <a:pt x="109" y="109"/>
                      <a:pt x="109" y="109"/>
                    </a:cubicBezTo>
                    <a:cubicBezTo>
                      <a:pt x="109" y="109"/>
                      <a:pt x="109" y="110"/>
                      <a:pt x="109" y="110"/>
                    </a:cubicBezTo>
                    <a:cubicBezTo>
                      <a:pt x="109" y="113"/>
                      <a:pt x="109" y="113"/>
                      <a:pt x="109" y="113"/>
                    </a:cubicBezTo>
                    <a:close/>
                    <a:moveTo>
                      <a:pt x="9" y="113"/>
                    </a:moveTo>
                    <a:cubicBezTo>
                      <a:pt x="9" y="110"/>
                      <a:pt x="9" y="110"/>
                      <a:pt x="9" y="110"/>
                    </a:cubicBezTo>
                    <a:cubicBezTo>
                      <a:pt x="9" y="110"/>
                      <a:pt x="9" y="109"/>
                      <a:pt x="9" y="109"/>
                    </a:cubicBezTo>
                    <a:cubicBezTo>
                      <a:pt x="9" y="109"/>
                      <a:pt x="9" y="109"/>
                      <a:pt x="9" y="109"/>
                    </a:cubicBezTo>
                    <a:cubicBezTo>
                      <a:pt x="8" y="109"/>
                      <a:pt x="8" y="109"/>
                      <a:pt x="8" y="109"/>
                    </a:cubicBezTo>
                    <a:cubicBezTo>
                      <a:pt x="7" y="109"/>
                      <a:pt x="7" y="109"/>
                      <a:pt x="7" y="109"/>
                    </a:cubicBezTo>
                    <a:cubicBezTo>
                      <a:pt x="6" y="109"/>
                      <a:pt x="6" y="110"/>
                      <a:pt x="6" y="110"/>
                    </a:cubicBezTo>
                    <a:cubicBezTo>
                      <a:pt x="6" y="113"/>
                      <a:pt x="6" y="113"/>
                      <a:pt x="6" y="113"/>
                    </a:cubicBezTo>
                    <a:cubicBezTo>
                      <a:pt x="9" y="113"/>
                      <a:pt x="9" y="113"/>
                      <a:pt x="9" y="113"/>
                    </a:cubicBezTo>
                    <a:close/>
                    <a:moveTo>
                      <a:pt x="36" y="115"/>
                    </a:moveTo>
                    <a:cubicBezTo>
                      <a:pt x="32" y="115"/>
                      <a:pt x="30" y="118"/>
                      <a:pt x="30" y="122"/>
                    </a:cubicBezTo>
                    <a:cubicBezTo>
                      <a:pt x="30" y="125"/>
                      <a:pt x="32" y="128"/>
                      <a:pt x="36" y="128"/>
                    </a:cubicBezTo>
                    <a:cubicBezTo>
                      <a:pt x="40" y="128"/>
                      <a:pt x="42" y="125"/>
                      <a:pt x="42" y="122"/>
                    </a:cubicBezTo>
                    <a:cubicBezTo>
                      <a:pt x="42" y="118"/>
                      <a:pt x="40" y="115"/>
                      <a:pt x="36" y="115"/>
                    </a:cubicBezTo>
                    <a:close/>
                    <a:moveTo>
                      <a:pt x="13" y="115"/>
                    </a:moveTo>
                    <a:cubicBezTo>
                      <a:pt x="9" y="115"/>
                      <a:pt x="7" y="118"/>
                      <a:pt x="7" y="122"/>
                    </a:cubicBezTo>
                    <a:cubicBezTo>
                      <a:pt x="7" y="125"/>
                      <a:pt x="9" y="128"/>
                      <a:pt x="13" y="128"/>
                    </a:cubicBezTo>
                    <a:cubicBezTo>
                      <a:pt x="17" y="128"/>
                      <a:pt x="19" y="125"/>
                      <a:pt x="19" y="122"/>
                    </a:cubicBezTo>
                    <a:cubicBezTo>
                      <a:pt x="19" y="118"/>
                      <a:pt x="17" y="115"/>
                      <a:pt x="13" y="115"/>
                    </a:cubicBezTo>
                    <a:close/>
                    <a:moveTo>
                      <a:pt x="59" y="115"/>
                    </a:moveTo>
                    <a:cubicBezTo>
                      <a:pt x="55" y="115"/>
                      <a:pt x="53" y="118"/>
                      <a:pt x="53" y="122"/>
                    </a:cubicBezTo>
                    <a:cubicBezTo>
                      <a:pt x="53" y="125"/>
                      <a:pt x="55" y="128"/>
                      <a:pt x="59" y="128"/>
                    </a:cubicBezTo>
                    <a:cubicBezTo>
                      <a:pt x="63" y="128"/>
                      <a:pt x="65" y="125"/>
                      <a:pt x="65" y="122"/>
                    </a:cubicBezTo>
                    <a:cubicBezTo>
                      <a:pt x="65" y="118"/>
                      <a:pt x="63" y="115"/>
                      <a:pt x="59" y="115"/>
                    </a:cubicBezTo>
                    <a:close/>
                    <a:moveTo>
                      <a:pt x="82" y="115"/>
                    </a:moveTo>
                    <a:cubicBezTo>
                      <a:pt x="79" y="115"/>
                      <a:pt x="76" y="118"/>
                      <a:pt x="76" y="122"/>
                    </a:cubicBezTo>
                    <a:cubicBezTo>
                      <a:pt x="76" y="125"/>
                      <a:pt x="79" y="128"/>
                      <a:pt x="82" y="128"/>
                    </a:cubicBezTo>
                    <a:cubicBezTo>
                      <a:pt x="86" y="128"/>
                      <a:pt x="88" y="125"/>
                      <a:pt x="88" y="122"/>
                    </a:cubicBezTo>
                    <a:cubicBezTo>
                      <a:pt x="88" y="118"/>
                      <a:pt x="86" y="115"/>
                      <a:pt x="82" y="115"/>
                    </a:cubicBezTo>
                    <a:close/>
                    <a:moveTo>
                      <a:pt x="105" y="115"/>
                    </a:moveTo>
                    <a:cubicBezTo>
                      <a:pt x="102" y="115"/>
                      <a:pt x="99" y="118"/>
                      <a:pt x="99" y="122"/>
                    </a:cubicBezTo>
                    <a:cubicBezTo>
                      <a:pt x="99" y="125"/>
                      <a:pt x="102" y="128"/>
                      <a:pt x="105" y="128"/>
                    </a:cubicBezTo>
                    <a:cubicBezTo>
                      <a:pt x="109" y="128"/>
                      <a:pt x="111" y="125"/>
                      <a:pt x="111" y="122"/>
                    </a:cubicBezTo>
                    <a:cubicBezTo>
                      <a:pt x="111" y="118"/>
                      <a:pt x="109" y="115"/>
                      <a:pt x="105" y="115"/>
                    </a:cubicBezTo>
                    <a:close/>
                  </a:path>
                </a:pathLst>
              </a:custGeom>
              <a:grp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79" name="矩形 78"/>
              <p:cNvSpPr/>
              <p:nvPr/>
            </p:nvSpPr>
            <p:spPr>
              <a:xfrm>
                <a:off x="2947040" y="410128"/>
                <a:ext cx="326892"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sp>
          <p:nvSpPr>
            <p:cNvPr id="54" name="Freeform 96"/>
            <p:cNvSpPr>
              <a:spLocks noChangeAspect="1" noEditPoints="1"/>
            </p:cNvSpPr>
            <p:nvPr/>
          </p:nvSpPr>
          <p:spPr bwMode="auto">
            <a:xfrm>
              <a:off x="3701383" y="3550153"/>
              <a:ext cx="404844" cy="509426"/>
            </a:xfrm>
            <a:custGeom>
              <a:avLst/>
              <a:gdLst>
                <a:gd name="T0" fmla="*/ 68 w 73"/>
                <a:gd name="T1" fmla="*/ 0 h 67"/>
                <a:gd name="T2" fmla="*/ 73 w 73"/>
                <a:gd name="T3" fmla="*/ 45 h 67"/>
                <a:gd name="T4" fmla="*/ 65 w 73"/>
                <a:gd name="T5" fmla="*/ 49 h 67"/>
                <a:gd name="T6" fmla="*/ 67 w 73"/>
                <a:gd name="T7" fmla="*/ 45 h 67"/>
                <a:gd name="T8" fmla="*/ 6 w 73"/>
                <a:gd name="T9" fmla="*/ 5 h 67"/>
                <a:gd name="T10" fmla="*/ 28 w 73"/>
                <a:gd name="T11" fmla="*/ 45 h 67"/>
                <a:gd name="T12" fmla="*/ 32 w 73"/>
                <a:gd name="T13" fmla="*/ 49 h 67"/>
                <a:gd name="T14" fmla="*/ 0 w 73"/>
                <a:gd name="T15" fmla="*/ 45 h 67"/>
                <a:gd name="T16" fmla="*/ 5 w 73"/>
                <a:gd name="T17" fmla="*/ 0 h 67"/>
                <a:gd name="T18" fmla="*/ 50 w 73"/>
                <a:gd name="T19" fmla="*/ 28 h 67"/>
                <a:gd name="T20" fmla="*/ 64 w 73"/>
                <a:gd name="T21" fmla="*/ 27 h 67"/>
                <a:gd name="T22" fmla="*/ 50 w 73"/>
                <a:gd name="T23" fmla="*/ 22 h 67"/>
                <a:gd name="T24" fmla="*/ 64 w 73"/>
                <a:gd name="T25" fmla="*/ 24 h 67"/>
                <a:gd name="T26" fmla="*/ 50 w 73"/>
                <a:gd name="T27" fmla="*/ 22 h 67"/>
                <a:gd name="T28" fmla="*/ 57 w 73"/>
                <a:gd name="T29" fmla="*/ 18 h 67"/>
                <a:gd name="T30" fmla="*/ 64 w 73"/>
                <a:gd name="T31" fmla="*/ 17 h 67"/>
                <a:gd name="T32" fmla="*/ 57 w 73"/>
                <a:gd name="T33" fmla="*/ 13 h 67"/>
                <a:gd name="T34" fmla="*/ 64 w 73"/>
                <a:gd name="T35" fmla="*/ 15 h 67"/>
                <a:gd name="T36" fmla="*/ 57 w 73"/>
                <a:gd name="T37" fmla="*/ 13 h 67"/>
                <a:gd name="T38" fmla="*/ 57 w 73"/>
                <a:gd name="T39" fmla="*/ 11 h 67"/>
                <a:gd name="T40" fmla="*/ 64 w 73"/>
                <a:gd name="T41" fmla="*/ 9 h 67"/>
                <a:gd name="T42" fmla="*/ 42 w 73"/>
                <a:gd name="T43" fmla="*/ 10 h 67"/>
                <a:gd name="T44" fmla="*/ 55 w 73"/>
                <a:gd name="T45" fmla="*/ 20 h 67"/>
                <a:gd name="T46" fmla="*/ 42 w 73"/>
                <a:gd name="T47" fmla="*/ 10 h 67"/>
                <a:gd name="T48" fmla="*/ 21 w 73"/>
                <a:gd name="T49" fmla="*/ 33 h 67"/>
                <a:gd name="T50" fmla="*/ 18 w 73"/>
                <a:gd name="T51" fmla="*/ 23 h 67"/>
                <a:gd name="T52" fmla="*/ 10 w 73"/>
                <a:gd name="T53" fmla="*/ 23 h 67"/>
                <a:gd name="T54" fmla="*/ 18 w 73"/>
                <a:gd name="T55" fmla="*/ 20 h 67"/>
                <a:gd name="T56" fmla="*/ 24 w 73"/>
                <a:gd name="T57" fmla="*/ 22 h 67"/>
                <a:gd name="T58" fmla="*/ 25 w 73"/>
                <a:gd name="T59" fmla="*/ 23 h 67"/>
                <a:gd name="T60" fmla="*/ 29 w 73"/>
                <a:gd name="T61" fmla="*/ 24 h 67"/>
                <a:gd name="T62" fmla="*/ 31 w 73"/>
                <a:gd name="T63" fmla="*/ 16 h 67"/>
                <a:gd name="T64" fmla="*/ 34 w 73"/>
                <a:gd name="T65" fmla="*/ 18 h 67"/>
                <a:gd name="T66" fmla="*/ 38 w 73"/>
                <a:gd name="T67" fmla="*/ 13 h 67"/>
                <a:gd name="T68" fmla="*/ 32 w 73"/>
                <a:gd name="T69" fmla="*/ 11 h 67"/>
                <a:gd name="T70" fmla="*/ 29 w 73"/>
                <a:gd name="T71" fmla="*/ 14 h 67"/>
                <a:gd name="T72" fmla="*/ 28 w 73"/>
                <a:gd name="T73" fmla="*/ 15 h 67"/>
                <a:gd name="T74" fmla="*/ 26 w 73"/>
                <a:gd name="T75" fmla="*/ 20 h 67"/>
                <a:gd name="T76" fmla="*/ 24 w 73"/>
                <a:gd name="T77" fmla="*/ 18 h 67"/>
                <a:gd name="T78" fmla="*/ 18 w 73"/>
                <a:gd name="T79" fmla="*/ 17 h 67"/>
                <a:gd name="T80" fmla="*/ 13 w 73"/>
                <a:gd name="T81" fmla="*/ 33 h 67"/>
                <a:gd name="T82" fmla="*/ 16 w 73"/>
                <a:gd name="T83" fmla="*/ 26 h 67"/>
                <a:gd name="T84" fmla="*/ 13 w 73"/>
                <a:gd name="T85" fmla="*/ 33 h 67"/>
                <a:gd name="T86" fmla="*/ 36 w 73"/>
                <a:gd name="T87" fmla="*/ 33 h 67"/>
                <a:gd name="T88" fmla="*/ 33 w 73"/>
                <a:gd name="T89" fmla="*/ 19 h 67"/>
                <a:gd name="T90" fmla="*/ 28 w 73"/>
                <a:gd name="T91" fmla="*/ 33 h 67"/>
                <a:gd name="T92" fmla="*/ 31 w 73"/>
                <a:gd name="T93" fmla="*/ 27 h 67"/>
                <a:gd name="T94" fmla="*/ 28 w 73"/>
                <a:gd name="T95" fmla="*/ 33 h 67"/>
                <a:gd name="T96" fmla="*/ 26 w 73"/>
                <a:gd name="T97" fmla="*/ 33 h 67"/>
                <a:gd name="T98" fmla="*/ 23 w 73"/>
                <a:gd name="T99" fmla="*/ 25 h 67"/>
                <a:gd name="T100" fmla="*/ 47 w 73"/>
                <a:gd name="T101" fmla="*/ 39 h 67"/>
                <a:gd name="T102" fmla="*/ 42 w 73"/>
                <a:gd name="T103" fmla="*/ 24 h 67"/>
                <a:gd name="T104" fmla="*/ 35 w 73"/>
                <a:gd name="T105" fmla="*/ 41 h 67"/>
                <a:gd name="T106" fmla="*/ 38 w 73"/>
                <a:gd name="T107" fmla="*/ 53 h 67"/>
                <a:gd name="T108" fmla="*/ 42 w 73"/>
                <a:gd name="T109" fmla="*/ 67 h 67"/>
                <a:gd name="T110" fmla="*/ 58 w 73"/>
                <a:gd name="T111" fmla="*/ 63 h 67"/>
                <a:gd name="T112" fmla="*/ 57 w 73"/>
                <a:gd name="T113" fmla="*/ 38 h 67"/>
                <a:gd name="T114" fmla="*/ 56 w 73"/>
                <a:gd name="T115" fmla="*/ 35 h 67"/>
                <a:gd name="T116" fmla="*/ 52 w 73"/>
                <a:gd name="T117" fmla="*/ 36 h 67"/>
                <a:gd name="T118" fmla="*/ 48 w 73"/>
                <a:gd name="T119" fmla="*/ 33 h 67"/>
                <a:gd name="T120" fmla="*/ 2 w 73"/>
                <a:gd name="T121" fmla="*/ 18 h 67"/>
                <a:gd name="T122" fmla="*/ 4 w 73"/>
                <a:gd name="T123" fmla="*/ 31 h 67"/>
                <a:gd name="T124" fmla="*/ 2 w 73"/>
                <a:gd name="T125" fmla="*/ 1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 h="67">
                  <a:moveTo>
                    <a:pt x="5" y="0"/>
                  </a:moveTo>
                  <a:cubicBezTo>
                    <a:pt x="68" y="0"/>
                    <a:pt x="68" y="0"/>
                    <a:pt x="68" y="0"/>
                  </a:cubicBezTo>
                  <a:cubicBezTo>
                    <a:pt x="70" y="0"/>
                    <a:pt x="73" y="2"/>
                    <a:pt x="73" y="5"/>
                  </a:cubicBezTo>
                  <a:cubicBezTo>
                    <a:pt x="73" y="45"/>
                    <a:pt x="73" y="45"/>
                    <a:pt x="73" y="45"/>
                  </a:cubicBezTo>
                  <a:cubicBezTo>
                    <a:pt x="73" y="47"/>
                    <a:pt x="70" y="49"/>
                    <a:pt x="68" y="49"/>
                  </a:cubicBezTo>
                  <a:cubicBezTo>
                    <a:pt x="65" y="49"/>
                    <a:pt x="65" y="49"/>
                    <a:pt x="65" y="49"/>
                  </a:cubicBezTo>
                  <a:cubicBezTo>
                    <a:pt x="65" y="48"/>
                    <a:pt x="65" y="46"/>
                    <a:pt x="65" y="45"/>
                  </a:cubicBezTo>
                  <a:cubicBezTo>
                    <a:pt x="67" y="45"/>
                    <a:pt x="67" y="45"/>
                    <a:pt x="67" y="45"/>
                  </a:cubicBezTo>
                  <a:cubicBezTo>
                    <a:pt x="67" y="5"/>
                    <a:pt x="67" y="5"/>
                    <a:pt x="67" y="5"/>
                  </a:cubicBezTo>
                  <a:cubicBezTo>
                    <a:pt x="6" y="5"/>
                    <a:pt x="6" y="5"/>
                    <a:pt x="6" y="5"/>
                  </a:cubicBezTo>
                  <a:cubicBezTo>
                    <a:pt x="6" y="45"/>
                    <a:pt x="6" y="45"/>
                    <a:pt x="6" y="45"/>
                  </a:cubicBezTo>
                  <a:cubicBezTo>
                    <a:pt x="28" y="45"/>
                    <a:pt x="28" y="45"/>
                    <a:pt x="28" y="45"/>
                  </a:cubicBezTo>
                  <a:cubicBezTo>
                    <a:pt x="30" y="46"/>
                    <a:pt x="30" y="46"/>
                    <a:pt x="30" y="46"/>
                  </a:cubicBezTo>
                  <a:cubicBezTo>
                    <a:pt x="30" y="47"/>
                    <a:pt x="31" y="48"/>
                    <a:pt x="32" y="49"/>
                  </a:cubicBezTo>
                  <a:cubicBezTo>
                    <a:pt x="5" y="49"/>
                    <a:pt x="5" y="49"/>
                    <a:pt x="5" y="49"/>
                  </a:cubicBezTo>
                  <a:cubicBezTo>
                    <a:pt x="2" y="49"/>
                    <a:pt x="0" y="47"/>
                    <a:pt x="0" y="45"/>
                  </a:cubicBezTo>
                  <a:cubicBezTo>
                    <a:pt x="0" y="5"/>
                    <a:pt x="0" y="5"/>
                    <a:pt x="0" y="5"/>
                  </a:cubicBezTo>
                  <a:cubicBezTo>
                    <a:pt x="0" y="2"/>
                    <a:pt x="2" y="0"/>
                    <a:pt x="5" y="0"/>
                  </a:cubicBezTo>
                  <a:close/>
                  <a:moveTo>
                    <a:pt x="50" y="27"/>
                  </a:moveTo>
                  <a:cubicBezTo>
                    <a:pt x="50" y="28"/>
                    <a:pt x="50" y="28"/>
                    <a:pt x="50" y="28"/>
                  </a:cubicBezTo>
                  <a:cubicBezTo>
                    <a:pt x="64" y="28"/>
                    <a:pt x="64" y="28"/>
                    <a:pt x="64" y="28"/>
                  </a:cubicBezTo>
                  <a:cubicBezTo>
                    <a:pt x="64" y="27"/>
                    <a:pt x="64" y="27"/>
                    <a:pt x="64" y="27"/>
                  </a:cubicBezTo>
                  <a:cubicBezTo>
                    <a:pt x="50" y="27"/>
                    <a:pt x="50" y="27"/>
                    <a:pt x="50" y="27"/>
                  </a:cubicBezTo>
                  <a:close/>
                  <a:moveTo>
                    <a:pt x="50" y="22"/>
                  </a:moveTo>
                  <a:cubicBezTo>
                    <a:pt x="50" y="24"/>
                    <a:pt x="50" y="24"/>
                    <a:pt x="50" y="24"/>
                  </a:cubicBezTo>
                  <a:cubicBezTo>
                    <a:pt x="64" y="24"/>
                    <a:pt x="64" y="24"/>
                    <a:pt x="64" y="24"/>
                  </a:cubicBezTo>
                  <a:cubicBezTo>
                    <a:pt x="64" y="22"/>
                    <a:pt x="64" y="22"/>
                    <a:pt x="64" y="22"/>
                  </a:cubicBezTo>
                  <a:cubicBezTo>
                    <a:pt x="50" y="22"/>
                    <a:pt x="50" y="22"/>
                    <a:pt x="50" y="22"/>
                  </a:cubicBezTo>
                  <a:close/>
                  <a:moveTo>
                    <a:pt x="57" y="17"/>
                  </a:moveTo>
                  <a:cubicBezTo>
                    <a:pt x="57" y="18"/>
                    <a:pt x="57" y="18"/>
                    <a:pt x="57" y="18"/>
                  </a:cubicBezTo>
                  <a:cubicBezTo>
                    <a:pt x="64" y="18"/>
                    <a:pt x="64" y="18"/>
                    <a:pt x="64" y="18"/>
                  </a:cubicBezTo>
                  <a:cubicBezTo>
                    <a:pt x="64" y="17"/>
                    <a:pt x="64" y="17"/>
                    <a:pt x="64" y="17"/>
                  </a:cubicBezTo>
                  <a:cubicBezTo>
                    <a:pt x="57" y="17"/>
                    <a:pt x="57" y="17"/>
                    <a:pt x="57" y="17"/>
                  </a:cubicBezTo>
                  <a:close/>
                  <a:moveTo>
                    <a:pt x="57" y="13"/>
                  </a:moveTo>
                  <a:cubicBezTo>
                    <a:pt x="57" y="15"/>
                    <a:pt x="57" y="15"/>
                    <a:pt x="57" y="15"/>
                  </a:cubicBezTo>
                  <a:cubicBezTo>
                    <a:pt x="64" y="15"/>
                    <a:pt x="64" y="15"/>
                    <a:pt x="64" y="15"/>
                  </a:cubicBezTo>
                  <a:cubicBezTo>
                    <a:pt x="64" y="13"/>
                    <a:pt x="64" y="13"/>
                    <a:pt x="64" y="13"/>
                  </a:cubicBezTo>
                  <a:cubicBezTo>
                    <a:pt x="57" y="13"/>
                    <a:pt x="57" y="13"/>
                    <a:pt x="57" y="13"/>
                  </a:cubicBezTo>
                  <a:close/>
                  <a:moveTo>
                    <a:pt x="57" y="9"/>
                  </a:moveTo>
                  <a:cubicBezTo>
                    <a:pt x="57" y="11"/>
                    <a:pt x="57" y="11"/>
                    <a:pt x="57" y="11"/>
                  </a:cubicBezTo>
                  <a:cubicBezTo>
                    <a:pt x="64" y="11"/>
                    <a:pt x="64" y="11"/>
                    <a:pt x="64" y="11"/>
                  </a:cubicBezTo>
                  <a:cubicBezTo>
                    <a:pt x="64" y="9"/>
                    <a:pt x="64" y="9"/>
                    <a:pt x="64" y="9"/>
                  </a:cubicBezTo>
                  <a:cubicBezTo>
                    <a:pt x="57" y="9"/>
                    <a:pt x="57" y="9"/>
                    <a:pt x="57" y="9"/>
                  </a:cubicBezTo>
                  <a:close/>
                  <a:moveTo>
                    <a:pt x="42" y="10"/>
                  </a:moveTo>
                  <a:cubicBezTo>
                    <a:pt x="42" y="20"/>
                    <a:pt x="42" y="20"/>
                    <a:pt x="42" y="20"/>
                  </a:cubicBezTo>
                  <a:cubicBezTo>
                    <a:pt x="55" y="20"/>
                    <a:pt x="55" y="20"/>
                    <a:pt x="55" y="20"/>
                  </a:cubicBezTo>
                  <a:cubicBezTo>
                    <a:pt x="55" y="10"/>
                    <a:pt x="55" y="10"/>
                    <a:pt x="55" y="10"/>
                  </a:cubicBezTo>
                  <a:cubicBezTo>
                    <a:pt x="42" y="10"/>
                    <a:pt x="42" y="10"/>
                    <a:pt x="42" y="10"/>
                  </a:cubicBezTo>
                  <a:close/>
                  <a:moveTo>
                    <a:pt x="18" y="33"/>
                  </a:moveTo>
                  <a:cubicBezTo>
                    <a:pt x="21" y="33"/>
                    <a:pt x="21" y="33"/>
                    <a:pt x="21" y="33"/>
                  </a:cubicBezTo>
                  <a:cubicBezTo>
                    <a:pt x="21" y="23"/>
                    <a:pt x="21" y="23"/>
                    <a:pt x="21" y="23"/>
                  </a:cubicBezTo>
                  <a:cubicBezTo>
                    <a:pt x="18" y="23"/>
                    <a:pt x="18" y="23"/>
                    <a:pt x="18" y="23"/>
                  </a:cubicBezTo>
                  <a:cubicBezTo>
                    <a:pt x="18" y="33"/>
                    <a:pt x="18" y="33"/>
                    <a:pt x="18" y="33"/>
                  </a:cubicBezTo>
                  <a:close/>
                  <a:moveTo>
                    <a:pt x="10" y="23"/>
                  </a:moveTo>
                  <a:cubicBezTo>
                    <a:pt x="11" y="25"/>
                    <a:pt x="11" y="25"/>
                    <a:pt x="11" y="25"/>
                  </a:cubicBezTo>
                  <a:cubicBezTo>
                    <a:pt x="18" y="20"/>
                    <a:pt x="18" y="20"/>
                    <a:pt x="18" y="20"/>
                  </a:cubicBezTo>
                  <a:cubicBezTo>
                    <a:pt x="22" y="20"/>
                    <a:pt x="22" y="20"/>
                    <a:pt x="22" y="20"/>
                  </a:cubicBezTo>
                  <a:cubicBezTo>
                    <a:pt x="24" y="22"/>
                    <a:pt x="24" y="22"/>
                    <a:pt x="24" y="22"/>
                  </a:cubicBezTo>
                  <a:cubicBezTo>
                    <a:pt x="24" y="23"/>
                    <a:pt x="24" y="23"/>
                    <a:pt x="24" y="23"/>
                  </a:cubicBezTo>
                  <a:cubicBezTo>
                    <a:pt x="25" y="23"/>
                    <a:pt x="25" y="23"/>
                    <a:pt x="25" y="23"/>
                  </a:cubicBezTo>
                  <a:cubicBezTo>
                    <a:pt x="28" y="24"/>
                    <a:pt x="28" y="24"/>
                    <a:pt x="28" y="24"/>
                  </a:cubicBezTo>
                  <a:cubicBezTo>
                    <a:pt x="29" y="24"/>
                    <a:pt x="29" y="24"/>
                    <a:pt x="29" y="24"/>
                  </a:cubicBezTo>
                  <a:cubicBezTo>
                    <a:pt x="30" y="23"/>
                    <a:pt x="30" y="23"/>
                    <a:pt x="30" y="23"/>
                  </a:cubicBezTo>
                  <a:cubicBezTo>
                    <a:pt x="31" y="16"/>
                    <a:pt x="31" y="16"/>
                    <a:pt x="31" y="16"/>
                  </a:cubicBezTo>
                  <a:cubicBezTo>
                    <a:pt x="33" y="16"/>
                    <a:pt x="33" y="16"/>
                    <a:pt x="33" y="16"/>
                  </a:cubicBezTo>
                  <a:cubicBezTo>
                    <a:pt x="34" y="18"/>
                    <a:pt x="34" y="18"/>
                    <a:pt x="34" y="18"/>
                  </a:cubicBezTo>
                  <a:cubicBezTo>
                    <a:pt x="36" y="15"/>
                    <a:pt x="36" y="15"/>
                    <a:pt x="36" y="15"/>
                  </a:cubicBezTo>
                  <a:cubicBezTo>
                    <a:pt x="38" y="13"/>
                    <a:pt x="38" y="13"/>
                    <a:pt x="38" y="13"/>
                  </a:cubicBezTo>
                  <a:cubicBezTo>
                    <a:pt x="35" y="12"/>
                    <a:pt x="35" y="12"/>
                    <a:pt x="35" y="12"/>
                  </a:cubicBezTo>
                  <a:cubicBezTo>
                    <a:pt x="32" y="11"/>
                    <a:pt x="32" y="11"/>
                    <a:pt x="32" y="11"/>
                  </a:cubicBezTo>
                  <a:cubicBezTo>
                    <a:pt x="32" y="13"/>
                    <a:pt x="32" y="13"/>
                    <a:pt x="32" y="13"/>
                  </a:cubicBezTo>
                  <a:cubicBezTo>
                    <a:pt x="29" y="14"/>
                    <a:pt x="29" y="14"/>
                    <a:pt x="29" y="14"/>
                  </a:cubicBezTo>
                  <a:cubicBezTo>
                    <a:pt x="29" y="14"/>
                    <a:pt x="29" y="14"/>
                    <a:pt x="29" y="14"/>
                  </a:cubicBezTo>
                  <a:cubicBezTo>
                    <a:pt x="28" y="15"/>
                    <a:pt x="28" y="15"/>
                    <a:pt x="28" y="15"/>
                  </a:cubicBezTo>
                  <a:cubicBezTo>
                    <a:pt x="27" y="21"/>
                    <a:pt x="27" y="21"/>
                    <a:pt x="27" y="21"/>
                  </a:cubicBezTo>
                  <a:cubicBezTo>
                    <a:pt x="26" y="20"/>
                    <a:pt x="26" y="20"/>
                    <a:pt x="26" y="20"/>
                  </a:cubicBezTo>
                  <a:cubicBezTo>
                    <a:pt x="24" y="18"/>
                    <a:pt x="24" y="18"/>
                    <a:pt x="24" y="18"/>
                  </a:cubicBezTo>
                  <a:cubicBezTo>
                    <a:pt x="24" y="18"/>
                    <a:pt x="24" y="18"/>
                    <a:pt x="24" y="18"/>
                  </a:cubicBezTo>
                  <a:cubicBezTo>
                    <a:pt x="23" y="18"/>
                    <a:pt x="23" y="18"/>
                    <a:pt x="23" y="18"/>
                  </a:cubicBezTo>
                  <a:cubicBezTo>
                    <a:pt x="18" y="17"/>
                    <a:pt x="18" y="17"/>
                    <a:pt x="18" y="17"/>
                  </a:cubicBezTo>
                  <a:cubicBezTo>
                    <a:pt x="10" y="23"/>
                    <a:pt x="10" y="23"/>
                    <a:pt x="10" y="23"/>
                  </a:cubicBezTo>
                  <a:close/>
                  <a:moveTo>
                    <a:pt x="13" y="33"/>
                  </a:moveTo>
                  <a:cubicBezTo>
                    <a:pt x="16" y="33"/>
                    <a:pt x="16" y="33"/>
                    <a:pt x="16" y="33"/>
                  </a:cubicBezTo>
                  <a:cubicBezTo>
                    <a:pt x="16" y="26"/>
                    <a:pt x="16" y="26"/>
                    <a:pt x="16" y="26"/>
                  </a:cubicBezTo>
                  <a:cubicBezTo>
                    <a:pt x="13" y="26"/>
                    <a:pt x="13" y="26"/>
                    <a:pt x="13" y="26"/>
                  </a:cubicBezTo>
                  <a:cubicBezTo>
                    <a:pt x="13" y="33"/>
                    <a:pt x="13" y="33"/>
                    <a:pt x="13" y="33"/>
                  </a:cubicBezTo>
                  <a:close/>
                  <a:moveTo>
                    <a:pt x="33" y="33"/>
                  </a:moveTo>
                  <a:cubicBezTo>
                    <a:pt x="36" y="33"/>
                    <a:pt x="36" y="33"/>
                    <a:pt x="36" y="33"/>
                  </a:cubicBezTo>
                  <a:cubicBezTo>
                    <a:pt x="36" y="19"/>
                    <a:pt x="36" y="19"/>
                    <a:pt x="36" y="19"/>
                  </a:cubicBezTo>
                  <a:cubicBezTo>
                    <a:pt x="33" y="19"/>
                    <a:pt x="33" y="19"/>
                    <a:pt x="33" y="19"/>
                  </a:cubicBezTo>
                  <a:cubicBezTo>
                    <a:pt x="33" y="33"/>
                    <a:pt x="33" y="33"/>
                    <a:pt x="33" y="33"/>
                  </a:cubicBezTo>
                  <a:close/>
                  <a:moveTo>
                    <a:pt x="28" y="33"/>
                  </a:moveTo>
                  <a:cubicBezTo>
                    <a:pt x="31" y="33"/>
                    <a:pt x="31" y="33"/>
                    <a:pt x="31" y="33"/>
                  </a:cubicBezTo>
                  <a:cubicBezTo>
                    <a:pt x="31" y="27"/>
                    <a:pt x="31" y="27"/>
                    <a:pt x="31" y="27"/>
                  </a:cubicBezTo>
                  <a:cubicBezTo>
                    <a:pt x="28" y="27"/>
                    <a:pt x="28" y="27"/>
                    <a:pt x="28" y="27"/>
                  </a:cubicBezTo>
                  <a:cubicBezTo>
                    <a:pt x="28" y="33"/>
                    <a:pt x="28" y="33"/>
                    <a:pt x="28" y="33"/>
                  </a:cubicBezTo>
                  <a:close/>
                  <a:moveTo>
                    <a:pt x="23" y="33"/>
                  </a:moveTo>
                  <a:cubicBezTo>
                    <a:pt x="26" y="33"/>
                    <a:pt x="26" y="33"/>
                    <a:pt x="26" y="33"/>
                  </a:cubicBezTo>
                  <a:cubicBezTo>
                    <a:pt x="26" y="25"/>
                    <a:pt x="26" y="25"/>
                    <a:pt x="26" y="25"/>
                  </a:cubicBezTo>
                  <a:cubicBezTo>
                    <a:pt x="23" y="25"/>
                    <a:pt x="23" y="25"/>
                    <a:pt x="23" y="25"/>
                  </a:cubicBezTo>
                  <a:cubicBezTo>
                    <a:pt x="23" y="33"/>
                    <a:pt x="23" y="33"/>
                    <a:pt x="23" y="33"/>
                  </a:cubicBezTo>
                  <a:close/>
                  <a:moveTo>
                    <a:pt x="47" y="39"/>
                  </a:moveTo>
                  <a:cubicBezTo>
                    <a:pt x="47" y="34"/>
                    <a:pt x="47" y="29"/>
                    <a:pt x="46" y="24"/>
                  </a:cubicBezTo>
                  <a:cubicBezTo>
                    <a:pt x="45" y="24"/>
                    <a:pt x="43" y="24"/>
                    <a:pt x="42" y="24"/>
                  </a:cubicBezTo>
                  <a:cubicBezTo>
                    <a:pt x="42" y="32"/>
                    <a:pt x="42" y="39"/>
                    <a:pt x="42" y="47"/>
                  </a:cubicBezTo>
                  <a:cubicBezTo>
                    <a:pt x="41" y="45"/>
                    <a:pt x="39" y="42"/>
                    <a:pt x="35" y="41"/>
                  </a:cubicBezTo>
                  <a:cubicBezTo>
                    <a:pt x="34" y="42"/>
                    <a:pt x="34" y="42"/>
                    <a:pt x="33" y="43"/>
                  </a:cubicBezTo>
                  <a:cubicBezTo>
                    <a:pt x="36" y="46"/>
                    <a:pt x="37" y="50"/>
                    <a:pt x="38" y="53"/>
                  </a:cubicBezTo>
                  <a:cubicBezTo>
                    <a:pt x="39" y="62"/>
                    <a:pt x="39" y="62"/>
                    <a:pt x="39" y="62"/>
                  </a:cubicBezTo>
                  <a:cubicBezTo>
                    <a:pt x="40" y="63"/>
                    <a:pt x="41" y="65"/>
                    <a:pt x="42" y="67"/>
                  </a:cubicBezTo>
                  <a:cubicBezTo>
                    <a:pt x="47" y="67"/>
                    <a:pt x="51" y="67"/>
                    <a:pt x="57" y="67"/>
                  </a:cubicBezTo>
                  <a:cubicBezTo>
                    <a:pt x="57" y="65"/>
                    <a:pt x="58" y="64"/>
                    <a:pt x="58" y="63"/>
                  </a:cubicBezTo>
                  <a:cubicBezTo>
                    <a:pt x="59" y="57"/>
                    <a:pt x="61" y="45"/>
                    <a:pt x="60" y="39"/>
                  </a:cubicBezTo>
                  <a:cubicBezTo>
                    <a:pt x="59" y="39"/>
                    <a:pt x="58" y="38"/>
                    <a:pt x="57" y="38"/>
                  </a:cubicBezTo>
                  <a:cubicBezTo>
                    <a:pt x="56" y="39"/>
                    <a:pt x="56" y="41"/>
                    <a:pt x="56" y="42"/>
                  </a:cubicBezTo>
                  <a:cubicBezTo>
                    <a:pt x="56" y="40"/>
                    <a:pt x="56" y="38"/>
                    <a:pt x="56" y="35"/>
                  </a:cubicBezTo>
                  <a:cubicBezTo>
                    <a:pt x="54" y="35"/>
                    <a:pt x="53" y="35"/>
                    <a:pt x="52" y="35"/>
                  </a:cubicBezTo>
                  <a:cubicBezTo>
                    <a:pt x="52" y="35"/>
                    <a:pt x="52" y="36"/>
                    <a:pt x="52" y="36"/>
                  </a:cubicBezTo>
                  <a:cubicBezTo>
                    <a:pt x="51" y="36"/>
                    <a:pt x="51" y="35"/>
                    <a:pt x="51" y="34"/>
                  </a:cubicBezTo>
                  <a:cubicBezTo>
                    <a:pt x="50" y="34"/>
                    <a:pt x="49" y="33"/>
                    <a:pt x="48" y="33"/>
                  </a:cubicBezTo>
                  <a:cubicBezTo>
                    <a:pt x="48" y="35"/>
                    <a:pt x="48" y="37"/>
                    <a:pt x="47" y="39"/>
                  </a:cubicBezTo>
                  <a:close/>
                  <a:moveTo>
                    <a:pt x="2" y="18"/>
                  </a:moveTo>
                  <a:cubicBezTo>
                    <a:pt x="2" y="31"/>
                    <a:pt x="2" y="31"/>
                    <a:pt x="2" y="31"/>
                  </a:cubicBezTo>
                  <a:cubicBezTo>
                    <a:pt x="4" y="31"/>
                    <a:pt x="4" y="31"/>
                    <a:pt x="4" y="31"/>
                  </a:cubicBezTo>
                  <a:cubicBezTo>
                    <a:pt x="4" y="18"/>
                    <a:pt x="4" y="18"/>
                    <a:pt x="4" y="18"/>
                  </a:cubicBezTo>
                  <a:lnTo>
                    <a:pt x="2" y="18"/>
                  </a:lnTo>
                  <a:close/>
                </a:path>
              </a:pathLst>
            </a:custGeom>
            <a:solidFill>
              <a:srgbClr val="5C5C5C"/>
            </a:solidFill>
            <a:ln>
              <a:noFill/>
            </a:ln>
          </p:spPr>
          <p:txBody>
            <a:bodyPr vert="horz" wrap="square" lIns="82289" tIns="41144" rIns="82289" bIns="41144" numCol="1" anchor="t" anchorCtr="0" compatLnSpc="1">
              <a:prstTxWarp prst="textNoShape">
                <a:avLst/>
              </a:prstTxWarp>
            </a:bodyPr>
            <a:lstStyle/>
            <a:p>
              <a:endParaRPr lang="zh-CN" altLang="en-US" sz="1350"/>
            </a:p>
          </p:txBody>
        </p:sp>
        <p:sp>
          <p:nvSpPr>
            <p:cNvPr id="55" name="文本框 636"/>
            <p:cNvSpPr txBox="1"/>
            <p:nvPr/>
          </p:nvSpPr>
          <p:spPr>
            <a:xfrm>
              <a:off x="490685" y="3659862"/>
              <a:ext cx="734541" cy="264677"/>
            </a:xfrm>
            <a:prstGeom prst="rect">
              <a:avLst/>
            </a:prstGeom>
            <a:noFill/>
          </p:spPr>
          <p:txBody>
            <a:bodyPr wrap="none" lIns="82289" tIns="41144" rIns="82289" bIns="41144" rtlCol="0">
              <a:spAutoFit/>
            </a:bodyPr>
            <a:lstStyle/>
            <a:p>
              <a:r>
                <a:rPr lang="zh-CN" altLang="en-US" sz="750" b="1" dirty="0">
                  <a:solidFill>
                    <a:srgbClr val="5C5C5C"/>
                  </a:solidFill>
                  <a:latin typeface="微软雅黑" panose="020B0503020204020204" pitchFamily="34" charset="-122"/>
                  <a:ea typeface="微软雅黑" panose="020B0503020204020204" pitchFamily="34" charset="-122"/>
                </a:rPr>
                <a:t>智能仓储</a:t>
              </a:r>
            </a:p>
          </p:txBody>
        </p:sp>
        <p:sp>
          <p:nvSpPr>
            <p:cNvPr id="56" name="文本框 637"/>
            <p:cNvSpPr txBox="1"/>
            <p:nvPr/>
          </p:nvSpPr>
          <p:spPr>
            <a:xfrm>
              <a:off x="1234017" y="3659862"/>
              <a:ext cx="734541" cy="264677"/>
            </a:xfrm>
            <a:prstGeom prst="rect">
              <a:avLst/>
            </a:prstGeom>
            <a:noFill/>
          </p:spPr>
          <p:txBody>
            <a:bodyPr wrap="none" lIns="82289" tIns="41144" rIns="82289" bIns="41144" rtlCol="0">
              <a:spAutoFit/>
            </a:bodyPr>
            <a:lstStyle/>
            <a:p>
              <a:r>
                <a:rPr lang="zh-CN" altLang="en-US" sz="750" b="1" dirty="0">
                  <a:solidFill>
                    <a:srgbClr val="5C5C5C"/>
                  </a:solidFill>
                  <a:latin typeface="微软雅黑" panose="020B0503020204020204" pitchFamily="34" charset="-122"/>
                  <a:ea typeface="微软雅黑" panose="020B0503020204020204" pitchFamily="34" charset="-122"/>
                </a:rPr>
                <a:t>自动包装</a:t>
              </a:r>
            </a:p>
          </p:txBody>
        </p:sp>
        <p:sp>
          <p:nvSpPr>
            <p:cNvPr id="57" name="文本框 638"/>
            <p:cNvSpPr txBox="1"/>
            <p:nvPr/>
          </p:nvSpPr>
          <p:spPr>
            <a:xfrm>
              <a:off x="1956925" y="3668378"/>
              <a:ext cx="734541" cy="264677"/>
            </a:xfrm>
            <a:prstGeom prst="rect">
              <a:avLst/>
            </a:prstGeom>
            <a:noFill/>
          </p:spPr>
          <p:txBody>
            <a:bodyPr wrap="none" lIns="82289" tIns="41144" rIns="82289" bIns="41144" rtlCol="0">
              <a:spAutoFit/>
            </a:bodyPr>
            <a:lstStyle/>
            <a:p>
              <a:r>
                <a:rPr lang="zh-CN" altLang="en-US" sz="750" b="1" dirty="0">
                  <a:solidFill>
                    <a:srgbClr val="5C5C5C"/>
                  </a:solidFill>
                  <a:latin typeface="微软雅黑" panose="020B0503020204020204" pitchFamily="34" charset="-122"/>
                  <a:ea typeface="微软雅黑" panose="020B0503020204020204" pitchFamily="34" charset="-122"/>
                </a:rPr>
                <a:t>无人天车</a:t>
              </a:r>
            </a:p>
          </p:txBody>
        </p:sp>
        <p:sp>
          <p:nvSpPr>
            <p:cNvPr id="58" name="文本框 639"/>
            <p:cNvSpPr txBox="1"/>
            <p:nvPr/>
          </p:nvSpPr>
          <p:spPr>
            <a:xfrm>
              <a:off x="2614631" y="3668378"/>
              <a:ext cx="606302" cy="264677"/>
            </a:xfrm>
            <a:prstGeom prst="rect">
              <a:avLst/>
            </a:prstGeom>
            <a:noFill/>
          </p:spPr>
          <p:txBody>
            <a:bodyPr wrap="none" lIns="82289" tIns="41144" rIns="82289" bIns="41144" rtlCol="0">
              <a:spAutoFit/>
            </a:bodyPr>
            <a:lstStyle/>
            <a:p>
              <a:pPr algn="ctr"/>
              <a:r>
                <a:rPr lang="zh-CN" altLang="en-US" sz="750" b="1" dirty="0">
                  <a:solidFill>
                    <a:srgbClr val="5C5C5C"/>
                  </a:solidFill>
                  <a:latin typeface="微软雅黑" panose="020B0503020204020204" pitchFamily="34" charset="-122"/>
                  <a:ea typeface="微软雅黑" panose="020B0503020204020204" pitchFamily="34" charset="-122"/>
                </a:rPr>
                <a:t>机器人</a:t>
              </a:r>
            </a:p>
          </p:txBody>
        </p:sp>
        <p:sp>
          <p:nvSpPr>
            <p:cNvPr id="59" name="文本框 640"/>
            <p:cNvSpPr txBox="1"/>
            <p:nvPr/>
          </p:nvSpPr>
          <p:spPr>
            <a:xfrm>
              <a:off x="3469373" y="4059576"/>
              <a:ext cx="734541" cy="264677"/>
            </a:xfrm>
            <a:prstGeom prst="rect">
              <a:avLst/>
            </a:prstGeom>
            <a:noFill/>
          </p:spPr>
          <p:txBody>
            <a:bodyPr wrap="none" lIns="82289" tIns="41144" rIns="82289" bIns="41144" rtlCol="0">
              <a:spAutoFit/>
            </a:bodyPr>
            <a:lstStyle/>
            <a:p>
              <a:r>
                <a:rPr lang="zh-CN" altLang="en-US" sz="750" b="1" dirty="0">
                  <a:solidFill>
                    <a:srgbClr val="5C5C5C"/>
                  </a:solidFill>
                  <a:latin typeface="+mj-ea"/>
                  <a:ea typeface="+mj-ea"/>
                </a:rPr>
                <a:t>智能装备</a:t>
              </a:r>
            </a:p>
          </p:txBody>
        </p:sp>
        <p:sp>
          <p:nvSpPr>
            <p:cNvPr id="60" name="Freeform 5"/>
            <p:cNvSpPr>
              <a:spLocks noChangeAspect="1" noEditPoints="1"/>
            </p:cNvSpPr>
            <p:nvPr/>
          </p:nvSpPr>
          <p:spPr bwMode="auto">
            <a:xfrm>
              <a:off x="1673249" y="4017705"/>
              <a:ext cx="571067" cy="354823"/>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750" dirty="0">
                <a:latin typeface="+mj-ea"/>
                <a:ea typeface="+mj-ea"/>
              </a:endParaRPr>
            </a:p>
          </p:txBody>
        </p:sp>
        <p:sp>
          <p:nvSpPr>
            <p:cNvPr id="61" name="Freeform 5"/>
            <p:cNvSpPr>
              <a:spLocks noChangeAspect="1" noEditPoints="1"/>
            </p:cNvSpPr>
            <p:nvPr/>
          </p:nvSpPr>
          <p:spPr bwMode="auto">
            <a:xfrm>
              <a:off x="440374" y="4018926"/>
              <a:ext cx="571067" cy="362608"/>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750" dirty="0">
                <a:latin typeface="+mj-ea"/>
                <a:ea typeface="+mj-ea"/>
              </a:endParaRPr>
            </a:p>
          </p:txBody>
        </p:sp>
        <p:sp>
          <p:nvSpPr>
            <p:cNvPr id="62" name="Freeform 5"/>
            <p:cNvSpPr>
              <a:spLocks noChangeAspect="1" noEditPoints="1"/>
            </p:cNvSpPr>
            <p:nvPr/>
          </p:nvSpPr>
          <p:spPr bwMode="auto">
            <a:xfrm>
              <a:off x="2925969" y="4018926"/>
              <a:ext cx="571067" cy="362608"/>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750" dirty="0">
                <a:latin typeface="+mj-ea"/>
                <a:ea typeface="+mj-ea"/>
              </a:endParaRPr>
            </a:p>
          </p:txBody>
        </p:sp>
        <p:sp>
          <p:nvSpPr>
            <p:cNvPr id="63" name="文本框 573"/>
            <p:cNvSpPr txBox="1"/>
            <p:nvPr/>
          </p:nvSpPr>
          <p:spPr>
            <a:xfrm>
              <a:off x="465884" y="4030856"/>
              <a:ext cx="471534" cy="264677"/>
            </a:xfrm>
            <a:prstGeom prst="rect">
              <a:avLst/>
            </a:prstGeom>
            <a:solidFill>
              <a:schemeClr val="accent3">
                <a:lumMod val="20000"/>
                <a:lumOff val="80000"/>
              </a:schemeClr>
            </a:solidFill>
          </p:spPr>
          <p:txBody>
            <a:bodyPr vert="horz" wrap="square" lIns="82289" tIns="41144" rIns="82289" bIns="41144" rtlCol="0">
              <a:spAutoFit/>
            </a:bodyPr>
            <a:lstStyle/>
            <a:p>
              <a:pPr algn="ctr"/>
              <a:r>
                <a:rPr lang="en-US" altLang="zh-CN" sz="750" b="1" dirty="0">
                  <a:solidFill>
                    <a:srgbClr val="5C5C5C"/>
                  </a:solidFill>
                  <a:latin typeface="+mj-ea"/>
                  <a:ea typeface="+mj-ea"/>
                </a:rPr>
                <a:t>PCS</a:t>
              </a:r>
              <a:endParaRPr lang="zh-CN" altLang="en-US" sz="750" b="1" dirty="0">
                <a:solidFill>
                  <a:srgbClr val="5C5C5C"/>
                </a:solidFill>
                <a:latin typeface="+mj-ea"/>
                <a:ea typeface="+mj-ea"/>
              </a:endParaRPr>
            </a:p>
          </p:txBody>
        </p:sp>
        <p:sp>
          <p:nvSpPr>
            <p:cNvPr id="64" name="文本框 573"/>
            <p:cNvSpPr txBox="1"/>
            <p:nvPr/>
          </p:nvSpPr>
          <p:spPr>
            <a:xfrm>
              <a:off x="2925734" y="4030856"/>
              <a:ext cx="509538" cy="264677"/>
            </a:xfrm>
            <a:prstGeom prst="rect">
              <a:avLst/>
            </a:prstGeom>
            <a:solidFill>
              <a:schemeClr val="accent3">
                <a:lumMod val="20000"/>
                <a:lumOff val="80000"/>
              </a:schemeClr>
            </a:solidFill>
          </p:spPr>
          <p:txBody>
            <a:bodyPr vert="horz" wrap="square" lIns="82289" tIns="41144" rIns="82289" bIns="41144" rtlCol="0">
              <a:spAutoFit/>
            </a:bodyPr>
            <a:lstStyle/>
            <a:p>
              <a:pPr algn="ctr"/>
              <a:r>
                <a:rPr lang="en-US" altLang="zh-CN" sz="750" b="1" dirty="0">
                  <a:solidFill>
                    <a:srgbClr val="5C5C5C"/>
                  </a:solidFill>
                  <a:latin typeface="+mj-ea"/>
                  <a:ea typeface="+mj-ea"/>
                </a:rPr>
                <a:t>EMS</a:t>
              </a:r>
              <a:endParaRPr lang="zh-CN" altLang="en-US" sz="750" b="1" dirty="0">
                <a:solidFill>
                  <a:srgbClr val="5C5C5C"/>
                </a:solidFill>
                <a:latin typeface="+mj-ea"/>
                <a:ea typeface="+mj-ea"/>
              </a:endParaRPr>
            </a:p>
          </p:txBody>
        </p:sp>
        <p:sp>
          <p:nvSpPr>
            <p:cNvPr id="65" name="文本框 573"/>
            <p:cNvSpPr txBox="1"/>
            <p:nvPr/>
          </p:nvSpPr>
          <p:spPr>
            <a:xfrm>
              <a:off x="1656258" y="4028976"/>
              <a:ext cx="520650" cy="264677"/>
            </a:xfrm>
            <a:prstGeom prst="rect">
              <a:avLst/>
            </a:prstGeom>
            <a:solidFill>
              <a:schemeClr val="accent3">
                <a:lumMod val="20000"/>
                <a:lumOff val="80000"/>
              </a:schemeClr>
            </a:solidFill>
          </p:spPr>
          <p:txBody>
            <a:bodyPr vert="horz" wrap="square" lIns="82289" tIns="41144" rIns="82289" bIns="41144" rtlCol="0">
              <a:spAutoFit/>
            </a:bodyPr>
            <a:lstStyle/>
            <a:p>
              <a:pPr algn="ctr"/>
              <a:r>
                <a:rPr lang="en-US" altLang="zh-CN" sz="750" b="1" dirty="0">
                  <a:solidFill>
                    <a:srgbClr val="5C5C5C"/>
                  </a:solidFill>
                  <a:latin typeface="+mj-ea"/>
                  <a:ea typeface="+mj-ea"/>
                </a:rPr>
                <a:t>MES</a:t>
              </a:r>
              <a:endParaRPr lang="zh-CN" altLang="en-US" sz="750" b="1" dirty="0">
                <a:solidFill>
                  <a:srgbClr val="5C5C5C"/>
                </a:solidFill>
                <a:latin typeface="+mj-ea"/>
                <a:ea typeface="+mj-ea"/>
              </a:endParaRPr>
            </a:p>
          </p:txBody>
        </p:sp>
        <p:sp>
          <p:nvSpPr>
            <p:cNvPr id="66" name="Freeform 5"/>
            <p:cNvSpPr>
              <a:spLocks noChangeAspect="1" noEditPoints="1"/>
            </p:cNvSpPr>
            <p:nvPr/>
          </p:nvSpPr>
          <p:spPr bwMode="auto">
            <a:xfrm>
              <a:off x="2295672" y="4020638"/>
              <a:ext cx="571067" cy="362608"/>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750" dirty="0">
                <a:latin typeface="+mj-ea"/>
                <a:ea typeface="+mj-ea"/>
              </a:endParaRPr>
            </a:p>
          </p:txBody>
        </p:sp>
        <p:sp>
          <p:nvSpPr>
            <p:cNvPr id="67" name="文本框 573"/>
            <p:cNvSpPr txBox="1"/>
            <p:nvPr/>
          </p:nvSpPr>
          <p:spPr>
            <a:xfrm>
              <a:off x="2265118" y="4038806"/>
              <a:ext cx="542241" cy="264677"/>
            </a:xfrm>
            <a:prstGeom prst="rect">
              <a:avLst/>
            </a:prstGeom>
            <a:solidFill>
              <a:schemeClr val="accent3">
                <a:lumMod val="20000"/>
                <a:lumOff val="80000"/>
              </a:schemeClr>
            </a:solidFill>
          </p:spPr>
          <p:txBody>
            <a:bodyPr vert="horz" wrap="square" lIns="82289" tIns="41144" rIns="82289" bIns="41144" rtlCol="0">
              <a:spAutoFit/>
            </a:bodyPr>
            <a:lstStyle/>
            <a:p>
              <a:pPr algn="ctr"/>
              <a:r>
                <a:rPr lang="en-US" altLang="zh-CN" sz="750" b="1" dirty="0">
                  <a:solidFill>
                    <a:srgbClr val="5C5C5C"/>
                  </a:solidFill>
                  <a:latin typeface="+mj-ea"/>
                  <a:ea typeface="+mj-ea"/>
                </a:rPr>
                <a:t>DMS</a:t>
              </a:r>
              <a:endParaRPr lang="zh-CN" altLang="en-US" sz="750" b="1" dirty="0">
                <a:solidFill>
                  <a:srgbClr val="5C5C5C"/>
                </a:solidFill>
                <a:latin typeface="+mj-ea"/>
                <a:ea typeface="+mj-ea"/>
              </a:endParaRPr>
            </a:p>
          </p:txBody>
        </p:sp>
        <p:sp>
          <p:nvSpPr>
            <p:cNvPr id="68" name="Freeform 5"/>
            <p:cNvSpPr>
              <a:spLocks noChangeAspect="1" noEditPoints="1"/>
            </p:cNvSpPr>
            <p:nvPr/>
          </p:nvSpPr>
          <p:spPr bwMode="auto">
            <a:xfrm>
              <a:off x="1052637" y="4022889"/>
              <a:ext cx="571067" cy="354823"/>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750" dirty="0">
                <a:latin typeface="+mj-ea"/>
                <a:ea typeface="+mj-ea"/>
              </a:endParaRPr>
            </a:p>
          </p:txBody>
        </p:sp>
        <p:sp>
          <p:nvSpPr>
            <p:cNvPr id="69" name="文本框 573"/>
            <p:cNvSpPr txBox="1"/>
            <p:nvPr/>
          </p:nvSpPr>
          <p:spPr>
            <a:xfrm>
              <a:off x="1088136" y="4041570"/>
              <a:ext cx="473118" cy="264677"/>
            </a:xfrm>
            <a:prstGeom prst="rect">
              <a:avLst/>
            </a:prstGeom>
            <a:solidFill>
              <a:schemeClr val="accent3">
                <a:lumMod val="20000"/>
                <a:lumOff val="80000"/>
              </a:schemeClr>
            </a:solidFill>
          </p:spPr>
          <p:txBody>
            <a:bodyPr vert="horz" wrap="square" lIns="82289" tIns="41144" rIns="82289" bIns="41144" rtlCol="0">
              <a:spAutoFit/>
            </a:bodyPr>
            <a:lstStyle/>
            <a:p>
              <a:pPr algn="ctr"/>
              <a:r>
                <a:rPr lang="en-US" altLang="zh-CN" sz="750" b="1" dirty="0">
                  <a:solidFill>
                    <a:srgbClr val="5C5C5C"/>
                  </a:solidFill>
                  <a:latin typeface="+mj-ea"/>
                  <a:ea typeface="+mj-ea"/>
                </a:rPr>
                <a:t>CPS</a:t>
              </a:r>
              <a:endParaRPr lang="zh-CN" altLang="en-US" sz="750" b="1" dirty="0">
                <a:solidFill>
                  <a:srgbClr val="5C5C5C"/>
                </a:solidFill>
                <a:latin typeface="+mj-ea"/>
                <a:ea typeface="+mj-ea"/>
              </a:endParaRPr>
            </a:p>
          </p:txBody>
        </p:sp>
        <p:sp>
          <p:nvSpPr>
            <p:cNvPr id="70" name="文本框 573"/>
            <p:cNvSpPr txBox="1"/>
            <p:nvPr/>
          </p:nvSpPr>
          <p:spPr>
            <a:xfrm>
              <a:off x="1701277" y="1378309"/>
              <a:ext cx="1294498" cy="326232"/>
            </a:xfrm>
            <a:prstGeom prst="rect">
              <a:avLst/>
            </a:prstGeom>
            <a:noFill/>
          </p:spPr>
          <p:txBody>
            <a:bodyPr vert="horz" wrap="square" lIns="82289" tIns="41144" rIns="82289" bIns="41144" rtlCol="0">
              <a:spAutoFit/>
            </a:bodyPr>
            <a:lstStyle/>
            <a:p>
              <a:pPr algn="ctr"/>
              <a:r>
                <a:rPr lang="zh-CN" altLang="en-US" sz="1050" b="1" dirty="0">
                  <a:solidFill>
                    <a:srgbClr val="C00000"/>
                  </a:solidFill>
                  <a:latin typeface="微软雅黑" panose="020B0503020204020204" pitchFamily="34" charset="-122"/>
                  <a:ea typeface="微软雅黑" panose="020B0503020204020204" pitchFamily="34" charset="-122"/>
                </a:rPr>
                <a:t>智能决策系统</a:t>
              </a:r>
            </a:p>
          </p:txBody>
        </p:sp>
        <p:cxnSp>
          <p:nvCxnSpPr>
            <p:cNvPr id="71" name="直接连接符 70"/>
            <p:cNvCxnSpPr/>
            <p:nvPr/>
          </p:nvCxnSpPr>
          <p:spPr>
            <a:xfrm flipV="1">
              <a:off x="711661" y="1840324"/>
              <a:ext cx="3260950" cy="181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719612" y="1850561"/>
              <a:ext cx="0" cy="20738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1547664" y="1850561"/>
              <a:ext cx="0" cy="20738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V="1">
              <a:off x="2363605" y="1842610"/>
              <a:ext cx="0" cy="20738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V="1">
              <a:off x="3171595" y="1842610"/>
              <a:ext cx="0" cy="20738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3963683" y="1843941"/>
              <a:ext cx="0" cy="20738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V="1">
              <a:off x="2363605" y="1658839"/>
              <a:ext cx="0" cy="20738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5102716" y="1659607"/>
            <a:ext cx="2360461" cy="4094525"/>
            <a:chOff x="4745214" y="875800"/>
            <a:chExt cx="3147281" cy="5459367"/>
          </a:xfrm>
        </p:grpSpPr>
        <p:grpSp>
          <p:nvGrpSpPr>
            <p:cNvPr id="144" name="组合 143"/>
            <p:cNvGrpSpPr/>
            <p:nvPr/>
          </p:nvGrpSpPr>
          <p:grpSpPr>
            <a:xfrm>
              <a:off x="6180735" y="875800"/>
              <a:ext cx="1711760" cy="1285229"/>
              <a:chOff x="5353501" y="2295579"/>
              <a:chExt cx="1711760" cy="1285229"/>
            </a:xfrm>
          </p:grpSpPr>
          <p:sp>
            <p:nvSpPr>
              <p:cNvPr id="161" name="任意多边形 160"/>
              <p:cNvSpPr/>
              <p:nvPr/>
            </p:nvSpPr>
            <p:spPr>
              <a:xfrm>
                <a:off x="5353501" y="2295579"/>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1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852" y="2351236"/>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5" name="组合 144"/>
            <p:cNvGrpSpPr/>
            <p:nvPr/>
          </p:nvGrpSpPr>
          <p:grpSpPr>
            <a:xfrm>
              <a:off x="6175803" y="2243895"/>
              <a:ext cx="1680382" cy="1285229"/>
              <a:chOff x="7116576" y="2304930"/>
              <a:chExt cx="1680382" cy="1285229"/>
            </a:xfrm>
          </p:grpSpPr>
          <p:sp>
            <p:nvSpPr>
              <p:cNvPr id="158" name="任意多边形 157"/>
              <p:cNvSpPr/>
              <p:nvPr/>
            </p:nvSpPr>
            <p:spPr>
              <a:xfrm>
                <a:off x="7116576" y="2304930"/>
                <a:ext cx="1680382"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159" name="椭圆 158"/>
              <p:cNvSpPr/>
              <p:nvPr/>
            </p:nvSpPr>
            <p:spPr>
              <a:xfrm>
                <a:off x="7292289" y="2368740"/>
                <a:ext cx="1150975" cy="1150975"/>
              </a:xfrm>
              <a:prstGeom prst="ellipse">
                <a:avLst/>
              </a:prstGeom>
              <a:blipFill rotWithShape="1">
                <a:blip r:embed="rId5"/>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46" name="组合 145"/>
            <p:cNvGrpSpPr/>
            <p:nvPr/>
          </p:nvGrpSpPr>
          <p:grpSpPr>
            <a:xfrm>
              <a:off x="6189913" y="3619989"/>
              <a:ext cx="1649372" cy="1374316"/>
              <a:chOff x="8841357" y="2298299"/>
              <a:chExt cx="1579530" cy="1285229"/>
            </a:xfrm>
          </p:grpSpPr>
          <p:sp>
            <p:nvSpPr>
              <p:cNvPr id="155" name="任意多边形 154"/>
              <p:cNvSpPr/>
              <p:nvPr/>
            </p:nvSpPr>
            <p:spPr>
              <a:xfrm>
                <a:off x="8841357" y="2298299"/>
                <a:ext cx="157953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156" name="椭圆 155"/>
              <p:cNvSpPr/>
              <p:nvPr/>
            </p:nvSpPr>
            <p:spPr>
              <a:xfrm>
                <a:off x="9021634" y="2368740"/>
                <a:ext cx="1150975" cy="1150975"/>
              </a:xfrm>
              <a:prstGeom prst="ellipse">
                <a:avLst/>
              </a:prstGeom>
              <a:blipFill rotWithShape="1">
                <a:blip r:embed="rId6"/>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47" name="组合 146"/>
            <p:cNvGrpSpPr/>
            <p:nvPr/>
          </p:nvGrpSpPr>
          <p:grpSpPr>
            <a:xfrm>
              <a:off x="6171505" y="5049938"/>
              <a:ext cx="1647784" cy="1285229"/>
              <a:chOff x="10469041" y="2295579"/>
              <a:chExt cx="1647784" cy="1285229"/>
            </a:xfrm>
          </p:grpSpPr>
          <p:sp>
            <p:nvSpPr>
              <p:cNvPr id="152" name="任意多边形 151"/>
              <p:cNvSpPr/>
              <p:nvPr/>
            </p:nvSpPr>
            <p:spPr>
              <a:xfrm>
                <a:off x="10469041" y="2295579"/>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153" name="Picture 125" descr="AnalyticApps_computer-wcharts_icon.png"/>
              <p:cNvPicPr>
                <a:picLocks noChangeAspect="1"/>
              </p:cNvPicPr>
              <p:nvPr/>
            </p:nvPicPr>
            <p:blipFill>
              <a:blip r:embed="rId7"/>
              <a:srcRect/>
              <a:stretch>
                <a:fillRect/>
              </a:stretch>
            </p:blipFill>
            <p:spPr bwMode="auto">
              <a:xfrm>
                <a:off x="10676665" y="2367587"/>
                <a:ext cx="1224136" cy="1174605"/>
              </a:xfrm>
              <a:prstGeom prst="rect">
                <a:avLst/>
              </a:prstGeom>
              <a:noFill/>
              <a:ln w="9525">
                <a:noFill/>
                <a:miter lim="800000"/>
                <a:headEnd/>
                <a:tailEnd/>
              </a:ln>
            </p:spPr>
          </p:pic>
        </p:grpSp>
        <p:cxnSp>
          <p:nvCxnSpPr>
            <p:cNvPr id="148" name="肘形连接符 147"/>
            <p:cNvCxnSpPr>
              <a:stCxn id="14" idx="2"/>
            </p:cNvCxnSpPr>
            <p:nvPr/>
          </p:nvCxnSpPr>
          <p:spPr>
            <a:xfrm rot="10800000" flipH="1">
              <a:off x="4745215" y="1544257"/>
              <a:ext cx="1460654" cy="400566"/>
            </a:xfrm>
            <a:prstGeom prst="bentConnector5">
              <a:avLst>
                <a:gd name="adj1" fmla="val 47172"/>
                <a:gd name="adj2" fmla="val 28766"/>
                <a:gd name="adj3" fmla="val 4701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肘形连接符 148"/>
            <p:cNvCxnSpPr>
              <a:stCxn id="14" idx="2"/>
            </p:cNvCxnSpPr>
            <p:nvPr/>
          </p:nvCxnSpPr>
          <p:spPr>
            <a:xfrm rot="10800000" flipH="1" flipV="1">
              <a:off x="4745214" y="1944823"/>
              <a:ext cx="1442245" cy="894276"/>
            </a:xfrm>
            <a:prstGeom prst="bentConnector3">
              <a:avLst>
                <a:gd name="adj1" fmla="val 4766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肘形连接符 149"/>
            <p:cNvCxnSpPr>
              <a:stCxn id="14" idx="2"/>
            </p:cNvCxnSpPr>
            <p:nvPr/>
          </p:nvCxnSpPr>
          <p:spPr>
            <a:xfrm rot="10800000" flipH="1" flipV="1">
              <a:off x="4745215" y="1944823"/>
              <a:ext cx="1430588" cy="2276636"/>
            </a:xfrm>
            <a:prstGeom prst="bentConnector4">
              <a:avLst>
                <a:gd name="adj1" fmla="val 47939"/>
                <a:gd name="adj2" fmla="val 9994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肘形连接符 150"/>
            <p:cNvCxnSpPr>
              <a:stCxn id="14" idx="2"/>
            </p:cNvCxnSpPr>
            <p:nvPr/>
          </p:nvCxnSpPr>
          <p:spPr>
            <a:xfrm rot="10800000" flipH="1" flipV="1">
              <a:off x="4745215" y="1944822"/>
              <a:ext cx="1448770" cy="3682547"/>
            </a:xfrm>
            <a:prstGeom prst="bentConnector4">
              <a:avLst>
                <a:gd name="adj1" fmla="val 47337"/>
                <a:gd name="adj2" fmla="val 10003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5" name="肘形连接符 184"/>
          <p:cNvCxnSpPr/>
          <p:nvPr/>
        </p:nvCxnSpPr>
        <p:spPr>
          <a:xfrm flipV="1">
            <a:off x="3845374" y="2160949"/>
            <a:ext cx="2352833" cy="299424"/>
          </a:xfrm>
          <a:prstGeom prst="bentConnector3">
            <a:avLst>
              <a:gd name="adj1" fmla="val 751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TextBox 52"/>
          <p:cNvSpPr txBox="1"/>
          <p:nvPr/>
        </p:nvSpPr>
        <p:spPr>
          <a:xfrm>
            <a:off x="7626233" y="1995323"/>
            <a:ext cx="1202801" cy="507831"/>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成本精益控制</a:t>
            </a:r>
          </a:p>
        </p:txBody>
      </p:sp>
      <p:sp>
        <p:nvSpPr>
          <p:cNvPr id="195" name="TextBox 54"/>
          <p:cNvSpPr txBox="1"/>
          <p:nvPr/>
        </p:nvSpPr>
        <p:spPr>
          <a:xfrm>
            <a:off x="7596035" y="3014381"/>
            <a:ext cx="1186727" cy="507831"/>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质量精益管控</a:t>
            </a:r>
          </a:p>
        </p:txBody>
      </p:sp>
      <p:sp>
        <p:nvSpPr>
          <p:cNvPr id="196" name="TextBox 56"/>
          <p:cNvSpPr txBox="1"/>
          <p:nvPr/>
        </p:nvSpPr>
        <p:spPr>
          <a:xfrm>
            <a:off x="7554284" y="4095658"/>
            <a:ext cx="1305833"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客户精益服务</a:t>
            </a:r>
          </a:p>
        </p:txBody>
      </p:sp>
      <p:sp>
        <p:nvSpPr>
          <p:cNvPr id="197" name="TextBox 59"/>
          <p:cNvSpPr txBox="1"/>
          <p:nvPr/>
        </p:nvSpPr>
        <p:spPr>
          <a:xfrm>
            <a:off x="7617083" y="5126131"/>
            <a:ext cx="1188131" cy="507831"/>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绩效智能决策</a:t>
            </a:r>
            <a:endParaRPr lang="zh-CN" altLang="en-US" sz="135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090054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521493" y="1628934"/>
            <a:ext cx="1283820" cy="963922"/>
            <a:chOff x="6180735" y="1016480"/>
            <a:chExt cx="1711760" cy="1285229"/>
          </a:xfrm>
        </p:grpSpPr>
        <p:sp>
          <p:nvSpPr>
            <p:cNvPr id="11" name="任意多边形 10"/>
            <p:cNvSpPr/>
            <p:nvPr/>
          </p:nvSpPr>
          <p:spPr>
            <a:xfrm>
              <a:off x="6180735" y="1016480"/>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086" y="1072137"/>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6" name="矩形 15"/>
          <p:cNvSpPr/>
          <p:nvPr/>
        </p:nvSpPr>
        <p:spPr>
          <a:xfrm>
            <a:off x="1591509" y="2919097"/>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各工序成本指标计算</a:t>
            </a:r>
          </a:p>
        </p:txBody>
      </p:sp>
      <p:sp>
        <p:nvSpPr>
          <p:cNvPr id="17" name="矩形 16"/>
          <p:cNvSpPr/>
          <p:nvPr/>
        </p:nvSpPr>
        <p:spPr>
          <a:xfrm>
            <a:off x="1591509" y="3461206"/>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成本预测与优化</a:t>
            </a:r>
          </a:p>
        </p:txBody>
      </p:sp>
      <p:sp>
        <p:nvSpPr>
          <p:cNvPr id="18" name="矩形 17"/>
          <p:cNvSpPr/>
          <p:nvPr/>
        </p:nvSpPr>
        <p:spPr>
          <a:xfrm>
            <a:off x="1591509" y="4063646"/>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风向预警与规避</a:t>
            </a:r>
          </a:p>
        </p:txBody>
      </p:sp>
      <p:sp>
        <p:nvSpPr>
          <p:cNvPr id="19" name="矩形 18"/>
          <p:cNvSpPr/>
          <p:nvPr/>
        </p:nvSpPr>
        <p:spPr>
          <a:xfrm>
            <a:off x="80234" y="4702873"/>
            <a:ext cx="4402192" cy="1131079"/>
          </a:xfrm>
          <a:prstGeom prst="rect">
            <a:avLst/>
          </a:prstGeom>
        </p:spPr>
        <p:txBody>
          <a:bodyPr wrap="square">
            <a:spAutoFit/>
          </a:bodyPr>
          <a:lstStyle/>
          <a:p>
            <a:pPr>
              <a:lnSpc>
                <a:spcPct val="150000"/>
              </a:lnSpc>
            </a:pPr>
            <a:r>
              <a:rPr lang="zh-CN" altLang="en-US" sz="1500" b="1" dirty="0">
                <a:latin typeface="黑体" panose="02010609060101010101" pitchFamily="49" charset="-122"/>
                <a:ea typeface="黑体" panose="02010609060101010101" pitchFamily="49" charset="-122"/>
              </a:rPr>
              <a:t>目前计划的成本核算范围包括产销全流程中</a:t>
            </a:r>
            <a:r>
              <a:rPr lang="zh-CN" altLang="en-US" sz="1500" b="1" dirty="0">
                <a:solidFill>
                  <a:srgbClr val="FF0000"/>
                </a:solidFill>
                <a:latin typeface="黑体" panose="02010609060101010101" pitchFamily="49" charset="-122"/>
                <a:ea typeface="黑体" panose="02010609060101010101" pitchFamily="49" charset="-122"/>
              </a:rPr>
              <a:t>物料、能源、人力、运输部分</a:t>
            </a:r>
            <a:r>
              <a:rPr lang="zh-CN" altLang="en-US" sz="1500" b="1" dirty="0">
                <a:latin typeface="黑体" panose="02010609060101010101" pitchFamily="49" charset="-122"/>
                <a:ea typeface="黑体" panose="02010609060101010101" pitchFamily="49" charset="-122"/>
              </a:rPr>
              <a:t>。</a:t>
            </a:r>
            <a:endParaRPr lang="en-US" altLang="zh-CN" sz="1500" b="1" dirty="0">
              <a:latin typeface="黑体" panose="02010609060101010101" pitchFamily="49" charset="-122"/>
              <a:ea typeface="黑体" panose="02010609060101010101" pitchFamily="49" charset="-122"/>
            </a:endParaRPr>
          </a:p>
          <a:p>
            <a:pPr>
              <a:lnSpc>
                <a:spcPct val="150000"/>
              </a:lnSpc>
            </a:pPr>
            <a:r>
              <a:rPr lang="zh-CN" altLang="en-US" sz="1500" b="1" dirty="0">
                <a:latin typeface="黑体" panose="02010609060101010101" pitchFamily="49" charset="-122"/>
                <a:ea typeface="黑体" panose="02010609060101010101" pitchFamily="49" charset="-122"/>
              </a:rPr>
              <a:t>生产成本监测范围包括</a:t>
            </a:r>
            <a:r>
              <a:rPr lang="zh-CN" altLang="en-US" sz="1500" b="1" dirty="0">
                <a:solidFill>
                  <a:srgbClr val="FF0000"/>
                </a:solidFill>
                <a:latin typeface="黑体" panose="02010609060101010101" pitchFamily="49" charset="-122"/>
                <a:ea typeface="黑体" panose="02010609060101010101" pitchFamily="49" charset="-122"/>
              </a:rPr>
              <a:t>熔铸、热轧、冷轧</a:t>
            </a:r>
            <a:r>
              <a:rPr lang="zh-CN" altLang="en-US" sz="1500" b="1" dirty="0">
                <a:latin typeface="黑体" panose="02010609060101010101" pitchFamily="49" charset="-122"/>
                <a:ea typeface="黑体" panose="02010609060101010101" pitchFamily="49" charset="-122"/>
              </a:rPr>
              <a:t>三个工序</a:t>
            </a:r>
            <a:endParaRPr lang="en-US" altLang="zh-CN" sz="1500" b="1" dirty="0">
              <a:latin typeface="黑体" panose="02010609060101010101" pitchFamily="49" charset="-122"/>
              <a:ea typeface="黑体" panose="02010609060101010101" pitchFamily="49" charset="-122"/>
            </a:endParaRPr>
          </a:p>
        </p:txBody>
      </p:sp>
      <p:cxnSp>
        <p:nvCxnSpPr>
          <p:cNvPr id="20" name="肘形连接符 19"/>
          <p:cNvCxnSpPr>
            <a:endCxn id="16" idx="1"/>
          </p:cNvCxnSpPr>
          <p:nvPr/>
        </p:nvCxnSpPr>
        <p:spPr>
          <a:xfrm rot="16200000" flipH="1">
            <a:off x="1144995" y="2629545"/>
            <a:ext cx="483208"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endCxn id="17" idx="1"/>
          </p:cNvCxnSpPr>
          <p:nvPr/>
        </p:nvCxnSpPr>
        <p:spPr>
          <a:xfrm rot="16200000" flipH="1">
            <a:off x="877356" y="2904015"/>
            <a:ext cx="1018486"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18" idx="1"/>
          </p:cNvCxnSpPr>
          <p:nvPr/>
        </p:nvCxnSpPr>
        <p:spPr>
          <a:xfrm rot="16200000" flipH="1">
            <a:off x="596100" y="3225198"/>
            <a:ext cx="1580999"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extLst>
              <p:ext uri="{D42A27DB-BD31-4B8C-83A1-F6EECF244321}">
                <p14:modId xmlns:p14="http://schemas.microsoft.com/office/powerpoint/2010/main" val="94225683"/>
              </p:ext>
            </p:extLst>
          </p:nvPr>
        </p:nvGraphicFramePr>
        <p:xfrm>
          <a:off x="4482425" y="1627621"/>
          <a:ext cx="4554066" cy="3952950"/>
        </p:xfrm>
        <a:graphic>
          <a:graphicData uri="http://schemas.openxmlformats.org/drawingml/2006/table">
            <a:tbl>
              <a:tblPr firstRow="1" bandRow="1">
                <a:tableStyleId>{5C22544A-7EE6-4342-B048-85BDC9FD1C3A}</a:tableStyleId>
              </a:tblPr>
              <a:tblGrid>
                <a:gridCol w="1032290">
                  <a:extLst>
                    <a:ext uri="{9D8B030D-6E8A-4147-A177-3AD203B41FA5}">
                      <a16:colId xmlns="" xmlns:a16="http://schemas.microsoft.com/office/drawing/2014/main" val="20000"/>
                    </a:ext>
                  </a:extLst>
                </a:gridCol>
                <a:gridCol w="3521776">
                  <a:extLst>
                    <a:ext uri="{9D8B030D-6E8A-4147-A177-3AD203B41FA5}">
                      <a16:colId xmlns="" xmlns:a16="http://schemas.microsoft.com/office/drawing/2014/main" val="20001"/>
                    </a:ext>
                  </a:extLst>
                </a:gridCol>
              </a:tblGrid>
              <a:tr h="395295">
                <a:tc gridSpan="2">
                  <a:txBody>
                    <a:bodyPr/>
                    <a:lstStyle/>
                    <a:p>
                      <a:pPr algn="ctr"/>
                      <a:r>
                        <a:rPr lang="zh-CN" altLang="en-US" sz="1500" dirty="0">
                          <a:latin typeface="微软雅黑" panose="020B0503020204020204" pitchFamily="34" charset="-122"/>
                          <a:ea typeface="微软雅黑" panose="020B0503020204020204" pitchFamily="34" charset="-122"/>
                        </a:rPr>
                        <a:t>核心</a:t>
                      </a:r>
                      <a:r>
                        <a:rPr lang="en-US" altLang="zh-CN" sz="1500" dirty="0">
                          <a:latin typeface="微软雅黑" panose="020B0503020204020204" pitchFamily="34" charset="-122"/>
                          <a:ea typeface="微软雅黑" panose="020B0503020204020204" pitchFamily="34" charset="-122"/>
                        </a:rPr>
                        <a:t>KPI</a:t>
                      </a:r>
                      <a:r>
                        <a:rPr lang="zh-CN" altLang="en-US" sz="1500" dirty="0">
                          <a:latin typeface="微软雅黑" panose="020B0503020204020204" pitchFamily="34" charset="-122"/>
                          <a:ea typeface="微软雅黑" panose="020B0503020204020204" pitchFamily="34" charset="-122"/>
                        </a:rPr>
                        <a:t>指标</a:t>
                      </a:r>
                    </a:p>
                  </a:txBody>
                  <a:tcPr marL="68580" marR="68580" marT="34290" marB="34290"/>
                </a:tc>
                <a:tc hMerge="1">
                  <a:txBody>
                    <a:bodyPr/>
                    <a:lstStyle/>
                    <a:p>
                      <a:endParaRPr lang="zh-CN" altLang="en-US" dirty="0"/>
                    </a:p>
                  </a:txBody>
                  <a:tcPr/>
                </a:tc>
                <a:extLst>
                  <a:ext uri="{0D108BD9-81ED-4DB2-BD59-A6C34878D82A}">
                    <a16:rowId xmlns="" xmlns:a16="http://schemas.microsoft.com/office/drawing/2014/main" val="10000"/>
                  </a:ext>
                </a:extLst>
              </a:tr>
              <a:tr h="395295">
                <a:tc rowSpan="3">
                  <a:txBody>
                    <a:bodyPr/>
                    <a:lstStyle/>
                    <a:p>
                      <a:pPr algn="ctr"/>
                      <a:r>
                        <a:rPr lang="zh-CN" altLang="en-US" sz="1500" dirty="0">
                          <a:latin typeface="微软雅黑" panose="020B0503020204020204" pitchFamily="34" charset="-122"/>
                          <a:ea typeface="微软雅黑" panose="020B0503020204020204" pitchFamily="34" charset="-122"/>
                        </a:rPr>
                        <a:t>原料</a:t>
                      </a:r>
                    </a:p>
                  </a:txBody>
                  <a:tcPr marL="68580" marR="68580" marT="34290" marB="34290" anchor="ctr">
                    <a:solidFill>
                      <a:srgbClr val="40B0FF"/>
                    </a:solidFill>
                  </a:tcPr>
                </a:tc>
                <a:tc>
                  <a:txBody>
                    <a:bodyPr/>
                    <a:lstStyle/>
                    <a:p>
                      <a:pPr algn="ctr"/>
                      <a:r>
                        <a:rPr lang="zh-CN" altLang="en-US" sz="1500" dirty="0">
                          <a:latin typeface="微软雅黑" panose="020B0503020204020204" pitchFamily="34" charset="-122"/>
                          <a:ea typeface="微软雅黑" panose="020B0503020204020204" pitchFamily="34" charset="-122"/>
                        </a:rPr>
                        <a:t>原料采购价</a:t>
                      </a:r>
                    </a:p>
                  </a:txBody>
                  <a:tcPr marL="68580" marR="68580" marT="34290" marB="34290" anchor="ctr"/>
                </a:tc>
                <a:extLst>
                  <a:ext uri="{0D108BD9-81ED-4DB2-BD59-A6C34878D82A}">
                    <a16:rowId xmlns="" xmlns:a16="http://schemas.microsoft.com/office/drawing/2014/main" val="10001"/>
                  </a:ext>
                </a:extLst>
              </a:tr>
              <a:tr h="395295">
                <a:tc vMerge="1">
                  <a:txBody>
                    <a:bodyPr/>
                    <a:lstStyle/>
                    <a:p>
                      <a:pPr algn="ctr"/>
                      <a:endParaRPr lang="zh-CN" altLang="en-US" dirty="0"/>
                    </a:p>
                  </a:txBody>
                  <a:tcPr/>
                </a:tc>
                <a:tc>
                  <a:txBody>
                    <a:bodyPr/>
                    <a:lstStyle/>
                    <a:p>
                      <a:pPr algn="ctr"/>
                      <a:r>
                        <a:rPr lang="zh-CN" altLang="en-US" sz="1500" dirty="0">
                          <a:latin typeface="微软雅黑" panose="020B0503020204020204" pitchFamily="34" charset="-122"/>
                          <a:ea typeface="微软雅黑" panose="020B0503020204020204" pitchFamily="34" charset="-122"/>
                        </a:rPr>
                        <a:t>原料采购量</a:t>
                      </a:r>
                    </a:p>
                  </a:txBody>
                  <a:tcPr marL="68580" marR="68580" marT="34290" marB="34290" anchor="ctr"/>
                </a:tc>
                <a:extLst>
                  <a:ext uri="{0D108BD9-81ED-4DB2-BD59-A6C34878D82A}">
                    <a16:rowId xmlns="" xmlns:a16="http://schemas.microsoft.com/office/drawing/2014/main" val="10002"/>
                  </a:ext>
                </a:extLst>
              </a:tr>
              <a:tr h="395295">
                <a:tc vMerge="1">
                  <a:txBody>
                    <a:bodyPr/>
                    <a:lstStyle/>
                    <a:p>
                      <a:pPr algn="ctr"/>
                      <a:endParaRPr lang="zh-CN" altLang="en-US" dirty="0"/>
                    </a:p>
                  </a:txBody>
                  <a:tcPr/>
                </a:tc>
                <a:tc>
                  <a:txBody>
                    <a:bodyPr/>
                    <a:lstStyle/>
                    <a:p>
                      <a:pPr algn="ctr"/>
                      <a:r>
                        <a:rPr lang="zh-CN" altLang="en-US" sz="1500" dirty="0">
                          <a:latin typeface="微软雅黑" panose="020B0503020204020204" pitchFamily="34" charset="-122"/>
                          <a:ea typeface="微软雅黑" panose="020B0503020204020204" pitchFamily="34" charset="-122"/>
                        </a:rPr>
                        <a:t>税费</a:t>
                      </a:r>
                    </a:p>
                  </a:txBody>
                  <a:tcPr marL="68580" marR="68580" marT="34290" marB="34290" anchor="ctr"/>
                </a:tc>
                <a:extLst>
                  <a:ext uri="{0D108BD9-81ED-4DB2-BD59-A6C34878D82A}">
                    <a16:rowId xmlns="" xmlns:a16="http://schemas.microsoft.com/office/drawing/2014/main" val="10003"/>
                  </a:ext>
                </a:extLst>
              </a:tr>
              <a:tr h="395295">
                <a:tc rowSpan="4">
                  <a:txBody>
                    <a:bodyPr/>
                    <a:lstStyle/>
                    <a:p>
                      <a:pPr algn="ctr"/>
                      <a:r>
                        <a:rPr lang="zh-CN" altLang="en-US" sz="1500" dirty="0">
                          <a:latin typeface="微软雅黑" panose="020B0503020204020204" pitchFamily="34" charset="-122"/>
                          <a:ea typeface="微软雅黑" panose="020B0503020204020204" pitchFamily="34" charset="-122"/>
                        </a:rPr>
                        <a:t>制造成本</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物料消耗（铝锭、废料）</a:t>
                      </a:r>
                    </a:p>
                  </a:txBody>
                  <a:tcPr marL="68580" marR="68580" marT="34290" marB="34290" anchor="ctr"/>
                </a:tc>
                <a:extLst>
                  <a:ext uri="{0D108BD9-81ED-4DB2-BD59-A6C34878D82A}">
                    <a16:rowId xmlns="" xmlns:a16="http://schemas.microsoft.com/office/drawing/2014/main" val="10004"/>
                  </a:ext>
                </a:extLst>
              </a:tr>
              <a:tr h="395295">
                <a:tc vMerge="1">
                  <a:txBody>
                    <a:bodyPr/>
                    <a:lstStyle/>
                    <a:p>
                      <a:pPr algn="ctr"/>
                      <a:endParaRPr lang="zh-CN" altLang="en-US" dirty="0"/>
                    </a:p>
                  </a:txBody>
                  <a:tcPr/>
                </a:tc>
                <a:tc>
                  <a:txBody>
                    <a:bodyPr/>
                    <a:lstStyle/>
                    <a:p>
                      <a:pPr algn="ctr"/>
                      <a:r>
                        <a:rPr lang="zh-CN" altLang="en-US" sz="1500" dirty="0">
                          <a:latin typeface="微软雅黑" panose="020B0503020204020204" pitchFamily="34" charset="-122"/>
                          <a:ea typeface="微软雅黑" panose="020B0503020204020204" pitchFamily="34" charset="-122"/>
                        </a:rPr>
                        <a:t>能源消耗（水电、吨材燃料比）</a:t>
                      </a:r>
                    </a:p>
                  </a:txBody>
                  <a:tcPr marL="68580" marR="68580" marT="34290" marB="34290" anchor="ctr"/>
                </a:tc>
                <a:extLst>
                  <a:ext uri="{0D108BD9-81ED-4DB2-BD59-A6C34878D82A}">
                    <a16:rowId xmlns="" xmlns:a16="http://schemas.microsoft.com/office/drawing/2014/main" val="10005"/>
                  </a:ext>
                </a:extLst>
              </a:tr>
              <a:tr h="395295">
                <a:tc vMerge="1">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latin typeface="微软雅黑" panose="020B0503020204020204" pitchFamily="34" charset="-122"/>
                          <a:ea typeface="微软雅黑" panose="020B0503020204020204" pitchFamily="34" charset="-122"/>
                        </a:rPr>
                        <a:t>耗材消耗</a:t>
                      </a:r>
                    </a:p>
                  </a:txBody>
                  <a:tcPr marL="68580" marR="68580" marT="34290" marB="34290" anchor="ctr"/>
                </a:tc>
                <a:extLst>
                  <a:ext uri="{0D108BD9-81ED-4DB2-BD59-A6C34878D82A}">
                    <a16:rowId xmlns="" xmlns:a16="http://schemas.microsoft.com/office/drawing/2014/main" val="10006"/>
                  </a:ext>
                </a:extLst>
              </a:tr>
              <a:tr h="395295">
                <a:tc vMerge="1">
                  <a:txBody>
                    <a:bodyPr/>
                    <a:lstStyle/>
                    <a:p>
                      <a:pPr algn="ctr"/>
                      <a:endParaRPr lang="zh-CN" altLang="en-US" dirty="0"/>
                    </a:p>
                  </a:txBody>
                  <a:tcPr/>
                </a:tc>
                <a:tc>
                  <a:txBody>
                    <a:bodyPr/>
                    <a:lstStyle/>
                    <a:p>
                      <a:pPr algn="ctr"/>
                      <a:r>
                        <a:rPr lang="zh-CN" altLang="en-US" sz="1500" dirty="0">
                          <a:latin typeface="微软雅黑" panose="020B0503020204020204" pitchFamily="34" charset="-122"/>
                          <a:ea typeface="微软雅黑" panose="020B0503020204020204" pitchFamily="34" charset="-122"/>
                        </a:rPr>
                        <a:t>人工成本</a:t>
                      </a:r>
                    </a:p>
                  </a:txBody>
                  <a:tcPr marL="68580" marR="68580" marT="34290" marB="34290" anchor="ctr"/>
                </a:tc>
                <a:extLst>
                  <a:ext uri="{0D108BD9-81ED-4DB2-BD59-A6C34878D82A}">
                    <a16:rowId xmlns="" xmlns:a16="http://schemas.microsoft.com/office/drawing/2014/main" val="10007"/>
                  </a:ext>
                </a:extLst>
              </a:tr>
              <a:tr h="395295">
                <a:tc rowSpan="2">
                  <a:txBody>
                    <a:bodyPr/>
                    <a:lstStyle/>
                    <a:p>
                      <a:pPr algn="ctr"/>
                      <a:r>
                        <a:rPr lang="zh-CN" altLang="en-US" sz="1500" dirty="0">
                          <a:latin typeface="微软雅黑" panose="020B0503020204020204" pitchFamily="34" charset="-122"/>
                          <a:ea typeface="微软雅黑" panose="020B0503020204020204" pitchFamily="34" charset="-122"/>
                        </a:rPr>
                        <a:t>物流</a:t>
                      </a:r>
                    </a:p>
                  </a:txBody>
                  <a:tcPr marL="68580" marR="68580" marT="34290" marB="34290" anchor="ctr">
                    <a:solidFill>
                      <a:srgbClr val="40B0FF"/>
                    </a:solidFill>
                  </a:tcPr>
                </a:tc>
                <a:tc>
                  <a:txBody>
                    <a:bodyPr/>
                    <a:lstStyle/>
                    <a:p>
                      <a:pPr algn="ctr"/>
                      <a:r>
                        <a:rPr lang="zh-CN" altLang="en-US" sz="1500" dirty="0">
                          <a:latin typeface="微软雅黑" panose="020B0503020204020204" pitchFamily="34" charset="-122"/>
                          <a:ea typeface="微软雅黑" panose="020B0503020204020204" pitchFamily="34" charset="-122"/>
                        </a:rPr>
                        <a:t>运费</a:t>
                      </a:r>
                    </a:p>
                  </a:txBody>
                  <a:tcPr marL="68580" marR="68580" marT="34290" marB="34290" anchor="ctr"/>
                </a:tc>
                <a:extLst>
                  <a:ext uri="{0D108BD9-81ED-4DB2-BD59-A6C34878D82A}">
                    <a16:rowId xmlns="" xmlns:a16="http://schemas.microsoft.com/office/drawing/2014/main" val="10008"/>
                  </a:ext>
                </a:extLst>
              </a:tr>
              <a:tr h="395295">
                <a:tc vMerge="1">
                  <a:txBody>
                    <a:bodyPr/>
                    <a:lstStyle/>
                    <a:p>
                      <a:pPr algn="ctr"/>
                      <a:endParaRPr lang="zh-CN" altLang="en-US" dirty="0"/>
                    </a:p>
                  </a:txBody>
                  <a:tcPr/>
                </a:tc>
                <a:tc>
                  <a:txBody>
                    <a:bodyPr/>
                    <a:lstStyle/>
                    <a:p>
                      <a:pPr algn="ctr"/>
                      <a:r>
                        <a:rPr lang="zh-CN" altLang="en-US" sz="1500" dirty="0">
                          <a:latin typeface="微软雅黑" panose="020B0503020204020204" pitchFamily="34" charset="-122"/>
                          <a:ea typeface="微软雅黑" panose="020B0503020204020204" pitchFamily="34" charset="-122"/>
                        </a:rPr>
                        <a:t>装载能力</a:t>
                      </a:r>
                    </a:p>
                  </a:txBody>
                  <a:tcPr marL="68580" marR="68580" marT="34290" marB="34290" anchor="ct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12765830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工序成本指标计算</a:t>
            </a:r>
            <a:endParaRPr lang="zh-CN" altLang="en-US" sz="1350" b="1" dirty="0">
              <a:latin typeface="微软雅黑" panose="020B0503020204020204" pitchFamily="34" charset="-122"/>
              <a:ea typeface="微软雅黑" panose="020B0503020204020204" pitchFamily="34" charset="-122"/>
            </a:endParaRPr>
          </a:p>
        </p:txBody>
      </p:sp>
      <p:sp>
        <p:nvSpPr>
          <p:cNvPr id="10" name="圆角矩形 9"/>
          <p:cNvSpPr/>
          <p:nvPr/>
        </p:nvSpPr>
        <p:spPr bwMode="auto">
          <a:xfrm>
            <a:off x="410842" y="5126248"/>
            <a:ext cx="5423894" cy="602456"/>
          </a:xfrm>
          <a:prstGeom prst="roundRect">
            <a:avLst>
              <a:gd name="adj" fmla="val 6614"/>
            </a:avLst>
          </a:prstGeom>
          <a:noFill/>
          <a:ln w="9525" cap="flat" cmpd="sng" algn="ctr">
            <a:solidFill>
              <a:srgbClr val="4584D3">
                <a:shade val="95000"/>
                <a:satMod val="105000"/>
              </a:srgbClr>
            </a:solidFill>
            <a:prstDash val="solid"/>
            <a:headEnd type="none" w="med" len="med"/>
            <a:tailEnd type="none" w="med" len="med"/>
          </a:ln>
          <a:effectLst/>
        </p:spPr>
        <p:txBody>
          <a:bodyPr anchor="ctr"/>
          <a:lstStyle/>
          <a:p>
            <a:pPr>
              <a:defRPr/>
            </a:pPr>
            <a:r>
              <a:rPr lang="zh-CN" altLang="en-US" sz="1200" b="1" kern="0" dirty="0">
                <a:solidFill>
                  <a:srgbClr val="0070C0"/>
                </a:solidFill>
                <a:latin typeface="Arial"/>
                <a:ea typeface="微软雅黑" pitchFamily="34" charset="-122"/>
              </a:rPr>
              <a:t>成本数据主题库</a:t>
            </a:r>
            <a:endParaRPr lang="zh-CN" altLang="en-US" sz="1200" b="1" kern="0" dirty="0">
              <a:solidFill>
                <a:srgbClr val="0070C0"/>
              </a:solidFill>
              <a:latin typeface="Arial"/>
              <a:ea typeface="微软雅黑" pitchFamily="34" charset="-122"/>
            </a:endParaRPr>
          </a:p>
        </p:txBody>
      </p:sp>
      <p:sp>
        <p:nvSpPr>
          <p:cNvPr id="11" name="圆柱形 10"/>
          <p:cNvSpPr>
            <a:spLocks noChangeArrowheads="1"/>
          </p:cNvSpPr>
          <p:nvPr/>
        </p:nvSpPr>
        <p:spPr bwMode="auto">
          <a:xfrm>
            <a:off x="2590532" y="5204774"/>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经营数据</a:t>
            </a:r>
            <a:endParaRPr lang="en-US" altLang="zh-CN" sz="900" dirty="0">
              <a:latin typeface="微软雅黑" pitchFamily="34" charset="-122"/>
              <a:ea typeface="微软雅黑" pitchFamily="34" charset="-122"/>
            </a:endParaRPr>
          </a:p>
          <a:p>
            <a:pPr algn="ctr"/>
            <a:r>
              <a:rPr lang="en-US" altLang="zh-CN" sz="900" dirty="0">
                <a:latin typeface="微软雅黑" pitchFamily="34" charset="-122"/>
                <a:ea typeface="微软雅黑" pitchFamily="34" charset="-122"/>
              </a:rPr>
              <a:t>ODS</a:t>
            </a:r>
            <a:endParaRPr lang="zh-CN" altLang="en-US" sz="900" dirty="0">
              <a:latin typeface="微软雅黑" pitchFamily="34" charset="-122"/>
              <a:ea typeface="微软雅黑" pitchFamily="34" charset="-122"/>
            </a:endParaRPr>
          </a:p>
        </p:txBody>
      </p:sp>
      <p:sp>
        <p:nvSpPr>
          <p:cNvPr id="14" name="圆柱形 13"/>
          <p:cNvSpPr/>
          <p:nvPr/>
        </p:nvSpPr>
        <p:spPr>
          <a:xfrm>
            <a:off x="3555712" y="5204774"/>
            <a:ext cx="784622" cy="485775"/>
          </a:xfrm>
          <a:prstGeom prst="can">
            <a:avLst/>
          </a:prstGeom>
          <a:solidFill>
            <a:srgbClr val="92D050"/>
          </a:solidFill>
          <a:ln w="9525">
            <a:noFill/>
            <a:round/>
            <a:headEnd/>
            <a:tailEnd/>
          </a:ln>
          <a:effectLst/>
        </p:spPr>
        <p:txBody>
          <a:bodyPr wrap="none" anchor="ctr"/>
          <a:lstStyle/>
          <a:p>
            <a:pPr algn="ctr">
              <a:defRPr/>
            </a:pPr>
            <a:r>
              <a:rPr lang="zh-CN" altLang="en-US" sz="900" kern="0" dirty="0">
                <a:solidFill>
                  <a:sysClr val="windowText" lastClr="000000"/>
                </a:solidFill>
                <a:latin typeface="微软雅黑" pitchFamily="34" charset="-122"/>
                <a:ea typeface="微软雅黑" pitchFamily="34" charset="-122"/>
              </a:rPr>
              <a:t>主数据</a:t>
            </a:r>
            <a:endParaRPr lang="en-US" altLang="zh-CN" sz="900" kern="0" dirty="0">
              <a:solidFill>
                <a:sysClr val="windowText" lastClr="000000"/>
              </a:solidFill>
              <a:latin typeface="微软雅黑" pitchFamily="34" charset="-122"/>
              <a:ea typeface="微软雅黑" pitchFamily="34" charset="-122"/>
            </a:endParaRPr>
          </a:p>
          <a:p>
            <a:pPr algn="ctr">
              <a:defRPr/>
            </a:pPr>
            <a:r>
              <a:rPr lang="en-US" altLang="zh-CN" sz="900" kern="0" dirty="0">
                <a:solidFill>
                  <a:sysClr val="windowText" lastClr="000000"/>
                </a:solidFill>
                <a:latin typeface="微软雅黑" pitchFamily="34" charset="-122"/>
                <a:ea typeface="微软雅黑" pitchFamily="34" charset="-122"/>
              </a:rPr>
              <a:t>Master Data</a:t>
            </a:r>
            <a:endParaRPr lang="zh-CN" altLang="en-US" sz="900" kern="0" dirty="0">
              <a:solidFill>
                <a:sysClr val="windowText" lastClr="000000"/>
              </a:solidFill>
              <a:latin typeface="微软雅黑" pitchFamily="34" charset="-122"/>
              <a:ea typeface="微软雅黑" pitchFamily="34" charset="-122"/>
            </a:endParaRPr>
          </a:p>
        </p:txBody>
      </p:sp>
      <p:sp>
        <p:nvSpPr>
          <p:cNvPr id="15" name="AutoShape 34"/>
          <p:cNvSpPr>
            <a:spLocks noChangeArrowheads="1"/>
          </p:cNvSpPr>
          <p:nvPr/>
        </p:nvSpPr>
        <p:spPr bwMode="gray">
          <a:xfrm>
            <a:off x="4527820" y="5204774"/>
            <a:ext cx="784622" cy="485775"/>
          </a:xfrm>
          <a:prstGeom prst="can">
            <a:avLst>
              <a:gd name="adj" fmla="val 30417"/>
            </a:avLst>
          </a:prstGeom>
          <a:solidFill>
            <a:srgbClr val="92D050"/>
          </a:solidFill>
          <a:ln w="9525">
            <a:noFill/>
            <a:round/>
            <a:headEnd/>
            <a:tailEnd/>
          </a:ln>
          <a:effectLst/>
        </p:spPr>
        <p:txBody>
          <a:bodyPr wrap="none" anchor="ctr"/>
          <a:lstStyle/>
          <a:p>
            <a:pPr algn="ctr">
              <a:defRPr/>
            </a:pPr>
            <a:r>
              <a:rPr lang="zh-CN" altLang="en-US" sz="900" kern="0" dirty="0">
                <a:solidFill>
                  <a:sysClr val="windowText" lastClr="000000"/>
                </a:solidFill>
                <a:latin typeface="微软雅黑" pitchFamily="34" charset="-122"/>
                <a:ea typeface="微软雅黑" pitchFamily="34" charset="-122"/>
              </a:rPr>
              <a:t>元数据</a:t>
            </a:r>
            <a:endParaRPr lang="en-US" altLang="zh-CN" sz="900" kern="0" dirty="0">
              <a:solidFill>
                <a:sysClr val="windowText" lastClr="000000"/>
              </a:solidFill>
              <a:latin typeface="微软雅黑" pitchFamily="34" charset="-122"/>
              <a:ea typeface="微软雅黑" pitchFamily="34" charset="-122"/>
            </a:endParaRPr>
          </a:p>
          <a:p>
            <a:pPr algn="ctr">
              <a:defRPr/>
            </a:pPr>
            <a:r>
              <a:rPr lang="en-US" altLang="zh-CN" sz="900" kern="0" dirty="0">
                <a:solidFill>
                  <a:sysClr val="windowText" lastClr="000000"/>
                </a:solidFill>
                <a:latin typeface="微软雅黑" pitchFamily="34" charset="-122"/>
                <a:ea typeface="微软雅黑" pitchFamily="34" charset="-122"/>
              </a:rPr>
              <a:t>Meta Data</a:t>
            </a:r>
            <a:endParaRPr lang="zh-CN" altLang="en-US" sz="900" kern="0" dirty="0">
              <a:solidFill>
                <a:sysClr val="windowText" lastClr="000000"/>
              </a:solidFill>
              <a:latin typeface="微软雅黑" pitchFamily="34" charset="-122"/>
              <a:ea typeface="微软雅黑" pitchFamily="34" charset="-122"/>
            </a:endParaRPr>
          </a:p>
        </p:txBody>
      </p:sp>
      <p:pic>
        <p:nvPicPr>
          <p:cNvPr id="16" name="Picture 3" descr="C:\Program Files\Microsoft Office\MEDIA\CAGCAT10\j0293828.wmf"/>
          <p:cNvPicPr>
            <a:picLocks noChangeAspect="1" noChangeArrowheads="1"/>
          </p:cNvPicPr>
          <p:nvPr/>
        </p:nvPicPr>
        <p:blipFill>
          <a:blip r:embed="rId3" cstate="print"/>
          <a:srcRect l="-2933" t="-45616" r="2933" b="36530"/>
          <a:stretch>
            <a:fillRect/>
          </a:stretch>
        </p:blipFill>
        <p:spPr bwMode="auto">
          <a:xfrm>
            <a:off x="1828571" y="5074067"/>
            <a:ext cx="513228" cy="588963"/>
          </a:xfrm>
          <a:prstGeom prst="rect">
            <a:avLst/>
          </a:prstGeom>
          <a:noFill/>
          <a:ln w="9525">
            <a:noFill/>
            <a:miter lim="800000"/>
            <a:headEnd/>
            <a:tailEnd/>
          </a:ln>
        </p:spPr>
      </p:pic>
      <p:sp>
        <p:nvSpPr>
          <p:cNvPr id="17" name="TextBox 71"/>
          <p:cNvSpPr txBox="1"/>
          <p:nvPr/>
        </p:nvSpPr>
        <p:spPr>
          <a:xfrm>
            <a:off x="1800454" y="5138938"/>
            <a:ext cx="585236" cy="253916"/>
          </a:xfrm>
          <a:prstGeom prst="rect">
            <a:avLst/>
          </a:prstGeom>
          <a:noFill/>
        </p:spPr>
        <p:txBody>
          <a:bodyPr wrap="square" rtlCol="0">
            <a:spAutoFit/>
          </a:bodyPr>
          <a:lstStyle/>
          <a:p>
            <a:r>
              <a:rPr lang="zh-CN" altLang="en-US" sz="1050" dirty="0">
                <a:latin typeface="+mj-ea"/>
                <a:ea typeface="+mj-ea"/>
              </a:rPr>
              <a:t>云存储</a:t>
            </a:r>
          </a:p>
        </p:txBody>
      </p:sp>
      <p:sp>
        <p:nvSpPr>
          <p:cNvPr id="18" name="矩形 17"/>
          <p:cNvSpPr/>
          <p:nvPr/>
        </p:nvSpPr>
        <p:spPr bwMode="auto">
          <a:xfrm>
            <a:off x="410842" y="2809608"/>
            <a:ext cx="5423894" cy="2159150"/>
          </a:xfrm>
          <a:prstGeom prst="rect">
            <a:avLst/>
          </a:prstGeom>
          <a:noFill/>
          <a:ln w="9525">
            <a:solidFill>
              <a:schemeClr val="tx2"/>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ctr"/>
            <a:endParaRPr lang="zh-CN" altLang="en-US" sz="1350" dirty="0">
              <a:latin typeface="+mj-ea"/>
              <a:ea typeface="+mj-ea"/>
            </a:endParaRPr>
          </a:p>
        </p:txBody>
      </p:sp>
      <p:cxnSp>
        <p:nvCxnSpPr>
          <p:cNvPr id="19" name="直接连接符 18"/>
          <p:cNvCxnSpPr/>
          <p:nvPr/>
        </p:nvCxnSpPr>
        <p:spPr>
          <a:xfrm>
            <a:off x="1276373" y="2800708"/>
            <a:ext cx="2093" cy="215915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flipH="1">
            <a:off x="4848724" y="2809608"/>
            <a:ext cx="19050" cy="2159150"/>
          </a:xfrm>
          <a:prstGeom prst="line">
            <a:avLst/>
          </a:prstGeom>
          <a:ln w="28575"/>
        </p:spPr>
        <p:style>
          <a:lnRef idx="1">
            <a:schemeClr val="dk1"/>
          </a:lnRef>
          <a:fillRef idx="0">
            <a:schemeClr val="dk1"/>
          </a:fillRef>
          <a:effectRef idx="0">
            <a:schemeClr val="dk1"/>
          </a:effectRef>
          <a:fontRef idx="minor">
            <a:schemeClr val="tx1"/>
          </a:fontRef>
        </p:style>
      </p:cxn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8946" y="3939697"/>
            <a:ext cx="427784" cy="427784"/>
          </a:xfrm>
          <a:prstGeom prst="rect">
            <a:avLst/>
          </a:prstGeom>
        </p:spPr>
      </p:pic>
      <p:sp>
        <p:nvSpPr>
          <p:cNvPr id="22" name="文本框 21"/>
          <p:cNvSpPr txBox="1"/>
          <p:nvPr/>
        </p:nvSpPr>
        <p:spPr>
          <a:xfrm>
            <a:off x="814688" y="3947094"/>
            <a:ext cx="508290" cy="923330"/>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原料成本</a:t>
            </a:r>
            <a:endParaRPr lang="zh-CN" altLang="en-US" sz="135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5112161" y="2943835"/>
            <a:ext cx="497862" cy="5078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1350" dirty="0">
                <a:latin typeface="微软雅黑" panose="020B0503020204020204" pitchFamily="34" charset="-122"/>
                <a:ea typeface="微软雅黑" panose="020B0503020204020204" pitchFamily="34" charset="-122"/>
              </a:rPr>
              <a:t>配送</a:t>
            </a:r>
            <a:endParaRPr lang="zh-CN" altLang="en-US" sz="135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5350096" y="3982430"/>
            <a:ext cx="491013" cy="923330"/>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物流</a:t>
            </a:r>
            <a:r>
              <a:rPr lang="zh-CN" altLang="en-US" sz="1350" dirty="0">
                <a:latin typeface="微软雅黑" panose="020B0503020204020204" pitchFamily="34" charset="-122"/>
                <a:ea typeface="微软雅黑" panose="020B0503020204020204" pitchFamily="34" charset="-122"/>
              </a:rPr>
              <a:t>成本</a:t>
            </a:r>
            <a:endParaRPr lang="zh-CN" altLang="en-US" sz="135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589257" y="2943835"/>
            <a:ext cx="507974" cy="5078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sz="1350" dirty="0">
                <a:latin typeface="微软雅黑" panose="020B0503020204020204" pitchFamily="34" charset="-122"/>
                <a:ea typeface="微软雅黑" panose="020B0503020204020204" pitchFamily="34" charset="-122"/>
              </a:rPr>
              <a:t>采购</a:t>
            </a:r>
            <a:endParaRPr lang="zh-CN" altLang="en-US" sz="1350" dirty="0">
              <a:latin typeface="微软雅黑" panose="020B0503020204020204" pitchFamily="34" charset="-122"/>
              <a:ea typeface="微软雅黑" panose="020B0503020204020204" pitchFamily="34" charset="-122"/>
            </a:endParaRPr>
          </a:p>
        </p:txBody>
      </p:sp>
      <p:sp>
        <p:nvSpPr>
          <p:cNvPr id="27" name="矩形 26"/>
          <p:cNvSpPr/>
          <p:nvPr/>
        </p:nvSpPr>
        <p:spPr>
          <a:xfrm>
            <a:off x="1503179" y="2914903"/>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28" name="文本框 27"/>
          <p:cNvSpPr txBox="1"/>
          <p:nvPr/>
        </p:nvSpPr>
        <p:spPr>
          <a:xfrm>
            <a:off x="1515934" y="2980577"/>
            <a:ext cx="877163" cy="300082"/>
          </a:xfrm>
          <a:prstGeom prst="rect">
            <a:avLst/>
          </a:prstGeom>
          <a:noFill/>
        </p:spPr>
        <p:txBody>
          <a:bodyPr wrap="none" rtlCol="0">
            <a:spAutoFit/>
          </a:bodyPr>
          <a:lstStyle/>
          <a:p>
            <a:r>
              <a:rPr kumimoji="1" lang="zh-CN" altLang="en-US" sz="1350" dirty="0">
                <a:latin typeface="微软雅黑" panose="020B0503020204020204" pitchFamily="34" charset="-122"/>
                <a:ea typeface="微软雅黑" panose="020B0503020204020204" pitchFamily="34" charset="-122"/>
                <a:cs typeface="SimHei" charset="-122"/>
              </a:rPr>
              <a:t>熔铸</a:t>
            </a:r>
            <a:r>
              <a:rPr kumimoji="1" lang="zh-CN" altLang="en-US" sz="1350" dirty="0">
                <a:latin typeface="微软雅黑" panose="020B0503020204020204" pitchFamily="34" charset="-122"/>
                <a:ea typeface="微软雅黑" panose="020B0503020204020204" pitchFamily="34" charset="-122"/>
                <a:cs typeface="SimHei" charset="-122"/>
              </a:rPr>
              <a:t>工序</a:t>
            </a:r>
            <a:endParaRPr kumimoji="1" lang="zh-CN" altLang="en-US" sz="1350" dirty="0">
              <a:latin typeface="微软雅黑" panose="020B0503020204020204" pitchFamily="34" charset="-122"/>
              <a:ea typeface="微软雅黑" panose="020B0503020204020204" pitchFamily="34" charset="-122"/>
              <a:cs typeface="SimHei" charset="-122"/>
            </a:endParaRPr>
          </a:p>
        </p:txBody>
      </p:sp>
      <p:sp>
        <p:nvSpPr>
          <p:cNvPr id="29" name="矩形 28"/>
          <p:cNvSpPr/>
          <p:nvPr/>
        </p:nvSpPr>
        <p:spPr>
          <a:xfrm>
            <a:off x="2643908" y="2914903"/>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30" name="文本框 29"/>
          <p:cNvSpPr txBox="1"/>
          <p:nvPr/>
        </p:nvSpPr>
        <p:spPr>
          <a:xfrm>
            <a:off x="2656663" y="2980577"/>
            <a:ext cx="877163" cy="300082"/>
          </a:xfrm>
          <a:prstGeom prst="rect">
            <a:avLst/>
          </a:prstGeom>
          <a:noFill/>
        </p:spPr>
        <p:txBody>
          <a:bodyPr wrap="none" rtlCol="0">
            <a:spAutoFit/>
          </a:bodyPr>
          <a:lstStyle/>
          <a:p>
            <a:r>
              <a:rPr kumimoji="1" lang="zh-CN" altLang="en-US" sz="1350" dirty="0">
                <a:latin typeface="微软雅黑" panose="020B0503020204020204" pitchFamily="34" charset="-122"/>
                <a:ea typeface="微软雅黑" panose="020B0503020204020204" pitchFamily="34" charset="-122"/>
                <a:cs typeface="SimHei" charset="-122"/>
              </a:rPr>
              <a:t>热轧工序</a:t>
            </a:r>
            <a:endParaRPr kumimoji="1" lang="zh-CN" altLang="en-US" sz="1350" dirty="0">
              <a:latin typeface="微软雅黑" panose="020B0503020204020204" pitchFamily="34" charset="-122"/>
              <a:ea typeface="微软雅黑" panose="020B0503020204020204" pitchFamily="34" charset="-122"/>
              <a:cs typeface="SimHei" charset="-122"/>
            </a:endParaRPr>
          </a:p>
        </p:txBody>
      </p:sp>
      <p:sp>
        <p:nvSpPr>
          <p:cNvPr id="35" name="矩形 34"/>
          <p:cNvSpPr/>
          <p:nvPr/>
        </p:nvSpPr>
        <p:spPr>
          <a:xfrm>
            <a:off x="3783135" y="2914903"/>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36" name="文本框 35"/>
          <p:cNvSpPr txBox="1"/>
          <p:nvPr/>
        </p:nvSpPr>
        <p:spPr>
          <a:xfrm>
            <a:off x="3795889" y="2980577"/>
            <a:ext cx="877163" cy="300082"/>
          </a:xfrm>
          <a:prstGeom prst="rect">
            <a:avLst/>
          </a:prstGeom>
          <a:noFill/>
        </p:spPr>
        <p:txBody>
          <a:bodyPr wrap="none" rtlCol="0">
            <a:spAutoFit/>
          </a:bodyPr>
          <a:lstStyle/>
          <a:p>
            <a:r>
              <a:rPr kumimoji="1" lang="zh-CN" altLang="en-US" sz="1350" dirty="0">
                <a:latin typeface="微软雅黑" panose="020B0503020204020204" pitchFamily="34" charset="-122"/>
                <a:ea typeface="微软雅黑" panose="020B0503020204020204" pitchFamily="34" charset="-122"/>
                <a:cs typeface="SimHei" charset="-122"/>
              </a:rPr>
              <a:t>冷轧工序</a:t>
            </a:r>
            <a:endParaRPr kumimoji="1" lang="zh-CN" altLang="en-US" sz="1350" dirty="0">
              <a:latin typeface="微软雅黑" panose="020B0503020204020204" pitchFamily="34" charset="-122"/>
              <a:ea typeface="微软雅黑" panose="020B0503020204020204" pitchFamily="34" charset="-122"/>
              <a:cs typeface="SimHei" charset="-122"/>
            </a:endParaRPr>
          </a:p>
        </p:txBody>
      </p:sp>
      <p:sp>
        <p:nvSpPr>
          <p:cNvPr id="37" name="文本框 36"/>
          <p:cNvSpPr txBox="1"/>
          <p:nvPr/>
        </p:nvSpPr>
        <p:spPr>
          <a:xfrm>
            <a:off x="1441460" y="3671041"/>
            <a:ext cx="380879" cy="923330"/>
          </a:xfrm>
          <a:prstGeom prst="rect">
            <a:avLst/>
          </a:prstGeom>
          <a:noFill/>
        </p:spPr>
        <p:txBody>
          <a:bodyPr wrap="square" rtlCol="0">
            <a:spAutoFit/>
          </a:bodyPr>
          <a:lstStyle/>
          <a:p>
            <a:r>
              <a:rPr kumimoji="1" lang="zh-CN" altLang="en-US" sz="1350" dirty="0">
                <a:latin typeface="微软雅黑" panose="020B0503020204020204" pitchFamily="34" charset="-122"/>
                <a:ea typeface="微软雅黑" panose="020B0503020204020204" pitchFamily="34" charset="-122"/>
                <a:cs typeface="SimHei" charset="-122"/>
              </a:rPr>
              <a:t>制造成本</a:t>
            </a:r>
            <a:endParaRPr kumimoji="1" lang="zh-CN" altLang="en-US" sz="1350" dirty="0">
              <a:latin typeface="微软雅黑" panose="020B0503020204020204" pitchFamily="34" charset="-122"/>
              <a:ea typeface="微软雅黑" panose="020B0503020204020204" pitchFamily="34" charset="-122"/>
              <a:cs typeface="SimHei" charset="-122"/>
            </a:endParaRPr>
          </a:p>
        </p:txBody>
      </p:sp>
      <p:cxnSp>
        <p:nvCxnSpPr>
          <p:cNvPr id="38" name="直接连接符 37"/>
          <p:cNvCxnSpPr/>
          <p:nvPr/>
        </p:nvCxnSpPr>
        <p:spPr>
          <a:xfrm>
            <a:off x="410842" y="3388397"/>
            <a:ext cx="5423894" cy="0"/>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flipH="1">
            <a:off x="1924303" y="3388399"/>
            <a:ext cx="7129" cy="1571461"/>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1931432" y="3848072"/>
            <a:ext cx="2917293"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1931432" y="4431841"/>
            <a:ext cx="2917293" cy="0"/>
          </a:xfrm>
          <a:prstGeom prst="line">
            <a:avLst/>
          </a:prstGeom>
        </p:spPr>
        <p:style>
          <a:lnRef idx="1">
            <a:schemeClr val="dk1"/>
          </a:lnRef>
          <a:fillRef idx="0">
            <a:schemeClr val="dk1"/>
          </a:fillRef>
          <a:effectRef idx="0">
            <a:schemeClr val="dk1"/>
          </a:effectRef>
          <a:fontRef idx="minor">
            <a:schemeClr val="tx1"/>
          </a:fontRef>
        </p:style>
      </p:cxnSp>
      <p:sp>
        <p:nvSpPr>
          <p:cNvPr id="42" name="文本框 41"/>
          <p:cNvSpPr txBox="1"/>
          <p:nvPr/>
        </p:nvSpPr>
        <p:spPr>
          <a:xfrm>
            <a:off x="2030561" y="3492328"/>
            <a:ext cx="2594823" cy="30008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能源消耗：水电、燃料消耗等</a:t>
            </a:r>
            <a:endParaRPr lang="zh-CN" altLang="en-US" sz="1350"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2030561" y="4022179"/>
            <a:ext cx="2594823" cy="30008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人工成本：工资、福利成本等</a:t>
            </a:r>
            <a:endParaRPr lang="zh-CN" altLang="en-US" sz="135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1986638" y="4561799"/>
            <a:ext cx="2816553" cy="300082"/>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物料消耗：铝锭消耗、废料投入等</a:t>
            </a:r>
            <a:endParaRPr lang="zh-CN" altLang="en-US" sz="1350" dirty="0">
              <a:latin typeface="微软雅黑" panose="020B0503020204020204" pitchFamily="34" charset="-122"/>
              <a:ea typeface="微软雅黑" panose="020B0503020204020204" pitchFamily="34" charset="-122"/>
            </a:endParaRPr>
          </a:p>
        </p:txBody>
      </p:sp>
      <p:sp>
        <p:nvSpPr>
          <p:cNvPr id="45" name="矩形 44"/>
          <p:cNvSpPr/>
          <p:nvPr/>
        </p:nvSpPr>
        <p:spPr>
          <a:xfrm>
            <a:off x="410844" y="2218307"/>
            <a:ext cx="2686592" cy="4381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350" dirty="0"/>
              <a:t>计算分析模型</a:t>
            </a:r>
            <a:endParaRPr lang="zh-CN" altLang="en-US" sz="1350" dirty="0"/>
          </a:p>
        </p:txBody>
      </p:sp>
      <p:sp>
        <p:nvSpPr>
          <p:cNvPr id="46" name="矩形 45"/>
          <p:cNvSpPr/>
          <p:nvPr/>
        </p:nvSpPr>
        <p:spPr>
          <a:xfrm>
            <a:off x="3223004" y="2210204"/>
            <a:ext cx="2611733" cy="4381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350" dirty="0"/>
              <a:t>成本可视化展示</a:t>
            </a:r>
            <a:endParaRPr lang="zh-CN" altLang="en-US" sz="1350" dirty="0"/>
          </a:p>
        </p:txBody>
      </p:sp>
      <p:sp>
        <p:nvSpPr>
          <p:cNvPr id="47" name="文本框 46"/>
          <p:cNvSpPr txBox="1"/>
          <p:nvPr/>
        </p:nvSpPr>
        <p:spPr>
          <a:xfrm>
            <a:off x="6173204" y="2117812"/>
            <a:ext cx="2636949" cy="3831818"/>
          </a:xfrm>
          <a:prstGeom prst="rect">
            <a:avLst/>
          </a:prstGeom>
          <a:noFill/>
        </p:spPr>
        <p:txBody>
          <a:bodyPr wrap="square" rtlCol="0">
            <a:spAutoFit/>
          </a:bodyPr>
          <a:lstStyle/>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成本指标设计</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zh-CN" altLang="en-US" sz="1350" dirty="0">
                <a:latin typeface="微软雅黑" panose="020B0503020204020204" pitchFamily="34" charset="-122"/>
                <a:ea typeface="微软雅黑" panose="020B0503020204020204" pitchFamily="34" charset="-122"/>
              </a:rPr>
              <a:t>    横跨熔铸、热轧、冷轧工序，从原料、制造、物流三方面设计成本指标。</a:t>
            </a:r>
            <a:endParaRPr lang="en-US" altLang="zh-CN" sz="1350" b="1"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计算分析模型</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zh-CN" altLang="en-US" sz="1350" dirty="0">
                <a:latin typeface="微软雅黑" panose="020B0503020204020204" pitchFamily="34" charset="-122"/>
                <a:ea typeface="微软雅黑" panose="020B0503020204020204" pitchFamily="34" charset="-122"/>
              </a:rPr>
              <a:t>    基于数理统计分析，通过聚类、参数比较等方法挖掘成本问题，并利用相关性分析、多元回归分析、神经网络等方法追溯问题原因。</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可视化展示</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en-US" altLang="zh-CN" sz="1350" dirty="0" err="1">
                <a:latin typeface="微软雅黑" panose="020B0503020204020204" pitchFamily="34" charset="-122"/>
                <a:ea typeface="微软雅黑" panose="020B0503020204020204" pitchFamily="34" charset="-122"/>
              </a:rPr>
              <a:t>Echarts</a:t>
            </a:r>
            <a:r>
              <a:rPr lang="zh-CN" altLang="en-US" sz="1350" dirty="0">
                <a:latin typeface="微软雅黑" panose="020B0503020204020204" pitchFamily="34" charset="-122"/>
                <a:ea typeface="微软雅黑" panose="020B0503020204020204" pitchFamily="34" charset="-122"/>
              </a:rPr>
              <a:t>图表展示。</a:t>
            </a:r>
            <a:endParaRPr lang="en-US" altLang="zh-CN" sz="135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6324" y="3947094"/>
            <a:ext cx="420388" cy="420388"/>
          </a:xfrm>
          <a:prstGeom prst="rect">
            <a:avLst/>
          </a:prstGeom>
        </p:spPr>
      </p:pic>
    </p:spTree>
    <p:extLst>
      <p:ext uri="{BB962C8B-B14F-4D97-AF65-F5344CB8AC3E}">
        <p14:creationId xmlns:p14="http://schemas.microsoft.com/office/powerpoint/2010/main" val="372084135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成本预测与优化</a:t>
            </a:r>
            <a:endParaRPr lang="zh-CN" altLang="en-US" sz="135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0728728"/>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成本精益控制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风险预警与规避</a:t>
            </a:r>
            <a:endParaRPr lang="zh-CN" altLang="en-US" sz="1350" b="1"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749797" y="2455377"/>
            <a:ext cx="5489079" cy="3309554"/>
            <a:chOff x="1908175" y="1412211"/>
            <a:chExt cx="6526213" cy="5041125"/>
          </a:xfrm>
        </p:grpSpPr>
        <p:sp>
          <p:nvSpPr>
            <p:cNvPr id="11" name="Freeform 4"/>
            <p:cNvSpPr>
              <a:spLocks noEditPoints="1"/>
            </p:cNvSpPr>
            <p:nvPr/>
          </p:nvSpPr>
          <p:spPr bwMode="gray">
            <a:xfrm>
              <a:off x="1970088" y="1955948"/>
              <a:ext cx="6464300" cy="4235450"/>
            </a:xfrm>
            <a:custGeom>
              <a:avLst/>
              <a:gdLst>
                <a:gd name="T0" fmla="*/ 2147483647 w 2820"/>
                <a:gd name="T1" fmla="*/ 2147483647 h 2912"/>
                <a:gd name="T2" fmla="*/ 2147483647 w 2820"/>
                <a:gd name="T3" fmla="*/ 2147483647 h 2912"/>
                <a:gd name="T4" fmla="*/ 2147483647 w 2820"/>
                <a:gd name="T5" fmla="*/ 2147483647 h 2912"/>
                <a:gd name="T6" fmla="*/ 2147483647 w 2820"/>
                <a:gd name="T7" fmla="*/ 2147483647 h 2912"/>
                <a:gd name="T8" fmla="*/ 2147483647 w 2820"/>
                <a:gd name="T9" fmla="*/ 2147483647 h 2912"/>
                <a:gd name="T10" fmla="*/ 2147483647 w 2820"/>
                <a:gd name="T11" fmla="*/ 2147483647 h 2912"/>
                <a:gd name="T12" fmla="*/ 2147483647 w 2820"/>
                <a:gd name="T13" fmla="*/ 2147483647 h 2912"/>
                <a:gd name="T14" fmla="*/ 2147483647 w 2820"/>
                <a:gd name="T15" fmla="*/ 2147483647 h 2912"/>
                <a:gd name="T16" fmla="*/ 0 w 2820"/>
                <a:gd name="T17" fmla="*/ 2147483647 h 2912"/>
                <a:gd name="T18" fmla="*/ 2147483647 w 2820"/>
                <a:gd name="T19" fmla="*/ 2147483647 h 2912"/>
                <a:gd name="T20" fmla="*/ 2147483647 w 2820"/>
                <a:gd name="T21" fmla="*/ 2147483647 h 2912"/>
                <a:gd name="T22" fmla="*/ 2147483647 w 2820"/>
                <a:gd name="T23" fmla="*/ 2147483647 h 2912"/>
                <a:gd name="T24" fmla="*/ 2147483647 w 2820"/>
                <a:gd name="T25" fmla="*/ 2147483647 h 2912"/>
                <a:gd name="T26" fmla="*/ 2147483647 w 2820"/>
                <a:gd name="T27" fmla="*/ 2147483647 h 2912"/>
                <a:gd name="T28" fmla="*/ 2147483647 w 2820"/>
                <a:gd name="T29" fmla="*/ 2147483647 h 2912"/>
                <a:gd name="T30" fmla="*/ 2147483647 w 2820"/>
                <a:gd name="T31" fmla="*/ 2147483647 h 2912"/>
                <a:gd name="T32" fmla="*/ 2147483647 w 2820"/>
                <a:gd name="T33" fmla="*/ 2147483647 h 2912"/>
                <a:gd name="T34" fmla="*/ 2147483647 w 2820"/>
                <a:gd name="T35" fmla="*/ 2147483647 h 2912"/>
                <a:gd name="T36" fmla="*/ 2147483647 w 2820"/>
                <a:gd name="T37" fmla="*/ 2147483647 h 2912"/>
                <a:gd name="T38" fmla="*/ 2147483647 w 2820"/>
                <a:gd name="T39" fmla="*/ 2147483647 h 2912"/>
                <a:gd name="T40" fmla="*/ 2147483647 w 2820"/>
                <a:gd name="T41" fmla="*/ 2147483647 h 2912"/>
                <a:gd name="T42" fmla="*/ 2147483647 w 2820"/>
                <a:gd name="T43" fmla="*/ 2147483647 h 2912"/>
                <a:gd name="T44" fmla="*/ 2147483647 w 2820"/>
                <a:gd name="T45" fmla="*/ 2147483647 h 2912"/>
                <a:gd name="T46" fmla="*/ 2147483647 w 2820"/>
                <a:gd name="T47" fmla="*/ 2147483647 h 2912"/>
                <a:gd name="T48" fmla="*/ 2147483647 w 2820"/>
                <a:gd name="T49" fmla="*/ 2147483647 h 2912"/>
                <a:gd name="T50" fmla="*/ 2147483647 w 2820"/>
                <a:gd name="T51" fmla="*/ 2147483647 h 2912"/>
                <a:gd name="T52" fmla="*/ 2147483647 w 2820"/>
                <a:gd name="T53" fmla="*/ 2147483647 h 2912"/>
                <a:gd name="T54" fmla="*/ 2147483647 w 2820"/>
                <a:gd name="T55" fmla="*/ 2147483647 h 2912"/>
                <a:gd name="T56" fmla="*/ 2147483647 w 2820"/>
                <a:gd name="T57" fmla="*/ 2147483647 h 2912"/>
                <a:gd name="T58" fmla="*/ 2147483647 w 2820"/>
                <a:gd name="T59" fmla="*/ 2147483647 h 2912"/>
                <a:gd name="T60" fmla="*/ 2147483647 w 2820"/>
                <a:gd name="T61" fmla="*/ 2147483647 h 2912"/>
                <a:gd name="T62" fmla="*/ 2147483647 w 2820"/>
                <a:gd name="T63" fmla="*/ 2147483647 h 2912"/>
                <a:gd name="T64" fmla="*/ 2147483647 w 2820"/>
                <a:gd name="T65" fmla="*/ 2147483647 h 2912"/>
                <a:gd name="T66" fmla="*/ 2147483647 w 2820"/>
                <a:gd name="T67" fmla="*/ 2147483647 h 2912"/>
                <a:gd name="T68" fmla="*/ 2147483647 w 2820"/>
                <a:gd name="T69" fmla="*/ 2147483647 h 2912"/>
                <a:gd name="T70" fmla="*/ 2147483647 w 2820"/>
                <a:gd name="T71" fmla="*/ 2147483647 h 2912"/>
                <a:gd name="T72" fmla="*/ 2147483647 w 2820"/>
                <a:gd name="T73" fmla="*/ 2147483647 h 2912"/>
                <a:gd name="T74" fmla="*/ 2147483647 w 2820"/>
                <a:gd name="T75" fmla="*/ 2147483647 h 2912"/>
                <a:gd name="T76" fmla="*/ 2147483647 w 2820"/>
                <a:gd name="T77" fmla="*/ 2147483647 h 2912"/>
                <a:gd name="T78" fmla="*/ 2147483647 w 2820"/>
                <a:gd name="T79" fmla="*/ 2147483647 h 2912"/>
                <a:gd name="T80" fmla="*/ 2147483647 w 2820"/>
                <a:gd name="T81" fmla="*/ 2147483647 h 2912"/>
                <a:gd name="T82" fmla="*/ 2147483647 w 2820"/>
                <a:gd name="T83" fmla="*/ 2147483647 h 2912"/>
                <a:gd name="T84" fmla="*/ 2147483647 w 2820"/>
                <a:gd name="T85" fmla="*/ 2147483647 h 2912"/>
                <a:gd name="T86" fmla="*/ 2147483647 w 2820"/>
                <a:gd name="T87" fmla="*/ 2147483647 h 2912"/>
                <a:gd name="T88" fmla="*/ 2147483647 w 2820"/>
                <a:gd name="T89" fmla="*/ 2147483647 h 2912"/>
                <a:gd name="T90" fmla="*/ 2147483647 w 2820"/>
                <a:gd name="T91" fmla="*/ 0 h 2912"/>
                <a:gd name="T92" fmla="*/ 2147483647 w 2820"/>
                <a:gd name="T93" fmla="*/ 2147483647 h 2912"/>
                <a:gd name="T94" fmla="*/ 2147483647 w 2820"/>
                <a:gd name="T95" fmla="*/ 2147483647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ln>
              <a:headEnd/>
              <a:tailEnd/>
            </a:ln>
            <a:extLst/>
          </p:spPr>
          <p:style>
            <a:lnRef idx="0">
              <a:schemeClr val="accent2"/>
            </a:lnRef>
            <a:fillRef idx="3">
              <a:schemeClr val="accent2"/>
            </a:fillRef>
            <a:effectRef idx="3">
              <a:schemeClr val="accent2"/>
            </a:effectRef>
            <a:fontRef idx="minor">
              <a:schemeClr val="lt1"/>
            </a:fontRef>
          </p:style>
          <p:txBody>
            <a:bodyPr/>
            <a:lstStyle/>
            <a:p>
              <a:endParaRPr lang="zh-CN" altLang="en-US" sz="1350"/>
            </a:p>
          </p:txBody>
        </p:sp>
        <p:grpSp>
          <p:nvGrpSpPr>
            <p:cNvPr id="14" name="Group 42"/>
            <p:cNvGrpSpPr>
              <a:grpSpLocks/>
            </p:cNvGrpSpPr>
            <p:nvPr/>
          </p:nvGrpSpPr>
          <p:grpSpPr bwMode="auto">
            <a:xfrm>
              <a:off x="4087813" y="4488011"/>
              <a:ext cx="1343025" cy="1366837"/>
              <a:chOff x="732" y="2112"/>
              <a:chExt cx="842" cy="860"/>
            </a:xfrm>
          </p:grpSpPr>
          <p:sp>
            <p:nvSpPr>
              <p:cNvPr id="42" name="Oval 43"/>
              <p:cNvSpPr>
                <a:spLocks noChangeArrowheads="1"/>
              </p:cNvSpPr>
              <p:nvPr/>
            </p:nvSpPr>
            <p:spPr bwMode="gray">
              <a:xfrm>
                <a:off x="732" y="2112"/>
                <a:ext cx="842" cy="860"/>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43" name="Oval 44"/>
              <p:cNvSpPr>
                <a:spLocks noChangeArrowheads="1"/>
              </p:cNvSpPr>
              <p:nvPr/>
            </p:nvSpPr>
            <p:spPr bwMode="gray">
              <a:xfrm>
                <a:off x="743" y="2117"/>
                <a:ext cx="823" cy="855"/>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44" name="Oval 45"/>
              <p:cNvSpPr>
                <a:spLocks noChangeArrowheads="1"/>
              </p:cNvSpPr>
              <p:nvPr/>
            </p:nvSpPr>
            <p:spPr bwMode="gray">
              <a:xfrm>
                <a:off x="751" y="2125"/>
                <a:ext cx="786" cy="78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5" name="Oval 46"/>
              <p:cNvSpPr>
                <a:spLocks noChangeArrowheads="1"/>
              </p:cNvSpPr>
              <p:nvPr/>
            </p:nvSpPr>
            <p:spPr bwMode="gray">
              <a:xfrm>
                <a:off x="795" y="2147"/>
                <a:ext cx="710" cy="636"/>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6" name="Text Box 47"/>
              <p:cNvSpPr txBox="1">
                <a:spLocks noChangeArrowheads="1"/>
              </p:cNvSpPr>
              <p:nvPr/>
            </p:nvSpPr>
            <p:spPr bwMode="gray">
              <a:xfrm>
                <a:off x="765" y="2429"/>
                <a:ext cx="7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500" b="1" dirty="0" err="1">
                    <a:solidFill>
                      <a:srgbClr val="FF0000"/>
                    </a:solidFill>
                    <a:latin typeface="微软雅黑" pitchFamily="34" charset="-122"/>
                    <a:ea typeface="微软雅黑" pitchFamily="34" charset="-122"/>
                  </a:rPr>
                  <a:t>风险控制</a:t>
                </a:r>
                <a:endParaRPr lang="en-US" altLang="zh-CN" sz="1500" b="1" dirty="0">
                  <a:solidFill>
                    <a:srgbClr val="FF0000"/>
                  </a:solidFill>
                  <a:latin typeface="微软雅黑" pitchFamily="34" charset="-122"/>
                  <a:ea typeface="微软雅黑" pitchFamily="34" charset="-122"/>
                </a:endParaRPr>
              </a:p>
            </p:txBody>
          </p:sp>
        </p:grpSp>
        <p:grpSp>
          <p:nvGrpSpPr>
            <p:cNvPr id="15" name="组合 57"/>
            <p:cNvGrpSpPr>
              <a:grpSpLocks/>
            </p:cNvGrpSpPr>
            <p:nvPr/>
          </p:nvGrpSpPr>
          <p:grpSpPr bwMode="auto">
            <a:xfrm>
              <a:off x="2597150" y="1751161"/>
              <a:ext cx="1142222" cy="1168400"/>
              <a:chOff x="714348" y="2932117"/>
              <a:chExt cx="1136262" cy="1139825"/>
            </a:xfrm>
          </p:grpSpPr>
          <p:sp>
            <p:nvSpPr>
              <p:cNvPr id="36" name="Oval 48"/>
              <p:cNvSpPr>
                <a:spLocks noChangeArrowheads="1"/>
              </p:cNvSpPr>
              <p:nvPr/>
            </p:nvSpPr>
            <p:spPr bwMode="gray">
              <a:xfrm>
                <a:off x="714348" y="3537649"/>
                <a:ext cx="914367" cy="534293"/>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37" name="Oval 49"/>
              <p:cNvSpPr>
                <a:spLocks noChangeArrowheads="1"/>
              </p:cNvSpPr>
              <p:nvPr/>
            </p:nvSpPr>
            <p:spPr bwMode="gray">
              <a:xfrm>
                <a:off x="790150" y="2932117"/>
                <a:ext cx="1023332" cy="102522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38" name="Oval 50"/>
              <p:cNvSpPr>
                <a:spLocks noChangeArrowheads="1"/>
              </p:cNvSpPr>
              <p:nvPr/>
            </p:nvSpPr>
            <p:spPr bwMode="gray">
              <a:xfrm>
                <a:off x="804364" y="2936763"/>
                <a:ext cx="999644" cy="1000444"/>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39" name="Oval 51"/>
              <p:cNvSpPr>
                <a:spLocks noChangeArrowheads="1"/>
              </p:cNvSpPr>
              <p:nvPr/>
            </p:nvSpPr>
            <p:spPr bwMode="gray">
              <a:xfrm>
                <a:off x="813839" y="2947604"/>
                <a:ext cx="952267" cy="933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0" name="Oval 52"/>
              <p:cNvSpPr>
                <a:spLocks noChangeArrowheads="1"/>
              </p:cNvSpPr>
              <p:nvPr/>
            </p:nvSpPr>
            <p:spPr bwMode="gray">
              <a:xfrm>
                <a:off x="869111" y="2972383"/>
                <a:ext cx="846460" cy="758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41" name="Text Box 53"/>
              <p:cNvSpPr txBox="1">
                <a:spLocks noChangeArrowheads="1"/>
              </p:cNvSpPr>
              <p:nvPr/>
            </p:nvSpPr>
            <p:spPr bwMode="gray">
              <a:xfrm>
                <a:off x="742200" y="3259582"/>
                <a:ext cx="1108410" cy="44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风险分析</a:t>
                </a:r>
                <a:endParaRPr lang="en-US" altLang="zh-CN" sz="1350" b="1" dirty="0">
                  <a:solidFill>
                    <a:srgbClr val="FF0000"/>
                  </a:solidFill>
                  <a:latin typeface="微软雅黑" pitchFamily="34" charset="-122"/>
                  <a:ea typeface="微软雅黑" pitchFamily="34" charset="-122"/>
                </a:endParaRPr>
              </a:p>
            </p:txBody>
          </p:sp>
        </p:grpSp>
        <p:sp>
          <p:nvSpPr>
            <p:cNvPr id="16" name="Oval 54"/>
            <p:cNvSpPr>
              <a:spLocks noChangeArrowheads="1"/>
            </p:cNvSpPr>
            <p:nvPr/>
          </p:nvSpPr>
          <p:spPr bwMode="gray">
            <a:xfrm>
              <a:off x="4262438" y="1979761"/>
              <a:ext cx="746125" cy="241300"/>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ysClr val="windowText" lastClr="000000"/>
                </a:solidFill>
              </a:endParaRPr>
            </a:p>
          </p:txBody>
        </p:sp>
        <p:sp>
          <p:nvSpPr>
            <p:cNvPr id="17" name="Oval 55"/>
            <p:cNvSpPr>
              <a:spLocks noChangeArrowheads="1"/>
            </p:cNvSpPr>
            <p:nvPr/>
          </p:nvSpPr>
          <p:spPr bwMode="gray">
            <a:xfrm>
              <a:off x="4391025" y="1422548"/>
              <a:ext cx="741363" cy="71596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18" name="Oval 56"/>
            <p:cNvSpPr>
              <a:spLocks noChangeArrowheads="1"/>
            </p:cNvSpPr>
            <p:nvPr/>
          </p:nvSpPr>
          <p:spPr bwMode="gray">
            <a:xfrm>
              <a:off x="4400550" y="1427311"/>
              <a:ext cx="723900" cy="6985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ysClr val="windowText" lastClr="000000"/>
                </a:solidFill>
              </a:endParaRPr>
            </a:p>
          </p:txBody>
        </p:sp>
        <p:sp>
          <p:nvSpPr>
            <p:cNvPr id="19" name="Oval 57"/>
            <p:cNvSpPr>
              <a:spLocks noChangeArrowheads="1"/>
            </p:cNvSpPr>
            <p:nvPr/>
          </p:nvSpPr>
          <p:spPr bwMode="gray">
            <a:xfrm>
              <a:off x="4406900" y="1433661"/>
              <a:ext cx="688975" cy="652462"/>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20" name="Oval 58"/>
            <p:cNvSpPr>
              <a:spLocks noChangeArrowheads="1"/>
            </p:cNvSpPr>
            <p:nvPr/>
          </p:nvSpPr>
          <p:spPr bwMode="gray">
            <a:xfrm>
              <a:off x="4446588" y="1455886"/>
              <a:ext cx="611187" cy="527050"/>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21" name="Text Box 59"/>
            <p:cNvSpPr txBox="1">
              <a:spLocks noChangeArrowheads="1"/>
            </p:cNvSpPr>
            <p:nvPr/>
          </p:nvSpPr>
          <p:spPr bwMode="gray">
            <a:xfrm>
              <a:off x="4391024" y="1412211"/>
              <a:ext cx="733426" cy="70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200" b="1" dirty="0" err="1">
                  <a:solidFill>
                    <a:srgbClr val="FF0000"/>
                  </a:solidFill>
                  <a:latin typeface="微软雅黑" pitchFamily="34" charset="-122"/>
                  <a:ea typeface="微软雅黑" pitchFamily="34" charset="-122"/>
                </a:rPr>
                <a:t>风险</a:t>
              </a:r>
              <a:endParaRPr lang="en-US" altLang="zh-CN" sz="1200" b="1" dirty="0">
                <a:solidFill>
                  <a:srgbClr val="FF0000"/>
                </a:solidFill>
                <a:latin typeface="微软雅黑" pitchFamily="34" charset="-122"/>
                <a:ea typeface="微软雅黑" pitchFamily="34" charset="-122"/>
              </a:endParaRPr>
            </a:p>
            <a:p>
              <a:pPr algn="ctr" eaLnBrk="1" hangingPunct="1"/>
              <a:r>
                <a:rPr lang="en-US" altLang="zh-CN" sz="1200" b="1" dirty="0" err="1">
                  <a:solidFill>
                    <a:srgbClr val="FF0000"/>
                  </a:solidFill>
                  <a:latin typeface="微软雅黑" pitchFamily="34" charset="-122"/>
                  <a:ea typeface="微软雅黑" pitchFamily="34" charset="-122"/>
                </a:rPr>
                <a:t>识别</a:t>
              </a:r>
              <a:endParaRPr lang="en-US" altLang="zh-CN" sz="1200" b="1" dirty="0">
                <a:solidFill>
                  <a:srgbClr val="FF0000"/>
                </a:solidFill>
                <a:latin typeface="微软雅黑" pitchFamily="34" charset="-122"/>
                <a:ea typeface="微软雅黑" pitchFamily="34" charset="-122"/>
              </a:endParaRPr>
            </a:p>
          </p:txBody>
        </p:sp>
        <p:grpSp>
          <p:nvGrpSpPr>
            <p:cNvPr id="22" name="组合 58"/>
            <p:cNvGrpSpPr>
              <a:grpSpLocks/>
            </p:cNvGrpSpPr>
            <p:nvPr/>
          </p:nvGrpSpPr>
          <p:grpSpPr bwMode="auto">
            <a:xfrm>
              <a:off x="1908175" y="3432929"/>
              <a:ext cx="1230314" cy="1270983"/>
              <a:chOff x="714348" y="2928376"/>
              <a:chExt cx="1131271" cy="1143566"/>
            </a:xfrm>
          </p:grpSpPr>
          <p:sp>
            <p:nvSpPr>
              <p:cNvPr id="26" name="Oval 48"/>
              <p:cNvSpPr>
                <a:spLocks noChangeArrowheads="1"/>
              </p:cNvSpPr>
              <p:nvPr/>
            </p:nvSpPr>
            <p:spPr bwMode="gray">
              <a:xfrm>
                <a:off x="714348" y="3537738"/>
                <a:ext cx="915235" cy="534204"/>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27" name="Oval 49"/>
              <p:cNvSpPr>
                <a:spLocks noChangeArrowheads="1"/>
              </p:cNvSpPr>
              <p:nvPr/>
            </p:nvSpPr>
            <p:spPr bwMode="gray">
              <a:xfrm>
                <a:off x="790253" y="2932117"/>
                <a:ext cx="1024712" cy="1024128"/>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28" name="Oval 50"/>
              <p:cNvSpPr>
                <a:spLocks noChangeArrowheads="1"/>
              </p:cNvSpPr>
              <p:nvPr/>
            </p:nvSpPr>
            <p:spPr bwMode="gray">
              <a:xfrm>
                <a:off x="803390" y="2936402"/>
                <a:ext cx="999897" cy="1001275"/>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29" name="Oval 51"/>
              <p:cNvSpPr>
                <a:spLocks noChangeArrowheads="1"/>
              </p:cNvSpPr>
              <p:nvPr/>
            </p:nvSpPr>
            <p:spPr bwMode="gray">
              <a:xfrm>
                <a:off x="778520" y="2928376"/>
                <a:ext cx="1024767" cy="1027869"/>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30" name="Oval 52"/>
              <p:cNvSpPr>
                <a:spLocks noChangeArrowheads="1"/>
              </p:cNvSpPr>
              <p:nvPr/>
            </p:nvSpPr>
            <p:spPr bwMode="gray">
              <a:xfrm>
                <a:off x="803390" y="2973539"/>
                <a:ext cx="999897" cy="904147"/>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35" name="Text Box 53"/>
              <p:cNvSpPr txBox="1">
                <a:spLocks noChangeArrowheads="1"/>
              </p:cNvSpPr>
              <p:nvPr/>
            </p:nvSpPr>
            <p:spPr bwMode="gray">
              <a:xfrm>
                <a:off x="759599" y="3235797"/>
                <a:ext cx="1086020" cy="4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风险评估</a:t>
                </a:r>
                <a:endParaRPr lang="en-US" altLang="zh-CN" sz="1350" b="1" dirty="0">
                  <a:solidFill>
                    <a:srgbClr val="FF0000"/>
                  </a:solidFill>
                  <a:latin typeface="微软雅黑" pitchFamily="34" charset="-122"/>
                  <a:ea typeface="微软雅黑" pitchFamily="34" charset="-122"/>
                </a:endParaRPr>
              </a:p>
            </p:txBody>
          </p:sp>
        </p:grpSp>
        <p:sp>
          <p:nvSpPr>
            <p:cNvPr id="23" name="圆角矩形 48"/>
            <p:cNvSpPr>
              <a:spLocks noChangeArrowheads="1"/>
            </p:cNvSpPr>
            <p:nvPr/>
          </p:nvSpPr>
          <p:spPr bwMode="auto">
            <a:xfrm>
              <a:off x="3264480" y="3555194"/>
              <a:ext cx="2505290" cy="447925"/>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200" dirty="0">
                  <a:latin typeface="微软雅黑" pitchFamily="34" charset="-122"/>
                  <a:ea typeface="微软雅黑" pitchFamily="34" charset="-122"/>
                </a:rPr>
                <a:t>对风险系数和风险机率进行评估</a:t>
              </a:r>
              <a:r>
                <a:rPr lang="zh-CN" altLang="en-US" sz="1200" dirty="0">
                  <a:latin typeface="微软雅黑" pitchFamily="34" charset="-122"/>
                  <a:ea typeface="微软雅黑" pitchFamily="34" charset="-122"/>
                </a:rPr>
                <a:t>，分析风险变化趋势</a:t>
              </a:r>
              <a:endParaRPr lang="zh-CN" altLang="en-US" sz="1200" dirty="0">
                <a:latin typeface="微软雅黑" pitchFamily="34" charset="-122"/>
                <a:ea typeface="微软雅黑" pitchFamily="34" charset="-122"/>
              </a:endParaRPr>
            </a:p>
          </p:txBody>
        </p:sp>
        <p:sp>
          <p:nvSpPr>
            <p:cNvPr id="24" name="圆角矩形 50"/>
            <p:cNvSpPr>
              <a:spLocks noChangeArrowheads="1"/>
            </p:cNvSpPr>
            <p:nvPr/>
          </p:nvSpPr>
          <p:spPr bwMode="auto">
            <a:xfrm>
              <a:off x="4056955" y="2257966"/>
              <a:ext cx="2099925" cy="658097"/>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r>
                <a:rPr lang="zh-CN" altLang="en-US" sz="1200" dirty="0">
                  <a:latin typeface="微软雅黑" pitchFamily="34" charset="-122"/>
                  <a:ea typeface="微软雅黑" pitchFamily="34" charset="-122"/>
                </a:rPr>
                <a:t>结合指标分析和预测结果</a:t>
              </a:r>
              <a:r>
                <a:rPr lang="en-US" altLang="zh-CN" sz="1200" dirty="0">
                  <a:latin typeface="微软雅黑" pitchFamily="34" charset="-122"/>
                  <a:ea typeface="微软雅黑" pitchFamily="34" charset="-122"/>
                </a:rPr>
                <a:t>,</a:t>
              </a:r>
              <a:r>
                <a:rPr lang="zh-CN" altLang="en-US" sz="1200" dirty="0">
                  <a:latin typeface="微软雅黑" pitchFamily="34" charset="-122"/>
                  <a:ea typeface="微软雅黑" pitchFamily="34" charset="-122"/>
                </a:rPr>
                <a:t>判断风险来源与等级</a:t>
              </a:r>
              <a:endParaRPr lang="zh-CN" altLang="en-US" sz="1200" dirty="0">
                <a:latin typeface="微软雅黑" pitchFamily="34" charset="-122"/>
                <a:ea typeface="微软雅黑" pitchFamily="34" charset="-122"/>
              </a:endParaRPr>
            </a:p>
          </p:txBody>
        </p:sp>
        <p:sp>
          <p:nvSpPr>
            <p:cNvPr id="25" name="圆角矩形 74"/>
            <p:cNvSpPr>
              <a:spLocks noChangeArrowheads="1"/>
            </p:cNvSpPr>
            <p:nvPr/>
          </p:nvSpPr>
          <p:spPr bwMode="auto">
            <a:xfrm>
              <a:off x="3663950" y="5999311"/>
              <a:ext cx="2501492" cy="454025"/>
            </a:xfrm>
            <a:prstGeom prst="roundRect">
              <a:avLst>
                <a:gd name="adj" fmla="val 488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200" dirty="0">
                  <a:latin typeface="微软雅黑" pitchFamily="34" charset="-122"/>
                  <a:ea typeface="微软雅黑" pitchFamily="34" charset="-122"/>
                </a:rPr>
                <a:t>制定风险应对方案和危机处理预案，进入风险监管状态</a:t>
              </a:r>
            </a:p>
          </p:txBody>
        </p:sp>
      </p:grpSp>
      <p:sp>
        <p:nvSpPr>
          <p:cNvPr id="47" name="TextBox 35"/>
          <p:cNvSpPr txBox="1"/>
          <p:nvPr/>
        </p:nvSpPr>
        <p:spPr>
          <a:xfrm>
            <a:off x="3495005" y="2205622"/>
            <a:ext cx="1797085" cy="722505"/>
          </a:xfrm>
          <a:prstGeom prst="rect">
            <a:avLst/>
          </a:prstGeom>
          <a:effectLst>
            <a:softEdge rad="12700"/>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30000"/>
              </a:lnSpc>
            </a:pPr>
            <a:r>
              <a:rPr lang="zh-CN" altLang="en-US" sz="1050" dirty="0">
                <a:latin typeface="+mj-ea"/>
                <a:ea typeface="+mj-ea"/>
              </a:rPr>
              <a:t>物料成本   人工成本</a:t>
            </a:r>
            <a:endParaRPr lang="en-US" altLang="zh-CN" sz="1050" dirty="0">
              <a:latin typeface="+mj-ea"/>
              <a:ea typeface="+mj-ea"/>
            </a:endParaRPr>
          </a:p>
          <a:p>
            <a:pPr>
              <a:lnSpc>
                <a:spcPct val="130000"/>
              </a:lnSpc>
            </a:pPr>
            <a:r>
              <a:rPr lang="zh-CN" altLang="en-US" sz="1050" dirty="0">
                <a:latin typeface="+mj-ea"/>
                <a:ea typeface="+mj-ea"/>
              </a:rPr>
              <a:t>能源成本   原料</a:t>
            </a:r>
            <a:r>
              <a:rPr lang="zh-CN" altLang="en-US" sz="1050" dirty="0">
                <a:latin typeface="+mj-ea"/>
                <a:ea typeface="+mj-ea"/>
              </a:rPr>
              <a:t>成本</a:t>
            </a:r>
            <a:endParaRPr lang="en-US" altLang="zh-CN" sz="1050" dirty="0">
              <a:latin typeface="+mj-ea"/>
              <a:ea typeface="+mj-ea"/>
            </a:endParaRPr>
          </a:p>
          <a:p>
            <a:pPr>
              <a:lnSpc>
                <a:spcPct val="130000"/>
              </a:lnSpc>
            </a:pPr>
            <a:r>
              <a:rPr lang="zh-CN" altLang="en-US" sz="1050" dirty="0">
                <a:latin typeface="+mj-ea"/>
                <a:ea typeface="+mj-ea"/>
              </a:rPr>
              <a:t>物流成本   耗材</a:t>
            </a:r>
            <a:r>
              <a:rPr lang="zh-CN" altLang="en-US" sz="1050" dirty="0">
                <a:latin typeface="+mj-ea"/>
                <a:ea typeface="+mj-ea"/>
              </a:rPr>
              <a:t>成本</a:t>
            </a:r>
            <a:endParaRPr lang="en-US" altLang="zh-CN" sz="1050" dirty="0">
              <a:latin typeface="+mj-ea"/>
              <a:ea typeface="+mj-ea"/>
            </a:endParaRPr>
          </a:p>
        </p:txBody>
      </p:sp>
      <p:sp>
        <p:nvSpPr>
          <p:cNvPr id="48" name="圆角矩形 48"/>
          <p:cNvSpPr>
            <a:spLocks noChangeArrowheads="1"/>
          </p:cNvSpPr>
          <p:nvPr/>
        </p:nvSpPr>
        <p:spPr bwMode="auto">
          <a:xfrm>
            <a:off x="306277" y="2307006"/>
            <a:ext cx="2214246" cy="294946"/>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200" dirty="0">
                <a:latin typeface="微软雅黑" pitchFamily="34" charset="-122"/>
                <a:ea typeface="微软雅黑" pitchFamily="34" charset="-122"/>
              </a:rPr>
              <a:t>通过定性描述与定量分析，分析风险发生的可能性及其影响</a:t>
            </a:r>
          </a:p>
        </p:txBody>
      </p:sp>
      <p:sp>
        <p:nvSpPr>
          <p:cNvPr id="49" name="矩形 48"/>
          <p:cNvSpPr/>
          <p:nvPr/>
        </p:nvSpPr>
        <p:spPr>
          <a:xfrm>
            <a:off x="5682557" y="2877040"/>
            <a:ext cx="3136252" cy="902555"/>
          </a:xfrm>
          <a:prstGeom prst="rect">
            <a:avLst/>
          </a:prstGeom>
        </p:spPr>
        <p:txBody>
          <a:bodyPr wrap="square">
            <a:spAutoFit/>
          </a:bodyPr>
          <a:lstStyle/>
          <a:p>
            <a:pPr>
              <a:lnSpc>
                <a:spcPct val="130000"/>
              </a:lnSpc>
            </a:pPr>
            <a:r>
              <a:rPr lang="zh-CN" altLang="en-US" sz="1350" dirty="0">
                <a:latin typeface="微软雅黑" panose="020B0503020204020204" pitchFamily="34" charset="-122"/>
                <a:ea typeface="微软雅黑" panose="020B0503020204020204" pitchFamily="34" charset="-122"/>
              </a:rPr>
              <a:t>    在</a:t>
            </a:r>
            <a:r>
              <a:rPr lang="zh-CN" altLang="en-US" sz="1350" dirty="0">
                <a:latin typeface="微软雅黑" panose="020B0503020204020204" pitchFamily="34" charset="-122"/>
                <a:ea typeface="微软雅黑" panose="020B0503020204020204" pitchFamily="34" charset="-122"/>
              </a:rPr>
              <a:t>成本管理中，对成本指标进行风险分析并建立预警机制是企业管理决策中的重要环节。</a:t>
            </a:r>
          </a:p>
        </p:txBody>
      </p:sp>
    </p:spTree>
    <p:extLst>
      <p:ext uri="{BB962C8B-B14F-4D97-AF65-F5344CB8AC3E}">
        <p14:creationId xmlns:p14="http://schemas.microsoft.com/office/powerpoint/2010/main" val="375967257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任意多边形 23"/>
          <p:cNvSpPr/>
          <p:nvPr/>
        </p:nvSpPr>
        <p:spPr>
          <a:xfrm>
            <a:off x="3900665" y="1455518"/>
            <a:ext cx="4712994" cy="4554025"/>
          </a:xfrm>
          <a:custGeom>
            <a:avLst/>
            <a:gdLst>
              <a:gd name="connsiteX0" fmla="*/ 3367134 w 6912464"/>
              <a:gd name="connsiteY0" fmla="*/ 0 h 6072033"/>
              <a:gd name="connsiteX1" fmla="*/ 6909205 w 6912464"/>
              <a:gd name="connsiteY1" fmla="*/ 10447 h 6072033"/>
              <a:gd name="connsiteX2" fmla="*/ 6912464 w 6912464"/>
              <a:gd name="connsiteY2" fmla="*/ 6072033 h 6072033"/>
              <a:gd name="connsiteX3" fmla="*/ 0 w 6912464"/>
              <a:gd name="connsiteY3" fmla="*/ 6072033 h 6072033"/>
            </a:gdLst>
            <a:ahLst/>
            <a:cxnLst>
              <a:cxn ang="0">
                <a:pos x="connsiteX0" y="connsiteY0"/>
              </a:cxn>
              <a:cxn ang="0">
                <a:pos x="connsiteX1" y="connsiteY1"/>
              </a:cxn>
              <a:cxn ang="0">
                <a:pos x="connsiteX2" y="connsiteY2"/>
              </a:cxn>
              <a:cxn ang="0">
                <a:pos x="connsiteX3" y="connsiteY3"/>
              </a:cxn>
            </a:cxnLst>
            <a:rect l="l" t="t" r="r" b="b"/>
            <a:pathLst>
              <a:path w="6912464" h="6072033">
                <a:moveTo>
                  <a:pt x="3367134" y="0"/>
                </a:moveTo>
                <a:lnTo>
                  <a:pt x="6909205" y="10447"/>
                </a:lnTo>
                <a:lnTo>
                  <a:pt x="6912464" y="6072033"/>
                </a:lnTo>
                <a:lnTo>
                  <a:pt x="0" y="60720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72708" name="Picture 4" descr="C:\Documents and Settings\Administrator\桌面\无标题-1.png"/>
          <p:cNvPicPr>
            <a:picLocks noChangeAspect="1" noChangeArrowheads="1"/>
          </p:cNvPicPr>
          <p:nvPr/>
        </p:nvPicPr>
        <p:blipFill rotWithShape="1">
          <a:blip r:embed="rId3"/>
          <a:srcRect l="-1" r="-20"/>
          <a:stretch/>
        </p:blipFill>
        <p:spPr bwMode="auto">
          <a:xfrm>
            <a:off x="4214813" y="837467"/>
            <a:ext cx="4930200" cy="5172075"/>
          </a:xfrm>
          <a:prstGeom prst="rect">
            <a:avLst/>
          </a:prstGeom>
          <a:noFill/>
        </p:spPr>
      </p:pic>
      <p:sp>
        <p:nvSpPr>
          <p:cNvPr id="25" name="文本框 24"/>
          <p:cNvSpPr txBox="1"/>
          <p:nvPr/>
        </p:nvSpPr>
        <p:spPr>
          <a:xfrm>
            <a:off x="114655" y="1144905"/>
            <a:ext cx="2971655" cy="715581"/>
          </a:xfrm>
          <a:prstGeom prst="rect">
            <a:avLst/>
          </a:prstGeom>
          <a:noFill/>
        </p:spPr>
        <p:txBody>
          <a:bodyPr wrap="square" rtlCol="0">
            <a:spAutoFit/>
          </a:bodyPr>
          <a:lstStyle/>
          <a:p>
            <a:pPr algn="ctr"/>
            <a:r>
              <a:rPr lang="en-US" altLang="zh-CN" sz="405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CONTENT</a:t>
            </a:r>
            <a:endParaRPr lang="zh-CN" altLang="en-US" sz="405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25"/>
          <p:cNvSpPr txBox="1"/>
          <p:nvPr/>
        </p:nvSpPr>
        <p:spPr>
          <a:xfrm>
            <a:off x="2136844" y="2174720"/>
            <a:ext cx="2762306"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目标与意义</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269870" y="1969287"/>
            <a:ext cx="1019482" cy="715581"/>
          </a:xfrm>
          <a:prstGeom prst="rect">
            <a:avLst/>
          </a:prstGeom>
          <a:noFill/>
        </p:spPr>
        <p:txBody>
          <a:bodyPr wrap="square" rtlCol="0">
            <a:spAutoFit/>
          </a:bodyPr>
          <a:lstStyle/>
          <a:p>
            <a:pPr algn="ctr"/>
            <a:r>
              <a:rPr lang="en-US" altLang="zh-CN" sz="405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01</a:t>
            </a:r>
            <a:endParaRPr lang="zh-CN" altLang="en-US" sz="405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p:cNvSpPr txBox="1"/>
          <p:nvPr/>
        </p:nvSpPr>
        <p:spPr>
          <a:xfrm>
            <a:off x="1844730" y="3058817"/>
            <a:ext cx="2881706"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系统架构</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083264" y="2881854"/>
            <a:ext cx="761466" cy="715581"/>
          </a:xfrm>
          <a:prstGeom prst="rect">
            <a:avLst/>
          </a:prstGeom>
          <a:noFill/>
        </p:spPr>
        <p:txBody>
          <a:bodyPr wrap="square" rtlCol="0">
            <a:spAutoFit/>
          </a:bodyPr>
          <a:lstStyle/>
          <a:p>
            <a:pPr algn="ctr"/>
            <a:r>
              <a:rPr lang="en-US" altLang="zh-CN" sz="405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02</a:t>
            </a:r>
            <a:endParaRPr lang="zh-CN" altLang="en-US" sz="405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文本框 45"/>
          <p:cNvSpPr txBox="1"/>
          <p:nvPr/>
        </p:nvSpPr>
        <p:spPr>
          <a:xfrm>
            <a:off x="1456936" y="4065916"/>
            <a:ext cx="2740574"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各主题模块</a:t>
            </a:r>
            <a:endParaRPr lang="da-DK"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95471" y="3888954"/>
            <a:ext cx="761466" cy="715581"/>
          </a:xfrm>
          <a:prstGeom prst="rect">
            <a:avLst/>
          </a:prstGeom>
          <a:noFill/>
        </p:spPr>
        <p:txBody>
          <a:bodyPr wrap="square" rtlCol="0">
            <a:spAutoFit/>
          </a:bodyPr>
          <a:lstStyle/>
          <a:p>
            <a:pPr algn="ctr"/>
            <a:r>
              <a:rPr lang="en-US" altLang="zh-CN" sz="405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03</a:t>
            </a:r>
            <a:endParaRPr lang="zh-CN" altLang="en-US" sz="4050" b="1" u="sng"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7972774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591509" y="2919097"/>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基于离线数据的质量趋势分析</a:t>
            </a:r>
          </a:p>
        </p:txBody>
      </p:sp>
      <p:sp>
        <p:nvSpPr>
          <p:cNvPr id="17" name="矩形 16"/>
          <p:cNvSpPr/>
          <p:nvPr/>
        </p:nvSpPr>
        <p:spPr>
          <a:xfrm>
            <a:off x="1591509" y="3461206"/>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质量相关指标预测</a:t>
            </a:r>
          </a:p>
        </p:txBody>
      </p:sp>
      <p:sp>
        <p:nvSpPr>
          <p:cNvPr id="18" name="矩形 17"/>
          <p:cNvSpPr/>
          <p:nvPr/>
        </p:nvSpPr>
        <p:spPr>
          <a:xfrm>
            <a:off x="1591509" y="4063646"/>
            <a:ext cx="270315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形成风险评估报告</a:t>
            </a:r>
          </a:p>
        </p:txBody>
      </p:sp>
      <p:sp>
        <p:nvSpPr>
          <p:cNvPr id="19" name="矩形 18"/>
          <p:cNvSpPr/>
          <p:nvPr/>
        </p:nvSpPr>
        <p:spPr>
          <a:xfrm>
            <a:off x="653279" y="4884139"/>
            <a:ext cx="7977544" cy="784830"/>
          </a:xfrm>
          <a:prstGeom prst="rect">
            <a:avLst/>
          </a:prstGeom>
        </p:spPr>
        <p:txBody>
          <a:bodyPr wrap="square">
            <a:spAutoFit/>
          </a:bodyPr>
          <a:lstStyle/>
          <a:p>
            <a:pPr>
              <a:lnSpc>
                <a:spcPct val="150000"/>
              </a:lnSpc>
            </a:pPr>
            <a:r>
              <a:rPr lang="zh-CN" altLang="zh-CN" sz="1500" dirty="0">
                <a:latin typeface="黑体" panose="02010609060101010101" pitchFamily="49" charset="-122"/>
                <a:ea typeface="黑体" panose="02010609060101010101" pitchFamily="49" charset="-122"/>
              </a:rPr>
              <a:t>根据历史质量变化趋势，建立预测算法对未来</a:t>
            </a:r>
            <a:r>
              <a:rPr lang="zh-CN" altLang="en-US" sz="1500" dirty="0">
                <a:solidFill>
                  <a:srgbClr val="FF0000"/>
                </a:solidFill>
                <a:latin typeface="黑体" panose="02010609060101010101" pitchFamily="49" charset="-122"/>
                <a:ea typeface="黑体" panose="02010609060101010101" pitchFamily="49" charset="-122"/>
              </a:rPr>
              <a:t>质量相关指标进行</a:t>
            </a:r>
            <a:r>
              <a:rPr lang="zh-CN" altLang="zh-CN" sz="1500" dirty="0">
                <a:solidFill>
                  <a:srgbClr val="FF0000"/>
                </a:solidFill>
                <a:latin typeface="黑体" panose="02010609060101010101" pitchFamily="49" charset="-122"/>
                <a:ea typeface="黑体" panose="02010609060101010101" pitchFamily="49" charset="-122"/>
              </a:rPr>
              <a:t>预测</a:t>
            </a:r>
            <a:r>
              <a:rPr lang="zh-CN" altLang="zh-CN" sz="1500" dirty="0">
                <a:latin typeface="黑体" panose="02010609060101010101" pitchFamily="49" charset="-122"/>
                <a:ea typeface="黑体" panose="02010609060101010101" pitchFamily="49" charset="-122"/>
              </a:rPr>
              <a:t>，</a:t>
            </a:r>
            <a:r>
              <a:rPr lang="zh-CN" altLang="en-US" sz="1500" dirty="0">
                <a:latin typeface="黑体" panose="02010609060101010101" pitchFamily="49" charset="-122"/>
                <a:ea typeface="黑体" panose="02010609060101010101" pitchFamily="49" charset="-122"/>
              </a:rPr>
              <a:t>发现严重问题时</a:t>
            </a:r>
            <a:r>
              <a:rPr lang="zh-CN" altLang="zh-CN" sz="1500" dirty="0">
                <a:solidFill>
                  <a:srgbClr val="FF0000"/>
                </a:solidFill>
                <a:latin typeface="黑体" panose="02010609060101010101" pitchFamily="49" charset="-122"/>
                <a:ea typeface="黑体" panose="02010609060101010101" pitchFamily="49" charset="-122"/>
              </a:rPr>
              <a:t>建立风险分析报告</a:t>
            </a:r>
            <a:r>
              <a:rPr lang="zh-CN" altLang="zh-CN" sz="1500" dirty="0">
                <a:latin typeface="黑体" panose="02010609060101010101" pitchFamily="49" charset="-122"/>
                <a:ea typeface="黑体" panose="02010609060101010101" pitchFamily="49" charset="-122"/>
              </a:rPr>
              <a:t>，并进行原因追溯。</a:t>
            </a:r>
            <a:endParaRPr lang="en-US" altLang="zh-CN" sz="1500" b="1" dirty="0">
              <a:latin typeface="黑体" panose="02010609060101010101" pitchFamily="49" charset="-122"/>
              <a:ea typeface="黑体" panose="02010609060101010101" pitchFamily="49" charset="-122"/>
            </a:endParaRPr>
          </a:p>
        </p:txBody>
      </p:sp>
      <p:cxnSp>
        <p:nvCxnSpPr>
          <p:cNvPr id="20" name="肘形连接符 19"/>
          <p:cNvCxnSpPr>
            <a:endCxn id="16" idx="1"/>
          </p:cNvCxnSpPr>
          <p:nvPr/>
        </p:nvCxnSpPr>
        <p:spPr>
          <a:xfrm rot="16200000" flipH="1">
            <a:off x="1144996" y="2629545"/>
            <a:ext cx="483209" cy="40981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endCxn id="17" idx="1"/>
          </p:cNvCxnSpPr>
          <p:nvPr/>
        </p:nvCxnSpPr>
        <p:spPr>
          <a:xfrm rot="16200000" flipH="1">
            <a:off x="877356" y="2904015"/>
            <a:ext cx="1018486"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18" idx="1"/>
          </p:cNvCxnSpPr>
          <p:nvPr/>
        </p:nvCxnSpPr>
        <p:spPr>
          <a:xfrm rot="16200000" flipH="1">
            <a:off x="596100" y="3225198"/>
            <a:ext cx="1580999"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任意多边形 45"/>
          <p:cNvSpPr/>
          <p:nvPr/>
        </p:nvSpPr>
        <p:spPr>
          <a:xfrm>
            <a:off x="521494" y="1587944"/>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47" name="椭圆 46"/>
          <p:cNvSpPr/>
          <p:nvPr/>
        </p:nvSpPr>
        <p:spPr>
          <a:xfrm>
            <a:off x="653279" y="1635802"/>
            <a:ext cx="863231" cy="863231"/>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8" name="任意多边形 47"/>
          <p:cNvSpPr/>
          <p:nvPr/>
        </p:nvSpPr>
        <p:spPr>
          <a:xfrm>
            <a:off x="521494" y="1607376"/>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49" name="椭圆 48"/>
          <p:cNvSpPr/>
          <p:nvPr/>
        </p:nvSpPr>
        <p:spPr>
          <a:xfrm>
            <a:off x="653279" y="1655234"/>
            <a:ext cx="863231" cy="863231"/>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52" name="表格 51"/>
          <p:cNvGraphicFramePr>
            <a:graphicFrameLocks noGrp="1"/>
          </p:cNvGraphicFramePr>
          <p:nvPr>
            <p:extLst>
              <p:ext uri="{D42A27DB-BD31-4B8C-83A1-F6EECF244321}">
                <p14:modId xmlns:p14="http://schemas.microsoft.com/office/powerpoint/2010/main" val="1208392493"/>
              </p:ext>
            </p:extLst>
          </p:nvPr>
        </p:nvGraphicFramePr>
        <p:xfrm>
          <a:off x="4474272" y="1849490"/>
          <a:ext cx="4554066" cy="2767065"/>
        </p:xfrm>
        <a:graphic>
          <a:graphicData uri="http://schemas.openxmlformats.org/drawingml/2006/table">
            <a:tbl>
              <a:tblPr firstRow="1" bandRow="1">
                <a:tableStyleId>{5C22544A-7EE6-4342-B048-85BDC9FD1C3A}</a:tableStyleId>
              </a:tblPr>
              <a:tblGrid>
                <a:gridCol w="1032290">
                  <a:extLst>
                    <a:ext uri="{9D8B030D-6E8A-4147-A177-3AD203B41FA5}">
                      <a16:colId xmlns="" xmlns:a16="http://schemas.microsoft.com/office/drawing/2014/main" val="20000"/>
                    </a:ext>
                  </a:extLst>
                </a:gridCol>
                <a:gridCol w="3521776">
                  <a:extLst>
                    <a:ext uri="{9D8B030D-6E8A-4147-A177-3AD203B41FA5}">
                      <a16:colId xmlns="" xmlns:a16="http://schemas.microsoft.com/office/drawing/2014/main" val="20001"/>
                    </a:ext>
                  </a:extLst>
                </a:gridCol>
              </a:tblGrid>
              <a:tr h="395295">
                <a:tc gridSpan="2">
                  <a:txBody>
                    <a:bodyPr/>
                    <a:lstStyle/>
                    <a:p>
                      <a:pPr algn="ctr"/>
                      <a:r>
                        <a:rPr lang="zh-CN" altLang="en-US" sz="1500" dirty="0">
                          <a:latin typeface="微软雅黑" panose="020B0503020204020204" pitchFamily="34" charset="-122"/>
                          <a:ea typeface="微软雅黑" panose="020B0503020204020204" pitchFamily="34" charset="-122"/>
                        </a:rPr>
                        <a:t>核心</a:t>
                      </a:r>
                      <a:r>
                        <a:rPr lang="en-US" altLang="zh-CN" sz="1500" dirty="0">
                          <a:latin typeface="微软雅黑" panose="020B0503020204020204" pitchFamily="34" charset="-122"/>
                          <a:ea typeface="微软雅黑" panose="020B0503020204020204" pitchFamily="34" charset="-122"/>
                        </a:rPr>
                        <a:t>KPI</a:t>
                      </a:r>
                      <a:r>
                        <a:rPr lang="zh-CN" altLang="en-US" sz="1500" dirty="0">
                          <a:latin typeface="微软雅黑" panose="020B0503020204020204" pitchFamily="34" charset="-122"/>
                          <a:ea typeface="微软雅黑" panose="020B0503020204020204" pitchFamily="34" charset="-122"/>
                        </a:rPr>
                        <a:t>指标</a:t>
                      </a:r>
                    </a:p>
                  </a:txBody>
                  <a:tcPr marL="68580" marR="68580" marT="34290" marB="34290"/>
                </a:tc>
                <a:tc hMerge="1">
                  <a:txBody>
                    <a:bodyPr/>
                    <a:lstStyle/>
                    <a:p>
                      <a:endParaRPr lang="zh-CN" altLang="en-US" dirty="0"/>
                    </a:p>
                  </a:txBody>
                  <a:tcPr/>
                </a:tc>
                <a:extLst>
                  <a:ext uri="{0D108BD9-81ED-4DB2-BD59-A6C34878D82A}">
                    <a16:rowId xmlns="" xmlns:a16="http://schemas.microsoft.com/office/drawing/2014/main" val="10000"/>
                  </a:ext>
                </a:extLst>
              </a:tr>
              <a:tr h="395295">
                <a:tc rowSpan="4">
                  <a:txBody>
                    <a:bodyPr/>
                    <a:lstStyle/>
                    <a:p>
                      <a:pPr algn="ctr"/>
                      <a:r>
                        <a:rPr lang="zh-CN" altLang="en-US" sz="1500" dirty="0">
                          <a:latin typeface="微软雅黑" panose="020B0503020204020204" pitchFamily="34" charset="-122"/>
                          <a:ea typeface="微软雅黑" panose="020B0503020204020204" pitchFamily="34" charset="-122"/>
                        </a:rPr>
                        <a:t>熔炼溶液</a:t>
                      </a:r>
                    </a:p>
                  </a:txBody>
                  <a:tcPr marL="68580" marR="68580" marT="34290" marB="34290" anchor="ctr">
                    <a:solidFill>
                      <a:srgbClr val="40B0FF"/>
                    </a:solidFill>
                  </a:tcPr>
                </a:tc>
                <a:tc>
                  <a:txBody>
                    <a:bodyPr/>
                    <a:lstStyle/>
                    <a:p>
                      <a:pPr algn="ctr"/>
                      <a:r>
                        <a:rPr lang="zh-CN" altLang="en-US" sz="1500" dirty="0">
                          <a:latin typeface="微软雅黑" panose="020B0503020204020204" pitchFamily="34" charset="-122"/>
                          <a:ea typeface="微软雅黑" panose="020B0503020204020204" pitchFamily="34" charset="-122"/>
                        </a:rPr>
                        <a:t>元素含量偏离度</a:t>
                      </a:r>
                    </a:p>
                  </a:txBody>
                  <a:tcPr marL="68580" marR="68580" marT="34290" marB="34290" anchor="ctr"/>
                </a:tc>
                <a:extLst>
                  <a:ext uri="{0D108BD9-81ED-4DB2-BD59-A6C34878D82A}">
                    <a16:rowId xmlns="" xmlns:a16="http://schemas.microsoft.com/office/drawing/2014/main" val="10001"/>
                  </a:ext>
                </a:extLst>
              </a:tr>
              <a:tr h="395295">
                <a:tc vMerge="1">
                  <a:txBody>
                    <a:bodyPr/>
                    <a:lstStyle/>
                    <a:p>
                      <a:pPr algn="ctr"/>
                      <a:endParaRPr lang="zh-CN" altLang="en-US" dirty="0"/>
                    </a:p>
                  </a:txBody>
                  <a:tcPr/>
                </a:tc>
                <a:tc>
                  <a:txBody>
                    <a:bodyPr/>
                    <a:lstStyle/>
                    <a:p>
                      <a:pPr algn="ctr"/>
                      <a:r>
                        <a:rPr lang="zh-CN" altLang="en-US" sz="1500" dirty="0">
                          <a:latin typeface="微软雅黑" panose="020B0503020204020204" pitchFamily="34" charset="-122"/>
                          <a:ea typeface="微软雅黑" panose="020B0503020204020204" pitchFamily="34" charset="-122"/>
                        </a:rPr>
                        <a:t>元素含量波动率</a:t>
                      </a:r>
                    </a:p>
                  </a:txBody>
                  <a:tcPr marL="68580" marR="68580" marT="34290" marB="34290" anchor="ctr"/>
                </a:tc>
                <a:extLst>
                  <a:ext uri="{0D108BD9-81ED-4DB2-BD59-A6C34878D82A}">
                    <a16:rowId xmlns="" xmlns:a16="http://schemas.microsoft.com/office/drawing/2014/main" val="10002"/>
                  </a:ext>
                </a:extLst>
              </a:tr>
              <a:tr h="395295">
                <a:tc vMerge="1">
                  <a:txBody>
                    <a:bodyPr/>
                    <a:lstStyle/>
                    <a:p>
                      <a:endParaRPr lang="zh-CN" altLang="en-US"/>
                    </a:p>
                  </a:txBody>
                  <a:tcPr/>
                </a:tc>
                <a:tc>
                  <a:txBody>
                    <a:bodyPr/>
                    <a:lstStyle/>
                    <a:p>
                      <a:pPr algn="ctr"/>
                      <a:r>
                        <a:rPr lang="zh-CN" altLang="en-US" sz="1500" dirty="0">
                          <a:latin typeface="微软雅黑" panose="020B0503020204020204" pitchFamily="34" charset="-122"/>
                          <a:ea typeface="微软雅黑" panose="020B0503020204020204" pitchFamily="34" charset="-122"/>
                        </a:rPr>
                        <a:t>熔炼温度</a:t>
                      </a:r>
                    </a:p>
                  </a:txBody>
                  <a:tcPr marL="68580" marR="68580" marT="34290" marB="34290" anchor="ctr"/>
                </a:tc>
                <a:extLst>
                  <a:ext uri="{0D108BD9-81ED-4DB2-BD59-A6C34878D82A}">
                    <a16:rowId xmlns="" xmlns:a16="http://schemas.microsoft.com/office/drawing/2014/main" val="10003"/>
                  </a:ext>
                </a:extLst>
              </a:tr>
              <a:tr h="395295">
                <a:tc vMerge="1">
                  <a:txBody>
                    <a:bodyPr/>
                    <a:lstStyle/>
                    <a:p>
                      <a:pPr algn="ctr"/>
                      <a:endParaRPr lang="zh-CN" altLang="en-US" dirty="0"/>
                    </a:p>
                  </a:txBody>
                  <a:tcPr/>
                </a:tc>
                <a:tc>
                  <a:txBody>
                    <a:bodyPr/>
                    <a:lstStyle/>
                    <a:p>
                      <a:pPr algn="ctr"/>
                      <a:r>
                        <a:rPr lang="zh-CN" altLang="en-US" sz="1500" dirty="0">
                          <a:latin typeface="微软雅黑" panose="020B0503020204020204" pitchFamily="34" charset="-122"/>
                          <a:ea typeface="微软雅黑" panose="020B0503020204020204" pitchFamily="34" charset="-122"/>
                        </a:rPr>
                        <a:t>熔炼时间</a:t>
                      </a:r>
                    </a:p>
                  </a:txBody>
                  <a:tcPr marL="68580" marR="68580" marT="34290" marB="34290" anchor="ctr"/>
                </a:tc>
                <a:extLst>
                  <a:ext uri="{0D108BD9-81ED-4DB2-BD59-A6C34878D82A}">
                    <a16:rowId xmlns="" xmlns:a16="http://schemas.microsoft.com/office/drawing/2014/main" val="10004"/>
                  </a:ext>
                </a:extLst>
              </a:tr>
              <a:tr h="395295">
                <a:tc rowSpan="2">
                  <a:txBody>
                    <a:bodyPr/>
                    <a:lstStyle/>
                    <a:p>
                      <a:pPr algn="ctr"/>
                      <a:r>
                        <a:rPr lang="zh-CN" altLang="en-US" sz="1500" dirty="0">
                          <a:latin typeface="微软雅黑" panose="020B0503020204020204" pitchFamily="34" charset="-122"/>
                          <a:ea typeface="微软雅黑" panose="020B0503020204020204" pitchFamily="34" charset="-122"/>
                        </a:rPr>
                        <a:t>产品</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产品成材率</a:t>
                      </a:r>
                    </a:p>
                  </a:txBody>
                  <a:tcPr marL="68580" marR="68580" marT="34290" marB="34290" anchor="ctr"/>
                </a:tc>
                <a:extLst>
                  <a:ext uri="{0D108BD9-81ED-4DB2-BD59-A6C34878D82A}">
                    <a16:rowId xmlns="" xmlns:a16="http://schemas.microsoft.com/office/drawing/2014/main" val="10005"/>
                  </a:ext>
                </a:extLst>
              </a:tr>
              <a:tr h="395295">
                <a:tc vMerge="1">
                  <a:txBody>
                    <a:bodyPr/>
                    <a:lstStyle/>
                    <a:p>
                      <a:pPr algn="ctr"/>
                      <a:endParaRPr lang="zh-CN" altLang="en-US" dirty="0"/>
                    </a:p>
                  </a:txBody>
                  <a:tcPr/>
                </a:tc>
                <a:tc>
                  <a:txBody>
                    <a:bodyPr/>
                    <a:lstStyle/>
                    <a:p>
                      <a:pPr algn="ctr"/>
                      <a:r>
                        <a:rPr lang="zh-CN" altLang="en-US" sz="1500" dirty="0">
                          <a:latin typeface="微软雅黑" panose="020B0503020204020204" pitchFamily="34" charset="-122"/>
                          <a:ea typeface="微软雅黑" panose="020B0503020204020204" pitchFamily="34" charset="-122"/>
                        </a:rPr>
                        <a:t>产品合格率</a:t>
                      </a:r>
                    </a:p>
                  </a:txBody>
                  <a:tcPr marL="68580" marR="68580" marT="34290" marB="34290"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421381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质量指数的计算与展示</a:t>
            </a:r>
            <a:endParaRPr lang="zh-CN" altLang="en-US" sz="135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193598"/>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质量问题追溯</a:t>
            </a:r>
            <a:endParaRPr lang="zh-CN" altLang="en-US" sz="135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3620459"/>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质量设计与产品改进</a:t>
            </a:r>
            <a:endParaRPr lang="zh-CN" altLang="en-US" sz="135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3102209"/>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可视化展示分析</a:t>
            </a:r>
          </a:p>
        </p:txBody>
      </p:sp>
      <p:sp>
        <p:nvSpPr>
          <p:cNvPr id="4" name="文本框 3"/>
          <p:cNvSpPr txBox="1"/>
          <p:nvPr/>
        </p:nvSpPr>
        <p:spPr>
          <a:xfrm>
            <a:off x="1756682" y="5089351"/>
            <a:ext cx="1372961" cy="507831"/>
          </a:xfrm>
          <a:prstGeom prst="rect">
            <a:avLst/>
          </a:prstGeom>
          <a:noFill/>
        </p:spPr>
        <p:txBody>
          <a:bodyPr wrap="square" rtlCol="0">
            <a:spAutoFit/>
          </a:bodyPr>
          <a:lstStyle/>
          <a:p>
            <a:r>
              <a:rPr lang="zh-CN" altLang="zh-CN" sz="1350" dirty="0">
                <a:latin typeface="黑体" panose="02010609060101010101" pitchFamily="49" charset="-122"/>
                <a:ea typeface="黑体" panose="02010609060101010101" pitchFamily="49" charset="-122"/>
              </a:rPr>
              <a:t>成分波动率分析</a:t>
            </a:r>
            <a:endParaRPr lang="zh-CN" altLang="en-US" sz="1350" dirty="0">
              <a:latin typeface="黑体" panose="02010609060101010101" pitchFamily="49" charset="-122"/>
              <a:ea typeface="黑体" panose="02010609060101010101" pitchFamily="49" charset="-122"/>
            </a:endParaRPr>
          </a:p>
        </p:txBody>
      </p:sp>
      <p:sp>
        <p:nvSpPr>
          <p:cNvPr id="48" name="文本框 47"/>
          <p:cNvSpPr txBox="1"/>
          <p:nvPr/>
        </p:nvSpPr>
        <p:spPr>
          <a:xfrm>
            <a:off x="6142264" y="5106901"/>
            <a:ext cx="1402897" cy="300082"/>
          </a:xfrm>
          <a:prstGeom prst="rect">
            <a:avLst/>
          </a:prstGeom>
          <a:noFill/>
        </p:spPr>
        <p:txBody>
          <a:bodyPr wrap="square" rtlCol="0">
            <a:spAutoFit/>
          </a:bodyPr>
          <a:lstStyle/>
          <a:p>
            <a:r>
              <a:rPr lang="zh-CN" altLang="zh-CN" sz="1350" dirty="0">
                <a:latin typeface="黑体" panose="02010609060101010101" pitchFamily="49" charset="-122"/>
                <a:ea typeface="黑体" panose="02010609060101010101" pitchFamily="49" charset="-122"/>
              </a:rPr>
              <a:t>成分偏离度分析</a:t>
            </a:r>
            <a:endParaRPr lang="zh-CN" altLang="en-US" sz="1350" dirty="0">
              <a:latin typeface="黑体" panose="02010609060101010101" pitchFamily="49" charset="-122"/>
              <a:ea typeface="黑体" panose="02010609060101010101" pitchFamily="49" charset="-122"/>
            </a:endParaRPr>
          </a:p>
        </p:txBody>
      </p:sp>
      <p:pic>
        <p:nvPicPr>
          <p:cNvPr id="14" name="图片 13"/>
          <p:cNvPicPr/>
          <p:nvPr/>
        </p:nvPicPr>
        <p:blipFill>
          <a:blip r:embed="rId3">
            <a:extLst>
              <a:ext uri="{28A0092B-C50C-407E-A947-70E740481C1C}">
                <a14:useLocalDpi xmlns:a14="http://schemas.microsoft.com/office/drawing/2010/main" val="0"/>
              </a:ext>
            </a:extLst>
          </a:blip>
          <a:srcRect/>
          <a:stretch>
            <a:fillRect/>
          </a:stretch>
        </p:blipFill>
        <p:spPr bwMode="auto">
          <a:xfrm>
            <a:off x="467916" y="2311203"/>
            <a:ext cx="3950494" cy="2671763"/>
          </a:xfrm>
          <a:prstGeom prst="rect">
            <a:avLst/>
          </a:prstGeom>
          <a:noFill/>
          <a:ln>
            <a:noFill/>
          </a:ln>
        </p:spPr>
      </p:pic>
      <p:pic>
        <p:nvPicPr>
          <p:cNvPr id="15" name="图片 14"/>
          <p:cNvPicPr/>
          <p:nvPr/>
        </p:nvPicPr>
        <p:blipFill>
          <a:blip r:embed="rId4">
            <a:extLst>
              <a:ext uri="{28A0092B-C50C-407E-A947-70E740481C1C}">
                <a14:useLocalDpi xmlns:a14="http://schemas.microsoft.com/office/drawing/2010/main" val="0"/>
              </a:ext>
            </a:extLst>
          </a:blip>
          <a:srcRect/>
          <a:stretch>
            <a:fillRect/>
          </a:stretch>
        </p:blipFill>
        <p:spPr bwMode="auto">
          <a:xfrm>
            <a:off x="4858261" y="2311203"/>
            <a:ext cx="3970904" cy="2671763"/>
          </a:xfrm>
          <a:prstGeom prst="rect">
            <a:avLst/>
          </a:prstGeom>
          <a:noFill/>
          <a:ln>
            <a:noFill/>
          </a:ln>
        </p:spPr>
      </p:pic>
    </p:spTree>
    <p:extLst>
      <p:ext uri="{BB962C8B-B14F-4D97-AF65-F5344CB8AC3E}">
        <p14:creationId xmlns:p14="http://schemas.microsoft.com/office/powerpoint/2010/main" val="2826009160"/>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质量精益控制</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可视化展示分析</a:t>
            </a:r>
          </a:p>
        </p:txBody>
      </p:sp>
      <p:sp>
        <p:nvSpPr>
          <p:cNvPr id="4" name="文本框 3"/>
          <p:cNvSpPr txBox="1"/>
          <p:nvPr/>
        </p:nvSpPr>
        <p:spPr>
          <a:xfrm>
            <a:off x="1756682" y="5089351"/>
            <a:ext cx="1372961" cy="507831"/>
          </a:xfrm>
          <a:prstGeom prst="rect">
            <a:avLst/>
          </a:prstGeom>
          <a:noFill/>
        </p:spPr>
        <p:txBody>
          <a:bodyPr wrap="square" rtlCol="0">
            <a:spAutoFit/>
          </a:bodyPr>
          <a:lstStyle/>
          <a:p>
            <a:r>
              <a:rPr lang="zh-CN" altLang="zh-CN" sz="1350" dirty="0">
                <a:latin typeface="黑体" panose="02010609060101010101" pitchFamily="49" charset="-122"/>
                <a:ea typeface="黑体" panose="02010609060101010101" pitchFamily="49" charset="-122"/>
              </a:rPr>
              <a:t>成分波动率分析</a:t>
            </a:r>
            <a:endParaRPr lang="zh-CN" altLang="en-US" sz="1350" dirty="0">
              <a:latin typeface="黑体" panose="02010609060101010101" pitchFamily="49" charset="-122"/>
              <a:ea typeface="黑体" panose="02010609060101010101" pitchFamily="49" charset="-122"/>
            </a:endParaRPr>
          </a:p>
        </p:txBody>
      </p:sp>
      <p:sp>
        <p:nvSpPr>
          <p:cNvPr id="48" name="文本框 47"/>
          <p:cNvSpPr txBox="1"/>
          <p:nvPr/>
        </p:nvSpPr>
        <p:spPr>
          <a:xfrm>
            <a:off x="6142264" y="5106901"/>
            <a:ext cx="1402897" cy="300082"/>
          </a:xfrm>
          <a:prstGeom prst="rect">
            <a:avLst/>
          </a:prstGeom>
          <a:noFill/>
        </p:spPr>
        <p:txBody>
          <a:bodyPr wrap="square" rtlCol="0">
            <a:spAutoFit/>
          </a:bodyPr>
          <a:lstStyle/>
          <a:p>
            <a:r>
              <a:rPr lang="zh-CN" altLang="zh-CN" sz="1350" dirty="0">
                <a:latin typeface="黑体" panose="02010609060101010101" pitchFamily="49" charset="-122"/>
                <a:ea typeface="黑体" panose="02010609060101010101" pitchFamily="49" charset="-122"/>
              </a:rPr>
              <a:t>成分偏离度分析</a:t>
            </a:r>
            <a:endParaRPr lang="zh-CN" altLang="en-US" sz="1350" dirty="0">
              <a:latin typeface="黑体" panose="02010609060101010101" pitchFamily="49" charset="-122"/>
              <a:ea typeface="黑体" panose="02010609060101010101" pitchFamily="49" charset="-122"/>
            </a:endParaRPr>
          </a:p>
        </p:txBody>
      </p:sp>
      <p:pic>
        <p:nvPicPr>
          <p:cNvPr id="14" name="图片 13"/>
          <p:cNvPicPr/>
          <p:nvPr/>
        </p:nvPicPr>
        <p:blipFill>
          <a:blip r:embed="rId3">
            <a:extLst>
              <a:ext uri="{28A0092B-C50C-407E-A947-70E740481C1C}">
                <a14:useLocalDpi xmlns:a14="http://schemas.microsoft.com/office/drawing/2010/main" val="0"/>
              </a:ext>
            </a:extLst>
          </a:blip>
          <a:srcRect/>
          <a:stretch>
            <a:fillRect/>
          </a:stretch>
        </p:blipFill>
        <p:spPr bwMode="auto">
          <a:xfrm>
            <a:off x="467916" y="2311203"/>
            <a:ext cx="3950494" cy="2671763"/>
          </a:xfrm>
          <a:prstGeom prst="rect">
            <a:avLst/>
          </a:prstGeom>
          <a:noFill/>
          <a:ln>
            <a:noFill/>
          </a:ln>
        </p:spPr>
      </p:pic>
      <p:pic>
        <p:nvPicPr>
          <p:cNvPr id="15" name="图片 14"/>
          <p:cNvPicPr/>
          <p:nvPr/>
        </p:nvPicPr>
        <p:blipFill>
          <a:blip r:embed="rId4">
            <a:extLst>
              <a:ext uri="{28A0092B-C50C-407E-A947-70E740481C1C}">
                <a14:useLocalDpi xmlns:a14="http://schemas.microsoft.com/office/drawing/2010/main" val="0"/>
              </a:ext>
            </a:extLst>
          </a:blip>
          <a:srcRect/>
          <a:stretch>
            <a:fillRect/>
          </a:stretch>
        </p:blipFill>
        <p:spPr bwMode="auto">
          <a:xfrm>
            <a:off x="4858261" y="2311203"/>
            <a:ext cx="3970904" cy="2671763"/>
          </a:xfrm>
          <a:prstGeom prst="rect">
            <a:avLst/>
          </a:prstGeom>
          <a:noFill/>
          <a:ln>
            <a:noFill/>
          </a:ln>
        </p:spPr>
      </p:pic>
    </p:spTree>
    <p:extLst>
      <p:ext uri="{BB962C8B-B14F-4D97-AF65-F5344CB8AC3E}">
        <p14:creationId xmlns:p14="http://schemas.microsoft.com/office/powerpoint/2010/main" val="2567814794"/>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文本框 73"/>
          <p:cNvSpPr txBox="1"/>
          <p:nvPr/>
        </p:nvSpPr>
        <p:spPr>
          <a:xfrm>
            <a:off x="5377069" y="1110682"/>
            <a:ext cx="3245438" cy="3231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1500" b="1" dirty="0">
                <a:solidFill>
                  <a:srgbClr val="0070C0"/>
                </a:solidFill>
                <a:latin typeface="Arial" panose="020B0604020202020204" pitchFamily="34" charset="0"/>
                <a:ea typeface="微软雅黑" panose="020B0503020204020204" pitchFamily="34" charset="-122"/>
              </a:rPr>
              <a:t>客户精益服务</a:t>
            </a:r>
          </a:p>
        </p:txBody>
      </p:sp>
      <p:sp>
        <p:nvSpPr>
          <p:cNvPr id="20" name="矩形 19"/>
          <p:cNvSpPr/>
          <p:nvPr/>
        </p:nvSpPr>
        <p:spPr>
          <a:xfrm>
            <a:off x="1591509" y="2969843"/>
            <a:ext cx="2719234"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产品销售情况分析</a:t>
            </a:r>
          </a:p>
        </p:txBody>
      </p:sp>
      <p:sp>
        <p:nvSpPr>
          <p:cNvPr id="21" name="矩形 20"/>
          <p:cNvSpPr/>
          <p:nvPr/>
        </p:nvSpPr>
        <p:spPr>
          <a:xfrm>
            <a:off x="1591509" y="3511951"/>
            <a:ext cx="2719235"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客户分析</a:t>
            </a:r>
          </a:p>
        </p:txBody>
      </p:sp>
      <p:sp>
        <p:nvSpPr>
          <p:cNvPr id="22" name="矩形 21"/>
          <p:cNvSpPr/>
          <p:nvPr/>
        </p:nvSpPr>
        <p:spPr>
          <a:xfrm>
            <a:off x="1591509" y="4114392"/>
            <a:ext cx="2719235"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服务质量评估</a:t>
            </a:r>
          </a:p>
        </p:txBody>
      </p:sp>
      <p:cxnSp>
        <p:nvCxnSpPr>
          <p:cNvPr id="23" name="肘形连接符 22"/>
          <p:cNvCxnSpPr>
            <a:endCxn id="20" idx="1"/>
          </p:cNvCxnSpPr>
          <p:nvPr/>
        </p:nvCxnSpPr>
        <p:spPr>
          <a:xfrm rot="16200000" flipH="1">
            <a:off x="1144995" y="2680290"/>
            <a:ext cx="483207"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肘形连接符 23"/>
          <p:cNvCxnSpPr>
            <a:endCxn id="21" idx="1"/>
          </p:cNvCxnSpPr>
          <p:nvPr/>
        </p:nvCxnSpPr>
        <p:spPr>
          <a:xfrm rot="16200000" flipH="1">
            <a:off x="877356" y="2954760"/>
            <a:ext cx="1018486"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endCxn id="22" idx="1"/>
          </p:cNvCxnSpPr>
          <p:nvPr/>
        </p:nvCxnSpPr>
        <p:spPr>
          <a:xfrm rot="16200000" flipH="1">
            <a:off x="596099" y="3275943"/>
            <a:ext cx="1580999"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550393" y="1619692"/>
            <a:ext cx="1237029" cy="1030737"/>
            <a:chOff x="6189915" y="3760669"/>
            <a:chExt cx="1649372" cy="1374316"/>
          </a:xfrm>
        </p:grpSpPr>
        <p:sp>
          <p:nvSpPr>
            <p:cNvPr id="28" name="任意多边形 27"/>
            <p:cNvSpPr/>
            <p:nvPr/>
          </p:nvSpPr>
          <p:spPr>
            <a:xfrm>
              <a:off x="6189915" y="3760669"/>
              <a:ext cx="1649372" cy="1374316"/>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29" name="椭圆 28"/>
            <p:cNvSpPr/>
            <p:nvPr/>
          </p:nvSpPr>
          <p:spPr>
            <a:xfrm>
              <a:off x="6378163" y="3835993"/>
              <a:ext cx="1201868" cy="1230756"/>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35" name="矩形 34"/>
          <p:cNvSpPr/>
          <p:nvPr/>
        </p:nvSpPr>
        <p:spPr>
          <a:xfrm>
            <a:off x="1591509" y="4656500"/>
            <a:ext cx="2719235"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生产排程</a:t>
            </a:r>
          </a:p>
        </p:txBody>
      </p:sp>
      <p:cxnSp>
        <p:nvCxnSpPr>
          <p:cNvPr id="36" name="肘形连接符 35"/>
          <p:cNvCxnSpPr>
            <a:endCxn id="35" idx="1"/>
          </p:cNvCxnSpPr>
          <p:nvPr/>
        </p:nvCxnSpPr>
        <p:spPr>
          <a:xfrm rot="16200000" flipH="1">
            <a:off x="325042" y="3546995"/>
            <a:ext cx="2123110" cy="40982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168908" y="5256415"/>
            <a:ext cx="7073551" cy="784830"/>
          </a:xfrm>
          <a:prstGeom prst="rect">
            <a:avLst/>
          </a:prstGeom>
        </p:spPr>
        <p:txBody>
          <a:bodyPr wrap="square">
            <a:spAutoFit/>
          </a:bodyPr>
          <a:lstStyle/>
          <a:p>
            <a:r>
              <a:rPr lang="zh-CN" altLang="en-US" sz="1500" dirty="0">
                <a:latin typeface="黑体" panose="02010609060101010101" pitchFamily="49" charset="-122"/>
                <a:ea typeface="黑体" panose="02010609060101010101" pitchFamily="49" charset="-122"/>
              </a:rPr>
              <a:t>分别以</a:t>
            </a:r>
            <a:r>
              <a:rPr lang="zh-CN" altLang="en-US" sz="1500" dirty="0">
                <a:solidFill>
                  <a:srgbClr val="FF0000"/>
                </a:solidFill>
                <a:latin typeface="黑体" panose="02010609060101010101" pitchFamily="49" charset="-122"/>
                <a:ea typeface="黑体" panose="02010609060101010101" pitchFamily="49" charset="-122"/>
              </a:rPr>
              <a:t>产品、客户、服务</a:t>
            </a:r>
            <a:r>
              <a:rPr lang="zh-CN" altLang="en-US" sz="1500" dirty="0">
                <a:latin typeface="黑体" panose="02010609060101010101" pitchFamily="49" charset="-122"/>
                <a:ea typeface="黑体" panose="02010609060101010101" pitchFamily="49" charset="-122"/>
              </a:rPr>
              <a:t>为导向进行数据分析，计算</a:t>
            </a:r>
            <a:r>
              <a:rPr lang="zh-CN" altLang="en-US" sz="1500" dirty="0">
                <a:solidFill>
                  <a:srgbClr val="FF0000"/>
                </a:solidFill>
                <a:latin typeface="黑体" panose="02010609060101010101" pitchFamily="49" charset="-122"/>
                <a:ea typeface="黑体" panose="02010609060101010101" pitchFamily="49" charset="-122"/>
              </a:rPr>
              <a:t>公司销售业绩</a:t>
            </a:r>
            <a:r>
              <a:rPr lang="zh-CN" altLang="en-US" sz="1500" dirty="0">
                <a:latin typeface="黑体" panose="02010609060101010101" pitchFamily="49" charset="-122"/>
                <a:ea typeface="黑体" panose="02010609060101010101" pitchFamily="49" charset="-122"/>
              </a:rPr>
              <a:t>、观察</a:t>
            </a:r>
            <a:r>
              <a:rPr lang="zh-CN" altLang="en-US" sz="1500" dirty="0">
                <a:solidFill>
                  <a:srgbClr val="FF0000"/>
                </a:solidFill>
                <a:latin typeface="黑体" panose="02010609060101010101" pitchFamily="49" charset="-122"/>
                <a:ea typeface="黑体" panose="02010609060101010101" pitchFamily="49" charset="-122"/>
              </a:rPr>
              <a:t>市场供需状况</a:t>
            </a:r>
            <a:r>
              <a:rPr lang="zh-CN" altLang="en-US" sz="1500" dirty="0">
                <a:latin typeface="黑体" panose="02010609060101010101" pitchFamily="49" charset="-122"/>
                <a:ea typeface="黑体" panose="02010609060101010101" pitchFamily="49" charset="-122"/>
              </a:rPr>
              <a:t>、了解</a:t>
            </a:r>
            <a:r>
              <a:rPr lang="zh-CN" altLang="en-US" sz="1500" dirty="0">
                <a:solidFill>
                  <a:srgbClr val="FF0000"/>
                </a:solidFill>
                <a:latin typeface="黑体" panose="02010609060101010101" pitchFamily="49" charset="-122"/>
                <a:ea typeface="黑体" panose="02010609060101010101" pitchFamily="49" charset="-122"/>
              </a:rPr>
              <a:t>产品质量及销售服务情况</a:t>
            </a:r>
            <a:r>
              <a:rPr lang="zh-CN" altLang="en-US" sz="1500" dirty="0">
                <a:latin typeface="黑体" panose="02010609060101010101" pitchFamily="49" charset="-122"/>
                <a:ea typeface="黑体" panose="02010609060101010101" pitchFamily="49" charset="-122"/>
              </a:rPr>
              <a:t>，并根据</a:t>
            </a:r>
            <a:r>
              <a:rPr lang="zh-CN" altLang="zh-CN" sz="1500" dirty="0">
                <a:latin typeface="黑体" panose="02010609060101010101" pitchFamily="49" charset="-122"/>
                <a:ea typeface="黑体" panose="02010609060101010101" pitchFamily="49" charset="-122"/>
              </a:rPr>
              <a:t>资源信息及订单情况</a:t>
            </a:r>
            <a:r>
              <a:rPr lang="zh-CN" altLang="en-US" sz="1500" dirty="0">
                <a:latin typeface="黑体" panose="02010609060101010101" pitchFamily="49" charset="-122"/>
                <a:ea typeface="黑体" panose="02010609060101010101" pitchFamily="49" charset="-122"/>
              </a:rPr>
              <a:t>提供</a:t>
            </a:r>
            <a:r>
              <a:rPr lang="zh-CN" altLang="en-US" sz="1500" dirty="0">
                <a:solidFill>
                  <a:srgbClr val="FF0000"/>
                </a:solidFill>
                <a:latin typeface="黑体" panose="02010609060101010101" pitchFamily="49" charset="-122"/>
                <a:ea typeface="黑体" panose="02010609060101010101" pitchFamily="49" charset="-122"/>
              </a:rPr>
              <a:t>辅助排程模块</a:t>
            </a:r>
            <a:r>
              <a:rPr lang="zh-CN" altLang="en-US" sz="1500" dirty="0">
                <a:latin typeface="黑体" panose="02010609060101010101" pitchFamily="49" charset="-122"/>
                <a:ea typeface="黑体" panose="02010609060101010101" pitchFamily="49" charset="-122"/>
              </a:rPr>
              <a:t>，提升客户精益化服务质量。</a:t>
            </a:r>
          </a:p>
        </p:txBody>
      </p:sp>
      <p:graphicFrame>
        <p:nvGraphicFramePr>
          <p:cNvPr id="50" name="表格 49"/>
          <p:cNvGraphicFramePr>
            <a:graphicFrameLocks noGrp="1"/>
          </p:cNvGraphicFramePr>
          <p:nvPr>
            <p:extLst>
              <p:ext uri="{D42A27DB-BD31-4B8C-83A1-F6EECF244321}">
                <p14:modId xmlns:p14="http://schemas.microsoft.com/office/powerpoint/2010/main" val="3197515240"/>
              </p:ext>
            </p:extLst>
          </p:nvPr>
        </p:nvGraphicFramePr>
        <p:xfrm>
          <a:off x="4398072" y="1518265"/>
          <a:ext cx="4554066" cy="3669134"/>
        </p:xfrm>
        <a:graphic>
          <a:graphicData uri="http://schemas.openxmlformats.org/drawingml/2006/table">
            <a:tbl>
              <a:tblPr firstRow="1" bandRow="1">
                <a:tableStyleId>{5C22544A-7EE6-4342-B048-85BDC9FD1C3A}</a:tableStyleId>
              </a:tblPr>
              <a:tblGrid>
                <a:gridCol w="935928">
                  <a:extLst>
                    <a:ext uri="{9D8B030D-6E8A-4147-A177-3AD203B41FA5}">
                      <a16:colId xmlns="" xmlns:a16="http://schemas.microsoft.com/office/drawing/2014/main" val="20000"/>
                    </a:ext>
                  </a:extLst>
                </a:gridCol>
                <a:gridCol w="3618138">
                  <a:extLst>
                    <a:ext uri="{9D8B030D-6E8A-4147-A177-3AD203B41FA5}">
                      <a16:colId xmlns="" xmlns:a16="http://schemas.microsoft.com/office/drawing/2014/main" val="20001"/>
                    </a:ext>
                  </a:extLst>
                </a:gridCol>
              </a:tblGrid>
              <a:tr h="356423">
                <a:tc gridSpan="2">
                  <a:txBody>
                    <a:bodyPr/>
                    <a:lstStyle/>
                    <a:p>
                      <a:pPr algn="ctr"/>
                      <a:r>
                        <a:rPr lang="zh-CN" altLang="en-US" sz="1500" dirty="0">
                          <a:latin typeface="微软雅黑" panose="020B0503020204020204" pitchFamily="34" charset="-122"/>
                          <a:ea typeface="微软雅黑" panose="020B0503020204020204" pitchFamily="34" charset="-122"/>
                        </a:rPr>
                        <a:t>核心</a:t>
                      </a:r>
                      <a:r>
                        <a:rPr lang="en-US" altLang="zh-CN" sz="1500" dirty="0">
                          <a:latin typeface="微软雅黑" panose="020B0503020204020204" pitchFamily="34" charset="-122"/>
                          <a:ea typeface="微软雅黑" panose="020B0503020204020204" pitchFamily="34" charset="-122"/>
                        </a:rPr>
                        <a:t>KPI</a:t>
                      </a:r>
                      <a:r>
                        <a:rPr lang="zh-CN" altLang="en-US" sz="1500" dirty="0">
                          <a:latin typeface="微软雅黑" panose="020B0503020204020204" pitchFamily="34" charset="-122"/>
                          <a:ea typeface="微软雅黑" panose="020B0503020204020204" pitchFamily="34" charset="-122"/>
                        </a:rPr>
                        <a:t>指标</a:t>
                      </a:r>
                    </a:p>
                  </a:txBody>
                  <a:tcPr marL="68580" marR="68580" marT="34290" marB="34290"/>
                </a:tc>
                <a:tc hMerge="1">
                  <a:txBody>
                    <a:bodyPr/>
                    <a:lstStyle/>
                    <a:p>
                      <a:endParaRPr lang="zh-CN" altLang="en-US" dirty="0"/>
                    </a:p>
                  </a:txBody>
                  <a:tcPr/>
                </a:tc>
                <a:extLst>
                  <a:ext uri="{0D108BD9-81ED-4DB2-BD59-A6C34878D82A}">
                    <a16:rowId xmlns="" xmlns:a16="http://schemas.microsoft.com/office/drawing/2014/main" val="10000"/>
                  </a:ext>
                </a:extLst>
              </a:tr>
              <a:tr h="368079">
                <a:tc rowSpan="2">
                  <a:txBody>
                    <a:bodyPr/>
                    <a:lstStyle/>
                    <a:p>
                      <a:pPr algn="ctr"/>
                      <a:r>
                        <a:rPr lang="zh-CN" altLang="en-US" sz="1500" dirty="0">
                          <a:latin typeface="微软雅黑" panose="020B0503020204020204" pitchFamily="34" charset="-122"/>
                          <a:ea typeface="微软雅黑" panose="020B0503020204020204" pitchFamily="34" charset="-122"/>
                        </a:rPr>
                        <a:t>销售分析</a:t>
                      </a:r>
                    </a:p>
                  </a:txBody>
                  <a:tcPr marL="68580" marR="68580" marT="34290" marB="34290" anchor="ctr">
                    <a:solidFill>
                      <a:srgbClr val="40B0FF"/>
                    </a:solidFill>
                  </a:tcPr>
                </a:tc>
                <a:tc>
                  <a:txBody>
                    <a:bodyPr/>
                    <a:lstStyle/>
                    <a:p>
                      <a:pPr algn="ctr"/>
                      <a:r>
                        <a:rPr lang="zh-CN" altLang="en-US" sz="1500" dirty="0">
                          <a:latin typeface="微软雅黑" panose="020B0503020204020204" pitchFamily="34" charset="-122"/>
                          <a:ea typeface="微软雅黑" panose="020B0503020204020204" pitchFamily="34" charset="-122"/>
                        </a:rPr>
                        <a:t>销售情况</a:t>
                      </a:r>
                    </a:p>
                  </a:txBody>
                  <a:tcPr marL="68580" marR="68580" marT="34290" marB="34290" anchor="ctr"/>
                </a:tc>
                <a:extLst>
                  <a:ext uri="{0D108BD9-81ED-4DB2-BD59-A6C34878D82A}">
                    <a16:rowId xmlns="" xmlns:a16="http://schemas.microsoft.com/office/drawing/2014/main" val="10001"/>
                  </a:ext>
                </a:extLst>
              </a:tr>
              <a:tr h="368079">
                <a:tc vMerge="1">
                  <a:txBody>
                    <a:bodyPr/>
                    <a:lstStyle/>
                    <a:p>
                      <a:endParaRPr lang="zh-CN" altLang="en-US"/>
                    </a:p>
                  </a:txBody>
                  <a:tcPr/>
                </a:tc>
                <a:tc>
                  <a:txBody>
                    <a:bodyPr/>
                    <a:lstStyle/>
                    <a:p>
                      <a:pPr algn="ctr"/>
                      <a:r>
                        <a:rPr lang="zh-CN" altLang="en-US" sz="1500" dirty="0">
                          <a:latin typeface="微软雅黑" panose="020B0503020204020204" pitchFamily="34" charset="-122"/>
                          <a:ea typeface="微软雅黑" panose="020B0503020204020204" pitchFamily="34" charset="-122"/>
                        </a:rPr>
                        <a:t>退货情况</a:t>
                      </a:r>
                    </a:p>
                  </a:txBody>
                  <a:tcPr marL="68580" marR="68580" marT="34290" marB="34290" anchor="ctr"/>
                </a:tc>
                <a:extLst>
                  <a:ext uri="{0D108BD9-81ED-4DB2-BD59-A6C34878D82A}">
                    <a16:rowId xmlns="" xmlns:a16="http://schemas.microsoft.com/office/drawing/2014/main" val="10002"/>
                  </a:ext>
                </a:extLst>
              </a:tr>
              <a:tr h="368079">
                <a:tc rowSpan="2">
                  <a:txBody>
                    <a:bodyPr/>
                    <a:lstStyle/>
                    <a:p>
                      <a:pPr algn="ctr"/>
                      <a:r>
                        <a:rPr lang="zh-CN" altLang="en-US" sz="1500" dirty="0">
                          <a:latin typeface="微软雅黑" panose="020B0503020204020204" pitchFamily="34" charset="-122"/>
                          <a:ea typeface="微软雅黑" panose="020B0503020204020204" pitchFamily="34" charset="-122"/>
                        </a:rPr>
                        <a:t>客户分析</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客户平均分</a:t>
                      </a:r>
                    </a:p>
                  </a:txBody>
                  <a:tcPr marL="68580" marR="68580" marT="34290" marB="34290" anchor="ctr"/>
                </a:tc>
                <a:extLst>
                  <a:ext uri="{0D108BD9-81ED-4DB2-BD59-A6C34878D82A}">
                    <a16:rowId xmlns="" xmlns:a16="http://schemas.microsoft.com/office/drawing/2014/main" val="10003"/>
                  </a:ext>
                </a:extLst>
              </a:tr>
              <a:tr h="368079">
                <a:tc vMerge="1">
                  <a:txBody>
                    <a:bodyPr/>
                    <a:lstStyle/>
                    <a:p>
                      <a:pPr algn="ctr"/>
                      <a:endParaRPr lang="zh-CN" altLang="en-US" dirty="0"/>
                    </a:p>
                  </a:txBody>
                  <a:tcPr/>
                </a:tc>
                <a:tc>
                  <a:txBody>
                    <a:bodyPr/>
                    <a:lstStyle/>
                    <a:p>
                      <a:pPr algn="ctr"/>
                      <a:r>
                        <a:rPr lang="en-US" altLang="zh-CN" sz="1500" dirty="0">
                          <a:latin typeface="微软雅黑" panose="020B0503020204020204" pitchFamily="34" charset="-122"/>
                          <a:ea typeface="微软雅黑" panose="020B0503020204020204" pitchFamily="34" charset="-122"/>
                        </a:rPr>
                        <a:t>A</a:t>
                      </a:r>
                      <a:r>
                        <a:rPr lang="zh-CN" altLang="en-US" sz="1500" dirty="0">
                          <a:latin typeface="微软雅黑" panose="020B0503020204020204" pitchFamily="34" charset="-122"/>
                          <a:ea typeface="微软雅黑" panose="020B0503020204020204" pitchFamily="34" charset="-122"/>
                        </a:rPr>
                        <a:t>级别客户数量</a:t>
                      </a:r>
                    </a:p>
                  </a:txBody>
                  <a:tcPr marL="68580" marR="68580" marT="34290" marB="34290" anchor="ctr"/>
                </a:tc>
                <a:extLst>
                  <a:ext uri="{0D108BD9-81ED-4DB2-BD59-A6C34878D82A}">
                    <a16:rowId xmlns="" xmlns:a16="http://schemas.microsoft.com/office/drawing/2014/main" val="10004"/>
                  </a:ext>
                </a:extLst>
              </a:tr>
              <a:tr h="368079">
                <a:tc rowSpan="2">
                  <a:txBody>
                    <a:bodyPr/>
                    <a:lstStyle/>
                    <a:p>
                      <a:pPr algn="ctr"/>
                      <a:r>
                        <a:rPr lang="zh-CN" altLang="en-US" sz="1500" dirty="0">
                          <a:latin typeface="微软雅黑" panose="020B0503020204020204" pitchFamily="34" charset="-122"/>
                          <a:ea typeface="微软雅黑" panose="020B0503020204020204" pitchFamily="34" charset="-122"/>
                        </a:rPr>
                        <a:t>服务质量评估</a:t>
                      </a:r>
                    </a:p>
                  </a:txBody>
                  <a:tcPr marL="68580" marR="68580" marT="34290" marB="34290" anchor="ctr">
                    <a:solidFill>
                      <a:srgbClr val="40B0FF"/>
                    </a:solidFill>
                  </a:tcPr>
                </a:tc>
                <a:tc>
                  <a:txBody>
                    <a:bodyPr/>
                    <a:lstStyle/>
                    <a:p>
                      <a:pPr algn="ctr"/>
                      <a:r>
                        <a:rPr lang="zh-CN" altLang="en-US" sz="1500" dirty="0">
                          <a:latin typeface="微软雅黑" panose="020B0503020204020204" pitchFamily="34" charset="-122"/>
                          <a:ea typeface="微软雅黑" panose="020B0503020204020204" pitchFamily="34" charset="-122"/>
                        </a:rPr>
                        <a:t>到货时长</a:t>
                      </a:r>
                    </a:p>
                  </a:txBody>
                  <a:tcPr marL="68580" marR="68580" marT="34290" marB="34290" anchor="ctr"/>
                </a:tc>
                <a:extLst>
                  <a:ext uri="{0D108BD9-81ED-4DB2-BD59-A6C34878D82A}">
                    <a16:rowId xmlns="" xmlns:a16="http://schemas.microsoft.com/office/drawing/2014/main" val="10005"/>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500" dirty="0">
                          <a:latin typeface="微软雅黑" panose="020B0503020204020204" pitchFamily="34" charset="-122"/>
                          <a:ea typeface="微软雅黑" panose="020B0503020204020204" pitchFamily="34" charset="-122"/>
                        </a:rPr>
                        <a:t>产品满意情况</a:t>
                      </a:r>
                    </a:p>
                  </a:txBody>
                  <a:tcPr marL="68580" marR="68580" marT="34290" marB="34290" anchor="ctr"/>
                </a:tc>
                <a:extLst>
                  <a:ext uri="{0D108BD9-81ED-4DB2-BD59-A6C34878D82A}">
                    <a16:rowId xmlns="" xmlns:a16="http://schemas.microsoft.com/office/drawing/2014/main" val="10006"/>
                  </a:ext>
                </a:extLst>
              </a:tr>
              <a:tr h="368079">
                <a:tc rowSpan="3">
                  <a:txBody>
                    <a:bodyPr/>
                    <a:lstStyle/>
                    <a:p>
                      <a:pPr algn="ctr"/>
                      <a:r>
                        <a:rPr lang="zh-CN" altLang="en-US" sz="1500" dirty="0">
                          <a:latin typeface="微软雅黑" panose="020B0503020204020204" pitchFamily="34" charset="-122"/>
                          <a:ea typeface="微软雅黑" panose="020B0503020204020204" pitchFamily="34" charset="-122"/>
                        </a:rPr>
                        <a:t>生产排程</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人力、设备资源占用情况</a:t>
                      </a:r>
                    </a:p>
                  </a:txBody>
                  <a:tcPr marL="68580" marR="68580" marT="34290" marB="34290" anchor="ctr"/>
                </a:tc>
                <a:extLst>
                  <a:ext uri="{0D108BD9-81ED-4DB2-BD59-A6C34878D82A}">
                    <a16:rowId xmlns="" xmlns:a16="http://schemas.microsoft.com/office/drawing/2014/main" val="10007"/>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500" dirty="0">
                          <a:latin typeface="微软雅黑" panose="020B0503020204020204" pitchFamily="34" charset="-122"/>
                          <a:ea typeface="微软雅黑" panose="020B0503020204020204" pitchFamily="34" charset="-122"/>
                        </a:rPr>
                        <a:t>备货效率</a:t>
                      </a:r>
                    </a:p>
                  </a:txBody>
                  <a:tcPr marL="68580" marR="68580" marT="34290" marB="34290" anchor="ctr"/>
                </a:tc>
                <a:extLst>
                  <a:ext uri="{0D108BD9-81ED-4DB2-BD59-A6C34878D82A}">
                    <a16:rowId xmlns="" xmlns:a16="http://schemas.microsoft.com/office/drawing/2014/main" val="10008"/>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500" dirty="0">
                          <a:latin typeface="微软雅黑" panose="020B0503020204020204" pitchFamily="34" charset="-122"/>
                          <a:ea typeface="微软雅黑" panose="020B0503020204020204" pitchFamily="34" charset="-122"/>
                        </a:rPr>
                        <a:t>生产阻塞情况</a:t>
                      </a:r>
                    </a:p>
                  </a:txBody>
                  <a:tcPr marL="68580" marR="68580" marT="34290" marB="34290" anchor="ct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2188588929"/>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产品销售分析</a:t>
            </a:r>
            <a:endParaRPr lang="zh-CN" altLang="en-US" sz="135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7975442"/>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客户评分评级</a:t>
            </a:r>
            <a:endParaRPr lang="zh-CN" altLang="en-US" sz="135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9396474"/>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服务质量评估</a:t>
            </a:r>
            <a:endParaRPr lang="zh-CN" altLang="en-US" sz="135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458163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392942" y="1583103"/>
            <a:ext cx="2358118" cy="2358118"/>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6" name="文本框 5"/>
          <p:cNvSpPr txBox="1"/>
          <p:nvPr/>
        </p:nvSpPr>
        <p:spPr>
          <a:xfrm>
            <a:off x="1619702" y="4591142"/>
            <a:ext cx="5896655" cy="507831"/>
          </a:xfrm>
          <a:prstGeom prst="rect">
            <a:avLst/>
          </a:prstGeom>
          <a:noFill/>
        </p:spPr>
        <p:txBody>
          <a:bodyPr wrap="square" rtlCol="0">
            <a:spAutoFit/>
          </a:bodyPr>
          <a:lstStyle/>
          <a:p>
            <a:pPr algn="ctr"/>
            <a:r>
              <a:rPr lang="zh-CN" altLang="en-US" sz="2700" b="1" dirty="0">
                <a:solidFill>
                  <a:schemeClr val="accent1"/>
                </a:solidFill>
                <a:latin typeface="微软雅黑" panose="020B0503020204020204" pitchFamily="34" charset="-122"/>
                <a:ea typeface="微软雅黑" panose="020B0503020204020204" pitchFamily="34" charset="-122"/>
              </a:rPr>
              <a:t>目标与意义</a:t>
            </a:r>
          </a:p>
        </p:txBody>
      </p:sp>
      <p:sp>
        <p:nvSpPr>
          <p:cNvPr id="10" name="文本框 9"/>
          <p:cNvSpPr txBox="1"/>
          <p:nvPr/>
        </p:nvSpPr>
        <p:spPr>
          <a:xfrm>
            <a:off x="3328480" y="2096830"/>
            <a:ext cx="2470717" cy="1200329"/>
          </a:xfrm>
          <a:prstGeom prst="rect">
            <a:avLst/>
          </a:prstGeom>
          <a:noFill/>
        </p:spPr>
        <p:txBody>
          <a:bodyPr wrap="square" rtlCol="0">
            <a:spAutoFit/>
          </a:bodyPr>
          <a:lstStyle/>
          <a:p>
            <a:pPr algn="ctr"/>
            <a:r>
              <a:rPr lang="en-US" altLang="zh-CN"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8"/>
          <p:cNvSpPr txBox="1"/>
          <p:nvPr/>
        </p:nvSpPr>
        <p:spPr>
          <a:xfrm>
            <a:off x="2681786" y="5070195"/>
            <a:ext cx="3746311" cy="323165"/>
          </a:xfrm>
          <a:prstGeom prst="rect">
            <a:avLst/>
          </a:prstGeom>
          <a:noFill/>
        </p:spPr>
        <p:txBody>
          <a:bodyPr wrap="square" rtlCol="0">
            <a:spAutoFit/>
          </a:bodyPr>
          <a:lstStyle/>
          <a:p>
            <a:pPr algn="ctr"/>
            <a:r>
              <a:rPr lang="en-US" altLang="zh-CN" sz="1500" dirty="0">
                <a:solidFill>
                  <a:schemeClr val="accent1"/>
                </a:solidFill>
                <a:latin typeface="微软雅黑" panose="020B0503020204020204" pitchFamily="34" charset="-122"/>
                <a:ea typeface="微软雅黑" panose="020B0503020204020204" pitchFamily="34" charset="-122"/>
              </a:rPr>
              <a:t>Purpose and Significance</a:t>
            </a:r>
            <a:endParaRPr lang="da-DK" altLang="zh-CN" sz="15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291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客户精益服务</a:t>
            </a: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辅助生产排程</a:t>
            </a:r>
            <a:r>
              <a:rPr lang="en-US" altLang="zh-CN" sz="1350" b="1" dirty="0">
                <a:latin typeface="微软雅黑" panose="020B0503020204020204" pitchFamily="34" charset="-122"/>
                <a:ea typeface="微软雅黑" panose="020B0503020204020204" pitchFamily="34" charset="-122"/>
              </a:rPr>
              <a:t>ADS</a:t>
            </a:r>
            <a:r>
              <a:rPr lang="zh-CN" altLang="en-US" sz="1350" b="1" dirty="0">
                <a:latin typeface="微软雅黑" panose="020B0503020204020204" pitchFamily="34" charset="-122"/>
                <a:ea typeface="微软雅黑" panose="020B0503020204020204" pitchFamily="34" charset="-122"/>
              </a:rPr>
              <a:t>系统</a:t>
            </a:r>
            <a:endParaRPr lang="zh-CN" altLang="en-US" sz="135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7976676"/>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绩效智能决策</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2836" y="1126692"/>
            <a:ext cx="334421" cy="263482"/>
            <a:chOff x="123780" y="534395"/>
            <a:chExt cx="445894" cy="351309"/>
          </a:xfrm>
        </p:grpSpPr>
        <p:sp>
          <p:nvSpPr>
            <p:cNvPr id="15" name="等腰三角形 14"/>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18" name="直接连接符 17"/>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591511" y="2905891"/>
            <a:ext cx="1475541"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基础评价指标</a:t>
            </a:r>
          </a:p>
        </p:txBody>
      </p:sp>
      <p:sp>
        <p:nvSpPr>
          <p:cNvPr id="37" name="矩形 36"/>
          <p:cNvSpPr/>
          <p:nvPr/>
        </p:nvSpPr>
        <p:spPr>
          <a:xfrm>
            <a:off x="1566087" y="3437549"/>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主题综合指标</a:t>
            </a:r>
          </a:p>
        </p:txBody>
      </p:sp>
      <p:cxnSp>
        <p:nvCxnSpPr>
          <p:cNvPr id="38" name="肘形连接符 37"/>
          <p:cNvCxnSpPr>
            <a:endCxn id="30" idx="1"/>
          </p:cNvCxnSpPr>
          <p:nvPr/>
        </p:nvCxnSpPr>
        <p:spPr>
          <a:xfrm rot="16200000" flipH="1">
            <a:off x="1012245" y="2483586"/>
            <a:ext cx="739865"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53" idx="2"/>
            <a:endCxn id="37" idx="1"/>
          </p:cNvCxnSpPr>
          <p:nvPr/>
        </p:nvCxnSpPr>
        <p:spPr>
          <a:xfrm rot="16200000" flipH="1">
            <a:off x="868435" y="2896859"/>
            <a:ext cx="1002060" cy="39324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3350477" y="2492423"/>
            <a:ext cx="3152529" cy="706339"/>
          </a:xfrm>
          <a:prstGeom prst="rect">
            <a:avLst/>
          </a:prstGeom>
          <a:noFill/>
        </p:spPr>
        <p:txBody>
          <a:bodyPr wrap="square" lIns="82289" tIns="41144" rIns="82289" bIns="41144">
            <a:spAutoFit/>
          </a:bodyPr>
          <a:lstStyle/>
          <a:p>
            <a:r>
              <a:rPr lang="zh-CN" altLang="zh-CN" sz="1350" b="1" dirty="0">
                <a:latin typeface="微软雅黑" pitchFamily="34" charset="-122"/>
                <a:ea typeface="微软雅黑" pitchFamily="34" charset="-122"/>
              </a:rPr>
              <a:t>基于成本、质量、服务三个主题的分析结果，从各主题内部中筛选出一些关键</a:t>
            </a:r>
            <a:r>
              <a:rPr lang="en-US" altLang="zh-CN" sz="1350" b="1" dirty="0">
                <a:latin typeface="微软雅黑" pitchFamily="34" charset="-122"/>
                <a:ea typeface="微软雅黑" pitchFamily="34" charset="-122"/>
              </a:rPr>
              <a:t>KPI</a:t>
            </a:r>
            <a:r>
              <a:rPr lang="zh-CN" altLang="zh-CN" sz="1350" b="1" dirty="0">
                <a:latin typeface="微软雅黑" pitchFamily="34" charset="-122"/>
                <a:ea typeface="微软雅黑" pitchFamily="34" charset="-122"/>
              </a:rPr>
              <a:t>指标，建立基础指标库</a:t>
            </a:r>
            <a:endParaRPr lang="zh-CN" altLang="en-US" sz="1350" b="1" dirty="0">
              <a:latin typeface="微软雅黑" pitchFamily="34" charset="-122"/>
              <a:ea typeface="微软雅黑" pitchFamily="34" charset="-122"/>
            </a:endParaRPr>
          </a:p>
        </p:txBody>
      </p:sp>
      <p:cxnSp>
        <p:nvCxnSpPr>
          <p:cNvPr id="41" name="直接箭头连接符 40"/>
          <p:cNvCxnSpPr>
            <a:stCxn id="30" idx="3"/>
            <a:endCxn id="40" idx="1"/>
          </p:cNvCxnSpPr>
          <p:nvPr/>
        </p:nvCxnSpPr>
        <p:spPr>
          <a:xfrm flipV="1">
            <a:off x="3067052" y="2845593"/>
            <a:ext cx="283425" cy="21726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7" idx="3"/>
            <a:endCxn id="44" idx="1"/>
          </p:cNvCxnSpPr>
          <p:nvPr/>
        </p:nvCxnSpPr>
        <p:spPr>
          <a:xfrm>
            <a:off x="3041629" y="3594511"/>
            <a:ext cx="308849" cy="34304"/>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55" idx="3"/>
            <a:endCxn id="45" idx="1"/>
          </p:cNvCxnSpPr>
          <p:nvPr/>
        </p:nvCxnSpPr>
        <p:spPr>
          <a:xfrm>
            <a:off x="3041629" y="4126170"/>
            <a:ext cx="308848" cy="24537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3350478" y="3275645"/>
            <a:ext cx="3152528" cy="706339"/>
          </a:xfrm>
          <a:prstGeom prst="rect">
            <a:avLst/>
          </a:prstGeom>
          <a:noFill/>
        </p:spPr>
        <p:txBody>
          <a:bodyPr wrap="square" lIns="82289" tIns="41144" rIns="82289" bIns="41144">
            <a:spAutoFit/>
          </a:bodyPr>
          <a:lstStyle/>
          <a:p>
            <a:r>
              <a:rPr lang="zh-CN" altLang="zh-CN" sz="1350" b="1" dirty="0">
                <a:latin typeface="微软雅黑" pitchFamily="34" charset="-122"/>
                <a:ea typeface="微软雅黑" pitchFamily="34" charset="-122"/>
              </a:rPr>
              <a:t>面向企业级高层管理人员的需求所设计的针对成本、质量、服务三个主题的总体评价性指标</a:t>
            </a:r>
            <a:endParaRPr lang="zh-CN" altLang="en-US" sz="1350" b="1" dirty="0">
              <a:latin typeface="微软雅黑" pitchFamily="34" charset="-122"/>
              <a:ea typeface="微软雅黑" pitchFamily="34" charset="-122"/>
            </a:endParaRPr>
          </a:p>
        </p:txBody>
      </p:sp>
      <p:sp>
        <p:nvSpPr>
          <p:cNvPr id="45" name="矩形 44"/>
          <p:cNvSpPr/>
          <p:nvPr/>
        </p:nvSpPr>
        <p:spPr>
          <a:xfrm>
            <a:off x="3350477" y="4122245"/>
            <a:ext cx="3152529" cy="498590"/>
          </a:xfrm>
          <a:prstGeom prst="rect">
            <a:avLst/>
          </a:prstGeom>
          <a:noFill/>
        </p:spPr>
        <p:txBody>
          <a:bodyPr wrap="square" lIns="82289" tIns="41144" rIns="82289" bIns="41144">
            <a:spAutoFit/>
          </a:bodyPr>
          <a:lstStyle/>
          <a:p>
            <a:r>
              <a:rPr lang="zh-CN" altLang="zh-CN" sz="1350" b="1" dirty="0">
                <a:latin typeface="微软雅黑" pitchFamily="34" charset="-122"/>
                <a:ea typeface="微软雅黑" pitchFamily="34" charset="-122"/>
              </a:rPr>
              <a:t>基于人力资源系统和安全反馈系统</a:t>
            </a:r>
            <a:r>
              <a:rPr lang="zh-CN" altLang="en-US" sz="1350" b="1" dirty="0">
                <a:latin typeface="微软雅黑" pitchFamily="34" charset="-122"/>
                <a:ea typeface="微软雅黑" pitchFamily="34" charset="-122"/>
              </a:rPr>
              <a:t>，实现</a:t>
            </a:r>
            <a:r>
              <a:rPr lang="zh-CN" altLang="zh-CN" sz="1350" b="1" dirty="0">
                <a:latin typeface="微软雅黑" pitchFamily="34" charset="-122"/>
                <a:ea typeface="微软雅黑" pitchFamily="34" charset="-122"/>
              </a:rPr>
              <a:t>安全资历指数和员工反馈指数的计算</a:t>
            </a:r>
            <a:endParaRPr lang="zh-CN" altLang="en-US" sz="1350" b="1" dirty="0">
              <a:latin typeface="微软雅黑" pitchFamily="34" charset="-122"/>
              <a:ea typeface="微软雅黑" pitchFamily="34" charset="-122"/>
            </a:endParaRPr>
          </a:p>
        </p:txBody>
      </p:sp>
      <p:sp>
        <p:nvSpPr>
          <p:cNvPr id="46" name="矩形 45"/>
          <p:cNvSpPr/>
          <p:nvPr/>
        </p:nvSpPr>
        <p:spPr>
          <a:xfrm>
            <a:off x="3350477" y="4736947"/>
            <a:ext cx="3152529" cy="914088"/>
          </a:xfrm>
          <a:prstGeom prst="rect">
            <a:avLst/>
          </a:prstGeom>
          <a:noFill/>
        </p:spPr>
        <p:txBody>
          <a:bodyPr wrap="square" lIns="82289" tIns="41144" rIns="82289" bIns="41144">
            <a:spAutoFit/>
          </a:bodyPr>
          <a:lstStyle/>
          <a:p>
            <a:r>
              <a:rPr lang="zh-CN" altLang="zh-CN" sz="1350" b="1" dirty="0">
                <a:latin typeface="微软雅黑" pitchFamily="34" charset="-122"/>
                <a:ea typeface="微软雅黑" pitchFamily="34" charset="-122"/>
              </a:rPr>
              <a:t>提供自定义指标及其计算方法的功能，</a:t>
            </a:r>
            <a:r>
              <a:rPr lang="zh-CN" altLang="en-US" sz="1350" b="1" dirty="0">
                <a:latin typeface="微软雅黑" pitchFamily="34" charset="-122"/>
                <a:ea typeface="微软雅黑" pitchFamily="34" charset="-122"/>
              </a:rPr>
              <a:t>可</a:t>
            </a:r>
            <a:r>
              <a:rPr lang="zh-CN" altLang="zh-CN" sz="1350" b="1" dirty="0">
                <a:latin typeface="微软雅黑" pitchFamily="34" charset="-122"/>
                <a:ea typeface="微软雅黑" pitchFamily="34" charset="-122"/>
              </a:rPr>
              <a:t>对现有绩效</a:t>
            </a:r>
            <a:r>
              <a:rPr lang="en-US" altLang="zh-CN" sz="1350" b="1" dirty="0">
                <a:latin typeface="微软雅黑" pitchFamily="34" charset="-122"/>
                <a:ea typeface="微软雅黑" pitchFamily="34" charset="-122"/>
              </a:rPr>
              <a:t>KPI</a:t>
            </a:r>
            <a:r>
              <a:rPr lang="zh-CN" altLang="zh-CN" sz="1350" b="1" dirty="0">
                <a:latin typeface="微软雅黑" pitchFamily="34" charset="-122"/>
                <a:ea typeface="微软雅黑" pitchFamily="34" charset="-122"/>
              </a:rPr>
              <a:t>指标体系进行增加和修改，建立</a:t>
            </a:r>
            <a:r>
              <a:rPr lang="zh-CN" altLang="en-US" sz="1350" b="1" dirty="0">
                <a:latin typeface="微软雅黑" pitchFamily="34" charset="-122"/>
                <a:ea typeface="微软雅黑" pitchFamily="34" charset="-122"/>
              </a:rPr>
              <a:t>新</a:t>
            </a:r>
            <a:r>
              <a:rPr lang="zh-CN" altLang="zh-CN" sz="1350" b="1" dirty="0">
                <a:latin typeface="微软雅黑" pitchFamily="34" charset="-122"/>
                <a:ea typeface="微软雅黑" pitchFamily="34" charset="-122"/>
              </a:rPr>
              <a:t>计算模型，</a:t>
            </a:r>
            <a:r>
              <a:rPr lang="zh-CN" altLang="en-US" sz="1350" b="1" dirty="0">
                <a:latin typeface="微软雅黑" pitchFamily="34" charset="-122"/>
                <a:ea typeface="微软雅黑" pitchFamily="34" charset="-122"/>
              </a:rPr>
              <a:t>增强</a:t>
            </a:r>
            <a:r>
              <a:rPr lang="zh-CN" altLang="zh-CN" sz="1350" b="1" dirty="0">
                <a:latin typeface="微软雅黑" pitchFamily="34" charset="-122"/>
                <a:ea typeface="微软雅黑" pitchFamily="34" charset="-122"/>
              </a:rPr>
              <a:t>系统可扩展性</a:t>
            </a:r>
            <a:endParaRPr lang="zh-CN" altLang="en-US" sz="1350" b="1" dirty="0">
              <a:latin typeface="微软雅黑" pitchFamily="34" charset="-122"/>
              <a:ea typeface="微软雅黑" pitchFamily="34" charset="-122"/>
            </a:endParaRPr>
          </a:p>
        </p:txBody>
      </p:sp>
      <p:cxnSp>
        <p:nvCxnSpPr>
          <p:cNvPr id="48" name="直接箭头连接符 47"/>
          <p:cNvCxnSpPr>
            <a:stCxn id="56" idx="3"/>
            <a:endCxn id="46" idx="1"/>
          </p:cNvCxnSpPr>
          <p:nvPr/>
        </p:nvCxnSpPr>
        <p:spPr>
          <a:xfrm>
            <a:off x="3041629" y="4657830"/>
            <a:ext cx="308848" cy="536161"/>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558074" y="1657491"/>
            <a:ext cx="1235838" cy="963922"/>
            <a:chOff x="6171505" y="5190618"/>
            <a:chExt cx="1647784" cy="1285229"/>
          </a:xfrm>
        </p:grpSpPr>
        <p:sp>
          <p:nvSpPr>
            <p:cNvPr id="52" name="任意多边形 51"/>
            <p:cNvSpPr/>
            <p:nvPr/>
          </p:nvSpPr>
          <p:spPr>
            <a:xfrm>
              <a:off x="6171505" y="5190618"/>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53" name="Picture 125" descr="AnalyticApps_computer-wcharts_icon.png"/>
            <p:cNvPicPr>
              <a:picLocks noChangeAspect="1"/>
            </p:cNvPicPr>
            <p:nvPr/>
          </p:nvPicPr>
          <p:blipFill>
            <a:blip r:embed="rId3"/>
            <a:srcRect/>
            <a:stretch>
              <a:fillRect/>
            </a:stretch>
          </p:blipFill>
          <p:spPr bwMode="auto">
            <a:xfrm>
              <a:off x="6379129" y="5262626"/>
              <a:ext cx="1224136" cy="1174605"/>
            </a:xfrm>
            <a:prstGeom prst="rect">
              <a:avLst/>
            </a:prstGeom>
            <a:noFill/>
            <a:ln w="9525">
              <a:noFill/>
              <a:miter lim="800000"/>
              <a:headEnd/>
              <a:tailEnd/>
            </a:ln>
          </p:spPr>
        </p:pic>
      </p:grpSp>
      <p:sp>
        <p:nvSpPr>
          <p:cNvPr id="55" name="矩形 54"/>
          <p:cNvSpPr/>
          <p:nvPr/>
        </p:nvSpPr>
        <p:spPr>
          <a:xfrm>
            <a:off x="1566087" y="3969208"/>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员工安全评估</a:t>
            </a:r>
          </a:p>
        </p:txBody>
      </p:sp>
      <p:sp>
        <p:nvSpPr>
          <p:cNvPr id="56" name="矩形 55"/>
          <p:cNvSpPr/>
          <p:nvPr/>
        </p:nvSpPr>
        <p:spPr>
          <a:xfrm>
            <a:off x="1566087" y="4500868"/>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自定义模块</a:t>
            </a:r>
          </a:p>
        </p:txBody>
      </p:sp>
      <p:cxnSp>
        <p:nvCxnSpPr>
          <p:cNvPr id="57" name="肘形连接符 56"/>
          <p:cNvCxnSpPr>
            <a:stCxn id="53" idx="2"/>
            <a:endCxn id="55" idx="1"/>
          </p:cNvCxnSpPr>
          <p:nvPr/>
        </p:nvCxnSpPr>
        <p:spPr>
          <a:xfrm rot="16200000" flipH="1">
            <a:off x="602606" y="3162688"/>
            <a:ext cx="1533719" cy="39324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53" idx="2"/>
            <a:endCxn id="56" idx="1"/>
          </p:cNvCxnSpPr>
          <p:nvPr/>
        </p:nvCxnSpPr>
        <p:spPr>
          <a:xfrm rot="16200000" flipH="1">
            <a:off x="336776" y="3428518"/>
            <a:ext cx="2065379" cy="39324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3" name="图片 62"/>
          <p:cNvPicPr/>
          <p:nvPr/>
        </p:nvPicPr>
        <p:blipFill>
          <a:blip r:embed="rId4"/>
          <a:stretch>
            <a:fillRect/>
          </a:stretch>
        </p:blipFill>
        <p:spPr>
          <a:xfrm>
            <a:off x="6430172" y="1917397"/>
            <a:ext cx="2542835" cy="1694798"/>
          </a:xfrm>
          <a:prstGeom prst="rect">
            <a:avLst/>
          </a:prstGeom>
        </p:spPr>
      </p:pic>
      <p:pic>
        <p:nvPicPr>
          <p:cNvPr id="64" name="图片 63"/>
          <p:cNvPicPr/>
          <p:nvPr/>
        </p:nvPicPr>
        <p:blipFill>
          <a:blip r:embed="rId5"/>
          <a:stretch>
            <a:fillRect/>
          </a:stretch>
        </p:blipFill>
        <p:spPr>
          <a:xfrm>
            <a:off x="6416992" y="3845956"/>
            <a:ext cx="2727008" cy="1609249"/>
          </a:xfrm>
          <a:prstGeom prst="rect">
            <a:avLst/>
          </a:prstGeom>
        </p:spPr>
      </p:pic>
    </p:spTree>
    <p:extLst>
      <p:ext uri="{BB962C8B-B14F-4D97-AF65-F5344CB8AC3E}">
        <p14:creationId xmlns:p14="http://schemas.microsoft.com/office/powerpoint/2010/main" val="2941977779"/>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绩效智能决策</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基础</a:t>
            </a:r>
            <a:r>
              <a:rPr lang="en-US" altLang="zh-CN" sz="1350" b="1" dirty="0">
                <a:latin typeface="微软雅黑" panose="020B0503020204020204" pitchFamily="34" charset="-122"/>
                <a:ea typeface="微软雅黑" panose="020B0503020204020204" pitchFamily="34" charset="-122"/>
              </a:rPr>
              <a:t>/</a:t>
            </a:r>
            <a:r>
              <a:rPr lang="zh-CN" altLang="en-US" sz="1350" b="1" dirty="0">
                <a:latin typeface="微软雅黑" panose="020B0503020204020204" pitchFamily="34" charset="-122"/>
                <a:ea typeface="微软雅黑" panose="020B0503020204020204" pitchFamily="34" charset="-122"/>
              </a:rPr>
              <a:t>主题综合指标的计算与展示</a:t>
            </a:r>
            <a:endParaRPr lang="zh-CN" altLang="en-US" sz="1350" b="1" dirty="0">
              <a:latin typeface="微软雅黑" panose="020B0503020204020204" pitchFamily="34" charset="-122"/>
              <a:ea typeface="微软雅黑" panose="020B0503020204020204" pitchFamily="34" charset="-122"/>
            </a:endParaRPr>
          </a:p>
        </p:txBody>
      </p:sp>
      <p:sp>
        <p:nvSpPr>
          <p:cNvPr id="100" name="流程图: 磁盘 197">
            <a:extLst>
              <a:ext uri="{FF2B5EF4-FFF2-40B4-BE49-F238E27FC236}">
                <a16:creationId xmlns:a16="http://schemas.microsoft.com/office/drawing/2014/main" xmlns="" id="{05A06E09-B38B-41DF-B672-4140D510B88F}"/>
              </a:ext>
            </a:extLst>
          </p:cNvPr>
          <p:cNvSpPr>
            <a:spLocks noChangeArrowheads="1"/>
          </p:cNvSpPr>
          <p:nvPr/>
        </p:nvSpPr>
        <p:spPr bwMode="auto">
          <a:xfrm>
            <a:off x="1275524" y="5336453"/>
            <a:ext cx="705954" cy="373991"/>
          </a:xfrm>
          <a:prstGeom prst="flowChartMagneticDisk">
            <a:avLst/>
          </a:prstGeom>
          <a:solidFill>
            <a:srgbClr val="AB7942"/>
          </a:solidFill>
          <a:ln w="3175">
            <a:solidFill>
              <a:srgbClr val="AB7942"/>
            </a:solidFill>
            <a:round/>
            <a:headEnd/>
            <a:tailEnd/>
          </a:ln>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0" b="0" dirty="0">
                <a:solidFill>
                  <a:srgbClr val="002060"/>
                </a:solidFill>
                <a:latin typeface="微软雅黑" pitchFamily="34" charset="-122"/>
                <a:ea typeface="微软雅黑" pitchFamily="34" charset="-122"/>
              </a:rPr>
              <a:t>产品质量主题</a:t>
            </a:r>
          </a:p>
        </p:txBody>
      </p:sp>
      <p:sp>
        <p:nvSpPr>
          <p:cNvPr id="101" name="流程图: 磁盘 197">
            <a:extLst>
              <a:ext uri="{FF2B5EF4-FFF2-40B4-BE49-F238E27FC236}">
                <a16:creationId xmlns:a16="http://schemas.microsoft.com/office/drawing/2014/main" xmlns="" id="{D32117EA-D2F7-4882-B798-1D378E4DEB5C}"/>
              </a:ext>
            </a:extLst>
          </p:cNvPr>
          <p:cNvSpPr>
            <a:spLocks noChangeArrowheads="1"/>
          </p:cNvSpPr>
          <p:nvPr/>
        </p:nvSpPr>
        <p:spPr bwMode="auto">
          <a:xfrm>
            <a:off x="2404649" y="5336452"/>
            <a:ext cx="705954" cy="364694"/>
          </a:xfrm>
          <a:prstGeom prst="flowChartMagneticDisk">
            <a:avLst/>
          </a:prstGeom>
          <a:solidFill>
            <a:srgbClr val="AB7942"/>
          </a:solidFill>
          <a:ln w="3175">
            <a:solidFill>
              <a:srgbClr val="AB7942"/>
            </a:solidFill>
            <a:round/>
            <a:headEnd/>
            <a:tailEnd/>
          </a:ln>
        </p:spPr>
        <p:txBody>
          <a:bodyPr anchor="ctr"/>
          <a:lstStyle/>
          <a:p>
            <a:pPr algn="ctr"/>
            <a:r>
              <a:rPr lang="zh-CN" altLang="en-US" sz="1050" dirty="0">
                <a:solidFill>
                  <a:srgbClr val="002060"/>
                </a:solidFill>
                <a:latin typeface="微软雅黑" pitchFamily="34" charset="-122"/>
                <a:ea typeface="微软雅黑" pitchFamily="34" charset="-122"/>
              </a:rPr>
              <a:t>生产成品主题</a:t>
            </a:r>
          </a:p>
        </p:txBody>
      </p:sp>
      <p:sp>
        <p:nvSpPr>
          <p:cNvPr id="102" name="流程图: 磁盘 197">
            <a:extLst>
              <a:ext uri="{FF2B5EF4-FFF2-40B4-BE49-F238E27FC236}">
                <a16:creationId xmlns:a16="http://schemas.microsoft.com/office/drawing/2014/main" xmlns="" id="{F7555219-2C71-4E39-B96F-C936E708270E}"/>
              </a:ext>
            </a:extLst>
          </p:cNvPr>
          <p:cNvSpPr>
            <a:spLocks noChangeArrowheads="1"/>
          </p:cNvSpPr>
          <p:nvPr/>
        </p:nvSpPr>
        <p:spPr bwMode="auto">
          <a:xfrm>
            <a:off x="3533774" y="5336453"/>
            <a:ext cx="705954" cy="373991"/>
          </a:xfrm>
          <a:prstGeom prst="flowChartMagneticDisk">
            <a:avLst/>
          </a:prstGeom>
          <a:solidFill>
            <a:srgbClr val="AB7942"/>
          </a:solidFill>
          <a:ln w="3175">
            <a:solidFill>
              <a:srgbClr val="AB7942"/>
            </a:solidFill>
            <a:round/>
            <a:headEnd/>
            <a:tailEnd/>
          </a:ln>
        </p:spPr>
        <p:txBody>
          <a:bodyPr anchor="ctr"/>
          <a:lstStyle/>
          <a:p>
            <a:pPr algn="ctr"/>
            <a:r>
              <a:rPr lang="zh-CN" altLang="en-US" sz="1050" dirty="0">
                <a:solidFill>
                  <a:srgbClr val="002060"/>
                </a:solidFill>
                <a:latin typeface="微软雅黑" pitchFamily="34" charset="-122"/>
                <a:ea typeface="微软雅黑" pitchFamily="34" charset="-122"/>
              </a:rPr>
              <a:t>销售与服务</a:t>
            </a:r>
          </a:p>
        </p:txBody>
      </p:sp>
      <p:sp>
        <p:nvSpPr>
          <p:cNvPr id="103" name="流程图: 磁盘 197">
            <a:extLst>
              <a:ext uri="{FF2B5EF4-FFF2-40B4-BE49-F238E27FC236}">
                <a16:creationId xmlns:a16="http://schemas.microsoft.com/office/drawing/2014/main" xmlns="" id="{69AB2DC9-0A9A-4CFF-BE8C-9639C948235C}"/>
              </a:ext>
            </a:extLst>
          </p:cNvPr>
          <p:cNvSpPr>
            <a:spLocks noChangeArrowheads="1"/>
          </p:cNvSpPr>
          <p:nvPr/>
        </p:nvSpPr>
        <p:spPr bwMode="auto">
          <a:xfrm>
            <a:off x="4662899" y="5348232"/>
            <a:ext cx="705954" cy="341135"/>
          </a:xfrm>
          <a:prstGeom prst="flowChartMagneticDisk">
            <a:avLst/>
          </a:prstGeom>
          <a:solidFill>
            <a:srgbClr val="AB7942"/>
          </a:solidFill>
          <a:ln w="3175">
            <a:solidFill>
              <a:srgbClr val="AB7942"/>
            </a:solidFill>
            <a:round/>
            <a:headEnd/>
            <a:tailEnd/>
          </a:ln>
        </p:spPr>
        <p:txBody>
          <a:bodyPr anchor="ctr"/>
          <a:lstStyle/>
          <a:p>
            <a:pPr algn="ctr"/>
            <a:r>
              <a:rPr lang="zh-CN" altLang="en-US" sz="1050" dirty="0">
                <a:solidFill>
                  <a:srgbClr val="002060"/>
                </a:solidFill>
                <a:latin typeface="微软雅黑" pitchFamily="34" charset="-122"/>
                <a:ea typeface="微软雅黑" pitchFamily="34" charset="-122"/>
              </a:rPr>
              <a:t>其它主题库</a:t>
            </a:r>
          </a:p>
        </p:txBody>
      </p:sp>
      <p:sp>
        <p:nvSpPr>
          <p:cNvPr id="104" name="矩形 1468">
            <a:extLst>
              <a:ext uri="{FF2B5EF4-FFF2-40B4-BE49-F238E27FC236}">
                <a16:creationId xmlns:a16="http://schemas.microsoft.com/office/drawing/2014/main" xmlns="" id="{D54B7ADB-64C6-4B13-AB30-4B2D784154FC}"/>
              </a:ext>
            </a:extLst>
          </p:cNvPr>
          <p:cNvSpPr>
            <a:spLocks noChangeArrowheads="1"/>
          </p:cNvSpPr>
          <p:nvPr/>
        </p:nvSpPr>
        <p:spPr bwMode="auto">
          <a:xfrm>
            <a:off x="287247" y="5192105"/>
            <a:ext cx="5391868" cy="662685"/>
          </a:xfrm>
          <a:prstGeom prst="rect">
            <a:avLst/>
          </a:prstGeom>
          <a:no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050" dirty="0">
              <a:latin typeface="微软雅黑" pitchFamily="34" charset="-122"/>
              <a:ea typeface="微软雅黑" pitchFamily="34" charset="-122"/>
            </a:endParaRPr>
          </a:p>
        </p:txBody>
      </p:sp>
      <p:sp>
        <p:nvSpPr>
          <p:cNvPr id="105" name="文本框 104"/>
          <p:cNvSpPr txBox="1"/>
          <p:nvPr/>
        </p:nvSpPr>
        <p:spPr>
          <a:xfrm>
            <a:off x="354035" y="5403381"/>
            <a:ext cx="854703"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主题数据库</a:t>
            </a:r>
            <a:endParaRPr lang="zh-CN" altLang="en-US" sz="1050" b="1" dirty="0">
              <a:latin typeface="微软雅黑" panose="020B0503020204020204" pitchFamily="34" charset="-122"/>
              <a:ea typeface="微软雅黑" panose="020B0503020204020204" pitchFamily="34" charset="-122"/>
            </a:endParaRPr>
          </a:p>
        </p:txBody>
      </p:sp>
      <p:sp>
        <p:nvSpPr>
          <p:cNvPr id="106" name="矩形 1468">
            <a:extLst>
              <a:ext uri="{FF2B5EF4-FFF2-40B4-BE49-F238E27FC236}">
                <a16:creationId xmlns:a16="http://schemas.microsoft.com/office/drawing/2014/main" xmlns="" id="{D54B7ADB-64C6-4B13-AB30-4B2D784154FC}"/>
              </a:ext>
            </a:extLst>
          </p:cNvPr>
          <p:cNvSpPr>
            <a:spLocks noChangeArrowheads="1"/>
          </p:cNvSpPr>
          <p:nvPr/>
        </p:nvSpPr>
        <p:spPr bwMode="auto">
          <a:xfrm>
            <a:off x="287247" y="2206715"/>
            <a:ext cx="3987622" cy="2678333"/>
          </a:xfrm>
          <a:prstGeom prst="rect">
            <a:avLst/>
          </a:prstGeom>
          <a:no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050" dirty="0">
              <a:latin typeface="微软雅黑" pitchFamily="34" charset="-122"/>
              <a:ea typeface="微软雅黑" pitchFamily="34" charset="-122"/>
            </a:endParaRPr>
          </a:p>
        </p:txBody>
      </p:sp>
      <p:sp>
        <p:nvSpPr>
          <p:cNvPr id="107" name="上箭头 106"/>
          <p:cNvSpPr/>
          <p:nvPr/>
        </p:nvSpPr>
        <p:spPr>
          <a:xfrm>
            <a:off x="2887931" y="4922588"/>
            <a:ext cx="190500" cy="2136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9" name="文本框 108"/>
          <p:cNvSpPr txBox="1"/>
          <p:nvPr/>
        </p:nvSpPr>
        <p:spPr>
          <a:xfrm>
            <a:off x="1716651" y="2306573"/>
            <a:ext cx="1084544" cy="415498"/>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指标设计与计算</a:t>
            </a:r>
            <a:endParaRPr lang="zh-CN" altLang="en-US" sz="1050" b="1" dirty="0">
              <a:latin typeface="微软雅黑" panose="020B0503020204020204" pitchFamily="34" charset="-122"/>
              <a:ea typeface="微软雅黑" panose="020B0503020204020204" pitchFamily="34" charset="-122"/>
            </a:endParaRPr>
          </a:p>
        </p:txBody>
      </p:sp>
      <p:sp>
        <p:nvSpPr>
          <p:cNvPr id="110" name="矩形 1468">
            <a:extLst>
              <a:ext uri="{FF2B5EF4-FFF2-40B4-BE49-F238E27FC236}">
                <a16:creationId xmlns:a16="http://schemas.microsoft.com/office/drawing/2014/main" xmlns="" id="{D54B7ADB-64C6-4B13-AB30-4B2D784154FC}"/>
              </a:ext>
            </a:extLst>
          </p:cNvPr>
          <p:cNvSpPr>
            <a:spLocks noChangeArrowheads="1"/>
          </p:cNvSpPr>
          <p:nvPr/>
        </p:nvSpPr>
        <p:spPr bwMode="auto">
          <a:xfrm>
            <a:off x="4355141" y="2206715"/>
            <a:ext cx="1323975" cy="2678333"/>
          </a:xfrm>
          <a:prstGeom prst="rect">
            <a:avLst/>
          </a:prstGeom>
          <a:no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050" dirty="0">
              <a:latin typeface="微软雅黑" pitchFamily="34" charset="-122"/>
              <a:ea typeface="微软雅黑" pitchFamily="34" charset="-122"/>
            </a:endParaRPr>
          </a:p>
        </p:txBody>
      </p:sp>
      <p:sp>
        <p:nvSpPr>
          <p:cNvPr id="111" name="文本框 110"/>
          <p:cNvSpPr txBox="1"/>
          <p:nvPr/>
        </p:nvSpPr>
        <p:spPr>
          <a:xfrm>
            <a:off x="4486562" y="2318556"/>
            <a:ext cx="1117564"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指标分析与展示</a:t>
            </a:r>
            <a:endParaRPr lang="zh-CN" altLang="en-US" sz="1050" b="1" dirty="0">
              <a:latin typeface="微软雅黑" panose="020B0503020204020204" pitchFamily="34" charset="-122"/>
              <a:ea typeface="微软雅黑" panose="020B0503020204020204" pitchFamily="34" charset="-122"/>
            </a:endParaRPr>
          </a:p>
        </p:txBody>
      </p:sp>
      <p:pic>
        <p:nvPicPr>
          <p:cNvPr id="112" name="图片 111"/>
          <p:cNvPicPr>
            <a:picLocks noChangeAspect="1"/>
          </p:cNvPicPr>
          <p:nvPr/>
        </p:nvPicPr>
        <p:blipFill>
          <a:blip r:embed="rId3"/>
          <a:stretch>
            <a:fillRect/>
          </a:stretch>
        </p:blipFill>
        <p:spPr>
          <a:xfrm>
            <a:off x="4428336" y="3407613"/>
            <a:ext cx="1175081" cy="558053"/>
          </a:xfrm>
          <a:prstGeom prst="rect">
            <a:avLst/>
          </a:prstGeom>
        </p:spPr>
      </p:pic>
      <p:pic>
        <p:nvPicPr>
          <p:cNvPr id="113" name="图片 112"/>
          <p:cNvPicPr>
            <a:picLocks noChangeAspect="1"/>
          </p:cNvPicPr>
          <p:nvPr/>
        </p:nvPicPr>
        <p:blipFill>
          <a:blip r:embed="rId4"/>
          <a:stretch>
            <a:fillRect/>
          </a:stretch>
        </p:blipFill>
        <p:spPr>
          <a:xfrm>
            <a:off x="4428336" y="4121792"/>
            <a:ext cx="1175483" cy="538897"/>
          </a:xfrm>
          <a:prstGeom prst="rect">
            <a:avLst/>
          </a:prstGeom>
        </p:spPr>
      </p:pic>
      <p:pic>
        <p:nvPicPr>
          <p:cNvPr id="114" name="图片 113"/>
          <p:cNvPicPr>
            <a:picLocks noChangeAspect="1"/>
          </p:cNvPicPr>
          <p:nvPr/>
        </p:nvPicPr>
        <p:blipFill>
          <a:blip r:embed="rId5"/>
          <a:stretch>
            <a:fillRect/>
          </a:stretch>
        </p:blipFill>
        <p:spPr>
          <a:xfrm>
            <a:off x="4428336" y="2705515"/>
            <a:ext cx="1175081" cy="545971"/>
          </a:xfrm>
          <a:prstGeom prst="rect">
            <a:avLst/>
          </a:prstGeom>
        </p:spPr>
      </p:pic>
      <p:sp>
        <p:nvSpPr>
          <p:cNvPr id="2" name="文本框 1"/>
          <p:cNvSpPr txBox="1"/>
          <p:nvPr/>
        </p:nvSpPr>
        <p:spPr>
          <a:xfrm>
            <a:off x="6026588" y="2091533"/>
            <a:ext cx="2636949" cy="3831818"/>
          </a:xfrm>
          <a:prstGeom prst="rect">
            <a:avLst/>
          </a:prstGeom>
          <a:noFill/>
        </p:spPr>
        <p:txBody>
          <a:bodyPr wrap="square" rtlCol="0">
            <a:spAutoFit/>
          </a:bodyPr>
          <a:lstStyle/>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数据源</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zh-CN" altLang="en-US" sz="1350" dirty="0">
                <a:latin typeface="微软雅黑" panose="020B0503020204020204" pitchFamily="34" charset="-122"/>
                <a:ea typeface="微软雅黑" panose="020B0503020204020204" pitchFamily="34" charset="-122"/>
              </a:rPr>
              <a:t>    质量、成本、服务主题数据库</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指标设计</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en-US" altLang="zh-CN" sz="1350" dirty="0">
                <a:latin typeface="微软雅黑" panose="020B0503020204020204" pitchFamily="34" charset="-122"/>
                <a:ea typeface="微软雅黑" panose="020B0503020204020204" pitchFamily="34" charset="-122"/>
              </a:rPr>
              <a:t>   </a:t>
            </a:r>
            <a:r>
              <a:rPr lang="zh-CN" altLang="en-US" sz="1350" dirty="0">
                <a:latin typeface="微软雅黑" panose="020B0503020204020204" pitchFamily="34" charset="-122"/>
                <a:ea typeface="微软雅黑" panose="020B0503020204020204" pitchFamily="34" charset="-122"/>
              </a:rPr>
              <a:t>基于质量、成本、服务三个主题构建基础指标、主题综合指标两层框架。</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指标计算</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en-US" altLang="zh-CN" sz="1350" dirty="0">
                <a:latin typeface="微软雅黑" panose="020B0503020204020204" pitchFamily="34" charset="-122"/>
                <a:ea typeface="微软雅黑" panose="020B0503020204020204" pitchFamily="34" charset="-122"/>
              </a:rPr>
              <a:t>   </a:t>
            </a:r>
            <a:r>
              <a:rPr lang="zh-CN" altLang="en-US" sz="1350" dirty="0">
                <a:latin typeface="微软雅黑" panose="020B0503020204020204" pitchFamily="34" charset="-122"/>
                <a:ea typeface="微软雅黑" panose="020B0503020204020204" pitchFamily="34" charset="-122"/>
              </a:rPr>
              <a:t>自定义计算公式</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指标分析</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en-US" altLang="zh-CN" sz="1350" dirty="0">
                <a:latin typeface="微软雅黑" panose="020B0503020204020204" pitchFamily="34" charset="-122"/>
                <a:ea typeface="微软雅黑" panose="020B0503020204020204" pitchFamily="34" charset="-122"/>
              </a:rPr>
              <a:t>   </a:t>
            </a:r>
            <a:r>
              <a:rPr lang="zh-CN" altLang="en-US" sz="1350" dirty="0">
                <a:latin typeface="微软雅黑" panose="020B0503020204020204" pitchFamily="34" charset="-122"/>
                <a:ea typeface="微软雅黑" panose="020B0503020204020204" pitchFamily="34" charset="-122"/>
              </a:rPr>
              <a:t>统计分析、相关性分析</a:t>
            </a:r>
            <a:endParaRPr lang="en-US" altLang="zh-CN" sz="135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350" b="1" dirty="0">
                <a:latin typeface="微软雅黑" panose="020B0503020204020204" pitchFamily="34" charset="-122"/>
                <a:ea typeface="微软雅黑" panose="020B0503020204020204" pitchFamily="34" charset="-122"/>
              </a:rPr>
              <a:t>指标展示</a:t>
            </a:r>
            <a:endParaRPr lang="en-US" altLang="zh-CN" sz="1350" b="1" dirty="0">
              <a:latin typeface="微软雅黑" panose="020B0503020204020204" pitchFamily="34" charset="-122"/>
              <a:ea typeface="微软雅黑" panose="020B0503020204020204" pitchFamily="34" charset="-122"/>
            </a:endParaRPr>
          </a:p>
          <a:p>
            <a:pPr>
              <a:lnSpc>
                <a:spcPct val="150000"/>
              </a:lnSpc>
            </a:pPr>
            <a:r>
              <a:rPr lang="en-US" altLang="zh-CN" sz="1350" dirty="0">
                <a:latin typeface="微软雅黑" panose="020B0503020204020204" pitchFamily="34" charset="-122"/>
                <a:ea typeface="微软雅黑" panose="020B0503020204020204" pitchFamily="34" charset="-122"/>
              </a:rPr>
              <a:t> </a:t>
            </a:r>
            <a:r>
              <a:rPr lang="en-US" altLang="zh-CN" sz="1350" dirty="0">
                <a:latin typeface="微软雅黑" panose="020B0503020204020204" pitchFamily="34" charset="-122"/>
                <a:ea typeface="微软雅黑" panose="020B0503020204020204" pitchFamily="34" charset="-122"/>
              </a:rPr>
              <a:t>   </a:t>
            </a:r>
            <a:r>
              <a:rPr lang="en-US" altLang="zh-CN" sz="1350" dirty="0" err="1">
                <a:latin typeface="微软雅黑" panose="020B0503020204020204" pitchFamily="34" charset="-122"/>
                <a:ea typeface="微软雅黑" panose="020B0503020204020204" pitchFamily="34" charset="-122"/>
              </a:rPr>
              <a:t>Echarts</a:t>
            </a:r>
            <a:r>
              <a:rPr lang="zh-CN" altLang="en-US" sz="1350" dirty="0">
                <a:latin typeface="微软雅黑" panose="020B0503020204020204" pitchFamily="34" charset="-122"/>
                <a:ea typeface="微软雅黑" panose="020B0503020204020204" pitchFamily="34" charset="-122"/>
              </a:rPr>
              <a:t>图表</a:t>
            </a:r>
            <a:r>
              <a:rPr lang="zh-CN" altLang="en-US" sz="1350" dirty="0">
                <a:latin typeface="微软雅黑" panose="020B0503020204020204" pitchFamily="34" charset="-122"/>
                <a:ea typeface="微软雅黑" panose="020B0503020204020204" pitchFamily="34" charset="-122"/>
              </a:rPr>
              <a:t>展示</a:t>
            </a:r>
            <a:endParaRPr lang="zh-CN" altLang="en-US" sz="1350" dirty="0">
              <a:latin typeface="微软雅黑" panose="020B0503020204020204" pitchFamily="34" charset="-122"/>
              <a:ea typeface="微软雅黑" panose="020B0503020204020204" pitchFamily="34" charset="-122"/>
            </a:endParaRPr>
          </a:p>
        </p:txBody>
      </p:sp>
      <p:pic>
        <p:nvPicPr>
          <p:cNvPr id="26" name="图片 25"/>
          <p:cNvPicPr>
            <a:picLocks noChangeAspect="1"/>
          </p:cNvPicPr>
          <p:nvPr/>
        </p:nvPicPr>
        <p:blipFill>
          <a:blip r:embed="rId6"/>
          <a:stretch>
            <a:fillRect/>
          </a:stretch>
        </p:blipFill>
        <p:spPr>
          <a:xfrm>
            <a:off x="287248" y="2707381"/>
            <a:ext cx="3950117" cy="2159305"/>
          </a:xfrm>
          <a:prstGeom prst="rect">
            <a:avLst/>
          </a:prstGeom>
        </p:spPr>
      </p:pic>
    </p:spTree>
    <p:extLst>
      <p:ext uri="{BB962C8B-B14F-4D97-AF65-F5344CB8AC3E}">
        <p14:creationId xmlns:p14="http://schemas.microsoft.com/office/powerpoint/2010/main" val="631452224"/>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521495" y="1096083"/>
            <a:ext cx="3564731" cy="369332"/>
          </a:xfrm>
          <a:prstGeom prst="rect">
            <a:avLst/>
          </a:prstGeom>
          <a:noFill/>
        </p:spPr>
        <p:txBody>
          <a:bodyPr wrap="square" rtlCol="0">
            <a:spAutoFit/>
          </a:bodyPr>
          <a:lstStyle/>
          <a:p>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绩效智能决策</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92836" y="1126692"/>
            <a:ext cx="334421" cy="263482"/>
            <a:chOff x="123780" y="534395"/>
            <a:chExt cx="445894" cy="351309"/>
          </a:xfrm>
        </p:grpSpPr>
        <p:sp>
          <p:nvSpPr>
            <p:cNvPr id="32" name="等腰三角形 31"/>
            <p:cNvSpPr/>
            <p:nvPr/>
          </p:nvSpPr>
          <p:spPr>
            <a:xfrm>
              <a:off x="382996" y="534395"/>
              <a:ext cx="186678" cy="160930"/>
            </a:xfrm>
            <a:prstGeom prs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等腰三角形 32"/>
            <p:cNvSpPr/>
            <p:nvPr/>
          </p:nvSpPr>
          <p:spPr>
            <a:xfrm rot="1110499">
              <a:off x="203197" y="561123"/>
              <a:ext cx="309372" cy="2723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等腰三角形 33"/>
            <p:cNvSpPr/>
            <p:nvPr/>
          </p:nvSpPr>
          <p:spPr>
            <a:xfrm>
              <a:off x="123780" y="809504"/>
              <a:ext cx="88392" cy="76200"/>
            </a:xfrm>
            <a:prstGeom prst="triangl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62225" y="1741726"/>
            <a:ext cx="3676650"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员工安全</a:t>
            </a:r>
            <a:r>
              <a:rPr lang="zh-CN" altLang="en-US" sz="1350" b="1" dirty="0">
                <a:latin typeface="微软雅黑" panose="020B0503020204020204" pitchFamily="34" charset="-122"/>
                <a:ea typeface="微软雅黑" panose="020B0503020204020204" pitchFamily="34" charset="-122"/>
              </a:rPr>
              <a:t>评估</a:t>
            </a:r>
            <a:endParaRPr lang="zh-CN" altLang="en-US" sz="1350" b="1" dirty="0">
              <a:latin typeface="微软雅黑" panose="020B0503020204020204" pitchFamily="34" charset="-122"/>
              <a:ea typeface="微软雅黑" panose="020B0503020204020204" pitchFamily="34" charset="-122"/>
            </a:endParaRPr>
          </a:p>
        </p:txBody>
      </p:sp>
      <p:pic>
        <p:nvPicPr>
          <p:cNvPr id="100" name="图片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745" y="2794791"/>
            <a:ext cx="735975" cy="741770"/>
          </a:xfrm>
          <a:prstGeom prst="rect">
            <a:avLst/>
          </a:prstGeom>
        </p:spPr>
      </p:pic>
      <p:pic>
        <p:nvPicPr>
          <p:cNvPr id="101" name="图片 1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3173" y="3729494"/>
            <a:ext cx="739547" cy="736775"/>
          </a:xfrm>
          <a:prstGeom prst="rect">
            <a:avLst/>
          </a:prstGeom>
        </p:spPr>
      </p:pic>
      <p:sp>
        <p:nvSpPr>
          <p:cNvPr id="102" name="文本框 101"/>
          <p:cNvSpPr txBox="1"/>
          <p:nvPr/>
        </p:nvSpPr>
        <p:spPr>
          <a:xfrm>
            <a:off x="2490484" y="2844064"/>
            <a:ext cx="940892" cy="715581"/>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人力资源系统员工档案数据</a:t>
            </a:r>
            <a:endParaRPr lang="zh-CN" altLang="en-US" sz="1350" dirty="0">
              <a:latin typeface="微软雅黑" panose="020B0503020204020204" pitchFamily="34" charset="-122"/>
              <a:ea typeface="微软雅黑" panose="020B0503020204020204" pitchFamily="34" charset="-122"/>
            </a:endParaRPr>
          </a:p>
        </p:txBody>
      </p:sp>
      <p:sp>
        <p:nvSpPr>
          <p:cNvPr id="103" name="文本框 102"/>
          <p:cNvSpPr txBox="1"/>
          <p:nvPr/>
        </p:nvSpPr>
        <p:spPr>
          <a:xfrm>
            <a:off x="2490485" y="3752115"/>
            <a:ext cx="915889" cy="715581"/>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安全反馈系统表单反馈记录</a:t>
            </a:r>
            <a:endParaRPr lang="zh-CN" altLang="en-US" sz="1350" dirty="0">
              <a:latin typeface="微软雅黑" panose="020B0503020204020204" pitchFamily="34" charset="-122"/>
              <a:ea typeface="微软雅黑" panose="020B0503020204020204" pitchFamily="34" charset="-122"/>
            </a:endParaRPr>
          </a:p>
        </p:txBody>
      </p:sp>
      <p:sp>
        <p:nvSpPr>
          <p:cNvPr id="104" name="矩形 103"/>
          <p:cNvSpPr/>
          <p:nvPr/>
        </p:nvSpPr>
        <p:spPr>
          <a:xfrm>
            <a:off x="3624853" y="2980528"/>
            <a:ext cx="1527572" cy="1266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ts val="1950"/>
              </a:lnSpc>
            </a:pPr>
            <a:r>
              <a:rPr lang="zh-CN" altLang="en-US" sz="1350" dirty="0">
                <a:solidFill>
                  <a:schemeClr val="tx1"/>
                </a:solidFill>
                <a:latin typeface="微软雅黑" panose="020B0503020204020204" pitchFamily="34" charset="-122"/>
                <a:ea typeface="微软雅黑" panose="020B0503020204020204" pitchFamily="34" charset="-122"/>
              </a:rPr>
              <a:t>无监督机器学习</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lnSpc>
                <a:spcPts val="1950"/>
              </a:lnSpc>
            </a:pPr>
            <a:r>
              <a:rPr lang="en-US" altLang="zh-CN" sz="1350" dirty="0">
                <a:solidFill>
                  <a:schemeClr val="tx1"/>
                </a:solidFill>
                <a:latin typeface="微软雅黑" panose="020B0503020204020204" pitchFamily="34" charset="-122"/>
                <a:ea typeface="微软雅黑" panose="020B0503020204020204" pitchFamily="34" charset="-122"/>
              </a:rPr>
              <a:t>K-mean</a:t>
            </a:r>
            <a:r>
              <a:rPr lang="zh-CN" altLang="en-US" sz="1350" dirty="0">
                <a:solidFill>
                  <a:schemeClr val="tx1"/>
                </a:solidFill>
                <a:latin typeface="微软雅黑" panose="020B0503020204020204" pitchFamily="34" charset="-122"/>
                <a:ea typeface="微软雅黑" panose="020B0503020204020204" pitchFamily="34" charset="-122"/>
              </a:rPr>
              <a:t>聚类</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lnSpc>
                <a:spcPts val="1950"/>
              </a:lnSpc>
            </a:pPr>
            <a:r>
              <a:rPr lang="zh-CN" altLang="en-US" sz="1350" dirty="0">
                <a:solidFill>
                  <a:schemeClr val="tx1"/>
                </a:solidFill>
                <a:latin typeface="微软雅黑" panose="020B0503020204020204" pitchFamily="34" charset="-122"/>
                <a:ea typeface="微软雅黑" panose="020B0503020204020204" pitchFamily="34" charset="-122"/>
              </a:rPr>
              <a:t>回归分析</a:t>
            </a:r>
            <a:endParaRPr lang="en-US" altLang="zh-CN" sz="1350" dirty="0">
              <a:solidFill>
                <a:schemeClr val="tx1"/>
              </a:solidFill>
              <a:latin typeface="微软雅黑" panose="020B0503020204020204" pitchFamily="34" charset="-122"/>
              <a:ea typeface="微软雅黑" panose="020B0503020204020204" pitchFamily="34" charset="-122"/>
            </a:endParaRPr>
          </a:p>
          <a:p>
            <a:pPr algn="ctr">
              <a:lnSpc>
                <a:spcPts val="1950"/>
              </a:lnSpc>
            </a:pPr>
            <a:r>
              <a:rPr lang="zh-CN" altLang="en-US" sz="1350" dirty="0">
                <a:solidFill>
                  <a:schemeClr val="tx1"/>
                </a:solidFill>
                <a:latin typeface="微软雅黑" panose="020B0503020204020204" pitchFamily="34" charset="-122"/>
                <a:ea typeface="微软雅黑" panose="020B0503020204020204" pitchFamily="34" charset="-122"/>
              </a:rPr>
              <a:t>。。。</a:t>
            </a:r>
            <a:endParaRPr lang="en-US" altLang="zh-CN" sz="1350" dirty="0">
              <a:solidFill>
                <a:schemeClr val="tx1"/>
              </a:solidFill>
              <a:latin typeface="微软雅黑" panose="020B0503020204020204" pitchFamily="34" charset="-122"/>
              <a:ea typeface="微软雅黑" panose="020B0503020204020204" pitchFamily="34" charset="-122"/>
            </a:endParaRPr>
          </a:p>
        </p:txBody>
      </p:sp>
      <p:pic>
        <p:nvPicPr>
          <p:cNvPr id="105" name="图片 104"/>
          <p:cNvPicPr>
            <a:picLocks noChangeAspect="1"/>
          </p:cNvPicPr>
          <p:nvPr/>
        </p:nvPicPr>
        <p:blipFill>
          <a:blip r:embed="rId5"/>
          <a:stretch>
            <a:fillRect/>
          </a:stretch>
        </p:blipFill>
        <p:spPr>
          <a:xfrm>
            <a:off x="5466875" y="2980529"/>
            <a:ext cx="957263" cy="1266825"/>
          </a:xfrm>
          <a:prstGeom prst="rect">
            <a:avLst/>
          </a:prstGeom>
        </p:spPr>
      </p:pic>
      <p:pic>
        <p:nvPicPr>
          <p:cNvPr id="106" name="图片 105"/>
          <p:cNvPicPr>
            <a:picLocks noChangeAspect="1"/>
          </p:cNvPicPr>
          <p:nvPr/>
        </p:nvPicPr>
        <p:blipFill>
          <a:blip r:embed="rId6"/>
          <a:stretch>
            <a:fillRect/>
          </a:stretch>
        </p:blipFill>
        <p:spPr>
          <a:xfrm>
            <a:off x="6424139" y="2980528"/>
            <a:ext cx="935831" cy="1266825"/>
          </a:xfrm>
          <a:prstGeom prst="rect">
            <a:avLst/>
          </a:prstGeom>
        </p:spPr>
      </p:pic>
      <p:sp>
        <p:nvSpPr>
          <p:cNvPr id="107" name="圆角矩形 106"/>
          <p:cNvSpPr/>
          <p:nvPr/>
        </p:nvSpPr>
        <p:spPr>
          <a:xfrm>
            <a:off x="1445116" y="2707885"/>
            <a:ext cx="1986260" cy="1838324"/>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350"/>
          </a:p>
        </p:txBody>
      </p:sp>
      <p:sp>
        <p:nvSpPr>
          <p:cNvPr id="108" name="圆角矩形 107"/>
          <p:cNvSpPr/>
          <p:nvPr/>
        </p:nvSpPr>
        <p:spPr>
          <a:xfrm>
            <a:off x="3540445" y="2694777"/>
            <a:ext cx="1724198" cy="1838324"/>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350"/>
          </a:p>
        </p:txBody>
      </p:sp>
      <p:sp>
        <p:nvSpPr>
          <p:cNvPr id="109" name="圆角矩形 108"/>
          <p:cNvSpPr/>
          <p:nvPr/>
        </p:nvSpPr>
        <p:spPr>
          <a:xfrm>
            <a:off x="5373708" y="2699541"/>
            <a:ext cx="2072158" cy="1838324"/>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350"/>
          </a:p>
        </p:txBody>
      </p:sp>
      <p:sp>
        <p:nvSpPr>
          <p:cNvPr id="110" name="文本框 109"/>
          <p:cNvSpPr txBox="1"/>
          <p:nvPr/>
        </p:nvSpPr>
        <p:spPr>
          <a:xfrm>
            <a:off x="2080324" y="2311202"/>
            <a:ext cx="715844" cy="300082"/>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数据源</a:t>
            </a:r>
            <a:endParaRPr lang="zh-CN" altLang="en-US" sz="1350" b="1" dirty="0">
              <a:latin typeface="微软雅黑" panose="020B0503020204020204" pitchFamily="34" charset="-122"/>
              <a:ea typeface="微软雅黑" panose="020B0503020204020204" pitchFamily="34" charset="-122"/>
            </a:endParaRPr>
          </a:p>
        </p:txBody>
      </p:sp>
      <p:sp>
        <p:nvSpPr>
          <p:cNvPr id="111" name="文本框 110"/>
          <p:cNvSpPr txBox="1"/>
          <p:nvPr/>
        </p:nvSpPr>
        <p:spPr>
          <a:xfrm>
            <a:off x="3800466" y="2322664"/>
            <a:ext cx="1176346" cy="507831"/>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数据计算分析</a:t>
            </a:r>
            <a:endParaRPr lang="zh-CN" altLang="en-US" sz="1350" b="1" dirty="0">
              <a:latin typeface="微软雅黑" panose="020B0503020204020204" pitchFamily="34" charset="-122"/>
              <a:ea typeface="微软雅黑" panose="020B0503020204020204" pitchFamily="34" charset="-122"/>
            </a:endParaRPr>
          </a:p>
        </p:txBody>
      </p:sp>
      <p:sp>
        <p:nvSpPr>
          <p:cNvPr id="112" name="文本框 111"/>
          <p:cNvSpPr txBox="1"/>
          <p:nvPr/>
        </p:nvSpPr>
        <p:spPr>
          <a:xfrm>
            <a:off x="5905624" y="2311202"/>
            <a:ext cx="1008326" cy="507831"/>
          </a:xfrm>
          <a:prstGeom prst="rect">
            <a:avLst/>
          </a:prstGeom>
          <a:noFill/>
        </p:spPr>
        <p:txBody>
          <a:bodyPr wrap="square" rtlCol="0">
            <a:spAutoFit/>
          </a:bodyPr>
          <a:lstStyle/>
          <a:p>
            <a:r>
              <a:rPr lang="zh-CN" altLang="en-US" sz="1350" b="1" dirty="0">
                <a:latin typeface="微软雅黑" panose="020B0503020204020204" pitchFamily="34" charset="-122"/>
                <a:ea typeface="微软雅黑" panose="020B0503020204020204" pitchFamily="34" charset="-122"/>
              </a:rPr>
              <a:t>数据可视化</a:t>
            </a:r>
            <a:endParaRPr lang="zh-CN" altLang="en-US" sz="1350" b="1" dirty="0">
              <a:latin typeface="微软雅黑" panose="020B0503020204020204" pitchFamily="34" charset="-122"/>
              <a:ea typeface="微软雅黑" panose="020B0503020204020204" pitchFamily="34" charset="-122"/>
            </a:endParaRPr>
          </a:p>
        </p:txBody>
      </p:sp>
      <p:sp>
        <p:nvSpPr>
          <p:cNvPr id="2" name="矩形 1"/>
          <p:cNvSpPr/>
          <p:nvPr/>
        </p:nvSpPr>
        <p:spPr>
          <a:xfrm>
            <a:off x="967830" y="4831961"/>
            <a:ext cx="6865442" cy="1027204"/>
          </a:xfrm>
          <a:prstGeom prst="rect">
            <a:avLst/>
          </a:prstGeom>
        </p:spPr>
        <p:txBody>
          <a:bodyPr wrap="square">
            <a:spAutoFit/>
          </a:bodyPr>
          <a:lstStyle/>
          <a:p>
            <a:pPr indent="200020" algn="just">
              <a:lnSpc>
                <a:spcPct val="150000"/>
              </a:lnSpc>
              <a:spcBef>
                <a:spcPts val="364"/>
              </a:spcBef>
            </a:pPr>
            <a:r>
              <a:rPr lang="zh-CN" altLang="zh-CN" sz="1350" kern="100" dirty="0">
                <a:latin typeface="微软雅黑" panose="020B0503020204020204" pitchFamily="34" charset="-122"/>
                <a:ea typeface="微软雅黑" panose="020B0503020204020204" pitchFamily="34" charset="-122"/>
                <a:cs typeface="Times New Roman" panose="02020603050405020304" pitchFamily="18" charset="0"/>
              </a:rPr>
              <a:t>基于人力资源系统记录的员工档案数据和安全反馈系统收集的表单统计记录，</a:t>
            </a:r>
            <a:r>
              <a:rPr lang="zh-CN" altLang="zh-CN" sz="1350" kern="100"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1350" kern="100" dirty="0">
                <a:latin typeface="微软雅黑" panose="020B0503020204020204" pitchFamily="34" charset="-122"/>
                <a:ea typeface="微软雅黑" panose="020B0503020204020204" pitchFamily="34" charset="-122"/>
                <a:cs typeface="Times New Roman" panose="02020603050405020304" pitchFamily="18" charset="0"/>
              </a:rPr>
              <a:t>K-means</a:t>
            </a:r>
            <a:r>
              <a:rPr lang="zh-CN" altLang="en-US" sz="1350" kern="100" dirty="0">
                <a:latin typeface="微软雅黑" panose="020B0503020204020204" pitchFamily="34" charset="-122"/>
                <a:ea typeface="微软雅黑" panose="020B0503020204020204" pitchFamily="34" charset="-122"/>
                <a:cs typeface="Times New Roman" panose="02020603050405020304" pitchFamily="18" charset="0"/>
              </a:rPr>
              <a:t>聚类、回归分析等</a:t>
            </a:r>
            <a:r>
              <a:rPr lang="zh-CN" altLang="zh-CN" sz="1350" kern="100" dirty="0">
                <a:latin typeface="微软雅黑" panose="020B0503020204020204" pitchFamily="34" charset="-122"/>
                <a:ea typeface="微软雅黑" panose="020B0503020204020204" pitchFamily="34" charset="-122"/>
                <a:cs typeface="Times New Roman" panose="02020603050405020304" pitchFamily="18" charset="0"/>
              </a:rPr>
              <a:t>算法进行</a:t>
            </a:r>
            <a:r>
              <a:rPr lang="zh-CN" altLang="en-US" sz="1350" kern="100" dirty="0">
                <a:latin typeface="微软雅黑" panose="020B0503020204020204" pitchFamily="34" charset="-122"/>
                <a:ea typeface="微软雅黑" panose="020B0503020204020204" pitchFamily="34" charset="-122"/>
                <a:cs typeface="Times New Roman" panose="02020603050405020304" pitchFamily="18" charset="0"/>
              </a:rPr>
              <a:t>员工安全指标</a:t>
            </a:r>
            <a:r>
              <a:rPr lang="zh-CN" altLang="zh-CN" sz="1350" kern="100" dirty="0">
                <a:latin typeface="微软雅黑" panose="020B0503020204020204" pitchFamily="34" charset="-122"/>
                <a:ea typeface="微软雅黑" panose="020B0503020204020204" pitchFamily="34" charset="-122"/>
                <a:cs typeface="Times New Roman" panose="02020603050405020304" pitchFamily="18" charset="0"/>
              </a:rPr>
              <a:t>的计算</a:t>
            </a:r>
            <a:r>
              <a:rPr lang="zh-CN" altLang="en-US" sz="1350" kern="100" dirty="0">
                <a:latin typeface="微软雅黑" panose="020B0503020204020204" pitchFamily="34" charset="-122"/>
                <a:ea typeface="微软雅黑" panose="020B0503020204020204" pitchFamily="34" charset="-122"/>
                <a:cs typeface="Times New Roman" panose="02020603050405020304" pitchFamily="18" charset="0"/>
              </a:rPr>
              <a:t>与分析</a:t>
            </a:r>
            <a:r>
              <a:rPr lang="zh-CN" altLang="zh-CN" sz="135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350" kern="100" dirty="0">
                <a:latin typeface="微软雅黑" panose="020B0503020204020204" pitchFamily="34" charset="-122"/>
                <a:ea typeface="微软雅黑" panose="020B0503020204020204" pitchFamily="34" charset="-122"/>
                <a:cs typeface="Times New Roman" panose="02020603050405020304" pitchFamily="18" charset="0"/>
              </a:rPr>
              <a:t>并使用</a:t>
            </a:r>
            <a:r>
              <a:rPr lang="en-US" altLang="zh-CN" sz="1350" kern="100" dirty="0" err="1">
                <a:latin typeface="微软雅黑" panose="020B0503020204020204" pitchFamily="34" charset="-122"/>
                <a:ea typeface="微软雅黑" panose="020B0503020204020204" pitchFamily="34" charset="-122"/>
                <a:cs typeface="Times New Roman" panose="02020603050405020304" pitchFamily="18" charset="0"/>
              </a:rPr>
              <a:t>echarts</a:t>
            </a:r>
            <a:r>
              <a:rPr lang="zh-CN" altLang="en-US" sz="1350" kern="100" dirty="0">
                <a:latin typeface="微软雅黑" panose="020B0503020204020204" pitchFamily="34" charset="-122"/>
                <a:ea typeface="微软雅黑" panose="020B0503020204020204" pitchFamily="34" charset="-122"/>
                <a:cs typeface="Times New Roman" panose="02020603050405020304" pitchFamily="18" charset="0"/>
              </a:rPr>
              <a:t>图表进行可视化展示，</a:t>
            </a:r>
            <a:r>
              <a:rPr lang="zh-CN" altLang="zh-CN" sz="1350" kern="100" dirty="0">
                <a:latin typeface="微软雅黑" panose="020B0503020204020204" pitchFamily="34" charset="-122"/>
                <a:ea typeface="微软雅黑" panose="020B0503020204020204" pitchFamily="34" charset="-122"/>
                <a:cs typeface="Times New Roman" panose="02020603050405020304" pitchFamily="18" charset="0"/>
              </a:rPr>
              <a:t>使得</a:t>
            </a:r>
            <a:r>
              <a:rPr lang="zh-CN" altLang="zh-CN" sz="1350" kern="100" dirty="0">
                <a:latin typeface="微软雅黑" panose="020B0503020204020204" pitchFamily="34" charset="-122"/>
                <a:ea typeface="微软雅黑" panose="020B0503020204020204" pitchFamily="34" charset="-122"/>
                <a:cs typeface="Times New Roman" panose="02020603050405020304" pitchFamily="18" charset="0"/>
              </a:rPr>
              <a:t>管理人员能够对全厂员工的安全素养进行整体把握。</a:t>
            </a:r>
          </a:p>
        </p:txBody>
      </p:sp>
    </p:spTree>
    <p:extLst>
      <p:ext uri="{BB962C8B-B14F-4D97-AF65-F5344CB8AC3E}">
        <p14:creationId xmlns:p14="http://schemas.microsoft.com/office/powerpoint/2010/main" val="2089859518"/>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0" y="2847014"/>
            <a:ext cx="1353911" cy="1163974"/>
          </a:xfrm>
          <a:prstGeom prst="rect">
            <a:avLst/>
          </a:prstGeom>
          <a:solidFill>
            <a:srgbClr val="0070C0"/>
          </a:solidFill>
          <a:ln>
            <a:noFill/>
          </a:ln>
        </p:spPr>
        <p:txBody>
          <a:bodyPr vert="horz" wrap="square" lIns="68580" tIns="34290" rIns="68580" bIns="34290" numCol="1" rtlCol="0" anchor="t" anchorCtr="0" compatLnSpc="1">
            <a:prstTxWarp prst="textNoShape">
              <a:avLst/>
            </a:prstTxWarp>
          </a:bodyPr>
          <a:lstStyle/>
          <a:p>
            <a:pPr algn="ctr"/>
            <a:endParaRPr lang="zh-CN" altLang="en-US" sz="1350"/>
          </a:p>
        </p:txBody>
      </p:sp>
      <p:sp>
        <p:nvSpPr>
          <p:cNvPr id="9" name="矩形 8"/>
          <p:cNvSpPr/>
          <p:nvPr/>
        </p:nvSpPr>
        <p:spPr bwMode="auto">
          <a:xfrm>
            <a:off x="7790091" y="2847015"/>
            <a:ext cx="1353911" cy="1163974"/>
          </a:xfrm>
          <a:prstGeom prst="rect">
            <a:avLst/>
          </a:prstGeom>
          <a:solidFill>
            <a:srgbClr val="0070C0"/>
          </a:solidFill>
          <a:ln>
            <a:noFill/>
          </a:ln>
        </p:spPr>
        <p:txBody>
          <a:bodyPr vert="horz" wrap="square" lIns="68580" tIns="34290" rIns="68580" bIns="34290" numCol="1" rtlCol="0" anchor="t" anchorCtr="0" compatLnSpc="1">
            <a:prstTxWarp prst="textNoShape">
              <a:avLst/>
            </a:prstTxWarp>
          </a:bodyPr>
          <a:lstStyle/>
          <a:p>
            <a:pPr algn="ctr"/>
            <a:endParaRPr lang="zh-CN" altLang="en-US" sz="1350"/>
          </a:p>
        </p:txBody>
      </p:sp>
      <p:sp>
        <p:nvSpPr>
          <p:cNvPr id="3" name="文本框 2"/>
          <p:cNvSpPr txBox="1"/>
          <p:nvPr/>
        </p:nvSpPr>
        <p:spPr>
          <a:xfrm>
            <a:off x="1691070" y="2948857"/>
            <a:ext cx="5444518" cy="646331"/>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lgn="ctr"/>
            <a:r>
              <a:rPr lang="zh-CN" altLang="en-US" sz="3600" dirty="0">
                <a:solidFill>
                  <a:prstClr val="black">
                    <a:alpha val="75000"/>
                  </a:prstClr>
                </a:solidFill>
              </a:rPr>
              <a:t>谢谢各位领导指导</a:t>
            </a:r>
          </a:p>
        </p:txBody>
      </p:sp>
      <p:cxnSp>
        <p:nvCxnSpPr>
          <p:cNvPr id="10" name="直接连接符 9"/>
          <p:cNvCxnSpPr/>
          <p:nvPr/>
        </p:nvCxnSpPr>
        <p:spPr>
          <a:xfrm>
            <a:off x="1776800" y="3590101"/>
            <a:ext cx="5259331" cy="0"/>
          </a:xfrm>
          <a:prstGeom prst="line">
            <a:avLst/>
          </a:prstGeom>
          <a:noFill/>
          <a:ln w="25400" cap="rnd" cmpd="sng" algn="ctr">
            <a:solidFill>
              <a:schemeClr val="tx1">
                <a:alpha val="75000"/>
              </a:schemeClr>
            </a:solidFill>
            <a:prstDash val="solid"/>
          </a:ln>
          <a:effectLst/>
        </p:spPr>
      </p:cxnSp>
      <p:sp>
        <p:nvSpPr>
          <p:cNvPr id="15" name="文本框 14"/>
          <p:cNvSpPr txBox="1"/>
          <p:nvPr/>
        </p:nvSpPr>
        <p:spPr>
          <a:xfrm>
            <a:off x="1805375" y="3609063"/>
            <a:ext cx="5087938" cy="323165"/>
          </a:xfrm>
          <a:prstGeom prst="rect">
            <a:avLst/>
          </a:prstGeom>
          <a:noFill/>
        </p:spPr>
        <p:txBody>
          <a:bodyPr wrap="square" rtlCol="0">
            <a:spAutoFit/>
          </a:bodyPr>
          <a:lstStyle>
            <a:defPPr>
              <a:defRPr lang="zh-CN"/>
            </a:defPPr>
            <a:lvl1pPr>
              <a:defRPr sz="3200" b="1">
                <a:solidFill>
                  <a:schemeClr val="tx1">
                    <a:alpha val="75000"/>
                  </a:schemeClr>
                </a:solidFill>
                <a:latin typeface="微软雅黑" panose="020B0503020204020204" pitchFamily="34" charset="-122"/>
                <a:ea typeface="微软雅黑" panose="020B0503020204020204" pitchFamily="34" charset="-122"/>
              </a:defRPr>
            </a:lvl1pPr>
          </a:lstStyle>
          <a:p>
            <a:pPr algn="ctr"/>
            <a:r>
              <a:rPr lang="zh-CN" altLang="en-US" sz="1500" dirty="0">
                <a:solidFill>
                  <a:prstClr val="black">
                    <a:alpha val="75000"/>
                  </a:prstClr>
                </a:solidFill>
              </a:rPr>
              <a:t>项目研发方案</a:t>
            </a:r>
          </a:p>
        </p:txBody>
      </p:sp>
    </p:spTree>
    <p:extLst>
      <p:ext uri="{BB962C8B-B14F-4D97-AF65-F5344CB8AC3E}">
        <p14:creationId xmlns:p14="http://schemas.microsoft.com/office/powerpoint/2010/main" val="36519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3724418"/>
            <a:ext cx="9144000" cy="22763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350"/>
          </a:p>
        </p:txBody>
      </p:sp>
      <p:sp>
        <p:nvSpPr>
          <p:cNvPr id="144" name="CustomShape 3" hidden="1"/>
          <p:cNvSpPr/>
          <p:nvPr/>
        </p:nvSpPr>
        <p:spPr>
          <a:xfrm>
            <a:off x="0" y="1221210"/>
            <a:ext cx="136890" cy="39015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45" name="CustomShape 4"/>
          <p:cNvSpPr/>
          <p:nvPr/>
        </p:nvSpPr>
        <p:spPr>
          <a:xfrm>
            <a:off x="521370" y="1096200"/>
            <a:ext cx="3564540" cy="34209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zh-CN" altLang="en-US" b="1" spc="-1" dirty="0">
                <a:solidFill>
                  <a:srgbClr val="0D0D0D"/>
                </a:solidFill>
                <a:uFill>
                  <a:solidFill>
                    <a:srgbClr val="FFFFFF"/>
                  </a:solidFill>
                </a:uFill>
                <a:latin typeface="微软雅黑"/>
                <a:ea typeface="微软雅黑"/>
              </a:rPr>
              <a:t>项目背景</a:t>
            </a:r>
            <a:endParaRPr lang="en-US" sz="1350" spc="-1" dirty="0">
              <a:solidFill>
                <a:srgbClr val="000000"/>
              </a:solidFill>
              <a:uFill>
                <a:solidFill>
                  <a:srgbClr val="FFFFFF"/>
                </a:solidFill>
              </a:uFill>
              <a:latin typeface="Arial"/>
            </a:endParaRPr>
          </a:p>
        </p:txBody>
      </p:sp>
      <p:sp>
        <p:nvSpPr>
          <p:cNvPr id="146" name="CustomShape 5"/>
          <p:cNvSpPr/>
          <p:nvPr/>
        </p:nvSpPr>
        <p:spPr>
          <a:xfrm>
            <a:off x="287280" y="1126710"/>
            <a:ext cx="139860" cy="120420"/>
          </a:xfrm>
          <a:prstGeom prst="triangle">
            <a:avLst>
              <a:gd name="adj" fmla="val 50000"/>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p:style>
      </p:sp>
      <p:sp>
        <p:nvSpPr>
          <p:cNvPr id="147" name="CustomShape 6"/>
          <p:cNvSpPr/>
          <p:nvPr/>
        </p:nvSpPr>
        <p:spPr>
          <a:xfrm rot="1110600">
            <a:off x="152280" y="1146420"/>
            <a:ext cx="231660" cy="20385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8" name="CustomShape 7"/>
          <p:cNvSpPr/>
          <p:nvPr/>
        </p:nvSpPr>
        <p:spPr>
          <a:xfrm>
            <a:off x="92880" y="1332990"/>
            <a:ext cx="66150" cy="56970"/>
          </a:xfrm>
          <a:prstGeom prst="triangle">
            <a:avLst>
              <a:gd name="adj" fmla="val 50000"/>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p:style>
      </p:sp>
      <p:sp>
        <p:nvSpPr>
          <p:cNvPr id="149" name="Line 8"/>
          <p:cNvSpPr/>
          <p:nvPr/>
        </p:nvSpPr>
        <p:spPr>
          <a:xfrm flipV="1">
            <a:off x="0" y="1438290"/>
            <a:ext cx="9161370" cy="22140"/>
          </a:xfrm>
          <a:prstGeom prst="line">
            <a:avLst/>
          </a:prstGeom>
          <a:ln w="25560"/>
        </p:spPr>
        <p:style>
          <a:lnRef idx="1">
            <a:schemeClr val="accent1"/>
          </a:lnRef>
          <a:fillRef idx="0">
            <a:schemeClr val="accent1"/>
          </a:fillRef>
          <a:effectRef idx="0">
            <a:schemeClr val="accent1"/>
          </a:effectRef>
          <a:fontRef idx="minor"/>
        </p:style>
      </p:sp>
      <p:sp>
        <p:nvSpPr>
          <p:cNvPr id="4" name="文本框 3">
            <a:extLst>
              <a:ext uri="{FF2B5EF4-FFF2-40B4-BE49-F238E27FC236}">
                <a16:creationId xmlns="" xmlns:a16="http://schemas.microsoft.com/office/drawing/2014/main" id="{B37519D8-E25A-4DA5-B4B2-80D15113EDB2}"/>
              </a:ext>
            </a:extLst>
          </p:cNvPr>
          <p:cNvSpPr txBox="1"/>
          <p:nvPr/>
        </p:nvSpPr>
        <p:spPr>
          <a:xfrm>
            <a:off x="2548598" y="1595915"/>
            <a:ext cx="4029075"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智能决策系统对生产业的意义</a:t>
            </a:r>
          </a:p>
        </p:txBody>
      </p:sp>
      <p:sp>
        <p:nvSpPr>
          <p:cNvPr id="18" name="文本框 17"/>
          <p:cNvSpPr txBox="1"/>
          <p:nvPr/>
        </p:nvSpPr>
        <p:spPr>
          <a:xfrm>
            <a:off x="1472265" y="3024242"/>
            <a:ext cx="6024157" cy="415498"/>
          </a:xfrm>
          <a:prstGeom prst="rect">
            <a:avLst/>
          </a:prstGeom>
          <a:solidFill>
            <a:schemeClr val="bg1">
              <a:alpha val="30000"/>
            </a:schemeClr>
          </a:solidFill>
          <a:effectLst>
            <a:glow rad="228600">
              <a:schemeClr val="bg1">
                <a:alpha val="37000"/>
              </a:schemeClr>
            </a:glow>
          </a:effectLst>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企业制造技术升级路线：自动化</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信息化</a:t>
            </a:r>
            <a:r>
              <a:rPr lang="en-US" altLang="zh-CN" sz="2100" dirty="0">
                <a:latin typeface="微软雅黑" panose="020B0503020204020204" pitchFamily="34" charset="-122"/>
                <a:ea typeface="微软雅黑" panose="020B0503020204020204" pitchFamily="34" charset="-122"/>
              </a:rPr>
              <a:t>-</a:t>
            </a:r>
            <a:r>
              <a:rPr lang="zh-CN" altLang="en-US" sz="2100" b="1" dirty="0">
                <a:solidFill>
                  <a:srgbClr val="FF0000"/>
                </a:solidFill>
                <a:latin typeface="微软雅黑" panose="020B0503020204020204" pitchFamily="34" charset="-122"/>
                <a:ea typeface="微软雅黑" panose="020B0503020204020204" pitchFamily="34" charset="-122"/>
              </a:rPr>
              <a:t>智能化</a:t>
            </a:r>
          </a:p>
        </p:txBody>
      </p:sp>
      <p:sp>
        <p:nvSpPr>
          <p:cNvPr id="7" name="文本框 6"/>
          <p:cNvSpPr txBox="1"/>
          <p:nvPr/>
        </p:nvSpPr>
        <p:spPr>
          <a:xfrm>
            <a:off x="1378130" y="2098066"/>
            <a:ext cx="6405113" cy="507831"/>
          </a:xfrm>
          <a:prstGeom prst="rect">
            <a:avLst/>
          </a:prstGeom>
          <a:noFill/>
        </p:spPr>
        <p:txBody>
          <a:bodyPr wrap="square" rtlCol="0">
            <a:spAutoFit/>
          </a:bodyPr>
          <a:lstStyle/>
          <a:p>
            <a:r>
              <a:rPr lang="en-US" altLang="zh-CN" sz="1350" b="1" dirty="0">
                <a:solidFill>
                  <a:srgbClr val="FF0000"/>
                </a:solidFill>
                <a:latin typeface="微软雅黑" panose="020B0503020204020204" pitchFamily="34" charset="-122"/>
                <a:ea typeface="微软雅黑" panose="020B0503020204020204" pitchFamily="34" charset="-122"/>
              </a:rPr>
              <a:t>《</a:t>
            </a:r>
            <a:r>
              <a:rPr lang="zh-CN" altLang="en-US" sz="1350" b="1" dirty="0">
                <a:solidFill>
                  <a:srgbClr val="FF0000"/>
                </a:solidFill>
                <a:latin typeface="微软雅黑" panose="020B0503020204020204" pitchFamily="34" charset="-122"/>
                <a:ea typeface="微软雅黑" panose="020B0503020204020204" pitchFamily="34" charset="-122"/>
              </a:rPr>
              <a:t>中国制造</a:t>
            </a:r>
            <a:r>
              <a:rPr lang="en-US" altLang="zh-CN" sz="1350" b="1" dirty="0">
                <a:solidFill>
                  <a:srgbClr val="FF0000"/>
                </a:solidFill>
                <a:latin typeface="微软雅黑" panose="020B0503020204020204" pitchFamily="34" charset="-122"/>
                <a:ea typeface="微软雅黑" panose="020B0503020204020204" pitchFamily="34" charset="-122"/>
              </a:rPr>
              <a:t>2025》——</a:t>
            </a:r>
            <a:r>
              <a:rPr lang="zh-CN" altLang="en-US" sz="1350" dirty="0">
                <a:solidFill>
                  <a:srgbClr val="FF0000"/>
                </a:solidFill>
                <a:latin typeface="微软雅黑" panose="020B0503020204020204" pitchFamily="34" charset="-122"/>
                <a:ea typeface="微软雅黑" panose="020B0503020204020204" pitchFamily="34" charset="-122"/>
              </a:rPr>
              <a:t>着力发展智能装备和智能产品，推进生产过程智能化，培育新型生产方式，全面提升企业研发、生产、管理和服务的智能化水平。</a:t>
            </a:r>
          </a:p>
        </p:txBody>
      </p:sp>
      <p:grpSp>
        <p:nvGrpSpPr>
          <p:cNvPr id="12" name="组合 11"/>
          <p:cNvGrpSpPr/>
          <p:nvPr/>
        </p:nvGrpSpPr>
        <p:grpSpPr>
          <a:xfrm>
            <a:off x="935213" y="4104363"/>
            <a:ext cx="860573" cy="1004297"/>
            <a:chOff x="3503681" y="4467308"/>
            <a:chExt cx="1147431" cy="1339064"/>
          </a:xfrm>
          <a:effectLst>
            <a:glow rad="228600">
              <a:schemeClr val="bg1">
                <a:lumMod val="50000"/>
                <a:alpha val="40000"/>
              </a:schemeClr>
            </a:glow>
          </a:effectLst>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1447" y="4467308"/>
              <a:ext cx="536384" cy="536384"/>
            </a:xfrm>
            <a:prstGeom prst="rect">
              <a:avLst/>
            </a:prstGeom>
          </p:spPr>
        </p:pic>
        <p:sp>
          <p:nvSpPr>
            <p:cNvPr id="10" name="文本框 9"/>
            <p:cNvSpPr txBox="1"/>
            <p:nvPr/>
          </p:nvSpPr>
          <p:spPr>
            <a:xfrm>
              <a:off x="3503681" y="5129263"/>
              <a:ext cx="1147431" cy="677109"/>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资源优化</a:t>
              </a:r>
              <a:endParaRPr lang="en-US" altLang="zh-CN" sz="1350"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2528724" y="4065260"/>
            <a:ext cx="829297" cy="1075942"/>
            <a:chOff x="4970368" y="4371782"/>
            <a:chExt cx="1105729" cy="1434588"/>
          </a:xfrm>
          <a:effectLst>
            <a:glow rad="228600">
              <a:schemeClr val="bg1">
                <a:lumMod val="50000"/>
                <a:alpha val="40000"/>
              </a:schemeClr>
            </a:glow>
          </a:effectLst>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7278" y="4371782"/>
              <a:ext cx="631910" cy="631910"/>
            </a:xfrm>
            <a:prstGeom prst="rect">
              <a:avLst/>
            </a:prstGeom>
          </p:spPr>
        </p:pic>
        <p:sp>
          <p:nvSpPr>
            <p:cNvPr id="20" name="文本框 19"/>
            <p:cNvSpPr txBox="1"/>
            <p:nvPr/>
          </p:nvSpPr>
          <p:spPr>
            <a:xfrm>
              <a:off x="4970368" y="5129263"/>
              <a:ext cx="1105729" cy="677107"/>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生产调度</a:t>
              </a:r>
              <a:endParaRPr lang="en-US" altLang="zh-CN" sz="1350"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4172736" y="4099887"/>
            <a:ext cx="769852" cy="1021513"/>
            <a:chOff x="6395353" y="4371782"/>
            <a:chExt cx="1026469" cy="1362016"/>
          </a:xfrm>
          <a:effectLst>
            <a:glow rad="228600">
              <a:schemeClr val="bg1">
                <a:lumMod val="50000"/>
                <a:alpha val="40000"/>
              </a:schemeClr>
            </a:glow>
          </a:effectLst>
        </p:grpSpPr>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9595" y="4371782"/>
              <a:ext cx="637984" cy="637984"/>
            </a:xfrm>
            <a:prstGeom prst="rect">
              <a:avLst/>
            </a:prstGeom>
          </p:spPr>
        </p:pic>
        <p:sp>
          <p:nvSpPr>
            <p:cNvPr id="21" name="文本框 20"/>
            <p:cNvSpPr txBox="1"/>
            <p:nvPr/>
          </p:nvSpPr>
          <p:spPr>
            <a:xfrm>
              <a:off x="6395353" y="5056691"/>
              <a:ext cx="1026469" cy="677107"/>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客户关系管理</a:t>
              </a:r>
              <a:endParaRPr lang="en-US" altLang="zh-CN" sz="1350" dirty="0">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5936250" y="4051944"/>
            <a:ext cx="501398" cy="1491440"/>
            <a:chOff x="7873896" y="4371782"/>
            <a:chExt cx="668530" cy="1988587"/>
          </a:xfrm>
          <a:effectLst>
            <a:glow rad="228600">
              <a:schemeClr val="bg1">
                <a:lumMod val="50000"/>
                <a:alpha val="40000"/>
              </a:schemeClr>
            </a:glow>
          </a:effectLst>
        </p:grpSpPr>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92206" y="4371782"/>
              <a:ext cx="631910" cy="631910"/>
            </a:xfrm>
            <a:prstGeom prst="rect">
              <a:avLst/>
            </a:prstGeom>
          </p:spPr>
        </p:pic>
        <p:sp>
          <p:nvSpPr>
            <p:cNvPr id="22" name="文本框 21"/>
            <p:cNvSpPr txBox="1"/>
            <p:nvPr/>
          </p:nvSpPr>
          <p:spPr>
            <a:xfrm>
              <a:off x="7873896" y="5129262"/>
              <a:ext cx="668530" cy="1231107"/>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故障诊断</a:t>
              </a:r>
              <a:endParaRPr lang="en-US" altLang="zh-CN" sz="1350" dirty="0">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7590724" y="4065260"/>
            <a:ext cx="756338" cy="1075941"/>
            <a:chOff x="9166063" y="4371782"/>
            <a:chExt cx="1008450" cy="1434588"/>
          </a:xfrm>
          <a:effectLst>
            <a:glow rad="228600">
              <a:schemeClr val="bg1">
                <a:lumMod val="50000"/>
                <a:alpha val="40000"/>
              </a:schemeClr>
            </a:glow>
          </a:effectLst>
        </p:grpSpPr>
        <p:pic>
          <p:nvPicPr>
            <p:cNvPr id="2" name="图片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54895" y="4371782"/>
              <a:ext cx="630786" cy="630786"/>
            </a:xfrm>
            <a:prstGeom prst="rect">
              <a:avLst/>
            </a:prstGeom>
          </p:spPr>
        </p:pic>
        <p:sp>
          <p:nvSpPr>
            <p:cNvPr id="23" name="文本框 22"/>
            <p:cNvSpPr txBox="1"/>
            <p:nvPr/>
          </p:nvSpPr>
          <p:spPr>
            <a:xfrm>
              <a:off x="9166063" y="5129262"/>
              <a:ext cx="1008450" cy="677108"/>
            </a:xfrm>
            <a:prstGeom prst="rect">
              <a:avLst/>
            </a:prstGeom>
            <a:noFill/>
          </p:spPr>
          <p:txBody>
            <a:bodyPr wrap="square" rtlCol="0">
              <a:spAutoFit/>
            </a:bodyPr>
            <a:lstStyle/>
            <a:p>
              <a:r>
                <a:rPr lang="zh-CN" altLang="en-US" sz="1350" dirty="0">
                  <a:latin typeface="微软雅黑" panose="020B0503020204020204" pitchFamily="34" charset="-122"/>
                  <a:ea typeface="微软雅黑" panose="020B0503020204020204" pitchFamily="34" charset="-122"/>
                </a:rPr>
                <a:t>生产过程分析</a:t>
              </a:r>
              <a:endParaRPr lang="en-US" altLang="zh-CN" sz="1350" dirty="0">
                <a:latin typeface="微软雅黑" panose="020B0503020204020204" pitchFamily="34" charset="-122"/>
                <a:ea typeface="微软雅黑" panose="020B0503020204020204" pitchFamily="34" charset="-122"/>
              </a:endParaRPr>
            </a:p>
          </p:txBody>
        </p:sp>
      </p:grpSp>
      <p:sp>
        <p:nvSpPr>
          <p:cNvPr id="11" name="矩形 10"/>
          <p:cNvSpPr/>
          <p:nvPr/>
        </p:nvSpPr>
        <p:spPr>
          <a:xfrm>
            <a:off x="2649848" y="5467520"/>
            <a:ext cx="3861677"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决策支持系统在制造领域的常见应用</a:t>
            </a:r>
          </a:p>
        </p:txBody>
      </p:sp>
    </p:spTree>
    <p:extLst>
      <p:ext uri="{BB962C8B-B14F-4D97-AF65-F5344CB8AC3E}">
        <p14:creationId xmlns:p14="http://schemas.microsoft.com/office/powerpoint/2010/main" val="2335703008"/>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3" hidden="1"/>
          <p:cNvSpPr/>
          <p:nvPr/>
        </p:nvSpPr>
        <p:spPr>
          <a:xfrm>
            <a:off x="0" y="1221210"/>
            <a:ext cx="136890" cy="39015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45" name="CustomShape 4"/>
          <p:cNvSpPr/>
          <p:nvPr/>
        </p:nvSpPr>
        <p:spPr>
          <a:xfrm>
            <a:off x="521370" y="1096200"/>
            <a:ext cx="3564540" cy="34209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zh-CN" altLang="en-US" b="1" spc="-1" dirty="0">
                <a:solidFill>
                  <a:srgbClr val="0D0D0D"/>
                </a:solidFill>
                <a:uFill>
                  <a:solidFill>
                    <a:srgbClr val="FFFFFF"/>
                  </a:solidFill>
                </a:uFill>
                <a:latin typeface="微软雅黑"/>
                <a:ea typeface="微软雅黑"/>
              </a:rPr>
              <a:t>项目背景</a:t>
            </a:r>
            <a:endParaRPr lang="en-US" sz="1350" spc="-1" dirty="0">
              <a:solidFill>
                <a:srgbClr val="000000"/>
              </a:solidFill>
              <a:uFill>
                <a:solidFill>
                  <a:srgbClr val="FFFFFF"/>
                </a:solidFill>
              </a:uFill>
              <a:latin typeface="Arial"/>
            </a:endParaRPr>
          </a:p>
        </p:txBody>
      </p:sp>
      <p:sp>
        <p:nvSpPr>
          <p:cNvPr id="146" name="CustomShape 5"/>
          <p:cNvSpPr/>
          <p:nvPr/>
        </p:nvSpPr>
        <p:spPr>
          <a:xfrm>
            <a:off x="287280" y="1126710"/>
            <a:ext cx="139860" cy="120420"/>
          </a:xfrm>
          <a:prstGeom prst="triangle">
            <a:avLst>
              <a:gd name="adj" fmla="val 50000"/>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p:style>
      </p:sp>
      <p:sp>
        <p:nvSpPr>
          <p:cNvPr id="147" name="CustomShape 6"/>
          <p:cNvSpPr/>
          <p:nvPr/>
        </p:nvSpPr>
        <p:spPr>
          <a:xfrm rot="1110600">
            <a:off x="152280" y="1146420"/>
            <a:ext cx="231660" cy="20385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8" name="CustomShape 7"/>
          <p:cNvSpPr/>
          <p:nvPr/>
        </p:nvSpPr>
        <p:spPr>
          <a:xfrm>
            <a:off x="92880" y="1332990"/>
            <a:ext cx="66150" cy="56970"/>
          </a:xfrm>
          <a:prstGeom prst="triangle">
            <a:avLst>
              <a:gd name="adj" fmla="val 50000"/>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p:style>
      </p:sp>
      <p:sp>
        <p:nvSpPr>
          <p:cNvPr id="149" name="Line 8"/>
          <p:cNvSpPr/>
          <p:nvPr/>
        </p:nvSpPr>
        <p:spPr>
          <a:xfrm flipV="1">
            <a:off x="-17550" y="1426950"/>
            <a:ext cx="9161370" cy="22140"/>
          </a:xfrm>
          <a:prstGeom prst="line">
            <a:avLst/>
          </a:prstGeom>
          <a:ln w="25560"/>
        </p:spPr>
        <p:style>
          <a:lnRef idx="1">
            <a:schemeClr val="accent1"/>
          </a:lnRef>
          <a:fillRef idx="0">
            <a:schemeClr val="accent1"/>
          </a:fillRef>
          <a:effectRef idx="0">
            <a:schemeClr val="accent1"/>
          </a:effectRef>
          <a:fontRef idx="minor"/>
        </p:style>
      </p:sp>
      <p:sp>
        <p:nvSpPr>
          <p:cNvPr id="4" name="文本框 3">
            <a:extLst>
              <a:ext uri="{FF2B5EF4-FFF2-40B4-BE49-F238E27FC236}">
                <a16:creationId xmlns="" xmlns:a16="http://schemas.microsoft.com/office/drawing/2014/main" id="{B37519D8-E25A-4DA5-B4B2-80D15113EDB2}"/>
              </a:ext>
            </a:extLst>
          </p:cNvPr>
          <p:cNvSpPr txBox="1"/>
          <p:nvPr/>
        </p:nvSpPr>
        <p:spPr>
          <a:xfrm>
            <a:off x="2239155" y="1618112"/>
            <a:ext cx="4647962" cy="646331"/>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项目公司背景</a:t>
            </a:r>
            <a:r>
              <a:rPr lang="en-US" altLang="zh-CN"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中铝瑞闽股份有限公司</a:t>
            </a:r>
            <a:endParaRPr lang="zh-CN" altLang="en-US" b="1" dirty="0">
              <a:latin typeface="微软雅黑" panose="020B0503020204020204" pitchFamily="34" charset="-122"/>
              <a:ea typeface="微软雅黑" panose="020B0503020204020204" pitchFamily="34" charset="-122"/>
            </a:endParaRPr>
          </a:p>
          <a:p>
            <a:pPr algn="ctr"/>
            <a:endParaRPr lang="zh-CN" altLang="en-US"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 xmlns:a16="http://schemas.microsoft.com/office/drawing/2014/main" id="{846A058C-0123-431C-85E7-A991FE48F16B}"/>
              </a:ext>
            </a:extLst>
          </p:cNvPr>
          <p:cNvSpPr txBox="1"/>
          <p:nvPr/>
        </p:nvSpPr>
        <p:spPr>
          <a:xfrm>
            <a:off x="4990265" y="2591717"/>
            <a:ext cx="3675459" cy="73866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500" b="1" dirty="0">
                <a:latin typeface="微软雅黑" panose="020B0503020204020204" pitchFamily="34" charset="-122"/>
                <a:ea typeface="微软雅黑" panose="020B0503020204020204" pitchFamily="34" charset="-122"/>
              </a:rPr>
              <a:t>领域基础</a:t>
            </a:r>
            <a:endParaRPr lang="en-US" altLang="zh-CN" sz="1500" b="1" dirty="0">
              <a:latin typeface="微软雅黑" panose="020B0503020204020204" pitchFamily="34" charset="-122"/>
              <a:ea typeface="微软雅黑" panose="020B0503020204020204" pitchFamily="34" charset="-122"/>
            </a:endParaRPr>
          </a:p>
          <a:p>
            <a:r>
              <a:rPr lang="zh-CN" altLang="zh-CN" sz="1350" dirty="0">
                <a:latin typeface="微软雅黑" panose="020B0503020204020204" pitchFamily="34" charset="-122"/>
                <a:ea typeface="微软雅黑" panose="020B0503020204020204" pitchFamily="34" charset="-122"/>
              </a:rPr>
              <a:t>国有大型铝加工生产企业，产品工艺及质量接近国际先进水平，在业内享有盛誉</a:t>
            </a:r>
            <a:endParaRPr lang="zh-CN" altLang="en-US" sz="135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 xmlns:a16="http://schemas.microsoft.com/office/drawing/2014/main" id="{A81C826A-5580-4004-AF5D-F783D5B5F003}"/>
              </a:ext>
            </a:extLst>
          </p:cNvPr>
          <p:cNvSpPr txBox="1"/>
          <p:nvPr/>
        </p:nvSpPr>
        <p:spPr>
          <a:xfrm>
            <a:off x="4990265" y="3587447"/>
            <a:ext cx="3675459" cy="738664"/>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zh-CN" sz="1500" b="1" dirty="0">
                <a:latin typeface="微软雅黑" panose="020B0503020204020204" pitchFamily="34" charset="-122"/>
                <a:ea typeface="微软雅黑" panose="020B0503020204020204" pitchFamily="34" charset="-122"/>
              </a:rPr>
              <a:t>信息化</a:t>
            </a:r>
            <a:r>
              <a:rPr lang="zh-CN" altLang="en-US" sz="1500" b="1" dirty="0">
                <a:latin typeface="微软雅黑" panose="020B0503020204020204" pitchFamily="34" charset="-122"/>
                <a:ea typeface="微软雅黑" panose="020B0503020204020204" pitchFamily="34" charset="-122"/>
              </a:rPr>
              <a:t>、</a:t>
            </a:r>
            <a:r>
              <a:rPr lang="zh-CN" altLang="zh-CN" sz="1500" b="1" dirty="0">
                <a:latin typeface="微软雅黑" panose="020B0503020204020204" pitchFamily="34" charset="-122"/>
                <a:ea typeface="微软雅黑" panose="020B0503020204020204" pitchFamily="34" charset="-122"/>
              </a:rPr>
              <a:t>自动化条件</a:t>
            </a:r>
            <a:endParaRPr lang="en-US" altLang="zh-CN" sz="1500" b="1" dirty="0">
              <a:latin typeface="微软雅黑" panose="020B0503020204020204" pitchFamily="34" charset="-122"/>
              <a:ea typeface="微软雅黑" panose="020B0503020204020204" pitchFamily="34" charset="-122"/>
            </a:endParaRPr>
          </a:p>
          <a:p>
            <a:r>
              <a:rPr lang="zh-CN" altLang="zh-CN" sz="1350" dirty="0">
                <a:latin typeface="微软雅黑" panose="020B0503020204020204" pitchFamily="34" charset="-122"/>
                <a:ea typeface="微软雅黑" panose="020B0503020204020204" pitchFamily="34" charset="-122"/>
              </a:rPr>
              <a:t>首批</a:t>
            </a:r>
            <a:r>
              <a:rPr lang="zh-CN" altLang="zh-CN" sz="1350" u="sng" dirty="0">
                <a:latin typeface="微软雅黑" panose="020B0503020204020204" pitchFamily="34" charset="-122"/>
                <a:ea typeface="微软雅黑" panose="020B0503020204020204" pitchFamily="34" charset="-122"/>
              </a:rPr>
              <a:t>信息化</a:t>
            </a:r>
            <a:r>
              <a:rPr lang="zh-CN" altLang="en-US" sz="1350" u="sng" dirty="0">
                <a:latin typeface="微软雅黑" panose="020B0503020204020204" pitchFamily="34" charset="-122"/>
                <a:ea typeface="微软雅黑" panose="020B0503020204020204" pitchFamily="34" charset="-122"/>
              </a:rPr>
              <a:t>、</a:t>
            </a:r>
            <a:r>
              <a:rPr lang="zh-CN" altLang="zh-CN" sz="1350" u="sng" dirty="0">
                <a:latin typeface="微软雅黑" panose="020B0503020204020204" pitchFamily="34" charset="-122"/>
                <a:ea typeface="微软雅黑" panose="020B0503020204020204" pitchFamily="34" charset="-122"/>
              </a:rPr>
              <a:t>自动化</a:t>
            </a:r>
            <a:r>
              <a:rPr lang="zh-CN" altLang="zh-CN" sz="1350" dirty="0">
                <a:latin typeface="微软雅黑" panose="020B0503020204020204" pitchFamily="34" charset="-122"/>
                <a:ea typeface="微软雅黑" panose="020B0503020204020204" pitchFamily="34" charset="-122"/>
              </a:rPr>
              <a:t>融合贯标试点单位，已建成较完整的信息化系统如</a:t>
            </a:r>
            <a:r>
              <a:rPr lang="en-US" altLang="zh-CN" sz="1350" dirty="0">
                <a:latin typeface="微软雅黑" panose="020B0503020204020204" pitchFamily="34" charset="-122"/>
                <a:ea typeface="微软雅黑" panose="020B0503020204020204" pitchFamily="34" charset="-122"/>
              </a:rPr>
              <a:t>ERP</a:t>
            </a:r>
            <a:r>
              <a:rPr lang="zh-CN" altLang="zh-CN" sz="1350" dirty="0">
                <a:latin typeface="微软雅黑" panose="020B0503020204020204" pitchFamily="34" charset="-122"/>
                <a:ea typeface="微软雅黑" panose="020B0503020204020204" pitchFamily="34" charset="-122"/>
              </a:rPr>
              <a:t>、</a:t>
            </a:r>
            <a:r>
              <a:rPr lang="en-US" altLang="zh-CN" sz="1350" dirty="0">
                <a:latin typeface="微软雅黑" panose="020B0503020204020204" pitchFamily="34" charset="-122"/>
                <a:ea typeface="微软雅黑" panose="020B0503020204020204" pitchFamily="34" charset="-122"/>
              </a:rPr>
              <a:t>APS</a:t>
            </a:r>
            <a:r>
              <a:rPr lang="zh-CN" altLang="zh-CN" sz="1350" dirty="0">
                <a:latin typeface="微软雅黑" panose="020B0503020204020204" pitchFamily="34" charset="-122"/>
                <a:ea typeface="微软雅黑" panose="020B0503020204020204" pitchFamily="34" charset="-122"/>
              </a:rPr>
              <a:t>、</a:t>
            </a:r>
            <a:r>
              <a:rPr lang="en-US" altLang="zh-CN" sz="1350" dirty="0">
                <a:latin typeface="微软雅黑" panose="020B0503020204020204" pitchFamily="34" charset="-122"/>
                <a:ea typeface="微软雅黑" panose="020B0503020204020204" pitchFamily="34" charset="-122"/>
              </a:rPr>
              <a:t>MES</a:t>
            </a:r>
            <a:endParaRPr lang="zh-CN" altLang="en-US" sz="135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 xmlns:a16="http://schemas.microsoft.com/office/drawing/2014/main" id="{874C305A-8A9C-42BF-94F2-D8C43698E6FD}"/>
              </a:ext>
            </a:extLst>
          </p:cNvPr>
          <p:cNvSpPr txBox="1"/>
          <p:nvPr/>
        </p:nvSpPr>
        <p:spPr>
          <a:xfrm>
            <a:off x="4990265" y="4606260"/>
            <a:ext cx="3675459" cy="784830"/>
          </a:xfrm>
          <a:prstGeom prst="rect">
            <a:avLst/>
          </a:prstGeom>
          <a:noFill/>
          <a:ln>
            <a:noFill/>
          </a:ln>
          <a:effectLst/>
        </p:spPr>
        <p:txBody>
          <a:bodyPr wrap="square" rtlCol="0">
            <a:spAutoFit/>
          </a:bodyPr>
          <a:lstStyle/>
          <a:p>
            <a:r>
              <a:rPr lang="zh-CN" altLang="en-US" sz="1500" b="1" dirty="0">
                <a:solidFill>
                  <a:srgbClr val="FF0000"/>
                </a:solidFill>
                <a:latin typeface="微软雅黑" panose="020B0503020204020204" pitchFamily="34" charset="-122"/>
                <a:ea typeface="微软雅黑" panose="020B0503020204020204" pitchFamily="34" charset="-122"/>
              </a:rPr>
              <a:t>数据管理存在的问题</a:t>
            </a:r>
            <a:endParaRPr lang="en-US" altLang="zh-CN" sz="1500" b="1" dirty="0">
              <a:solidFill>
                <a:srgbClr val="FF0000"/>
              </a:solidFill>
              <a:latin typeface="微软雅黑" panose="020B0503020204020204" pitchFamily="34" charset="-122"/>
              <a:ea typeface="微软雅黑" panose="020B0503020204020204" pitchFamily="34" charset="-122"/>
            </a:endParaRPr>
          </a:p>
          <a:p>
            <a:r>
              <a:rPr lang="en-US" altLang="zh-CN" sz="1500" dirty="0">
                <a:solidFill>
                  <a:srgbClr val="FF0000"/>
                </a:solidFill>
                <a:latin typeface="微软雅黑" panose="020B0503020204020204" pitchFamily="34" charset="-122"/>
                <a:ea typeface="微软雅黑" panose="020B0503020204020204" pitchFamily="34" charset="-122"/>
              </a:rPr>
              <a:t>1.</a:t>
            </a:r>
            <a:r>
              <a:rPr lang="zh-CN" altLang="en-US" sz="1500" dirty="0">
                <a:solidFill>
                  <a:srgbClr val="FF0000"/>
                </a:solidFill>
                <a:latin typeface="微软雅黑" panose="020B0503020204020204" pitchFamily="34" charset="-122"/>
                <a:ea typeface="微软雅黑" panose="020B0503020204020204" pitchFamily="34" charset="-122"/>
              </a:rPr>
              <a:t>信息化管理模式混乱</a:t>
            </a:r>
            <a:endParaRPr lang="en-US" altLang="zh-CN" sz="1500" dirty="0">
              <a:solidFill>
                <a:srgbClr val="FF0000"/>
              </a:solidFill>
              <a:latin typeface="微软雅黑" panose="020B0503020204020204" pitchFamily="34" charset="-122"/>
              <a:ea typeface="微软雅黑" panose="020B0503020204020204" pitchFamily="34" charset="-122"/>
            </a:endParaRPr>
          </a:p>
          <a:p>
            <a:r>
              <a:rPr lang="en-US" altLang="zh-CN" sz="1500" dirty="0">
                <a:solidFill>
                  <a:srgbClr val="FF0000"/>
                </a:solidFill>
                <a:latin typeface="微软雅黑" panose="020B0503020204020204" pitchFamily="34" charset="-122"/>
                <a:ea typeface="微软雅黑" panose="020B0503020204020204" pitchFamily="34" charset="-122"/>
              </a:rPr>
              <a:t>2.</a:t>
            </a:r>
            <a:r>
              <a:rPr lang="zh-CN" altLang="en-US" sz="1500" dirty="0">
                <a:solidFill>
                  <a:srgbClr val="FF0000"/>
                </a:solidFill>
                <a:latin typeface="微软雅黑" panose="020B0503020204020204" pitchFamily="34" charset="-122"/>
                <a:ea typeface="微软雅黑" panose="020B0503020204020204" pitchFamily="34" charset="-122"/>
              </a:rPr>
              <a:t>历史数据价值未被挖掘</a:t>
            </a:r>
            <a:endParaRPr lang="en-US" altLang="zh-CN" sz="1500" dirty="0">
              <a:solidFill>
                <a:srgbClr val="FF0000"/>
              </a:solidFill>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 xmlns:a16="http://schemas.microsoft.com/office/drawing/2014/main" id="{2FA4A6E9-AA56-4529-9C0F-80EC7F0B7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86" y="2568636"/>
            <a:ext cx="4604013" cy="2776289"/>
          </a:xfrm>
          <a:prstGeom prst="rect">
            <a:avLst/>
          </a:prstGeom>
          <a:effectLst>
            <a:softEdge rad="127000"/>
          </a:effectLst>
        </p:spPr>
      </p:pic>
    </p:spTree>
    <p:extLst>
      <p:ext uri="{BB962C8B-B14F-4D97-AF65-F5344CB8AC3E}">
        <p14:creationId xmlns:p14="http://schemas.microsoft.com/office/powerpoint/2010/main" val="863109716"/>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3" hidden="1"/>
          <p:cNvSpPr/>
          <p:nvPr/>
        </p:nvSpPr>
        <p:spPr>
          <a:xfrm>
            <a:off x="0" y="1221210"/>
            <a:ext cx="136890" cy="39015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45" name="CustomShape 4"/>
          <p:cNvSpPr/>
          <p:nvPr/>
        </p:nvSpPr>
        <p:spPr>
          <a:xfrm>
            <a:off x="521370" y="1096200"/>
            <a:ext cx="3564540" cy="34209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zh-CN" altLang="en-US" b="1" spc="-1" dirty="0">
                <a:solidFill>
                  <a:srgbClr val="0D0D0D"/>
                </a:solidFill>
                <a:uFill>
                  <a:solidFill>
                    <a:srgbClr val="FFFFFF"/>
                  </a:solidFill>
                </a:uFill>
                <a:latin typeface="微软雅黑"/>
                <a:ea typeface="微软雅黑"/>
              </a:rPr>
              <a:t>项目背景</a:t>
            </a:r>
            <a:endParaRPr lang="en-US" sz="1350" spc="-1" dirty="0">
              <a:solidFill>
                <a:srgbClr val="000000"/>
              </a:solidFill>
              <a:uFill>
                <a:solidFill>
                  <a:srgbClr val="FFFFFF"/>
                </a:solidFill>
              </a:uFill>
              <a:latin typeface="Arial"/>
            </a:endParaRPr>
          </a:p>
        </p:txBody>
      </p:sp>
      <p:sp>
        <p:nvSpPr>
          <p:cNvPr id="146" name="CustomShape 5"/>
          <p:cNvSpPr/>
          <p:nvPr/>
        </p:nvSpPr>
        <p:spPr>
          <a:xfrm>
            <a:off x="287280" y="1126710"/>
            <a:ext cx="139860" cy="120420"/>
          </a:xfrm>
          <a:prstGeom prst="triangle">
            <a:avLst>
              <a:gd name="adj" fmla="val 50000"/>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p:style>
      </p:sp>
      <p:sp>
        <p:nvSpPr>
          <p:cNvPr id="147" name="CustomShape 6"/>
          <p:cNvSpPr/>
          <p:nvPr/>
        </p:nvSpPr>
        <p:spPr>
          <a:xfrm rot="1110600">
            <a:off x="152280" y="1146420"/>
            <a:ext cx="231660" cy="20385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8" name="CustomShape 7"/>
          <p:cNvSpPr/>
          <p:nvPr/>
        </p:nvSpPr>
        <p:spPr>
          <a:xfrm>
            <a:off x="92880" y="1332990"/>
            <a:ext cx="66150" cy="56970"/>
          </a:xfrm>
          <a:prstGeom prst="triangle">
            <a:avLst>
              <a:gd name="adj" fmla="val 50000"/>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p:style>
      </p:sp>
      <p:sp>
        <p:nvSpPr>
          <p:cNvPr id="14" name="圆角矩形 13"/>
          <p:cNvSpPr/>
          <p:nvPr/>
        </p:nvSpPr>
        <p:spPr>
          <a:xfrm>
            <a:off x="860168" y="1990572"/>
            <a:ext cx="7423668" cy="594338"/>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zh-CN" altLang="en-US" sz="2400" kern="0">
              <a:solidFill>
                <a:sysClr val="windowText" lastClr="000000"/>
              </a:solidFill>
              <a:cs typeface="+mn-ea"/>
              <a:sym typeface="+mn-lt"/>
            </a:endParaRPr>
          </a:p>
        </p:txBody>
      </p:sp>
      <p:sp>
        <p:nvSpPr>
          <p:cNvPr id="15" name="圆角矩形 14"/>
          <p:cNvSpPr/>
          <p:nvPr/>
        </p:nvSpPr>
        <p:spPr>
          <a:xfrm>
            <a:off x="860167" y="2856952"/>
            <a:ext cx="7423668" cy="594338"/>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zh-CN" altLang="en-US" sz="2400" kern="0">
              <a:solidFill>
                <a:sysClr val="windowText" lastClr="000000"/>
              </a:solidFill>
              <a:cs typeface="+mn-ea"/>
              <a:sym typeface="+mn-lt"/>
            </a:endParaRPr>
          </a:p>
        </p:txBody>
      </p:sp>
      <p:sp>
        <p:nvSpPr>
          <p:cNvPr id="18" name="圆角矩形 17"/>
          <p:cNvSpPr/>
          <p:nvPr/>
        </p:nvSpPr>
        <p:spPr>
          <a:xfrm>
            <a:off x="860165" y="3723334"/>
            <a:ext cx="7423668" cy="594338"/>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zh-CN" altLang="en-US" sz="2400" kern="0">
              <a:solidFill>
                <a:sysClr val="windowText" lastClr="000000"/>
              </a:solidFill>
              <a:cs typeface="+mn-ea"/>
              <a:sym typeface="+mn-lt"/>
            </a:endParaRPr>
          </a:p>
        </p:txBody>
      </p:sp>
      <p:sp>
        <p:nvSpPr>
          <p:cNvPr id="19" name="圆角矩形 18"/>
          <p:cNvSpPr/>
          <p:nvPr/>
        </p:nvSpPr>
        <p:spPr>
          <a:xfrm>
            <a:off x="860165" y="4589715"/>
            <a:ext cx="7423668" cy="594338"/>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zh-CN" altLang="en-US" sz="2400" kern="0">
              <a:solidFill>
                <a:sysClr val="windowText" lastClr="000000"/>
              </a:solidFill>
              <a:cs typeface="+mn-ea"/>
              <a:sym typeface="+mn-lt"/>
            </a:endParaRPr>
          </a:p>
        </p:txBody>
      </p:sp>
      <p:sp>
        <p:nvSpPr>
          <p:cNvPr id="20" name="文本框 19"/>
          <p:cNvSpPr txBox="1"/>
          <p:nvPr/>
        </p:nvSpPr>
        <p:spPr>
          <a:xfrm>
            <a:off x="4294561" y="2065254"/>
            <a:ext cx="373323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a:lnSpc>
                <a:spcPct val="130000"/>
              </a:lnSpc>
              <a:defRPr/>
            </a:pPr>
            <a:r>
              <a:rPr lang="zh-CN" altLang="en-US" sz="1200" dirty="0">
                <a:solidFill>
                  <a:srgbClr val="29303A"/>
                </a:solidFill>
                <a:latin typeface="微软雅黑" panose="020B0503020204020204" pitchFamily="34" charset="-122"/>
                <a:ea typeface="微软雅黑" panose="020B0503020204020204" pitchFamily="34" charset="-122"/>
                <a:cs typeface="+mn-ea"/>
                <a:sym typeface="+mn-lt"/>
              </a:rPr>
              <a:t>对零散分布在各工序、各系统中的数据进行</a:t>
            </a:r>
            <a:r>
              <a:rPr lang="zh-CN" altLang="en-US" sz="1200" dirty="0">
                <a:solidFill>
                  <a:srgbClr val="FF0000"/>
                </a:solidFill>
                <a:latin typeface="微软雅黑" panose="020B0503020204020204" pitchFamily="34" charset="-122"/>
                <a:ea typeface="微软雅黑" panose="020B0503020204020204" pitchFamily="34" charset="-122"/>
                <a:cs typeface="+mn-ea"/>
                <a:sym typeface="+mn-lt"/>
              </a:rPr>
              <a:t>整合与关联</a:t>
            </a:r>
            <a:r>
              <a:rPr lang="zh-CN" altLang="en-US" sz="1200" dirty="0">
                <a:solidFill>
                  <a:srgbClr val="29303A"/>
                </a:solidFill>
                <a:latin typeface="微软雅黑" panose="020B0503020204020204" pitchFamily="34" charset="-122"/>
                <a:ea typeface="微软雅黑" panose="020B0503020204020204" pitchFamily="34" charset="-122"/>
                <a:cs typeface="+mn-ea"/>
                <a:sym typeface="+mn-lt"/>
              </a:rPr>
              <a:t>，打破数据壁垒。</a:t>
            </a:r>
            <a:endParaRPr lang="en-US" altLang="zh-CN" sz="1200" dirty="0">
              <a:solidFill>
                <a:srgbClr val="29303A"/>
              </a:solidFill>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a:off x="2256740" y="2142181"/>
            <a:ext cx="1114408" cy="369332"/>
          </a:xfrm>
          <a:prstGeom prst="rect">
            <a:avLst/>
          </a:prstGeom>
        </p:spPr>
        <p:txBody>
          <a:bodyPr wrap="none">
            <a:spAutoFit/>
          </a:bodyPr>
          <a:lstStyle/>
          <a:p>
            <a:pPr defTabSz="685783">
              <a:defRPr/>
            </a:pPr>
            <a:r>
              <a:rPr lang="zh-CN" altLang="en-US" b="1" kern="0" dirty="0">
                <a:solidFill>
                  <a:sysClr val="windowText" lastClr="000000"/>
                </a:solidFill>
                <a:cs typeface="+mn-ea"/>
                <a:sym typeface="+mn-lt"/>
              </a:rPr>
              <a:t>整合数据</a:t>
            </a:r>
            <a:endParaRPr lang="en-US" altLang="zh-CN" b="1" kern="0" dirty="0">
              <a:solidFill>
                <a:sysClr val="windowText" lastClr="000000"/>
              </a:solidFill>
              <a:cs typeface="+mn-ea"/>
              <a:sym typeface="+mn-lt"/>
            </a:endParaRPr>
          </a:p>
        </p:txBody>
      </p:sp>
      <p:sp>
        <p:nvSpPr>
          <p:cNvPr id="22" name="矩形 21"/>
          <p:cNvSpPr/>
          <p:nvPr/>
        </p:nvSpPr>
        <p:spPr>
          <a:xfrm>
            <a:off x="1662614" y="2999897"/>
            <a:ext cx="1114408" cy="369332"/>
          </a:xfrm>
          <a:prstGeom prst="rect">
            <a:avLst/>
          </a:prstGeom>
        </p:spPr>
        <p:txBody>
          <a:bodyPr wrap="none">
            <a:spAutoFit/>
          </a:bodyPr>
          <a:lstStyle/>
          <a:p>
            <a:pPr defTabSz="685783">
              <a:defRPr/>
            </a:pPr>
            <a:r>
              <a:rPr lang="zh-CN" altLang="en-US" b="1" kern="0" dirty="0">
                <a:solidFill>
                  <a:sysClr val="windowText" lastClr="000000"/>
                </a:solidFill>
                <a:cs typeface="+mn-ea"/>
                <a:sym typeface="+mn-lt"/>
              </a:rPr>
              <a:t>数据分析</a:t>
            </a:r>
            <a:endParaRPr lang="en-US" altLang="zh-CN" b="1" kern="0" dirty="0">
              <a:solidFill>
                <a:sysClr val="windowText" lastClr="000000"/>
              </a:solidFill>
              <a:cs typeface="+mn-ea"/>
              <a:sym typeface="+mn-lt"/>
            </a:endParaRPr>
          </a:p>
        </p:txBody>
      </p:sp>
      <p:sp>
        <p:nvSpPr>
          <p:cNvPr id="23" name="文本框 22"/>
          <p:cNvSpPr txBox="1"/>
          <p:nvPr/>
        </p:nvSpPr>
        <p:spPr>
          <a:xfrm>
            <a:off x="4294561" y="2926436"/>
            <a:ext cx="3733238"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a:lnSpc>
                <a:spcPct val="130000"/>
              </a:lnSpc>
              <a:defRPr/>
            </a:pPr>
            <a:r>
              <a:rPr lang="zh-CN" altLang="en-US" sz="1200" dirty="0">
                <a:solidFill>
                  <a:srgbClr val="29303A"/>
                </a:solidFill>
                <a:latin typeface="微软雅黑" panose="020B0503020204020204" pitchFamily="34" charset="-122"/>
                <a:ea typeface="微软雅黑" panose="020B0503020204020204" pitchFamily="34" charset="-122"/>
                <a:cs typeface="+mn-ea"/>
                <a:sym typeface="+mn-lt"/>
              </a:rPr>
              <a:t>基于数据项之间的内在关系，建立数据模型，探究模型属性，</a:t>
            </a:r>
            <a:r>
              <a:rPr lang="zh-CN" altLang="en-US" sz="1200" dirty="0">
                <a:solidFill>
                  <a:srgbClr val="FF0000"/>
                </a:solidFill>
                <a:latin typeface="微软雅黑" panose="020B0503020204020204" pitchFamily="34" charset="-122"/>
                <a:ea typeface="微软雅黑" panose="020B0503020204020204" pitchFamily="34" charset="-122"/>
                <a:cs typeface="+mn-ea"/>
                <a:sym typeface="+mn-lt"/>
              </a:rPr>
              <a:t>分析生产状态。</a:t>
            </a:r>
            <a:endParaRPr lang="en-US" altLang="zh-CN" sz="12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24" name="文本框 23"/>
          <p:cNvSpPr txBox="1"/>
          <p:nvPr/>
        </p:nvSpPr>
        <p:spPr>
          <a:xfrm>
            <a:off x="1066754" y="3777981"/>
            <a:ext cx="3734699"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a:lnSpc>
                <a:spcPct val="130000"/>
              </a:lnSpc>
              <a:defRPr/>
            </a:pPr>
            <a:r>
              <a:rPr lang="zh-CN" altLang="en-US" sz="1200" dirty="0">
                <a:solidFill>
                  <a:srgbClr val="29303A"/>
                </a:solidFill>
                <a:latin typeface="微软雅黑" panose="020B0503020204020204" pitchFamily="34" charset="-122"/>
                <a:ea typeface="微软雅黑" panose="020B0503020204020204" pitchFamily="34" charset="-122"/>
                <a:cs typeface="+mn-ea"/>
                <a:sym typeface="+mn-lt"/>
              </a:rPr>
              <a:t>以时间作为自变量，对敏感参量进行回归分析，实现对</a:t>
            </a:r>
            <a:r>
              <a:rPr lang="zh-CN" altLang="en-US" sz="1200" dirty="0">
                <a:solidFill>
                  <a:srgbClr val="FF0000"/>
                </a:solidFill>
                <a:latin typeface="微软雅黑" panose="020B0503020204020204" pitchFamily="34" charset="-122"/>
                <a:ea typeface="微软雅黑" panose="020B0503020204020204" pitchFamily="34" charset="-122"/>
                <a:cs typeface="+mn-ea"/>
                <a:sym typeface="+mn-lt"/>
              </a:rPr>
              <a:t>未来该参量的变化情况进行预测</a:t>
            </a:r>
            <a:endParaRPr lang="en-US" altLang="zh-CN" sz="12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a:off x="6048671" y="3856401"/>
            <a:ext cx="1114408" cy="369332"/>
          </a:xfrm>
          <a:prstGeom prst="rect">
            <a:avLst/>
          </a:prstGeom>
        </p:spPr>
        <p:txBody>
          <a:bodyPr wrap="none">
            <a:spAutoFit/>
          </a:bodyPr>
          <a:lstStyle/>
          <a:p>
            <a:pPr defTabSz="685783">
              <a:defRPr/>
            </a:pPr>
            <a:r>
              <a:rPr lang="zh-CN" altLang="en-US" b="1" kern="0" dirty="0">
                <a:solidFill>
                  <a:sysClr val="windowText" lastClr="000000"/>
                </a:solidFill>
                <a:cs typeface="+mn-ea"/>
                <a:sym typeface="+mn-lt"/>
              </a:rPr>
              <a:t>参量预测</a:t>
            </a:r>
            <a:endParaRPr lang="en-US" altLang="zh-CN" b="1" kern="0" dirty="0">
              <a:solidFill>
                <a:sysClr val="windowText" lastClr="000000"/>
              </a:solidFill>
              <a:cs typeface="+mn-ea"/>
              <a:sym typeface="+mn-lt"/>
            </a:endParaRPr>
          </a:p>
        </p:txBody>
      </p:sp>
      <p:sp>
        <p:nvSpPr>
          <p:cNvPr id="26" name="矩形 25"/>
          <p:cNvSpPr/>
          <p:nvPr/>
        </p:nvSpPr>
        <p:spPr>
          <a:xfrm>
            <a:off x="5671827" y="4724004"/>
            <a:ext cx="1114408" cy="369332"/>
          </a:xfrm>
          <a:prstGeom prst="rect">
            <a:avLst/>
          </a:prstGeom>
        </p:spPr>
        <p:txBody>
          <a:bodyPr wrap="none">
            <a:spAutoFit/>
          </a:bodyPr>
          <a:lstStyle/>
          <a:p>
            <a:pPr defTabSz="685783">
              <a:defRPr/>
            </a:pPr>
            <a:r>
              <a:rPr lang="zh-CN" altLang="en-US" b="1" kern="0" dirty="0">
                <a:solidFill>
                  <a:sysClr val="windowText" lastClr="000000"/>
                </a:solidFill>
                <a:cs typeface="+mn-ea"/>
                <a:sym typeface="+mn-lt"/>
              </a:rPr>
              <a:t>辅助决策</a:t>
            </a:r>
            <a:endParaRPr lang="en-US" altLang="zh-CN" b="1" kern="0" dirty="0">
              <a:solidFill>
                <a:sysClr val="windowText" lastClr="000000"/>
              </a:solidFill>
              <a:cs typeface="+mn-ea"/>
              <a:sym typeface="+mn-lt"/>
            </a:endParaRPr>
          </a:p>
        </p:txBody>
      </p:sp>
      <p:sp>
        <p:nvSpPr>
          <p:cNvPr id="27" name="文本框 26"/>
          <p:cNvSpPr txBox="1"/>
          <p:nvPr/>
        </p:nvSpPr>
        <p:spPr>
          <a:xfrm>
            <a:off x="1581328" y="4684929"/>
            <a:ext cx="3734699" cy="5724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783">
              <a:lnSpc>
                <a:spcPct val="130000"/>
              </a:lnSpc>
              <a:defRPr/>
            </a:pPr>
            <a:r>
              <a:rPr lang="zh-CN" altLang="en-US" sz="1200" dirty="0">
                <a:solidFill>
                  <a:srgbClr val="29303A"/>
                </a:solidFill>
                <a:latin typeface="微软雅黑" panose="020B0503020204020204" pitchFamily="34" charset="-122"/>
                <a:ea typeface="微软雅黑" panose="020B0503020204020204" pitchFamily="34" charset="-122"/>
                <a:cs typeface="+mn-ea"/>
                <a:sym typeface="+mn-lt"/>
              </a:rPr>
              <a:t>基于机器方法实现目标参量与控制参量的关联分析，为</a:t>
            </a:r>
            <a:r>
              <a:rPr lang="zh-CN" altLang="en-US" sz="1200" dirty="0">
                <a:solidFill>
                  <a:srgbClr val="FF0000"/>
                </a:solidFill>
                <a:latin typeface="微软雅黑" panose="020B0503020204020204" pitchFamily="34" charset="-122"/>
                <a:ea typeface="微软雅黑" panose="020B0503020204020204" pitchFamily="34" charset="-122"/>
                <a:cs typeface="+mn-ea"/>
                <a:sym typeface="+mn-lt"/>
              </a:rPr>
              <a:t>高层决策人员提供意见指导</a:t>
            </a:r>
            <a:endParaRPr lang="en-US" altLang="zh-CN" sz="12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28" name="椭圆 27"/>
          <p:cNvSpPr/>
          <p:nvPr/>
        </p:nvSpPr>
        <p:spPr>
          <a:xfrm>
            <a:off x="1225957" y="1856280"/>
            <a:ext cx="873314" cy="873314"/>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altLang="zh-CN" sz="2800" kern="0" dirty="0">
                <a:solidFill>
                  <a:sysClr val="windowText" lastClr="000000"/>
                </a:solidFill>
                <a:cs typeface="+mn-ea"/>
                <a:sym typeface="+mn-lt"/>
              </a:rPr>
              <a:t>01</a:t>
            </a:r>
            <a:endParaRPr lang="zh-CN" altLang="en-US" sz="2800" kern="0" dirty="0">
              <a:solidFill>
                <a:sysClr val="windowText" lastClr="000000"/>
              </a:solidFill>
              <a:cs typeface="+mn-ea"/>
              <a:sym typeface="+mn-lt"/>
            </a:endParaRPr>
          </a:p>
        </p:txBody>
      </p:sp>
      <p:sp>
        <p:nvSpPr>
          <p:cNvPr id="29" name="椭圆 28"/>
          <p:cNvSpPr/>
          <p:nvPr/>
        </p:nvSpPr>
        <p:spPr>
          <a:xfrm>
            <a:off x="2910703" y="2729593"/>
            <a:ext cx="873314" cy="873314"/>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altLang="zh-CN" sz="2800" kern="0" dirty="0">
                <a:solidFill>
                  <a:sysClr val="windowText" lastClr="000000"/>
                </a:solidFill>
                <a:cs typeface="+mn-ea"/>
                <a:sym typeface="+mn-lt"/>
              </a:rPr>
              <a:t>02</a:t>
            </a:r>
            <a:endParaRPr lang="zh-CN" altLang="en-US" sz="2800" kern="0" dirty="0">
              <a:solidFill>
                <a:sysClr val="windowText" lastClr="000000"/>
              </a:solidFill>
              <a:cs typeface="+mn-ea"/>
              <a:sym typeface="+mn-lt"/>
            </a:endParaRPr>
          </a:p>
        </p:txBody>
      </p:sp>
      <p:sp>
        <p:nvSpPr>
          <p:cNvPr id="30" name="椭圆 29"/>
          <p:cNvSpPr/>
          <p:nvPr/>
        </p:nvSpPr>
        <p:spPr>
          <a:xfrm>
            <a:off x="5092963" y="3578647"/>
            <a:ext cx="873314" cy="873314"/>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altLang="zh-CN" sz="2800" kern="0" dirty="0">
                <a:solidFill>
                  <a:sysClr val="windowText" lastClr="000000"/>
                </a:solidFill>
                <a:cs typeface="+mn-ea"/>
                <a:sym typeface="+mn-lt"/>
              </a:rPr>
              <a:t>03</a:t>
            </a:r>
            <a:endParaRPr lang="zh-CN" altLang="en-US" sz="2800" kern="0" dirty="0">
              <a:solidFill>
                <a:sysClr val="windowText" lastClr="000000"/>
              </a:solidFill>
              <a:cs typeface="+mn-ea"/>
              <a:sym typeface="+mn-lt"/>
            </a:endParaRPr>
          </a:p>
        </p:txBody>
      </p:sp>
      <p:sp>
        <p:nvSpPr>
          <p:cNvPr id="31" name="椭圆 30"/>
          <p:cNvSpPr/>
          <p:nvPr/>
        </p:nvSpPr>
        <p:spPr>
          <a:xfrm>
            <a:off x="6977899" y="4462356"/>
            <a:ext cx="873314" cy="873314"/>
          </a:xfrm>
          <a:prstGeom prst="ellipse">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r>
              <a:rPr lang="en-US" altLang="zh-CN" sz="2800" kern="0" dirty="0">
                <a:solidFill>
                  <a:schemeClr val="bg1"/>
                </a:solidFill>
                <a:cs typeface="+mn-ea"/>
                <a:sym typeface="+mn-lt"/>
              </a:rPr>
              <a:t>04</a:t>
            </a:r>
            <a:endParaRPr lang="zh-CN" altLang="en-US" sz="2800" kern="0" dirty="0">
              <a:solidFill>
                <a:schemeClr val="bg1"/>
              </a:solidFill>
              <a:cs typeface="+mn-ea"/>
              <a:sym typeface="+mn-lt"/>
            </a:endParaRPr>
          </a:p>
        </p:txBody>
      </p:sp>
      <p:sp>
        <p:nvSpPr>
          <p:cNvPr id="32" name="文本框 31">
            <a:extLst>
              <a:ext uri="{FF2B5EF4-FFF2-40B4-BE49-F238E27FC236}">
                <a16:creationId xmlns="" xmlns:a16="http://schemas.microsoft.com/office/drawing/2014/main" id="{B37519D8-E25A-4DA5-B4B2-80D15113EDB2}"/>
              </a:ext>
            </a:extLst>
          </p:cNvPr>
          <p:cNvSpPr txBox="1"/>
          <p:nvPr/>
        </p:nvSpPr>
        <p:spPr>
          <a:xfrm>
            <a:off x="2893255" y="1118465"/>
            <a:ext cx="3357488" cy="646331"/>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智能决策系统能为瑞闽带来什么？</a:t>
            </a:r>
          </a:p>
        </p:txBody>
      </p:sp>
    </p:spTree>
    <p:extLst>
      <p:ext uri="{BB962C8B-B14F-4D97-AF65-F5344CB8AC3E}">
        <p14:creationId xmlns:p14="http://schemas.microsoft.com/office/powerpoint/2010/main" val="961594806"/>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3" hidden="1"/>
          <p:cNvSpPr/>
          <p:nvPr/>
        </p:nvSpPr>
        <p:spPr>
          <a:xfrm>
            <a:off x="0" y="1221210"/>
            <a:ext cx="136890" cy="39015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45" name="CustomShape 4"/>
          <p:cNvSpPr/>
          <p:nvPr/>
        </p:nvSpPr>
        <p:spPr>
          <a:xfrm>
            <a:off x="521370" y="1096200"/>
            <a:ext cx="3564540" cy="34209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zh-CN" altLang="en-US" b="1" spc="-1" dirty="0">
                <a:solidFill>
                  <a:srgbClr val="0D0D0D"/>
                </a:solidFill>
                <a:uFill>
                  <a:solidFill>
                    <a:srgbClr val="FFFFFF"/>
                  </a:solidFill>
                </a:uFill>
                <a:latin typeface="微软雅黑"/>
                <a:ea typeface="微软雅黑"/>
              </a:rPr>
              <a:t>项目背景</a:t>
            </a:r>
            <a:endParaRPr lang="en-US" sz="1350" spc="-1" dirty="0">
              <a:solidFill>
                <a:srgbClr val="000000"/>
              </a:solidFill>
              <a:uFill>
                <a:solidFill>
                  <a:srgbClr val="FFFFFF"/>
                </a:solidFill>
              </a:uFill>
              <a:latin typeface="Arial"/>
            </a:endParaRPr>
          </a:p>
        </p:txBody>
      </p:sp>
      <p:sp>
        <p:nvSpPr>
          <p:cNvPr id="146" name="CustomShape 5"/>
          <p:cNvSpPr/>
          <p:nvPr/>
        </p:nvSpPr>
        <p:spPr>
          <a:xfrm>
            <a:off x="287280" y="1126710"/>
            <a:ext cx="139860" cy="120420"/>
          </a:xfrm>
          <a:prstGeom prst="triangle">
            <a:avLst>
              <a:gd name="adj" fmla="val 50000"/>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p:style>
      </p:sp>
      <p:sp>
        <p:nvSpPr>
          <p:cNvPr id="147" name="CustomShape 6"/>
          <p:cNvSpPr/>
          <p:nvPr/>
        </p:nvSpPr>
        <p:spPr>
          <a:xfrm rot="1110600">
            <a:off x="152280" y="1146420"/>
            <a:ext cx="231660" cy="20385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8" name="CustomShape 7"/>
          <p:cNvSpPr/>
          <p:nvPr/>
        </p:nvSpPr>
        <p:spPr>
          <a:xfrm>
            <a:off x="92880" y="1332990"/>
            <a:ext cx="66150" cy="56970"/>
          </a:xfrm>
          <a:prstGeom prst="triangle">
            <a:avLst>
              <a:gd name="adj" fmla="val 50000"/>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p:style>
      </p:sp>
      <p:sp>
        <p:nvSpPr>
          <p:cNvPr id="149" name="Line 8"/>
          <p:cNvSpPr/>
          <p:nvPr/>
        </p:nvSpPr>
        <p:spPr>
          <a:xfrm flipV="1">
            <a:off x="0" y="1438290"/>
            <a:ext cx="9161370" cy="22140"/>
          </a:xfrm>
          <a:prstGeom prst="line">
            <a:avLst/>
          </a:prstGeom>
          <a:ln w="25560"/>
        </p:spPr>
        <p:style>
          <a:lnRef idx="1">
            <a:schemeClr val="accent1"/>
          </a:lnRef>
          <a:fillRef idx="0">
            <a:schemeClr val="accent1"/>
          </a:fillRef>
          <a:effectRef idx="0">
            <a:schemeClr val="accent1"/>
          </a:effectRef>
          <a:fontRef idx="minor"/>
        </p:style>
      </p:sp>
      <p:sp>
        <p:nvSpPr>
          <p:cNvPr id="4" name="文本框 3">
            <a:extLst>
              <a:ext uri="{FF2B5EF4-FFF2-40B4-BE49-F238E27FC236}">
                <a16:creationId xmlns="" xmlns:a16="http://schemas.microsoft.com/office/drawing/2014/main" id="{B37519D8-E25A-4DA5-B4B2-80D15113EDB2}"/>
              </a:ext>
            </a:extLst>
          </p:cNvPr>
          <p:cNvSpPr txBox="1"/>
          <p:nvPr/>
        </p:nvSpPr>
        <p:spPr>
          <a:xfrm>
            <a:off x="2548598" y="1595916"/>
            <a:ext cx="4029075"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项目目标期望</a:t>
            </a:r>
          </a:p>
        </p:txBody>
      </p:sp>
      <p:sp>
        <p:nvSpPr>
          <p:cNvPr id="10" name="矩形 9"/>
          <p:cNvSpPr/>
          <p:nvPr/>
        </p:nvSpPr>
        <p:spPr>
          <a:xfrm>
            <a:off x="0" y="1865150"/>
            <a:ext cx="1081012" cy="934227"/>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783">
              <a:defRPr/>
            </a:pPr>
            <a:endParaRPr kumimoji="1" lang="zh-CN" altLang="en-US" sz="2400" kern="0">
              <a:solidFill>
                <a:schemeClr val="accent1"/>
              </a:solidFill>
              <a:cs typeface="+mn-ea"/>
              <a:sym typeface="+mn-lt"/>
            </a:endParaRPr>
          </a:p>
        </p:txBody>
      </p:sp>
      <p:sp>
        <p:nvSpPr>
          <p:cNvPr id="11" name="矩形 10"/>
          <p:cNvSpPr/>
          <p:nvPr/>
        </p:nvSpPr>
        <p:spPr>
          <a:xfrm>
            <a:off x="0" y="2925341"/>
            <a:ext cx="1081012" cy="93422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783">
              <a:defRPr/>
            </a:pPr>
            <a:endParaRPr kumimoji="1" lang="zh-CN" altLang="en-US" sz="2400" kern="0">
              <a:solidFill>
                <a:sysClr val="windowText" lastClr="000000"/>
              </a:solidFill>
              <a:cs typeface="+mn-ea"/>
              <a:sym typeface="+mn-lt"/>
            </a:endParaRPr>
          </a:p>
        </p:txBody>
      </p:sp>
      <p:sp>
        <p:nvSpPr>
          <p:cNvPr id="12" name="矩形 11"/>
          <p:cNvSpPr/>
          <p:nvPr/>
        </p:nvSpPr>
        <p:spPr>
          <a:xfrm>
            <a:off x="0" y="4106249"/>
            <a:ext cx="1081012" cy="934227"/>
          </a:xfrm>
          <a:prstGeom prst="rect">
            <a:avLst/>
          </a:pr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783">
              <a:defRPr/>
            </a:pPr>
            <a:endParaRPr kumimoji="1" lang="zh-CN" altLang="en-US" sz="2400" kern="0">
              <a:solidFill>
                <a:sysClr val="windowText" lastClr="000000"/>
              </a:solidFill>
              <a:cs typeface="+mn-ea"/>
              <a:sym typeface="+mn-lt"/>
            </a:endParaRPr>
          </a:p>
        </p:txBody>
      </p:sp>
      <p:sp>
        <p:nvSpPr>
          <p:cNvPr id="13" name="矩形 11"/>
          <p:cNvSpPr/>
          <p:nvPr/>
        </p:nvSpPr>
        <p:spPr>
          <a:xfrm>
            <a:off x="1077272" y="1865153"/>
            <a:ext cx="584937" cy="1147693"/>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783">
              <a:defRPr/>
            </a:pPr>
            <a:endParaRPr kumimoji="1" lang="zh-CN" altLang="en-US" sz="2400" kern="0">
              <a:solidFill>
                <a:sysClr val="windowText" lastClr="000000"/>
              </a:solidFill>
              <a:cs typeface="+mn-ea"/>
              <a:sym typeface="+mn-lt"/>
            </a:endParaRPr>
          </a:p>
        </p:txBody>
      </p:sp>
      <p:sp>
        <p:nvSpPr>
          <p:cNvPr id="14" name="矩形 13"/>
          <p:cNvSpPr/>
          <p:nvPr/>
        </p:nvSpPr>
        <p:spPr>
          <a:xfrm>
            <a:off x="1077272" y="2925341"/>
            <a:ext cx="588679" cy="934227"/>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934227"/>
              <a:gd name="connsiteX1" fmla="*/ 546455 w 1826176"/>
              <a:gd name="connsiteY1" fmla="*/ 230621 h 934227"/>
              <a:gd name="connsiteX2" fmla="*/ 1826176 w 1826176"/>
              <a:gd name="connsiteY2" fmla="*/ 934227 h 934227"/>
              <a:gd name="connsiteX3" fmla="*/ 0 w 1826176"/>
              <a:gd name="connsiteY3" fmla="*/ 934227 h 934227"/>
              <a:gd name="connsiteX4" fmla="*/ 0 w 1826176"/>
              <a:gd name="connsiteY4" fmla="*/ 0 h 934227"/>
              <a:gd name="connsiteX0" fmla="*/ 0 w 546455"/>
              <a:gd name="connsiteY0" fmla="*/ 0 h 934227"/>
              <a:gd name="connsiteX1" fmla="*/ 546455 w 546455"/>
              <a:gd name="connsiteY1" fmla="*/ 230621 h 934227"/>
              <a:gd name="connsiteX2" fmla="*/ 367813 w 546455"/>
              <a:gd name="connsiteY2" fmla="*/ 716599 h 934227"/>
              <a:gd name="connsiteX3" fmla="*/ 0 w 546455"/>
              <a:gd name="connsiteY3" fmla="*/ 934227 h 934227"/>
              <a:gd name="connsiteX4" fmla="*/ 0 w 546455"/>
              <a:gd name="connsiteY4" fmla="*/ 0 h 934227"/>
              <a:gd name="connsiteX0" fmla="*/ 0 w 585431"/>
              <a:gd name="connsiteY0" fmla="*/ 0 h 934227"/>
              <a:gd name="connsiteX1" fmla="*/ 546455 w 585431"/>
              <a:gd name="connsiteY1" fmla="*/ 230621 h 934227"/>
              <a:gd name="connsiteX2" fmla="*/ 585431 w 585431"/>
              <a:gd name="connsiteY2" fmla="*/ 856271 h 934227"/>
              <a:gd name="connsiteX3" fmla="*/ 0 w 585431"/>
              <a:gd name="connsiteY3" fmla="*/ 934227 h 934227"/>
              <a:gd name="connsiteX4" fmla="*/ 0 w 585431"/>
              <a:gd name="connsiteY4" fmla="*/ 0 h 934227"/>
              <a:gd name="connsiteX0" fmla="*/ 0 w 585431"/>
              <a:gd name="connsiteY0" fmla="*/ 0 h 934227"/>
              <a:gd name="connsiteX1" fmla="*/ 585431 w 585431"/>
              <a:gd name="connsiteY1" fmla="*/ 204636 h 934227"/>
              <a:gd name="connsiteX2" fmla="*/ 585431 w 585431"/>
              <a:gd name="connsiteY2" fmla="*/ 856271 h 934227"/>
              <a:gd name="connsiteX3" fmla="*/ 0 w 585431"/>
              <a:gd name="connsiteY3" fmla="*/ 934227 h 934227"/>
              <a:gd name="connsiteX4" fmla="*/ 0 w 585431"/>
              <a:gd name="connsiteY4" fmla="*/ 0 h 934227"/>
              <a:gd name="connsiteX0" fmla="*/ 0 w 588679"/>
              <a:gd name="connsiteY0" fmla="*/ 0 h 934227"/>
              <a:gd name="connsiteX1" fmla="*/ 588679 w 588679"/>
              <a:gd name="connsiteY1" fmla="*/ 194891 h 934227"/>
              <a:gd name="connsiteX2" fmla="*/ 585431 w 588679"/>
              <a:gd name="connsiteY2" fmla="*/ 856271 h 934227"/>
              <a:gd name="connsiteX3" fmla="*/ 0 w 588679"/>
              <a:gd name="connsiteY3" fmla="*/ 934227 h 934227"/>
              <a:gd name="connsiteX4" fmla="*/ 0 w 588679"/>
              <a:gd name="connsiteY4" fmla="*/ 0 h 93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679" h="934227">
                <a:moveTo>
                  <a:pt x="0" y="0"/>
                </a:moveTo>
                <a:lnTo>
                  <a:pt x="588679" y="194891"/>
                </a:lnTo>
                <a:cubicBezTo>
                  <a:pt x="587596" y="415351"/>
                  <a:pt x="586514" y="635811"/>
                  <a:pt x="585431" y="856271"/>
                </a:cubicBezTo>
                <a:lnTo>
                  <a:pt x="0" y="934227"/>
                </a:lnTo>
                <a:lnTo>
                  <a:pt x="0" y="0"/>
                </a:lnTo>
                <a:close/>
              </a:path>
            </a:pathLst>
          </a:cu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783">
              <a:defRPr/>
            </a:pPr>
            <a:endParaRPr kumimoji="1" lang="zh-CN" altLang="en-US" sz="2400" kern="0">
              <a:solidFill>
                <a:sysClr val="windowText" lastClr="000000"/>
              </a:solidFill>
              <a:cs typeface="+mn-ea"/>
              <a:sym typeface="+mn-lt"/>
            </a:endParaRPr>
          </a:p>
        </p:txBody>
      </p:sp>
      <p:sp>
        <p:nvSpPr>
          <p:cNvPr id="15" name="矩形 11"/>
          <p:cNvSpPr/>
          <p:nvPr/>
        </p:nvSpPr>
        <p:spPr>
          <a:xfrm flipV="1">
            <a:off x="1070519" y="3892783"/>
            <a:ext cx="584937" cy="1147693"/>
          </a:xfrm>
          <a:custGeom>
            <a:avLst/>
            <a:gdLst>
              <a:gd name="connsiteX0" fmla="*/ 0 w 1826176"/>
              <a:gd name="connsiteY0" fmla="*/ 0 h 934227"/>
              <a:gd name="connsiteX1" fmla="*/ 1826176 w 1826176"/>
              <a:gd name="connsiteY1" fmla="*/ 0 h 934227"/>
              <a:gd name="connsiteX2" fmla="*/ 1826176 w 1826176"/>
              <a:gd name="connsiteY2" fmla="*/ 934227 h 934227"/>
              <a:gd name="connsiteX3" fmla="*/ 0 w 1826176"/>
              <a:gd name="connsiteY3" fmla="*/ 934227 h 934227"/>
              <a:gd name="connsiteX4" fmla="*/ 0 w 1826176"/>
              <a:gd name="connsiteY4" fmla="*/ 0 h 934227"/>
              <a:gd name="connsiteX0" fmla="*/ 0 w 1826176"/>
              <a:gd name="connsiteY0" fmla="*/ 0 h 1133668"/>
              <a:gd name="connsiteX1" fmla="*/ 1826176 w 1826176"/>
              <a:gd name="connsiteY1" fmla="*/ 0 h 1133668"/>
              <a:gd name="connsiteX2" fmla="*/ 556249 w 1826176"/>
              <a:gd name="connsiteY2" fmla="*/ 1133668 h 1133668"/>
              <a:gd name="connsiteX3" fmla="*/ 0 w 1826176"/>
              <a:gd name="connsiteY3" fmla="*/ 934227 h 1133668"/>
              <a:gd name="connsiteX4" fmla="*/ 0 w 1826176"/>
              <a:gd name="connsiteY4" fmla="*/ 0 h 1133668"/>
              <a:gd name="connsiteX0" fmla="*/ 0 w 556249"/>
              <a:gd name="connsiteY0" fmla="*/ 0 h 1133668"/>
              <a:gd name="connsiteX1" fmla="*/ 524763 w 556249"/>
              <a:gd name="connsiteY1" fmla="*/ 461865 h 1133668"/>
              <a:gd name="connsiteX2" fmla="*/ 556249 w 556249"/>
              <a:gd name="connsiteY2" fmla="*/ 1133668 h 1133668"/>
              <a:gd name="connsiteX3" fmla="*/ 0 w 556249"/>
              <a:gd name="connsiteY3" fmla="*/ 934227 h 1133668"/>
              <a:gd name="connsiteX4" fmla="*/ 0 w 556249"/>
              <a:gd name="connsiteY4" fmla="*/ 0 h 1133668"/>
              <a:gd name="connsiteX0" fmla="*/ 0 w 598230"/>
              <a:gd name="connsiteY0" fmla="*/ 0 h 1133668"/>
              <a:gd name="connsiteX1" fmla="*/ 598230 w 598230"/>
              <a:gd name="connsiteY1" fmla="*/ 493356 h 1133668"/>
              <a:gd name="connsiteX2" fmla="*/ 556249 w 598230"/>
              <a:gd name="connsiteY2" fmla="*/ 1133668 h 1133668"/>
              <a:gd name="connsiteX3" fmla="*/ 0 w 598230"/>
              <a:gd name="connsiteY3" fmla="*/ 934227 h 1133668"/>
              <a:gd name="connsiteX4" fmla="*/ 0 w 598230"/>
              <a:gd name="connsiteY4" fmla="*/ 0 h 1133668"/>
              <a:gd name="connsiteX0" fmla="*/ 0 w 608726"/>
              <a:gd name="connsiteY0" fmla="*/ 0 h 1154661"/>
              <a:gd name="connsiteX1" fmla="*/ 598230 w 608726"/>
              <a:gd name="connsiteY1" fmla="*/ 493356 h 1154661"/>
              <a:gd name="connsiteX2" fmla="*/ 608726 w 608726"/>
              <a:gd name="connsiteY2" fmla="*/ 1154661 h 1154661"/>
              <a:gd name="connsiteX3" fmla="*/ 0 w 608726"/>
              <a:gd name="connsiteY3" fmla="*/ 934227 h 1154661"/>
              <a:gd name="connsiteX4" fmla="*/ 0 w 608726"/>
              <a:gd name="connsiteY4" fmla="*/ 0 h 1154661"/>
              <a:gd name="connsiteX0" fmla="*/ 0 w 598230"/>
              <a:gd name="connsiteY0" fmla="*/ 0 h 1144165"/>
              <a:gd name="connsiteX1" fmla="*/ 598230 w 598230"/>
              <a:gd name="connsiteY1" fmla="*/ 493356 h 1144165"/>
              <a:gd name="connsiteX2" fmla="*/ 577240 w 598230"/>
              <a:gd name="connsiteY2" fmla="*/ 1144165 h 1144165"/>
              <a:gd name="connsiteX3" fmla="*/ 0 w 598230"/>
              <a:gd name="connsiteY3" fmla="*/ 934227 h 1144165"/>
              <a:gd name="connsiteX4" fmla="*/ 0 w 598230"/>
              <a:gd name="connsiteY4" fmla="*/ 0 h 1144165"/>
              <a:gd name="connsiteX0" fmla="*/ 0 w 577240"/>
              <a:gd name="connsiteY0" fmla="*/ 0 h 1144165"/>
              <a:gd name="connsiteX1" fmla="*/ 559424 w 577240"/>
              <a:gd name="connsiteY1" fmla="*/ 493356 h 1144165"/>
              <a:gd name="connsiteX2" fmla="*/ 577240 w 577240"/>
              <a:gd name="connsiteY2" fmla="*/ 1144165 h 1144165"/>
              <a:gd name="connsiteX3" fmla="*/ 0 w 577240"/>
              <a:gd name="connsiteY3" fmla="*/ 934227 h 1144165"/>
              <a:gd name="connsiteX4" fmla="*/ 0 w 577240"/>
              <a:gd name="connsiteY4" fmla="*/ 0 h 1144165"/>
              <a:gd name="connsiteX0" fmla="*/ 0 w 584118"/>
              <a:gd name="connsiteY0" fmla="*/ 0 h 1144165"/>
              <a:gd name="connsiteX1" fmla="*/ 584118 w 584118"/>
              <a:gd name="connsiteY1" fmla="*/ 486300 h 1144165"/>
              <a:gd name="connsiteX2" fmla="*/ 577240 w 584118"/>
              <a:gd name="connsiteY2" fmla="*/ 1144165 h 1144165"/>
              <a:gd name="connsiteX3" fmla="*/ 0 w 584118"/>
              <a:gd name="connsiteY3" fmla="*/ 934227 h 1144165"/>
              <a:gd name="connsiteX4" fmla="*/ 0 w 584118"/>
              <a:gd name="connsiteY4" fmla="*/ 0 h 1144165"/>
              <a:gd name="connsiteX0" fmla="*/ 0 w 584937"/>
              <a:gd name="connsiteY0" fmla="*/ 0 h 1147693"/>
              <a:gd name="connsiteX1" fmla="*/ 584118 w 584937"/>
              <a:gd name="connsiteY1" fmla="*/ 486300 h 1147693"/>
              <a:gd name="connsiteX2" fmla="*/ 584295 w 584937"/>
              <a:gd name="connsiteY2" fmla="*/ 1147693 h 1147693"/>
              <a:gd name="connsiteX3" fmla="*/ 0 w 584937"/>
              <a:gd name="connsiteY3" fmla="*/ 934227 h 1147693"/>
              <a:gd name="connsiteX4" fmla="*/ 0 w 584937"/>
              <a:gd name="connsiteY4" fmla="*/ 0 h 114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937" h="1147693">
                <a:moveTo>
                  <a:pt x="0" y="0"/>
                </a:moveTo>
                <a:lnTo>
                  <a:pt x="584118" y="486300"/>
                </a:lnTo>
                <a:cubicBezTo>
                  <a:pt x="581825" y="705588"/>
                  <a:pt x="586588" y="928405"/>
                  <a:pt x="584295" y="1147693"/>
                </a:cubicBezTo>
                <a:lnTo>
                  <a:pt x="0" y="934227"/>
                </a:lnTo>
                <a:lnTo>
                  <a:pt x="0" y="0"/>
                </a:lnTo>
                <a:close/>
              </a:path>
            </a:pathLst>
          </a:custGeom>
          <a:solidFill>
            <a:schemeClr val="tx1">
              <a:lumMod val="95000"/>
              <a:lumOff val="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85783">
              <a:defRPr/>
            </a:pPr>
            <a:endParaRPr kumimoji="1" lang="zh-CN" altLang="en-US" sz="2400" kern="0">
              <a:solidFill>
                <a:sysClr val="windowText" lastClr="000000"/>
              </a:solidFill>
              <a:cs typeface="+mn-ea"/>
              <a:sym typeface="+mn-lt"/>
            </a:endParaRPr>
          </a:p>
        </p:txBody>
      </p:sp>
      <p:sp>
        <p:nvSpPr>
          <p:cNvPr id="16" name="文本框 15"/>
          <p:cNvSpPr txBox="1"/>
          <p:nvPr/>
        </p:nvSpPr>
        <p:spPr>
          <a:xfrm>
            <a:off x="152524" y="1994164"/>
            <a:ext cx="704039" cy="707886"/>
          </a:xfrm>
          <a:prstGeom prst="rect">
            <a:avLst/>
          </a:prstGeom>
          <a:noFill/>
        </p:spPr>
        <p:txBody>
          <a:bodyPr wrap="none" rtlCol="0">
            <a:spAutoFit/>
          </a:bodyPr>
          <a:lstStyle/>
          <a:p>
            <a:pPr defTabSz="685783">
              <a:defRPr/>
            </a:pPr>
            <a:r>
              <a:rPr kumimoji="1" lang="en-US" altLang="zh-CN" sz="4000" b="1" kern="0" dirty="0">
                <a:solidFill>
                  <a:srgbClr val="FFFFFF"/>
                </a:solidFill>
                <a:cs typeface="+mn-ea"/>
                <a:sym typeface="+mn-lt"/>
              </a:rPr>
              <a:t>01</a:t>
            </a:r>
            <a:endParaRPr kumimoji="1" lang="zh-CN" altLang="en-US" sz="4000" b="1" kern="0" dirty="0">
              <a:solidFill>
                <a:srgbClr val="FFFFFF"/>
              </a:solidFill>
              <a:cs typeface="+mn-ea"/>
              <a:sym typeface="+mn-lt"/>
            </a:endParaRPr>
          </a:p>
        </p:txBody>
      </p:sp>
      <p:sp>
        <p:nvSpPr>
          <p:cNvPr id="17" name="文本框 16"/>
          <p:cNvSpPr txBox="1"/>
          <p:nvPr/>
        </p:nvSpPr>
        <p:spPr>
          <a:xfrm>
            <a:off x="152524" y="3056261"/>
            <a:ext cx="704039" cy="707886"/>
          </a:xfrm>
          <a:prstGeom prst="rect">
            <a:avLst/>
          </a:prstGeom>
          <a:noFill/>
        </p:spPr>
        <p:txBody>
          <a:bodyPr wrap="none" rtlCol="0">
            <a:spAutoFit/>
          </a:bodyPr>
          <a:lstStyle/>
          <a:p>
            <a:pPr defTabSz="685783">
              <a:defRPr/>
            </a:pPr>
            <a:r>
              <a:rPr kumimoji="1" lang="en-US" altLang="zh-CN" sz="4000" b="1" kern="0" dirty="0">
                <a:solidFill>
                  <a:srgbClr val="FFFFFF"/>
                </a:solidFill>
                <a:cs typeface="+mn-ea"/>
                <a:sym typeface="+mn-lt"/>
              </a:rPr>
              <a:t>02</a:t>
            </a:r>
            <a:endParaRPr kumimoji="1" lang="zh-CN" altLang="en-US" sz="4000" b="1" kern="0" dirty="0">
              <a:solidFill>
                <a:srgbClr val="FFFFFF"/>
              </a:solidFill>
              <a:cs typeface="+mn-ea"/>
              <a:sym typeface="+mn-lt"/>
            </a:endParaRPr>
          </a:p>
        </p:txBody>
      </p:sp>
      <p:sp>
        <p:nvSpPr>
          <p:cNvPr id="18" name="文本框 17"/>
          <p:cNvSpPr txBox="1"/>
          <p:nvPr/>
        </p:nvSpPr>
        <p:spPr>
          <a:xfrm>
            <a:off x="152524" y="4203577"/>
            <a:ext cx="704039" cy="707886"/>
          </a:xfrm>
          <a:prstGeom prst="rect">
            <a:avLst/>
          </a:prstGeom>
          <a:noFill/>
        </p:spPr>
        <p:txBody>
          <a:bodyPr wrap="none" rtlCol="0">
            <a:spAutoFit/>
          </a:bodyPr>
          <a:lstStyle/>
          <a:p>
            <a:pPr defTabSz="685783">
              <a:defRPr/>
            </a:pPr>
            <a:r>
              <a:rPr kumimoji="1" lang="en-US" altLang="zh-CN" sz="4000" b="1" kern="0" dirty="0">
                <a:solidFill>
                  <a:srgbClr val="FFFFFF"/>
                </a:solidFill>
                <a:cs typeface="+mn-ea"/>
                <a:sym typeface="+mn-lt"/>
              </a:rPr>
              <a:t>03</a:t>
            </a:r>
            <a:endParaRPr kumimoji="1" lang="zh-CN" altLang="en-US" sz="4000" b="1" kern="0" dirty="0">
              <a:solidFill>
                <a:srgbClr val="FFFFFF"/>
              </a:solidFill>
              <a:cs typeface="+mn-ea"/>
              <a:sym typeface="+mn-lt"/>
            </a:endParaRPr>
          </a:p>
        </p:txBody>
      </p:sp>
      <p:sp>
        <p:nvSpPr>
          <p:cNvPr id="22" name="矩形 21"/>
          <p:cNvSpPr/>
          <p:nvPr/>
        </p:nvSpPr>
        <p:spPr>
          <a:xfrm>
            <a:off x="1659979" y="2348108"/>
            <a:ext cx="7484023" cy="666167"/>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集成本、质量、客户、绩效等主题</a:t>
            </a:r>
            <a:r>
              <a:rPr lang="zh-CN" altLang="en-US" b="1" dirty="0">
                <a:solidFill>
                  <a:srgbClr val="92D050"/>
                </a:solidFill>
                <a:latin typeface="微软雅黑" panose="020B0503020204020204" pitchFamily="34" charset="-122"/>
                <a:ea typeface="微软雅黑" panose="020B0503020204020204" pitchFamily="34" charset="-122"/>
              </a:rPr>
              <a:t>形成一套完善的</a:t>
            </a:r>
            <a:r>
              <a:rPr lang="en-US" altLang="zh-CN" b="1" dirty="0">
                <a:solidFill>
                  <a:srgbClr val="92D050"/>
                </a:solidFill>
                <a:latin typeface="微软雅黑" panose="020B0503020204020204" pitchFamily="34" charset="-122"/>
                <a:ea typeface="微软雅黑" panose="020B0503020204020204" pitchFamily="34" charset="-122"/>
              </a:rPr>
              <a:t>KPI</a:t>
            </a:r>
            <a:r>
              <a:rPr lang="zh-CN" altLang="en-US" b="1" dirty="0">
                <a:solidFill>
                  <a:srgbClr val="92D050"/>
                </a:solidFill>
                <a:latin typeface="微软雅黑" panose="020B0503020204020204" pitchFamily="34" charset="-122"/>
                <a:ea typeface="微软雅黑" panose="020B0503020204020204" pitchFamily="34" charset="-122"/>
              </a:rPr>
              <a:t>体系</a:t>
            </a:r>
            <a:r>
              <a:rPr lang="zh-CN" altLang="en-US" b="1" dirty="0">
                <a:solidFill>
                  <a:schemeClr val="bg1"/>
                </a:solidFill>
                <a:latin typeface="微软雅黑" panose="020B0503020204020204" pitchFamily="34" charset="-122"/>
                <a:ea typeface="微软雅黑" panose="020B0503020204020204" pitchFamily="34" charset="-122"/>
              </a:rPr>
              <a:t>考核以实现对个人、部门、公司的精细化评估</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659979" y="3119731"/>
            <a:ext cx="7484023" cy="66616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结合</a:t>
            </a:r>
            <a:r>
              <a:rPr lang="en-US" altLang="zh-CN" b="1" dirty="0">
                <a:solidFill>
                  <a:schemeClr val="bg1"/>
                </a:solidFill>
                <a:latin typeface="微软雅黑" panose="020B0503020204020204" pitchFamily="34" charset="-122"/>
                <a:ea typeface="微软雅黑" panose="020B0503020204020204" pitchFamily="34" charset="-122"/>
              </a:rPr>
              <a:t>KPI</a:t>
            </a:r>
            <a:r>
              <a:rPr lang="zh-CN" altLang="en-US" b="1" dirty="0">
                <a:solidFill>
                  <a:schemeClr val="bg1"/>
                </a:solidFill>
                <a:latin typeface="微软雅黑" panose="020B0503020204020204" pitchFamily="34" charset="-122"/>
                <a:ea typeface="微软雅黑" panose="020B0503020204020204" pitchFamily="34" charset="-122"/>
              </a:rPr>
              <a:t>指标情况，利用数据挖掘方法，提供服务于公司运营管理的</a:t>
            </a:r>
            <a:r>
              <a:rPr lang="zh-CN" altLang="en-US" b="1" dirty="0">
                <a:solidFill>
                  <a:srgbClr val="92D050"/>
                </a:solidFill>
                <a:latin typeface="微软雅黑" panose="020B0503020204020204" pitchFamily="34" charset="-122"/>
                <a:ea typeface="微软雅黑" panose="020B0503020204020204" pitchFamily="34" charset="-122"/>
              </a:rPr>
              <a:t>辅助智能决策指导</a:t>
            </a:r>
            <a:endParaRPr lang="en-US" altLang="zh-CN" b="1" dirty="0">
              <a:solidFill>
                <a:srgbClr val="92D050"/>
              </a:solidFill>
              <a:latin typeface="微软雅黑" panose="020B0503020204020204" pitchFamily="34" charset="-122"/>
              <a:ea typeface="微软雅黑" panose="020B0503020204020204" pitchFamily="34" charset="-122"/>
            </a:endParaRPr>
          </a:p>
        </p:txBody>
      </p:sp>
      <p:sp>
        <p:nvSpPr>
          <p:cNvPr id="24" name="矩形 23"/>
          <p:cNvSpPr/>
          <p:nvPr/>
        </p:nvSpPr>
        <p:spPr>
          <a:xfrm>
            <a:off x="1655456" y="3891354"/>
            <a:ext cx="7489049" cy="666167"/>
          </a:xfrm>
          <a:prstGeom prst="rect">
            <a:avLst/>
          </a:prstGeom>
          <a:solidFill>
            <a:schemeClr val="tx1">
              <a:lumMod val="95000"/>
              <a:lumOff val="5000"/>
              <a:alpha val="9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zh-CN" altLang="en-US" b="1" dirty="0">
                <a:solidFill>
                  <a:schemeClr val="bg1"/>
                </a:solidFill>
                <a:latin typeface="微软雅黑" panose="020B0503020204020204" pitchFamily="34" charset="-122"/>
                <a:ea typeface="微软雅黑" panose="020B0503020204020204" pitchFamily="34" charset="-122"/>
              </a:rPr>
              <a:t>采用机器学习方法深入探究数据内联关系，发掘生产、运营过程中</a:t>
            </a:r>
            <a:r>
              <a:rPr lang="zh-CN" altLang="en-US" b="1" dirty="0">
                <a:solidFill>
                  <a:srgbClr val="92D050"/>
                </a:solidFill>
                <a:latin typeface="微软雅黑" panose="020B0503020204020204" pitchFamily="34" charset="-122"/>
                <a:ea typeface="微软雅黑" panose="020B0503020204020204" pitchFamily="34" charset="-122"/>
              </a:rPr>
              <a:t>隐含的数据规律</a:t>
            </a:r>
            <a:r>
              <a:rPr lang="zh-CN" altLang="en-US" b="1" dirty="0">
                <a:solidFill>
                  <a:schemeClr val="bg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79707167"/>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nvSpPr>
        <p:spPr>
          <a:xfrm>
            <a:off x="3381540" y="1576329"/>
            <a:ext cx="2358118" cy="2358118"/>
          </a:xfrm>
          <a:prstGeom prst="diamond">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6" name="文本框 5"/>
          <p:cNvSpPr txBox="1"/>
          <p:nvPr/>
        </p:nvSpPr>
        <p:spPr>
          <a:xfrm>
            <a:off x="1619702" y="4591142"/>
            <a:ext cx="5896655" cy="507831"/>
          </a:xfrm>
          <a:prstGeom prst="rect">
            <a:avLst/>
          </a:prstGeom>
          <a:noFill/>
        </p:spPr>
        <p:txBody>
          <a:bodyPr wrap="square" rtlCol="0">
            <a:spAutoFit/>
          </a:bodyPr>
          <a:lstStyle/>
          <a:p>
            <a:pPr algn="ctr"/>
            <a:r>
              <a:rPr lang="zh-CN" altLang="en-US" sz="2700" b="1" dirty="0">
                <a:solidFill>
                  <a:schemeClr val="accent1"/>
                </a:solidFill>
                <a:latin typeface="微软雅黑" panose="020B0503020204020204" pitchFamily="34" charset="-122"/>
                <a:ea typeface="微软雅黑" panose="020B0503020204020204" pitchFamily="34" charset="-122"/>
              </a:rPr>
              <a:t>系统架构</a:t>
            </a:r>
          </a:p>
        </p:txBody>
      </p:sp>
      <p:sp>
        <p:nvSpPr>
          <p:cNvPr id="10" name="文本框 9"/>
          <p:cNvSpPr txBox="1"/>
          <p:nvPr/>
        </p:nvSpPr>
        <p:spPr>
          <a:xfrm>
            <a:off x="3317078" y="2099581"/>
            <a:ext cx="2470717" cy="1200329"/>
          </a:xfrm>
          <a:prstGeom prst="rect">
            <a:avLst/>
          </a:prstGeom>
          <a:noFill/>
        </p:spPr>
        <p:txBody>
          <a:bodyPr wrap="square" rtlCol="0">
            <a:spAutoFit/>
          </a:bodyPr>
          <a:lstStyle/>
          <a:p>
            <a:pPr algn="ctr"/>
            <a:r>
              <a:rPr lang="en-US" altLang="zh-CN"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3600" b="1" dirty="0">
              <a:solidFill>
                <a:schemeClr val="accen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8"/>
          <p:cNvSpPr txBox="1"/>
          <p:nvPr/>
        </p:nvSpPr>
        <p:spPr>
          <a:xfrm>
            <a:off x="1619702" y="5070195"/>
            <a:ext cx="5896655" cy="323165"/>
          </a:xfrm>
          <a:prstGeom prst="rect">
            <a:avLst/>
          </a:prstGeom>
          <a:noFill/>
        </p:spPr>
        <p:txBody>
          <a:bodyPr wrap="square" rtlCol="0">
            <a:spAutoFit/>
          </a:bodyPr>
          <a:lstStyle/>
          <a:p>
            <a:pPr algn="ctr"/>
            <a:r>
              <a:rPr lang="en-US" altLang="zh-CN" sz="1500" dirty="0">
                <a:solidFill>
                  <a:schemeClr val="accent1"/>
                </a:solidFill>
                <a:latin typeface="微软雅黑" panose="020B0503020204020204" pitchFamily="34" charset="-122"/>
                <a:ea typeface="微软雅黑" panose="020B0503020204020204" pitchFamily="34" charset="-122"/>
              </a:rPr>
              <a:t>System architecture</a:t>
            </a:r>
            <a:endParaRPr lang="da-DK" altLang="zh-CN" sz="15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281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3" hidden="1"/>
          <p:cNvSpPr/>
          <p:nvPr/>
        </p:nvSpPr>
        <p:spPr>
          <a:xfrm>
            <a:off x="0" y="1221210"/>
            <a:ext cx="136890" cy="39015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82" name="CustomShape 4"/>
          <p:cNvSpPr/>
          <p:nvPr/>
        </p:nvSpPr>
        <p:spPr>
          <a:xfrm>
            <a:off x="521370" y="1096200"/>
            <a:ext cx="3564540" cy="34209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lstStyle/>
          <a:p>
            <a:pPr>
              <a:lnSpc>
                <a:spcPct val="100000"/>
              </a:lnSpc>
            </a:pPr>
            <a:r>
              <a:rPr lang="en-US" b="1" spc="-1" dirty="0" err="1">
                <a:solidFill>
                  <a:srgbClr val="0D0D0D"/>
                </a:solidFill>
                <a:uFill>
                  <a:solidFill>
                    <a:srgbClr val="FFFFFF"/>
                  </a:solidFill>
                </a:uFill>
                <a:latin typeface="微软雅黑"/>
                <a:ea typeface="微软雅黑"/>
              </a:rPr>
              <a:t>项目</a:t>
            </a:r>
            <a:r>
              <a:rPr lang="zh-CN" altLang="en-US" b="1" spc="-1" dirty="0">
                <a:solidFill>
                  <a:srgbClr val="0D0D0D"/>
                </a:solidFill>
                <a:uFill>
                  <a:solidFill>
                    <a:srgbClr val="FFFFFF"/>
                  </a:solidFill>
                </a:uFill>
                <a:latin typeface="微软雅黑"/>
                <a:ea typeface="微软雅黑"/>
              </a:rPr>
              <a:t>目标</a:t>
            </a:r>
            <a:endParaRPr lang="en-US" sz="1350" spc="-1" dirty="0">
              <a:solidFill>
                <a:srgbClr val="000000"/>
              </a:solidFill>
              <a:uFill>
                <a:solidFill>
                  <a:srgbClr val="FFFFFF"/>
                </a:solidFill>
              </a:uFill>
              <a:latin typeface="Arial"/>
            </a:endParaRPr>
          </a:p>
        </p:txBody>
      </p:sp>
      <p:sp>
        <p:nvSpPr>
          <p:cNvPr id="183" name="CustomShape 5"/>
          <p:cNvSpPr/>
          <p:nvPr/>
        </p:nvSpPr>
        <p:spPr>
          <a:xfrm>
            <a:off x="287280" y="1126710"/>
            <a:ext cx="139860" cy="120420"/>
          </a:xfrm>
          <a:prstGeom prst="triangle">
            <a:avLst>
              <a:gd name="adj" fmla="val 50000"/>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p:style>
      </p:sp>
      <p:sp>
        <p:nvSpPr>
          <p:cNvPr id="184" name="CustomShape 6"/>
          <p:cNvSpPr/>
          <p:nvPr/>
        </p:nvSpPr>
        <p:spPr>
          <a:xfrm rot="1110600">
            <a:off x="152280" y="1146420"/>
            <a:ext cx="231660" cy="20385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85" name="CustomShape 7"/>
          <p:cNvSpPr/>
          <p:nvPr/>
        </p:nvSpPr>
        <p:spPr>
          <a:xfrm>
            <a:off x="92880" y="1332990"/>
            <a:ext cx="66150" cy="56970"/>
          </a:xfrm>
          <a:prstGeom prst="triangle">
            <a:avLst>
              <a:gd name="adj" fmla="val 50000"/>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p:style>
      </p:sp>
      <p:sp>
        <p:nvSpPr>
          <p:cNvPr id="22" name="文本框 21">
            <a:extLst>
              <a:ext uri="{FF2B5EF4-FFF2-40B4-BE49-F238E27FC236}">
                <a16:creationId xmlns="" xmlns:a16="http://schemas.microsoft.com/office/drawing/2014/main" id="{84618F53-3C56-4AEE-9BD6-12CB1F14D049}"/>
              </a:ext>
            </a:extLst>
          </p:cNvPr>
          <p:cNvSpPr txBox="1"/>
          <p:nvPr/>
        </p:nvSpPr>
        <p:spPr>
          <a:xfrm>
            <a:off x="2118520" y="794876"/>
            <a:ext cx="4738753" cy="738664"/>
          </a:xfrm>
          <a:prstGeom prst="rect">
            <a:avLst/>
          </a:prstGeom>
          <a:noFill/>
          <a:effectLst>
            <a:innerShdw blurRad="114300">
              <a:prstClr val="black"/>
            </a:innerShdw>
          </a:effectLst>
        </p:spPr>
        <p:txBody>
          <a:bodyPr wrap="square" rtlCol="0">
            <a:spAutoFit/>
          </a:bodyPr>
          <a:lstStyle/>
          <a:p>
            <a:pPr algn="ctr">
              <a:lnSpc>
                <a:spcPct val="200000"/>
              </a:lnSpc>
            </a:pPr>
            <a:r>
              <a:rPr lang="zh-CN" altLang="en-US" sz="2100" b="1" dirty="0">
                <a:latin typeface="微软雅黑" panose="020B0503020204020204" pitchFamily="34" charset="-122"/>
                <a:ea typeface="微软雅黑" panose="020B0503020204020204" pitchFamily="34" charset="-122"/>
              </a:rPr>
              <a:t>系统框架</a:t>
            </a:r>
          </a:p>
        </p:txBody>
      </p:sp>
      <p:grpSp>
        <p:nvGrpSpPr>
          <p:cNvPr id="16" name="Group 907">
            <a:extLst>
              <a:ext uri="{FF2B5EF4-FFF2-40B4-BE49-F238E27FC236}">
                <a16:creationId xmlns="" xmlns:a16="http://schemas.microsoft.com/office/drawing/2014/main" id="{9CF33033-0AC5-4A32-87A1-1F667C26D167}"/>
              </a:ext>
            </a:extLst>
          </p:cNvPr>
          <p:cNvGrpSpPr/>
          <p:nvPr/>
        </p:nvGrpSpPr>
        <p:grpSpPr>
          <a:xfrm>
            <a:off x="1008952" y="1578674"/>
            <a:ext cx="7918979" cy="4284157"/>
            <a:chOff x="449156" y="1102617"/>
            <a:chExt cx="10558638" cy="5712209"/>
          </a:xfrm>
        </p:grpSpPr>
        <p:grpSp>
          <p:nvGrpSpPr>
            <p:cNvPr id="18" name="Group 901">
              <a:extLst>
                <a:ext uri="{FF2B5EF4-FFF2-40B4-BE49-F238E27FC236}">
                  <a16:creationId xmlns="" xmlns:a16="http://schemas.microsoft.com/office/drawing/2014/main" id="{0DFE90E2-C7E1-4A83-ABC9-F01A3317E8C7}"/>
                </a:ext>
              </a:extLst>
            </p:cNvPr>
            <p:cNvGrpSpPr/>
            <p:nvPr/>
          </p:nvGrpSpPr>
          <p:grpSpPr>
            <a:xfrm>
              <a:off x="449156" y="1102617"/>
              <a:ext cx="10558638" cy="5712209"/>
              <a:chOff x="449156" y="1102617"/>
              <a:chExt cx="10558638" cy="5712209"/>
            </a:xfrm>
          </p:grpSpPr>
          <p:grpSp>
            <p:nvGrpSpPr>
              <p:cNvPr id="25" name="Group 893">
                <a:extLst>
                  <a:ext uri="{FF2B5EF4-FFF2-40B4-BE49-F238E27FC236}">
                    <a16:creationId xmlns="" xmlns:a16="http://schemas.microsoft.com/office/drawing/2014/main" id="{1BF2B2E1-5D03-400A-A171-457255CD9C67}"/>
                  </a:ext>
                </a:extLst>
              </p:cNvPr>
              <p:cNvGrpSpPr/>
              <p:nvPr/>
            </p:nvGrpSpPr>
            <p:grpSpPr>
              <a:xfrm>
                <a:off x="449156" y="1102617"/>
                <a:ext cx="10558638" cy="5712209"/>
                <a:chOff x="449156" y="1102617"/>
                <a:chExt cx="10558638" cy="5712209"/>
              </a:xfrm>
            </p:grpSpPr>
            <p:sp>
              <p:nvSpPr>
                <p:cNvPr id="31" name="Rectangle 22">
                  <a:extLst>
                    <a:ext uri="{FF2B5EF4-FFF2-40B4-BE49-F238E27FC236}">
                      <a16:creationId xmlns="" xmlns:a16="http://schemas.microsoft.com/office/drawing/2014/main" id="{48225E88-1A62-4AF1-BEA9-8EF8CD68CA54}"/>
                    </a:ext>
                  </a:extLst>
                </p:cNvPr>
                <p:cNvSpPr>
                  <a:spLocks noChangeArrowheads="1"/>
                </p:cNvSpPr>
                <p:nvPr/>
              </p:nvSpPr>
              <p:spPr bwMode="auto">
                <a:xfrm>
                  <a:off x="2182145" y="1144965"/>
                  <a:ext cx="6753227" cy="5535154"/>
                </a:xfrm>
                <a:prstGeom prst="rect">
                  <a:avLst/>
                </a:prstGeom>
                <a:solidFill>
                  <a:srgbClr val="F2F2F2"/>
                </a:solidFill>
                <a:ln w="9525">
                  <a:noFill/>
                  <a:miter lim="800000"/>
                  <a:headEnd/>
                  <a:tailEnd/>
                </a:ln>
                <a:effectLst>
                  <a:outerShdw dist="38100" dir="2700000" algn="ctr" rotWithShape="0">
                    <a:srgbClr val="000000">
                      <a:alpha val="25000"/>
                    </a:srgbClr>
                  </a:outerShdw>
                </a:effectLst>
              </p:spPr>
              <p:txBody>
                <a:bodyPr/>
                <a:lstStyle/>
                <a:p>
                  <a:pPr>
                    <a:defRPr/>
                  </a:pPr>
                  <a:endParaRPr lang="en-US" altLang="zh-CN" sz="600">
                    <a:latin typeface="微软雅黑" pitchFamily="34" charset="-122"/>
                    <a:ea typeface="微软雅黑" pitchFamily="34" charset="-122"/>
                  </a:endParaRPr>
                </a:p>
              </p:txBody>
            </p:sp>
            <p:sp>
              <p:nvSpPr>
                <p:cNvPr id="32" name="矩形 1467">
                  <a:extLst>
                    <a:ext uri="{FF2B5EF4-FFF2-40B4-BE49-F238E27FC236}">
                      <a16:creationId xmlns="" xmlns:a16="http://schemas.microsoft.com/office/drawing/2014/main" id="{1CABBA43-2F5D-40BE-B3DD-60A4E9F1B49B}"/>
                    </a:ext>
                  </a:extLst>
                </p:cNvPr>
                <p:cNvSpPr>
                  <a:spLocks noChangeArrowheads="1"/>
                </p:cNvSpPr>
                <p:nvPr/>
              </p:nvSpPr>
              <p:spPr bwMode="auto">
                <a:xfrm>
                  <a:off x="631133" y="4223975"/>
                  <a:ext cx="1074599" cy="2456144"/>
                </a:xfrm>
                <a:prstGeom prst="rect">
                  <a:avLst/>
                </a:prstGeom>
                <a:solidFill>
                  <a:schemeClr val="accent1">
                    <a:alpha val="0"/>
                  </a:scheme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dirty="0">
                    <a:latin typeface="微软雅黑" pitchFamily="34" charset="-122"/>
                    <a:ea typeface="微软雅黑" pitchFamily="34" charset="-122"/>
                  </a:endParaRPr>
                </a:p>
              </p:txBody>
            </p:sp>
            <p:grpSp>
              <p:nvGrpSpPr>
                <p:cNvPr id="33" name="Group 273">
                  <a:extLst>
                    <a:ext uri="{FF2B5EF4-FFF2-40B4-BE49-F238E27FC236}">
                      <a16:creationId xmlns="" xmlns:a16="http://schemas.microsoft.com/office/drawing/2014/main" id="{470F616D-0AE7-428E-A24E-4CE2AFC70DFC}"/>
                    </a:ext>
                  </a:extLst>
                </p:cNvPr>
                <p:cNvGrpSpPr>
                  <a:grpSpLocks/>
                </p:cNvGrpSpPr>
                <p:nvPr/>
              </p:nvGrpSpPr>
              <p:grpSpPr bwMode="auto">
                <a:xfrm>
                  <a:off x="2289187" y="3830364"/>
                  <a:ext cx="463550" cy="715962"/>
                  <a:chOff x="0" y="0"/>
                  <a:chExt cx="292" cy="451"/>
                </a:xfrm>
              </p:grpSpPr>
              <p:sp>
                <p:nvSpPr>
                  <p:cNvPr id="179" name="Freeform 1398">
                    <a:extLst>
                      <a:ext uri="{FF2B5EF4-FFF2-40B4-BE49-F238E27FC236}">
                        <a16:creationId xmlns="" xmlns:a16="http://schemas.microsoft.com/office/drawing/2014/main" id="{9F06DD8D-3474-4356-BAEB-D6CEC850007B}"/>
                      </a:ext>
                    </a:extLst>
                  </p:cNvPr>
                  <p:cNvSpPr>
                    <a:spLocks/>
                  </p:cNvSpPr>
                  <p:nvPr/>
                </p:nvSpPr>
                <p:spPr bwMode="auto">
                  <a:xfrm>
                    <a:off x="1" y="0"/>
                    <a:ext cx="274" cy="451"/>
                  </a:xfrm>
                  <a:custGeom>
                    <a:avLst/>
                    <a:gdLst>
                      <a:gd name="T0" fmla="*/ 0 w 1211"/>
                      <a:gd name="T1" fmla="*/ 1 h 1994"/>
                      <a:gd name="T2" fmla="*/ 1 w 1211"/>
                      <a:gd name="T3" fmla="*/ 1 h 1994"/>
                      <a:gd name="T4" fmla="*/ 1 w 1211"/>
                      <a:gd name="T5" fmla="*/ 0 h 1994"/>
                      <a:gd name="T6" fmla="*/ 0 w 1211"/>
                      <a:gd name="T7" fmla="*/ 0 h 1994"/>
                      <a:gd name="T8" fmla="*/ 0 w 1211"/>
                      <a:gd name="T9" fmla="*/ 1 h 1994"/>
                      <a:gd name="T10" fmla="*/ 0 w 1211"/>
                      <a:gd name="T11" fmla="*/ 1 h 1994"/>
                      <a:gd name="T12" fmla="*/ 1 w 1211"/>
                      <a:gd name="T13" fmla="*/ 1 h 1994"/>
                      <a:gd name="T14" fmla="*/ 1 w 1211"/>
                      <a:gd name="T15" fmla="*/ 0 h 1994"/>
                      <a:gd name="T16" fmla="*/ 0 w 1211"/>
                      <a:gd name="T17" fmla="*/ 0 h 1994"/>
                      <a:gd name="T18" fmla="*/ 0 w 1211"/>
                      <a:gd name="T19" fmla="*/ 1 h 19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1"/>
                      <a:gd name="T31" fmla="*/ 0 h 1994"/>
                      <a:gd name="T32" fmla="*/ 1211 w 1211"/>
                      <a:gd name="T33" fmla="*/ 1994 h 19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1" h="1994">
                        <a:moveTo>
                          <a:pt x="0" y="1993"/>
                        </a:moveTo>
                        <a:lnTo>
                          <a:pt x="1210" y="1993"/>
                        </a:lnTo>
                        <a:lnTo>
                          <a:pt x="1210" y="0"/>
                        </a:lnTo>
                        <a:lnTo>
                          <a:pt x="0" y="0"/>
                        </a:lnTo>
                        <a:lnTo>
                          <a:pt x="0" y="1993"/>
                        </a:lnTo>
                        <a:close/>
                        <a:moveTo>
                          <a:pt x="9" y="1973"/>
                        </a:moveTo>
                        <a:lnTo>
                          <a:pt x="1198" y="1973"/>
                        </a:lnTo>
                        <a:lnTo>
                          <a:pt x="1198" y="15"/>
                        </a:lnTo>
                        <a:lnTo>
                          <a:pt x="9" y="15"/>
                        </a:lnTo>
                        <a:lnTo>
                          <a:pt x="9" y="19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180" name="Freeform 1399">
                    <a:extLst>
                      <a:ext uri="{FF2B5EF4-FFF2-40B4-BE49-F238E27FC236}">
                        <a16:creationId xmlns="" xmlns:a16="http://schemas.microsoft.com/office/drawing/2014/main" id="{6C42CF2B-BC03-4FE4-907C-82F93DD3C53A}"/>
                      </a:ext>
                    </a:extLst>
                  </p:cNvPr>
                  <p:cNvSpPr>
                    <a:spLocks/>
                  </p:cNvSpPr>
                  <p:nvPr/>
                </p:nvSpPr>
                <p:spPr bwMode="auto">
                  <a:xfrm>
                    <a:off x="4" y="4"/>
                    <a:ext cx="268" cy="444"/>
                  </a:xfrm>
                  <a:custGeom>
                    <a:avLst/>
                    <a:gdLst>
                      <a:gd name="T0" fmla="*/ 0 w 1186"/>
                      <a:gd name="T1" fmla="*/ 1 h 1964"/>
                      <a:gd name="T2" fmla="*/ 1 w 1186"/>
                      <a:gd name="T3" fmla="*/ 1 h 1964"/>
                      <a:gd name="T4" fmla="*/ 1 w 1186"/>
                      <a:gd name="T5" fmla="*/ 0 h 1964"/>
                      <a:gd name="T6" fmla="*/ 0 w 1186"/>
                      <a:gd name="T7" fmla="*/ 0 h 1964"/>
                      <a:gd name="T8" fmla="*/ 0 w 1186"/>
                      <a:gd name="T9" fmla="*/ 1 h 1964"/>
                      <a:gd name="T10" fmla="*/ 0 w 1186"/>
                      <a:gd name="T11" fmla="*/ 1 h 1964"/>
                      <a:gd name="T12" fmla="*/ 1 w 1186"/>
                      <a:gd name="T13" fmla="*/ 1 h 1964"/>
                      <a:gd name="T14" fmla="*/ 1 w 1186"/>
                      <a:gd name="T15" fmla="*/ 0 h 1964"/>
                      <a:gd name="T16" fmla="*/ 0 w 1186"/>
                      <a:gd name="T17" fmla="*/ 0 h 1964"/>
                      <a:gd name="T18" fmla="*/ 0 w 1186"/>
                      <a:gd name="T19" fmla="*/ 1 h 19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6"/>
                      <a:gd name="T31" fmla="*/ 0 h 1964"/>
                      <a:gd name="T32" fmla="*/ 1186 w 1186"/>
                      <a:gd name="T33" fmla="*/ 1964 h 19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6" h="1964">
                        <a:moveTo>
                          <a:pt x="0" y="1963"/>
                        </a:moveTo>
                        <a:lnTo>
                          <a:pt x="1185" y="1963"/>
                        </a:lnTo>
                        <a:lnTo>
                          <a:pt x="1185" y="0"/>
                        </a:lnTo>
                        <a:lnTo>
                          <a:pt x="0" y="0"/>
                        </a:lnTo>
                        <a:lnTo>
                          <a:pt x="0" y="1963"/>
                        </a:lnTo>
                        <a:close/>
                        <a:moveTo>
                          <a:pt x="13" y="1946"/>
                        </a:moveTo>
                        <a:lnTo>
                          <a:pt x="1172" y="1946"/>
                        </a:lnTo>
                        <a:lnTo>
                          <a:pt x="1172" y="17"/>
                        </a:lnTo>
                        <a:lnTo>
                          <a:pt x="13" y="17"/>
                        </a:lnTo>
                        <a:lnTo>
                          <a:pt x="13" y="1946"/>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186" name="Freeform 1400">
                    <a:extLst>
                      <a:ext uri="{FF2B5EF4-FFF2-40B4-BE49-F238E27FC236}">
                        <a16:creationId xmlns="" xmlns:a16="http://schemas.microsoft.com/office/drawing/2014/main" id="{09FFBEF9-6600-43A2-89C7-F733DE9B7C4D}"/>
                      </a:ext>
                    </a:extLst>
                  </p:cNvPr>
                  <p:cNvSpPr>
                    <a:spLocks/>
                  </p:cNvSpPr>
                  <p:nvPr/>
                </p:nvSpPr>
                <p:spPr bwMode="auto">
                  <a:xfrm>
                    <a:off x="7" y="8"/>
                    <a:ext cx="262" cy="435"/>
                  </a:xfrm>
                  <a:custGeom>
                    <a:avLst/>
                    <a:gdLst>
                      <a:gd name="T0" fmla="*/ 0 w 1160"/>
                      <a:gd name="T1" fmla="*/ 1 h 1924"/>
                      <a:gd name="T2" fmla="*/ 1 w 1160"/>
                      <a:gd name="T3" fmla="*/ 1 h 1924"/>
                      <a:gd name="T4" fmla="*/ 1 w 1160"/>
                      <a:gd name="T5" fmla="*/ 0 h 1924"/>
                      <a:gd name="T6" fmla="*/ 0 w 1160"/>
                      <a:gd name="T7" fmla="*/ 0 h 1924"/>
                      <a:gd name="T8" fmla="*/ 0 w 1160"/>
                      <a:gd name="T9" fmla="*/ 1 h 1924"/>
                      <a:gd name="T10" fmla="*/ 0 w 1160"/>
                      <a:gd name="T11" fmla="*/ 1 h 1924"/>
                      <a:gd name="T12" fmla="*/ 1 w 1160"/>
                      <a:gd name="T13" fmla="*/ 1 h 1924"/>
                      <a:gd name="T14" fmla="*/ 1 w 1160"/>
                      <a:gd name="T15" fmla="*/ 0 h 1924"/>
                      <a:gd name="T16" fmla="*/ 0 w 1160"/>
                      <a:gd name="T17" fmla="*/ 0 h 1924"/>
                      <a:gd name="T18" fmla="*/ 0 w 1160"/>
                      <a:gd name="T19" fmla="*/ 1 h 19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0"/>
                      <a:gd name="T31" fmla="*/ 0 h 1924"/>
                      <a:gd name="T32" fmla="*/ 1160 w 1160"/>
                      <a:gd name="T33" fmla="*/ 1924 h 19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0" h="1924">
                        <a:moveTo>
                          <a:pt x="0" y="1923"/>
                        </a:moveTo>
                        <a:lnTo>
                          <a:pt x="1159" y="1923"/>
                        </a:lnTo>
                        <a:lnTo>
                          <a:pt x="1159" y="0"/>
                        </a:lnTo>
                        <a:lnTo>
                          <a:pt x="0" y="0"/>
                        </a:lnTo>
                        <a:lnTo>
                          <a:pt x="0" y="1923"/>
                        </a:lnTo>
                        <a:close/>
                        <a:moveTo>
                          <a:pt x="11" y="1902"/>
                        </a:moveTo>
                        <a:lnTo>
                          <a:pt x="1150" y="1902"/>
                        </a:lnTo>
                        <a:lnTo>
                          <a:pt x="1150" y="20"/>
                        </a:lnTo>
                        <a:lnTo>
                          <a:pt x="11" y="20"/>
                        </a:lnTo>
                        <a:lnTo>
                          <a:pt x="11" y="1902"/>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187" name="Freeform 1401">
                    <a:extLst>
                      <a:ext uri="{FF2B5EF4-FFF2-40B4-BE49-F238E27FC236}">
                        <a16:creationId xmlns="" xmlns:a16="http://schemas.microsoft.com/office/drawing/2014/main" id="{DB66A61A-C823-44DA-82AF-8D80F107E685}"/>
                      </a:ext>
                    </a:extLst>
                  </p:cNvPr>
                  <p:cNvSpPr>
                    <a:spLocks/>
                  </p:cNvSpPr>
                  <p:nvPr/>
                </p:nvSpPr>
                <p:spPr bwMode="auto">
                  <a:xfrm>
                    <a:off x="9" y="13"/>
                    <a:ext cx="257" cy="426"/>
                  </a:xfrm>
                  <a:custGeom>
                    <a:avLst/>
                    <a:gdLst>
                      <a:gd name="T0" fmla="*/ 0 w 1139"/>
                      <a:gd name="T1" fmla="*/ 1 h 1883"/>
                      <a:gd name="T2" fmla="*/ 1 w 1139"/>
                      <a:gd name="T3" fmla="*/ 1 h 1883"/>
                      <a:gd name="T4" fmla="*/ 1 w 1139"/>
                      <a:gd name="T5" fmla="*/ 0 h 1883"/>
                      <a:gd name="T6" fmla="*/ 0 w 1139"/>
                      <a:gd name="T7" fmla="*/ 0 h 1883"/>
                      <a:gd name="T8" fmla="*/ 0 w 1139"/>
                      <a:gd name="T9" fmla="*/ 1 h 1883"/>
                      <a:gd name="T10" fmla="*/ 0 w 1139"/>
                      <a:gd name="T11" fmla="*/ 1 h 1883"/>
                      <a:gd name="T12" fmla="*/ 1 w 1139"/>
                      <a:gd name="T13" fmla="*/ 1 h 1883"/>
                      <a:gd name="T14" fmla="*/ 1 w 1139"/>
                      <a:gd name="T15" fmla="*/ 0 h 1883"/>
                      <a:gd name="T16" fmla="*/ 0 w 1139"/>
                      <a:gd name="T17" fmla="*/ 0 h 1883"/>
                      <a:gd name="T18" fmla="*/ 0 w 1139"/>
                      <a:gd name="T19" fmla="*/ 1 h 18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9"/>
                      <a:gd name="T31" fmla="*/ 0 h 1883"/>
                      <a:gd name="T32" fmla="*/ 1139 w 1139"/>
                      <a:gd name="T33" fmla="*/ 1883 h 18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9" h="1883">
                        <a:moveTo>
                          <a:pt x="0" y="1882"/>
                        </a:moveTo>
                        <a:lnTo>
                          <a:pt x="1138" y="1882"/>
                        </a:lnTo>
                        <a:lnTo>
                          <a:pt x="1138" y="0"/>
                        </a:lnTo>
                        <a:lnTo>
                          <a:pt x="0" y="0"/>
                        </a:lnTo>
                        <a:lnTo>
                          <a:pt x="0" y="1882"/>
                        </a:lnTo>
                        <a:close/>
                        <a:moveTo>
                          <a:pt x="11" y="1864"/>
                        </a:moveTo>
                        <a:lnTo>
                          <a:pt x="1125" y="1864"/>
                        </a:lnTo>
                        <a:lnTo>
                          <a:pt x="1125" y="17"/>
                        </a:lnTo>
                        <a:lnTo>
                          <a:pt x="11" y="17"/>
                        </a:lnTo>
                        <a:lnTo>
                          <a:pt x="11" y="1864"/>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188" name="Freeform 1402">
                    <a:extLst>
                      <a:ext uri="{FF2B5EF4-FFF2-40B4-BE49-F238E27FC236}">
                        <a16:creationId xmlns="" xmlns:a16="http://schemas.microsoft.com/office/drawing/2014/main" id="{83FE5208-6A7B-4621-87E4-B82C285E8BFF}"/>
                      </a:ext>
                    </a:extLst>
                  </p:cNvPr>
                  <p:cNvSpPr>
                    <a:spLocks/>
                  </p:cNvSpPr>
                  <p:nvPr/>
                </p:nvSpPr>
                <p:spPr bwMode="auto">
                  <a:xfrm>
                    <a:off x="12" y="17"/>
                    <a:ext cx="251" cy="417"/>
                  </a:xfrm>
                  <a:custGeom>
                    <a:avLst/>
                    <a:gdLst>
                      <a:gd name="T0" fmla="*/ 0 w 1113"/>
                      <a:gd name="T1" fmla="*/ 1 h 1844"/>
                      <a:gd name="T2" fmla="*/ 1 w 1113"/>
                      <a:gd name="T3" fmla="*/ 1 h 1844"/>
                      <a:gd name="T4" fmla="*/ 1 w 1113"/>
                      <a:gd name="T5" fmla="*/ 0 h 1844"/>
                      <a:gd name="T6" fmla="*/ 0 w 1113"/>
                      <a:gd name="T7" fmla="*/ 0 h 1844"/>
                      <a:gd name="T8" fmla="*/ 0 w 1113"/>
                      <a:gd name="T9" fmla="*/ 1 h 1844"/>
                      <a:gd name="T10" fmla="*/ 0 w 1113"/>
                      <a:gd name="T11" fmla="*/ 1 h 1844"/>
                      <a:gd name="T12" fmla="*/ 1 w 1113"/>
                      <a:gd name="T13" fmla="*/ 1 h 1844"/>
                      <a:gd name="T14" fmla="*/ 1 w 1113"/>
                      <a:gd name="T15" fmla="*/ 0 h 1844"/>
                      <a:gd name="T16" fmla="*/ 0 w 1113"/>
                      <a:gd name="T17" fmla="*/ 0 h 1844"/>
                      <a:gd name="T18" fmla="*/ 0 w 1113"/>
                      <a:gd name="T19" fmla="*/ 1 h 18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3"/>
                      <a:gd name="T31" fmla="*/ 0 h 1844"/>
                      <a:gd name="T32" fmla="*/ 1113 w 1113"/>
                      <a:gd name="T33" fmla="*/ 1844 h 18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3" h="1844">
                        <a:moveTo>
                          <a:pt x="0" y="1843"/>
                        </a:moveTo>
                        <a:lnTo>
                          <a:pt x="1112" y="1843"/>
                        </a:lnTo>
                        <a:lnTo>
                          <a:pt x="1112" y="0"/>
                        </a:lnTo>
                        <a:lnTo>
                          <a:pt x="0" y="0"/>
                        </a:lnTo>
                        <a:lnTo>
                          <a:pt x="0" y="1843"/>
                        </a:lnTo>
                        <a:close/>
                        <a:moveTo>
                          <a:pt x="8" y="1824"/>
                        </a:moveTo>
                        <a:lnTo>
                          <a:pt x="1101" y="1824"/>
                        </a:lnTo>
                        <a:lnTo>
                          <a:pt x="1101" y="19"/>
                        </a:lnTo>
                        <a:lnTo>
                          <a:pt x="8" y="19"/>
                        </a:lnTo>
                        <a:lnTo>
                          <a:pt x="8" y="1824"/>
                        </a:ln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189" name="Freeform 1403">
                    <a:extLst>
                      <a:ext uri="{FF2B5EF4-FFF2-40B4-BE49-F238E27FC236}">
                        <a16:creationId xmlns="" xmlns:a16="http://schemas.microsoft.com/office/drawing/2014/main" id="{6C3CAD1C-860E-4093-8B3C-FE46317444AA}"/>
                      </a:ext>
                    </a:extLst>
                  </p:cNvPr>
                  <p:cNvSpPr>
                    <a:spLocks/>
                  </p:cNvSpPr>
                  <p:nvPr/>
                </p:nvSpPr>
                <p:spPr bwMode="auto">
                  <a:xfrm>
                    <a:off x="14" y="21"/>
                    <a:ext cx="248" cy="410"/>
                  </a:xfrm>
                  <a:custGeom>
                    <a:avLst/>
                    <a:gdLst>
                      <a:gd name="T0" fmla="*/ 0 w 1096"/>
                      <a:gd name="T1" fmla="*/ 1 h 1813"/>
                      <a:gd name="T2" fmla="*/ 1 w 1096"/>
                      <a:gd name="T3" fmla="*/ 1 h 1813"/>
                      <a:gd name="T4" fmla="*/ 1 w 1096"/>
                      <a:gd name="T5" fmla="*/ 0 h 1813"/>
                      <a:gd name="T6" fmla="*/ 0 w 1096"/>
                      <a:gd name="T7" fmla="*/ 0 h 1813"/>
                      <a:gd name="T8" fmla="*/ 0 w 1096"/>
                      <a:gd name="T9" fmla="*/ 1 h 1813"/>
                      <a:gd name="T10" fmla="*/ 0 w 1096"/>
                      <a:gd name="T11" fmla="*/ 1 h 1813"/>
                      <a:gd name="T12" fmla="*/ 1 w 1096"/>
                      <a:gd name="T13" fmla="*/ 1 h 1813"/>
                      <a:gd name="T14" fmla="*/ 1 w 1096"/>
                      <a:gd name="T15" fmla="*/ 0 h 1813"/>
                      <a:gd name="T16" fmla="*/ 0 w 1096"/>
                      <a:gd name="T17" fmla="*/ 0 h 1813"/>
                      <a:gd name="T18" fmla="*/ 0 w 1096"/>
                      <a:gd name="T19" fmla="*/ 1 h 18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96"/>
                      <a:gd name="T31" fmla="*/ 0 h 1813"/>
                      <a:gd name="T32" fmla="*/ 1096 w 1096"/>
                      <a:gd name="T33" fmla="*/ 1813 h 18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96" h="1813">
                        <a:moveTo>
                          <a:pt x="0" y="1812"/>
                        </a:moveTo>
                        <a:lnTo>
                          <a:pt x="1095" y="1812"/>
                        </a:lnTo>
                        <a:lnTo>
                          <a:pt x="1095" y="0"/>
                        </a:lnTo>
                        <a:lnTo>
                          <a:pt x="0" y="0"/>
                        </a:lnTo>
                        <a:lnTo>
                          <a:pt x="0" y="1812"/>
                        </a:lnTo>
                        <a:close/>
                        <a:moveTo>
                          <a:pt x="13" y="1794"/>
                        </a:moveTo>
                        <a:lnTo>
                          <a:pt x="1082" y="1794"/>
                        </a:lnTo>
                        <a:lnTo>
                          <a:pt x="1082" y="17"/>
                        </a:lnTo>
                        <a:lnTo>
                          <a:pt x="13" y="17"/>
                        </a:lnTo>
                        <a:lnTo>
                          <a:pt x="13" y="1794"/>
                        </a:lnTo>
                        <a:close/>
                      </a:path>
                    </a:pathLst>
                  </a:cu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190" name="Freeform 1404">
                    <a:extLst>
                      <a:ext uri="{FF2B5EF4-FFF2-40B4-BE49-F238E27FC236}">
                        <a16:creationId xmlns="" xmlns:a16="http://schemas.microsoft.com/office/drawing/2014/main" id="{DDE3022F-792C-42B9-8D82-A6ABFEA313B0}"/>
                      </a:ext>
                    </a:extLst>
                  </p:cNvPr>
                  <p:cNvSpPr>
                    <a:spLocks/>
                  </p:cNvSpPr>
                  <p:nvPr/>
                </p:nvSpPr>
                <p:spPr bwMode="auto">
                  <a:xfrm>
                    <a:off x="17" y="25"/>
                    <a:ext cx="242" cy="401"/>
                  </a:xfrm>
                  <a:custGeom>
                    <a:avLst/>
                    <a:gdLst>
                      <a:gd name="T0" fmla="*/ 0 w 1070"/>
                      <a:gd name="T1" fmla="*/ 1 h 1774"/>
                      <a:gd name="T2" fmla="*/ 1 w 1070"/>
                      <a:gd name="T3" fmla="*/ 1 h 1774"/>
                      <a:gd name="T4" fmla="*/ 1 w 1070"/>
                      <a:gd name="T5" fmla="*/ 0 h 1774"/>
                      <a:gd name="T6" fmla="*/ 0 w 1070"/>
                      <a:gd name="T7" fmla="*/ 0 h 1774"/>
                      <a:gd name="T8" fmla="*/ 0 w 1070"/>
                      <a:gd name="T9" fmla="*/ 1 h 1774"/>
                      <a:gd name="T10" fmla="*/ 0 w 1070"/>
                      <a:gd name="T11" fmla="*/ 1 h 1774"/>
                      <a:gd name="T12" fmla="*/ 1 w 1070"/>
                      <a:gd name="T13" fmla="*/ 1 h 1774"/>
                      <a:gd name="T14" fmla="*/ 1 w 1070"/>
                      <a:gd name="T15" fmla="*/ 0 h 1774"/>
                      <a:gd name="T16" fmla="*/ 0 w 1070"/>
                      <a:gd name="T17" fmla="*/ 0 h 1774"/>
                      <a:gd name="T18" fmla="*/ 0 w 1070"/>
                      <a:gd name="T19" fmla="*/ 1 h 17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0"/>
                      <a:gd name="T31" fmla="*/ 0 h 1774"/>
                      <a:gd name="T32" fmla="*/ 1070 w 1070"/>
                      <a:gd name="T33" fmla="*/ 1774 h 17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0" h="1774">
                        <a:moveTo>
                          <a:pt x="0" y="1773"/>
                        </a:moveTo>
                        <a:lnTo>
                          <a:pt x="1069" y="1773"/>
                        </a:lnTo>
                        <a:lnTo>
                          <a:pt x="1069" y="0"/>
                        </a:lnTo>
                        <a:lnTo>
                          <a:pt x="0" y="0"/>
                        </a:lnTo>
                        <a:lnTo>
                          <a:pt x="0" y="1773"/>
                        </a:lnTo>
                        <a:close/>
                        <a:moveTo>
                          <a:pt x="10" y="1748"/>
                        </a:moveTo>
                        <a:lnTo>
                          <a:pt x="1060" y="1748"/>
                        </a:lnTo>
                        <a:lnTo>
                          <a:pt x="1060" y="23"/>
                        </a:lnTo>
                        <a:lnTo>
                          <a:pt x="10" y="23"/>
                        </a:lnTo>
                        <a:lnTo>
                          <a:pt x="10" y="1748"/>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191" name="Freeform 1405">
                    <a:extLst>
                      <a:ext uri="{FF2B5EF4-FFF2-40B4-BE49-F238E27FC236}">
                        <a16:creationId xmlns="" xmlns:a16="http://schemas.microsoft.com/office/drawing/2014/main" id="{5ECC2698-7B49-4497-AFCD-ECCCCF195ABA}"/>
                      </a:ext>
                    </a:extLst>
                  </p:cNvPr>
                  <p:cNvSpPr>
                    <a:spLocks/>
                  </p:cNvSpPr>
                  <p:nvPr/>
                </p:nvSpPr>
                <p:spPr bwMode="auto">
                  <a:xfrm>
                    <a:off x="18" y="31"/>
                    <a:ext cx="238" cy="390"/>
                  </a:xfrm>
                  <a:custGeom>
                    <a:avLst/>
                    <a:gdLst>
                      <a:gd name="T0" fmla="*/ 0 w 1054"/>
                      <a:gd name="T1" fmla="*/ 1 h 1724"/>
                      <a:gd name="T2" fmla="*/ 1 w 1054"/>
                      <a:gd name="T3" fmla="*/ 1 h 1724"/>
                      <a:gd name="T4" fmla="*/ 1 w 1054"/>
                      <a:gd name="T5" fmla="*/ 0 h 1724"/>
                      <a:gd name="T6" fmla="*/ 0 w 1054"/>
                      <a:gd name="T7" fmla="*/ 0 h 1724"/>
                      <a:gd name="T8" fmla="*/ 0 w 1054"/>
                      <a:gd name="T9" fmla="*/ 1 h 1724"/>
                      <a:gd name="T10" fmla="*/ 0 w 1054"/>
                      <a:gd name="T11" fmla="*/ 1 h 1724"/>
                      <a:gd name="T12" fmla="*/ 1 w 1054"/>
                      <a:gd name="T13" fmla="*/ 1 h 1724"/>
                      <a:gd name="T14" fmla="*/ 1 w 1054"/>
                      <a:gd name="T15" fmla="*/ 0 h 1724"/>
                      <a:gd name="T16" fmla="*/ 0 w 1054"/>
                      <a:gd name="T17" fmla="*/ 0 h 1724"/>
                      <a:gd name="T18" fmla="*/ 0 w 1054"/>
                      <a:gd name="T19" fmla="*/ 1 h 17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4"/>
                      <a:gd name="T31" fmla="*/ 0 h 1724"/>
                      <a:gd name="T32" fmla="*/ 1054 w 1054"/>
                      <a:gd name="T33" fmla="*/ 1724 h 17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4" h="1724">
                        <a:moveTo>
                          <a:pt x="0" y="1723"/>
                        </a:moveTo>
                        <a:lnTo>
                          <a:pt x="1053" y="1723"/>
                        </a:lnTo>
                        <a:lnTo>
                          <a:pt x="1053" y="0"/>
                        </a:lnTo>
                        <a:lnTo>
                          <a:pt x="0" y="0"/>
                        </a:lnTo>
                        <a:lnTo>
                          <a:pt x="0" y="1723"/>
                        </a:lnTo>
                        <a:close/>
                        <a:moveTo>
                          <a:pt x="13" y="1706"/>
                        </a:moveTo>
                        <a:lnTo>
                          <a:pt x="1040" y="1706"/>
                        </a:lnTo>
                        <a:lnTo>
                          <a:pt x="1040" y="19"/>
                        </a:lnTo>
                        <a:lnTo>
                          <a:pt x="13" y="19"/>
                        </a:lnTo>
                        <a:lnTo>
                          <a:pt x="13" y="1706"/>
                        </a:lnTo>
                        <a:close/>
                      </a:path>
                    </a:pathLst>
                  </a:custGeom>
                  <a:solidFill>
                    <a:srgbClr val="3C3C3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192" name="Freeform 1406">
                    <a:extLst>
                      <a:ext uri="{FF2B5EF4-FFF2-40B4-BE49-F238E27FC236}">
                        <a16:creationId xmlns="" xmlns:a16="http://schemas.microsoft.com/office/drawing/2014/main" id="{FAD12DE5-54D3-4FD6-B438-89616CCA1F1B}"/>
                      </a:ext>
                    </a:extLst>
                  </p:cNvPr>
                  <p:cNvSpPr>
                    <a:spLocks/>
                  </p:cNvSpPr>
                  <p:nvPr/>
                </p:nvSpPr>
                <p:spPr bwMode="auto">
                  <a:xfrm>
                    <a:off x="21" y="34"/>
                    <a:ext cx="232" cy="382"/>
                  </a:xfrm>
                  <a:custGeom>
                    <a:avLst/>
                    <a:gdLst>
                      <a:gd name="T0" fmla="*/ 0 w 1027"/>
                      <a:gd name="T1" fmla="*/ 1 h 1690"/>
                      <a:gd name="T2" fmla="*/ 1 w 1027"/>
                      <a:gd name="T3" fmla="*/ 1 h 1690"/>
                      <a:gd name="T4" fmla="*/ 1 w 1027"/>
                      <a:gd name="T5" fmla="*/ 0 h 1690"/>
                      <a:gd name="T6" fmla="*/ 0 w 1027"/>
                      <a:gd name="T7" fmla="*/ 0 h 1690"/>
                      <a:gd name="T8" fmla="*/ 0 w 1027"/>
                      <a:gd name="T9" fmla="*/ 1 h 1690"/>
                      <a:gd name="T10" fmla="*/ 0 w 1027"/>
                      <a:gd name="T11" fmla="*/ 1 h 1690"/>
                      <a:gd name="T12" fmla="*/ 1 w 1027"/>
                      <a:gd name="T13" fmla="*/ 1 h 1690"/>
                      <a:gd name="T14" fmla="*/ 1 w 1027"/>
                      <a:gd name="T15" fmla="*/ 0 h 1690"/>
                      <a:gd name="T16" fmla="*/ 0 w 1027"/>
                      <a:gd name="T17" fmla="*/ 0 h 1690"/>
                      <a:gd name="T18" fmla="*/ 0 w 1027"/>
                      <a:gd name="T19" fmla="*/ 1 h 16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7"/>
                      <a:gd name="T31" fmla="*/ 0 h 1690"/>
                      <a:gd name="T32" fmla="*/ 1027 w 1027"/>
                      <a:gd name="T33" fmla="*/ 1690 h 16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7" h="1690">
                        <a:moveTo>
                          <a:pt x="0" y="1689"/>
                        </a:moveTo>
                        <a:lnTo>
                          <a:pt x="1026" y="1689"/>
                        </a:lnTo>
                        <a:lnTo>
                          <a:pt x="1026" y="0"/>
                        </a:lnTo>
                        <a:lnTo>
                          <a:pt x="0" y="0"/>
                        </a:lnTo>
                        <a:lnTo>
                          <a:pt x="0" y="1689"/>
                        </a:lnTo>
                        <a:close/>
                        <a:moveTo>
                          <a:pt x="13" y="1668"/>
                        </a:moveTo>
                        <a:lnTo>
                          <a:pt x="1014" y="1668"/>
                        </a:lnTo>
                        <a:lnTo>
                          <a:pt x="1014" y="17"/>
                        </a:lnTo>
                        <a:lnTo>
                          <a:pt x="13" y="17"/>
                        </a:lnTo>
                        <a:lnTo>
                          <a:pt x="13" y="1668"/>
                        </a:ln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193" name="Freeform 1407">
                    <a:extLst>
                      <a:ext uri="{FF2B5EF4-FFF2-40B4-BE49-F238E27FC236}">
                        <a16:creationId xmlns="" xmlns:a16="http://schemas.microsoft.com/office/drawing/2014/main" id="{45A94C33-272F-457A-9664-B77DC39D1B14}"/>
                      </a:ext>
                    </a:extLst>
                  </p:cNvPr>
                  <p:cNvSpPr>
                    <a:spLocks/>
                  </p:cNvSpPr>
                  <p:nvPr/>
                </p:nvSpPr>
                <p:spPr bwMode="auto">
                  <a:xfrm>
                    <a:off x="24" y="39"/>
                    <a:ext cx="226" cy="374"/>
                  </a:xfrm>
                  <a:custGeom>
                    <a:avLst/>
                    <a:gdLst>
                      <a:gd name="T0" fmla="*/ 0 w 1002"/>
                      <a:gd name="T1" fmla="*/ 1 h 1654"/>
                      <a:gd name="T2" fmla="*/ 1 w 1002"/>
                      <a:gd name="T3" fmla="*/ 1 h 1654"/>
                      <a:gd name="T4" fmla="*/ 1 w 1002"/>
                      <a:gd name="T5" fmla="*/ 0 h 1654"/>
                      <a:gd name="T6" fmla="*/ 0 w 1002"/>
                      <a:gd name="T7" fmla="*/ 0 h 1654"/>
                      <a:gd name="T8" fmla="*/ 0 w 1002"/>
                      <a:gd name="T9" fmla="*/ 1 h 1654"/>
                      <a:gd name="T10" fmla="*/ 0 w 1002"/>
                      <a:gd name="T11" fmla="*/ 1 h 1654"/>
                      <a:gd name="T12" fmla="*/ 0 w 1002"/>
                      <a:gd name="T13" fmla="*/ 1 h 1654"/>
                      <a:gd name="T14" fmla="*/ 0 w 1002"/>
                      <a:gd name="T15" fmla="*/ 0 h 1654"/>
                      <a:gd name="T16" fmla="*/ 0 w 1002"/>
                      <a:gd name="T17" fmla="*/ 0 h 1654"/>
                      <a:gd name="T18" fmla="*/ 0 w 1002"/>
                      <a:gd name="T19" fmla="*/ 1 h 16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2"/>
                      <a:gd name="T31" fmla="*/ 0 h 1654"/>
                      <a:gd name="T32" fmla="*/ 1002 w 1002"/>
                      <a:gd name="T33" fmla="*/ 1654 h 16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2" h="1654">
                        <a:moveTo>
                          <a:pt x="0" y="1653"/>
                        </a:moveTo>
                        <a:lnTo>
                          <a:pt x="1001" y="1653"/>
                        </a:lnTo>
                        <a:lnTo>
                          <a:pt x="1001" y="0"/>
                        </a:lnTo>
                        <a:lnTo>
                          <a:pt x="0" y="0"/>
                        </a:lnTo>
                        <a:lnTo>
                          <a:pt x="0" y="1653"/>
                        </a:lnTo>
                        <a:close/>
                        <a:moveTo>
                          <a:pt x="12" y="1630"/>
                        </a:moveTo>
                        <a:lnTo>
                          <a:pt x="988" y="1630"/>
                        </a:lnTo>
                        <a:lnTo>
                          <a:pt x="988" y="23"/>
                        </a:lnTo>
                        <a:lnTo>
                          <a:pt x="12" y="23"/>
                        </a:lnTo>
                        <a:lnTo>
                          <a:pt x="12" y="1630"/>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194" name="Freeform 1408">
                    <a:extLst>
                      <a:ext uri="{FF2B5EF4-FFF2-40B4-BE49-F238E27FC236}">
                        <a16:creationId xmlns="" xmlns:a16="http://schemas.microsoft.com/office/drawing/2014/main" id="{571EFB9D-4036-4FFE-AA43-C910790EF413}"/>
                      </a:ext>
                    </a:extLst>
                  </p:cNvPr>
                  <p:cNvSpPr>
                    <a:spLocks/>
                  </p:cNvSpPr>
                  <p:nvPr/>
                </p:nvSpPr>
                <p:spPr bwMode="auto">
                  <a:xfrm>
                    <a:off x="27" y="44"/>
                    <a:ext cx="220" cy="363"/>
                  </a:xfrm>
                  <a:custGeom>
                    <a:avLst/>
                    <a:gdLst>
                      <a:gd name="T0" fmla="*/ 0 w 976"/>
                      <a:gd name="T1" fmla="*/ 1 h 1604"/>
                      <a:gd name="T2" fmla="*/ 0 w 976"/>
                      <a:gd name="T3" fmla="*/ 1 h 1604"/>
                      <a:gd name="T4" fmla="*/ 0 w 976"/>
                      <a:gd name="T5" fmla="*/ 0 h 1604"/>
                      <a:gd name="T6" fmla="*/ 0 w 976"/>
                      <a:gd name="T7" fmla="*/ 0 h 1604"/>
                      <a:gd name="T8" fmla="*/ 0 w 976"/>
                      <a:gd name="T9" fmla="*/ 1 h 1604"/>
                      <a:gd name="T10" fmla="*/ 0 w 976"/>
                      <a:gd name="T11" fmla="*/ 1 h 1604"/>
                      <a:gd name="T12" fmla="*/ 0 w 976"/>
                      <a:gd name="T13" fmla="*/ 1 h 1604"/>
                      <a:gd name="T14" fmla="*/ 0 w 976"/>
                      <a:gd name="T15" fmla="*/ 0 h 1604"/>
                      <a:gd name="T16" fmla="*/ 0 w 976"/>
                      <a:gd name="T17" fmla="*/ 0 h 1604"/>
                      <a:gd name="T18" fmla="*/ 0 w 976"/>
                      <a:gd name="T19" fmla="*/ 1 h 16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6"/>
                      <a:gd name="T31" fmla="*/ 0 h 1604"/>
                      <a:gd name="T32" fmla="*/ 976 w 976"/>
                      <a:gd name="T33" fmla="*/ 1604 h 16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6" h="1604">
                        <a:moveTo>
                          <a:pt x="0" y="1603"/>
                        </a:moveTo>
                        <a:lnTo>
                          <a:pt x="975" y="1603"/>
                        </a:lnTo>
                        <a:lnTo>
                          <a:pt x="975" y="0"/>
                        </a:lnTo>
                        <a:lnTo>
                          <a:pt x="0" y="0"/>
                        </a:lnTo>
                        <a:lnTo>
                          <a:pt x="0" y="1603"/>
                        </a:lnTo>
                        <a:close/>
                        <a:moveTo>
                          <a:pt x="13" y="1580"/>
                        </a:moveTo>
                        <a:lnTo>
                          <a:pt x="962" y="1580"/>
                        </a:lnTo>
                        <a:lnTo>
                          <a:pt x="962" y="22"/>
                        </a:lnTo>
                        <a:lnTo>
                          <a:pt x="13" y="22"/>
                        </a:lnTo>
                        <a:lnTo>
                          <a:pt x="13" y="1580"/>
                        </a:ln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195" name="Freeform 1409">
                    <a:extLst>
                      <a:ext uri="{FF2B5EF4-FFF2-40B4-BE49-F238E27FC236}">
                        <a16:creationId xmlns="" xmlns:a16="http://schemas.microsoft.com/office/drawing/2014/main" id="{DB5E3DE8-C2B5-42E2-9F23-4612AE4D0499}"/>
                      </a:ext>
                    </a:extLst>
                  </p:cNvPr>
                  <p:cNvSpPr>
                    <a:spLocks/>
                  </p:cNvSpPr>
                  <p:nvPr/>
                </p:nvSpPr>
                <p:spPr bwMode="auto">
                  <a:xfrm>
                    <a:off x="30" y="49"/>
                    <a:ext cx="214" cy="353"/>
                  </a:xfrm>
                  <a:custGeom>
                    <a:avLst/>
                    <a:gdLst>
                      <a:gd name="T0" fmla="*/ 0 w 950"/>
                      <a:gd name="T1" fmla="*/ 1 h 1563"/>
                      <a:gd name="T2" fmla="*/ 0 w 950"/>
                      <a:gd name="T3" fmla="*/ 1 h 1563"/>
                      <a:gd name="T4" fmla="*/ 0 w 950"/>
                      <a:gd name="T5" fmla="*/ 0 h 1563"/>
                      <a:gd name="T6" fmla="*/ 0 w 950"/>
                      <a:gd name="T7" fmla="*/ 0 h 1563"/>
                      <a:gd name="T8" fmla="*/ 0 w 950"/>
                      <a:gd name="T9" fmla="*/ 1 h 1563"/>
                      <a:gd name="T10" fmla="*/ 0 w 950"/>
                      <a:gd name="T11" fmla="*/ 1 h 1563"/>
                      <a:gd name="T12" fmla="*/ 0 w 950"/>
                      <a:gd name="T13" fmla="*/ 1 h 1563"/>
                      <a:gd name="T14" fmla="*/ 0 w 950"/>
                      <a:gd name="T15" fmla="*/ 0 h 1563"/>
                      <a:gd name="T16" fmla="*/ 0 w 950"/>
                      <a:gd name="T17" fmla="*/ 0 h 1563"/>
                      <a:gd name="T18" fmla="*/ 0 w 950"/>
                      <a:gd name="T19" fmla="*/ 1 h 15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0"/>
                      <a:gd name="T31" fmla="*/ 0 h 1563"/>
                      <a:gd name="T32" fmla="*/ 950 w 950"/>
                      <a:gd name="T33" fmla="*/ 1563 h 15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0" h="1563">
                        <a:moveTo>
                          <a:pt x="0" y="1562"/>
                        </a:moveTo>
                        <a:lnTo>
                          <a:pt x="949" y="1562"/>
                        </a:lnTo>
                        <a:lnTo>
                          <a:pt x="949" y="0"/>
                        </a:lnTo>
                        <a:lnTo>
                          <a:pt x="0" y="0"/>
                        </a:lnTo>
                        <a:lnTo>
                          <a:pt x="0" y="1562"/>
                        </a:lnTo>
                        <a:close/>
                        <a:moveTo>
                          <a:pt x="14" y="1540"/>
                        </a:moveTo>
                        <a:lnTo>
                          <a:pt x="932" y="1540"/>
                        </a:lnTo>
                        <a:lnTo>
                          <a:pt x="932" y="25"/>
                        </a:lnTo>
                        <a:lnTo>
                          <a:pt x="14" y="25"/>
                        </a:lnTo>
                        <a:lnTo>
                          <a:pt x="14" y="1540"/>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196" name="Freeform 1410">
                    <a:extLst>
                      <a:ext uri="{FF2B5EF4-FFF2-40B4-BE49-F238E27FC236}">
                        <a16:creationId xmlns="" xmlns:a16="http://schemas.microsoft.com/office/drawing/2014/main" id="{1B9E98EF-1F56-434A-A192-AA52A854BA64}"/>
                      </a:ext>
                    </a:extLst>
                  </p:cNvPr>
                  <p:cNvSpPr>
                    <a:spLocks/>
                  </p:cNvSpPr>
                  <p:nvPr/>
                </p:nvSpPr>
                <p:spPr bwMode="auto">
                  <a:xfrm>
                    <a:off x="34" y="55"/>
                    <a:ext cx="207" cy="342"/>
                  </a:xfrm>
                  <a:custGeom>
                    <a:avLst/>
                    <a:gdLst>
                      <a:gd name="T0" fmla="*/ 0 w 917"/>
                      <a:gd name="T1" fmla="*/ 1 h 1513"/>
                      <a:gd name="T2" fmla="*/ 0 w 917"/>
                      <a:gd name="T3" fmla="*/ 1 h 1513"/>
                      <a:gd name="T4" fmla="*/ 0 w 917"/>
                      <a:gd name="T5" fmla="*/ 0 h 1513"/>
                      <a:gd name="T6" fmla="*/ 0 w 917"/>
                      <a:gd name="T7" fmla="*/ 0 h 1513"/>
                      <a:gd name="T8" fmla="*/ 0 w 917"/>
                      <a:gd name="T9" fmla="*/ 1 h 1513"/>
                      <a:gd name="T10" fmla="*/ 0 w 917"/>
                      <a:gd name="T11" fmla="*/ 1 h 1513"/>
                      <a:gd name="T12" fmla="*/ 0 w 917"/>
                      <a:gd name="T13" fmla="*/ 1 h 1513"/>
                      <a:gd name="T14" fmla="*/ 0 w 917"/>
                      <a:gd name="T15" fmla="*/ 0 h 1513"/>
                      <a:gd name="T16" fmla="*/ 0 w 917"/>
                      <a:gd name="T17" fmla="*/ 0 h 1513"/>
                      <a:gd name="T18" fmla="*/ 0 w 917"/>
                      <a:gd name="T19" fmla="*/ 1 h 15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7"/>
                      <a:gd name="T31" fmla="*/ 0 h 1513"/>
                      <a:gd name="T32" fmla="*/ 917 w 917"/>
                      <a:gd name="T33" fmla="*/ 1513 h 15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7" h="1513">
                        <a:moveTo>
                          <a:pt x="0" y="1512"/>
                        </a:moveTo>
                        <a:lnTo>
                          <a:pt x="916" y="1512"/>
                        </a:lnTo>
                        <a:lnTo>
                          <a:pt x="916" y="0"/>
                        </a:lnTo>
                        <a:lnTo>
                          <a:pt x="0" y="0"/>
                        </a:lnTo>
                        <a:lnTo>
                          <a:pt x="0" y="1512"/>
                        </a:lnTo>
                        <a:close/>
                        <a:moveTo>
                          <a:pt x="13" y="1490"/>
                        </a:moveTo>
                        <a:lnTo>
                          <a:pt x="903" y="1490"/>
                        </a:lnTo>
                        <a:lnTo>
                          <a:pt x="903" y="22"/>
                        </a:lnTo>
                        <a:lnTo>
                          <a:pt x="13" y="22"/>
                        </a:lnTo>
                        <a:lnTo>
                          <a:pt x="13" y="149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197" name="Freeform 1411">
                    <a:extLst>
                      <a:ext uri="{FF2B5EF4-FFF2-40B4-BE49-F238E27FC236}">
                        <a16:creationId xmlns="" xmlns:a16="http://schemas.microsoft.com/office/drawing/2014/main" id="{AACA570D-7C0F-458F-A942-4D2760A6FF2C}"/>
                      </a:ext>
                    </a:extLst>
                  </p:cNvPr>
                  <p:cNvSpPr>
                    <a:spLocks/>
                  </p:cNvSpPr>
                  <p:nvPr/>
                </p:nvSpPr>
                <p:spPr bwMode="auto">
                  <a:xfrm>
                    <a:off x="37" y="59"/>
                    <a:ext cx="201" cy="333"/>
                  </a:xfrm>
                  <a:custGeom>
                    <a:avLst/>
                    <a:gdLst>
                      <a:gd name="T0" fmla="*/ 0 w 890"/>
                      <a:gd name="T1" fmla="*/ 1 h 1473"/>
                      <a:gd name="T2" fmla="*/ 0 w 890"/>
                      <a:gd name="T3" fmla="*/ 1 h 1473"/>
                      <a:gd name="T4" fmla="*/ 0 w 890"/>
                      <a:gd name="T5" fmla="*/ 0 h 1473"/>
                      <a:gd name="T6" fmla="*/ 0 w 890"/>
                      <a:gd name="T7" fmla="*/ 0 h 1473"/>
                      <a:gd name="T8" fmla="*/ 0 w 890"/>
                      <a:gd name="T9" fmla="*/ 1 h 1473"/>
                      <a:gd name="T10" fmla="*/ 0 w 890"/>
                      <a:gd name="T11" fmla="*/ 1 h 1473"/>
                      <a:gd name="T12" fmla="*/ 0 w 890"/>
                      <a:gd name="T13" fmla="*/ 1 h 1473"/>
                      <a:gd name="T14" fmla="*/ 0 w 890"/>
                      <a:gd name="T15" fmla="*/ 0 h 1473"/>
                      <a:gd name="T16" fmla="*/ 0 w 890"/>
                      <a:gd name="T17" fmla="*/ 0 h 1473"/>
                      <a:gd name="T18" fmla="*/ 0 w 890"/>
                      <a:gd name="T19" fmla="*/ 1 h 14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0"/>
                      <a:gd name="T31" fmla="*/ 0 h 1473"/>
                      <a:gd name="T32" fmla="*/ 890 w 890"/>
                      <a:gd name="T33" fmla="*/ 1473 h 14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0" h="1473">
                        <a:moveTo>
                          <a:pt x="0" y="1472"/>
                        </a:moveTo>
                        <a:lnTo>
                          <a:pt x="889" y="1472"/>
                        </a:lnTo>
                        <a:lnTo>
                          <a:pt x="889" y="0"/>
                        </a:lnTo>
                        <a:lnTo>
                          <a:pt x="0" y="0"/>
                        </a:lnTo>
                        <a:lnTo>
                          <a:pt x="0" y="1472"/>
                        </a:lnTo>
                        <a:close/>
                        <a:moveTo>
                          <a:pt x="16" y="1447"/>
                        </a:moveTo>
                        <a:lnTo>
                          <a:pt x="872" y="1447"/>
                        </a:lnTo>
                        <a:lnTo>
                          <a:pt x="872" y="25"/>
                        </a:lnTo>
                        <a:lnTo>
                          <a:pt x="16" y="25"/>
                        </a:lnTo>
                        <a:lnTo>
                          <a:pt x="16" y="1447"/>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198" name="Freeform 1412">
                    <a:extLst>
                      <a:ext uri="{FF2B5EF4-FFF2-40B4-BE49-F238E27FC236}">
                        <a16:creationId xmlns="" xmlns:a16="http://schemas.microsoft.com/office/drawing/2014/main" id="{443247C6-1390-4C8C-807A-B5668B58C3E2}"/>
                      </a:ext>
                    </a:extLst>
                  </p:cNvPr>
                  <p:cNvSpPr>
                    <a:spLocks/>
                  </p:cNvSpPr>
                  <p:nvPr/>
                </p:nvSpPr>
                <p:spPr bwMode="auto">
                  <a:xfrm>
                    <a:off x="41" y="66"/>
                    <a:ext cx="193" cy="319"/>
                  </a:xfrm>
                  <a:custGeom>
                    <a:avLst/>
                    <a:gdLst>
                      <a:gd name="T0" fmla="*/ 0 w 857"/>
                      <a:gd name="T1" fmla="*/ 1 h 1413"/>
                      <a:gd name="T2" fmla="*/ 0 w 857"/>
                      <a:gd name="T3" fmla="*/ 1 h 1413"/>
                      <a:gd name="T4" fmla="*/ 0 w 857"/>
                      <a:gd name="T5" fmla="*/ 0 h 1413"/>
                      <a:gd name="T6" fmla="*/ 0 w 857"/>
                      <a:gd name="T7" fmla="*/ 0 h 1413"/>
                      <a:gd name="T8" fmla="*/ 0 w 857"/>
                      <a:gd name="T9" fmla="*/ 1 h 1413"/>
                      <a:gd name="T10" fmla="*/ 0 w 857"/>
                      <a:gd name="T11" fmla="*/ 1 h 1413"/>
                      <a:gd name="T12" fmla="*/ 0 w 857"/>
                      <a:gd name="T13" fmla="*/ 1 h 1413"/>
                      <a:gd name="T14" fmla="*/ 0 w 857"/>
                      <a:gd name="T15" fmla="*/ 0 h 1413"/>
                      <a:gd name="T16" fmla="*/ 0 w 857"/>
                      <a:gd name="T17" fmla="*/ 0 h 1413"/>
                      <a:gd name="T18" fmla="*/ 0 w 857"/>
                      <a:gd name="T19" fmla="*/ 1 h 14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7"/>
                      <a:gd name="T31" fmla="*/ 0 h 1413"/>
                      <a:gd name="T32" fmla="*/ 857 w 857"/>
                      <a:gd name="T33" fmla="*/ 1413 h 14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7" h="1413">
                        <a:moveTo>
                          <a:pt x="0" y="1412"/>
                        </a:moveTo>
                        <a:lnTo>
                          <a:pt x="856" y="1412"/>
                        </a:lnTo>
                        <a:lnTo>
                          <a:pt x="856" y="0"/>
                        </a:lnTo>
                        <a:lnTo>
                          <a:pt x="0" y="0"/>
                        </a:lnTo>
                        <a:lnTo>
                          <a:pt x="0" y="1412"/>
                        </a:lnTo>
                        <a:close/>
                        <a:moveTo>
                          <a:pt x="15" y="1385"/>
                        </a:moveTo>
                        <a:lnTo>
                          <a:pt x="840" y="1385"/>
                        </a:lnTo>
                        <a:lnTo>
                          <a:pt x="840" y="27"/>
                        </a:lnTo>
                        <a:lnTo>
                          <a:pt x="15" y="27"/>
                        </a:lnTo>
                        <a:lnTo>
                          <a:pt x="15" y="1385"/>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199" name="Freeform 1413">
                    <a:extLst>
                      <a:ext uri="{FF2B5EF4-FFF2-40B4-BE49-F238E27FC236}">
                        <a16:creationId xmlns="" xmlns:a16="http://schemas.microsoft.com/office/drawing/2014/main" id="{73A3BB72-4522-4A4C-904A-9674C9927469}"/>
                      </a:ext>
                    </a:extLst>
                  </p:cNvPr>
                  <p:cNvSpPr>
                    <a:spLocks/>
                  </p:cNvSpPr>
                  <p:nvPr/>
                </p:nvSpPr>
                <p:spPr bwMode="auto">
                  <a:xfrm>
                    <a:off x="45" y="72"/>
                    <a:ext cx="185" cy="308"/>
                  </a:xfrm>
                  <a:custGeom>
                    <a:avLst/>
                    <a:gdLst>
                      <a:gd name="T0" fmla="*/ 0 w 822"/>
                      <a:gd name="T1" fmla="*/ 1 h 1362"/>
                      <a:gd name="T2" fmla="*/ 0 w 822"/>
                      <a:gd name="T3" fmla="*/ 1 h 1362"/>
                      <a:gd name="T4" fmla="*/ 0 w 822"/>
                      <a:gd name="T5" fmla="*/ 0 h 1362"/>
                      <a:gd name="T6" fmla="*/ 0 w 822"/>
                      <a:gd name="T7" fmla="*/ 0 h 1362"/>
                      <a:gd name="T8" fmla="*/ 0 w 822"/>
                      <a:gd name="T9" fmla="*/ 1 h 1362"/>
                      <a:gd name="T10" fmla="*/ 0 w 822"/>
                      <a:gd name="T11" fmla="*/ 1 h 1362"/>
                      <a:gd name="T12" fmla="*/ 0 w 822"/>
                      <a:gd name="T13" fmla="*/ 1 h 1362"/>
                      <a:gd name="T14" fmla="*/ 0 w 822"/>
                      <a:gd name="T15" fmla="*/ 0 h 1362"/>
                      <a:gd name="T16" fmla="*/ 0 w 822"/>
                      <a:gd name="T17" fmla="*/ 0 h 1362"/>
                      <a:gd name="T18" fmla="*/ 0 w 822"/>
                      <a:gd name="T19" fmla="*/ 1 h 13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2"/>
                      <a:gd name="T31" fmla="*/ 0 h 1362"/>
                      <a:gd name="T32" fmla="*/ 822 w 822"/>
                      <a:gd name="T33" fmla="*/ 1362 h 13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2" h="1362">
                        <a:moveTo>
                          <a:pt x="0" y="1361"/>
                        </a:moveTo>
                        <a:lnTo>
                          <a:pt x="821" y="1361"/>
                        </a:lnTo>
                        <a:lnTo>
                          <a:pt x="821" y="0"/>
                        </a:lnTo>
                        <a:lnTo>
                          <a:pt x="0" y="0"/>
                        </a:lnTo>
                        <a:lnTo>
                          <a:pt x="0" y="1361"/>
                        </a:lnTo>
                        <a:close/>
                        <a:moveTo>
                          <a:pt x="16" y="1336"/>
                        </a:moveTo>
                        <a:lnTo>
                          <a:pt x="805" y="1336"/>
                        </a:lnTo>
                        <a:lnTo>
                          <a:pt x="805" y="25"/>
                        </a:lnTo>
                        <a:lnTo>
                          <a:pt x="16" y="25"/>
                        </a:lnTo>
                        <a:lnTo>
                          <a:pt x="16" y="1336"/>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00" name="Freeform 1414">
                    <a:extLst>
                      <a:ext uri="{FF2B5EF4-FFF2-40B4-BE49-F238E27FC236}">
                        <a16:creationId xmlns="" xmlns:a16="http://schemas.microsoft.com/office/drawing/2014/main" id="{0022971F-F649-49E8-A250-4477C3DAAE7A}"/>
                      </a:ext>
                    </a:extLst>
                  </p:cNvPr>
                  <p:cNvSpPr>
                    <a:spLocks/>
                  </p:cNvSpPr>
                  <p:nvPr/>
                </p:nvSpPr>
                <p:spPr bwMode="auto">
                  <a:xfrm>
                    <a:off x="48" y="77"/>
                    <a:ext cx="180" cy="297"/>
                  </a:xfrm>
                  <a:custGeom>
                    <a:avLst/>
                    <a:gdLst>
                      <a:gd name="T0" fmla="*/ 0 w 796"/>
                      <a:gd name="T1" fmla="*/ 1 h 1312"/>
                      <a:gd name="T2" fmla="*/ 0 w 796"/>
                      <a:gd name="T3" fmla="*/ 1 h 1312"/>
                      <a:gd name="T4" fmla="*/ 0 w 796"/>
                      <a:gd name="T5" fmla="*/ 0 h 1312"/>
                      <a:gd name="T6" fmla="*/ 0 w 796"/>
                      <a:gd name="T7" fmla="*/ 0 h 1312"/>
                      <a:gd name="T8" fmla="*/ 0 w 796"/>
                      <a:gd name="T9" fmla="*/ 1 h 1312"/>
                      <a:gd name="T10" fmla="*/ 0 w 796"/>
                      <a:gd name="T11" fmla="*/ 1 h 1312"/>
                      <a:gd name="T12" fmla="*/ 0 w 796"/>
                      <a:gd name="T13" fmla="*/ 1 h 1312"/>
                      <a:gd name="T14" fmla="*/ 0 w 796"/>
                      <a:gd name="T15" fmla="*/ 0 h 1312"/>
                      <a:gd name="T16" fmla="*/ 0 w 796"/>
                      <a:gd name="T17" fmla="*/ 0 h 1312"/>
                      <a:gd name="T18" fmla="*/ 0 w 796"/>
                      <a:gd name="T19" fmla="*/ 1 h 13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6"/>
                      <a:gd name="T31" fmla="*/ 0 h 1312"/>
                      <a:gd name="T32" fmla="*/ 796 w 796"/>
                      <a:gd name="T33" fmla="*/ 1312 h 13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6" h="1312">
                        <a:moveTo>
                          <a:pt x="0" y="1311"/>
                        </a:moveTo>
                        <a:lnTo>
                          <a:pt x="795" y="1311"/>
                        </a:lnTo>
                        <a:lnTo>
                          <a:pt x="795" y="0"/>
                        </a:lnTo>
                        <a:lnTo>
                          <a:pt x="0" y="0"/>
                        </a:lnTo>
                        <a:lnTo>
                          <a:pt x="0" y="1311"/>
                        </a:lnTo>
                        <a:close/>
                        <a:moveTo>
                          <a:pt x="16" y="1284"/>
                        </a:moveTo>
                        <a:lnTo>
                          <a:pt x="779" y="1284"/>
                        </a:lnTo>
                        <a:lnTo>
                          <a:pt x="779" y="27"/>
                        </a:lnTo>
                        <a:lnTo>
                          <a:pt x="16" y="27"/>
                        </a:lnTo>
                        <a:lnTo>
                          <a:pt x="16" y="1284"/>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01" name="Freeform 1415">
                    <a:extLst>
                      <a:ext uri="{FF2B5EF4-FFF2-40B4-BE49-F238E27FC236}">
                        <a16:creationId xmlns="" xmlns:a16="http://schemas.microsoft.com/office/drawing/2014/main" id="{716B9481-68DE-44BD-BF86-10E1A2AFFB78}"/>
                      </a:ext>
                    </a:extLst>
                  </p:cNvPr>
                  <p:cNvSpPr>
                    <a:spLocks/>
                  </p:cNvSpPr>
                  <p:nvPr/>
                </p:nvSpPr>
                <p:spPr bwMode="auto">
                  <a:xfrm>
                    <a:off x="51" y="83"/>
                    <a:ext cx="172" cy="284"/>
                  </a:xfrm>
                  <a:custGeom>
                    <a:avLst/>
                    <a:gdLst>
                      <a:gd name="T0" fmla="*/ 0 w 762"/>
                      <a:gd name="T1" fmla="*/ 1 h 1258"/>
                      <a:gd name="T2" fmla="*/ 0 w 762"/>
                      <a:gd name="T3" fmla="*/ 1 h 1258"/>
                      <a:gd name="T4" fmla="*/ 0 w 762"/>
                      <a:gd name="T5" fmla="*/ 0 h 1258"/>
                      <a:gd name="T6" fmla="*/ 0 w 762"/>
                      <a:gd name="T7" fmla="*/ 0 h 1258"/>
                      <a:gd name="T8" fmla="*/ 0 w 762"/>
                      <a:gd name="T9" fmla="*/ 1 h 1258"/>
                      <a:gd name="T10" fmla="*/ 0 w 762"/>
                      <a:gd name="T11" fmla="*/ 1 h 1258"/>
                      <a:gd name="T12" fmla="*/ 0 w 762"/>
                      <a:gd name="T13" fmla="*/ 1 h 1258"/>
                      <a:gd name="T14" fmla="*/ 0 w 762"/>
                      <a:gd name="T15" fmla="*/ 0 h 1258"/>
                      <a:gd name="T16" fmla="*/ 0 w 762"/>
                      <a:gd name="T17" fmla="*/ 0 h 1258"/>
                      <a:gd name="T18" fmla="*/ 0 w 762"/>
                      <a:gd name="T19" fmla="*/ 1 h 12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2"/>
                      <a:gd name="T31" fmla="*/ 0 h 1258"/>
                      <a:gd name="T32" fmla="*/ 762 w 762"/>
                      <a:gd name="T33" fmla="*/ 1258 h 12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2" h="1258">
                        <a:moveTo>
                          <a:pt x="0" y="1257"/>
                        </a:moveTo>
                        <a:lnTo>
                          <a:pt x="761" y="1257"/>
                        </a:lnTo>
                        <a:lnTo>
                          <a:pt x="761" y="0"/>
                        </a:lnTo>
                        <a:lnTo>
                          <a:pt x="0" y="0"/>
                        </a:lnTo>
                        <a:lnTo>
                          <a:pt x="0" y="1257"/>
                        </a:lnTo>
                        <a:close/>
                        <a:moveTo>
                          <a:pt x="15" y="1226"/>
                        </a:moveTo>
                        <a:lnTo>
                          <a:pt x="742" y="1226"/>
                        </a:lnTo>
                        <a:lnTo>
                          <a:pt x="742" y="29"/>
                        </a:lnTo>
                        <a:lnTo>
                          <a:pt x="15" y="29"/>
                        </a:lnTo>
                        <a:lnTo>
                          <a:pt x="15" y="1226"/>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02" name="Freeform 1416">
                    <a:extLst>
                      <a:ext uri="{FF2B5EF4-FFF2-40B4-BE49-F238E27FC236}">
                        <a16:creationId xmlns="" xmlns:a16="http://schemas.microsoft.com/office/drawing/2014/main" id="{E6A232F6-FE05-4FC8-B73D-DDFCC46DFEBA}"/>
                      </a:ext>
                    </a:extLst>
                  </p:cNvPr>
                  <p:cNvSpPr>
                    <a:spLocks/>
                  </p:cNvSpPr>
                  <p:nvPr/>
                </p:nvSpPr>
                <p:spPr bwMode="auto">
                  <a:xfrm>
                    <a:off x="55" y="90"/>
                    <a:ext cx="163" cy="270"/>
                  </a:xfrm>
                  <a:custGeom>
                    <a:avLst/>
                    <a:gdLst>
                      <a:gd name="T0" fmla="*/ 0 w 725"/>
                      <a:gd name="T1" fmla="*/ 1 h 1197"/>
                      <a:gd name="T2" fmla="*/ 0 w 725"/>
                      <a:gd name="T3" fmla="*/ 1 h 1197"/>
                      <a:gd name="T4" fmla="*/ 0 w 725"/>
                      <a:gd name="T5" fmla="*/ 0 h 1197"/>
                      <a:gd name="T6" fmla="*/ 0 w 725"/>
                      <a:gd name="T7" fmla="*/ 0 h 1197"/>
                      <a:gd name="T8" fmla="*/ 0 w 725"/>
                      <a:gd name="T9" fmla="*/ 1 h 1197"/>
                      <a:gd name="T10" fmla="*/ 0 w 725"/>
                      <a:gd name="T11" fmla="*/ 1 h 1197"/>
                      <a:gd name="T12" fmla="*/ 0 w 725"/>
                      <a:gd name="T13" fmla="*/ 1 h 1197"/>
                      <a:gd name="T14" fmla="*/ 0 w 725"/>
                      <a:gd name="T15" fmla="*/ 0 h 1197"/>
                      <a:gd name="T16" fmla="*/ 0 w 725"/>
                      <a:gd name="T17" fmla="*/ 0 h 1197"/>
                      <a:gd name="T18" fmla="*/ 0 w 725"/>
                      <a:gd name="T19" fmla="*/ 1 h 11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5"/>
                      <a:gd name="T31" fmla="*/ 0 h 1197"/>
                      <a:gd name="T32" fmla="*/ 725 w 725"/>
                      <a:gd name="T33" fmla="*/ 1197 h 11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5" h="1197">
                        <a:moveTo>
                          <a:pt x="0" y="1196"/>
                        </a:moveTo>
                        <a:lnTo>
                          <a:pt x="724" y="1196"/>
                        </a:lnTo>
                        <a:lnTo>
                          <a:pt x="724" y="0"/>
                        </a:lnTo>
                        <a:lnTo>
                          <a:pt x="0" y="0"/>
                        </a:lnTo>
                        <a:lnTo>
                          <a:pt x="0" y="1196"/>
                        </a:lnTo>
                        <a:close/>
                        <a:moveTo>
                          <a:pt x="19" y="1167"/>
                        </a:moveTo>
                        <a:lnTo>
                          <a:pt x="705" y="1167"/>
                        </a:lnTo>
                        <a:lnTo>
                          <a:pt x="705" y="30"/>
                        </a:lnTo>
                        <a:lnTo>
                          <a:pt x="19" y="30"/>
                        </a:lnTo>
                        <a:lnTo>
                          <a:pt x="19" y="1167"/>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03" name="Freeform 1417">
                    <a:extLst>
                      <a:ext uri="{FF2B5EF4-FFF2-40B4-BE49-F238E27FC236}">
                        <a16:creationId xmlns="" xmlns:a16="http://schemas.microsoft.com/office/drawing/2014/main" id="{2F41B36C-0893-437C-B9C4-8C738195E0A8}"/>
                      </a:ext>
                    </a:extLst>
                  </p:cNvPr>
                  <p:cNvSpPr>
                    <a:spLocks/>
                  </p:cNvSpPr>
                  <p:nvPr/>
                </p:nvSpPr>
                <p:spPr bwMode="auto">
                  <a:xfrm>
                    <a:off x="60" y="97"/>
                    <a:ext cx="155" cy="257"/>
                  </a:xfrm>
                  <a:custGeom>
                    <a:avLst/>
                    <a:gdLst>
                      <a:gd name="T0" fmla="*/ 0 w 686"/>
                      <a:gd name="T1" fmla="*/ 1 h 1138"/>
                      <a:gd name="T2" fmla="*/ 0 w 686"/>
                      <a:gd name="T3" fmla="*/ 1 h 1138"/>
                      <a:gd name="T4" fmla="*/ 0 w 686"/>
                      <a:gd name="T5" fmla="*/ 0 h 1138"/>
                      <a:gd name="T6" fmla="*/ 0 w 686"/>
                      <a:gd name="T7" fmla="*/ 0 h 1138"/>
                      <a:gd name="T8" fmla="*/ 0 w 686"/>
                      <a:gd name="T9" fmla="*/ 1 h 1138"/>
                      <a:gd name="T10" fmla="*/ 0 w 686"/>
                      <a:gd name="T11" fmla="*/ 1 h 1138"/>
                      <a:gd name="T12" fmla="*/ 0 w 686"/>
                      <a:gd name="T13" fmla="*/ 1 h 1138"/>
                      <a:gd name="T14" fmla="*/ 0 w 686"/>
                      <a:gd name="T15" fmla="*/ 0 h 1138"/>
                      <a:gd name="T16" fmla="*/ 0 w 686"/>
                      <a:gd name="T17" fmla="*/ 0 h 1138"/>
                      <a:gd name="T18" fmla="*/ 0 w 686"/>
                      <a:gd name="T19" fmla="*/ 1 h 11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6"/>
                      <a:gd name="T31" fmla="*/ 0 h 1138"/>
                      <a:gd name="T32" fmla="*/ 686 w 686"/>
                      <a:gd name="T33" fmla="*/ 1138 h 11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6" h="1138">
                        <a:moveTo>
                          <a:pt x="0" y="1137"/>
                        </a:moveTo>
                        <a:lnTo>
                          <a:pt x="685" y="1137"/>
                        </a:lnTo>
                        <a:lnTo>
                          <a:pt x="685" y="0"/>
                        </a:lnTo>
                        <a:lnTo>
                          <a:pt x="0" y="0"/>
                        </a:lnTo>
                        <a:lnTo>
                          <a:pt x="0" y="1137"/>
                        </a:lnTo>
                        <a:close/>
                        <a:moveTo>
                          <a:pt x="18" y="1101"/>
                        </a:moveTo>
                        <a:lnTo>
                          <a:pt x="665" y="1101"/>
                        </a:lnTo>
                        <a:lnTo>
                          <a:pt x="665" y="35"/>
                        </a:lnTo>
                        <a:lnTo>
                          <a:pt x="18" y="35"/>
                        </a:lnTo>
                        <a:lnTo>
                          <a:pt x="18" y="110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04" name="Freeform 1418">
                    <a:extLst>
                      <a:ext uri="{FF2B5EF4-FFF2-40B4-BE49-F238E27FC236}">
                        <a16:creationId xmlns="" xmlns:a16="http://schemas.microsoft.com/office/drawing/2014/main" id="{DAEC5AA3-1661-42D8-86E8-DCD4F9E46CC6}"/>
                      </a:ext>
                    </a:extLst>
                  </p:cNvPr>
                  <p:cNvSpPr>
                    <a:spLocks/>
                  </p:cNvSpPr>
                  <p:nvPr/>
                </p:nvSpPr>
                <p:spPr bwMode="auto">
                  <a:xfrm>
                    <a:off x="64" y="105"/>
                    <a:ext cx="146" cy="242"/>
                  </a:xfrm>
                  <a:custGeom>
                    <a:avLst/>
                    <a:gdLst>
                      <a:gd name="T0" fmla="*/ 0 w 647"/>
                      <a:gd name="T1" fmla="*/ 1 h 1073"/>
                      <a:gd name="T2" fmla="*/ 0 w 647"/>
                      <a:gd name="T3" fmla="*/ 1 h 1073"/>
                      <a:gd name="T4" fmla="*/ 0 w 647"/>
                      <a:gd name="T5" fmla="*/ 0 h 1073"/>
                      <a:gd name="T6" fmla="*/ 0 w 647"/>
                      <a:gd name="T7" fmla="*/ 0 h 1073"/>
                      <a:gd name="T8" fmla="*/ 0 w 647"/>
                      <a:gd name="T9" fmla="*/ 1 h 1073"/>
                      <a:gd name="T10" fmla="*/ 0 w 647"/>
                      <a:gd name="T11" fmla="*/ 1 h 1073"/>
                      <a:gd name="T12" fmla="*/ 0 w 647"/>
                      <a:gd name="T13" fmla="*/ 1 h 1073"/>
                      <a:gd name="T14" fmla="*/ 0 w 647"/>
                      <a:gd name="T15" fmla="*/ 0 h 1073"/>
                      <a:gd name="T16" fmla="*/ 0 w 647"/>
                      <a:gd name="T17" fmla="*/ 0 h 1073"/>
                      <a:gd name="T18" fmla="*/ 0 w 647"/>
                      <a:gd name="T19" fmla="*/ 1 h 10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7"/>
                      <a:gd name="T31" fmla="*/ 0 h 1073"/>
                      <a:gd name="T32" fmla="*/ 647 w 647"/>
                      <a:gd name="T33" fmla="*/ 1073 h 10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7" h="1073">
                        <a:moveTo>
                          <a:pt x="0" y="1072"/>
                        </a:moveTo>
                        <a:lnTo>
                          <a:pt x="646" y="1072"/>
                        </a:lnTo>
                        <a:lnTo>
                          <a:pt x="646" y="0"/>
                        </a:lnTo>
                        <a:lnTo>
                          <a:pt x="0" y="0"/>
                        </a:lnTo>
                        <a:lnTo>
                          <a:pt x="0" y="1072"/>
                        </a:lnTo>
                        <a:close/>
                        <a:moveTo>
                          <a:pt x="19" y="1039"/>
                        </a:moveTo>
                        <a:lnTo>
                          <a:pt x="627" y="1039"/>
                        </a:lnTo>
                        <a:lnTo>
                          <a:pt x="627" y="32"/>
                        </a:lnTo>
                        <a:lnTo>
                          <a:pt x="19" y="32"/>
                        </a:lnTo>
                        <a:lnTo>
                          <a:pt x="19" y="1039"/>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05" name="Freeform 1419">
                    <a:extLst>
                      <a:ext uri="{FF2B5EF4-FFF2-40B4-BE49-F238E27FC236}">
                        <a16:creationId xmlns="" xmlns:a16="http://schemas.microsoft.com/office/drawing/2014/main" id="{59848E5A-A31F-468B-8732-23F50C54FE45}"/>
                      </a:ext>
                    </a:extLst>
                  </p:cNvPr>
                  <p:cNvSpPr>
                    <a:spLocks/>
                  </p:cNvSpPr>
                  <p:nvPr/>
                </p:nvSpPr>
                <p:spPr bwMode="auto">
                  <a:xfrm>
                    <a:off x="69" y="113"/>
                    <a:ext cx="137" cy="226"/>
                  </a:xfrm>
                  <a:custGeom>
                    <a:avLst/>
                    <a:gdLst>
                      <a:gd name="T0" fmla="*/ 0 w 608"/>
                      <a:gd name="T1" fmla="*/ 0 h 1003"/>
                      <a:gd name="T2" fmla="*/ 0 w 608"/>
                      <a:gd name="T3" fmla="*/ 0 h 1003"/>
                      <a:gd name="T4" fmla="*/ 0 w 608"/>
                      <a:gd name="T5" fmla="*/ 0 h 1003"/>
                      <a:gd name="T6" fmla="*/ 0 w 608"/>
                      <a:gd name="T7" fmla="*/ 0 h 1003"/>
                      <a:gd name="T8" fmla="*/ 0 w 608"/>
                      <a:gd name="T9" fmla="*/ 0 h 1003"/>
                      <a:gd name="T10" fmla="*/ 0 w 608"/>
                      <a:gd name="T11" fmla="*/ 0 h 1003"/>
                      <a:gd name="T12" fmla="*/ 0 w 608"/>
                      <a:gd name="T13" fmla="*/ 0 h 1003"/>
                      <a:gd name="T14" fmla="*/ 0 w 608"/>
                      <a:gd name="T15" fmla="*/ 0 h 1003"/>
                      <a:gd name="T16" fmla="*/ 0 w 608"/>
                      <a:gd name="T17" fmla="*/ 0 h 1003"/>
                      <a:gd name="T18" fmla="*/ 0 w 608"/>
                      <a:gd name="T19" fmla="*/ 0 h 10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8"/>
                      <a:gd name="T31" fmla="*/ 0 h 1003"/>
                      <a:gd name="T32" fmla="*/ 608 w 608"/>
                      <a:gd name="T33" fmla="*/ 1003 h 10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8" h="1003">
                        <a:moveTo>
                          <a:pt x="0" y="1002"/>
                        </a:moveTo>
                        <a:lnTo>
                          <a:pt x="607" y="1002"/>
                        </a:lnTo>
                        <a:lnTo>
                          <a:pt x="607" y="0"/>
                        </a:lnTo>
                        <a:lnTo>
                          <a:pt x="0" y="0"/>
                        </a:lnTo>
                        <a:lnTo>
                          <a:pt x="0" y="1002"/>
                        </a:lnTo>
                        <a:close/>
                        <a:moveTo>
                          <a:pt x="23" y="967"/>
                        </a:moveTo>
                        <a:lnTo>
                          <a:pt x="587" y="967"/>
                        </a:lnTo>
                        <a:lnTo>
                          <a:pt x="587" y="35"/>
                        </a:lnTo>
                        <a:lnTo>
                          <a:pt x="23" y="35"/>
                        </a:lnTo>
                        <a:lnTo>
                          <a:pt x="23" y="967"/>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06" name="Freeform 1420">
                    <a:extLst>
                      <a:ext uri="{FF2B5EF4-FFF2-40B4-BE49-F238E27FC236}">
                        <a16:creationId xmlns="" xmlns:a16="http://schemas.microsoft.com/office/drawing/2014/main" id="{D702185F-ADF7-4DF4-8CB2-B9108AD9CAB4}"/>
                      </a:ext>
                    </a:extLst>
                  </p:cNvPr>
                  <p:cNvSpPr>
                    <a:spLocks/>
                  </p:cNvSpPr>
                  <p:nvPr/>
                </p:nvSpPr>
                <p:spPr bwMode="auto">
                  <a:xfrm>
                    <a:off x="74" y="121"/>
                    <a:ext cx="127" cy="211"/>
                  </a:xfrm>
                  <a:custGeom>
                    <a:avLst/>
                    <a:gdLst>
                      <a:gd name="T0" fmla="*/ 0 w 565"/>
                      <a:gd name="T1" fmla="*/ 0 h 933"/>
                      <a:gd name="T2" fmla="*/ 0 w 565"/>
                      <a:gd name="T3" fmla="*/ 0 h 933"/>
                      <a:gd name="T4" fmla="*/ 0 w 565"/>
                      <a:gd name="T5" fmla="*/ 0 h 933"/>
                      <a:gd name="T6" fmla="*/ 0 w 565"/>
                      <a:gd name="T7" fmla="*/ 0 h 933"/>
                      <a:gd name="T8" fmla="*/ 0 w 565"/>
                      <a:gd name="T9" fmla="*/ 0 h 933"/>
                      <a:gd name="T10" fmla="*/ 0 w 565"/>
                      <a:gd name="T11" fmla="*/ 0 h 933"/>
                      <a:gd name="T12" fmla="*/ 0 w 565"/>
                      <a:gd name="T13" fmla="*/ 0 h 933"/>
                      <a:gd name="T14" fmla="*/ 0 w 565"/>
                      <a:gd name="T15" fmla="*/ 0 h 933"/>
                      <a:gd name="T16" fmla="*/ 0 w 565"/>
                      <a:gd name="T17" fmla="*/ 0 h 933"/>
                      <a:gd name="T18" fmla="*/ 0 w 565"/>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5"/>
                      <a:gd name="T31" fmla="*/ 0 h 933"/>
                      <a:gd name="T32" fmla="*/ 565 w 565"/>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5" h="933">
                        <a:moveTo>
                          <a:pt x="0" y="932"/>
                        </a:moveTo>
                        <a:lnTo>
                          <a:pt x="564" y="932"/>
                        </a:lnTo>
                        <a:lnTo>
                          <a:pt x="564" y="0"/>
                        </a:lnTo>
                        <a:lnTo>
                          <a:pt x="0" y="0"/>
                        </a:lnTo>
                        <a:lnTo>
                          <a:pt x="0" y="932"/>
                        </a:lnTo>
                        <a:close/>
                        <a:moveTo>
                          <a:pt x="20" y="894"/>
                        </a:moveTo>
                        <a:lnTo>
                          <a:pt x="541" y="894"/>
                        </a:lnTo>
                        <a:lnTo>
                          <a:pt x="541" y="38"/>
                        </a:lnTo>
                        <a:lnTo>
                          <a:pt x="20" y="38"/>
                        </a:lnTo>
                        <a:lnTo>
                          <a:pt x="20" y="894"/>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07" name="Freeform 1421">
                    <a:extLst>
                      <a:ext uri="{FF2B5EF4-FFF2-40B4-BE49-F238E27FC236}">
                        <a16:creationId xmlns="" xmlns:a16="http://schemas.microsoft.com/office/drawing/2014/main" id="{F59FA413-234A-41FC-99D5-E12B8FECC584}"/>
                      </a:ext>
                    </a:extLst>
                  </p:cNvPr>
                  <p:cNvSpPr>
                    <a:spLocks/>
                  </p:cNvSpPr>
                  <p:nvPr/>
                </p:nvSpPr>
                <p:spPr bwMode="auto">
                  <a:xfrm>
                    <a:off x="78" y="128"/>
                    <a:ext cx="118" cy="194"/>
                  </a:xfrm>
                  <a:custGeom>
                    <a:avLst/>
                    <a:gdLst>
                      <a:gd name="T0" fmla="*/ 0 w 523"/>
                      <a:gd name="T1" fmla="*/ 0 h 862"/>
                      <a:gd name="T2" fmla="*/ 0 w 523"/>
                      <a:gd name="T3" fmla="*/ 0 h 862"/>
                      <a:gd name="T4" fmla="*/ 0 w 523"/>
                      <a:gd name="T5" fmla="*/ 0 h 862"/>
                      <a:gd name="T6" fmla="*/ 0 w 523"/>
                      <a:gd name="T7" fmla="*/ 0 h 862"/>
                      <a:gd name="T8" fmla="*/ 0 w 523"/>
                      <a:gd name="T9" fmla="*/ 0 h 862"/>
                      <a:gd name="T10" fmla="*/ 0 w 523"/>
                      <a:gd name="T11" fmla="*/ 0 h 862"/>
                      <a:gd name="T12" fmla="*/ 0 w 523"/>
                      <a:gd name="T13" fmla="*/ 0 h 862"/>
                      <a:gd name="T14" fmla="*/ 0 w 523"/>
                      <a:gd name="T15" fmla="*/ 0 h 862"/>
                      <a:gd name="T16" fmla="*/ 0 w 523"/>
                      <a:gd name="T17" fmla="*/ 0 h 862"/>
                      <a:gd name="T18" fmla="*/ 0 w 523"/>
                      <a:gd name="T19" fmla="*/ 0 h 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3"/>
                      <a:gd name="T31" fmla="*/ 0 h 862"/>
                      <a:gd name="T32" fmla="*/ 523 w 523"/>
                      <a:gd name="T33" fmla="*/ 862 h 8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3" h="862">
                        <a:moveTo>
                          <a:pt x="0" y="861"/>
                        </a:moveTo>
                        <a:lnTo>
                          <a:pt x="522" y="861"/>
                        </a:lnTo>
                        <a:lnTo>
                          <a:pt x="522" y="0"/>
                        </a:lnTo>
                        <a:lnTo>
                          <a:pt x="0" y="0"/>
                        </a:lnTo>
                        <a:lnTo>
                          <a:pt x="0" y="861"/>
                        </a:lnTo>
                        <a:close/>
                        <a:moveTo>
                          <a:pt x="24" y="824"/>
                        </a:moveTo>
                        <a:lnTo>
                          <a:pt x="496" y="824"/>
                        </a:lnTo>
                        <a:lnTo>
                          <a:pt x="496" y="37"/>
                        </a:lnTo>
                        <a:lnTo>
                          <a:pt x="24" y="37"/>
                        </a:lnTo>
                        <a:lnTo>
                          <a:pt x="24" y="824"/>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08" name="Freeform 1422">
                    <a:extLst>
                      <a:ext uri="{FF2B5EF4-FFF2-40B4-BE49-F238E27FC236}">
                        <a16:creationId xmlns="" xmlns:a16="http://schemas.microsoft.com/office/drawing/2014/main" id="{477C78B7-C668-4E6D-B099-6FBEB8D4D556}"/>
                      </a:ext>
                    </a:extLst>
                  </p:cNvPr>
                  <p:cNvSpPr>
                    <a:spLocks/>
                  </p:cNvSpPr>
                  <p:nvPr/>
                </p:nvSpPr>
                <p:spPr bwMode="auto">
                  <a:xfrm>
                    <a:off x="83" y="138"/>
                    <a:ext cx="107" cy="177"/>
                  </a:xfrm>
                  <a:custGeom>
                    <a:avLst/>
                    <a:gdLst>
                      <a:gd name="T0" fmla="*/ 0 w 476"/>
                      <a:gd name="T1" fmla="*/ 0 h 783"/>
                      <a:gd name="T2" fmla="*/ 0 w 476"/>
                      <a:gd name="T3" fmla="*/ 0 h 783"/>
                      <a:gd name="T4" fmla="*/ 0 w 476"/>
                      <a:gd name="T5" fmla="*/ 0 h 783"/>
                      <a:gd name="T6" fmla="*/ 0 w 476"/>
                      <a:gd name="T7" fmla="*/ 0 h 783"/>
                      <a:gd name="T8" fmla="*/ 0 w 476"/>
                      <a:gd name="T9" fmla="*/ 0 h 783"/>
                      <a:gd name="T10" fmla="*/ 0 w 476"/>
                      <a:gd name="T11" fmla="*/ 0 h 783"/>
                      <a:gd name="T12" fmla="*/ 0 w 476"/>
                      <a:gd name="T13" fmla="*/ 0 h 783"/>
                      <a:gd name="T14" fmla="*/ 0 w 476"/>
                      <a:gd name="T15" fmla="*/ 0 h 783"/>
                      <a:gd name="T16" fmla="*/ 0 w 476"/>
                      <a:gd name="T17" fmla="*/ 0 h 783"/>
                      <a:gd name="T18" fmla="*/ 0 w 476"/>
                      <a:gd name="T19" fmla="*/ 0 h 7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6"/>
                      <a:gd name="T31" fmla="*/ 0 h 783"/>
                      <a:gd name="T32" fmla="*/ 476 w 476"/>
                      <a:gd name="T33" fmla="*/ 783 h 7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6" h="783">
                        <a:moveTo>
                          <a:pt x="0" y="782"/>
                        </a:moveTo>
                        <a:lnTo>
                          <a:pt x="475" y="782"/>
                        </a:lnTo>
                        <a:lnTo>
                          <a:pt x="475" y="0"/>
                        </a:lnTo>
                        <a:lnTo>
                          <a:pt x="0" y="0"/>
                        </a:lnTo>
                        <a:lnTo>
                          <a:pt x="0" y="782"/>
                        </a:lnTo>
                        <a:close/>
                        <a:moveTo>
                          <a:pt x="21" y="744"/>
                        </a:moveTo>
                        <a:lnTo>
                          <a:pt x="453" y="744"/>
                        </a:lnTo>
                        <a:lnTo>
                          <a:pt x="453" y="38"/>
                        </a:lnTo>
                        <a:lnTo>
                          <a:pt x="21" y="38"/>
                        </a:lnTo>
                        <a:lnTo>
                          <a:pt x="21" y="744"/>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09" name="Freeform 1423">
                    <a:extLst>
                      <a:ext uri="{FF2B5EF4-FFF2-40B4-BE49-F238E27FC236}">
                        <a16:creationId xmlns="" xmlns:a16="http://schemas.microsoft.com/office/drawing/2014/main" id="{48C5903A-81B0-4B8B-98EC-41E9E7DB70AC}"/>
                      </a:ext>
                    </a:extLst>
                  </p:cNvPr>
                  <p:cNvSpPr>
                    <a:spLocks/>
                  </p:cNvSpPr>
                  <p:nvPr/>
                </p:nvSpPr>
                <p:spPr bwMode="auto">
                  <a:xfrm>
                    <a:off x="89" y="146"/>
                    <a:ext cx="96" cy="159"/>
                  </a:xfrm>
                  <a:custGeom>
                    <a:avLst/>
                    <a:gdLst>
                      <a:gd name="T0" fmla="*/ 0 w 429"/>
                      <a:gd name="T1" fmla="*/ 0 h 706"/>
                      <a:gd name="T2" fmla="*/ 0 w 429"/>
                      <a:gd name="T3" fmla="*/ 0 h 706"/>
                      <a:gd name="T4" fmla="*/ 0 w 429"/>
                      <a:gd name="T5" fmla="*/ 0 h 706"/>
                      <a:gd name="T6" fmla="*/ 0 w 429"/>
                      <a:gd name="T7" fmla="*/ 0 h 706"/>
                      <a:gd name="T8" fmla="*/ 0 w 429"/>
                      <a:gd name="T9" fmla="*/ 0 h 706"/>
                      <a:gd name="T10" fmla="*/ 0 w 429"/>
                      <a:gd name="T11" fmla="*/ 0 h 706"/>
                      <a:gd name="T12" fmla="*/ 0 w 429"/>
                      <a:gd name="T13" fmla="*/ 0 h 706"/>
                      <a:gd name="T14" fmla="*/ 0 w 429"/>
                      <a:gd name="T15" fmla="*/ 0 h 706"/>
                      <a:gd name="T16" fmla="*/ 0 w 429"/>
                      <a:gd name="T17" fmla="*/ 0 h 706"/>
                      <a:gd name="T18" fmla="*/ 0 w 429"/>
                      <a:gd name="T19" fmla="*/ 0 h 7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9"/>
                      <a:gd name="T31" fmla="*/ 0 h 706"/>
                      <a:gd name="T32" fmla="*/ 429 w 429"/>
                      <a:gd name="T33" fmla="*/ 706 h 7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9" h="706">
                        <a:moveTo>
                          <a:pt x="0" y="705"/>
                        </a:moveTo>
                        <a:lnTo>
                          <a:pt x="428" y="705"/>
                        </a:lnTo>
                        <a:lnTo>
                          <a:pt x="428" y="0"/>
                        </a:lnTo>
                        <a:lnTo>
                          <a:pt x="0" y="0"/>
                        </a:lnTo>
                        <a:lnTo>
                          <a:pt x="0" y="705"/>
                        </a:lnTo>
                        <a:close/>
                        <a:moveTo>
                          <a:pt x="25" y="663"/>
                        </a:moveTo>
                        <a:lnTo>
                          <a:pt x="402" y="663"/>
                        </a:lnTo>
                        <a:lnTo>
                          <a:pt x="402" y="39"/>
                        </a:lnTo>
                        <a:lnTo>
                          <a:pt x="25" y="39"/>
                        </a:lnTo>
                        <a:lnTo>
                          <a:pt x="25" y="663"/>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10" name="Freeform 1424">
                    <a:extLst>
                      <a:ext uri="{FF2B5EF4-FFF2-40B4-BE49-F238E27FC236}">
                        <a16:creationId xmlns="" xmlns:a16="http://schemas.microsoft.com/office/drawing/2014/main" id="{5C77B6CA-49AE-40FF-8DEF-2D8DC1DA714A}"/>
                      </a:ext>
                    </a:extLst>
                  </p:cNvPr>
                  <p:cNvSpPr>
                    <a:spLocks/>
                  </p:cNvSpPr>
                  <p:nvPr/>
                </p:nvSpPr>
                <p:spPr bwMode="auto">
                  <a:xfrm>
                    <a:off x="95" y="156"/>
                    <a:ext cx="84" cy="140"/>
                  </a:xfrm>
                  <a:custGeom>
                    <a:avLst/>
                    <a:gdLst>
                      <a:gd name="T0" fmla="*/ 0 w 377"/>
                      <a:gd name="T1" fmla="*/ 0 h 622"/>
                      <a:gd name="T2" fmla="*/ 0 w 377"/>
                      <a:gd name="T3" fmla="*/ 0 h 622"/>
                      <a:gd name="T4" fmla="*/ 0 w 377"/>
                      <a:gd name="T5" fmla="*/ 0 h 622"/>
                      <a:gd name="T6" fmla="*/ 0 w 377"/>
                      <a:gd name="T7" fmla="*/ 0 h 622"/>
                      <a:gd name="T8" fmla="*/ 0 w 377"/>
                      <a:gd name="T9" fmla="*/ 0 h 622"/>
                      <a:gd name="T10" fmla="*/ 0 w 377"/>
                      <a:gd name="T11" fmla="*/ 0 h 622"/>
                      <a:gd name="T12" fmla="*/ 0 w 377"/>
                      <a:gd name="T13" fmla="*/ 0 h 622"/>
                      <a:gd name="T14" fmla="*/ 0 w 377"/>
                      <a:gd name="T15" fmla="*/ 0 h 622"/>
                      <a:gd name="T16" fmla="*/ 0 w 377"/>
                      <a:gd name="T17" fmla="*/ 0 h 622"/>
                      <a:gd name="T18" fmla="*/ 0 w 377"/>
                      <a:gd name="T19" fmla="*/ 0 h 6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7"/>
                      <a:gd name="T31" fmla="*/ 0 h 622"/>
                      <a:gd name="T32" fmla="*/ 377 w 377"/>
                      <a:gd name="T33" fmla="*/ 622 h 6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7" h="622">
                        <a:moveTo>
                          <a:pt x="0" y="621"/>
                        </a:moveTo>
                        <a:lnTo>
                          <a:pt x="376" y="621"/>
                        </a:lnTo>
                        <a:lnTo>
                          <a:pt x="376" y="0"/>
                        </a:lnTo>
                        <a:lnTo>
                          <a:pt x="0" y="0"/>
                        </a:lnTo>
                        <a:lnTo>
                          <a:pt x="0" y="621"/>
                        </a:lnTo>
                        <a:close/>
                        <a:moveTo>
                          <a:pt x="29" y="577"/>
                        </a:moveTo>
                        <a:lnTo>
                          <a:pt x="348" y="577"/>
                        </a:lnTo>
                        <a:lnTo>
                          <a:pt x="348" y="46"/>
                        </a:lnTo>
                        <a:lnTo>
                          <a:pt x="29" y="46"/>
                        </a:lnTo>
                        <a:lnTo>
                          <a:pt x="29" y="577"/>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11" name="Freeform 1425">
                    <a:extLst>
                      <a:ext uri="{FF2B5EF4-FFF2-40B4-BE49-F238E27FC236}">
                        <a16:creationId xmlns="" xmlns:a16="http://schemas.microsoft.com/office/drawing/2014/main" id="{5DE19F21-CA3A-4E50-81FF-2CDCEBA7E4F2}"/>
                      </a:ext>
                    </a:extLst>
                  </p:cNvPr>
                  <p:cNvSpPr>
                    <a:spLocks/>
                  </p:cNvSpPr>
                  <p:nvPr/>
                </p:nvSpPr>
                <p:spPr bwMode="auto">
                  <a:xfrm>
                    <a:off x="101" y="166"/>
                    <a:ext cx="73" cy="120"/>
                  </a:xfrm>
                  <a:custGeom>
                    <a:avLst/>
                    <a:gdLst>
                      <a:gd name="T0" fmla="*/ 0 w 326"/>
                      <a:gd name="T1" fmla="*/ 0 h 532"/>
                      <a:gd name="T2" fmla="*/ 0 w 326"/>
                      <a:gd name="T3" fmla="*/ 0 h 532"/>
                      <a:gd name="T4" fmla="*/ 0 w 326"/>
                      <a:gd name="T5" fmla="*/ 0 h 532"/>
                      <a:gd name="T6" fmla="*/ 0 w 326"/>
                      <a:gd name="T7" fmla="*/ 0 h 532"/>
                      <a:gd name="T8" fmla="*/ 0 w 326"/>
                      <a:gd name="T9" fmla="*/ 0 h 532"/>
                      <a:gd name="T10" fmla="*/ 0 w 326"/>
                      <a:gd name="T11" fmla="*/ 0 h 532"/>
                      <a:gd name="T12" fmla="*/ 0 w 326"/>
                      <a:gd name="T13" fmla="*/ 0 h 532"/>
                      <a:gd name="T14" fmla="*/ 0 w 326"/>
                      <a:gd name="T15" fmla="*/ 0 h 532"/>
                      <a:gd name="T16" fmla="*/ 0 w 326"/>
                      <a:gd name="T17" fmla="*/ 0 h 532"/>
                      <a:gd name="T18" fmla="*/ 0 w 326"/>
                      <a:gd name="T19" fmla="*/ 0 h 5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6"/>
                      <a:gd name="T31" fmla="*/ 0 h 532"/>
                      <a:gd name="T32" fmla="*/ 326 w 326"/>
                      <a:gd name="T33" fmla="*/ 532 h 5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6" h="532">
                        <a:moveTo>
                          <a:pt x="0" y="531"/>
                        </a:moveTo>
                        <a:lnTo>
                          <a:pt x="325" y="531"/>
                        </a:lnTo>
                        <a:lnTo>
                          <a:pt x="325" y="0"/>
                        </a:lnTo>
                        <a:lnTo>
                          <a:pt x="0" y="0"/>
                        </a:lnTo>
                        <a:lnTo>
                          <a:pt x="0" y="531"/>
                        </a:lnTo>
                        <a:close/>
                        <a:moveTo>
                          <a:pt x="27" y="483"/>
                        </a:moveTo>
                        <a:lnTo>
                          <a:pt x="297" y="483"/>
                        </a:lnTo>
                        <a:lnTo>
                          <a:pt x="297" y="48"/>
                        </a:lnTo>
                        <a:lnTo>
                          <a:pt x="27" y="48"/>
                        </a:lnTo>
                        <a:lnTo>
                          <a:pt x="27" y="483"/>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12" name="Freeform 1426">
                    <a:extLst>
                      <a:ext uri="{FF2B5EF4-FFF2-40B4-BE49-F238E27FC236}">
                        <a16:creationId xmlns="" xmlns:a16="http://schemas.microsoft.com/office/drawing/2014/main" id="{587B72E9-92A8-49FA-ACA4-B7F49C9F0F05}"/>
                      </a:ext>
                    </a:extLst>
                  </p:cNvPr>
                  <p:cNvSpPr>
                    <a:spLocks/>
                  </p:cNvSpPr>
                  <p:nvPr/>
                </p:nvSpPr>
                <p:spPr bwMode="auto">
                  <a:xfrm>
                    <a:off x="108" y="177"/>
                    <a:ext cx="59" cy="97"/>
                  </a:xfrm>
                  <a:custGeom>
                    <a:avLst/>
                    <a:gdLst>
                      <a:gd name="T0" fmla="*/ 0 w 266"/>
                      <a:gd name="T1" fmla="*/ 0 h 432"/>
                      <a:gd name="T2" fmla="*/ 0 w 266"/>
                      <a:gd name="T3" fmla="*/ 0 h 432"/>
                      <a:gd name="T4" fmla="*/ 0 w 266"/>
                      <a:gd name="T5" fmla="*/ 0 h 432"/>
                      <a:gd name="T6" fmla="*/ 0 w 266"/>
                      <a:gd name="T7" fmla="*/ 0 h 432"/>
                      <a:gd name="T8" fmla="*/ 0 w 266"/>
                      <a:gd name="T9" fmla="*/ 0 h 432"/>
                      <a:gd name="T10" fmla="*/ 0 w 266"/>
                      <a:gd name="T11" fmla="*/ 0 h 432"/>
                      <a:gd name="T12" fmla="*/ 0 w 266"/>
                      <a:gd name="T13" fmla="*/ 0 h 432"/>
                      <a:gd name="T14" fmla="*/ 0 w 266"/>
                      <a:gd name="T15" fmla="*/ 0 h 432"/>
                      <a:gd name="T16" fmla="*/ 0 w 266"/>
                      <a:gd name="T17" fmla="*/ 0 h 432"/>
                      <a:gd name="T18" fmla="*/ 0 w 266"/>
                      <a:gd name="T19" fmla="*/ 0 h 4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432"/>
                      <a:gd name="T32" fmla="*/ 266 w 266"/>
                      <a:gd name="T33" fmla="*/ 432 h 4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432">
                        <a:moveTo>
                          <a:pt x="0" y="431"/>
                        </a:moveTo>
                        <a:lnTo>
                          <a:pt x="265" y="431"/>
                        </a:lnTo>
                        <a:lnTo>
                          <a:pt x="265" y="0"/>
                        </a:lnTo>
                        <a:lnTo>
                          <a:pt x="0" y="0"/>
                        </a:lnTo>
                        <a:lnTo>
                          <a:pt x="0" y="431"/>
                        </a:lnTo>
                        <a:close/>
                        <a:moveTo>
                          <a:pt x="30" y="381"/>
                        </a:moveTo>
                        <a:lnTo>
                          <a:pt x="233" y="381"/>
                        </a:lnTo>
                        <a:lnTo>
                          <a:pt x="233" y="49"/>
                        </a:lnTo>
                        <a:lnTo>
                          <a:pt x="30" y="49"/>
                        </a:lnTo>
                        <a:lnTo>
                          <a:pt x="30" y="38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13" name="Freeform 1427">
                    <a:extLst>
                      <a:ext uri="{FF2B5EF4-FFF2-40B4-BE49-F238E27FC236}">
                        <a16:creationId xmlns="" xmlns:a16="http://schemas.microsoft.com/office/drawing/2014/main" id="{2A8DC9C8-556D-41BD-8AC2-9C66D48676CF}"/>
                      </a:ext>
                    </a:extLst>
                  </p:cNvPr>
                  <p:cNvSpPr>
                    <a:spLocks/>
                  </p:cNvSpPr>
                  <p:nvPr/>
                </p:nvSpPr>
                <p:spPr bwMode="auto">
                  <a:xfrm>
                    <a:off x="114" y="188"/>
                    <a:ext cx="45" cy="76"/>
                  </a:xfrm>
                  <a:custGeom>
                    <a:avLst/>
                    <a:gdLst>
                      <a:gd name="T0" fmla="*/ 0 w 203"/>
                      <a:gd name="T1" fmla="*/ 0 h 341"/>
                      <a:gd name="T2" fmla="*/ 0 w 203"/>
                      <a:gd name="T3" fmla="*/ 0 h 341"/>
                      <a:gd name="T4" fmla="*/ 0 w 203"/>
                      <a:gd name="T5" fmla="*/ 0 h 341"/>
                      <a:gd name="T6" fmla="*/ 0 w 203"/>
                      <a:gd name="T7" fmla="*/ 0 h 341"/>
                      <a:gd name="T8" fmla="*/ 0 w 203"/>
                      <a:gd name="T9" fmla="*/ 0 h 341"/>
                      <a:gd name="T10" fmla="*/ 0 w 203"/>
                      <a:gd name="T11" fmla="*/ 0 h 341"/>
                      <a:gd name="T12" fmla="*/ 0 w 203"/>
                      <a:gd name="T13" fmla="*/ 0 h 341"/>
                      <a:gd name="T14" fmla="*/ 0 w 203"/>
                      <a:gd name="T15" fmla="*/ 0 h 341"/>
                      <a:gd name="T16" fmla="*/ 0 w 203"/>
                      <a:gd name="T17" fmla="*/ 0 h 341"/>
                      <a:gd name="T18" fmla="*/ 0 w 203"/>
                      <a:gd name="T19" fmla="*/ 0 h 3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341"/>
                      <a:gd name="T32" fmla="*/ 203 w 203"/>
                      <a:gd name="T33" fmla="*/ 341 h 3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341">
                        <a:moveTo>
                          <a:pt x="0" y="340"/>
                        </a:moveTo>
                        <a:lnTo>
                          <a:pt x="202" y="340"/>
                        </a:lnTo>
                        <a:lnTo>
                          <a:pt x="202" y="0"/>
                        </a:lnTo>
                        <a:lnTo>
                          <a:pt x="0" y="0"/>
                        </a:lnTo>
                        <a:lnTo>
                          <a:pt x="0" y="340"/>
                        </a:lnTo>
                        <a:close/>
                        <a:moveTo>
                          <a:pt x="31" y="287"/>
                        </a:moveTo>
                        <a:lnTo>
                          <a:pt x="172" y="287"/>
                        </a:lnTo>
                        <a:lnTo>
                          <a:pt x="172" y="53"/>
                        </a:lnTo>
                        <a:lnTo>
                          <a:pt x="31" y="53"/>
                        </a:lnTo>
                        <a:lnTo>
                          <a:pt x="31" y="287"/>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14" name="Freeform 1428">
                    <a:extLst>
                      <a:ext uri="{FF2B5EF4-FFF2-40B4-BE49-F238E27FC236}">
                        <a16:creationId xmlns="" xmlns:a16="http://schemas.microsoft.com/office/drawing/2014/main" id="{E68CD9FD-96CF-4BE9-A553-F7533FF054F9}"/>
                      </a:ext>
                    </a:extLst>
                  </p:cNvPr>
                  <p:cNvSpPr>
                    <a:spLocks/>
                  </p:cNvSpPr>
                  <p:nvPr/>
                </p:nvSpPr>
                <p:spPr bwMode="auto">
                  <a:xfrm>
                    <a:off x="122" y="200"/>
                    <a:ext cx="31" cy="52"/>
                  </a:xfrm>
                  <a:custGeom>
                    <a:avLst/>
                    <a:gdLst>
                      <a:gd name="T0" fmla="*/ 0 w 142"/>
                      <a:gd name="T1" fmla="*/ 0 h 232"/>
                      <a:gd name="T2" fmla="*/ 0 w 142"/>
                      <a:gd name="T3" fmla="*/ 0 h 232"/>
                      <a:gd name="T4" fmla="*/ 0 w 142"/>
                      <a:gd name="T5" fmla="*/ 0 h 232"/>
                      <a:gd name="T6" fmla="*/ 0 w 142"/>
                      <a:gd name="T7" fmla="*/ 0 h 232"/>
                      <a:gd name="T8" fmla="*/ 0 w 142"/>
                      <a:gd name="T9" fmla="*/ 0 h 232"/>
                      <a:gd name="T10" fmla="*/ 0 w 142"/>
                      <a:gd name="T11" fmla="*/ 0 h 232"/>
                      <a:gd name="T12" fmla="*/ 0 w 142"/>
                      <a:gd name="T13" fmla="*/ 0 h 232"/>
                      <a:gd name="T14" fmla="*/ 0 w 142"/>
                      <a:gd name="T15" fmla="*/ 0 h 232"/>
                      <a:gd name="T16" fmla="*/ 0 w 142"/>
                      <a:gd name="T17" fmla="*/ 0 h 232"/>
                      <a:gd name="T18" fmla="*/ 0 w 142"/>
                      <a:gd name="T19" fmla="*/ 0 h 2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2"/>
                      <a:gd name="T31" fmla="*/ 0 h 232"/>
                      <a:gd name="T32" fmla="*/ 142 w 142"/>
                      <a:gd name="T33" fmla="*/ 232 h 2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2" h="232">
                        <a:moveTo>
                          <a:pt x="0" y="231"/>
                        </a:moveTo>
                        <a:lnTo>
                          <a:pt x="141" y="231"/>
                        </a:lnTo>
                        <a:lnTo>
                          <a:pt x="141" y="0"/>
                        </a:lnTo>
                        <a:lnTo>
                          <a:pt x="0" y="0"/>
                        </a:lnTo>
                        <a:lnTo>
                          <a:pt x="0" y="231"/>
                        </a:lnTo>
                        <a:close/>
                        <a:moveTo>
                          <a:pt x="32" y="177"/>
                        </a:moveTo>
                        <a:lnTo>
                          <a:pt x="107" y="177"/>
                        </a:lnTo>
                        <a:lnTo>
                          <a:pt x="107" y="52"/>
                        </a:lnTo>
                        <a:lnTo>
                          <a:pt x="32" y="52"/>
                        </a:lnTo>
                        <a:lnTo>
                          <a:pt x="32" y="177"/>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15" name="Freeform 1429">
                    <a:extLst>
                      <a:ext uri="{FF2B5EF4-FFF2-40B4-BE49-F238E27FC236}">
                        <a16:creationId xmlns="" xmlns:a16="http://schemas.microsoft.com/office/drawing/2014/main" id="{C16FE666-9048-4762-AB02-5C53A93856E8}"/>
                      </a:ext>
                    </a:extLst>
                  </p:cNvPr>
                  <p:cNvSpPr>
                    <a:spLocks/>
                  </p:cNvSpPr>
                  <p:nvPr/>
                </p:nvSpPr>
                <p:spPr bwMode="auto">
                  <a:xfrm>
                    <a:off x="129" y="213"/>
                    <a:ext cx="16" cy="26"/>
                  </a:xfrm>
                  <a:custGeom>
                    <a:avLst/>
                    <a:gdLst>
                      <a:gd name="T0" fmla="*/ 0 w 73"/>
                      <a:gd name="T1" fmla="*/ 0 h 121"/>
                      <a:gd name="T2" fmla="*/ 0 w 73"/>
                      <a:gd name="T3" fmla="*/ 0 h 121"/>
                      <a:gd name="T4" fmla="*/ 0 w 73"/>
                      <a:gd name="T5" fmla="*/ 0 h 121"/>
                      <a:gd name="T6" fmla="*/ 0 w 73"/>
                      <a:gd name="T7" fmla="*/ 0 h 121"/>
                      <a:gd name="T8" fmla="*/ 0 w 73"/>
                      <a:gd name="T9" fmla="*/ 0 h 121"/>
                      <a:gd name="T10" fmla="*/ 0 w 73"/>
                      <a:gd name="T11" fmla="*/ 0 h 121"/>
                      <a:gd name="T12" fmla="*/ 0 w 73"/>
                      <a:gd name="T13" fmla="*/ 0 h 121"/>
                      <a:gd name="T14" fmla="*/ 0 w 73"/>
                      <a:gd name="T15" fmla="*/ 0 h 121"/>
                      <a:gd name="T16" fmla="*/ 0 w 73"/>
                      <a:gd name="T17" fmla="*/ 0 h 121"/>
                      <a:gd name="T18" fmla="*/ 0 w 73"/>
                      <a:gd name="T19" fmla="*/ 0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21"/>
                      <a:gd name="T32" fmla="*/ 73 w 73"/>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21">
                        <a:moveTo>
                          <a:pt x="0" y="120"/>
                        </a:moveTo>
                        <a:lnTo>
                          <a:pt x="72" y="120"/>
                        </a:lnTo>
                        <a:lnTo>
                          <a:pt x="72" y="0"/>
                        </a:lnTo>
                        <a:lnTo>
                          <a:pt x="0" y="0"/>
                        </a:lnTo>
                        <a:lnTo>
                          <a:pt x="0" y="120"/>
                        </a:lnTo>
                        <a:close/>
                        <a:moveTo>
                          <a:pt x="35" y="62"/>
                        </a:moveTo>
                        <a:lnTo>
                          <a:pt x="37" y="62"/>
                        </a:lnTo>
                        <a:lnTo>
                          <a:pt x="37" y="58"/>
                        </a:lnTo>
                        <a:lnTo>
                          <a:pt x="35" y="58"/>
                        </a:lnTo>
                        <a:lnTo>
                          <a:pt x="35" y="62"/>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16" name="Freeform 1430">
                    <a:extLst>
                      <a:ext uri="{FF2B5EF4-FFF2-40B4-BE49-F238E27FC236}">
                        <a16:creationId xmlns="" xmlns:a16="http://schemas.microsoft.com/office/drawing/2014/main" id="{FC4DD555-68C4-4E72-B7E2-575129D87787}"/>
                      </a:ext>
                    </a:extLst>
                  </p:cNvPr>
                  <p:cNvSpPr>
                    <a:spLocks/>
                  </p:cNvSpPr>
                  <p:nvPr/>
                </p:nvSpPr>
                <p:spPr bwMode="auto">
                  <a:xfrm>
                    <a:off x="137" y="226"/>
                    <a:ext cx="0" cy="0"/>
                  </a:xfrm>
                  <a:custGeom>
                    <a:avLst/>
                    <a:gdLst>
                      <a:gd name="T0" fmla="*/ 0 w 5"/>
                      <a:gd name="T1" fmla="*/ 0 h 6"/>
                      <a:gd name="T2" fmla="*/ 0 w 5"/>
                      <a:gd name="T3" fmla="*/ 0 h 6"/>
                      <a:gd name="T4" fmla="*/ 0 w 5"/>
                      <a:gd name="T5" fmla="*/ 0 h 6"/>
                      <a:gd name="T6" fmla="*/ 0 w 5"/>
                      <a:gd name="T7" fmla="*/ 0 h 6"/>
                      <a:gd name="T8" fmla="*/ 0 w 5"/>
                      <a:gd name="T9" fmla="*/ 0 h 6"/>
                      <a:gd name="T10" fmla="*/ 0 w 5"/>
                      <a:gd name="T11" fmla="*/ 0 h 6"/>
                      <a:gd name="T12" fmla="*/ 0 w 5"/>
                      <a:gd name="T13" fmla="*/ 0 h 6"/>
                      <a:gd name="T14" fmla="*/ 0 60000 65536"/>
                      <a:gd name="T15" fmla="*/ 0 60000 65536"/>
                      <a:gd name="T16" fmla="*/ 0 60000 65536"/>
                      <a:gd name="T17" fmla="*/ 0 60000 65536"/>
                      <a:gd name="T18" fmla="*/ 0 60000 65536"/>
                      <a:gd name="T19" fmla="*/ 0 60000 65536"/>
                      <a:gd name="T20" fmla="*/ 0 60000 65536"/>
                      <a:gd name="T21" fmla="*/ 0 w 5"/>
                      <a:gd name="T22" fmla="*/ 0 h 6"/>
                      <a:gd name="T23" fmla="*/ 5 w 5"/>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6">
                        <a:moveTo>
                          <a:pt x="0" y="5"/>
                        </a:moveTo>
                        <a:lnTo>
                          <a:pt x="4" y="5"/>
                        </a:lnTo>
                        <a:lnTo>
                          <a:pt x="4" y="0"/>
                        </a:lnTo>
                        <a:lnTo>
                          <a:pt x="0" y="0"/>
                        </a:lnTo>
                        <a:lnTo>
                          <a:pt x="0" y="5"/>
                        </a:lnTo>
                        <a:close/>
                        <a:moveTo>
                          <a:pt x="4" y="5"/>
                        </a:move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17" name="AutoShape 1431">
                    <a:extLst>
                      <a:ext uri="{FF2B5EF4-FFF2-40B4-BE49-F238E27FC236}">
                        <a16:creationId xmlns="" xmlns:a16="http://schemas.microsoft.com/office/drawing/2014/main" id="{80CA0EEE-B396-474D-A87C-F8989B3102F4}"/>
                      </a:ext>
                    </a:extLst>
                  </p:cNvPr>
                  <p:cNvSpPr>
                    <a:spLocks noChangeArrowheads="1"/>
                  </p:cNvSpPr>
                  <p:nvPr/>
                </p:nvSpPr>
                <p:spPr bwMode="auto">
                  <a:xfrm>
                    <a:off x="1" y="0"/>
                    <a:ext cx="274" cy="451"/>
                  </a:xfrm>
                  <a:prstGeom prst="roundRect">
                    <a:avLst>
                      <a:gd name="adj" fmla="val 361"/>
                    </a:avLst>
                  </a:prstGeom>
                  <a:noFill/>
                  <a:ln w="32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0" b="0">
                      <a:latin typeface="微软雅黑" pitchFamily="34" charset="-122"/>
                      <a:ea typeface="微软雅黑" pitchFamily="34" charset="-122"/>
                    </a:endParaRPr>
                  </a:p>
                </p:txBody>
              </p:sp>
              <p:sp>
                <p:nvSpPr>
                  <p:cNvPr id="218" name="Line 1432">
                    <a:extLst>
                      <a:ext uri="{FF2B5EF4-FFF2-40B4-BE49-F238E27FC236}">
                        <a16:creationId xmlns="" xmlns:a16="http://schemas.microsoft.com/office/drawing/2014/main" id="{4E36E9A6-31B2-4222-8105-5B7C453BF7E7}"/>
                      </a:ext>
                    </a:extLst>
                  </p:cNvPr>
                  <p:cNvSpPr>
                    <a:spLocks noChangeShapeType="1"/>
                  </p:cNvSpPr>
                  <p:nvPr/>
                </p:nvSpPr>
                <p:spPr bwMode="auto">
                  <a:xfrm>
                    <a:off x="151" y="370"/>
                    <a:ext cx="101" cy="2"/>
                  </a:xfrm>
                  <a:prstGeom prst="line">
                    <a:avLst/>
                  </a:prstGeom>
                  <a:noFill/>
                  <a:ln w="324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19" name="Freeform 1433">
                    <a:extLst>
                      <a:ext uri="{FF2B5EF4-FFF2-40B4-BE49-F238E27FC236}">
                        <a16:creationId xmlns="" xmlns:a16="http://schemas.microsoft.com/office/drawing/2014/main" id="{83DBBDFC-688D-4274-979A-179C658B27C9}"/>
                      </a:ext>
                    </a:extLst>
                  </p:cNvPr>
                  <p:cNvSpPr>
                    <a:spLocks/>
                  </p:cNvSpPr>
                  <p:nvPr/>
                </p:nvSpPr>
                <p:spPr bwMode="auto">
                  <a:xfrm>
                    <a:off x="206" y="38"/>
                    <a:ext cx="12" cy="4"/>
                  </a:xfrm>
                  <a:custGeom>
                    <a:avLst/>
                    <a:gdLst>
                      <a:gd name="T0" fmla="*/ 0 w 56"/>
                      <a:gd name="T1" fmla="*/ 0 h 20"/>
                      <a:gd name="T2" fmla="*/ 0 w 56"/>
                      <a:gd name="T3" fmla="*/ 0 h 20"/>
                      <a:gd name="T4" fmla="*/ 0 w 56"/>
                      <a:gd name="T5" fmla="*/ 0 h 20"/>
                      <a:gd name="T6" fmla="*/ 0 w 56"/>
                      <a:gd name="T7" fmla="*/ 0 h 20"/>
                      <a:gd name="T8" fmla="*/ 0 w 56"/>
                      <a:gd name="T9" fmla="*/ 0 h 20"/>
                      <a:gd name="T10" fmla="*/ 0 w 56"/>
                      <a:gd name="T11" fmla="*/ 0 h 20"/>
                      <a:gd name="T12" fmla="*/ 0 w 56"/>
                      <a:gd name="T13" fmla="*/ 0 h 20"/>
                      <a:gd name="T14" fmla="*/ 0 w 56"/>
                      <a:gd name="T15" fmla="*/ 0 h 20"/>
                      <a:gd name="T16" fmla="*/ 0 w 56"/>
                      <a:gd name="T17" fmla="*/ 0 h 20"/>
                      <a:gd name="T18" fmla="*/ 0 w 56"/>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20"/>
                      <a:gd name="T32" fmla="*/ 56 w 56"/>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20">
                        <a:moveTo>
                          <a:pt x="0" y="19"/>
                        </a:moveTo>
                        <a:lnTo>
                          <a:pt x="55" y="19"/>
                        </a:lnTo>
                        <a:lnTo>
                          <a:pt x="55" y="0"/>
                        </a:lnTo>
                        <a:lnTo>
                          <a:pt x="0" y="0"/>
                        </a:lnTo>
                        <a:lnTo>
                          <a:pt x="0" y="19"/>
                        </a:lnTo>
                        <a:close/>
                        <a:moveTo>
                          <a:pt x="0" y="16"/>
                        </a:moveTo>
                        <a:lnTo>
                          <a:pt x="48" y="16"/>
                        </a:lnTo>
                        <a:lnTo>
                          <a:pt x="48" y="0"/>
                        </a:lnTo>
                        <a:lnTo>
                          <a:pt x="0"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20" name="Freeform 1434">
                    <a:extLst>
                      <a:ext uri="{FF2B5EF4-FFF2-40B4-BE49-F238E27FC236}">
                        <a16:creationId xmlns="" xmlns:a16="http://schemas.microsoft.com/office/drawing/2014/main" id="{00804465-E399-4D95-B0C9-B97ECEE03F2F}"/>
                      </a:ext>
                    </a:extLst>
                  </p:cNvPr>
                  <p:cNvSpPr>
                    <a:spLocks/>
                  </p:cNvSpPr>
                  <p:nvPr/>
                </p:nvSpPr>
                <p:spPr bwMode="auto">
                  <a:xfrm>
                    <a:off x="206" y="38"/>
                    <a:ext cx="10" cy="3"/>
                  </a:xfrm>
                  <a:custGeom>
                    <a:avLst/>
                    <a:gdLst>
                      <a:gd name="T0" fmla="*/ 0 w 47"/>
                      <a:gd name="T1" fmla="*/ 0 h 16"/>
                      <a:gd name="T2" fmla="*/ 0 w 47"/>
                      <a:gd name="T3" fmla="*/ 0 h 16"/>
                      <a:gd name="T4" fmla="*/ 0 w 47"/>
                      <a:gd name="T5" fmla="*/ 0 h 16"/>
                      <a:gd name="T6" fmla="*/ 0 w 47"/>
                      <a:gd name="T7" fmla="*/ 0 h 16"/>
                      <a:gd name="T8" fmla="*/ 0 w 47"/>
                      <a:gd name="T9" fmla="*/ 0 h 16"/>
                      <a:gd name="T10" fmla="*/ 0 w 47"/>
                      <a:gd name="T11" fmla="*/ 0 h 16"/>
                      <a:gd name="T12" fmla="*/ 0 w 47"/>
                      <a:gd name="T13" fmla="*/ 0 h 16"/>
                      <a:gd name="T14" fmla="*/ 0 w 47"/>
                      <a:gd name="T15" fmla="*/ 0 h 16"/>
                      <a:gd name="T16" fmla="*/ 0 w 47"/>
                      <a:gd name="T17" fmla="*/ 0 h 16"/>
                      <a:gd name="T18" fmla="*/ 0 w 47"/>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16"/>
                      <a:gd name="T32" fmla="*/ 47 w 47"/>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16">
                        <a:moveTo>
                          <a:pt x="0" y="15"/>
                        </a:moveTo>
                        <a:lnTo>
                          <a:pt x="46" y="15"/>
                        </a:lnTo>
                        <a:lnTo>
                          <a:pt x="46" y="0"/>
                        </a:lnTo>
                        <a:lnTo>
                          <a:pt x="0" y="0"/>
                        </a:lnTo>
                        <a:lnTo>
                          <a:pt x="0" y="15"/>
                        </a:lnTo>
                        <a:close/>
                        <a:moveTo>
                          <a:pt x="4" y="15"/>
                        </a:moveTo>
                        <a:lnTo>
                          <a:pt x="43" y="15"/>
                        </a:lnTo>
                        <a:lnTo>
                          <a:pt x="43" y="0"/>
                        </a:lnTo>
                        <a:lnTo>
                          <a:pt x="4" y="0"/>
                        </a:lnTo>
                        <a:lnTo>
                          <a:pt x="4" y="15"/>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21" name="Freeform 1435">
                    <a:extLst>
                      <a:ext uri="{FF2B5EF4-FFF2-40B4-BE49-F238E27FC236}">
                        <a16:creationId xmlns="" xmlns:a16="http://schemas.microsoft.com/office/drawing/2014/main" id="{647C09C4-18DF-406C-AB50-8A874F972B82}"/>
                      </a:ext>
                    </a:extLst>
                  </p:cNvPr>
                  <p:cNvSpPr>
                    <a:spLocks/>
                  </p:cNvSpPr>
                  <p:nvPr/>
                </p:nvSpPr>
                <p:spPr bwMode="auto">
                  <a:xfrm>
                    <a:off x="207" y="38"/>
                    <a:ext cx="9" cy="3"/>
                  </a:xfrm>
                  <a:custGeom>
                    <a:avLst/>
                    <a:gdLst>
                      <a:gd name="T0" fmla="*/ 0 w 43"/>
                      <a:gd name="T1" fmla="*/ 0 h 16"/>
                      <a:gd name="T2" fmla="*/ 0 w 43"/>
                      <a:gd name="T3" fmla="*/ 0 h 16"/>
                      <a:gd name="T4" fmla="*/ 0 w 43"/>
                      <a:gd name="T5" fmla="*/ 0 h 16"/>
                      <a:gd name="T6" fmla="*/ 0 w 43"/>
                      <a:gd name="T7" fmla="*/ 0 h 16"/>
                      <a:gd name="T8" fmla="*/ 0 w 43"/>
                      <a:gd name="T9" fmla="*/ 0 h 16"/>
                      <a:gd name="T10" fmla="*/ 0 w 43"/>
                      <a:gd name="T11" fmla="*/ 0 h 16"/>
                      <a:gd name="T12" fmla="*/ 0 w 43"/>
                      <a:gd name="T13" fmla="*/ 0 h 16"/>
                      <a:gd name="T14" fmla="*/ 0 w 43"/>
                      <a:gd name="T15" fmla="*/ 0 h 16"/>
                      <a:gd name="T16" fmla="*/ 0 w 43"/>
                      <a:gd name="T17" fmla="*/ 0 h 16"/>
                      <a:gd name="T18" fmla="*/ 0 w 43"/>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6"/>
                      <a:gd name="T32" fmla="*/ 43 w 43"/>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6">
                        <a:moveTo>
                          <a:pt x="0" y="15"/>
                        </a:moveTo>
                        <a:lnTo>
                          <a:pt x="42" y="15"/>
                        </a:lnTo>
                        <a:lnTo>
                          <a:pt x="42" y="0"/>
                        </a:lnTo>
                        <a:lnTo>
                          <a:pt x="0" y="0"/>
                        </a:lnTo>
                        <a:lnTo>
                          <a:pt x="0" y="15"/>
                        </a:lnTo>
                        <a:close/>
                        <a:moveTo>
                          <a:pt x="2" y="10"/>
                        </a:moveTo>
                        <a:lnTo>
                          <a:pt x="40" y="10"/>
                        </a:lnTo>
                        <a:lnTo>
                          <a:pt x="40" y="0"/>
                        </a:lnTo>
                        <a:lnTo>
                          <a:pt x="2" y="0"/>
                        </a:lnTo>
                        <a:lnTo>
                          <a:pt x="2" y="1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22" name="Freeform 1436">
                    <a:extLst>
                      <a:ext uri="{FF2B5EF4-FFF2-40B4-BE49-F238E27FC236}">
                        <a16:creationId xmlns="" xmlns:a16="http://schemas.microsoft.com/office/drawing/2014/main" id="{305E8E5D-2D34-4667-A422-771ECCBC2ECA}"/>
                      </a:ext>
                    </a:extLst>
                  </p:cNvPr>
                  <p:cNvSpPr>
                    <a:spLocks/>
                  </p:cNvSpPr>
                  <p:nvPr/>
                </p:nvSpPr>
                <p:spPr bwMode="auto">
                  <a:xfrm>
                    <a:off x="208" y="38"/>
                    <a:ext cx="7" cy="3"/>
                  </a:xfrm>
                  <a:custGeom>
                    <a:avLst/>
                    <a:gdLst>
                      <a:gd name="T0" fmla="*/ 0 w 35"/>
                      <a:gd name="T1" fmla="*/ 0 h 16"/>
                      <a:gd name="T2" fmla="*/ 0 w 35"/>
                      <a:gd name="T3" fmla="*/ 0 h 16"/>
                      <a:gd name="T4" fmla="*/ 0 w 35"/>
                      <a:gd name="T5" fmla="*/ 0 h 16"/>
                      <a:gd name="T6" fmla="*/ 0 w 35"/>
                      <a:gd name="T7" fmla="*/ 0 h 16"/>
                      <a:gd name="T8" fmla="*/ 0 w 35"/>
                      <a:gd name="T9" fmla="*/ 0 h 16"/>
                      <a:gd name="T10" fmla="*/ 0 w 35"/>
                      <a:gd name="T11" fmla="*/ 0 h 16"/>
                      <a:gd name="T12" fmla="*/ 0 w 35"/>
                      <a:gd name="T13" fmla="*/ 0 h 16"/>
                      <a:gd name="T14" fmla="*/ 0 w 35"/>
                      <a:gd name="T15" fmla="*/ 0 h 16"/>
                      <a:gd name="T16" fmla="*/ 0 w 35"/>
                      <a:gd name="T17" fmla="*/ 0 h 16"/>
                      <a:gd name="T18" fmla="*/ 0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0" y="15"/>
                        </a:moveTo>
                        <a:lnTo>
                          <a:pt x="34" y="15"/>
                        </a:lnTo>
                        <a:lnTo>
                          <a:pt x="34" y="0"/>
                        </a:lnTo>
                        <a:lnTo>
                          <a:pt x="0" y="0"/>
                        </a:lnTo>
                        <a:lnTo>
                          <a:pt x="0" y="15"/>
                        </a:lnTo>
                        <a:close/>
                        <a:moveTo>
                          <a:pt x="4" y="15"/>
                        </a:moveTo>
                        <a:lnTo>
                          <a:pt x="30" y="15"/>
                        </a:lnTo>
                        <a:lnTo>
                          <a:pt x="30" y="0"/>
                        </a:lnTo>
                        <a:lnTo>
                          <a:pt x="4" y="0"/>
                        </a:lnTo>
                        <a:lnTo>
                          <a:pt x="4" y="15"/>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23" name="Freeform 1437">
                    <a:extLst>
                      <a:ext uri="{FF2B5EF4-FFF2-40B4-BE49-F238E27FC236}">
                        <a16:creationId xmlns="" xmlns:a16="http://schemas.microsoft.com/office/drawing/2014/main" id="{3FB8F7C3-1E79-4132-81B7-3562D477A376}"/>
                      </a:ext>
                    </a:extLst>
                  </p:cNvPr>
                  <p:cNvSpPr>
                    <a:spLocks/>
                  </p:cNvSpPr>
                  <p:nvPr/>
                </p:nvSpPr>
                <p:spPr bwMode="auto">
                  <a:xfrm>
                    <a:off x="208" y="38"/>
                    <a:ext cx="6" cy="3"/>
                  </a:xfrm>
                  <a:custGeom>
                    <a:avLst/>
                    <a:gdLst>
                      <a:gd name="T0" fmla="*/ 0 w 31"/>
                      <a:gd name="T1" fmla="*/ 0 h 16"/>
                      <a:gd name="T2" fmla="*/ 0 w 31"/>
                      <a:gd name="T3" fmla="*/ 0 h 16"/>
                      <a:gd name="T4" fmla="*/ 0 w 31"/>
                      <a:gd name="T5" fmla="*/ 0 h 16"/>
                      <a:gd name="T6" fmla="*/ 0 w 31"/>
                      <a:gd name="T7" fmla="*/ 0 h 16"/>
                      <a:gd name="T8" fmla="*/ 0 w 31"/>
                      <a:gd name="T9" fmla="*/ 0 h 16"/>
                      <a:gd name="T10" fmla="*/ 0 w 31"/>
                      <a:gd name="T11" fmla="*/ 0 h 16"/>
                      <a:gd name="T12" fmla="*/ 0 w 31"/>
                      <a:gd name="T13" fmla="*/ 0 h 16"/>
                      <a:gd name="T14" fmla="*/ 0 w 31"/>
                      <a:gd name="T15" fmla="*/ 0 h 16"/>
                      <a:gd name="T16" fmla="*/ 0 w 31"/>
                      <a:gd name="T17" fmla="*/ 0 h 16"/>
                      <a:gd name="T18" fmla="*/ 0 w 3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16"/>
                      <a:gd name="T32" fmla="*/ 31 w 3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16">
                        <a:moveTo>
                          <a:pt x="0" y="15"/>
                        </a:moveTo>
                        <a:lnTo>
                          <a:pt x="30" y="15"/>
                        </a:lnTo>
                        <a:lnTo>
                          <a:pt x="30" y="0"/>
                        </a:lnTo>
                        <a:lnTo>
                          <a:pt x="0" y="0"/>
                        </a:lnTo>
                        <a:lnTo>
                          <a:pt x="0" y="15"/>
                        </a:lnTo>
                        <a:close/>
                        <a:moveTo>
                          <a:pt x="2" y="15"/>
                        </a:moveTo>
                        <a:lnTo>
                          <a:pt x="28" y="15"/>
                        </a:lnTo>
                        <a:lnTo>
                          <a:pt x="28" y="2"/>
                        </a:lnTo>
                        <a:lnTo>
                          <a:pt x="2" y="2"/>
                        </a:lnTo>
                        <a:lnTo>
                          <a:pt x="2" y="15"/>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24" name="Freeform 1438">
                    <a:extLst>
                      <a:ext uri="{FF2B5EF4-FFF2-40B4-BE49-F238E27FC236}">
                        <a16:creationId xmlns="" xmlns:a16="http://schemas.microsoft.com/office/drawing/2014/main" id="{D31F1C13-3D65-4388-B28E-CB8FE98C357C}"/>
                      </a:ext>
                    </a:extLst>
                  </p:cNvPr>
                  <p:cNvSpPr>
                    <a:spLocks/>
                  </p:cNvSpPr>
                  <p:nvPr/>
                </p:nvSpPr>
                <p:spPr bwMode="auto">
                  <a:xfrm>
                    <a:off x="209" y="39"/>
                    <a:ext cx="4" cy="2"/>
                  </a:xfrm>
                  <a:custGeom>
                    <a:avLst/>
                    <a:gdLst>
                      <a:gd name="T0" fmla="*/ 0 w 22"/>
                      <a:gd name="T1" fmla="*/ 0 h 12"/>
                      <a:gd name="T2" fmla="*/ 0 w 22"/>
                      <a:gd name="T3" fmla="*/ 0 h 12"/>
                      <a:gd name="T4" fmla="*/ 0 w 22"/>
                      <a:gd name="T5" fmla="*/ 0 h 12"/>
                      <a:gd name="T6" fmla="*/ 0 w 22"/>
                      <a:gd name="T7" fmla="*/ 0 h 12"/>
                      <a:gd name="T8" fmla="*/ 0 w 22"/>
                      <a:gd name="T9" fmla="*/ 0 h 12"/>
                      <a:gd name="T10" fmla="*/ 0 w 22"/>
                      <a:gd name="T11" fmla="*/ 0 h 12"/>
                      <a:gd name="T12" fmla="*/ 0 w 22"/>
                      <a:gd name="T13" fmla="*/ 0 h 12"/>
                      <a:gd name="T14" fmla="*/ 0 w 22"/>
                      <a:gd name="T15" fmla="*/ 0 h 12"/>
                      <a:gd name="T16" fmla="*/ 0 w 22"/>
                      <a:gd name="T17" fmla="*/ 0 h 12"/>
                      <a:gd name="T18" fmla="*/ 0 w 22"/>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12"/>
                      <a:gd name="T32" fmla="*/ 22 w 22"/>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12">
                        <a:moveTo>
                          <a:pt x="0" y="11"/>
                        </a:moveTo>
                        <a:lnTo>
                          <a:pt x="21" y="11"/>
                        </a:lnTo>
                        <a:lnTo>
                          <a:pt x="21" y="0"/>
                        </a:lnTo>
                        <a:lnTo>
                          <a:pt x="0" y="0"/>
                        </a:lnTo>
                        <a:lnTo>
                          <a:pt x="0" y="11"/>
                        </a:lnTo>
                        <a:close/>
                        <a:moveTo>
                          <a:pt x="3" y="7"/>
                        </a:moveTo>
                        <a:lnTo>
                          <a:pt x="17" y="7"/>
                        </a:lnTo>
                        <a:lnTo>
                          <a:pt x="17" y="0"/>
                        </a:lnTo>
                        <a:lnTo>
                          <a:pt x="3" y="0"/>
                        </a:lnTo>
                        <a:lnTo>
                          <a:pt x="3" y="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25" name="Freeform 1439">
                    <a:extLst>
                      <a:ext uri="{FF2B5EF4-FFF2-40B4-BE49-F238E27FC236}">
                        <a16:creationId xmlns="" xmlns:a16="http://schemas.microsoft.com/office/drawing/2014/main" id="{780AA629-A76D-4323-BD05-30FBE7F70073}"/>
                      </a:ext>
                    </a:extLst>
                  </p:cNvPr>
                  <p:cNvSpPr>
                    <a:spLocks/>
                  </p:cNvSpPr>
                  <p:nvPr/>
                </p:nvSpPr>
                <p:spPr bwMode="auto">
                  <a:xfrm>
                    <a:off x="210" y="39"/>
                    <a:ext cx="3" cy="1"/>
                  </a:xfrm>
                  <a:custGeom>
                    <a:avLst/>
                    <a:gdLst>
                      <a:gd name="T0" fmla="*/ 0 w 18"/>
                      <a:gd name="T1" fmla="*/ 0 h 7"/>
                      <a:gd name="T2" fmla="*/ 0 w 18"/>
                      <a:gd name="T3" fmla="*/ 0 h 7"/>
                      <a:gd name="T4" fmla="*/ 0 w 18"/>
                      <a:gd name="T5" fmla="*/ 0 h 7"/>
                      <a:gd name="T6" fmla="*/ 0 w 18"/>
                      <a:gd name="T7" fmla="*/ 0 h 7"/>
                      <a:gd name="T8" fmla="*/ 0 w 18"/>
                      <a:gd name="T9" fmla="*/ 0 h 7"/>
                      <a:gd name="T10" fmla="*/ 0 w 18"/>
                      <a:gd name="T11" fmla="*/ 0 h 7"/>
                      <a:gd name="T12" fmla="*/ 0 w 18"/>
                      <a:gd name="T13" fmla="*/ 0 h 7"/>
                      <a:gd name="T14" fmla="*/ 0 w 18"/>
                      <a:gd name="T15" fmla="*/ 0 h 7"/>
                      <a:gd name="T16" fmla="*/ 0 w 18"/>
                      <a:gd name="T17" fmla="*/ 0 h 7"/>
                      <a:gd name="T18" fmla="*/ 0 w 18"/>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7"/>
                      <a:gd name="T32" fmla="*/ 18 w 18"/>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7">
                        <a:moveTo>
                          <a:pt x="0" y="6"/>
                        </a:moveTo>
                        <a:lnTo>
                          <a:pt x="17" y="6"/>
                        </a:lnTo>
                        <a:lnTo>
                          <a:pt x="17" y="0"/>
                        </a:lnTo>
                        <a:lnTo>
                          <a:pt x="0" y="0"/>
                        </a:lnTo>
                        <a:lnTo>
                          <a:pt x="0" y="6"/>
                        </a:lnTo>
                        <a:close/>
                        <a:moveTo>
                          <a:pt x="2" y="6"/>
                        </a:moveTo>
                        <a:lnTo>
                          <a:pt x="14" y="6"/>
                        </a:lnTo>
                        <a:lnTo>
                          <a:pt x="14" y="0"/>
                        </a:lnTo>
                        <a:lnTo>
                          <a:pt x="2" y="0"/>
                        </a:lnTo>
                        <a:lnTo>
                          <a:pt x="2"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26" name="Freeform 1440">
                    <a:extLst>
                      <a:ext uri="{FF2B5EF4-FFF2-40B4-BE49-F238E27FC236}">
                        <a16:creationId xmlns="" xmlns:a16="http://schemas.microsoft.com/office/drawing/2014/main" id="{8D32D671-CE2D-441D-8A6D-E4E23B19D727}"/>
                      </a:ext>
                    </a:extLst>
                  </p:cNvPr>
                  <p:cNvSpPr>
                    <a:spLocks/>
                  </p:cNvSpPr>
                  <p:nvPr/>
                </p:nvSpPr>
                <p:spPr bwMode="auto">
                  <a:xfrm>
                    <a:off x="210" y="39"/>
                    <a:ext cx="1" cy="1"/>
                  </a:xfrm>
                  <a:custGeom>
                    <a:avLst/>
                    <a:gdLst>
                      <a:gd name="T0" fmla="*/ 0 w 10"/>
                      <a:gd name="T1" fmla="*/ 0 h 7"/>
                      <a:gd name="T2" fmla="*/ 0 w 10"/>
                      <a:gd name="T3" fmla="*/ 0 h 7"/>
                      <a:gd name="T4" fmla="*/ 0 w 10"/>
                      <a:gd name="T5" fmla="*/ 0 h 7"/>
                      <a:gd name="T6" fmla="*/ 0 w 10"/>
                      <a:gd name="T7" fmla="*/ 0 h 7"/>
                      <a:gd name="T8" fmla="*/ 0 w 10"/>
                      <a:gd name="T9" fmla="*/ 0 h 7"/>
                      <a:gd name="T10" fmla="*/ 0 w 10"/>
                      <a:gd name="T11" fmla="*/ 0 h 7"/>
                      <a:gd name="T12" fmla="*/ 0 w 10"/>
                      <a:gd name="T13" fmla="*/ 0 h 7"/>
                      <a:gd name="T14" fmla="*/ 0 w 10"/>
                      <a:gd name="T15" fmla="*/ 0 h 7"/>
                      <a:gd name="T16" fmla="*/ 0 w 10"/>
                      <a:gd name="T17" fmla="*/ 0 h 7"/>
                      <a:gd name="T18" fmla="*/ 0 w 10"/>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7"/>
                      <a:gd name="T32" fmla="*/ 10 w 10"/>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7">
                        <a:moveTo>
                          <a:pt x="0" y="6"/>
                        </a:moveTo>
                        <a:lnTo>
                          <a:pt x="9" y="6"/>
                        </a:lnTo>
                        <a:lnTo>
                          <a:pt x="9" y="0"/>
                        </a:lnTo>
                        <a:lnTo>
                          <a:pt x="0" y="0"/>
                        </a:lnTo>
                        <a:lnTo>
                          <a:pt x="0" y="6"/>
                        </a:lnTo>
                        <a:close/>
                        <a:moveTo>
                          <a:pt x="3" y="6"/>
                        </a:moveTo>
                        <a:lnTo>
                          <a:pt x="5" y="6"/>
                        </a:lnTo>
                        <a:lnTo>
                          <a:pt x="5" y="0"/>
                        </a:lnTo>
                        <a:lnTo>
                          <a:pt x="3" y="0"/>
                        </a:lnTo>
                        <a:lnTo>
                          <a:pt x="3" y="6"/>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27" name="Freeform 1441">
                    <a:extLst>
                      <a:ext uri="{FF2B5EF4-FFF2-40B4-BE49-F238E27FC236}">
                        <a16:creationId xmlns="" xmlns:a16="http://schemas.microsoft.com/office/drawing/2014/main" id="{99077ADD-0A6C-44A7-A535-6B81CF79E56D}"/>
                      </a:ext>
                    </a:extLst>
                  </p:cNvPr>
                  <p:cNvSpPr>
                    <a:spLocks/>
                  </p:cNvSpPr>
                  <p:nvPr/>
                </p:nvSpPr>
                <p:spPr bwMode="auto">
                  <a:xfrm>
                    <a:off x="210" y="39"/>
                    <a:ext cx="0" cy="1"/>
                  </a:xfrm>
                  <a:custGeom>
                    <a:avLst/>
                    <a:gdLst>
                      <a:gd name="T0" fmla="*/ 0 w 5"/>
                      <a:gd name="T1" fmla="*/ 0 h 7"/>
                      <a:gd name="T2" fmla="*/ 0 w 5"/>
                      <a:gd name="T3" fmla="*/ 0 h 7"/>
                      <a:gd name="T4" fmla="*/ 0 w 5"/>
                      <a:gd name="T5" fmla="*/ 0 h 7"/>
                      <a:gd name="T6" fmla="*/ 0 w 5"/>
                      <a:gd name="T7" fmla="*/ 0 h 7"/>
                      <a:gd name="T8" fmla="*/ 0 w 5"/>
                      <a:gd name="T9" fmla="*/ 0 h 7"/>
                      <a:gd name="T10" fmla="*/ 0 w 5"/>
                      <a:gd name="T11" fmla="*/ 0 h 7"/>
                      <a:gd name="T12" fmla="*/ 0 w 5"/>
                      <a:gd name="T13" fmla="*/ 0 h 7"/>
                      <a:gd name="T14" fmla="*/ 0 60000 65536"/>
                      <a:gd name="T15" fmla="*/ 0 60000 65536"/>
                      <a:gd name="T16" fmla="*/ 0 60000 65536"/>
                      <a:gd name="T17" fmla="*/ 0 60000 65536"/>
                      <a:gd name="T18" fmla="*/ 0 60000 65536"/>
                      <a:gd name="T19" fmla="*/ 0 60000 65536"/>
                      <a:gd name="T20" fmla="*/ 0 60000 65536"/>
                      <a:gd name="T21" fmla="*/ 0 w 5"/>
                      <a:gd name="T22" fmla="*/ 0 h 7"/>
                      <a:gd name="T23" fmla="*/ 0 w 5"/>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7">
                        <a:moveTo>
                          <a:pt x="0" y="6"/>
                        </a:moveTo>
                        <a:lnTo>
                          <a:pt x="4" y="6"/>
                        </a:lnTo>
                        <a:lnTo>
                          <a:pt x="4" y="0"/>
                        </a:lnTo>
                        <a:lnTo>
                          <a:pt x="0" y="0"/>
                        </a:lnTo>
                        <a:lnTo>
                          <a:pt x="0" y="6"/>
                        </a:lnTo>
                        <a:close/>
                        <a:moveTo>
                          <a:pt x="4" y="6"/>
                        </a:moveTo>
                        <a:lnTo>
                          <a:pt x="4"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28" name="AutoShape 1442">
                    <a:extLst>
                      <a:ext uri="{FF2B5EF4-FFF2-40B4-BE49-F238E27FC236}">
                        <a16:creationId xmlns="" xmlns:a16="http://schemas.microsoft.com/office/drawing/2014/main" id="{AF37CCC8-A9FA-494A-AB4F-0553C2288210}"/>
                      </a:ext>
                    </a:extLst>
                  </p:cNvPr>
                  <p:cNvSpPr>
                    <a:spLocks noChangeArrowheads="1"/>
                  </p:cNvSpPr>
                  <p:nvPr/>
                </p:nvSpPr>
                <p:spPr bwMode="auto">
                  <a:xfrm>
                    <a:off x="1" y="414"/>
                    <a:ext cx="274"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0" b="0">
                      <a:latin typeface="微软雅黑" pitchFamily="34" charset="-122"/>
                      <a:ea typeface="微软雅黑" pitchFamily="34" charset="-122"/>
                    </a:endParaRPr>
                  </a:p>
                </p:txBody>
              </p:sp>
              <p:sp>
                <p:nvSpPr>
                  <p:cNvPr id="229" name="AutoShape 1443">
                    <a:extLst>
                      <a:ext uri="{FF2B5EF4-FFF2-40B4-BE49-F238E27FC236}">
                        <a16:creationId xmlns="" xmlns:a16="http://schemas.microsoft.com/office/drawing/2014/main" id="{CA6E6B3E-BDA0-48DD-B9E8-ED85412A4A2F}"/>
                      </a:ext>
                    </a:extLst>
                  </p:cNvPr>
                  <p:cNvSpPr>
                    <a:spLocks noChangeArrowheads="1"/>
                  </p:cNvSpPr>
                  <p:nvPr/>
                </p:nvSpPr>
                <p:spPr bwMode="auto">
                  <a:xfrm>
                    <a:off x="1" y="135"/>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0" b="0">
                      <a:latin typeface="微软雅黑" pitchFamily="34" charset="-122"/>
                      <a:ea typeface="微软雅黑" pitchFamily="34" charset="-122"/>
                    </a:endParaRPr>
                  </a:p>
                </p:txBody>
              </p:sp>
              <p:sp>
                <p:nvSpPr>
                  <p:cNvPr id="230" name="AutoShape 1444">
                    <a:extLst>
                      <a:ext uri="{FF2B5EF4-FFF2-40B4-BE49-F238E27FC236}">
                        <a16:creationId xmlns="" xmlns:a16="http://schemas.microsoft.com/office/drawing/2014/main" id="{C110EEF0-1E27-4EDF-8872-B2842CF40F56}"/>
                      </a:ext>
                    </a:extLst>
                  </p:cNvPr>
                  <p:cNvSpPr>
                    <a:spLocks noChangeArrowheads="1"/>
                  </p:cNvSpPr>
                  <p:nvPr/>
                </p:nvSpPr>
                <p:spPr bwMode="auto">
                  <a:xfrm>
                    <a:off x="1" y="163"/>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0" b="0">
                      <a:latin typeface="微软雅黑" pitchFamily="34" charset="-122"/>
                      <a:ea typeface="微软雅黑" pitchFamily="34" charset="-122"/>
                    </a:endParaRPr>
                  </a:p>
                </p:txBody>
              </p:sp>
              <p:sp>
                <p:nvSpPr>
                  <p:cNvPr id="231" name="AutoShape 1445">
                    <a:extLst>
                      <a:ext uri="{FF2B5EF4-FFF2-40B4-BE49-F238E27FC236}">
                        <a16:creationId xmlns="" xmlns:a16="http://schemas.microsoft.com/office/drawing/2014/main" id="{337B2649-2DCD-42EE-8DBD-B87CAD2E3F9F}"/>
                      </a:ext>
                    </a:extLst>
                  </p:cNvPr>
                  <p:cNvSpPr>
                    <a:spLocks noChangeArrowheads="1"/>
                  </p:cNvSpPr>
                  <p:nvPr/>
                </p:nvSpPr>
                <p:spPr bwMode="auto">
                  <a:xfrm>
                    <a:off x="1" y="191"/>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0" b="0">
                      <a:latin typeface="微软雅黑" pitchFamily="34" charset="-122"/>
                      <a:ea typeface="微软雅黑" pitchFamily="34" charset="-122"/>
                    </a:endParaRPr>
                  </a:p>
                </p:txBody>
              </p:sp>
              <p:sp>
                <p:nvSpPr>
                  <p:cNvPr id="232" name="AutoShape 1446">
                    <a:extLst>
                      <a:ext uri="{FF2B5EF4-FFF2-40B4-BE49-F238E27FC236}">
                        <a16:creationId xmlns="" xmlns:a16="http://schemas.microsoft.com/office/drawing/2014/main" id="{52CADFA8-7772-4569-B087-15F0857D9C65}"/>
                      </a:ext>
                    </a:extLst>
                  </p:cNvPr>
                  <p:cNvSpPr>
                    <a:spLocks noChangeArrowheads="1"/>
                  </p:cNvSpPr>
                  <p:nvPr/>
                </p:nvSpPr>
                <p:spPr bwMode="auto">
                  <a:xfrm>
                    <a:off x="1" y="218"/>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0" b="0">
                      <a:latin typeface="微软雅黑" pitchFamily="34" charset="-122"/>
                      <a:ea typeface="微软雅黑" pitchFamily="34" charset="-122"/>
                    </a:endParaRPr>
                  </a:p>
                </p:txBody>
              </p:sp>
              <p:sp>
                <p:nvSpPr>
                  <p:cNvPr id="233" name="AutoShape 1447">
                    <a:extLst>
                      <a:ext uri="{FF2B5EF4-FFF2-40B4-BE49-F238E27FC236}">
                        <a16:creationId xmlns="" xmlns:a16="http://schemas.microsoft.com/office/drawing/2014/main" id="{AF4FDE5D-0CB0-4B2B-A8D9-757707E93284}"/>
                      </a:ext>
                    </a:extLst>
                  </p:cNvPr>
                  <p:cNvSpPr>
                    <a:spLocks noChangeArrowheads="1"/>
                  </p:cNvSpPr>
                  <p:nvPr/>
                </p:nvSpPr>
                <p:spPr bwMode="auto">
                  <a:xfrm>
                    <a:off x="1" y="247"/>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0" b="0">
                      <a:latin typeface="微软雅黑" pitchFamily="34" charset="-122"/>
                      <a:ea typeface="微软雅黑" pitchFamily="34" charset="-122"/>
                    </a:endParaRPr>
                  </a:p>
                </p:txBody>
              </p:sp>
              <p:sp>
                <p:nvSpPr>
                  <p:cNvPr id="234" name="AutoShape 1448">
                    <a:extLst>
                      <a:ext uri="{FF2B5EF4-FFF2-40B4-BE49-F238E27FC236}">
                        <a16:creationId xmlns="" xmlns:a16="http://schemas.microsoft.com/office/drawing/2014/main" id="{EB2CCA18-BF9B-472E-8CC1-C0D4B9819A90}"/>
                      </a:ext>
                    </a:extLst>
                  </p:cNvPr>
                  <p:cNvSpPr>
                    <a:spLocks noChangeArrowheads="1"/>
                  </p:cNvSpPr>
                  <p:nvPr/>
                </p:nvSpPr>
                <p:spPr bwMode="auto">
                  <a:xfrm>
                    <a:off x="1" y="274"/>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0" b="0">
                      <a:latin typeface="微软雅黑" pitchFamily="34" charset="-122"/>
                      <a:ea typeface="微软雅黑" pitchFamily="34" charset="-122"/>
                    </a:endParaRPr>
                  </a:p>
                </p:txBody>
              </p:sp>
              <p:sp>
                <p:nvSpPr>
                  <p:cNvPr id="235" name="AutoShape 1449">
                    <a:extLst>
                      <a:ext uri="{FF2B5EF4-FFF2-40B4-BE49-F238E27FC236}">
                        <a16:creationId xmlns="" xmlns:a16="http://schemas.microsoft.com/office/drawing/2014/main" id="{39B3BF10-5238-4D85-942B-CE5EF40DD788}"/>
                      </a:ext>
                    </a:extLst>
                  </p:cNvPr>
                  <p:cNvSpPr>
                    <a:spLocks noChangeArrowheads="1"/>
                  </p:cNvSpPr>
                  <p:nvPr/>
                </p:nvSpPr>
                <p:spPr bwMode="auto">
                  <a:xfrm>
                    <a:off x="1" y="302"/>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0" b="0">
                      <a:latin typeface="微软雅黑" pitchFamily="34" charset="-122"/>
                      <a:ea typeface="微软雅黑" pitchFamily="34" charset="-122"/>
                    </a:endParaRPr>
                  </a:p>
                </p:txBody>
              </p:sp>
              <p:sp>
                <p:nvSpPr>
                  <p:cNvPr id="236" name="AutoShape 1450">
                    <a:extLst>
                      <a:ext uri="{FF2B5EF4-FFF2-40B4-BE49-F238E27FC236}">
                        <a16:creationId xmlns="" xmlns:a16="http://schemas.microsoft.com/office/drawing/2014/main" id="{BF16DEAB-3964-4E6D-817D-33216358AD99}"/>
                      </a:ext>
                    </a:extLst>
                  </p:cNvPr>
                  <p:cNvSpPr>
                    <a:spLocks noChangeArrowheads="1"/>
                  </p:cNvSpPr>
                  <p:nvPr/>
                </p:nvSpPr>
                <p:spPr bwMode="auto">
                  <a:xfrm>
                    <a:off x="1" y="329"/>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0" b="0">
                      <a:latin typeface="微软雅黑" pitchFamily="34" charset="-122"/>
                      <a:ea typeface="微软雅黑" pitchFamily="34" charset="-122"/>
                    </a:endParaRPr>
                  </a:p>
                </p:txBody>
              </p:sp>
              <p:sp>
                <p:nvSpPr>
                  <p:cNvPr id="237" name="AutoShape 1451">
                    <a:extLst>
                      <a:ext uri="{FF2B5EF4-FFF2-40B4-BE49-F238E27FC236}">
                        <a16:creationId xmlns="" xmlns:a16="http://schemas.microsoft.com/office/drawing/2014/main" id="{398CEAA4-4455-493B-997B-A1B78966DF87}"/>
                      </a:ext>
                    </a:extLst>
                  </p:cNvPr>
                  <p:cNvSpPr>
                    <a:spLocks noChangeArrowheads="1"/>
                  </p:cNvSpPr>
                  <p:nvPr/>
                </p:nvSpPr>
                <p:spPr bwMode="auto">
                  <a:xfrm>
                    <a:off x="1" y="358"/>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0" b="0">
                      <a:latin typeface="微软雅黑" pitchFamily="34" charset="-122"/>
                      <a:ea typeface="微软雅黑" pitchFamily="34" charset="-122"/>
                    </a:endParaRPr>
                  </a:p>
                </p:txBody>
              </p:sp>
              <p:sp>
                <p:nvSpPr>
                  <p:cNvPr id="238" name="AutoShape 1452">
                    <a:extLst>
                      <a:ext uri="{FF2B5EF4-FFF2-40B4-BE49-F238E27FC236}">
                        <a16:creationId xmlns="" xmlns:a16="http://schemas.microsoft.com/office/drawing/2014/main" id="{439D8DFA-4099-4B1E-B485-68D0720E2311}"/>
                      </a:ext>
                    </a:extLst>
                  </p:cNvPr>
                  <p:cNvSpPr>
                    <a:spLocks noChangeArrowheads="1"/>
                  </p:cNvSpPr>
                  <p:nvPr/>
                </p:nvSpPr>
                <p:spPr bwMode="auto">
                  <a:xfrm>
                    <a:off x="1" y="385"/>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0" b="0">
                      <a:latin typeface="微软雅黑" pitchFamily="34" charset="-122"/>
                      <a:ea typeface="微软雅黑" pitchFamily="34" charset="-122"/>
                    </a:endParaRPr>
                  </a:p>
                </p:txBody>
              </p:sp>
              <p:sp>
                <p:nvSpPr>
                  <p:cNvPr id="239" name="Freeform 1453">
                    <a:extLst>
                      <a:ext uri="{FF2B5EF4-FFF2-40B4-BE49-F238E27FC236}">
                        <a16:creationId xmlns="" xmlns:a16="http://schemas.microsoft.com/office/drawing/2014/main" id="{3E3AC520-BD7D-4C7B-BD04-3C263553D2B3}"/>
                      </a:ext>
                    </a:extLst>
                  </p:cNvPr>
                  <p:cNvSpPr>
                    <a:spLocks/>
                  </p:cNvSpPr>
                  <p:nvPr/>
                </p:nvSpPr>
                <p:spPr bwMode="auto">
                  <a:xfrm>
                    <a:off x="17" y="7"/>
                    <a:ext cx="229" cy="353"/>
                  </a:xfrm>
                  <a:custGeom>
                    <a:avLst/>
                    <a:gdLst>
                      <a:gd name="T0" fmla="*/ 0 w 1014"/>
                      <a:gd name="T1" fmla="*/ 1 h 1562"/>
                      <a:gd name="T2" fmla="*/ 1 w 1014"/>
                      <a:gd name="T3" fmla="*/ 1 h 1562"/>
                      <a:gd name="T4" fmla="*/ 1 w 1014"/>
                      <a:gd name="T5" fmla="*/ 0 h 1562"/>
                      <a:gd name="T6" fmla="*/ 0 w 1014"/>
                      <a:gd name="T7" fmla="*/ 0 h 1562"/>
                      <a:gd name="T8" fmla="*/ 0 w 1014"/>
                      <a:gd name="T9" fmla="*/ 1 h 1562"/>
                      <a:gd name="T10" fmla="*/ 0 w 1014"/>
                      <a:gd name="T11" fmla="*/ 1 h 1562"/>
                      <a:gd name="T12" fmla="*/ 1 w 1014"/>
                      <a:gd name="T13" fmla="*/ 1 h 1562"/>
                      <a:gd name="T14" fmla="*/ 1 w 1014"/>
                      <a:gd name="T15" fmla="*/ 0 h 1562"/>
                      <a:gd name="T16" fmla="*/ 0 w 1014"/>
                      <a:gd name="T17" fmla="*/ 0 h 1562"/>
                      <a:gd name="T18" fmla="*/ 0 w 1014"/>
                      <a:gd name="T19" fmla="*/ 1 h 1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4"/>
                      <a:gd name="T31" fmla="*/ 0 h 1562"/>
                      <a:gd name="T32" fmla="*/ 1014 w 1014"/>
                      <a:gd name="T33" fmla="*/ 1562 h 15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4" h="1562">
                        <a:moveTo>
                          <a:pt x="0" y="1561"/>
                        </a:moveTo>
                        <a:lnTo>
                          <a:pt x="1013" y="1561"/>
                        </a:lnTo>
                        <a:lnTo>
                          <a:pt x="1013" y="0"/>
                        </a:lnTo>
                        <a:lnTo>
                          <a:pt x="0" y="0"/>
                        </a:lnTo>
                        <a:lnTo>
                          <a:pt x="0" y="1561"/>
                        </a:lnTo>
                        <a:close/>
                        <a:moveTo>
                          <a:pt x="9" y="1544"/>
                        </a:moveTo>
                        <a:lnTo>
                          <a:pt x="999" y="1544"/>
                        </a:lnTo>
                        <a:lnTo>
                          <a:pt x="999" y="13"/>
                        </a:lnTo>
                        <a:lnTo>
                          <a:pt x="9" y="13"/>
                        </a:lnTo>
                        <a:lnTo>
                          <a:pt x="9" y="15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40" name="Freeform 1454">
                    <a:extLst>
                      <a:ext uri="{FF2B5EF4-FFF2-40B4-BE49-F238E27FC236}">
                        <a16:creationId xmlns="" xmlns:a16="http://schemas.microsoft.com/office/drawing/2014/main" id="{8F42EF0D-1295-40C9-AFA6-D590880F5B77}"/>
                      </a:ext>
                    </a:extLst>
                  </p:cNvPr>
                  <p:cNvSpPr>
                    <a:spLocks/>
                  </p:cNvSpPr>
                  <p:nvPr/>
                </p:nvSpPr>
                <p:spPr bwMode="auto">
                  <a:xfrm>
                    <a:off x="18" y="10"/>
                    <a:ext cx="224" cy="346"/>
                  </a:xfrm>
                  <a:custGeom>
                    <a:avLst/>
                    <a:gdLst>
                      <a:gd name="T0" fmla="*/ 0 w 994"/>
                      <a:gd name="T1" fmla="*/ 1 h 1529"/>
                      <a:gd name="T2" fmla="*/ 0 w 994"/>
                      <a:gd name="T3" fmla="*/ 1 h 1529"/>
                      <a:gd name="T4" fmla="*/ 0 w 994"/>
                      <a:gd name="T5" fmla="*/ 0 h 1529"/>
                      <a:gd name="T6" fmla="*/ 0 w 994"/>
                      <a:gd name="T7" fmla="*/ 0 h 1529"/>
                      <a:gd name="T8" fmla="*/ 0 w 994"/>
                      <a:gd name="T9" fmla="*/ 1 h 1529"/>
                      <a:gd name="T10" fmla="*/ 0 w 994"/>
                      <a:gd name="T11" fmla="*/ 1 h 1529"/>
                      <a:gd name="T12" fmla="*/ 0 w 994"/>
                      <a:gd name="T13" fmla="*/ 1 h 1529"/>
                      <a:gd name="T14" fmla="*/ 0 w 994"/>
                      <a:gd name="T15" fmla="*/ 0 h 1529"/>
                      <a:gd name="T16" fmla="*/ 0 w 994"/>
                      <a:gd name="T17" fmla="*/ 0 h 1529"/>
                      <a:gd name="T18" fmla="*/ 0 w 994"/>
                      <a:gd name="T19" fmla="*/ 1 h 15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4"/>
                      <a:gd name="T31" fmla="*/ 0 h 1529"/>
                      <a:gd name="T32" fmla="*/ 994 w 994"/>
                      <a:gd name="T33" fmla="*/ 1529 h 15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4" h="1529">
                        <a:moveTo>
                          <a:pt x="0" y="1528"/>
                        </a:moveTo>
                        <a:lnTo>
                          <a:pt x="993" y="1528"/>
                        </a:lnTo>
                        <a:lnTo>
                          <a:pt x="993" y="0"/>
                        </a:lnTo>
                        <a:lnTo>
                          <a:pt x="0" y="0"/>
                        </a:lnTo>
                        <a:lnTo>
                          <a:pt x="0" y="1528"/>
                        </a:lnTo>
                        <a:close/>
                        <a:moveTo>
                          <a:pt x="9" y="1513"/>
                        </a:moveTo>
                        <a:lnTo>
                          <a:pt x="984" y="1513"/>
                        </a:lnTo>
                        <a:lnTo>
                          <a:pt x="984" y="14"/>
                        </a:lnTo>
                        <a:lnTo>
                          <a:pt x="9" y="14"/>
                        </a:lnTo>
                        <a:lnTo>
                          <a:pt x="9" y="1513"/>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41" name="Freeform 1455">
                    <a:extLst>
                      <a:ext uri="{FF2B5EF4-FFF2-40B4-BE49-F238E27FC236}">
                        <a16:creationId xmlns="" xmlns:a16="http://schemas.microsoft.com/office/drawing/2014/main" id="{B893406D-48A9-4D25-B48B-8BE9FDB27765}"/>
                      </a:ext>
                    </a:extLst>
                  </p:cNvPr>
                  <p:cNvSpPr>
                    <a:spLocks/>
                  </p:cNvSpPr>
                  <p:nvPr/>
                </p:nvSpPr>
                <p:spPr bwMode="auto">
                  <a:xfrm>
                    <a:off x="21" y="14"/>
                    <a:ext cx="219" cy="339"/>
                  </a:xfrm>
                  <a:custGeom>
                    <a:avLst/>
                    <a:gdLst>
                      <a:gd name="T0" fmla="*/ 0 w 972"/>
                      <a:gd name="T1" fmla="*/ 1 h 1499"/>
                      <a:gd name="T2" fmla="*/ 0 w 972"/>
                      <a:gd name="T3" fmla="*/ 1 h 1499"/>
                      <a:gd name="T4" fmla="*/ 0 w 972"/>
                      <a:gd name="T5" fmla="*/ 0 h 1499"/>
                      <a:gd name="T6" fmla="*/ 0 w 972"/>
                      <a:gd name="T7" fmla="*/ 0 h 1499"/>
                      <a:gd name="T8" fmla="*/ 0 w 972"/>
                      <a:gd name="T9" fmla="*/ 1 h 1499"/>
                      <a:gd name="T10" fmla="*/ 0 w 972"/>
                      <a:gd name="T11" fmla="*/ 1 h 1499"/>
                      <a:gd name="T12" fmla="*/ 0 w 972"/>
                      <a:gd name="T13" fmla="*/ 1 h 1499"/>
                      <a:gd name="T14" fmla="*/ 0 w 972"/>
                      <a:gd name="T15" fmla="*/ 0 h 1499"/>
                      <a:gd name="T16" fmla="*/ 0 w 972"/>
                      <a:gd name="T17" fmla="*/ 0 h 1499"/>
                      <a:gd name="T18" fmla="*/ 0 w 972"/>
                      <a:gd name="T19" fmla="*/ 1 h 14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2"/>
                      <a:gd name="T31" fmla="*/ 0 h 1499"/>
                      <a:gd name="T32" fmla="*/ 972 w 972"/>
                      <a:gd name="T33" fmla="*/ 1499 h 14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2" h="1499">
                        <a:moveTo>
                          <a:pt x="0" y="1498"/>
                        </a:moveTo>
                        <a:lnTo>
                          <a:pt x="971" y="1498"/>
                        </a:lnTo>
                        <a:lnTo>
                          <a:pt x="971" y="0"/>
                        </a:lnTo>
                        <a:lnTo>
                          <a:pt x="0" y="0"/>
                        </a:lnTo>
                        <a:lnTo>
                          <a:pt x="0" y="1498"/>
                        </a:lnTo>
                        <a:close/>
                        <a:moveTo>
                          <a:pt x="10" y="1483"/>
                        </a:moveTo>
                        <a:lnTo>
                          <a:pt x="960" y="1483"/>
                        </a:lnTo>
                        <a:lnTo>
                          <a:pt x="960" y="14"/>
                        </a:lnTo>
                        <a:lnTo>
                          <a:pt x="10" y="14"/>
                        </a:lnTo>
                        <a:lnTo>
                          <a:pt x="10" y="1483"/>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42" name="Freeform 1456">
                    <a:extLst>
                      <a:ext uri="{FF2B5EF4-FFF2-40B4-BE49-F238E27FC236}">
                        <a16:creationId xmlns="" xmlns:a16="http://schemas.microsoft.com/office/drawing/2014/main" id="{C98C6A1E-073D-4C71-A988-DA2BAF5B4DA5}"/>
                      </a:ext>
                    </a:extLst>
                  </p:cNvPr>
                  <p:cNvSpPr>
                    <a:spLocks/>
                  </p:cNvSpPr>
                  <p:nvPr/>
                </p:nvSpPr>
                <p:spPr bwMode="auto">
                  <a:xfrm>
                    <a:off x="23" y="17"/>
                    <a:ext cx="215" cy="332"/>
                  </a:xfrm>
                  <a:custGeom>
                    <a:avLst/>
                    <a:gdLst>
                      <a:gd name="T0" fmla="*/ 0 w 954"/>
                      <a:gd name="T1" fmla="*/ 1 h 1468"/>
                      <a:gd name="T2" fmla="*/ 0 w 954"/>
                      <a:gd name="T3" fmla="*/ 1 h 1468"/>
                      <a:gd name="T4" fmla="*/ 0 w 954"/>
                      <a:gd name="T5" fmla="*/ 0 h 1468"/>
                      <a:gd name="T6" fmla="*/ 0 w 954"/>
                      <a:gd name="T7" fmla="*/ 0 h 1468"/>
                      <a:gd name="T8" fmla="*/ 0 w 954"/>
                      <a:gd name="T9" fmla="*/ 1 h 1468"/>
                      <a:gd name="T10" fmla="*/ 0 w 954"/>
                      <a:gd name="T11" fmla="*/ 1 h 1468"/>
                      <a:gd name="T12" fmla="*/ 0 w 954"/>
                      <a:gd name="T13" fmla="*/ 1 h 1468"/>
                      <a:gd name="T14" fmla="*/ 0 w 954"/>
                      <a:gd name="T15" fmla="*/ 0 h 1468"/>
                      <a:gd name="T16" fmla="*/ 0 w 954"/>
                      <a:gd name="T17" fmla="*/ 0 h 1468"/>
                      <a:gd name="T18" fmla="*/ 0 w 954"/>
                      <a:gd name="T19" fmla="*/ 1 h 14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4"/>
                      <a:gd name="T31" fmla="*/ 0 h 1468"/>
                      <a:gd name="T32" fmla="*/ 954 w 954"/>
                      <a:gd name="T33" fmla="*/ 1468 h 14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4" h="1468">
                        <a:moveTo>
                          <a:pt x="0" y="1467"/>
                        </a:moveTo>
                        <a:lnTo>
                          <a:pt x="953" y="1467"/>
                        </a:lnTo>
                        <a:lnTo>
                          <a:pt x="953" y="0"/>
                        </a:lnTo>
                        <a:lnTo>
                          <a:pt x="0" y="0"/>
                        </a:lnTo>
                        <a:lnTo>
                          <a:pt x="0" y="1467"/>
                        </a:lnTo>
                        <a:close/>
                        <a:moveTo>
                          <a:pt x="9" y="1452"/>
                        </a:moveTo>
                        <a:lnTo>
                          <a:pt x="945" y="1452"/>
                        </a:lnTo>
                        <a:lnTo>
                          <a:pt x="945" y="14"/>
                        </a:lnTo>
                        <a:lnTo>
                          <a:pt x="9" y="14"/>
                        </a:lnTo>
                        <a:lnTo>
                          <a:pt x="9" y="1452"/>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43" name="Freeform 1457">
                    <a:extLst>
                      <a:ext uri="{FF2B5EF4-FFF2-40B4-BE49-F238E27FC236}">
                        <a16:creationId xmlns="" xmlns:a16="http://schemas.microsoft.com/office/drawing/2014/main" id="{D46935F0-A8D8-4685-B042-EC79608537D4}"/>
                      </a:ext>
                    </a:extLst>
                  </p:cNvPr>
                  <p:cNvSpPr>
                    <a:spLocks/>
                  </p:cNvSpPr>
                  <p:nvPr/>
                </p:nvSpPr>
                <p:spPr bwMode="auto">
                  <a:xfrm>
                    <a:off x="25" y="21"/>
                    <a:ext cx="211" cy="325"/>
                  </a:xfrm>
                  <a:custGeom>
                    <a:avLst/>
                    <a:gdLst>
                      <a:gd name="T0" fmla="*/ 0 w 933"/>
                      <a:gd name="T1" fmla="*/ 1 h 1437"/>
                      <a:gd name="T2" fmla="*/ 0 w 933"/>
                      <a:gd name="T3" fmla="*/ 1 h 1437"/>
                      <a:gd name="T4" fmla="*/ 0 w 933"/>
                      <a:gd name="T5" fmla="*/ 0 h 1437"/>
                      <a:gd name="T6" fmla="*/ 0 w 933"/>
                      <a:gd name="T7" fmla="*/ 0 h 1437"/>
                      <a:gd name="T8" fmla="*/ 0 w 933"/>
                      <a:gd name="T9" fmla="*/ 1 h 1437"/>
                      <a:gd name="T10" fmla="*/ 0 w 933"/>
                      <a:gd name="T11" fmla="*/ 1 h 1437"/>
                      <a:gd name="T12" fmla="*/ 0 w 933"/>
                      <a:gd name="T13" fmla="*/ 1 h 1437"/>
                      <a:gd name="T14" fmla="*/ 0 w 933"/>
                      <a:gd name="T15" fmla="*/ 0 h 1437"/>
                      <a:gd name="T16" fmla="*/ 0 w 933"/>
                      <a:gd name="T17" fmla="*/ 0 h 1437"/>
                      <a:gd name="T18" fmla="*/ 0 w 933"/>
                      <a:gd name="T19" fmla="*/ 1 h 1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3"/>
                      <a:gd name="T31" fmla="*/ 0 h 1437"/>
                      <a:gd name="T32" fmla="*/ 933 w 933"/>
                      <a:gd name="T33" fmla="*/ 1437 h 1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3" h="1437">
                        <a:moveTo>
                          <a:pt x="0" y="1436"/>
                        </a:moveTo>
                        <a:lnTo>
                          <a:pt x="932" y="1436"/>
                        </a:lnTo>
                        <a:lnTo>
                          <a:pt x="932" y="0"/>
                        </a:lnTo>
                        <a:lnTo>
                          <a:pt x="0" y="0"/>
                        </a:lnTo>
                        <a:lnTo>
                          <a:pt x="0" y="1436"/>
                        </a:lnTo>
                        <a:close/>
                        <a:moveTo>
                          <a:pt x="9" y="1422"/>
                        </a:moveTo>
                        <a:lnTo>
                          <a:pt x="921" y="1422"/>
                        </a:lnTo>
                        <a:lnTo>
                          <a:pt x="921" y="13"/>
                        </a:lnTo>
                        <a:lnTo>
                          <a:pt x="9" y="13"/>
                        </a:lnTo>
                        <a:lnTo>
                          <a:pt x="9" y="1422"/>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44" name="Freeform 1458">
                    <a:extLst>
                      <a:ext uri="{FF2B5EF4-FFF2-40B4-BE49-F238E27FC236}">
                        <a16:creationId xmlns="" xmlns:a16="http://schemas.microsoft.com/office/drawing/2014/main" id="{1D2B861C-AB6D-4C1C-AE1E-DB75A97D5507}"/>
                      </a:ext>
                    </a:extLst>
                  </p:cNvPr>
                  <p:cNvSpPr>
                    <a:spLocks/>
                  </p:cNvSpPr>
                  <p:nvPr/>
                </p:nvSpPr>
                <p:spPr bwMode="auto">
                  <a:xfrm>
                    <a:off x="27" y="24"/>
                    <a:ext cx="207" cy="318"/>
                  </a:xfrm>
                  <a:custGeom>
                    <a:avLst/>
                    <a:gdLst>
                      <a:gd name="T0" fmla="*/ 0 w 916"/>
                      <a:gd name="T1" fmla="*/ 1 h 1408"/>
                      <a:gd name="T2" fmla="*/ 0 w 916"/>
                      <a:gd name="T3" fmla="*/ 1 h 1408"/>
                      <a:gd name="T4" fmla="*/ 0 w 916"/>
                      <a:gd name="T5" fmla="*/ 0 h 1408"/>
                      <a:gd name="T6" fmla="*/ 0 w 916"/>
                      <a:gd name="T7" fmla="*/ 0 h 1408"/>
                      <a:gd name="T8" fmla="*/ 0 w 916"/>
                      <a:gd name="T9" fmla="*/ 1 h 1408"/>
                      <a:gd name="T10" fmla="*/ 0 w 916"/>
                      <a:gd name="T11" fmla="*/ 1 h 1408"/>
                      <a:gd name="T12" fmla="*/ 0 w 916"/>
                      <a:gd name="T13" fmla="*/ 1 h 1408"/>
                      <a:gd name="T14" fmla="*/ 0 w 916"/>
                      <a:gd name="T15" fmla="*/ 0 h 1408"/>
                      <a:gd name="T16" fmla="*/ 0 w 916"/>
                      <a:gd name="T17" fmla="*/ 0 h 1408"/>
                      <a:gd name="T18" fmla="*/ 0 w 916"/>
                      <a:gd name="T19" fmla="*/ 1 h 14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6"/>
                      <a:gd name="T31" fmla="*/ 0 h 1408"/>
                      <a:gd name="T32" fmla="*/ 916 w 916"/>
                      <a:gd name="T33" fmla="*/ 1408 h 14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6" h="1408">
                        <a:moveTo>
                          <a:pt x="0" y="1407"/>
                        </a:moveTo>
                        <a:lnTo>
                          <a:pt x="915" y="1407"/>
                        </a:lnTo>
                        <a:lnTo>
                          <a:pt x="915" y="0"/>
                        </a:lnTo>
                        <a:lnTo>
                          <a:pt x="0" y="0"/>
                        </a:lnTo>
                        <a:lnTo>
                          <a:pt x="0" y="1407"/>
                        </a:lnTo>
                        <a:close/>
                        <a:moveTo>
                          <a:pt x="9" y="1392"/>
                        </a:moveTo>
                        <a:lnTo>
                          <a:pt x="906" y="1392"/>
                        </a:lnTo>
                        <a:lnTo>
                          <a:pt x="906" y="13"/>
                        </a:lnTo>
                        <a:lnTo>
                          <a:pt x="9" y="13"/>
                        </a:lnTo>
                        <a:lnTo>
                          <a:pt x="9" y="1392"/>
                        </a:ln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45" name="Freeform 1459">
                    <a:extLst>
                      <a:ext uri="{FF2B5EF4-FFF2-40B4-BE49-F238E27FC236}">
                        <a16:creationId xmlns="" xmlns:a16="http://schemas.microsoft.com/office/drawing/2014/main" id="{C824CAD6-65C7-4580-8867-0AACD34B79F9}"/>
                      </a:ext>
                    </a:extLst>
                  </p:cNvPr>
                  <p:cNvSpPr>
                    <a:spLocks/>
                  </p:cNvSpPr>
                  <p:nvPr/>
                </p:nvSpPr>
                <p:spPr bwMode="auto">
                  <a:xfrm>
                    <a:off x="30" y="27"/>
                    <a:ext cx="202" cy="312"/>
                  </a:xfrm>
                  <a:custGeom>
                    <a:avLst/>
                    <a:gdLst>
                      <a:gd name="T0" fmla="*/ 0 w 894"/>
                      <a:gd name="T1" fmla="*/ 1 h 1379"/>
                      <a:gd name="T2" fmla="*/ 0 w 894"/>
                      <a:gd name="T3" fmla="*/ 1 h 1379"/>
                      <a:gd name="T4" fmla="*/ 0 w 894"/>
                      <a:gd name="T5" fmla="*/ 0 h 1379"/>
                      <a:gd name="T6" fmla="*/ 0 w 894"/>
                      <a:gd name="T7" fmla="*/ 0 h 1379"/>
                      <a:gd name="T8" fmla="*/ 0 w 894"/>
                      <a:gd name="T9" fmla="*/ 1 h 1379"/>
                      <a:gd name="T10" fmla="*/ 0 w 894"/>
                      <a:gd name="T11" fmla="*/ 1 h 1379"/>
                      <a:gd name="T12" fmla="*/ 0 w 894"/>
                      <a:gd name="T13" fmla="*/ 1 h 1379"/>
                      <a:gd name="T14" fmla="*/ 0 w 894"/>
                      <a:gd name="T15" fmla="*/ 0 h 1379"/>
                      <a:gd name="T16" fmla="*/ 0 w 894"/>
                      <a:gd name="T17" fmla="*/ 0 h 1379"/>
                      <a:gd name="T18" fmla="*/ 0 w 894"/>
                      <a:gd name="T19" fmla="*/ 1 h 13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4"/>
                      <a:gd name="T31" fmla="*/ 0 h 1379"/>
                      <a:gd name="T32" fmla="*/ 894 w 894"/>
                      <a:gd name="T33" fmla="*/ 1379 h 13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4" h="1379">
                        <a:moveTo>
                          <a:pt x="0" y="1378"/>
                        </a:moveTo>
                        <a:lnTo>
                          <a:pt x="893" y="1378"/>
                        </a:lnTo>
                        <a:lnTo>
                          <a:pt x="893" y="0"/>
                        </a:lnTo>
                        <a:lnTo>
                          <a:pt x="0" y="0"/>
                        </a:lnTo>
                        <a:lnTo>
                          <a:pt x="0" y="1378"/>
                        </a:lnTo>
                        <a:close/>
                        <a:moveTo>
                          <a:pt x="10" y="1363"/>
                        </a:moveTo>
                        <a:lnTo>
                          <a:pt x="883" y="1363"/>
                        </a:lnTo>
                        <a:lnTo>
                          <a:pt x="883" y="14"/>
                        </a:lnTo>
                        <a:lnTo>
                          <a:pt x="10" y="14"/>
                        </a:lnTo>
                        <a:lnTo>
                          <a:pt x="10" y="1363"/>
                        </a:lnTo>
                        <a:close/>
                      </a:path>
                    </a:pathLst>
                  </a:custGeom>
                  <a:solidFill>
                    <a:srgbClr val="36363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46" name="Freeform 1460">
                    <a:extLst>
                      <a:ext uri="{FF2B5EF4-FFF2-40B4-BE49-F238E27FC236}">
                        <a16:creationId xmlns="" xmlns:a16="http://schemas.microsoft.com/office/drawing/2014/main" id="{9579C3F1-2C27-4CC1-839A-40BE66380F6A}"/>
                      </a:ext>
                    </a:extLst>
                  </p:cNvPr>
                  <p:cNvSpPr>
                    <a:spLocks/>
                  </p:cNvSpPr>
                  <p:nvPr/>
                </p:nvSpPr>
                <p:spPr bwMode="auto">
                  <a:xfrm>
                    <a:off x="32" y="31"/>
                    <a:ext cx="198" cy="305"/>
                  </a:xfrm>
                  <a:custGeom>
                    <a:avLst/>
                    <a:gdLst>
                      <a:gd name="T0" fmla="*/ 0 w 877"/>
                      <a:gd name="T1" fmla="*/ 1 h 1348"/>
                      <a:gd name="T2" fmla="*/ 0 w 877"/>
                      <a:gd name="T3" fmla="*/ 1 h 1348"/>
                      <a:gd name="T4" fmla="*/ 0 w 877"/>
                      <a:gd name="T5" fmla="*/ 0 h 1348"/>
                      <a:gd name="T6" fmla="*/ 0 w 877"/>
                      <a:gd name="T7" fmla="*/ 0 h 1348"/>
                      <a:gd name="T8" fmla="*/ 0 w 877"/>
                      <a:gd name="T9" fmla="*/ 1 h 1348"/>
                      <a:gd name="T10" fmla="*/ 0 w 877"/>
                      <a:gd name="T11" fmla="*/ 1 h 1348"/>
                      <a:gd name="T12" fmla="*/ 0 w 877"/>
                      <a:gd name="T13" fmla="*/ 1 h 1348"/>
                      <a:gd name="T14" fmla="*/ 0 w 877"/>
                      <a:gd name="T15" fmla="*/ 0 h 1348"/>
                      <a:gd name="T16" fmla="*/ 0 w 877"/>
                      <a:gd name="T17" fmla="*/ 0 h 1348"/>
                      <a:gd name="T18" fmla="*/ 0 w 877"/>
                      <a:gd name="T19" fmla="*/ 1 h 1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7"/>
                      <a:gd name="T31" fmla="*/ 0 h 1348"/>
                      <a:gd name="T32" fmla="*/ 877 w 877"/>
                      <a:gd name="T33" fmla="*/ 1348 h 13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7" h="1348">
                        <a:moveTo>
                          <a:pt x="0" y="1347"/>
                        </a:moveTo>
                        <a:lnTo>
                          <a:pt x="876" y="1347"/>
                        </a:lnTo>
                        <a:lnTo>
                          <a:pt x="876" y="0"/>
                        </a:lnTo>
                        <a:lnTo>
                          <a:pt x="0" y="0"/>
                        </a:lnTo>
                        <a:lnTo>
                          <a:pt x="0" y="1347"/>
                        </a:lnTo>
                        <a:close/>
                        <a:moveTo>
                          <a:pt x="8" y="1332"/>
                        </a:moveTo>
                        <a:lnTo>
                          <a:pt x="868" y="1332"/>
                        </a:lnTo>
                        <a:lnTo>
                          <a:pt x="868" y="14"/>
                        </a:lnTo>
                        <a:lnTo>
                          <a:pt x="8" y="14"/>
                        </a:lnTo>
                        <a:lnTo>
                          <a:pt x="8" y="1332"/>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47" name="Freeform 1461">
                    <a:extLst>
                      <a:ext uri="{FF2B5EF4-FFF2-40B4-BE49-F238E27FC236}">
                        <a16:creationId xmlns="" xmlns:a16="http://schemas.microsoft.com/office/drawing/2014/main" id="{C94368DA-14D7-4CAA-9FBA-B558413F0B2C}"/>
                      </a:ext>
                    </a:extLst>
                  </p:cNvPr>
                  <p:cNvSpPr>
                    <a:spLocks/>
                  </p:cNvSpPr>
                  <p:nvPr/>
                </p:nvSpPr>
                <p:spPr bwMode="auto">
                  <a:xfrm>
                    <a:off x="34" y="34"/>
                    <a:ext cx="193" cy="298"/>
                  </a:xfrm>
                  <a:custGeom>
                    <a:avLst/>
                    <a:gdLst>
                      <a:gd name="T0" fmla="*/ 0 w 857"/>
                      <a:gd name="T1" fmla="*/ 1 h 1318"/>
                      <a:gd name="T2" fmla="*/ 0 w 857"/>
                      <a:gd name="T3" fmla="*/ 1 h 1318"/>
                      <a:gd name="T4" fmla="*/ 0 w 857"/>
                      <a:gd name="T5" fmla="*/ 0 h 1318"/>
                      <a:gd name="T6" fmla="*/ 0 w 857"/>
                      <a:gd name="T7" fmla="*/ 0 h 1318"/>
                      <a:gd name="T8" fmla="*/ 0 w 857"/>
                      <a:gd name="T9" fmla="*/ 1 h 1318"/>
                      <a:gd name="T10" fmla="*/ 0 w 857"/>
                      <a:gd name="T11" fmla="*/ 1 h 1318"/>
                      <a:gd name="T12" fmla="*/ 0 w 857"/>
                      <a:gd name="T13" fmla="*/ 1 h 1318"/>
                      <a:gd name="T14" fmla="*/ 0 w 857"/>
                      <a:gd name="T15" fmla="*/ 0 h 1318"/>
                      <a:gd name="T16" fmla="*/ 0 w 857"/>
                      <a:gd name="T17" fmla="*/ 0 h 1318"/>
                      <a:gd name="T18" fmla="*/ 0 w 857"/>
                      <a:gd name="T19" fmla="*/ 1 h 13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7"/>
                      <a:gd name="T31" fmla="*/ 0 h 1318"/>
                      <a:gd name="T32" fmla="*/ 857 w 857"/>
                      <a:gd name="T33" fmla="*/ 1318 h 13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7" h="1318">
                        <a:moveTo>
                          <a:pt x="0" y="1317"/>
                        </a:moveTo>
                        <a:lnTo>
                          <a:pt x="856" y="1317"/>
                        </a:lnTo>
                        <a:lnTo>
                          <a:pt x="856" y="0"/>
                        </a:lnTo>
                        <a:lnTo>
                          <a:pt x="0" y="0"/>
                        </a:lnTo>
                        <a:lnTo>
                          <a:pt x="0" y="1317"/>
                        </a:lnTo>
                        <a:close/>
                        <a:moveTo>
                          <a:pt x="10" y="1302"/>
                        </a:moveTo>
                        <a:lnTo>
                          <a:pt x="845" y="1302"/>
                        </a:lnTo>
                        <a:lnTo>
                          <a:pt x="845" y="14"/>
                        </a:lnTo>
                        <a:lnTo>
                          <a:pt x="10" y="14"/>
                        </a:lnTo>
                        <a:lnTo>
                          <a:pt x="10" y="130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48" name="Freeform 1462">
                    <a:extLst>
                      <a:ext uri="{FF2B5EF4-FFF2-40B4-BE49-F238E27FC236}">
                        <a16:creationId xmlns="" xmlns:a16="http://schemas.microsoft.com/office/drawing/2014/main" id="{4B113996-4A58-4519-83E1-D48DE4BCFAE8}"/>
                      </a:ext>
                    </a:extLst>
                  </p:cNvPr>
                  <p:cNvSpPr>
                    <a:spLocks/>
                  </p:cNvSpPr>
                  <p:nvPr/>
                </p:nvSpPr>
                <p:spPr bwMode="auto">
                  <a:xfrm>
                    <a:off x="36" y="38"/>
                    <a:ext cx="189" cy="291"/>
                  </a:xfrm>
                  <a:custGeom>
                    <a:avLst/>
                    <a:gdLst>
                      <a:gd name="T0" fmla="*/ 0 w 840"/>
                      <a:gd name="T1" fmla="*/ 1 h 1287"/>
                      <a:gd name="T2" fmla="*/ 0 w 840"/>
                      <a:gd name="T3" fmla="*/ 1 h 1287"/>
                      <a:gd name="T4" fmla="*/ 0 w 840"/>
                      <a:gd name="T5" fmla="*/ 0 h 1287"/>
                      <a:gd name="T6" fmla="*/ 0 w 840"/>
                      <a:gd name="T7" fmla="*/ 0 h 1287"/>
                      <a:gd name="T8" fmla="*/ 0 w 840"/>
                      <a:gd name="T9" fmla="*/ 1 h 1287"/>
                      <a:gd name="T10" fmla="*/ 0 w 840"/>
                      <a:gd name="T11" fmla="*/ 1 h 1287"/>
                      <a:gd name="T12" fmla="*/ 0 w 840"/>
                      <a:gd name="T13" fmla="*/ 1 h 1287"/>
                      <a:gd name="T14" fmla="*/ 0 w 840"/>
                      <a:gd name="T15" fmla="*/ 0 h 1287"/>
                      <a:gd name="T16" fmla="*/ 0 w 840"/>
                      <a:gd name="T17" fmla="*/ 0 h 1287"/>
                      <a:gd name="T18" fmla="*/ 0 w 840"/>
                      <a:gd name="T19" fmla="*/ 1 h 12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0"/>
                      <a:gd name="T31" fmla="*/ 0 h 1287"/>
                      <a:gd name="T32" fmla="*/ 840 w 840"/>
                      <a:gd name="T33" fmla="*/ 1287 h 12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0" h="1287">
                        <a:moveTo>
                          <a:pt x="0" y="1286"/>
                        </a:moveTo>
                        <a:lnTo>
                          <a:pt x="839" y="1286"/>
                        </a:lnTo>
                        <a:lnTo>
                          <a:pt x="839" y="0"/>
                        </a:lnTo>
                        <a:lnTo>
                          <a:pt x="0" y="0"/>
                        </a:lnTo>
                        <a:lnTo>
                          <a:pt x="0" y="1286"/>
                        </a:lnTo>
                        <a:close/>
                        <a:moveTo>
                          <a:pt x="13" y="1267"/>
                        </a:moveTo>
                        <a:lnTo>
                          <a:pt x="827" y="1267"/>
                        </a:lnTo>
                        <a:lnTo>
                          <a:pt x="827" y="19"/>
                        </a:lnTo>
                        <a:lnTo>
                          <a:pt x="13" y="19"/>
                        </a:lnTo>
                        <a:lnTo>
                          <a:pt x="13" y="1267"/>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49" name="Freeform 1463">
                    <a:extLst>
                      <a:ext uri="{FF2B5EF4-FFF2-40B4-BE49-F238E27FC236}">
                        <a16:creationId xmlns="" xmlns:a16="http://schemas.microsoft.com/office/drawing/2014/main" id="{729E511A-5B7B-46F9-8B65-6CEBFFD38DE9}"/>
                      </a:ext>
                    </a:extLst>
                  </p:cNvPr>
                  <p:cNvSpPr>
                    <a:spLocks/>
                  </p:cNvSpPr>
                  <p:nvPr/>
                </p:nvSpPr>
                <p:spPr bwMode="auto">
                  <a:xfrm>
                    <a:off x="39" y="41"/>
                    <a:ext cx="184" cy="283"/>
                  </a:xfrm>
                  <a:custGeom>
                    <a:avLst/>
                    <a:gdLst>
                      <a:gd name="T0" fmla="*/ 0 w 814"/>
                      <a:gd name="T1" fmla="*/ 1 h 1252"/>
                      <a:gd name="T2" fmla="*/ 0 w 814"/>
                      <a:gd name="T3" fmla="*/ 1 h 1252"/>
                      <a:gd name="T4" fmla="*/ 0 w 814"/>
                      <a:gd name="T5" fmla="*/ 0 h 1252"/>
                      <a:gd name="T6" fmla="*/ 0 w 814"/>
                      <a:gd name="T7" fmla="*/ 0 h 1252"/>
                      <a:gd name="T8" fmla="*/ 0 w 814"/>
                      <a:gd name="T9" fmla="*/ 1 h 1252"/>
                      <a:gd name="T10" fmla="*/ 0 w 814"/>
                      <a:gd name="T11" fmla="*/ 1 h 1252"/>
                      <a:gd name="T12" fmla="*/ 0 w 814"/>
                      <a:gd name="T13" fmla="*/ 1 h 1252"/>
                      <a:gd name="T14" fmla="*/ 0 w 814"/>
                      <a:gd name="T15" fmla="*/ 0 h 1252"/>
                      <a:gd name="T16" fmla="*/ 0 w 814"/>
                      <a:gd name="T17" fmla="*/ 0 h 1252"/>
                      <a:gd name="T18" fmla="*/ 0 w 814"/>
                      <a:gd name="T19" fmla="*/ 1 h 12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4"/>
                      <a:gd name="T31" fmla="*/ 0 h 1252"/>
                      <a:gd name="T32" fmla="*/ 814 w 814"/>
                      <a:gd name="T33" fmla="*/ 1252 h 12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4" h="1252">
                        <a:moveTo>
                          <a:pt x="0" y="1251"/>
                        </a:moveTo>
                        <a:lnTo>
                          <a:pt x="813" y="1251"/>
                        </a:lnTo>
                        <a:lnTo>
                          <a:pt x="813" y="0"/>
                        </a:lnTo>
                        <a:lnTo>
                          <a:pt x="0" y="0"/>
                        </a:lnTo>
                        <a:lnTo>
                          <a:pt x="0" y="1251"/>
                        </a:lnTo>
                        <a:close/>
                        <a:moveTo>
                          <a:pt x="8" y="1236"/>
                        </a:moveTo>
                        <a:lnTo>
                          <a:pt x="804" y="1236"/>
                        </a:lnTo>
                        <a:lnTo>
                          <a:pt x="804" y="14"/>
                        </a:lnTo>
                        <a:lnTo>
                          <a:pt x="8" y="14"/>
                        </a:lnTo>
                        <a:lnTo>
                          <a:pt x="8" y="1236"/>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50" name="Freeform 1464">
                    <a:extLst>
                      <a:ext uri="{FF2B5EF4-FFF2-40B4-BE49-F238E27FC236}">
                        <a16:creationId xmlns="" xmlns:a16="http://schemas.microsoft.com/office/drawing/2014/main" id="{9BCA0FC3-CFCE-4574-B02E-0C128493B2B4}"/>
                      </a:ext>
                    </a:extLst>
                  </p:cNvPr>
                  <p:cNvSpPr>
                    <a:spLocks/>
                  </p:cNvSpPr>
                  <p:nvPr/>
                </p:nvSpPr>
                <p:spPr bwMode="auto">
                  <a:xfrm>
                    <a:off x="42" y="44"/>
                    <a:ext cx="179" cy="276"/>
                  </a:xfrm>
                  <a:custGeom>
                    <a:avLst/>
                    <a:gdLst>
                      <a:gd name="T0" fmla="*/ 0 w 792"/>
                      <a:gd name="T1" fmla="*/ 1 h 1223"/>
                      <a:gd name="T2" fmla="*/ 0 w 792"/>
                      <a:gd name="T3" fmla="*/ 1 h 1223"/>
                      <a:gd name="T4" fmla="*/ 0 w 792"/>
                      <a:gd name="T5" fmla="*/ 0 h 1223"/>
                      <a:gd name="T6" fmla="*/ 0 w 792"/>
                      <a:gd name="T7" fmla="*/ 0 h 1223"/>
                      <a:gd name="T8" fmla="*/ 0 w 792"/>
                      <a:gd name="T9" fmla="*/ 1 h 1223"/>
                      <a:gd name="T10" fmla="*/ 0 w 792"/>
                      <a:gd name="T11" fmla="*/ 1 h 1223"/>
                      <a:gd name="T12" fmla="*/ 0 w 792"/>
                      <a:gd name="T13" fmla="*/ 1 h 1223"/>
                      <a:gd name="T14" fmla="*/ 0 w 792"/>
                      <a:gd name="T15" fmla="*/ 0 h 1223"/>
                      <a:gd name="T16" fmla="*/ 0 w 792"/>
                      <a:gd name="T17" fmla="*/ 0 h 1223"/>
                      <a:gd name="T18" fmla="*/ 0 w 792"/>
                      <a:gd name="T19" fmla="*/ 1 h 1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2"/>
                      <a:gd name="T31" fmla="*/ 0 h 1223"/>
                      <a:gd name="T32" fmla="*/ 792 w 792"/>
                      <a:gd name="T33" fmla="*/ 1223 h 12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2" h="1223">
                        <a:moveTo>
                          <a:pt x="0" y="1222"/>
                        </a:moveTo>
                        <a:lnTo>
                          <a:pt x="791" y="1222"/>
                        </a:lnTo>
                        <a:lnTo>
                          <a:pt x="791" y="0"/>
                        </a:lnTo>
                        <a:lnTo>
                          <a:pt x="0" y="0"/>
                        </a:lnTo>
                        <a:lnTo>
                          <a:pt x="0" y="1222"/>
                        </a:lnTo>
                        <a:close/>
                        <a:moveTo>
                          <a:pt x="12" y="1204"/>
                        </a:moveTo>
                        <a:lnTo>
                          <a:pt x="778" y="1204"/>
                        </a:lnTo>
                        <a:lnTo>
                          <a:pt x="778" y="17"/>
                        </a:lnTo>
                        <a:lnTo>
                          <a:pt x="12" y="17"/>
                        </a:lnTo>
                        <a:lnTo>
                          <a:pt x="12" y="1204"/>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51" name="Freeform 1465">
                    <a:extLst>
                      <a:ext uri="{FF2B5EF4-FFF2-40B4-BE49-F238E27FC236}">
                        <a16:creationId xmlns="" xmlns:a16="http://schemas.microsoft.com/office/drawing/2014/main" id="{C61D9794-5734-4E4B-8F5A-6546BCFD6FFC}"/>
                      </a:ext>
                    </a:extLst>
                  </p:cNvPr>
                  <p:cNvSpPr>
                    <a:spLocks/>
                  </p:cNvSpPr>
                  <p:nvPr/>
                </p:nvSpPr>
                <p:spPr bwMode="auto">
                  <a:xfrm>
                    <a:off x="45" y="49"/>
                    <a:ext cx="173" cy="267"/>
                  </a:xfrm>
                  <a:custGeom>
                    <a:avLst/>
                    <a:gdLst>
                      <a:gd name="T0" fmla="*/ 0 w 766"/>
                      <a:gd name="T1" fmla="*/ 1 h 1183"/>
                      <a:gd name="T2" fmla="*/ 0 w 766"/>
                      <a:gd name="T3" fmla="*/ 1 h 1183"/>
                      <a:gd name="T4" fmla="*/ 0 w 766"/>
                      <a:gd name="T5" fmla="*/ 0 h 1183"/>
                      <a:gd name="T6" fmla="*/ 0 w 766"/>
                      <a:gd name="T7" fmla="*/ 0 h 1183"/>
                      <a:gd name="T8" fmla="*/ 0 w 766"/>
                      <a:gd name="T9" fmla="*/ 1 h 1183"/>
                      <a:gd name="T10" fmla="*/ 0 w 766"/>
                      <a:gd name="T11" fmla="*/ 1 h 1183"/>
                      <a:gd name="T12" fmla="*/ 0 w 766"/>
                      <a:gd name="T13" fmla="*/ 1 h 1183"/>
                      <a:gd name="T14" fmla="*/ 0 w 766"/>
                      <a:gd name="T15" fmla="*/ 0 h 1183"/>
                      <a:gd name="T16" fmla="*/ 0 w 766"/>
                      <a:gd name="T17" fmla="*/ 0 h 1183"/>
                      <a:gd name="T18" fmla="*/ 0 w 766"/>
                      <a:gd name="T19" fmla="*/ 1 h 11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6"/>
                      <a:gd name="T31" fmla="*/ 0 h 1183"/>
                      <a:gd name="T32" fmla="*/ 766 w 766"/>
                      <a:gd name="T33" fmla="*/ 1183 h 11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6" h="1183">
                        <a:moveTo>
                          <a:pt x="0" y="1182"/>
                        </a:moveTo>
                        <a:lnTo>
                          <a:pt x="765" y="1182"/>
                        </a:lnTo>
                        <a:lnTo>
                          <a:pt x="765" y="0"/>
                        </a:lnTo>
                        <a:lnTo>
                          <a:pt x="0" y="0"/>
                        </a:lnTo>
                        <a:lnTo>
                          <a:pt x="0" y="1182"/>
                        </a:lnTo>
                        <a:close/>
                        <a:moveTo>
                          <a:pt x="12" y="1163"/>
                        </a:moveTo>
                        <a:lnTo>
                          <a:pt x="753" y="1163"/>
                        </a:lnTo>
                        <a:lnTo>
                          <a:pt x="753" y="19"/>
                        </a:lnTo>
                        <a:lnTo>
                          <a:pt x="12" y="19"/>
                        </a:lnTo>
                        <a:lnTo>
                          <a:pt x="12" y="116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52" name="Freeform 1466">
                    <a:extLst>
                      <a:ext uri="{FF2B5EF4-FFF2-40B4-BE49-F238E27FC236}">
                        <a16:creationId xmlns="" xmlns:a16="http://schemas.microsoft.com/office/drawing/2014/main" id="{5C9FAB8F-B9BE-426E-B90C-800F98444E4A}"/>
                      </a:ext>
                    </a:extLst>
                  </p:cNvPr>
                  <p:cNvSpPr>
                    <a:spLocks/>
                  </p:cNvSpPr>
                  <p:nvPr/>
                </p:nvSpPr>
                <p:spPr bwMode="auto">
                  <a:xfrm>
                    <a:off x="48" y="53"/>
                    <a:ext cx="167" cy="258"/>
                  </a:xfrm>
                  <a:custGeom>
                    <a:avLst/>
                    <a:gdLst>
                      <a:gd name="T0" fmla="*/ 0 w 741"/>
                      <a:gd name="T1" fmla="*/ 1 h 1143"/>
                      <a:gd name="T2" fmla="*/ 0 w 741"/>
                      <a:gd name="T3" fmla="*/ 1 h 1143"/>
                      <a:gd name="T4" fmla="*/ 0 w 741"/>
                      <a:gd name="T5" fmla="*/ 0 h 1143"/>
                      <a:gd name="T6" fmla="*/ 0 w 741"/>
                      <a:gd name="T7" fmla="*/ 0 h 1143"/>
                      <a:gd name="T8" fmla="*/ 0 w 741"/>
                      <a:gd name="T9" fmla="*/ 1 h 1143"/>
                      <a:gd name="T10" fmla="*/ 0 w 741"/>
                      <a:gd name="T11" fmla="*/ 1 h 1143"/>
                      <a:gd name="T12" fmla="*/ 0 w 741"/>
                      <a:gd name="T13" fmla="*/ 1 h 1143"/>
                      <a:gd name="T14" fmla="*/ 0 w 741"/>
                      <a:gd name="T15" fmla="*/ 0 h 1143"/>
                      <a:gd name="T16" fmla="*/ 0 w 741"/>
                      <a:gd name="T17" fmla="*/ 0 h 1143"/>
                      <a:gd name="T18" fmla="*/ 0 w 741"/>
                      <a:gd name="T19" fmla="*/ 1 h 1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1"/>
                      <a:gd name="T31" fmla="*/ 0 h 1143"/>
                      <a:gd name="T32" fmla="*/ 741 w 741"/>
                      <a:gd name="T33" fmla="*/ 1143 h 1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1" h="1143">
                        <a:moveTo>
                          <a:pt x="0" y="1142"/>
                        </a:moveTo>
                        <a:lnTo>
                          <a:pt x="740" y="1142"/>
                        </a:lnTo>
                        <a:lnTo>
                          <a:pt x="740" y="0"/>
                        </a:lnTo>
                        <a:lnTo>
                          <a:pt x="0" y="0"/>
                        </a:lnTo>
                        <a:lnTo>
                          <a:pt x="0" y="1142"/>
                        </a:lnTo>
                        <a:close/>
                        <a:moveTo>
                          <a:pt x="14" y="1123"/>
                        </a:moveTo>
                        <a:lnTo>
                          <a:pt x="727" y="1123"/>
                        </a:lnTo>
                        <a:lnTo>
                          <a:pt x="727" y="19"/>
                        </a:lnTo>
                        <a:lnTo>
                          <a:pt x="14" y="19"/>
                        </a:lnTo>
                        <a:lnTo>
                          <a:pt x="14" y="1123"/>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53" name="Freeform 1467">
                    <a:extLst>
                      <a:ext uri="{FF2B5EF4-FFF2-40B4-BE49-F238E27FC236}">
                        <a16:creationId xmlns="" xmlns:a16="http://schemas.microsoft.com/office/drawing/2014/main" id="{3A02C465-B3B6-4FB0-8C26-EDA5770F16B6}"/>
                      </a:ext>
                    </a:extLst>
                  </p:cNvPr>
                  <p:cNvSpPr>
                    <a:spLocks/>
                  </p:cNvSpPr>
                  <p:nvPr/>
                </p:nvSpPr>
                <p:spPr bwMode="auto">
                  <a:xfrm>
                    <a:off x="50" y="58"/>
                    <a:ext cx="161" cy="250"/>
                  </a:xfrm>
                  <a:custGeom>
                    <a:avLst/>
                    <a:gdLst>
                      <a:gd name="T0" fmla="*/ 0 w 716"/>
                      <a:gd name="T1" fmla="*/ 1 h 1108"/>
                      <a:gd name="T2" fmla="*/ 0 w 716"/>
                      <a:gd name="T3" fmla="*/ 1 h 1108"/>
                      <a:gd name="T4" fmla="*/ 0 w 716"/>
                      <a:gd name="T5" fmla="*/ 0 h 1108"/>
                      <a:gd name="T6" fmla="*/ 0 w 716"/>
                      <a:gd name="T7" fmla="*/ 0 h 1108"/>
                      <a:gd name="T8" fmla="*/ 0 w 716"/>
                      <a:gd name="T9" fmla="*/ 1 h 1108"/>
                      <a:gd name="T10" fmla="*/ 0 w 716"/>
                      <a:gd name="T11" fmla="*/ 1 h 1108"/>
                      <a:gd name="T12" fmla="*/ 0 w 716"/>
                      <a:gd name="T13" fmla="*/ 1 h 1108"/>
                      <a:gd name="T14" fmla="*/ 0 w 716"/>
                      <a:gd name="T15" fmla="*/ 0 h 1108"/>
                      <a:gd name="T16" fmla="*/ 0 w 716"/>
                      <a:gd name="T17" fmla="*/ 0 h 1108"/>
                      <a:gd name="T18" fmla="*/ 0 w 716"/>
                      <a:gd name="T19" fmla="*/ 1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6"/>
                      <a:gd name="T31" fmla="*/ 0 h 1108"/>
                      <a:gd name="T32" fmla="*/ 716 w 716"/>
                      <a:gd name="T33" fmla="*/ 1108 h 11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6" h="1108">
                        <a:moveTo>
                          <a:pt x="0" y="1107"/>
                        </a:moveTo>
                        <a:lnTo>
                          <a:pt x="715" y="1107"/>
                        </a:lnTo>
                        <a:lnTo>
                          <a:pt x="715" y="0"/>
                        </a:lnTo>
                        <a:lnTo>
                          <a:pt x="0" y="0"/>
                        </a:lnTo>
                        <a:lnTo>
                          <a:pt x="0" y="1107"/>
                        </a:lnTo>
                        <a:close/>
                        <a:moveTo>
                          <a:pt x="13" y="1084"/>
                        </a:moveTo>
                        <a:lnTo>
                          <a:pt x="701" y="1084"/>
                        </a:lnTo>
                        <a:lnTo>
                          <a:pt x="701" y="22"/>
                        </a:lnTo>
                        <a:lnTo>
                          <a:pt x="13" y="22"/>
                        </a:lnTo>
                        <a:lnTo>
                          <a:pt x="13" y="1084"/>
                        </a:lnTo>
                        <a:close/>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54" name="Freeform 1468">
                    <a:extLst>
                      <a:ext uri="{FF2B5EF4-FFF2-40B4-BE49-F238E27FC236}">
                        <a16:creationId xmlns="" xmlns:a16="http://schemas.microsoft.com/office/drawing/2014/main" id="{BCDD62B6-A325-48BA-B3A0-935814B2EFC2}"/>
                      </a:ext>
                    </a:extLst>
                  </p:cNvPr>
                  <p:cNvSpPr>
                    <a:spLocks/>
                  </p:cNvSpPr>
                  <p:nvPr/>
                </p:nvSpPr>
                <p:spPr bwMode="auto">
                  <a:xfrm>
                    <a:off x="54" y="63"/>
                    <a:ext cx="155" cy="240"/>
                  </a:xfrm>
                  <a:custGeom>
                    <a:avLst/>
                    <a:gdLst>
                      <a:gd name="T0" fmla="*/ 0 w 689"/>
                      <a:gd name="T1" fmla="*/ 1 h 1063"/>
                      <a:gd name="T2" fmla="*/ 0 w 689"/>
                      <a:gd name="T3" fmla="*/ 1 h 1063"/>
                      <a:gd name="T4" fmla="*/ 0 w 689"/>
                      <a:gd name="T5" fmla="*/ 0 h 1063"/>
                      <a:gd name="T6" fmla="*/ 0 w 689"/>
                      <a:gd name="T7" fmla="*/ 0 h 1063"/>
                      <a:gd name="T8" fmla="*/ 0 w 689"/>
                      <a:gd name="T9" fmla="*/ 1 h 1063"/>
                      <a:gd name="T10" fmla="*/ 0 w 689"/>
                      <a:gd name="T11" fmla="*/ 1 h 1063"/>
                      <a:gd name="T12" fmla="*/ 0 w 689"/>
                      <a:gd name="T13" fmla="*/ 1 h 1063"/>
                      <a:gd name="T14" fmla="*/ 0 w 689"/>
                      <a:gd name="T15" fmla="*/ 0 h 1063"/>
                      <a:gd name="T16" fmla="*/ 0 w 689"/>
                      <a:gd name="T17" fmla="*/ 0 h 1063"/>
                      <a:gd name="T18" fmla="*/ 0 w 689"/>
                      <a:gd name="T19" fmla="*/ 1 h 10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9"/>
                      <a:gd name="T31" fmla="*/ 0 h 1063"/>
                      <a:gd name="T32" fmla="*/ 689 w 689"/>
                      <a:gd name="T33" fmla="*/ 1063 h 10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9" h="1063">
                        <a:moveTo>
                          <a:pt x="0" y="1062"/>
                        </a:moveTo>
                        <a:lnTo>
                          <a:pt x="688" y="1062"/>
                        </a:lnTo>
                        <a:lnTo>
                          <a:pt x="688" y="0"/>
                        </a:lnTo>
                        <a:lnTo>
                          <a:pt x="0" y="0"/>
                        </a:lnTo>
                        <a:lnTo>
                          <a:pt x="0" y="1062"/>
                        </a:lnTo>
                        <a:close/>
                        <a:moveTo>
                          <a:pt x="12" y="1044"/>
                        </a:moveTo>
                        <a:lnTo>
                          <a:pt x="675" y="1044"/>
                        </a:lnTo>
                        <a:lnTo>
                          <a:pt x="675" y="17"/>
                        </a:lnTo>
                        <a:lnTo>
                          <a:pt x="12" y="17"/>
                        </a:lnTo>
                        <a:lnTo>
                          <a:pt x="12" y="1044"/>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55" name="Freeform 1469">
                    <a:extLst>
                      <a:ext uri="{FF2B5EF4-FFF2-40B4-BE49-F238E27FC236}">
                        <a16:creationId xmlns="" xmlns:a16="http://schemas.microsoft.com/office/drawing/2014/main" id="{528C7DF2-9C22-4BD1-A6C0-F03A149FC417}"/>
                      </a:ext>
                    </a:extLst>
                  </p:cNvPr>
                  <p:cNvSpPr>
                    <a:spLocks/>
                  </p:cNvSpPr>
                  <p:nvPr/>
                </p:nvSpPr>
                <p:spPr bwMode="auto">
                  <a:xfrm>
                    <a:off x="56" y="67"/>
                    <a:ext cx="150" cy="231"/>
                  </a:xfrm>
                  <a:custGeom>
                    <a:avLst/>
                    <a:gdLst>
                      <a:gd name="T0" fmla="*/ 0 w 664"/>
                      <a:gd name="T1" fmla="*/ 1 h 1023"/>
                      <a:gd name="T2" fmla="*/ 0 w 664"/>
                      <a:gd name="T3" fmla="*/ 1 h 1023"/>
                      <a:gd name="T4" fmla="*/ 0 w 664"/>
                      <a:gd name="T5" fmla="*/ 0 h 1023"/>
                      <a:gd name="T6" fmla="*/ 0 w 664"/>
                      <a:gd name="T7" fmla="*/ 0 h 1023"/>
                      <a:gd name="T8" fmla="*/ 0 w 664"/>
                      <a:gd name="T9" fmla="*/ 1 h 1023"/>
                      <a:gd name="T10" fmla="*/ 0 w 664"/>
                      <a:gd name="T11" fmla="*/ 1 h 1023"/>
                      <a:gd name="T12" fmla="*/ 0 w 664"/>
                      <a:gd name="T13" fmla="*/ 1 h 1023"/>
                      <a:gd name="T14" fmla="*/ 0 w 664"/>
                      <a:gd name="T15" fmla="*/ 0 h 1023"/>
                      <a:gd name="T16" fmla="*/ 0 w 664"/>
                      <a:gd name="T17" fmla="*/ 0 h 1023"/>
                      <a:gd name="T18" fmla="*/ 0 w 664"/>
                      <a:gd name="T19" fmla="*/ 1 h 10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4"/>
                      <a:gd name="T31" fmla="*/ 0 h 1023"/>
                      <a:gd name="T32" fmla="*/ 664 w 664"/>
                      <a:gd name="T33" fmla="*/ 1023 h 10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4" h="1023">
                        <a:moveTo>
                          <a:pt x="0" y="1022"/>
                        </a:moveTo>
                        <a:lnTo>
                          <a:pt x="663" y="1022"/>
                        </a:lnTo>
                        <a:lnTo>
                          <a:pt x="663" y="0"/>
                        </a:lnTo>
                        <a:lnTo>
                          <a:pt x="0" y="0"/>
                        </a:lnTo>
                        <a:lnTo>
                          <a:pt x="0" y="1022"/>
                        </a:lnTo>
                        <a:close/>
                        <a:moveTo>
                          <a:pt x="13" y="1000"/>
                        </a:moveTo>
                        <a:lnTo>
                          <a:pt x="646" y="1000"/>
                        </a:lnTo>
                        <a:lnTo>
                          <a:pt x="646" y="22"/>
                        </a:lnTo>
                        <a:lnTo>
                          <a:pt x="13" y="22"/>
                        </a:lnTo>
                        <a:lnTo>
                          <a:pt x="13" y="1000"/>
                        </a:ln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56" name="Freeform 1470">
                    <a:extLst>
                      <a:ext uri="{FF2B5EF4-FFF2-40B4-BE49-F238E27FC236}">
                        <a16:creationId xmlns="" xmlns:a16="http://schemas.microsoft.com/office/drawing/2014/main" id="{DEB6C967-437D-4297-860B-14AC9F26C72C}"/>
                      </a:ext>
                    </a:extLst>
                  </p:cNvPr>
                  <p:cNvSpPr>
                    <a:spLocks/>
                  </p:cNvSpPr>
                  <p:nvPr/>
                </p:nvSpPr>
                <p:spPr bwMode="auto">
                  <a:xfrm>
                    <a:off x="59" y="73"/>
                    <a:ext cx="143" cy="221"/>
                  </a:xfrm>
                  <a:custGeom>
                    <a:avLst/>
                    <a:gdLst>
                      <a:gd name="T0" fmla="*/ 0 w 634"/>
                      <a:gd name="T1" fmla="*/ 0 h 978"/>
                      <a:gd name="T2" fmla="*/ 0 w 634"/>
                      <a:gd name="T3" fmla="*/ 0 h 978"/>
                      <a:gd name="T4" fmla="*/ 0 w 634"/>
                      <a:gd name="T5" fmla="*/ 0 h 978"/>
                      <a:gd name="T6" fmla="*/ 0 w 634"/>
                      <a:gd name="T7" fmla="*/ 0 h 978"/>
                      <a:gd name="T8" fmla="*/ 0 w 634"/>
                      <a:gd name="T9" fmla="*/ 0 h 978"/>
                      <a:gd name="T10" fmla="*/ 0 w 634"/>
                      <a:gd name="T11" fmla="*/ 0 h 978"/>
                      <a:gd name="T12" fmla="*/ 0 w 634"/>
                      <a:gd name="T13" fmla="*/ 0 h 978"/>
                      <a:gd name="T14" fmla="*/ 0 w 634"/>
                      <a:gd name="T15" fmla="*/ 0 h 978"/>
                      <a:gd name="T16" fmla="*/ 0 w 634"/>
                      <a:gd name="T17" fmla="*/ 0 h 978"/>
                      <a:gd name="T18" fmla="*/ 0 w 634"/>
                      <a:gd name="T19" fmla="*/ 0 h 9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4"/>
                      <a:gd name="T31" fmla="*/ 0 h 978"/>
                      <a:gd name="T32" fmla="*/ 634 w 634"/>
                      <a:gd name="T33" fmla="*/ 978 h 9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4" h="978">
                        <a:moveTo>
                          <a:pt x="0" y="977"/>
                        </a:moveTo>
                        <a:lnTo>
                          <a:pt x="633" y="977"/>
                        </a:lnTo>
                        <a:lnTo>
                          <a:pt x="633" y="0"/>
                        </a:lnTo>
                        <a:lnTo>
                          <a:pt x="0" y="0"/>
                        </a:lnTo>
                        <a:lnTo>
                          <a:pt x="0" y="977"/>
                        </a:lnTo>
                        <a:close/>
                        <a:moveTo>
                          <a:pt x="14" y="955"/>
                        </a:moveTo>
                        <a:lnTo>
                          <a:pt x="621" y="955"/>
                        </a:lnTo>
                        <a:lnTo>
                          <a:pt x="621" y="22"/>
                        </a:lnTo>
                        <a:lnTo>
                          <a:pt x="14" y="22"/>
                        </a:lnTo>
                        <a:lnTo>
                          <a:pt x="14" y="955"/>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57" name="Freeform 1471">
                    <a:extLst>
                      <a:ext uri="{FF2B5EF4-FFF2-40B4-BE49-F238E27FC236}">
                        <a16:creationId xmlns="" xmlns:a16="http://schemas.microsoft.com/office/drawing/2014/main" id="{F60A708B-EA4A-407F-AAFF-A2688A3B752E}"/>
                      </a:ext>
                    </a:extLst>
                  </p:cNvPr>
                  <p:cNvSpPr>
                    <a:spLocks/>
                  </p:cNvSpPr>
                  <p:nvPr/>
                </p:nvSpPr>
                <p:spPr bwMode="auto">
                  <a:xfrm>
                    <a:off x="63" y="77"/>
                    <a:ext cx="136" cy="210"/>
                  </a:xfrm>
                  <a:custGeom>
                    <a:avLst/>
                    <a:gdLst>
                      <a:gd name="T0" fmla="*/ 0 w 604"/>
                      <a:gd name="T1" fmla="*/ 0 h 932"/>
                      <a:gd name="T2" fmla="*/ 0 w 604"/>
                      <a:gd name="T3" fmla="*/ 0 h 932"/>
                      <a:gd name="T4" fmla="*/ 0 w 604"/>
                      <a:gd name="T5" fmla="*/ 0 h 932"/>
                      <a:gd name="T6" fmla="*/ 0 w 604"/>
                      <a:gd name="T7" fmla="*/ 0 h 932"/>
                      <a:gd name="T8" fmla="*/ 0 w 604"/>
                      <a:gd name="T9" fmla="*/ 0 h 932"/>
                      <a:gd name="T10" fmla="*/ 0 w 604"/>
                      <a:gd name="T11" fmla="*/ 0 h 932"/>
                      <a:gd name="T12" fmla="*/ 0 w 604"/>
                      <a:gd name="T13" fmla="*/ 0 h 932"/>
                      <a:gd name="T14" fmla="*/ 0 w 604"/>
                      <a:gd name="T15" fmla="*/ 0 h 932"/>
                      <a:gd name="T16" fmla="*/ 0 w 604"/>
                      <a:gd name="T17" fmla="*/ 0 h 932"/>
                      <a:gd name="T18" fmla="*/ 0 w 604"/>
                      <a:gd name="T19" fmla="*/ 0 h 9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4"/>
                      <a:gd name="T31" fmla="*/ 0 h 932"/>
                      <a:gd name="T32" fmla="*/ 604 w 604"/>
                      <a:gd name="T33" fmla="*/ 932 h 9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4" h="932">
                        <a:moveTo>
                          <a:pt x="0" y="931"/>
                        </a:moveTo>
                        <a:lnTo>
                          <a:pt x="603" y="931"/>
                        </a:lnTo>
                        <a:lnTo>
                          <a:pt x="603" y="0"/>
                        </a:lnTo>
                        <a:lnTo>
                          <a:pt x="0" y="0"/>
                        </a:lnTo>
                        <a:lnTo>
                          <a:pt x="0" y="931"/>
                        </a:lnTo>
                        <a:close/>
                        <a:moveTo>
                          <a:pt x="17" y="904"/>
                        </a:moveTo>
                        <a:lnTo>
                          <a:pt x="588" y="904"/>
                        </a:lnTo>
                        <a:lnTo>
                          <a:pt x="588" y="27"/>
                        </a:lnTo>
                        <a:lnTo>
                          <a:pt x="17" y="27"/>
                        </a:lnTo>
                        <a:lnTo>
                          <a:pt x="17" y="90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58" name="Freeform 1472">
                    <a:extLst>
                      <a:ext uri="{FF2B5EF4-FFF2-40B4-BE49-F238E27FC236}">
                        <a16:creationId xmlns="" xmlns:a16="http://schemas.microsoft.com/office/drawing/2014/main" id="{55A571CC-4265-42F1-B468-370E53B38C03}"/>
                      </a:ext>
                    </a:extLst>
                  </p:cNvPr>
                  <p:cNvSpPr>
                    <a:spLocks/>
                  </p:cNvSpPr>
                  <p:nvPr/>
                </p:nvSpPr>
                <p:spPr bwMode="auto">
                  <a:xfrm>
                    <a:off x="66" y="83"/>
                    <a:ext cx="129" cy="199"/>
                  </a:xfrm>
                  <a:custGeom>
                    <a:avLst/>
                    <a:gdLst>
                      <a:gd name="T0" fmla="*/ 0 w 574"/>
                      <a:gd name="T1" fmla="*/ 0 h 882"/>
                      <a:gd name="T2" fmla="*/ 0 w 574"/>
                      <a:gd name="T3" fmla="*/ 0 h 882"/>
                      <a:gd name="T4" fmla="*/ 0 w 574"/>
                      <a:gd name="T5" fmla="*/ 0 h 882"/>
                      <a:gd name="T6" fmla="*/ 0 w 574"/>
                      <a:gd name="T7" fmla="*/ 0 h 882"/>
                      <a:gd name="T8" fmla="*/ 0 w 574"/>
                      <a:gd name="T9" fmla="*/ 0 h 882"/>
                      <a:gd name="T10" fmla="*/ 0 w 574"/>
                      <a:gd name="T11" fmla="*/ 0 h 882"/>
                      <a:gd name="T12" fmla="*/ 0 w 574"/>
                      <a:gd name="T13" fmla="*/ 0 h 882"/>
                      <a:gd name="T14" fmla="*/ 0 w 574"/>
                      <a:gd name="T15" fmla="*/ 0 h 882"/>
                      <a:gd name="T16" fmla="*/ 0 w 574"/>
                      <a:gd name="T17" fmla="*/ 0 h 882"/>
                      <a:gd name="T18" fmla="*/ 0 w 574"/>
                      <a:gd name="T19" fmla="*/ 0 h 8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4"/>
                      <a:gd name="T31" fmla="*/ 0 h 882"/>
                      <a:gd name="T32" fmla="*/ 574 w 574"/>
                      <a:gd name="T33" fmla="*/ 882 h 8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4" h="882">
                        <a:moveTo>
                          <a:pt x="0" y="881"/>
                        </a:moveTo>
                        <a:lnTo>
                          <a:pt x="573" y="881"/>
                        </a:lnTo>
                        <a:lnTo>
                          <a:pt x="573" y="0"/>
                        </a:lnTo>
                        <a:lnTo>
                          <a:pt x="0" y="0"/>
                        </a:lnTo>
                        <a:lnTo>
                          <a:pt x="0" y="881"/>
                        </a:lnTo>
                        <a:close/>
                        <a:moveTo>
                          <a:pt x="15" y="858"/>
                        </a:moveTo>
                        <a:lnTo>
                          <a:pt x="556" y="858"/>
                        </a:lnTo>
                        <a:lnTo>
                          <a:pt x="556" y="22"/>
                        </a:lnTo>
                        <a:lnTo>
                          <a:pt x="15" y="22"/>
                        </a:lnTo>
                        <a:lnTo>
                          <a:pt x="15" y="85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59" name="Freeform 1473">
                    <a:extLst>
                      <a:ext uri="{FF2B5EF4-FFF2-40B4-BE49-F238E27FC236}">
                        <a16:creationId xmlns="" xmlns:a16="http://schemas.microsoft.com/office/drawing/2014/main" id="{659BFB48-5201-47F6-97DA-27495D3BEECF}"/>
                      </a:ext>
                    </a:extLst>
                  </p:cNvPr>
                  <p:cNvSpPr>
                    <a:spLocks/>
                  </p:cNvSpPr>
                  <p:nvPr/>
                </p:nvSpPr>
                <p:spPr bwMode="auto">
                  <a:xfrm>
                    <a:off x="70" y="89"/>
                    <a:ext cx="123" cy="189"/>
                  </a:xfrm>
                  <a:custGeom>
                    <a:avLst/>
                    <a:gdLst>
                      <a:gd name="T0" fmla="*/ 0 w 545"/>
                      <a:gd name="T1" fmla="*/ 0 h 838"/>
                      <a:gd name="T2" fmla="*/ 0 w 545"/>
                      <a:gd name="T3" fmla="*/ 0 h 838"/>
                      <a:gd name="T4" fmla="*/ 0 w 545"/>
                      <a:gd name="T5" fmla="*/ 0 h 838"/>
                      <a:gd name="T6" fmla="*/ 0 w 545"/>
                      <a:gd name="T7" fmla="*/ 0 h 838"/>
                      <a:gd name="T8" fmla="*/ 0 w 545"/>
                      <a:gd name="T9" fmla="*/ 0 h 838"/>
                      <a:gd name="T10" fmla="*/ 0 w 545"/>
                      <a:gd name="T11" fmla="*/ 0 h 838"/>
                      <a:gd name="T12" fmla="*/ 0 w 545"/>
                      <a:gd name="T13" fmla="*/ 0 h 838"/>
                      <a:gd name="T14" fmla="*/ 0 w 545"/>
                      <a:gd name="T15" fmla="*/ 0 h 838"/>
                      <a:gd name="T16" fmla="*/ 0 w 545"/>
                      <a:gd name="T17" fmla="*/ 0 h 838"/>
                      <a:gd name="T18" fmla="*/ 0 w 545"/>
                      <a:gd name="T19" fmla="*/ 0 h 8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838"/>
                      <a:gd name="T32" fmla="*/ 545 w 545"/>
                      <a:gd name="T33" fmla="*/ 838 h 8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838">
                        <a:moveTo>
                          <a:pt x="0" y="837"/>
                        </a:moveTo>
                        <a:lnTo>
                          <a:pt x="544" y="837"/>
                        </a:lnTo>
                        <a:lnTo>
                          <a:pt x="544" y="0"/>
                        </a:lnTo>
                        <a:lnTo>
                          <a:pt x="0" y="0"/>
                        </a:lnTo>
                        <a:lnTo>
                          <a:pt x="0" y="837"/>
                        </a:lnTo>
                        <a:close/>
                        <a:moveTo>
                          <a:pt x="17" y="812"/>
                        </a:moveTo>
                        <a:lnTo>
                          <a:pt x="524" y="812"/>
                        </a:lnTo>
                        <a:lnTo>
                          <a:pt x="524" y="25"/>
                        </a:lnTo>
                        <a:lnTo>
                          <a:pt x="17" y="25"/>
                        </a:lnTo>
                        <a:lnTo>
                          <a:pt x="17" y="81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60" name="Freeform 1474">
                    <a:extLst>
                      <a:ext uri="{FF2B5EF4-FFF2-40B4-BE49-F238E27FC236}">
                        <a16:creationId xmlns="" xmlns:a16="http://schemas.microsoft.com/office/drawing/2014/main" id="{58A71F3C-67AB-44E2-B2D8-73A3CCE8D6D3}"/>
                      </a:ext>
                    </a:extLst>
                  </p:cNvPr>
                  <p:cNvSpPr>
                    <a:spLocks/>
                  </p:cNvSpPr>
                  <p:nvPr/>
                </p:nvSpPr>
                <p:spPr bwMode="auto">
                  <a:xfrm>
                    <a:off x="74" y="94"/>
                    <a:ext cx="114" cy="176"/>
                  </a:xfrm>
                  <a:custGeom>
                    <a:avLst/>
                    <a:gdLst>
                      <a:gd name="T0" fmla="*/ 0 w 506"/>
                      <a:gd name="T1" fmla="*/ 0 h 782"/>
                      <a:gd name="T2" fmla="*/ 0 w 506"/>
                      <a:gd name="T3" fmla="*/ 0 h 782"/>
                      <a:gd name="T4" fmla="*/ 0 w 506"/>
                      <a:gd name="T5" fmla="*/ 0 h 782"/>
                      <a:gd name="T6" fmla="*/ 0 w 506"/>
                      <a:gd name="T7" fmla="*/ 0 h 782"/>
                      <a:gd name="T8" fmla="*/ 0 w 506"/>
                      <a:gd name="T9" fmla="*/ 0 h 782"/>
                      <a:gd name="T10" fmla="*/ 0 w 506"/>
                      <a:gd name="T11" fmla="*/ 0 h 782"/>
                      <a:gd name="T12" fmla="*/ 0 w 506"/>
                      <a:gd name="T13" fmla="*/ 0 h 782"/>
                      <a:gd name="T14" fmla="*/ 0 w 506"/>
                      <a:gd name="T15" fmla="*/ 0 h 782"/>
                      <a:gd name="T16" fmla="*/ 0 w 506"/>
                      <a:gd name="T17" fmla="*/ 0 h 782"/>
                      <a:gd name="T18" fmla="*/ 0 w 506"/>
                      <a:gd name="T19" fmla="*/ 0 h 7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782"/>
                      <a:gd name="T32" fmla="*/ 506 w 506"/>
                      <a:gd name="T33" fmla="*/ 782 h 7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782">
                        <a:moveTo>
                          <a:pt x="0" y="781"/>
                        </a:moveTo>
                        <a:lnTo>
                          <a:pt x="505" y="781"/>
                        </a:lnTo>
                        <a:lnTo>
                          <a:pt x="505" y="0"/>
                        </a:lnTo>
                        <a:lnTo>
                          <a:pt x="0" y="0"/>
                        </a:lnTo>
                        <a:lnTo>
                          <a:pt x="0" y="781"/>
                        </a:lnTo>
                        <a:close/>
                        <a:moveTo>
                          <a:pt x="19" y="754"/>
                        </a:moveTo>
                        <a:lnTo>
                          <a:pt x="490" y="754"/>
                        </a:lnTo>
                        <a:lnTo>
                          <a:pt x="490" y="27"/>
                        </a:lnTo>
                        <a:lnTo>
                          <a:pt x="19" y="27"/>
                        </a:lnTo>
                        <a:lnTo>
                          <a:pt x="19" y="754"/>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61" name="Freeform 1475">
                    <a:extLst>
                      <a:ext uri="{FF2B5EF4-FFF2-40B4-BE49-F238E27FC236}">
                        <a16:creationId xmlns="" xmlns:a16="http://schemas.microsoft.com/office/drawing/2014/main" id="{E5E74654-7AB1-4203-B649-8CF440E9F097}"/>
                      </a:ext>
                    </a:extLst>
                  </p:cNvPr>
                  <p:cNvSpPr>
                    <a:spLocks/>
                  </p:cNvSpPr>
                  <p:nvPr/>
                </p:nvSpPr>
                <p:spPr bwMode="auto">
                  <a:xfrm>
                    <a:off x="78" y="100"/>
                    <a:ext cx="106" cy="165"/>
                  </a:xfrm>
                  <a:custGeom>
                    <a:avLst/>
                    <a:gdLst>
                      <a:gd name="T0" fmla="*/ 0 w 472"/>
                      <a:gd name="T1" fmla="*/ 0 h 732"/>
                      <a:gd name="T2" fmla="*/ 0 w 472"/>
                      <a:gd name="T3" fmla="*/ 0 h 732"/>
                      <a:gd name="T4" fmla="*/ 0 w 472"/>
                      <a:gd name="T5" fmla="*/ 0 h 732"/>
                      <a:gd name="T6" fmla="*/ 0 w 472"/>
                      <a:gd name="T7" fmla="*/ 0 h 732"/>
                      <a:gd name="T8" fmla="*/ 0 w 472"/>
                      <a:gd name="T9" fmla="*/ 0 h 732"/>
                      <a:gd name="T10" fmla="*/ 0 w 472"/>
                      <a:gd name="T11" fmla="*/ 0 h 732"/>
                      <a:gd name="T12" fmla="*/ 0 w 472"/>
                      <a:gd name="T13" fmla="*/ 0 h 732"/>
                      <a:gd name="T14" fmla="*/ 0 w 472"/>
                      <a:gd name="T15" fmla="*/ 0 h 732"/>
                      <a:gd name="T16" fmla="*/ 0 w 472"/>
                      <a:gd name="T17" fmla="*/ 0 h 732"/>
                      <a:gd name="T18" fmla="*/ 0 w 472"/>
                      <a:gd name="T19" fmla="*/ 0 h 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2"/>
                      <a:gd name="T31" fmla="*/ 0 h 732"/>
                      <a:gd name="T32" fmla="*/ 472 w 472"/>
                      <a:gd name="T33" fmla="*/ 732 h 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2" h="732">
                        <a:moveTo>
                          <a:pt x="0" y="731"/>
                        </a:moveTo>
                        <a:lnTo>
                          <a:pt x="471" y="731"/>
                        </a:lnTo>
                        <a:lnTo>
                          <a:pt x="471" y="0"/>
                        </a:lnTo>
                        <a:lnTo>
                          <a:pt x="0" y="0"/>
                        </a:lnTo>
                        <a:lnTo>
                          <a:pt x="0" y="731"/>
                        </a:lnTo>
                        <a:close/>
                        <a:moveTo>
                          <a:pt x="15" y="700"/>
                        </a:moveTo>
                        <a:lnTo>
                          <a:pt x="451" y="700"/>
                        </a:lnTo>
                        <a:lnTo>
                          <a:pt x="451" y="29"/>
                        </a:lnTo>
                        <a:lnTo>
                          <a:pt x="15" y="29"/>
                        </a:lnTo>
                        <a:lnTo>
                          <a:pt x="15" y="70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62" name="Freeform 1476">
                    <a:extLst>
                      <a:ext uri="{FF2B5EF4-FFF2-40B4-BE49-F238E27FC236}">
                        <a16:creationId xmlns="" xmlns:a16="http://schemas.microsoft.com/office/drawing/2014/main" id="{42B613C8-0AF8-461C-94E6-E8DF58AD7FA1}"/>
                      </a:ext>
                    </a:extLst>
                  </p:cNvPr>
                  <p:cNvSpPr>
                    <a:spLocks/>
                  </p:cNvSpPr>
                  <p:nvPr/>
                </p:nvSpPr>
                <p:spPr bwMode="auto">
                  <a:xfrm>
                    <a:off x="81" y="108"/>
                    <a:ext cx="98" cy="150"/>
                  </a:xfrm>
                  <a:custGeom>
                    <a:avLst/>
                    <a:gdLst>
                      <a:gd name="T0" fmla="*/ 0 w 437"/>
                      <a:gd name="T1" fmla="*/ 0 h 667"/>
                      <a:gd name="T2" fmla="*/ 0 w 437"/>
                      <a:gd name="T3" fmla="*/ 0 h 667"/>
                      <a:gd name="T4" fmla="*/ 0 w 437"/>
                      <a:gd name="T5" fmla="*/ 0 h 667"/>
                      <a:gd name="T6" fmla="*/ 0 w 437"/>
                      <a:gd name="T7" fmla="*/ 0 h 667"/>
                      <a:gd name="T8" fmla="*/ 0 w 437"/>
                      <a:gd name="T9" fmla="*/ 0 h 667"/>
                      <a:gd name="T10" fmla="*/ 0 w 437"/>
                      <a:gd name="T11" fmla="*/ 0 h 667"/>
                      <a:gd name="T12" fmla="*/ 0 w 437"/>
                      <a:gd name="T13" fmla="*/ 0 h 667"/>
                      <a:gd name="T14" fmla="*/ 0 w 437"/>
                      <a:gd name="T15" fmla="*/ 0 h 667"/>
                      <a:gd name="T16" fmla="*/ 0 w 437"/>
                      <a:gd name="T17" fmla="*/ 0 h 667"/>
                      <a:gd name="T18" fmla="*/ 0 w 437"/>
                      <a:gd name="T19" fmla="*/ 0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7"/>
                      <a:gd name="T31" fmla="*/ 0 h 667"/>
                      <a:gd name="T32" fmla="*/ 437 w 437"/>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7" h="667">
                        <a:moveTo>
                          <a:pt x="0" y="666"/>
                        </a:moveTo>
                        <a:lnTo>
                          <a:pt x="436" y="666"/>
                        </a:lnTo>
                        <a:lnTo>
                          <a:pt x="436" y="0"/>
                        </a:lnTo>
                        <a:lnTo>
                          <a:pt x="0" y="0"/>
                        </a:lnTo>
                        <a:lnTo>
                          <a:pt x="0" y="666"/>
                        </a:lnTo>
                        <a:close/>
                        <a:moveTo>
                          <a:pt x="23" y="637"/>
                        </a:moveTo>
                        <a:lnTo>
                          <a:pt x="414" y="637"/>
                        </a:lnTo>
                        <a:lnTo>
                          <a:pt x="414" y="29"/>
                        </a:lnTo>
                        <a:lnTo>
                          <a:pt x="23" y="29"/>
                        </a:lnTo>
                        <a:lnTo>
                          <a:pt x="23" y="637"/>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63" name="Freeform 1477">
                    <a:extLst>
                      <a:ext uri="{FF2B5EF4-FFF2-40B4-BE49-F238E27FC236}">
                        <a16:creationId xmlns="" xmlns:a16="http://schemas.microsoft.com/office/drawing/2014/main" id="{A5B79F42-67C7-4914-992C-7B667F559C01}"/>
                      </a:ext>
                    </a:extLst>
                  </p:cNvPr>
                  <p:cNvSpPr>
                    <a:spLocks/>
                  </p:cNvSpPr>
                  <p:nvPr/>
                </p:nvSpPr>
                <p:spPr bwMode="auto">
                  <a:xfrm>
                    <a:off x="86" y="115"/>
                    <a:ext cx="88" cy="137"/>
                  </a:xfrm>
                  <a:custGeom>
                    <a:avLst/>
                    <a:gdLst>
                      <a:gd name="T0" fmla="*/ 0 w 394"/>
                      <a:gd name="T1" fmla="*/ 0 h 607"/>
                      <a:gd name="T2" fmla="*/ 0 w 394"/>
                      <a:gd name="T3" fmla="*/ 0 h 607"/>
                      <a:gd name="T4" fmla="*/ 0 w 394"/>
                      <a:gd name="T5" fmla="*/ 0 h 607"/>
                      <a:gd name="T6" fmla="*/ 0 w 394"/>
                      <a:gd name="T7" fmla="*/ 0 h 607"/>
                      <a:gd name="T8" fmla="*/ 0 w 394"/>
                      <a:gd name="T9" fmla="*/ 0 h 607"/>
                      <a:gd name="T10" fmla="*/ 0 w 394"/>
                      <a:gd name="T11" fmla="*/ 0 h 607"/>
                      <a:gd name="T12" fmla="*/ 0 w 394"/>
                      <a:gd name="T13" fmla="*/ 0 h 607"/>
                      <a:gd name="T14" fmla="*/ 0 w 394"/>
                      <a:gd name="T15" fmla="*/ 0 h 607"/>
                      <a:gd name="T16" fmla="*/ 0 w 394"/>
                      <a:gd name="T17" fmla="*/ 0 h 607"/>
                      <a:gd name="T18" fmla="*/ 0 w 394"/>
                      <a:gd name="T19" fmla="*/ 0 h 6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4"/>
                      <a:gd name="T31" fmla="*/ 0 h 607"/>
                      <a:gd name="T32" fmla="*/ 394 w 394"/>
                      <a:gd name="T33" fmla="*/ 607 h 6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4" h="607">
                        <a:moveTo>
                          <a:pt x="0" y="606"/>
                        </a:moveTo>
                        <a:lnTo>
                          <a:pt x="393" y="606"/>
                        </a:lnTo>
                        <a:lnTo>
                          <a:pt x="393" y="0"/>
                        </a:lnTo>
                        <a:lnTo>
                          <a:pt x="0" y="0"/>
                        </a:lnTo>
                        <a:lnTo>
                          <a:pt x="0" y="606"/>
                        </a:lnTo>
                        <a:close/>
                        <a:moveTo>
                          <a:pt x="20" y="571"/>
                        </a:moveTo>
                        <a:lnTo>
                          <a:pt x="372" y="571"/>
                        </a:lnTo>
                        <a:lnTo>
                          <a:pt x="372" y="35"/>
                        </a:lnTo>
                        <a:lnTo>
                          <a:pt x="20" y="35"/>
                        </a:lnTo>
                        <a:lnTo>
                          <a:pt x="20" y="571"/>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64" name="Freeform 1478">
                    <a:extLst>
                      <a:ext uri="{FF2B5EF4-FFF2-40B4-BE49-F238E27FC236}">
                        <a16:creationId xmlns="" xmlns:a16="http://schemas.microsoft.com/office/drawing/2014/main" id="{8FF4BBFC-EA1B-4FC2-A2A0-700A38D39C3D}"/>
                      </a:ext>
                    </a:extLst>
                  </p:cNvPr>
                  <p:cNvSpPr>
                    <a:spLocks/>
                  </p:cNvSpPr>
                  <p:nvPr/>
                </p:nvSpPr>
                <p:spPr bwMode="auto">
                  <a:xfrm>
                    <a:off x="91" y="122"/>
                    <a:ext cx="79" cy="122"/>
                  </a:xfrm>
                  <a:custGeom>
                    <a:avLst/>
                    <a:gdLst>
                      <a:gd name="T0" fmla="*/ 0 w 351"/>
                      <a:gd name="T1" fmla="*/ 0 h 542"/>
                      <a:gd name="T2" fmla="*/ 0 w 351"/>
                      <a:gd name="T3" fmla="*/ 0 h 542"/>
                      <a:gd name="T4" fmla="*/ 0 w 351"/>
                      <a:gd name="T5" fmla="*/ 0 h 542"/>
                      <a:gd name="T6" fmla="*/ 0 w 351"/>
                      <a:gd name="T7" fmla="*/ 0 h 542"/>
                      <a:gd name="T8" fmla="*/ 0 w 351"/>
                      <a:gd name="T9" fmla="*/ 0 h 542"/>
                      <a:gd name="T10" fmla="*/ 0 w 351"/>
                      <a:gd name="T11" fmla="*/ 0 h 542"/>
                      <a:gd name="T12" fmla="*/ 0 w 351"/>
                      <a:gd name="T13" fmla="*/ 0 h 542"/>
                      <a:gd name="T14" fmla="*/ 0 w 351"/>
                      <a:gd name="T15" fmla="*/ 0 h 542"/>
                      <a:gd name="T16" fmla="*/ 0 w 351"/>
                      <a:gd name="T17" fmla="*/ 0 h 542"/>
                      <a:gd name="T18" fmla="*/ 0 w 351"/>
                      <a:gd name="T19" fmla="*/ 0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1"/>
                      <a:gd name="T31" fmla="*/ 0 h 542"/>
                      <a:gd name="T32" fmla="*/ 351 w 3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1" h="542">
                        <a:moveTo>
                          <a:pt x="0" y="541"/>
                        </a:moveTo>
                        <a:lnTo>
                          <a:pt x="350" y="541"/>
                        </a:lnTo>
                        <a:lnTo>
                          <a:pt x="350" y="0"/>
                        </a:lnTo>
                        <a:lnTo>
                          <a:pt x="0" y="0"/>
                        </a:lnTo>
                        <a:lnTo>
                          <a:pt x="0" y="541"/>
                        </a:lnTo>
                        <a:close/>
                        <a:moveTo>
                          <a:pt x="21" y="510"/>
                        </a:moveTo>
                        <a:lnTo>
                          <a:pt x="331" y="510"/>
                        </a:lnTo>
                        <a:lnTo>
                          <a:pt x="331" y="30"/>
                        </a:lnTo>
                        <a:lnTo>
                          <a:pt x="21" y="30"/>
                        </a:lnTo>
                        <a:lnTo>
                          <a:pt x="21" y="51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65" name="Freeform 1479">
                    <a:extLst>
                      <a:ext uri="{FF2B5EF4-FFF2-40B4-BE49-F238E27FC236}">
                        <a16:creationId xmlns="" xmlns:a16="http://schemas.microsoft.com/office/drawing/2014/main" id="{EA96E0AA-A3C3-4702-8C6A-75A7BD1AF778}"/>
                      </a:ext>
                    </a:extLst>
                  </p:cNvPr>
                  <p:cNvSpPr>
                    <a:spLocks/>
                  </p:cNvSpPr>
                  <p:nvPr/>
                </p:nvSpPr>
                <p:spPr bwMode="auto">
                  <a:xfrm>
                    <a:off x="96" y="128"/>
                    <a:ext cx="69" cy="108"/>
                  </a:xfrm>
                  <a:custGeom>
                    <a:avLst/>
                    <a:gdLst>
                      <a:gd name="T0" fmla="*/ 0 w 308"/>
                      <a:gd name="T1" fmla="*/ 0 h 482"/>
                      <a:gd name="T2" fmla="*/ 0 w 308"/>
                      <a:gd name="T3" fmla="*/ 0 h 482"/>
                      <a:gd name="T4" fmla="*/ 0 w 308"/>
                      <a:gd name="T5" fmla="*/ 0 h 482"/>
                      <a:gd name="T6" fmla="*/ 0 w 308"/>
                      <a:gd name="T7" fmla="*/ 0 h 482"/>
                      <a:gd name="T8" fmla="*/ 0 w 308"/>
                      <a:gd name="T9" fmla="*/ 0 h 482"/>
                      <a:gd name="T10" fmla="*/ 0 w 308"/>
                      <a:gd name="T11" fmla="*/ 0 h 482"/>
                      <a:gd name="T12" fmla="*/ 0 w 308"/>
                      <a:gd name="T13" fmla="*/ 0 h 482"/>
                      <a:gd name="T14" fmla="*/ 0 w 308"/>
                      <a:gd name="T15" fmla="*/ 0 h 482"/>
                      <a:gd name="T16" fmla="*/ 0 w 308"/>
                      <a:gd name="T17" fmla="*/ 0 h 482"/>
                      <a:gd name="T18" fmla="*/ 0 w 308"/>
                      <a:gd name="T19" fmla="*/ 0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8"/>
                      <a:gd name="T31" fmla="*/ 0 h 482"/>
                      <a:gd name="T32" fmla="*/ 308 w 308"/>
                      <a:gd name="T33" fmla="*/ 482 h 4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8" h="482">
                        <a:moveTo>
                          <a:pt x="0" y="481"/>
                        </a:moveTo>
                        <a:lnTo>
                          <a:pt x="307" y="481"/>
                        </a:lnTo>
                        <a:lnTo>
                          <a:pt x="307" y="0"/>
                        </a:lnTo>
                        <a:lnTo>
                          <a:pt x="0" y="0"/>
                        </a:lnTo>
                        <a:lnTo>
                          <a:pt x="0" y="481"/>
                        </a:lnTo>
                        <a:close/>
                        <a:moveTo>
                          <a:pt x="23" y="444"/>
                        </a:moveTo>
                        <a:lnTo>
                          <a:pt x="284" y="444"/>
                        </a:lnTo>
                        <a:lnTo>
                          <a:pt x="284" y="37"/>
                        </a:lnTo>
                        <a:lnTo>
                          <a:pt x="23" y="37"/>
                        </a:lnTo>
                        <a:lnTo>
                          <a:pt x="23" y="444"/>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66" name="Freeform 1480">
                    <a:extLst>
                      <a:ext uri="{FF2B5EF4-FFF2-40B4-BE49-F238E27FC236}">
                        <a16:creationId xmlns="" xmlns:a16="http://schemas.microsoft.com/office/drawing/2014/main" id="{0BD8A425-EA68-431E-BFE0-23A75B811067}"/>
                      </a:ext>
                    </a:extLst>
                  </p:cNvPr>
                  <p:cNvSpPr>
                    <a:spLocks/>
                  </p:cNvSpPr>
                  <p:nvPr/>
                </p:nvSpPr>
                <p:spPr bwMode="auto">
                  <a:xfrm>
                    <a:off x="101" y="138"/>
                    <a:ext cx="59" cy="91"/>
                  </a:xfrm>
                  <a:custGeom>
                    <a:avLst/>
                    <a:gdLst>
                      <a:gd name="T0" fmla="*/ 0 w 266"/>
                      <a:gd name="T1" fmla="*/ 0 h 407"/>
                      <a:gd name="T2" fmla="*/ 0 w 266"/>
                      <a:gd name="T3" fmla="*/ 0 h 407"/>
                      <a:gd name="T4" fmla="*/ 0 w 266"/>
                      <a:gd name="T5" fmla="*/ 0 h 407"/>
                      <a:gd name="T6" fmla="*/ 0 w 266"/>
                      <a:gd name="T7" fmla="*/ 0 h 407"/>
                      <a:gd name="T8" fmla="*/ 0 w 266"/>
                      <a:gd name="T9" fmla="*/ 0 h 407"/>
                      <a:gd name="T10" fmla="*/ 0 w 266"/>
                      <a:gd name="T11" fmla="*/ 0 h 407"/>
                      <a:gd name="T12" fmla="*/ 0 w 266"/>
                      <a:gd name="T13" fmla="*/ 0 h 407"/>
                      <a:gd name="T14" fmla="*/ 0 w 266"/>
                      <a:gd name="T15" fmla="*/ 0 h 407"/>
                      <a:gd name="T16" fmla="*/ 0 w 266"/>
                      <a:gd name="T17" fmla="*/ 0 h 407"/>
                      <a:gd name="T18" fmla="*/ 0 w 266"/>
                      <a:gd name="T19" fmla="*/ 0 h 4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407"/>
                      <a:gd name="T32" fmla="*/ 266 w 266"/>
                      <a:gd name="T33" fmla="*/ 407 h 4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407">
                        <a:moveTo>
                          <a:pt x="0" y="406"/>
                        </a:moveTo>
                        <a:lnTo>
                          <a:pt x="265" y="406"/>
                        </a:lnTo>
                        <a:lnTo>
                          <a:pt x="265" y="0"/>
                        </a:lnTo>
                        <a:lnTo>
                          <a:pt x="0" y="0"/>
                        </a:lnTo>
                        <a:lnTo>
                          <a:pt x="0" y="406"/>
                        </a:lnTo>
                        <a:close/>
                        <a:moveTo>
                          <a:pt x="22" y="373"/>
                        </a:moveTo>
                        <a:lnTo>
                          <a:pt x="239" y="373"/>
                        </a:lnTo>
                        <a:lnTo>
                          <a:pt x="239" y="32"/>
                        </a:lnTo>
                        <a:lnTo>
                          <a:pt x="22" y="32"/>
                        </a:lnTo>
                        <a:lnTo>
                          <a:pt x="22" y="373"/>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67" name="Freeform 1481">
                    <a:extLst>
                      <a:ext uri="{FF2B5EF4-FFF2-40B4-BE49-F238E27FC236}">
                        <a16:creationId xmlns="" xmlns:a16="http://schemas.microsoft.com/office/drawing/2014/main" id="{5377F3E0-97F4-48B8-AAEE-FD76A9C20B3E}"/>
                      </a:ext>
                    </a:extLst>
                  </p:cNvPr>
                  <p:cNvSpPr>
                    <a:spLocks/>
                  </p:cNvSpPr>
                  <p:nvPr/>
                </p:nvSpPr>
                <p:spPr bwMode="auto">
                  <a:xfrm>
                    <a:off x="107" y="146"/>
                    <a:ext cx="48" cy="75"/>
                  </a:xfrm>
                  <a:custGeom>
                    <a:avLst/>
                    <a:gdLst>
                      <a:gd name="T0" fmla="*/ 0 w 216"/>
                      <a:gd name="T1" fmla="*/ 0 h 336"/>
                      <a:gd name="T2" fmla="*/ 0 w 216"/>
                      <a:gd name="T3" fmla="*/ 0 h 336"/>
                      <a:gd name="T4" fmla="*/ 0 w 216"/>
                      <a:gd name="T5" fmla="*/ 0 h 336"/>
                      <a:gd name="T6" fmla="*/ 0 w 216"/>
                      <a:gd name="T7" fmla="*/ 0 h 336"/>
                      <a:gd name="T8" fmla="*/ 0 w 216"/>
                      <a:gd name="T9" fmla="*/ 0 h 336"/>
                      <a:gd name="T10" fmla="*/ 0 w 216"/>
                      <a:gd name="T11" fmla="*/ 0 h 336"/>
                      <a:gd name="T12" fmla="*/ 0 w 216"/>
                      <a:gd name="T13" fmla="*/ 0 h 336"/>
                      <a:gd name="T14" fmla="*/ 0 w 216"/>
                      <a:gd name="T15" fmla="*/ 0 h 336"/>
                      <a:gd name="T16" fmla="*/ 0 w 216"/>
                      <a:gd name="T17" fmla="*/ 0 h 336"/>
                      <a:gd name="T18" fmla="*/ 0 w 216"/>
                      <a:gd name="T19" fmla="*/ 0 h 3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
                      <a:gd name="T31" fmla="*/ 0 h 336"/>
                      <a:gd name="T32" fmla="*/ 216 w 216"/>
                      <a:gd name="T33" fmla="*/ 336 h 3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 h="336">
                        <a:moveTo>
                          <a:pt x="0" y="335"/>
                        </a:moveTo>
                        <a:lnTo>
                          <a:pt x="215" y="335"/>
                        </a:lnTo>
                        <a:lnTo>
                          <a:pt x="215" y="0"/>
                        </a:lnTo>
                        <a:lnTo>
                          <a:pt x="0" y="0"/>
                        </a:lnTo>
                        <a:lnTo>
                          <a:pt x="0" y="335"/>
                        </a:lnTo>
                        <a:close/>
                        <a:moveTo>
                          <a:pt x="26" y="293"/>
                        </a:moveTo>
                        <a:lnTo>
                          <a:pt x="190" y="293"/>
                        </a:lnTo>
                        <a:lnTo>
                          <a:pt x="190" y="42"/>
                        </a:lnTo>
                        <a:lnTo>
                          <a:pt x="26" y="42"/>
                        </a:lnTo>
                        <a:lnTo>
                          <a:pt x="26" y="29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68" name="Freeform 1482">
                    <a:extLst>
                      <a:ext uri="{FF2B5EF4-FFF2-40B4-BE49-F238E27FC236}">
                        <a16:creationId xmlns="" xmlns:a16="http://schemas.microsoft.com/office/drawing/2014/main" id="{E9BFE748-C1EF-444C-BC32-1B3F0E91B11F}"/>
                      </a:ext>
                    </a:extLst>
                  </p:cNvPr>
                  <p:cNvSpPr>
                    <a:spLocks/>
                  </p:cNvSpPr>
                  <p:nvPr/>
                </p:nvSpPr>
                <p:spPr bwMode="auto">
                  <a:xfrm>
                    <a:off x="113" y="155"/>
                    <a:ext cx="36" cy="57"/>
                  </a:xfrm>
                  <a:custGeom>
                    <a:avLst/>
                    <a:gdLst>
                      <a:gd name="T0" fmla="*/ 0 w 163"/>
                      <a:gd name="T1" fmla="*/ 0 h 257"/>
                      <a:gd name="T2" fmla="*/ 0 w 163"/>
                      <a:gd name="T3" fmla="*/ 0 h 257"/>
                      <a:gd name="T4" fmla="*/ 0 w 163"/>
                      <a:gd name="T5" fmla="*/ 0 h 257"/>
                      <a:gd name="T6" fmla="*/ 0 w 163"/>
                      <a:gd name="T7" fmla="*/ 0 h 257"/>
                      <a:gd name="T8" fmla="*/ 0 w 163"/>
                      <a:gd name="T9" fmla="*/ 0 h 257"/>
                      <a:gd name="T10" fmla="*/ 0 w 163"/>
                      <a:gd name="T11" fmla="*/ 0 h 257"/>
                      <a:gd name="T12" fmla="*/ 0 w 163"/>
                      <a:gd name="T13" fmla="*/ 0 h 257"/>
                      <a:gd name="T14" fmla="*/ 0 w 163"/>
                      <a:gd name="T15" fmla="*/ 0 h 257"/>
                      <a:gd name="T16" fmla="*/ 0 w 163"/>
                      <a:gd name="T17" fmla="*/ 0 h 257"/>
                      <a:gd name="T18" fmla="*/ 0 w 163"/>
                      <a:gd name="T19" fmla="*/ 0 h 2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257"/>
                      <a:gd name="T32" fmla="*/ 163 w 163"/>
                      <a:gd name="T33" fmla="*/ 257 h 2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257">
                        <a:moveTo>
                          <a:pt x="0" y="256"/>
                        </a:moveTo>
                        <a:lnTo>
                          <a:pt x="162" y="256"/>
                        </a:lnTo>
                        <a:lnTo>
                          <a:pt x="162" y="0"/>
                        </a:lnTo>
                        <a:lnTo>
                          <a:pt x="0" y="0"/>
                        </a:lnTo>
                        <a:lnTo>
                          <a:pt x="0" y="256"/>
                        </a:lnTo>
                        <a:close/>
                        <a:moveTo>
                          <a:pt x="27" y="213"/>
                        </a:moveTo>
                        <a:lnTo>
                          <a:pt x="136" y="213"/>
                        </a:lnTo>
                        <a:lnTo>
                          <a:pt x="136" y="44"/>
                        </a:lnTo>
                        <a:lnTo>
                          <a:pt x="27" y="44"/>
                        </a:lnTo>
                        <a:lnTo>
                          <a:pt x="27" y="213"/>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69" name="Freeform 1483">
                    <a:extLst>
                      <a:ext uri="{FF2B5EF4-FFF2-40B4-BE49-F238E27FC236}">
                        <a16:creationId xmlns="" xmlns:a16="http://schemas.microsoft.com/office/drawing/2014/main" id="{E2617C45-32E0-4E2C-B8E7-D66D3D7A794C}"/>
                      </a:ext>
                    </a:extLst>
                  </p:cNvPr>
                  <p:cNvSpPr>
                    <a:spLocks/>
                  </p:cNvSpPr>
                  <p:nvPr/>
                </p:nvSpPr>
                <p:spPr bwMode="auto">
                  <a:xfrm>
                    <a:off x="118" y="164"/>
                    <a:ext cx="24" cy="38"/>
                  </a:xfrm>
                  <a:custGeom>
                    <a:avLst/>
                    <a:gdLst>
                      <a:gd name="T0" fmla="*/ 0 w 112"/>
                      <a:gd name="T1" fmla="*/ 0 h 171"/>
                      <a:gd name="T2" fmla="*/ 0 w 112"/>
                      <a:gd name="T3" fmla="*/ 0 h 171"/>
                      <a:gd name="T4" fmla="*/ 0 w 112"/>
                      <a:gd name="T5" fmla="*/ 0 h 171"/>
                      <a:gd name="T6" fmla="*/ 0 w 112"/>
                      <a:gd name="T7" fmla="*/ 0 h 171"/>
                      <a:gd name="T8" fmla="*/ 0 w 112"/>
                      <a:gd name="T9" fmla="*/ 0 h 171"/>
                      <a:gd name="T10" fmla="*/ 0 w 112"/>
                      <a:gd name="T11" fmla="*/ 0 h 171"/>
                      <a:gd name="T12" fmla="*/ 0 w 112"/>
                      <a:gd name="T13" fmla="*/ 0 h 171"/>
                      <a:gd name="T14" fmla="*/ 0 w 112"/>
                      <a:gd name="T15" fmla="*/ 0 h 171"/>
                      <a:gd name="T16" fmla="*/ 0 w 112"/>
                      <a:gd name="T17" fmla="*/ 0 h 171"/>
                      <a:gd name="T18" fmla="*/ 0 w 112"/>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171"/>
                      <a:gd name="T32" fmla="*/ 112 w 112"/>
                      <a:gd name="T33" fmla="*/ 171 h 1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171">
                        <a:moveTo>
                          <a:pt x="0" y="170"/>
                        </a:moveTo>
                        <a:lnTo>
                          <a:pt x="111" y="170"/>
                        </a:lnTo>
                        <a:lnTo>
                          <a:pt x="111" y="0"/>
                        </a:lnTo>
                        <a:lnTo>
                          <a:pt x="0" y="0"/>
                        </a:lnTo>
                        <a:lnTo>
                          <a:pt x="0" y="170"/>
                        </a:lnTo>
                        <a:close/>
                        <a:moveTo>
                          <a:pt x="27" y="130"/>
                        </a:moveTo>
                        <a:lnTo>
                          <a:pt x="83" y="130"/>
                        </a:lnTo>
                        <a:lnTo>
                          <a:pt x="83" y="41"/>
                        </a:lnTo>
                        <a:lnTo>
                          <a:pt x="27" y="41"/>
                        </a:lnTo>
                        <a:lnTo>
                          <a:pt x="27" y="13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70" name="Freeform 1484">
                    <a:extLst>
                      <a:ext uri="{FF2B5EF4-FFF2-40B4-BE49-F238E27FC236}">
                        <a16:creationId xmlns="" xmlns:a16="http://schemas.microsoft.com/office/drawing/2014/main" id="{7AD21AE7-9B27-4818-929E-760E2C39968A}"/>
                      </a:ext>
                    </a:extLst>
                  </p:cNvPr>
                  <p:cNvSpPr>
                    <a:spLocks/>
                  </p:cNvSpPr>
                  <p:nvPr/>
                </p:nvSpPr>
                <p:spPr bwMode="auto">
                  <a:xfrm>
                    <a:off x="125" y="174"/>
                    <a:ext cx="11" cy="19"/>
                  </a:xfrm>
                  <a:custGeom>
                    <a:avLst/>
                    <a:gdLst>
                      <a:gd name="T0" fmla="*/ 0 w 52"/>
                      <a:gd name="T1" fmla="*/ 0 h 86"/>
                      <a:gd name="T2" fmla="*/ 0 w 52"/>
                      <a:gd name="T3" fmla="*/ 0 h 86"/>
                      <a:gd name="T4" fmla="*/ 0 w 52"/>
                      <a:gd name="T5" fmla="*/ 0 h 86"/>
                      <a:gd name="T6" fmla="*/ 0 w 52"/>
                      <a:gd name="T7" fmla="*/ 0 h 86"/>
                      <a:gd name="T8" fmla="*/ 0 w 52"/>
                      <a:gd name="T9" fmla="*/ 0 h 86"/>
                      <a:gd name="T10" fmla="*/ 0 w 52"/>
                      <a:gd name="T11" fmla="*/ 0 h 86"/>
                      <a:gd name="T12" fmla="*/ 0 w 52"/>
                      <a:gd name="T13" fmla="*/ 0 h 86"/>
                      <a:gd name="T14" fmla="*/ 0 60000 65536"/>
                      <a:gd name="T15" fmla="*/ 0 60000 65536"/>
                      <a:gd name="T16" fmla="*/ 0 60000 65536"/>
                      <a:gd name="T17" fmla="*/ 0 60000 65536"/>
                      <a:gd name="T18" fmla="*/ 0 60000 65536"/>
                      <a:gd name="T19" fmla="*/ 0 60000 65536"/>
                      <a:gd name="T20" fmla="*/ 0 60000 65536"/>
                      <a:gd name="T21" fmla="*/ 0 w 52"/>
                      <a:gd name="T22" fmla="*/ 0 h 86"/>
                      <a:gd name="T23" fmla="*/ 52 w 52"/>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86">
                        <a:moveTo>
                          <a:pt x="0" y="85"/>
                        </a:moveTo>
                        <a:lnTo>
                          <a:pt x="51" y="85"/>
                        </a:lnTo>
                        <a:lnTo>
                          <a:pt x="51" y="0"/>
                        </a:lnTo>
                        <a:lnTo>
                          <a:pt x="0" y="0"/>
                        </a:lnTo>
                        <a:lnTo>
                          <a:pt x="0" y="85"/>
                        </a:lnTo>
                        <a:close/>
                        <a:moveTo>
                          <a:pt x="27" y="43"/>
                        </a:moveTo>
                        <a:lnTo>
                          <a:pt x="27"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71" name="Line 1485">
                    <a:extLst>
                      <a:ext uri="{FF2B5EF4-FFF2-40B4-BE49-F238E27FC236}">
                        <a16:creationId xmlns="" xmlns:a16="http://schemas.microsoft.com/office/drawing/2014/main" id="{927E38A2-1D12-4C92-9A0B-73A4786E553C}"/>
                      </a:ext>
                    </a:extLst>
                  </p:cNvPr>
                  <p:cNvSpPr>
                    <a:spLocks noChangeShapeType="1"/>
                  </p:cNvSpPr>
                  <p:nvPr/>
                </p:nvSpPr>
                <p:spPr bwMode="auto">
                  <a:xfrm>
                    <a:off x="224" y="108"/>
                    <a:ext cx="9"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2" name="Line 1486">
                    <a:extLst>
                      <a:ext uri="{FF2B5EF4-FFF2-40B4-BE49-F238E27FC236}">
                        <a16:creationId xmlns="" xmlns:a16="http://schemas.microsoft.com/office/drawing/2014/main" id="{64FB1D16-EEAE-49B3-94FB-5DE2C819BBEF}"/>
                      </a:ext>
                    </a:extLst>
                  </p:cNvPr>
                  <p:cNvSpPr>
                    <a:spLocks noChangeShapeType="1"/>
                  </p:cNvSpPr>
                  <p:nvPr/>
                </p:nvSpPr>
                <p:spPr bwMode="auto">
                  <a:xfrm>
                    <a:off x="231" y="63"/>
                    <a:ext cx="10"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3" name="Line 1487">
                    <a:extLst>
                      <a:ext uri="{FF2B5EF4-FFF2-40B4-BE49-F238E27FC236}">
                        <a16:creationId xmlns="" xmlns:a16="http://schemas.microsoft.com/office/drawing/2014/main" id="{90619A30-1CB0-4E99-A849-B17FA77153E8}"/>
                      </a:ext>
                    </a:extLst>
                  </p:cNvPr>
                  <p:cNvSpPr>
                    <a:spLocks noChangeShapeType="1"/>
                  </p:cNvSpPr>
                  <p:nvPr/>
                </p:nvSpPr>
                <p:spPr bwMode="auto">
                  <a:xfrm>
                    <a:off x="180" y="63"/>
                    <a:ext cx="10"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4" name="Freeform 1488">
                    <a:extLst>
                      <a:ext uri="{FF2B5EF4-FFF2-40B4-BE49-F238E27FC236}">
                        <a16:creationId xmlns="" xmlns:a16="http://schemas.microsoft.com/office/drawing/2014/main" id="{F7E94485-484F-469E-9541-6DB00AA0A44A}"/>
                      </a:ext>
                    </a:extLst>
                  </p:cNvPr>
                  <p:cNvSpPr>
                    <a:spLocks/>
                  </p:cNvSpPr>
                  <p:nvPr/>
                </p:nvSpPr>
                <p:spPr bwMode="auto">
                  <a:xfrm>
                    <a:off x="47" y="36"/>
                    <a:ext cx="193" cy="52"/>
                  </a:xfrm>
                  <a:custGeom>
                    <a:avLst/>
                    <a:gdLst>
                      <a:gd name="T0" fmla="*/ 0 w 856"/>
                      <a:gd name="T1" fmla="*/ 0 h 232"/>
                      <a:gd name="T2" fmla="*/ 0 w 856"/>
                      <a:gd name="T3" fmla="*/ 0 h 232"/>
                      <a:gd name="T4" fmla="*/ 0 w 856"/>
                      <a:gd name="T5" fmla="*/ 0 h 232"/>
                      <a:gd name="T6" fmla="*/ 0 w 856"/>
                      <a:gd name="T7" fmla="*/ 0 h 232"/>
                      <a:gd name="T8" fmla="*/ 0 w 856"/>
                      <a:gd name="T9" fmla="*/ 0 h 232"/>
                      <a:gd name="T10" fmla="*/ 0 w 856"/>
                      <a:gd name="T11" fmla="*/ 0 h 232"/>
                      <a:gd name="T12" fmla="*/ 0 w 856"/>
                      <a:gd name="T13" fmla="*/ 0 h 232"/>
                      <a:gd name="T14" fmla="*/ 0 w 856"/>
                      <a:gd name="T15" fmla="*/ 0 h 232"/>
                      <a:gd name="T16" fmla="*/ 0 w 856"/>
                      <a:gd name="T17" fmla="*/ 0 h 232"/>
                      <a:gd name="T18" fmla="*/ 0 w 856"/>
                      <a:gd name="T19" fmla="*/ 0 h 2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6"/>
                      <a:gd name="T31" fmla="*/ 0 h 232"/>
                      <a:gd name="T32" fmla="*/ 856 w 856"/>
                      <a:gd name="T33" fmla="*/ 232 h 2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6" h="232">
                        <a:moveTo>
                          <a:pt x="0" y="231"/>
                        </a:moveTo>
                        <a:lnTo>
                          <a:pt x="855" y="231"/>
                        </a:lnTo>
                        <a:lnTo>
                          <a:pt x="855" y="0"/>
                        </a:lnTo>
                        <a:lnTo>
                          <a:pt x="0" y="0"/>
                        </a:lnTo>
                        <a:lnTo>
                          <a:pt x="0" y="231"/>
                        </a:lnTo>
                        <a:close/>
                        <a:moveTo>
                          <a:pt x="5" y="227"/>
                        </a:moveTo>
                        <a:lnTo>
                          <a:pt x="843" y="227"/>
                        </a:lnTo>
                        <a:lnTo>
                          <a:pt x="843" y="0"/>
                        </a:lnTo>
                        <a:lnTo>
                          <a:pt x="5" y="0"/>
                        </a:lnTo>
                        <a:lnTo>
                          <a:pt x="5" y="2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75" name="Freeform 1489">
                    <a:extLst>
                      <a:ext uri="{FF2B5EF4-FFF2-40B4-BE49-F238E27FC236}">
                        <a16:creationId xmlns="" xmlns:a16="http://schemas.microsoft.com/office/drawing/2014/main" id="{CE542D3D-92E1-4FF8-9C65-03A4D4154CC4}"/>
                      </a:ext>
                    </a:extLst>
                  </p:cNvPr>
                  <p:cNvSpPr>
                    <a:spLocks/>
                  </p:cNvSpPr>
                  <p:nvPr/>
                </p:nvSpPr>
                <p:spPr bwMode="auto">
                  <a:xfrm>
                    <a:off x="49" y="36"/>
                    <a:ext cx="188" cy="50"/>
                  </a:xfrm>
                  <a:custGeom>
                    <a:avLst/>
                    <a:gdLst>
                      <a:gd name="T0" fmla="*/ 0 w 835"/>
                      <a:gd name="T1" fmla="*/ 0 h 227"/>
                      <a:gd name="T2" fmla="*/ 0 w 835"/>
                      <a:gd name="T3" fmla="*/ 0 h 227"/>
                      <a:gd name="T4" fmla="*/ 0 w 835"/>
                      <a:gd name="T5" fmla="*/ 0 h 227"/>
                      <a:gd name="T6" fmla="*/ 0 w 835"/>
                      <a:gd name="T7" fmla="*/ 0 h 227"/>
                      <a:gd name="T8" fmla="*/ 0 w 835"/>
                      <a:gd name="T9" fmla="*/ 0 h 227"/>
                      <a:gd name="T10" fmla="*/ 0 w 835"/>
                      <a:gd name="T11" fmla="*/ 0 h 227"/>
                      <a:gd name="T12" fmla="*/ 0 w 835"/>
                      <a:gd name="T13" fmla="*/ 0 h 227"/>
                      <a:gd name="T14" fmla="*/ 0 w 835"/>
                      <a:gd name="T15" fmla="*/ 0 h 227"/>
                      <a:gd name="T16" fmla="*/ 0 w 835"/>
                      <a:gd name="T17" fmla="*/ 0 h 227"/>
                      <a:gd name="T18" fmla="*/ 0 w 835"/>
                      <a:gd name="T19" fmla="*/ 0 h 2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5"/>
                      <a:gd name="T31" fmla="*/ 0 h 227"/>
                      <a:gd name="T32" fmla="*/ 835 w 835"/>
                      <a:gd name="T33" fmla="*/ 227 h 2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5" h="227">
                        <a:moveTo>
                          <a:pt x="0" y="226"/>
                        </a:moveTo>
                        <a:lnTo>
                          <a:pt x="834" y="226"/>
                        </a:lnTo>
                        <a:lnTo>
                          <a:pt x="834" y="0"/>
                        </a:lnTo>
                        <a:lnTo>
                          <a:pt x="0" y="0"/>
                        </a:lnTo>
                        <a:lnTo>
                          <a:pt x="0" y="226"/>
                        </a:lnTo>
                        <a:close/>
                        <a:moveTo>
                          <a:pt x="8" y="222"/>
                        </a:moveTo>
                        <a:lnTo>
                          <a:pt x="823" y="222"/>
                        </a:lnTo>
                        <a:lnTo>
                          <a:pt x="823" y="5"/>
                        </a:lnTo>
                        <a:lnTo>
                          <a:pt x="8" y="5"/>
                        </a:lnTo>
                        <a:lnTo>
                          <a:pt x="8" y="222"/>
                        </a:lnTo>
                        <a:close/>
                      </a:path>
                    </a:pathLst>
                  </a:custGeom>
                  <a:solidFill>
                    <a:srgbClr val="0B0B0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76" name="Freeform 1490">
                    <a:extLst>
                      <a:ext uri="{FF2B5EF4-FFF2-40B4-BE49-F238E27FC236}">
                        <a16:creationId xmlns="" xmlns:a16="http://schemas.microsoft.com/office/drawing/2014/main" id="{C05397FE-E986-4A88-A27C-3515C5B64C33}"/>
                      </a:ext>
                    </a:extLst>
                  </p:cNvPr>
                  <p:cNvSpPr>
                    <a:spLocks/>
                  </p:cNvSpPr>
                  <p:nvPr/>
                </p:nvSpPr>
                <p:spPr bwMode="auto">
                  <a:xfrm>
                    <a:off x="50" y="36"/>
                    <a:ext cx="185" cy="49"/>
                  </a:xfrm>
                  <a:custGeom>
                    <a:avLst/>
                    <a:gdLst>
                      <a:gd name="T0" fmla="*/ 0 w 819"/>
                      <a:gd name="T1" fmla="*/ 0 h 221"/>
                      <a:gd name="T2" fmla="*/ 0 w 819"/>
                      <a:gd name="T3" fmla="*/ 0 h 221"/>
                      <a:gd name="T4" fmla="*/ 0 w 819"/>
                      <a:gd name="T5" fmla="*/ 0 h 221"/>
                      <a:gd name="T6" fmla="*/ 0 w 819"/>
                      <a:gd name="T7" fmla="*/ 0 h 221"/>
                      <a:gd name="T8" fmla="*/ 0 w 819"/>
                      <a:gd name="T9" fmla="*/ 0 h 221"/>
                      <a:gd name="T10" fmla="*/ 0 w 819"/>
                      <a:gd name="T11" fmla="*/ 0 h 221"/>
                      <a:gd name="T12" fmla="*/ 0 w 819"/>
                      <a:gd name="T13" fmla="*/ 0 h 221"/>
                      <a:gd name="T14" fmla="*/ 0 w 819"/>
                      <a:gd name="T15" fmla="*/ 0 h 221"/>
                      <a:gd name="T16" fmla="*/ 0 w 819"/>
                      <a:gd name="T17" fmla="*/ 0 h 221"/>
                      <a:gd name="T18" fmla="*/ 0 w 819"/>
                      <a:gd name="T19" fmla="*/ 0 h 2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9"/>
                      <a:gd name="T31" fmla="*/ 0 h 221"/>
                      <a:gd name="T32" fmla="*/ 819 w 819"/>
                      <a:gd name="T33" fmla="*/ 221 h 2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9" h="221">
                        <a:moveTo>
                          <a:pt x="0" y="220"/>
                        </a:moveTo>
                        <a:lnTo>
                          <a:pt x="818" y="220"/>
                        </a:lnTo>
                        <a:lnTo>
                          <a:pt x="818" y="0"/>
                        </a:lnTo>
                        <a:lnTo>
                          <a:pt x="0" y="0"/>
                        </a:lnTo>
                        <a:lnTo>
                          <a:pt x="0" y="220"/>
                        </a:lnTo>
                        <a:close/>
                        <a:moveTo>
                          <a:pt x="11" y="217"/>
                        </a:moveTo>
                        <a:lnTo>
                          <a:pt x="809" y="217"/>
                        </a:lnTo>
                        <a:lnTo>
                          <a:pt x="809" y="2"/>
                        </a:lnTo>
                        <a:lnTo>
                          <a:pt x="11" y="2"/>
                        </a:lnTo>
                        <a:lnTo>
                          <a:pt x="11" y="217"/>
                        </a:lnTo>
                        <a:close/>
                      </a:path>
                    </a:pathLst>
                  </a:custGeom>
                  <a:solidFill>
                    <a:srgbClr val="16161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77" name="Freeform 1491">
                    <a:extLst>
                      <a:ext uri="{FF2B5EF4-FFF2-40B4-BE49-F238E27FC236}">
                        <a16:creationId xmlns="" xmlns:a16="http://schemas.microsoft.com/office/drawing/2014/main" id="{1D8AC06B-C90C-416E-AAE3-353140450028}"/>
                      </a:ext>
                    </a:extLst>
                  </p:cNvPr>
                  <p:cNvSpPr>
                    <a:spLocks/>
                  </p:cNvSpPr>
                  <p:nvPr/>
                </p:nvSpPr>
                <p:spPr bwMode="auto">
                  <a:xfrm>
                    <a:off x="52" y="38"/>
                    <a:ext cx="180" cy="47"/>
                  </a:xfrm>
                  <a:custGeom>
                    <a:avLst/>
                    <a:gdLst>
                      <a:gd name="T0" fmla="*/ 0 w 796"/>
                      <a:gd name="T1" fmla="*/ 0 h 211"/>
                      <a:gd name="T2" fmla="*/ 0 w 796"/>
                      <a:gd name="T3" fmla="*/ 0 h 211"/>
                      <a:gd name="T4" fmla="*/ 0 w 796"/>
                      <a:gd name="T5" fmla="*/ 0 h 211"/>
                      <a:gd name="T6" fmla="*/ 0 w 796"/>
                      <a:gd name="T7" fmla="*/ 0 h 211"/>
                      <a:gd name="T8" fmla="*/ 0 w 796"/>
                      <a:gd name="T9" fmla="*/ 0 h 211"/>
                      <a:gd name="T10" fmla="*/ 0 w 796"/>
                      <a:gd name="T11" fmla="*/ 0 h 211"/>
                      <a:gd name="T12" fmla="*/ 0 w 796"/>
                      <a:gd name="T13" fmla="*/ 0 h 211"/>
                      <a:gd name="T14" fmla="*/ 0 w 796"/>
                      <a:gd name="T15" fmla="*/ 0 h 211"/>
                      <a:gd name="T16" fmla="*/ 0 w 796"/>
                      <a:gd name="T17" fmla="*/ 0 h 211"/>
                      <a:gd name="T18" fmla="*/ 0 w 796"/>
                      <a:gd name="T19" fmla="*/ 0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6"/>
                      <a:gd name="T31" fmla="*/ 0 h 211"/>
                      <a:gd name="T32" fmla="*/ 796 w 796"/>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6" h="211">
                        <a:moveTo>
                          <a:pt x="0" y="210"/>
                        </a:moveTo>
                        <a:lnTo>
                          <a:pt x="795" y="210"/>
                        </a:lnTo>
                        <a:lnTo>
                          <a:pt x="795" y="0"/>
                        </a:lnTo>
                        <a:lnTo>
                          <a:pt x="0" y="0"/>
                        </a:lnTo>
                        <a:lnTo>
                          <a:pt x="0" y="210"/>
                        </a:lnTo>
                        <a:close/>
                        <a:moveTo>
                          <a:pt x="9" y="210"/>
                        </a:moveTo>
                        <a:lnTo>
                          <a:pt x="785" y="210"/>
                        </a:lnTo>
                        <a:lnTo>
                          <a:pt x="785" y="0"/>
                        </a:lnTo>
                        <a:lnTo>
                          <a:pt x="9" y="0"/>
                        </a:lnTo>
                        <a:lnTo>
                          <a:pt x="9" y="210"/>
                        </a:lnTo>
                        <a:close/>
                      </a:path>
                    </a:pathLst>
                  </a:custGeom>
                  <a:solidFill>
                    <a:srgbClr val="21212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78" name="Freeform 1492">
                    <a:extLst>
                      <a:ext uri="{FF2B5EF4-FFF2-40B4-BE49-F238E27FC236}">
                        <a16:creationId xmlns="" xmlns:a16="http://schemas.microsoft.com/office/drawing/2014/main" id="{3BB3DCD8-94F8-4848-A08C-3517A1CED630}"/>
                      </a:ext>
                    </a:extLst>
                  </p:cNvPr>
                  <p:cNvSpPr>
                    <a:spLocks/>
                  </p:cNvSpPr>
                  <p:nvPr/>
                </p:nvSpPr>
                <p:spPr bwMode="auto">
                  <a:xfrm>
                    <a:off x="55" y="38"/>
                    <a:ext cx="175" cy="47"/>
                  </a:xfrm>
                  <a:custGeom>
                    <a:avLst/>
                    <a:gdLst>
                      <a:gd name="T0" fmla="*/ 0 w 776"/>
                      <a:gd name="T1" fmla="*/ 0 h 211"/>
                      <a:gd name="T2" fmla="*/ 0 w 776"/>
                      <a:gd name="T3" fmla="*/ 0 h 211"/>
                      <a:gd name="T4" fmla="*/ 0 w 776"/>
                      <a:gd name="T5" fmla="*/ 0 h 211"/>
                      <a:gd name="T6" fmla="*/ 0 w 776"/>
                      <a:gd name="T7" fmla="*/ 0 h 211"/>
                      <a:gd name="T8" fmla="*/ 0 w 776"/>
                      <a:gd name="T9" fmla="*/ 0 h 211"/>
                      <a:gd name="T10" fmla="*/ 0 w 776"/>
                      <a:gd name="T11" fmla="*/ 0 h 211"/>
                      <a:gd name="T12" fmla="*/ 0 w 776"/>
                      <a:gd name="T13" fmla="*/ 0 h 211"/>
                      <a:gd name="T14" fmla="*/ 0 w 776"/>
                      <a:gd name="T15" fmla="*/ 0 h 211"/>
                      <a:gd name="T16" fmla="*/ 0 w 776"/>
                      <a:gd name="T17" fmla="*/ 0 h 211"/>
                      <a:gd name="T18" fmla="*/ 0 w 776"/>
                      <a:gd name="T19" fmla="*/ 0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6"/>
                      <a:gd name="T31" fmla="*/ 0 h 211"/>
                      <a:gd name="T32" fmla="*/ 776 w 776"/>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6" h="211">
                        <a:moveTo>
                          <a:pt x="0" y="210"/>
                        </a:moveTo>
                        <a:lnTo>
                          <a:pt x="775" y="210"/>
                        </a:lnTo>
                        <a:lnTo>
                          <a:pt x="775" y="0"/>
                        </a:lnTo>
                        <a:lnTo>
                          <a:pt x="0" y="0"/>
                        </a:lnTo>
                        <a:lnTo>
                          <a:pt x="0" y="210"/>
                        </a:lnTo>
                        <a:close/>
                        <a:moveTo>
                          <a:pt x="10" y="205"/>
                        </a:moveTo>
                        <a:lnTo>
                          <a:pt x="767" y="205"/>
                        </a:lnTo>
                        <a:lnTo>
                          <a:pt x="767" y="4"/>
                        </a:lnTo>
                        <a:lnTo>
                          <a:pt x="10" y="4"/>
                        </a:lnTo>
                        <a:lnTo>
                          <a:pt x="10" y="205"/>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79" name="Freeform 1493">
                    <a:extLst>
                      <a:ext uri="{FF2B5EF4-FFF2-40B4-BE49-F238E27FC236}">
                        <a16:creationId xmlns="" xmlns:a16="http://schemas.microsoft.com/office/drawing/2014/main" id="{91BC6B12-D118-463B-A905-48BC68AC3977}"/>
                      </a:ext>
                    </a:extLst>
                  </p:cNvPr>
                  <p:cNvSpPr>
                    <a:spLocks/>
                  </p:cNvSpPr>
                  <p:nvPr/>
                </p:nvSpPr>
                <p:spPr bwMode="auto">
                  <a:xfrm>
                    <a:off x="57" y="39"/>
                    <a:ext cx="171" cy="46"/>
                  </a:xfrm>
                  <a:custGeom>
                    <a:avLst/>
                    <a:gdLst>
                      <a:gd name="T0" fmla="*/ 0 w 759"/>
                      <a:gd name="T1" fmla="*/ 0 h 207"/>
                      <a:gd name="T2" fmla="*/ 0 w 759"/>
                      <a:gd name="T3" fmla="*/ 0 h 207"/>
                      <a:gd name="T4" fmla="*/ 0 w 759"/>
                      <a:gd name="T5" fmla="*/ 0 h 207"/>
                      <a:gd name="T6" fmla="*/ 0 w 759"/>
                      <a:gd name="T7" fmla="*/ 0 h 207"/>
                      <a:gd name="T8" fmla="*/ 0 w 759"/>
                      <a:gd name="T9" fmla="*/ 0 h 207"/>
                      <a:gd name="T10" fmla="*/ 0 w 759"/>
                      <a:gd name="T11" fmla="*/ 0 h 207"/>
                      <a:gd name="T12" fmla="*/ 0 w 759"/>
                      <a:gd name="T13" fmla="*/ 0 h 207"/>
                      <a:gd name="T14" fmla="*/ 0 w 759"/>
                      <a:gd name="T15" fmla="*/ 0 h 207"/>
                      <a:gd name="T16" fmla="*/ 0 w 759"/>
                      <a:gd name="T17" fmla="*/ 0 h 207"/>
                      <a:gd name="T18" fmla="*/ 0 w 759"/>
                      <a:gd name="T19" fmla="*/ 0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9"/>
                      <a:gd name="T31" fmla="*/ 0 h 207"/>
                      <a:gd name="T32" fmla="*/ 759 w 759"/>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9" h="207">
                        <a:moveTo>
                          <a:pt x="0" y="206"/>
                        </a:moveTo>
                        <a:lnTo>
                          <a:pt x="758" y="206"/>
                        </a:lnTo>
                        <a:lnTo>
                          <a:pt x="758" y="0"/>
                        </a:lnTo>
                        <a:lnTo>
                          <a:pt x="0" y="0"/>
                        </a:lnTo>
                        <a:lnTo>
                          <a:pt x="0" y="206"/>
                        </a:lnTo>
                        <a:close/>
                        <a:moveTo>
                          <a:pt x="11" y="204"/>
                        </a:moveTo>
                        <a:lnTo>
                          <a:pt x="747" y="204"/>
                        </a:lnTo>
                        <a:lnTo>
                          <a:pt x="747" y="3"/>
                        </a:lnTo>
                        <a:lnTo>
                          <a:pt x="11" y="3"/>
                        </a:lnTo>
                        <a:lnTo>
                          <a:pt x="11" y="204"/>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80" name="Freeform 1494">
                    <a:extLst>
                      <a:ext uri="{FF2B5EF4-FFF2-40B4-BE49-F238E27FC236}">
                        <a16:creationId xmlns="" xmlns:a16="http://schemas.microsoft.com/office/drawing/2014/main" id="{E90DFAB1-E795-4093-ABCB-D891E985CFC3}"/>
                      </a:ext>
                    </a:extLst>
                  </p:cNvPr>
                  <p:cNvSpPr>
                    <a:spLocks/>
                  </p:cNvSpPr>
                  <p:nvPr/>
                </p:nvSpPr>
                <p:spPr bwMode="auto">
                  <a:xfrm>
                    <a:off x="59" y="40"/>
                    <a:ext cx="167" cy="43"/>
                  </a:xfrm>
                  <a:custGeom>
                    <a:avLst/>
                    <a:gdLst>
                      <a:gd name="T0" fmla="*/ 0 w 741"/>
                      <a:gd name="T1" fmla="*/ 0 h 196"/>
                      <a:gd name="T2" fmla="*/ 0 w 741"/>
                      <a:gd name="T3" fmla="*/ 0 h 196"/>
                      <a:gd name="T4" fmla="*/ 0 w 741"/>
                      <a:gd name="T5" fmla="*/ 0 h 196"/>
                      <a:gd name="T6" fmla="*/ 0 w 741"/>
                      <a:gd name="T7" fmla="*/ 0 h 196"/>
                      <a:gd name="T8" fmla="*/ 0 w 741"/>
                      <a:gd name="T9" fmla="*/ 0 h 196"/>
                      <a:gd name="T10" fmla="*/ 0 w 741"/>
                      <a:gd name="T11" fmla="*/ 0 h 196"/>
                      <a:gd name="T12" fmla="*/ 0 w 741"/>
                      <a:gd name="T13" fmla="*/ 0 h 196"/>
                      <a:gd name="T14" fmla="*/ 0 w 741"/>
                      <a:gd name="T15" fmla="*/ 0 h 196"/>
                      <a:gd name="T16" fmla="*/ 0 w 741"/>
                      <a:gd name="T17" fmla="*/ 0 h 196"/>
                      <a:gd name="T18" fmla="*/ 0 w 741"/>
                      <a:gd name="T19" fmla="*/ 0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1"/>
                      <a:gd name="T31" fmla="*/ 0 h 196"/>
                      <a:gd name="T32" fmla="*/ 741 w 741"/>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1" h="196">
                        <a:moveTo>
                          <a:pt x="0" y="195"/>
                        </a:moveTo>
                        <a:lnTo>
                          <a:pt x="740" y="195"/>
                        </a:lnTo>
                        <a:lnTo>
                          <a:pt x="740" y="0"/>
                        </a:lnTo>
                        <a:lnTo>
                          <a:pt x="0" y="0"/>
                        </a:lnTo>
                        <a:lnTo>
                          <a:pt x="0" y="195"/>
                        </a:lnTo>
                        <a:close/>
                        <a:moveTo>
                          <a:pt x="9" y="195"/>
                        </a:moveTo>
                        <a:lnTo>
                          <a:pt x="731" y="195"/>
                        </a:lnTo>
                        <a:lnTo>
                          <a:pt x="731" y="0"/>
                        </a:lnTo>
                        <a:lnTo>
                          <a:pt x="9" y="0"/>
                        </a:lnTo>
                        <a:lnTo>
                          <a:pt x="9" y="195"/>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81" name="Freeform 1495">
                    <a:extLst>
                      <a:ext uri="{FF2B5EF4-FFF2-40B4-BE49-F238E27FC236}">
                        <a16:creationId xmlns="" xmlns:a16="http://schemas.microsoft.com/office/drawing/2014/main" id="{EC4E8BBA-B9A1-4F83-9FFF-D7D84063F3A6}"/>
                      </a:ext>
                    </a:extLst>
                  </p:cNvPr>
                  <p:cNvSpPr>
                    <a:spLocks/>
                  </p:cNvSpPr>
                  <p:nvPr/>
                </p:nvSpPr>
                <p:spPr bwMode="auto">
                  <a:xfrm>
                    <a:off x="62" y="40"/>
                    <a:ext cx="161" cy="43"/>
                  </a:xfrm>
                  <a:custGeom>
                    <a:avLst/>
                    <a:gdLst>
                      <a:gd name="T0" fmla="*/ 0 w 715"/>
                      <a:gd name="T1" fmla="*/ 0 h 196"/>
                      <a:gd name="T2" fmla="*/ 0 w 715"/>
                      <a:gd name="T3" fmla="*/ 0 h 196"/>
                      <a:gd name="T4" fmla="*/ 0 w 715"/>
                      <a:gd name="T5" fmla="*/ 0 h 196"/>
                      <a:gd name="T6" fmla="*/ 0 w 715"/>
                      <a:gd name="T7" fmla="*/ 0 h 196"/>
                      <a:gd name="T8" fmla="*/ 0 w 715"/>
                      <a:gd name="T9" fmla="*/ 0 h 196"/>
                      <a:gd name="T10" fmla="*/ 0 w 715"/>
                      <a:gd name="T11" fmla="*/ 0 h 196"/>
                      <a:gd name="T12" fmla="*/ 0 w 715"/>
                      <a:gd name="T13" fmla="*/ 0 h 196"/>
                      <a:gd name="T14" fmla="*/ 0 w 715"/>
                      <a:gd name="T15" fmla="*/ 0 h 196"/>
                      <a:gd name="T16" fmla="*/ 0 w 715"/>
                      <a:gd name="T17" fmla="*/ 0 h 196"/>
                      <a:gd name="T18" fmla="*/ 0 w 715"/>
                      <a:gd name="T19" fmla="*/ 0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5"/>
                      <a:gd name="T31" fmla="*/ 0 h 196"/>
                      <a:gd name="T32" fmla="*/ 715 w 715"/>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5" h="196">
                        <a:moveTo>
                          <a:pt x="0" y="195"/>
                        </a:moveTo>
                        <a:lnTo>
                          <a:pt x="714" y="195"/>
                        </a:lnTo>
                        <a:lnTo>
                          <a:pt x="714" y="0"/>
                        </a:lnTo>
                        <a:lnTo>
                          <a:pt x="0" y="0"/>
                        </a:lnTo>
                        <a:lnTo>
                          <a:pt x="0" y="195"/>
                        </a:lnTo>
                        <a:close/>
                        <a:moveTo>
                          <a:pt x="9" y="191"/>
                        </a:moveTo>
                        <a:lnTo>
                          <a:pt x="704" y="191"/>
                        </a:lnTo>
                        <a:lnTo>
                          <a:pt x="704" y="5"/>
                        </a:lnTo>
                        <a:lnTo>
                          <a:pt x="9" y="5"/>
                        </a:lnTo>
                        <a:lnTo>
                          <a:pt x="9" y="191"/>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82" name="Freeform 1496">
                    <a:extLst>
                      <a:ext uri="{FF2B5EF4-FFF2-40B4-BE49-F238E27FC236}">
                        <a16:creationId xmlns="" xmlns:a16="http://schemas.microsoft.com/office/drawing/2014/main" id="{FF27CD3B-B594-4032-8333-E36EAA06FF03}"/>
                      </a:ext>
                    </a:extLst>
                  </p:cNvPr>
                  <p:cNvSpPr>
                    <a:spLocks/>
                  </p:cNvSpPr>
                  <p:nvPr/>
                </p:nvSpPr>
                <p:spPr bwMode="auto">
                  <a:xfrm>
                    <a:off x="64" y="40"/>
                    <a:ext cx="158" cy="42"/>
                  </a:xfrm>
                  <a:custGeom>
                    <a:avLst/>
                    <a:gdLst>
                      <a:gd name="T0" fmla="*/ 0 w 699"/>
                      <a:gd name="T1" fmla="*/ 0 h 191"/>
                      <a:gd name="T2" fmla="*/ 0 w 699"/>
                      <a:gd name="T3" fmla="*/ 0 h 191"/>
                      <a:gd name="T4" fmla="*/ 0 w 699"/>
                      <a:gd name="T5" fmla="*/ 0 h 191"/>
                      <a:gd name="T6" fmla="*/ 0 w 699"/>
                      <a:gd name="T7" fmla="*/ 0 h 191"/>
                      <a:gd name="T8" fmla="*/ 0 w 699"/>
                      <a:gd name="T9" fmla="*/ 0 h 191"/>
                      <a:gd name="T10" fmla="*/ 0 w 699"/>
                      <a:gd name="T11" fmla="*/ 0 h 191"/>
                      <a:gd name="T12" fmla="*/ 0 w 699"/>
                      <a:gd name="T13" fmla="*/ 0 h 191"/>
                      <a:gd name="T14" fmla="*/ 0 w 699"/>
                      <a:gd name="T15" fmla="*/ 0 h 191"/>
                      <a:gd name="T16" fmla="*/ 0 w 699"/>
                      <a:gd name="T17" fmla="*/ 0 h 191"/>
                      <a:gd name="T18" fmla="*/ 0 w 699"/>
                      <a:gd name="T19" fmla="*/ 0 h 1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9"/>
                      <a:gd name="T31" fmla="*/ 0 h 191"/>
                      <a:gd name="T32" fmla="*/ 699 w 699"/>
                      <a:gd name="T33" fmla="*/ 191 h 1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9" h="191">
                        <a:moveTo>
                          <a:pt x="0" y="190"/>
                        </a:moveTo>
                        <a:lnTo>
                          <a:pt x="698" y="190"/>
                        </a:lnTo>
                        <a:lnTo>
                          <a:pt x="698" y="0"/>
                        </a:lnTo>
                        <a:lnTo>
                          <a:pt x="0" y="0"/>
                        </a:lnTo>
                        <a:lnTo>
                          <a:pt x="0" y="190"/>
                        </a:lnTo>
                        <a:close/>
                        <a:moveTo>
                          <a:pt x="9" y="186"/>
                        </a:moveTo>
                        <a:lnTo>
                          <a:pt x="689" y="186"/>
                        </a:lnTo>
                        <a:lnTo>
                          <a:pt x="689" y="2"/>
                        </a:lnTo>
                        <a:lnTo>
                          <a:pt x="9" y="2"/>
                        </a:lnTo>
                        <a:lnTo>
                          <a:pt x="9" y="186"/>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83" name="Freeform 1497">
                    <a:extLst>
                      <a:ext uri="{FF2B5EF4-FFF2-40B4-BE49-F238E27FC236}">
                        <a16:creationId xmlns="" xmlns:a16="http://schemas.microsoft.com/office/drawing/2014/main" id="{85A41E34-3626-40BB-A503-371C21E62089}"/>
                      </a:ext>
                    </a:extLst>
                  </p:cNvPr>
                  <p:cNvSpPr>
                    <a:spLocks/>
                  </p:cNvSpPr>
                  <p:nvPr/>
                </p:nvSpPr>
                <p:spPr bwMode="auto">
                  <a:xfrm>
                    <a:off x="66" y="41"/>
                    <a:ext cx="153" cy="40"/>
                  </a:xfrm>
                  <a:custGeom>
                    <a:avLst/>
                    <a:gdLst>
                      <a:gd name="T0" fmla="*/ 0 w 681"/>
                      <a:gd name="T1" fmla="*/ 0 h 181"/>
                      <a:gd name="T2" fmla="*/ 0 w 681"/>
                      <a:gd name="T3" fmla="*/ 0 h 181"/>
                      <a:gd name="T4" fmla="*/ 0 w 681"/>
                      <a:gd name="T5" fmla="*/ 0 h 181"/>
                      <a:gd name="T6" fmla="*/ 0 w 681"/>
                      <a:gd name="T7" fmla="*/ 0 h 181"/>
                      <a:gd name="T8" fmla="*/ 0 w 681"/>
                      <a:gd name="T9" fmla="*/ 0 h 181"/>
                      <a:gd name="T10" fmla="*/ 0 w 681"/>
                      <a:gd name="T11" fmla="*/ 0 h 181"/>
                      <a:gd name="T12" fmla="*/ 0 w 681"/>
                      <a:gd name="T13" fmla="*/ 0 h 181"/>
                      <a:gd name="T14" fmla="*/ 0 w 681"/>
                      <a:gd name="T15" fmla="*/ 0 h 181"/>
                      <a:gd name="T16" fmla="*/ 0 w 681"/>
                      <a:gd name="T17" fmla="*/ 0 h 181"/>
                      <a:gd name="T18" fmla="*/ 0 w 681"/>
                      <a:gd name="T19" fmla="*/ 0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1"/>
                      <a:gd name="T31" fmla="*/ 0 h 181"/>
                      <a:gd name="T32" fmla="*/ 681 w 681"/>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1" h="181">
                        <a:moveTo>
                          <a:pt x="0" y="180"/>
                        </a:moveTo>
                        <a:lnTo>
                          <a:pt x="680" y="180"/>
                        </a:lnTo>
                        <a:lnTo>
                          <a:pt x="680" y="0"/>
                        </a:lnTo>
                        <a:lnTo>
                          <a:pt x="0" y="0"/>
                        </a:lnTo>
                        <a:lnTo>
                          <a:pt x="0" y="180"/>
                        </a:lnTo>
                        <a:close/>
                        <a:moveTo>
                          <a:pt x="11" y="176"/>
                        </a:moveTo>
                        <a:lnTo>
                          <a:pt x="669" y="176"/>
                        </a:lnTo>
                        <a:lnTo>
                          <a:pt x="669" y="0"/>
                        </a:lnTo>
                        <a:lnTo>
                          <a:pt x="11" y="0"/>
                        </a:lnTo>
                        <a:lnTo>
                          <a:pt x="11" y="176"/>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84" name="Freeform 1498">
                    <a:extLst>
                      <a:ext uri="{FF2B5EF4-FFF2-40B4-BE49-F238E27FC236}">
                        <a16:creationId xmlns="" xmlns:a16="http://schemas.microsoft.com/office/drawing/2014/main" id="{354BDF03-4B15-42D0-8942-1687D920F85A}"/>
                      </a:ext>
                    </a:extLst>
                  </p:cNvPr>
                  <p:cNvSpPr>
                    <a:spLocks/>
                  </p:cNvSpPr>
                  <p:nvPr/>
                </p:nvSpPr>
                <p:spPr bwMode="auto">
                  <a:xfrm>
                    <a:off x="68" y="41"/>
                    <a:ext cx="149" cy="40"/>
                  </a:xfrm>
                  <a:custGeom>
                    <a:avLst/>
                    <a:gdLst>
                      <a:gd name="T0" fmla="*/ 0 w 663"/>
                      <a:gd name="T1" fmla="*/ 0 h 181"/>
                      <a:gd name="T2" fmla="*/ 0 w 663"/>
                      <a:gd name="T3" fmla="*/ 0 h 181"/>
                      <a:gd name="T4" fmla="*/ 0 w 663"/>
                      <a:gd name="T5" fmla="*/ 0 h 181"/>
                      <a:gd name="T6" fmla="*/ 0 w 663"/>
                      <a:gd name="T7" fmla="*/ 0 h 181"/>
                      <a:gd name="T8" fmla="*/ 0 w 663"/>
                      <a:gd name="T9" fmla="*/ 0 h 181"/>
                      <a:gd name="T10" fmla="*/ 0 w 663"/>
                      <a:gd name="T11" fmla="*/ 0 h 181"/>
                      <a:gd name="T12" fmla="*/ 0 w 663"/>
                      <a:gd name="T13" fmla="*/ 0 h 181"/>
                      <a:gd name="T14" fmla="*/ 0 w 663"/>
                      <a:gd name="T15" fmla="*/ 0 h 181"/>
                      <a:gd name="T16" fmla="*/ 0 w 663"/>
                      <a:gd name="T17" fmla="*/ 0 h 181"/>
                      <a:gd name="T18" fmla="*/ 0 w 663"/>
                      <a:gd name="T19" fmla="*/ 0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3"/>
                      <a:gd name="T31" fmla="*/ 0 h 181"/>
                      <a:gd name="T32" fmla="*/ 663 w 663"/>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3" h="181">
                        <a:moveTo>
                          <a:pt x="0" y="180"/>
                        </a:moveTo>
                        <a:lnTo>
                          <a:pt x="662" y="180"/>
                        </a:lnTo>
                        <a:lnTo>
                          <a:pt x="662" y="0"/>
                        </a:lnTo>
                        <a:lnTo>
                          <a:pt x="0" y="0"/>
                        </a:lnTo>
                        <a:lnTo>
                          <a:pt x="0" y="180"/>
                        </a:lnTo>
                        <a:close/>
                        <a:moveTo>
                          <a:pt x="8" y="180"/>
                        </a:moveTo>
                        <a:lnTo>
                          <a:pt x="653" y="180"/>
                        </a:lnTo>
                        <a:lnTo>
                          <a:pt x="653" y="4"/>
                        </a:lnTo>
                        <a:lnTo>
                          <a:pt x="8" y="4"/>
                        </a:lnTo>
                        <a:lnTo>
                          <a:pt x="8" y="18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85" name="Freeform 1499">
                    <a:extLst>
                      <a:ext uri="{FF2B5EF4-FFF2-40B4-BE49-F238E27FC236}">
                        <a16:creationId xmlns="" xmlns:a16="http://schemas.microsoft.com/office/drawing/2014/main" id="{0D09A260-FC6B-4A7C-83C7-803DB5A2DC03}"/>
                      </a:ext>
                    </a:extLst>
                  </p:cNvPr>
                  <p:cNvSpPr>
                    <a:spLocks/>
                  </p:cNvSpPr>
                  <p:nvPr/>
                </p:nvSpPr>
                <p:spPr bwMode="auto">
                  <a:xfrm>
                    <a:off x="71" y="42"/>
                    <a:ext cx="144" cy="39"/>
                  </a:xfrm>
                  <a:custGeom>
                    <a:avLst/>
                    <a:gdLst>
                      <a:gd name="T0" fmla="*/ 0 w 639"/>
                      <a:gd name="T1" fmla="*/ 0 h 177"/>
                      <a:gd name="T2" fmla="*/ 0 w 639"/>
                      <a:gd name="T3" fmla="*/ 0 h 177"/>
                      <a:gd name="T4" fmla="*/ 0 w 639"/>
                      <a:gd name="T5" fmla="*/ 0 h 177"/>
                      <a:gd name="T6" fmla="*/ 0 w 639"/>
                      <a:gd name="T7" fmla="*/ 0 h 177"/>
                      <a:gd name="T8" fmla="*/ 0 w 639"/>
                      <a:gd name="T9" fmla="*/ 0 h 177"/>
                      <a:gd name="T10" fmla="*/ 0 w 639"/>
                      <a:gd name="T11" fmla="*/ 0 h 177"/>
                      <a:gd name="T12" fmla="*/ 0 w 639"/>
                      <a:gd name="T13" fmla="*/ 0 h 177"/>
                      <a:gd name="T14" fmla="*/ 0 w 639"/>
                      <a:gd name="T15" fmla="*/ 0 h 177"/>
                      <a:gd name="T16" fmla="*/ 0 w 639"/>
                      <a:gd name="T17" fmla="*/ 0 h 177"/>
                      <a:gd name="T18" fmla="*/ 0 w 639"/>
                      <a:gd name="T19" fmla="*/ 0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9"/>
                      <a:gd name="T31" fmla="*/ 0 h 177"/>
                      <a:gd name="T32" fmla="*/ 639 w 639"/>
                      <a:gd name="T33" fmla="*/ 177 h 1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9" h="177">
                        <a:moveTo>
                          <a:pt x="0" y="176"/>
                        </a:moveTo>
                        <a:lnTo>
                          <a:pt x="638" y="176"/>
                        </a:lnTo>
                        <a:lnTo>
                          <a:pt x="638" y="0"/>
                        </a:lnTo>
                        <a:lnTo>
                          <a:pt x="0" y="0"/>
                        </a:lnTo>
                        <a:lnTo>
                          <a:pt x="0" y="176"/>
                        </a:lnTo>
                        <a:close/>
                        <a:moveTo>
                          <a:pt x="12" y="174"/>
                        </a:moveTo>
                        <a:lnTo>
                          <a:pt x="627" y="174"/>
                        </a:lnTo>
                        <a:lnTo>
                          <a:pt x="627" y="2"/>
                        </a:lnTo>
                        <a:lnTo>
                          <a:pt x="12" y="2"/>
                        </a:lnTo>
                        <a:lnTo>
                          <a:pt x="12" y="174"/>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86" name="Freeform 1500">
                    <a:extLst>
                      <a:ext uri="{FF2B5EF4-FFF2-40B4-BE49-F238E27FC236}">
                        <a16:creationId xmlns="" xmlns:a16="http://schemas.microsoft.com/office/drawing/2014/main" id="{A8E464B4-EE91-4CE1-AB3B-3F9024EC9EE3}"/>
                      </a:ext>
                    </a:extLst>
                  </p:cNvPr>
                  <p:cNvSpPr>
                    <a:spLocks/>
                  </p:cNvSpPr>
                  <p:nvPr/>
                </p:nvSpPr>
                <p:spPr bwMode="auto">
                  <a:xfrm>
                    <a:off x="74" y="43"/>
                    <a:ext cx="139" cy="36"/>
                  </a:xfrm>
                  <a:custGeom>
                    <a:avLst/>
                    <a:gdLst>
                      <a:gd name="T0" fmla="*/ 0 w 617"/>
                      <a:gd name="T1" fmla="*/ 0 h 165"/>
                      <a:gd name="T2" fmla="*/ 0 w 617"/>
                      <a:gd name="T3" fmla="*/ 0 h 165"/>
                      <a:gd name="T4" fmla="*/ 0 w 617"/>
                      <a:gd name="T5" fmla="*/ 0 h 165"/>
                      <a:gd name="T6" fmla="*/ 0 w 617"/>
                      <a:gd name="T7" fmla="*/ 0 h 165"/>
                      <a:gd name="T8" fmla="*/ 0 w 617"/>
                      <a:gd name="T9" fmla="*/ 0 h 165"/>
                      <a:gd name="T10" fmla="*/ 0 w 617"/>
                      <a:gd name="T11" fmla="*/ 0 h 165"/>
                      <a:gd name="T12" fmla="*/ 0 w 617"/>
                      <a:gd name="T13" fmla="*/ 0 h 165"/>
                      <a:gd name="T14" fmla="*/ 0 w 617"/>
                      <a:gd name="T15" fmla="*/ 0 h 165"/>
                      <a:gd name="T16" fmla="*/ 0 w 617"/>
                      <a:gd name="T17" fmla="*/ 0 h 165"/>
                      <a:gd name="T18" fmla="*/ 0 w 617"/>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7"/>
                      <a:gd name="T31" fmla="*/ 0 h 165"/>
                      <a:gd name="T32" fmla="*/ 617 w 617"/>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7" h="165">
                        <a:moveTo>
                          <a:pt x="0" y="164"/>
                        </a:moveTo>
                        <a:lnTo>
                          <a:pt x="616" y="164"/>
                        </a:lnTo>
                        <a:lnTo>
                          <a:pt x="616" y="0"/>
                        </a:lnTo>
                        <a:lnTo>
                          <a:pt x="0" y="0"/>
                        </a:lnTo>
                        <a:lnTo>
                          <a:pt x="0" y="164"/>
                        </a:lnTo>
                        <a:close/>
                        <a:moveTo>
                          <a:pt x="10" y="160"/>
                        </a:moveTo>
                        <a:lnTo>
                          <a:pt x="608" y="160"/>
                        </a:lnTo>
                        <a:lnTo>
                          <a:pt x="608" y="0"/>
                        </a:lnTo>
                        <a:lnTo>
                          <a:pt x="10" y="0"/>
                        </a:lnTo>
                        <a:lnTo>
                          <a:pt x="10" y="16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87" name="Freeform 1501">
                    <a:extLst>
                      <a:ext uri="{FF2B5EF4-FFF2-40B4-BE49-F238E27FC236}">
                        <a16:creationId xmlns="" xmlns:a16="http://schemas.microsoft.com/office/drawing/2014/main" id="{18F01081-AFDB-4BEA-9269-56B606C639D6}"/>
                      </a:ext>
                    </a:extLst>
                  </p:cNvPr>
                  <p:cNvSpPr>
                    <a:spLocks/>
                  </p:cNvSpPr>
                  <p:nvPr/>
                </p:nvSpPr>
                <p:spPr bwMode="auto">
                  <a:xfrm>
                    <a:off x="76" y="43"/>
                    <a:ext cx="135" cy="36"/>
                  </a:xfrm>
                  <a:custGeom>
                    <a:avLst/>
                    <a:gdLst>
                      <a:gd name="T0" fmla="*/ 0 w 599"/>
                      <a:gd name="T1" fmla="*/ 0 h 161"/>
                      <a:gd name="T2" fmla="*/ 0 w 599"/>
                      <a:gd name="T3" fmla="*/ 0 h 161"/>
                      <a:gd name="T4" fmla="*/ 0 w 599"/>
                      <a:gd name="T5" fmla="*/ 0 h 161"/>
                      <a:gd name="T6" fmla="*/ 0 w 599"/>
                      <a:gd name="T7" fmla="*/ 0 h 161"/>
                      <a:gd name="T8" fmla="*/ 0 w 599"/>
                      <a:gd name="T9" fmla="*/ 0 h 161"/>
                      <a:gd name="T10" fmla="*/ 0 w 599"/>
                      <a:gd name="T11" fmla="*/ 0 h 161"/>
                      <a:gd name="T12" fmla="*/ 0 w 599"/>
                      <a:gd name="T13" fmla="*/ 0 h 161"/>
                      <a:gd name="T14" fmla="*/ 0 w 599"/>
                      <a:gd name="T15" fmla="*/ 0 h 161"/>
                      <a:gd name="T16" fmla="*/ 0 w 599"/>
                      <a:gd name="T17" fmla="*/ 0 h 161"/>
                      <a:gd name="T18" fmla="*/ 0 w 599"/>
                      <a:gd name="T19" fmla="*/ 0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9"/>
                      <a:gd name="T31" fmla="*/ 0 h 161"/>
                      <a:gd name="T32" fmla="*/ 599 w 599"/>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9" h="161">
                        <a:moveTo>
                          <a:pt x="0" y="160"/>
                        </a:moveTo>
                        <a:lnTo>
                          <a:pt x="598" y="160"/>
                        </a:lnTo>
                        <a:lnTo>
                          <a:pt x="598" y="0"/>
                        </a:lnTo>
                        <a:lnTo>
                          <a:pt x="0" y="0"/>
                        </a:lnTo>
                        <a:lnTo>
                          <a:pt x="0" y="160"/>
                        </a:lnTo>
                        <a:close/>
                        <a:moveTo>
                          <a:pt x="8" y="158"/>
                        </a:moveTo>
                        <a:lnTo>
                          <a:pt x="586" y="158"/>
                        </a:lnTo>
                        <a:lnTo>
                          <a:pt x="586" y="4"/>
                        </a:lnTo>
                        <a:lnTo>
                          <a:pt x="8" y="4"/>
                        </a:lnTo>
                        <a:lnTo>
                          <a:pt x="8" y="15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88" name="Freeform 1502">
                    <a:extLst>
                      <a:ext uri="{FF2B5EF4-FFF2-40B4-BE49-F238E27FC236}">
                        <a16:creationId xmlns="" xmlns:a16="http://schemas.microsoft.com/office/drawing/2014/main" id="{3FC4477F-43C3-4DDF-AE25-AFCE4CE913DF}"/>
                      </a:ext>
                    </a:extLst>
                  </p:cNvPr>
                  <p:cNvSpPr>
                    <a:spLocks/>
                  </p:cNvSpPr>
                  <p:nvPr/>
                </p:nvSpPr>
                <p:spPr bwMode="auto">
                  <a:xfrm>
                    <a:off x="78" y="43"/>
                    <a:ext cx="130" cy="34"/>
                  </a:xfrm>
                  <a:custGeom>
                    <a:avLst/>
                    <a:gdLst>
                      <a:gd name="T0" fmla="*/ 0 w 579"/>
                      <a:gd name="T1" fmla="*/ 0 h 155"/>
                      <a:gd name="T2" fmla="*/ 0 w 579"/>
                      <a:gd name="T3" fmla="*/ 0 h 155"/>
                      <a:gd name="T4" fmla="*/ 0 w 579"/>
                      <a:gd name="T5" fmla="*/ 0 h 155"/>
                      <a:gd name="T6" fmla="*/ 0 w 579"/>
                      <a:gd name="T7" fmla="*/ 0 h 155"/>
                      <a:gd name="T8" fmla="*/ 0 w 579"/>
                      <a:gd name="T9" fmla="*/ 0 h 155"/>
                      <a:gd name="T10" fmla="*/ 0 w 579"/>
                      <a:gd name="T11" fmla="*/ 0 h 155"/>
                      <a:gd name="T12" fmla="*/ 0 w 579"/>
                      <a:gd name="T13" fmla="*/ 0 h 155"/>
                      <a:gd name="T14" fmla="*/ 0 w 579"/>
                      <a:gd name="T15" fmla="*/ 0 h 155"/>
                      <a:gd name="T16" fmla="*/ 0 w 579"/>
                      <a:gd name="T17" fmla="*/ 0 h 155"/>
                      <a:gd name="T18" fmla="*/ 0 w 579"/>
                      <a:gd name="T19" fmla="*/ 0 h 1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9"/>
                      <a:gd name="T31" fmla="*/ 0 h 155"/>
                      <a:gd name="T32" fmla="*/ 579 w 579"/>
                      <a:gd name="T33" fmla="*/ 155 h 1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9" h="155">
                        <a:moveTo>
                          <a:pt x="0" y="154"/>
                        </a:moveTo>
                        <a:lnTo>
                          <a:pt x="578" y="154"/>
                        </a:lnTo>
                        <a:lnTo>
                          <a:pt x="578" y="0"/>
                        </a:lnTo>
                        <a:lnTo>
                          <a:pt x="0" y="0"/>
                        </a:lnTo>
                        <a:lnTo>
                          <a:pt x="0" y="154"/>
                        </a:lnTo>
                        <a:close/>
                        <a:moveTo>
                          <a:pt x="13" y="154"/>
                        </a:moveTo>
                        <a:lnTo>
                          <a:pt x="567" y="154"/>
                        </a:lnTo>
                        <a:lnTo>
                          <a:pt x="567" y="2"/>
                        </a:lnTo>
                        <a:lnTo>
                          <a:pt x="13" y="2"/>
                        </a:lnTo>
                        <a:lnTo>
                          <a:pt x="13" y="154"/>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89" name="Freeform 1503">
                    <a:extLst>
                      <a:ext uri="{FF2B5EF4-FFF2-40B4-BE49-F238E27FC236}">
                        <a16:creationId xmlns="" xmlns:a16="http://schemas.microsoft.com/office/drawing/2014/main" id="{1F1B811E-2870-4763-9930-F3C08BC271B9}"/>
                      </a:ext>
                    </a:extLst>
                  </p:cNvPr>
                  <p:cNvSpPr>
                    <a:spLocks/>
                  </p:cNvSpPr>
                  <p:nvPr/>
                </p:nvSpPr>
                <p:spPr bwMode="auto">
                  <a:xfrm>
                    <a:off x="81" y="44"/>
                    <a:ext cx="125" cy="33"/>
                  </a:xfrm>
                  <a:custGeom>
                    <a:avLst/>
                    <a:gdLst>
                      <a:gd name="T0" fmla="*/ 0 w 557"/>
                      <a:gd name="T1" fmla="*/ 0 h 151"/>
                      <a:gd name="T2" fmla="*/ 0 w 557"/>
                      <a:gd name="T3" fmla="*/ 0 h 151"/>
                      <a:gd name="T4" fmla="*/ 0 w 557"/>
                      <a:gd name="T5" fmla="*/ 0 h 151"/>
                      <a:gd name="T6" fmla="*/ 0 w 557"/>
                      <a:gd name="T7" fmla="*/ 0 h 151"/>
                      <a:gd name="T8" fmla="*/ 0 w 557"/>
                      <a:gd name="T9" fmla="*/ 0 h 151"/>
                      <a:gd name="T10" fmla="*/ 0 w 557"/>
                      <a:gd name="T11" fmla="*/ 0 h 151"/>
                      <a:gd name="T12" fmla="*/ 0 w 557"/>
                      <a:gd name="T13" fmla="*/ 0 h 151"/>
                      <a:gd name="T14" fmla="*/ 0 w 557"/>
                      <a:gd name="T15" fmla="*/ 0 h 151"/>
                      <a:gd name="T16" fmla="*/ 0 w 557"/>
                      <a:gd name="T17" fmla="*/ 0 h 151"/>
                      <a:gd name="T18" fmla="*/ 0 w 557"/>
                      <a:gd name="T19" fmla="*/ 0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
                      <a:gd name="T31" fmla="*/ 0 h 151"/>
                      <a:gd name="T32" fmla="*/ 557 w 557"/>
                      <a:gd name="T33" fmla="*/ 151 h 1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 h="151">
                        <a:moveTo>
                          <a:pt x="0" y="150"/>
                        </a:moveTo>
                        <a:lnTo>
                          <a:pt x="556" y="150"/>
                        </a:lnTo>
                        <a:lnTo>
                          <a:pt x="556" y="0"/>
                        </a:lnTo>
                        <a:lnTo>
                          <a:pt x="0" y="0"/>
                        </a:lnTo>
                        <a:lnTo>
                          <a:pt x="0" y="150"/>
                        </a:lnTo>
                        <a:close/>
                        <a:moveTo>
                          <a:pt x="13" y="146"/>
                        </a:moveTo>
                        <a:lnTo>
                          <a:pt x="543" y="146"/>
                        </a:lnTo>
                        <a:lnTo>
                          <a:pt x="543" y="5"/>
                        </a:lnTo>
                        <a:lnTo>
                          <a:pt x="13" y="5"/>
                        </a:lnTo>
                        <a:lnTo>
                          <a:pt x="13" y="146"/>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90" name="Freeform 1504">
                    <a:extLst>
                      <a:ext uri="{FF2B5EF4-FFF2-40B4-BE49-F238E27FC236}">
                        <a16:creationId xmlns="" xmlns:a16="http://schemas.microsoft.com/office/drawing/2014/main" id="{E54B4612-D4CA-4401-8A64-FE7DC36B0C72}"/>
                      </a:ext>
                    </a:extLst>
                  </p:cNvPr>
                  <p:cNvSpPr>
                    <a:spLocks/>
                  </p:cNvSpPr>
                  <p:nvPr/>
                </p:nvSpPr>
                <p:spPr bwMode="auto">
                  <a:xfrm>
                    <a:off x="83" y="46"/>
                    <a:ext cx="119" cy="32"/>
                  </a:xfrm>
                  <a:custGeom>
                    <a:avLst/>
                    <a:gdLst>
                      <a:gd name="T0" fmla="*/ 0 w 531"/>
                      <a:gd name="T1" fmla="*/ 0 h 145"/>
                      <a:gd name="T2" fmla="*/ 0 w 531"/>
                      <a:gd name="T3" fmla="*/ 0 h 145"/>
                      <a:gd name="T4" fmla="*/ 0 w 531"/>
                      <a:gd name="T5" fmla="*/ 0 h 145"/>
                      <a:gd name="T6" fmla="*/ 0 w 531"/>
                      <a:gd name="T7" fmla="*/ 0 h 145"/>
                      <a:gd name="T8" fmla="*/ 0 w 531"/>
                      <a:gd name="T9" fmla="*/ 0 h 145"/>
                      <a:gd name="T10" fmla="*/ 0 w 531"/>
                      <a:gd name="T11" fmla="*/ 0 h 145"/>
                      <a:gd name="T12" fmla="*/ 0 w 531"/>
                      <a:gd name="T13" fmla="*/ 0 h 145"/>
                      <a:gd name="T14" fmla="*/ 0 w 531"/>
                      <a:gd name="T15" fmla="*/ 0 h 145"/>
                      <a:gd name="T16" fmla="*/ 0 w 531"/>
                      <a:gd name="T17" fmla="*/ 0 h 145"/>
                      <a:gd name="T18" fmla="*/ 0 w 531"/>
                      <a:gd name="T19" fmla="*/ 0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1"/>
                      <a:gd name="T31" fmla="*/ 0 h 145"/>
                      <a:gd name="T32" fmla="*/ 531 w 531"/>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1" h="145">
                        <a:moveTo>
                          <a:pt x="0" y="144"/>
                        </a:moveTo>
                        <a:lnTo>
                          <a:pt x="530" y="144"/>
                        </a:lnTo>
                        <a:lnTo>
                          <a:pt x="530" y="0"/>
                        </a:lnTo>
                        <a:lnTo>
                          <a:pt x="0" y="0"/>
                        </a:lnTo>
                        <a:lnTo>
                          <a:pt x="0" y="144"/>
                        </a:lnTo>
                        <a:close/>
                        <a:moveTo>
                          <a:pt x="12" y="142"/>
                        </a:moveTo>
                        <a:lnTo>
                          <a:pt x="518" y="142"/>
                        </a:lnTo>
                        <a:lnTo>
                          <a:pt x="518" y="2"/>
                        </a:lnTo>
                        <a:lnTo>
                          <a:pt x="12" y="2"/>
                        </a:lnTo>
                        <a:lnTo>
                          <a:pt x="12" y="142"/>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91" name="Freeform 1505">
                    <a:extLst>
                      <a:ext uri="{FF2B5EF4-FFF2-40B4-BE49-F238E27FC236}">
                        <a16:creationId xmlns="" xmlns:a16="http://schemas.microsoft.com/office/drawing/2014/main" id="{2F62A397-A451-42FC-B3D9-60579368AF07}"/>
                      </a:ext>
                    </a:extLst>
                  </p:cNvPr>
                  <p:cNvSpPr>
                    <a:spLocks/>
                  </p:cNvSpPr>
                  <p:nvPr/>
                </p:nvSpPr>
                <p:spPr bwMode="auto">
                  <a:xfrm>
                    <a:off x="86" y="47"/>
                    <a:ext cx="114" cy="30"/>
                  </a:xfrm>
                  <a:custGeom>
                    <a:avLst/>
                    <a:gdLst>
                      <a:gd name="T0" fmla="*/ 0 w 506"/>
                      <a:gd name="T1" fmla="*/ 0 h 136"/>
                      <a:gd name="T2" fmla="*/ 0 w 506"/>
                      <a:gd name="T3" fmla="*/ 0 h 136"/>
                      <a:gd name="T4" fmla="*/ 0 w 506"/>
                      <a:gd name="T5" fmla="*/ 0 h 136"/>
                      <a:gd name="T6" fmla="*/ 0 w 506"/>
                      <a:gd name="T7" fmla="*/ 0 h 136"/>
                      <a:gd name="T8" fmla="*/ 0 w 506"/>
                      <a:gd name="T9" fmla="*/ 0 h 136"/>
                      <a:gd name="T10" fmla="*/ 0 w 506"/>
                      <a:gd name="T11" fmla="*/ 0 h 136"/>
                      <a:gd name="T12" fmla="*/ 0 w 506"/>
                      <a:gd name="T13" fmla="*/ 0 h 136"/>
                      <a:gd name="T14" fmla="*/ 0 w 506"/>
                      <a:gd name="T15" fmla="*/ 0 h 136"/>
                      <a:gd name="T16" fmla="*/ 0 w 506"/>
                      <a:gd name="T17" fmla="*/ 0 h 136"/>
                      <a:gd name="T18" fmla="*/ 0 w 506"/>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136"/>
                      <a:gd name="T32" fmla="*/ 506 w 506"/>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136">
                        <a:moveTo>
                          <a:pt x="0" y="135"/>
                        </a:moveTo>
                        <a:lnTo>
                          <a:pt x="505" y="135"/>
                        </a:lnTo>
                        <a:lnTo>
                          <a:pt x="505" y="0"/>
                        </a:lnTo>
                        <a:lnTo>
                          <a:pt x="0" y="0"/>
                        </a:lnTo>
                        <a:lnTo>
                          <a:pt x="0" y="135"/>
                        </a:lnTo>
                        <a:close/>
                        <a:moveTo>
                          <a:pt x="13" y="130"/>
                        </a:moveTo>
                        <a:lnTo>
                          <a:pt x="492" y="130"/>
                        </a:lnTo>
                        <a:lnTo>
                          <a:pt x="492" y="4"/>
                        </a:lnTo>
                        <a:lnTo>
                          <a:pt x="13" y="4"/>
                        </a:lnTo>
                        <a:lnTo>
                          <a:pt x="13" y="13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92" name="Freeform 1506">
                    <a:extLst>
                      <a:ext uri="{FF2B5EF4-FFF2-40B4-BE49-F238E27FC236}">
                        <a16:creationId xmlns="" xmlns:a16="http://schemas.microsoft.com/office/drawing/2014/main" id="{8EFDE227-33C3-46B9-AF0F-0E7F3D19187A}"/>
                      </a:ext>
                    </a:extLst>
                  </p:cNvPr>
                  <p:cNvSpPr>
                    <a:spLocks/>
                  </p:cNvSpPr>
                  <p:nvPr/>
                </p:nvSpPr>
                <p:spPr bwMode="auto">
                  <a:xfrm>
                    <a:off x="89" y="47"/>
                    <a:ext cx="108" cy="29"/>
                  </a:xfrm>
                  <a:custGeom>
                    <a:avLst/>
                    <a:gdLst>
                      <a:gd name="T0" fmla="*/ 0 w 480"/>
                      <a:gd name="T1" fmla="*/ 0 h 131"/>
                      <a:gd name="T2" fmla="*/ 0 w 480"/>
                      <a:gd name="T3" fmla="*/ 0 h 131"/>
                      <a:gd name="T4" fmla="*/ 0 w 480"/>
                      <a:gd name="T5" fmla="*/ 0 h 131"/>
                      <a:gd name="T6" fmla="*/ 0 w 480"/>
                      <a:gd name="T7" fmla="*/ 0 h 131"/>
                      <a:gd name="T8" fmla="*/ 0 w 480"/>
                      <a:gd name="T9" fmla="*/ 0 h 131"/>
                      <a:gd name="T10" fmla="*/ 0 w 480"/>
                      <a:gd name="T11" fmla="*/ 0 h 131"/>
                      <a:gd name="T12" fmla="*/ 0 w 480"/>
                      <a:gd name="T13" fmla="*/ 0 h 131"/>
                      <a:gd name="T14" fmla="*/ 0 w 480"/>
                      <a:gd name="T15" fmla="*/ 0 h 131"/>
                      <a:gd name="T16" fmla="*/ 0 w 480"/>
                      <a:gd name="T17" fmla="*/ 0 h 131"/>
                      <a:gd name="T18" fmla="*/ 0 w 480"/>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0"/>
                      <a:gd name="T31" fmla="*/ 0 h 131"/>
                      <a:gd name="T32" fmla="*/ 480 w 480"/>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0" h="131">
                        <a:moveTo>
                          <a:pt x="0" y="130"/>
                        </a:moveTo>
                        <a:lnTo>
                          <a:pt x="479" y="130"/>
                        </a:lnTo>
                        <a:lnTo>
                          <a:pt x="479" y="0"/>
                        </a:lnTo>
                        <a:lnTo>
                          <a:pt x="0" y="0"/>
                        </a:lnTo>
                        <a:lnTo>
                          <a:pt x="0" y="130"/>
                        </a:lnTo>
                        <a:close/>
                        <a:moveTo>
                          <a:pt x="12" y="127"/>
                        </a:moveTo>
                        <a:lnTo>
                          <a:pt x="464" y="127"/>
                        </a:lnTo>
                        <a:lnTo>
                          <a:pt x="464" y="2"/>
                        </a:lnTo>
                        <a:lnTo>
                          <a:pt x="12" y="2"/>
                        </a:lnTo>
                        <a:lnTo>
                          <a:pt x="12" y="12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93" name="Freeform 1507">
                    <a:extLst>
                      <a:ext uri="{FF2B5EF4-FFF2-40B4-BE49-F238E27FC236}">
                        <a16:creationId xmlns="" xmlns:a16="http://schemas.microsoft.com/office/drawing/2014/main" id="{23C0CDF9-326E-450B-9940-BEDC185FBCB6}"/>
                      </a:ext>
                    </a:extLst>
                  </p:cNvPr>
                  <p:cNvSpPr>
                    <a:spLocks/>
                  </p:cNvSpPr>
                  <p:nvPr/>
                </p:nvSpPr>
                <p:spPr bwMode="auto">
                  <a:xfrm>
                    <a:off x="92" y="48"/>
                    <a:ext cx="101" cy="26"/>
                  </a:xfrm>
                  <a:custGeom>
                    <a:avLst/>
                    <a:gdLst>
                      <a:gd name="T0" fmla="*/ 0 w 451"/>
                      <a:gd name="T1" fmla="*/ 0 h 121"/>
                      <a:gd name="T2" fmla="*/ 0 w 451"/>
                      <a:gd name="T3" fmla="*/ 0 h 121"/>
                      <a:gd name="T4" fmla="*/ 0 w 451"/>
                      <a:gd name="T5" fmla="*/ 0 h 121"/>
                      <a:gd name="T6" fmla="*/ 0 w 451"/>
                      <a:gd name="T7" fmla="*/ 0 h 121"/>
                      <a:gd name="T8" fmla="*/ 0 w 451"/>
                      <a:gd name="T9" fmla="*/ 0 h 121"/>
                      <a:gd name="T10" fmla="*/ 0 w 451"/>
                      <a:gd name="T11" fmla="*/ 0 h 121"/>
                      <a:gd name="T12" fmla="*/ 0 w 451"/>
                      <a:gd name="T13" fmla="*/ 0 h 121"/>
                      <a:gd name="T14" fmla="*/ 0 w 451"/>
                      <a:gd name="T15" fmla="*/ 0 h 121"/>
                      <a:gd name="T16" fmla="*/ 0 w 451"/>
                      <a:gd name="T17" fmla="*/ 0 h 121"/>
                      <a:gd name="T18" fmla="*/ 0 w 451"/>
                      <a:gd name="T19" fmla="*/ 0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121"/>
                      <a:gd name="T32" fmla="*/ 451 w 45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121">
                        <a:moveTo>
                          <a:pt x="0" y="120"/>
                        </a:moveTo>
                        <a:lnTo>
                          <a:pt x="450" y="120"/>
                        </a:lnTo>
                        <a:lnTo>
                          <a:pt x="450" y="0"/>
                        </a:lnTo>
                        <a:lnTo>
                          <a:pt x="0" y="0"/>
                        </a:lnTo>
                        <a:lnTo>
                          <a:pt x="0" y="120"/>
                        </a:lnTo>
                        <a:close/>
                        <a:moveTo>
                          <a:pt x="17" y="116"/>
                        </a:moveTo>
                        <a:lnTo>
                          <a:pt x="437" y="116"/>
                        </a:lnTo>
                        <a:lnTo>
                          <a:pt x="437" y="5"/>
                        </a:lnTo>
                        <a:lnTo>
                          <a:pt x="17" y="5"/>
                        </a:lnTo>
                        <a:lnTo>
                          <a:pt x="17" y="116"/>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94" name="Freeform 1508">
                    <a:extLst>
                      <a:ext uri="{FF2B5EF4-FFF2-40B4-BE49-F238E27FC236}">
                        <a16:creationId xmlns="" xmlns:a16="http://schemas.microsoft.com/office/drawing/2014/main" id="{0C44B6C5-B455-48C3-8EFC-46D4CD53268D}"/>
                      </a:ext>
                    </a:extLst>
                  </p:cNvPr>
                  <p:cNvSpPr>
                    <a:spLocks/>
                  </p:cNvSpPr>
                  <p:nvPr/>
                </p:nvSpPr>
                <p:spPr bwMode="auto">
                  <a:xfrm>
                    <a:off x="96" y="49"/>
                    <a:ext cx="94" cy="25"/>
                  </a:xfrm>
                  <a:custGeom>
                    <a:avLst/>
                    <a:gdLst>
                      <a:gd name="T0" fmla="*/ 0 w 420"/>
                      <a:gd name="T1" fmla="*/ 0 h 115"/>
                      <a:gd name="T2" fmla="*/ 0 w 420"/>
                      <a:gd name="T3" fmla="*/ 0 h 115"/>
                      <a:gd name="T4" fmla="*/ 0 w 420"/>
                      <a:gd name="T5" fmla="*/ 0 h 115"/>
                      <a:gd name="T6" fmla="*/ 0 w 420"/>
                      <a:gd name="T7" fmla="*/ 0 h 115"/>
                      <a:gd name="T8" fmla="*/ 0 w 420"/>
                      <a:gd name="T9" fmla="*/ 0 h 115"/>
                      <a:gd name="T10" fmla="*/ 0 w 420"/>
                      <a:gd name="T11" fmla="*/ 0 h 115"/>
                      <a:gd name="T12" fmla="*/ 0 w 420"/>
                      <a:gd name="T13" fmla="*/ 0 h 115"/>
                      <a:gd name="T14" fmla="*/ 0 w 420"/>
                      <a:gd name="T15" fmla="*/ 0 h 115"/>
                      <a:gd name="T16" fmla="*/ 0 w 420"/>
                      <a:gd name="T17" fmla="*/ 0 h 115"/>
                      <a:gd name="T18" fmla="*/ 0 w 420"/>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0"/>
                      <a:gd name="T31" fmla="*/ 0 h 115"/>
                      <a:gd name="T32" fmla="*/ 420 w 420"/>
                      <a:gd name="T33" fmla="*/ 115 h 1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0" h="115">
                        <a:moveTo>
                          <a:pt x="0" y="114"/>
                        </a:moveTo>
                        <a:lnTo>
                          <a:pt x="419" y="114"/>
                        </a:lnTo>
                        <a:lnTo>
                          <a:pt x="419" y="0"/>
                        </a:lnTo>
                        <a:lnTo>
                          <a:pt x="0" y="0"/>
                        </a:lnTo>
                        <a:lnTo>
                          <a:pt x="0" y="114"/>
                        </a:lnTo>
                        <a:close/>
                        <a:moveTo>
                          <a:pt x="12" y="112"/>
                        </a:moveTo>
                        <a:lnTo>
                          <a:pt x="401" y="112"/>
                        </a:lnTo>
                        <a:lnTo>
                          <a:pt x="401" y="4"/>
                        </a:lnTo>
                        <a:lnTo>
                          <a:pt x="12" y="4"/>
                        </a:lnTo>
                        <a:lnTo>
                          <a:pt x="12" y="11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95" name="Freeform 1509">
                    <a:extLst>
                      <a:ext uri="{FF2B5EF4-FFF2-40B4-BE49-F238E27FC236}">
                        <a16:creationId xmlns="" xmlns:a16="http://schemas.microsoft.com/office/drawing/2014/main" id="{5BB68B45-B90B-4C63-9841-AA22F6525933}"/>
                      </a:ext>
                    </a:extLst>
                  </p:cNvPr>
                  <p:cNvSpPr>
                    <a:spLocks/>
                  </p:cNvSpPr>
                  <p:nvPr/>
                </p:nvSpPr>
                <p:spPr bwMode="auto">
                  <a:xfrm>
                    <a:off x="99" y="50"/>
                    <a:ext cx="87" cy="23"/>
                  </a:xfrm>
                  <a:custGeom>
                    <a:avLst/>
                    <a:gdLst>
                      <a:gd name="T0" fmla="*/ 0 w 390"/>
                      <a:gd name="T1" fmla="*/ 0 h 107"/>
                      <a:gd name="T2" fmla="*/ 0 w 390"/>
                      <a:gd name="T3" fmla="*/ 0 h 107"/>
                      <a:gd name="T4" fmla="*/ 0 w 390"/>
                      <a:gd name="T5" fmla="*/ 0 h 107"/>
                      <a:gd name="T6" fmla="*/ 0 w 390"/>
                      <a:gd name="T7" fmla="*/ 0 h 107"/>
                      <a:gd name="T8" fmla="*/ 0 w 390"/>
                      <a:gd name="T9" fmla="*/ 0 h 107"/>
                      <a:gd name="T10" fmla="*/ 0 w 390"/>
                      <a:gd name="T11" fmla="*/ 0 h 107"/>
                      <a:gd name="T12" fmla="*/ 0 w 390"/>
                      <a:gd name="T13" fmla="*/ 0 h 107"/>
                      <a:gd name="T14" fmla="*/ 0 w 390"/>
                      <a:gd name="T15" fmla="*/ 0 h 107"/>
                      <a:gd name="T16" fmla="*/ 0 w 390"/>
                      <a:gd name="T17" fmla="*/ 0 h 107"/>
                      <a:gd name="T18" fmla="*/ 0 w 390"/>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107"/>
                      <a:gd name="T32" fmla="*/ 390 w 390"/>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107">
                        <a:moveTo>
                          <a:pt x="0" y="106"/>
                        </a:moveTo>
                        <a:lnTo>
                          <a:pt x="389" y="106"/>
                        </a:lnTo>
                        <a:lnTo>
                          <a:pt x="389" y="0"/>
                        </a:lnTo>
                        <a:lnTo>
                          <a:pt x="0" y="0"/>
                        </a:lnTo>
                        <a:lnTo>
                          <a:pt x="0" y="106"/>
                        </a:lnTo>
                        <a:close/>
                        <a:moveTo>
                          <a:pt x="15" y="98"/>
                        </a:moveTo>
                        <a:lnTo>
                          <a:pt x="372" y="98"/>
                        </a:lnTo>
                        <a:lnTo>
                          <a:pt x="372" y="3"/>
                        </a:lnTo>
                        <a:lnTo>
                          <a:pt x="15" y="3"/>
                        </a:lnTo>
                        <a:lnTo>
                          <a:pt x="15" y="98"/>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96" name="Freeform 1510">
                    <a:extLst>
                      <a:ext uri="{FF2B5EF4-FFF2-40B4-BE49-F238E27FC236}">
                        <a16:creationId xmlns="" xmlns:a16="http://schemas.microsoft.com/office/drawing/2014/main" id="{9312594B-6DED-4D4D-AC76-AD882D66B169}"/>
                      </a:ext>
                    </a:extLst>
                  </p:cNvPr>
                  <p:cNvSpPr>
                    <a:spLocks/>
                  </p:cNvSpPr>
                  <p:nvPr/>
                </p:nvSpPr>
                <p:spPr bwMode="auto">
                  <a:xfrm>
                    <a:off x="103" y="51"/>
                    <a:ext cx="80" cy="20"/>
                  </a:xfrm>
                  <a:custGeom>
                    <a:avLst/>
                    <a:gdLst>
                      <a:gd name="T0" fmla="*/ 0 w 356"/>
                      <a:gd name="T1" fmla="*/ 0 h 91"/>
                      <a:gd name="T2" fmla="*/ 0 w 356"/>
                      <a:gd name="T3" fmla="*/ 0 h 91"/>
                      <a:gd name="T4" fmla="*/ 0 w 356"/>
                      <a:gd name="T5" fmla="*/ 0 h 91"/>
                      <a:gd name="T6" fmla="*/ 0 w 356"/>
                      <a:gd name="T7" fmla="*/ 0 h 91"/>
                      <a:gd name="T8" fmla="*/ 0 w 356"/>
                      <a:gd name="T9" fmla="*/ 0 h 91"/>
                      <a:gd name="T10" fmla="*/ 0 w 356"/>
                      <a:gd name="T11" fmla="*/ 0 h 91"/>
                      <a:gd name="T12" fmla="*/ 0 w 356"/>
                      <a:gd name="T13" fmla="*/ 0 h 91"/>
                      <a:gd name="T14" fmla="*/ 0 w 356"/>
                      <a:gd name="T15" fmla="*/ 0 h 91"/>
                      <a:gd name="T16" fmla="*/ 0 w 356"/>
                      <a:gd name="T17" fmla="*/ 0 h 91"/>
                      <a:gd name="T18" fmla="*/ 0 w 356"/>
                      <a:gd name="T19" fmla="*/ 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6"/>
                      <a:gd name="T31" fmla="*/ 0 h 91"/>
                      <a:gd name="T32" fmla="*/ 356 w 356"/>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6" h="91">
                        <a:moveTo>
                          <a:pt x="0" y="90"/>
                        </a:moveTo>
                        <a:lnTo>
                          <a:pt x="355" y="90"/>
                        </a:lnTo>
                        <a:lnTo>
                          <a:pt x="355" y="0"/>
                        </a:lnTo>
                        <a:lnTo>
                          <a:pt x="0" y="0"/>
                        </a:lnTo>
                        <a:lnTo>
                          <a:pt x="0" y="90"/>
                        </a:lnTo>
                        <a:close/>
                        <a:moveTo>
                          <a:pt x="16" y="85"/>
                        </a:moveTo>
                        <a:lnTo>
                          <a:pt x="340" y="85"/>
                        </a:lnTo>
                        <a:lnTo>
                          <a:pt x="340" y="5"/>
                        </a:lnTo>
                        <a:lnTo>
                          <a:pt x="16" y="5"/>
                        </a:lnTo>
                        <a:lnTo>
                          <a:pt x="16" y="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97" name="Freeform 1511">
                    <a:extLst>
                      <a:ext uri="{FF2B5EF4-FFF2-40B4-BE49-F238E27FC236}">
                        <a16:creationId xmlns="" xmlns:a16="http://schemas.microsoft.com/office/drawing/2014/main" id="{A520514B-6F2A-4C12-BC9A-3C2AC93B4408}"/>
                      </a:ext>
                    </a:extLst>
                  </p:cNvPr>
                  <p:cNvSpPr>
                    <a:spLocks/>
                  </p:cNvSpPr>
                  <p:nvPr/>
                </p:nvSpPr>
                <p:spPr bwMode="auto">
                  <a:xfrm>
                    <a:off x="106" y="51"/>
                    <a:ext cx="73" cy="20"/>
                  </a:xfrm>
                  <a:custGeom>
                    <a:avLst/>
                    <a:gdLst>
                      <a:gd name="T0" fmla="*/ 0 w 325"/>
                      <a:gd name="T1" fmla="*/ 0 h 91"/>
                      <a:gd name="T2" fmla="*/ 0 w 325"/>
                      <a:gd name="T3" fmla="*/ 0 h 91"/>
                      <a:gd name="T4" fmla="*/ 0 w 325"/>
                      <a:gd name="T5" fmla="*/ 0 h 91"/>
                      <a:gd name="T6" fmla="*/ 0 w 325"/>
                      <a:gd name="T7" fmla="*/ 0 h 91"/>
                      <a:gd name="T8" fmla="*/ 0 w 325"/>
                      <a:gd name="T9" fmla="*/ 0 h 91"/>
                      <a:gd name="T10" fmla="*/ 0 w 325"/>
                      <a:gd name="T11" fmla="*/ 0 h 91"/>
                      <a:gd name="T12" fmla="*/ 0 w 325"/>
                      <a:gd name="T13" fmla="*/ 0 h 91"/>
                      <a:gd name="T14" fmla="*/ 0 w 325"/>
                      <a:gd name="T15" fmla="*/ 0 h 91"/>
                      <a:gd name="T16" fmla="*/ 0 w 325"/>
                      <a:gd name="T17" fmla="*/ 0 h 91"/>
                      <a:gd name="T18" fmla="*/ 0 w 325"/>
                      <a:gd name="T19" fmla="*/ 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5"/>
                      <a:gd name="T31" fmla="*/ 0 h 91"/>
                      <a:gd name="T32" fmla="*/ 325 w 325"/>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5" h="91">
                        <a:moveTo>
                          <a:pt x="0" y="90"/>
                        </a:moveTo>
                        <a:lnTo>
                          <a:pt x="324" y="90"/>
                        </a:lnTo>
                        <a:lnTo>
                          <a:pt x="324" y="0"/>
                        </a:lnTo>
                        <a:lnTo>
                          <a:pt x="0" y="0"/>
                        </a:lnTo>
                        <a:lnTo>
                          <a:pt x="0" y="90"/>
                        </a:lnTo>
                        <a:close/>
                        <a:moveTo>
                          <a:pt x="19" y="87"/>
                        </a:moveTo>
                        <a:lnTo>
                          <a:pt x="305" y="87"/>
                        </a:lnTo>
                        <a:lnTo>
                          <a:pt x="305" y="2"/>
                        </a:lnTo>
                        <a:lnTo>
                          <a:pt x="19" y="2"/>
                        </a:lnTo>
                        <a:lnTo>
                          <a:pt x="19" y="87"/>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98" name="Freeform 1512">
                    <a:extLst>
                      <a:ext uri="{FF2B5EF4-FFF2-40B4-BE49-F238E27FC236}">
                        <a16:creationId xmlns="" xmlns:a16="http://schemas.microsoft.com/office/drawing/2014/main" id="{C961ACE2-290B-4C80-A261-43D69B397CDF}"/>
                      </a:ext>
                    </a:extLst>
                  </p:cNvPr>
                  <p:cNvSpPr>
                    <a:spLocks/>
                  </p:cNvSpPr>
                  <p:nvPr/>
                </p:nvSpPr>
                <p:spPr bwMode="auto">
                  <a:xfrm>
                    <a:off x="111" y="52"/>
                    <a:ext cx="64" cy="17"/>
                  </a:xfrm>
                  <a:custGeom>
                    <a:avLst/>
                    <a:gdLst>
                      <a:gd name="T0" fmla="*/ 0 w 287"/>
                      <a:gd name="T1" fmla="*/ 0 h 81"/>
                      <a:gd name="T2" fmla="*/ 0 w 287"/>
                      <a:gd name="T3" fmla="*/ 0 h 81"/>
                      <a:gd name="T4" fmla="*/ 0 w 287"/>
                      <a:gd name="T5" fmla="*/ 0 h 81"/>
                      <a:gd name="T6" fmla="*/ 0 w 287"/>
                      <a:gd name="T7" fmla="*/ 0 h 81"/>
                      <a:gd name="T8" fmla="*/ 0 w 287"/>
                      <a:gd name="T9" fmla="*/ 0 h 81"/>
                      <a:gd name="T10" fmla="*/ 0 w 287"/>
                      <a:gd name="T11" fmla="*/ 0 h 81"/>
                      <a:gd name="T12" fmla="*/ 0 w 287"/>
                      <a:gd name="T13" fmla="*/ 0 h 81"/>
                      <a:gd name="T14" fmla="*/ 0 w 287"/>
                      <a:gd name="T15" fmla="*/ 0 h 81"/>
                      <a:gd name="T16" fmla="*/ 0 w 287"/>
                      <a:gd name="T17" fmla="*/ 0 h 81"/>
                      <a:gd name="T18" fmla="*/ 0 w 287"/>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81"/>
                      <a:gd name="T32" fmla="*/ 287 w 287"/>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81">
                        <a:moveTo>
                          <a:pt x="0" y="80"/>
                        </a:moveTo>
                        <a:lnTo>
                          <a:pt x="286" y="80"/>
                        </a:lnTo>
                        <a:lnTo>
                          <a:pt x="286" y="0"/>
                        </a:lnTo>
                        <a:lnTo>
                          <a:pt x="0" y="0"/>
                        </a:lnTo>
                        <a:lnTo>
                          <a:pt x="0" y="80"/>
                        </a:lnTo>
                        <a:close/>
                        <a:moveTo>
                          <a:pt x="19" y="74"/>
                        </a:moveTo>
                        <a:lnTo>
                          <a:pt x="270" y="74"/>
                        </a:lnTo>
                        <a:lnTo>
                          <a:pt x="270" y="6"/>
                        </a:lnTo>
                        <a:lnTo>
                          <a:pt x="19" y="6"/>
                        </a:lnTo>
                        <a:lnTo>
                          <a:pt x="19" y="74"/>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99" name="Freeform 1513">
                    <a:extLst>
                      <a:ext uri="{FF2B5EF4-FFF2-40B4-BE49-F238E27FC236}">
                        <a16:creationId xmlns="" xmlns:a16="http://schemas.microsoft.com/office/drawing/2014/main" id="{2656EA78-A220-471B-8D12-8E08E18598CE}"/>
                      </a:ext>
                    </a:extLst>
                  </p:cNvPr>
                  <p:cNvSpPr>
                    <a:spLocks/>
                  </p:cNvSpPr>
                  <p:nvPr/>
                </p:nvSpPr>
                <p:spPr bwMode="auto">
                  <a:xfrm>
                    <a:off x="114" y="55"/>
                    <a:ext cx="57" cy="14"/>
                  </a:xfrm>
                  <a:custGeom>
                    <a:avLst/>
                    <a:gdLst>
                      <a:gd name="T0" fmla="*/ 0 w 255"/>
                      <a:gd name="T1" fmla="*/ 0 h 65"/>
                      <a:gd name="T2" fmla="*/ 0 w 255"/>
                      <a:gd name="T3" fmla="*/ 0 h 65"/>
                      <a:gd name="T4" fmla="*/ 0 w 255"/>
                      <a:gd name="T5" fmla="*/ 0 h 65"/>
                      <a:gd name="T6" fmla="*/ 0 w 255"/>
                      <a:gd name="T7" fmla="*/ 0 h 65"/>
                      <a:gd name="T8" fmla="*/ 0 w 255"/>
                      <a:gd name="T9" fmla="*/ 0 h 65"/>
                      <a:gd name="T10" fmla="*/ 0 w 255"/>
                      <a:gd name="T11" fmla="*/ 0 h 65"/>
                      <a:gd name="T12" fmla="*/ 0 w 255"/>
                      <a:gd name="T13" fmla="*/ 0 h 65"/>
                      <a:gd name="T14" fmla="*/ 0 w 255"/>
                      <a:gd name="T15" fmla="*/ 0 h 65"/>
                      <a:gd name="T16" fmla="*/ 0 w 255"/>
                      <a:gd name="T17" fmla="*/ 0 h 65"/>
                      <a:gd name="T18" fmla="*/ 0 w 25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5"/>
                      <a:gd name="T31" fmla="*/ 0 h 65"/>
                      <a:gd name="T32" fmla="*/ 255 w 25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5" h="65">
                        <a:moveTo>
                          <a:pt x="0" y="64"/>
                        </a:moveTo>
                        <a:lnTo>
                          <a:pt x="254" y="64"/>
                        </a:lnTo>
                        <a:lnTo>
                          <a:pt x="254" y="0"/>
                        </a:lnTo>
                        <a:lnTo>
                          <a:pt x="0" y="0"/>
                        </a:lnTo>
                        <a:lnTo>
                          <a:pt x="0" y="64"/>
                        </a:lnTo>
                        <a:close/>
                        <a:moveTo>
                          <a:pt x="20" y="58"/>
                        </a:moveTo>
                        <a:lnTo>
                          <a:pt x="234" y="58"/>
                        </a:lnTo>
                        <a:lnTo>
                          <a:pt x="234" y="4"/>
                        </a:lnTo>
                        <a:lnTo>
                          <a:pt x="20" y="4"/>
                        </a:lnTo>
                        <a:lnTo>
                          <a:pt x="20" y="58"/>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00" name="Freeform 1514">
                    <a:extLst>
                      <a:ext uri="{FF2B5EF4-FFF2-40B4-BE49-F238E27FC236}">
                        <a16:creationId xmlns="" xmlns:a16="http://schemas.microsoft.com/office/drawing/2014/main" id="{F3C48D64-D17A-43D9-9ECA-B6AFF6E7D6A4}"/>
                      </a:ext>
                    </a:extLst>
                  </p:cNvPr>
                  <p:cNvSpPr>
                    <a:spLocks/>
                  </p:cNvSpPr>
                  <p:nvPr/>
                </p:nvSpPr>
                <p:spPr bwMode="auto">
                  <a:xfrm>
                    <a:off x="119" y="55"/>
                    <a:ext cx="48" cy="13"/>
                  </a:xfrm>
                  <a:custGeom>
                    <a:avLst/>
                    <a:gdLst>
                      <a:gd name="T0" fmla="*/ 0 w 215"/>
                      <a:gd name="T1" fmla="*/ 0 h 61"/>
                      <a:gd name="T2" fmla="*/ 0 w 215"/>
                      <a:gd name="T3" fmla="*/ 0 h 61"/>
                      <a:gd name="T4" fmla="*/ 0 w 215"/>
                      <a:gd name="T5" fmla="*/ 0 h 61"/>
                      <a:gd name="T6" fmla="*/ 0 w 215"/>
                      <a:gd name="T7" fmla="*/ 0 h 61"/>
                      <a:gd name="T8" fmla="*/ 0 w 215"/>
                      <a:gd name="T9" fmla="*/ 0 h 61"/>
                      <a:gd name="T10" fmla="*/ 0 w 215"/>
                      <a:gd name="T11" fmla="*/ 0 h 61"/>
                      <a:gd name="T12" fmla="*/ 0 w 215"/>
                      <a:gd name="T13" fmla="*/ 0 h 61"/>
                      <a:gd name="T14" fmla="*/ 0 w 215"/>
                      <a:gd name="T15" fmla="*/ 0 h 61"/>
                      <a:gd name="T16" fmla="*/ 0 w 215"/>
                      <a:gd name="T17" fmla="*/ 0 h 61"/>
                      <a:gd name="T18" fmla="*/ 0 w 215"/>
                      <a:gd name="T19" fmla="*/ 0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5"/>
                      <a:gd name="T31" fmla="*/ 0 h 61"/>
                      <a:gd name="T32" fmla="*/ 215 w 215"/>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5" h="61">
                        <a:moveTo>
                          <a:pt x="0" y="60"/>
                        </a:moveTo>
                        <a:lnTo>
                          <a:pt x="214" y="60"/>
                        </a:lnTo>
                        <a:lnTo>
                          <a:pt x="214" y="0"/>
                        </a:lnTo>
                        <a:lnTo>
                          <a:pt x="0" y="0"/>
                        </a:lnTo>
                        <a:lnTo>
                          <a:pt x="0" y="60"/>
                        </a:lnTo>
                        <a:close/>
                        <a:moveTo>
                          <a:pt x="19" y="58"/>
                        </a:moveTo>
                        <a:lnTo>
                          <a:pt x="192" y="58"/>
                        </a:lnTo>
                        <a:lnTo>
                          <a:pt x="192" y="2"/>
                        </a:lnTo>
                        <a:lnTo>
                          <a:pt x="19" y="2"/>
                        </a:lnTo>
                        <a:lnTo>
                          <a:pt x="19" y="5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01" name="Freeform 1515">
                    <a:extLst>
                      <a:ext uri="{FF2B5EF4-FFF2-40B4-BE49-F238E27FC236}">
                        <a16:creationId xmlns="" xmlns:a16="http://schemas.microsoft.com/office/drawing/2014/main" id="{CA2B4725-4B17-4A43-8C47-5AD653948294}"/>
                      </a:ext>
                    </a:extLst>
                  </p:cNvPr>
                  <p:cNvSpPr>
                    <a:spLocks/>
                  </p:cNvSpPr>
                  <p:nvPr/>
                </p:nvSpPr>
                <p:spPr bwMode="auto">
                  <a:xfrm>
                    <a:off x="124" y="56"/>
                    <a:ext cx="37" cy="11"/>
                  </a:xfrm>
                  <a:custGeom>
                    <a:avLst/>
                    <a:gdLst>
                      <a:gd name="T0" fmla="*/ 0 w 168"/>
                      <a:gd name="T1" fmla="*/ 0 h 51"/>
                      <a:gd name="T2" fmla="*/ 0 w 168"/>
                      <a:gd name="T3" fmla="*/ 0 h 51"/>
                      <a:gd name="T4" fmla="*/ 0 w 168"/>
                      <a:gd name="T5" fmla="*/ 0 h 51"/>
                      <a:gd name="T6" fmla="*/ 0 w 168"/>
                      <a:gd name="T7" fmla="*/ 0 h 51"/>
                      <a:gd name="T8" fmla="*/ 0 w 168"/>
                      <a:gd name="T9" fmla="*/ 0 h 51"/>
                      <a:gd name="T10" fmla="*/ 0 w 168"/>
                      <a:gd name="T11" fmla="*/ 0 h 51"/>
                      <a:gd name="T12" fmla="*/ 0 w 168"/>
                      <a:gd name="T13" fmla="*/ 0 h 51"/>
                      <a:gd name="T14" fmla="*/ 0 w 168"/>
                      <a:gd name="T15" fmla="*/ 0 h 51"/>
                      <a:gd name="T16" fmla="*/ 0 w 168"/>
                      <a:gd name="T17" fmla="*/ 0 h 51"/>
                      <a:gd name="T18" fmla="*/ 0 w 168"/>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
                      <a:gd name="T31" fmla="*/ 0 h 51"/>
                      <a:gd name="T32" fmla="*/ 168 w 168"/>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 h="51">
                        <a:moveTo>
                          <a:pt x="0" y="50"/>
                        </a:moveTo>
                        <a:lnTo>
                          <a:pt x="167" y="50"/>
                        </a:lnTo>
                        <a:lnTo>
                          <a:pt x="167" y="0"/>
                        </a:lnTo>
                        <a:lnTo>
                          <a:pt x="0" y="0"/>
                        </a:lnTo>
                        <a:lnTo>
                          <a:pt x="0" y="50"/>
                        </a:lnTo>
                        <a:close/>
                        <a:moveTo>
                          <a:pt x="22" y="42"/>
                        </a:moveTo>
                        <a:lnTo>
                          <a:pt x="147" y="42"/>
                        </a:lnTo>
                        <a:lnTo>
                          <a:pt x="147" y="7"/>
                        </a:lnTo>
                        <a:lnTo>
                          <a:pt x="22" y="7"/>
                        </a:lnTo>
                        <a:lnTo>
                          <a:pt x="22" y="42"/>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02" name="Freeform 1516">
                    <a:extLst>
                      <a:ext uri="{FF2B5EF4-FFF2-40B4-BE49-F238E27FC236}">
                        <a16:creationId xmlns="" xmlns:a16="http://schemas.microsoft.com/office/drawing/2014/main" id="{CA6966A9-2228-4CB6-B6DF-FCD2BDEAAC2D}"/>
                      </a:ext>
                    </a:extLst>
                  </p:cNvPr>
                  <p:cNvSpPr>
                    <a:spLocks/>
                  </p:cNvSpPr>
                  <p:nvPr/>
                </p:nvSpPr>
                <p:spPr bwMode="auto">
                  <a:xfrm>
                    <a:off x="129" y="58"/>
                    <a:ext cx="28" cy="6"/>
                  </a:xfrm>
                  <a:custGeom>
                    <a:avLst/>
                    <a:gdLst>
                      <a:gd name="T0" fmla="*/ 0 w 129"/>
                      <a:gd name="T1" fmla="*/ 0 h 31"/>
                      <a:gd name="T2" fmla="*/ 0 w 129"/>
                      <a:gd name="T3" fmla="*/ 0 h 31"/>
                      <a:gd name="T4" fmla="*/ 0 w 129"/>
                      <a:gd name="T5" fmla="*/ 0 h 31"/>
                      <a:gd name="T6" fmla="*/ 0 w 129"/>
                      <a:gd name="T7" fmla="*/ 0 h 31"/>
                      <a:gd name="T8" fmla="*/ 0 w 129"/>
                      <a:gd name="T9" fmla="*/ 0 h 31"/>
                      <a:gd name="T10" fmla="*/ 0 w 129"/>
                      <a:gd name="T11" fmla="*/ 0 h 31"/>
                      <a:gd name="T12" fmla="*/ 0 w 129"/>
                      <a:gd name="T13" fmla="*/ 0 h 31"/>
                      <a:gd name="T14" fmla="*/ 0 w 129"/>
                      <a:gd name="T15" fmla="*/ 0 h 31"/>
                      <a:gd name="T16" fmla="*/ 0 w 129"/>
                      <a:gd name="T17" fmla="*/ 0 h 31"/>
                      <a:gd name="T18" fmla="*/ 0 w 129"/>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9"/>
                      <a:gd name="T31" fmla="*/ 0 h 31"/>
                      <a:gd name="T32" fmla="*/ 129 w 12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9" h="31">
                        <a:moveTo>
                          <a:pt x="0" y="30"/>
                        </a:moveTo>
                        <a:lnTo>
                          <a:pt x="128" y="30"/>
                        </a:lnTo>
                        <a:lnTo>
                          <a:pt x="128" y="0"/>
                        </a:lnTo>
                        <a:lnTo>
                          <a:pt x="0" y="0"/>
                        </a:lnTo>
                        <a:lnTo>
                          <a:pt x="0" y="30"/>
                        </a:lnTo>
                        <a:close/>
                        <a:moveTo>
                          <a:pt x="22" y="26"/>
                        </a:moveTo>
                        <a:lnTo>
                          <a:pt x="103" y="26"/>
                        </a:lnTo>
                        <a:lnTo>
                          <a:pt x="103" y="5"/>
                        </a:lnTo>
                        <a:lnTo>
                          <a:pt x="22" y="5"/>
                        </a:lnTo>
                        <a:lnTo>
                          <a:pt x="22" y="26"/>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03" name="Freeform 1517">
                    <a:extLst>
                      <a:ext uri="{FF2B5EF4-FFF2-40B4-BE49-F238E27FC236}">
                        <a16:creationId xmlns="" xmlns:a16="http://schemas.microsoft.com/office/drawing/2014/main" id="{3372A139-31D6-491C-8185-ACE78DFC8810}"/>
                      </a:ext>
                    </a:extLst>
                  </p:cNvPr>
                  <p:cNvSpPr>
                    <a:spLocks/>
                  </p:cNvSpPr>
                  <p:nvPr/>
                </p:nvSpPr>
                <p:spPr bwMode="auto">
                  <a:xfrm>
                    <a:off x="134" y="59"/>
                    <a:ext cx="17" cy="5"/>
                  </a:xfrm>
                  <a:custGeom>
                    <a:avLst/>
                    <a:gdLst>
                      <a:gd name="T0" fmla="*/ 0 w 81"/>
                      <a:gd name="T1" fmla="*/ 0 h 26"/>
                      <a:gd name="T2" fmla="*/ 0 w 81"/>
                      <a:gd name="T3" fmla="*/ 0 h 26"/>
                      <a:gd name="T4" fmla="*/ 0 w 81"/>
                      <a:gd name="T5" fmla="*/ 0 h 26"/>
                      <a:gd name="T6" fmla="*/ 0 w 81"/>
                      <a:gd name="T7" fmla="*/ 0 h 26"/>
                      <a:gd name="T8" fmla="*/ 0 w 81"/>
                      <a:gd name="T9" fmla="*/ 0 h 26"/>
                      <a:gd name="T10" fmla="*/ 0 w 81"/>
                      <a:gd name="T11" fmla="*/ 0 h 26"/>
                      <a:gd name="T12" fmla="*/ 0 w 81"/>
                      <a:gd name="T13" fmla="*/ 0 h 26"/>
                      <a:gd name="T14" fmla="*/ 0 w 81"/>
                      <a:gd name="T15" fmla="*/ 0 h 26"/>
                      <a:gd name="T16" fmla="*/ 0 w 81"/>
                      <a:gd name="T17" fmla="*/ 0 h 26"/>
                      <a:gd name="T18" fmla="*/ 0 w 8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26"/>
                      <a:gd name="T32" fmla="*/ 81 w 8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26">
                        <a:moveTo>
                          <a:pt x="0" y="25"/>
                        </a:moveTo>
                        <a:lnTo>
                          <a:pt x="80" y="25"/>
                        </a:lnTo>
                        <a:lnTo>
                          <a:pt x="80" y="0"/>
                        </a:lnTo>
                        <a:lnTo>
                          <a:pt x="0" y="0"/>
                        </a:lnTo>
                        <a:lnTo>
                          <a:pt x="0" y="25"/>
                        </a:lnTo>
                        <a:close/>
                        <a:moveTo>
                          <a:pt x="23" y="16"/>
                        </a:moveTo>
                        <a:lnTo>
                          <a:pt x="57" y="16"/>
                        </a:lnTo>
                        <a:lnTo>
                          <a:pt x="57" y="6"/>
                        </a:lnTo>
                        <a:lnTo>
                          <a:pt x="23" y="6"/>
                        </a:lnTo>
                        <a:lnTo>
                          <a:pt x="23" y="16"/>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04" name="Freeform 1518">
                    <a:extLst>
                      <a:ext uri="{FF2B5EF4-FFF2-40B4-BE49-F238E27FC236}">
                        <a16:creationId xmlns="" xmlns:a16="http://schemas.microsoft.com/office/drawing/2014/main" id="{AE640CC8-B6D7-44BB-86A1-5C4C3647E5F6}"/>
                      </a:ext>
                    </a:extLst>
                  </p:cNvPr>
                  <p:cNvSpPr>
                    <a:spLocks/>
                  </p:cNvSpPr>
                  <p:nvPr/>
                </p:nvSpPr>
                <p:spPr bwMode="auto">
                  <a:xfrm>
                    <a:off x="139" y="60"/>
                    <a:ext cx="8" cy="1"/>
                  </a:xfrm>
                  <a:custGeom>
                    <a:avLst/>
                    <a:gdLst>
                      <a:gd name="T0" fmla="*/ 0 w 39"/>
                      <a:gd name="T1" fmla="*/ 0 h 11"/>
                      <a:gd name="T2" fmla="*/ 0 w 39"/>
                      <a:gd name="T3" fmla="*/ 0 h 11"/>
                      <a:gd name="T4" fmla="*/ 0 w 39"/>
                      <a:gd name="T5" fmla="*/ 0 h 11"/>
                      <a:gd name="T6" fmla="*/ 0 w 39"/>
                      <a:gd name="T7" fmla="*/ 0 h 11"/>
                      <a:gd name="T8" fmla="*/ 0 w 39"/>
                      <a:gd name="T9" fmla="*/ 0 h 11"/>
                      <a:gd name="T10" fmla="*/ 0 w 39"/>
                      <a:gd name="T11" fmla="*/ 0 h 11"/>
                      <a:gd name="T12" fmla="*/ 0 w 39"/>
                      <a:gd name="T13" fmla="*/ 0 h 11"/>
                      <a:gd name="T14" fmla="*/ 0 60000 65536"/>
                      <a:gd name="T15" fmla="*/ 0 60000 65536"/>
                      <a:gd name="T16" fmla="*/ 0 60000 65536"/>
                      <a:gd name="T17" fmla="*/ 0 60000 65536"/>
                      <a:gd name="T18" fmla="*/ 0 60000 65536"/>
                      <a:gd name="T19" fmla="*/ 0 60000 65536"/>
                      <a:gd name="T20" fmla="*/ 0 60000 65536"/>
                      <a:gd name="T21" fmla="*/ 0 w 39"/>
                      <a:gd name="T22" fmla="*/ 0 h 11"/>
                      <a:gd name="T23" fmla="*/ 39 w 39"/>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11">
                        <a:moveTo>
                          <a:pt x="0" y="10"/>
                        </a:moveTo>
                        <a:lnTo>
                          <a:pt x="38" y="10"/>
                        </a:lnTo>
                        <a:lnTo>
                          <a:pt x="38" y="0"/>
                        </a:lnTo>
                        <a:lnTo>
                          <a:pt x="0" y="0"/>
                        </a:lnTo>
                        <a:lnTo>
                          <a:pt x="0" y="10"/>
                        </a:lnTo>
                        <a:close/>
                        <a:moveTo>
                          <a:pt x="21" y="7"/>
                        </a:moveTo>
                        <a:lnTo>
                          <a:pt x="2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05" name="Freeform 1519">
                    <a:extLst>
                      <a:ext uri="{FF2B5EF4-FFF2-40B4-BE49-F238E27FC236}">
                        <a16:creationId xmlns="" xmlns:a16="http://schemas.microsoft.com/office/drawing/2014/main" id="{C637B843-8A20-46FE-AF39-5E8434AAFE8D}"/>
                      </a:ext>
                    </a:extLst>
                  </p:cNvPr>
                  <p:cNvSpPr>
                    <a:spLocks/>
                  </p:cNvSpPr>
                  <p:nvPr/>
                </p:nvSpPr>
                <p:spPr bwMode="auto">
                  <a:xfrm>
                    <a:off x="9" y="50"/>
                    <a:ext cx="274" cy="338"/>
                  </a:xfrm>
                  <a:custGeom>
                    <a:avLst/>
                    <a:gdLst>
                      <a:gd name="T0" fmla="*/ 0 w 1211"/>
                      <a:gd name="T1" fmla="*/ 1 h 1494"/>
                      <a:gd name="T2" fmla="*/ 1 w 1211"/>
                      <a:gd name="T3" fmla="*/ 1 h 1494"/>
                      <a:gd name="T4" fmla="*/ 1 w 1211"/>
                      <a:gd name="T5" fmla="*/ 0 h 1494"/>
                      <a:gd name="T6" fmla="*/ 0 w 1211"/>
                      <a:gd name="T7" fmla="*/ 0 h 1494"/>
                      <a:gd name="T8" fmla="*/ 0 w 1211"/>
                      <a:gd name="T9" fmla="*/ 1 h 1494"/>
                      <a:gd name="T10" fmla="*/ 0 w 1211"/>
                      <a:gd name="T11" fmla="*/ 1 h 1494"/>
                      <a:gd name="T12" fmla="*/ 1 w 1211"/>
                      <a:gd name="T13" fmla="*/ 1 h 1494"/>
                      <a:gd name="T14" fmla="*/ 1 w 1211"/>
                      <a:gd name="T15" fmla="*/ 0 h 1494"/>
                      <a:gd name="T16" fmla="*/ 0 w 1211"/>
                      <a:gd name="T17" fmla="*/ 0 h 1494"/>
                      <a:gd name="T18" fmla="*/ 0 w 1211"/>
                      <a:gd name="T19" fmla="*/ 1 h 14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1"/>
                      <a:gd name="T31" fmla="*/ 0 h 1494"/>
                      <a:gd name="T32" fmla="*/ 1211 w 1211"/>
                      <a:gd name="T33" fmla="*/ 1494 h 14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1" h="1494">
                        <a:moveTo>
                          <a:pt x="0" y="1493"/>
                        </a:moveTo>
                        <a:lnTo>
                          <a:pt x="1210" y="1493"/>
                        </a:lnTo>
                        <a:lnTo>
                          <a:pt x="1210" y="0"/>
                        </a:lnTo>
                        <a:lnTo>
                          <a:pt x="0" y="0"/>
                        </a:lnTo>
                        <a:lnTo>
                          <a:pt x="0" y="1493"/>
                        </a:lnTo>
                        <a:close/>
                        <a:moveTo>
                          <a:pt x="9" y="1472"/>
                        </a:moveTo>
                        <a:lnTo>
                          <a:pt x="1198" y="1472"/>
                        </a:lnTo>
                        <a:lnTo>
                          <a:pt x="1198" y="14"/>
                        </a:lnTo>
                        <a:lnTo>
                          <a:pt x="9" y="14"/>
                        </a:lnTo>
                        <a:lnTo>
                          <a:pt x="9" y="14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06" name="Freeform 1520">
                    <a:extLst>
                      <a:ext uri="{FF2B5EF4-FFF2-40B4-BE49-F238E27FC236}">
                        <a16:creationId xmlns="" xmlns:a16="http://schemas.microsoft.com/office/drawing/2014/main" id="{A97F0B8C-B23B-4906-9468-F56D8CC62E3D}"/>
                      </a:ext>
                    </a:extLst>
                  </p:cNvPr>
                  <p:cNvSpPr>
                    <a:spLocks/>
                  </p:cNvSpPr>
                  <p:nvPr/>
                </p:nvSpPr>
                <p:spPr bwMode="auto">
                  <a:xfrm>
                    <a:off x="12" y="53"/>
                    <a:ext cx="268" cy="331"/>
                  </a:xfrm>
                  <a:custGeom>
                    <a:avLst/>
                    <a:gdLst>
                      <a:gd name="T0" fmla="*/ 0 w 1186"/>
                      <a:gd name="T1" fmla="*/ 1 h 1464"/>
                      <a:gd name="T2" fmla="*/ 1 w 1186"/>
                      <a:gd name="T3" fmla="*/ 1 h 1464"/>
                      <a:gd name="T4" fmla="*/ 1 w 1186"/>
                      <a:gd name="T5" fmla="*/ 0 h 1464"/>
                      <a:gd name="T6" fmla="*/ 0 w 1186"/>
                      <a:gd name="T7" fmla="*/ 0 h 1464"/>
                      <a:gd name="T8" fmla="*/ 0 w 1186"/>
                      <a:gd name="T9" fmla="*/ 1 h 1464"/>
                      <a:gd name="T10" fmla="*/ 0 w 1186"/>
                      <a:gd name="T11" fmla="*/ 1 h 1464"/>
                      <a:gd name="T12" fmla="*/ 1 w 1186"/>
                      <a:gd name="T13" fmla="*/ 1 h 1464"/>
                      <a:gd name="T14" fmla="*/ 1 w 1186"/>
                      <a:gd name="T15" fmla="*/ 0 h 1464"/>
                      <a:gd name="T16" fmla="*/ 0 w 1186"/>
                      <a:gd name="T17" fmla="*/ 0 h 1464"/>
                      <a:gd name="T18" fmla="*/ 0 w 1186"/>
                      <a:gd name="T19" fmla="*/ 1 h 14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6"/>
                      <a:gd name="T31" fmla="*/ 0 h 1464"/>
                      <a:gd name="T32" fmla="*/ 1186 w 1186"/>
                      <a:gd name="T33" fmla="*/ 1464 h 14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6" h="1464">
                        <a:moveTo>
                          <a:pt x="0" y="1463"/>
                        </a:moveTo>
                        <a:lnTo>
                          <a:pt x="1185" y="1463"/>
                        </a:lnTo>
                        <a:lnTo>
                          <a:pt x="1185" y="0"/>
                        </a:lnTo>
                        <a:lnTo>
                          <a:pt x="0" y="0"/>
                        </a:lnTo>
                        <a:lnTo>
                          <a:pt x="0" y="1463"/>
                        </a:lnTo>
                        <a:close/>
                        <a:moveTo>
                          <a:pt x="13" y="1447"/>
                        </a:moveTo>
                        <a:lnTo>
                          <a:pt x="1172" y="1447"/>
                        </a:lnTo>
                        <a:lnTo>
                          <a:pt x="1172" y="15"/>
                        </a:lnTo>
                        <a:lnTo>
                          <a:pt x="13" y="15"/>
                        </a:lnTo>
                        <a:lnTo>
                          <a:pt x="13" y="1447"/>
                        </a:lnTo>
                        <a:close/>
                      </a:path>
                    </a:pathLst>
                  </a:cu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07" name="Freeform 1521">
                    <a:extLst>
                      <a:ext uri="{FF2B5EF4-FFF2-40B4-BE49-F238E27FC236}">
                        <a16:creationId xmlns="" xmlns:a16="http://schemas.microsoft.com/office/drawing/2014/main" id="{0BDF88A1-3218-460F-8A2A-757936733981}"/>
                      </a:ext>
                    </a:extLst>
                  </p:cNvPr>
                  <p:cNvSpPr>
                    <a:spLocks/>
                  </p:cNvSpPr>
                  <p:nvPr/>
                </p:nvSpPr>
                <p:spPr bwMode="auto">
                  <a:xfrm>
                    <a:off x="15" y="57"/>
                    <a:ext cx="262" cy="324"/>
                  </a:xfrm>
                  <a:custGeom>
                    <a:avLst/>
                    <a:gdLst>
                      <a:gd name="T0" fmla="*/ 0 w 1160"/>
                      <a:gd name="T1" fmla="*/ 1 h 1433"/>
                      <a:gd name="T2" fmla="*/ 1 w 1160"/>
                      <a:gd name="T3" fmla="*/ 1 h 1433"/>
                      <a:gd name="T4" fmla="*/ 1 w 1160"/>
                      <a:gd name="T5" fmla="*/ 0 h 1433"/>
                      <a:gd name="T6" fmla="*/ 0 w 1160"/>
                      <a:gd name="T7" fmla="*/ 0 h 1433"/>
                      <a:gd name="T8" fmla="*/ 0 w 1160"/>
                      <a:gd name="T9" fmla="*/ 1 h 1433"/>
                      <a:gd name="T10" fmla="*/ 0 w 1160"/>
                      <a:gd name="T11" fmla="*/ 1 h 1433"/>
                      <a:gd name="T12" fmla="*/ 1 w 1160"/>
                      <a:gd name="T13" fmla="*/ 1 h 1433"/>
                      <a:gd name="T14" fmla="*/ 1 w 1160"/>
                      <a:gd name="T15" fmla="*/ 0 h 1433"/>
                      <a:gd name="T16" fmla="*/ 0 w 1160"/>
                      <a:gd name="T17" fmla="*/ 0 h 1433"/>
                      <a:gd name="T18" fmla="*/ 0 w 1160"/>
                      <a:gd name="T19" fmla="*/ 1 h 14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0"/>
                      <a:gd name="T31" fmla="*/ 0 h 1433"/>
                      <a:gd name="T32" fmla="*/ 1160 w 1160"/>
                      <a:gd name="T33" fmla="*/ 1433 h 14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0" h="1433">
                        <a:moveTo>
                          <a:pt x="0" y="1432"/>
                        </a:moveTo>
                        <a:lnTo>
                          <a:pt x="1159" y="1432"/>
                        </a:lnTo>
                        <a:lnTo>
                          <a:pt x="1159" y="0"/>
                        </a:lnTo>
                        <a:lnTo>
                          <a:pt x="0" y="0"/>
                        </a:lnTo>
                        <a:lnTo>
                          <a:pt x="0" y="1432"/>
                        </a:lnTo>
                        <a:close/>
                        <a:moveTo>
                          <a:pt x="13" y="1416"/>
                        </a:moveTo>
                        <a:lnTo>
                          <a:pt x="1147" y="1416"/>
                        </a:lnTo>
                        <a:lnTo>
                          <a:pt x="1147" y="15"/>
                        </a:lnTo>
                        <a:lnTo>
                          <a:pt x="13" y="15"/>
                        </a:lnTo>
                        <a:lnTo>
                          <a:pt x="13" y="1416"/>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08" name="Freeform 1522">
                    <a:extLst>
                      <a:ext uri="{FF2B5EF4-FFF2-40B4-BE49-F238E27FC236}">
                        <a16:creationId xmlns="" xmlns:a16="http://schemas.microsoft.com/office/drawing/2014/main" id="{302D758F-EC20-4C65-8EC4-55F156BB5FDE}"/>
                      </a:ext>
                    </a:extLst>
                  </p:cNvPr>
                  <p:cNvSpPr>
                    <a:spLocks/>
                  </p:cNvSpPr>
                  <p:nvPr/>
                </p:nvSpPr>
                <p:spPr bwMode="auto">
                  <a:xfrm>
                    <a:off x="17" y="60"/>
                    <a:ext cx="256" cy="317"/>
                  </a:xfrm>
                  <a:custGeom>
                    <a:avLst/>
                    <a:gdLst>
                      <a:gd name="T0" fmla="*/ 0 w 1135"/>
                      <a:gd name="T1" fmla="*/ 1 h 1403"/>
                      <a:gd name="T2" fmla="*/ 1 w 1135"/>
                      <a:gd name="T3" fmla="*/ 1 h 1403"/>
                      <a:gd name="T4" fmla="*/ 1 w 1135"/>
                      <a:gd name="T5" fmla="*/ 0 h 1403"/>
                      <a:gd name="T6" fmla="*/ 0 w 1135"/>
                      <a:gd name="T7" fmla="*/ 0 h 1403"/>
                      <a:gd name="T8" fmla="*/ 0 w 1135"/>
                      <a:gd name="T9" fmla="*/ 1 h 1403"/>
                      <a:gd name="T10" fmla="*/ 0 w 1135"/>
                      <a:gd name="T11" fmla="*/ 1 h 1403"/>
                      <a:gd name="T12" fmla="*/ 1 w 1135"/>
                      <a:gd name="T13" fmla="*/ 1 h 1403"/>
                      <a:gd name="T14" fmla="*/ 1 w 1135"/>
                      <a:gd name="T15" fmla="*/ 0 h 1403"/>
                      <a:gd name="T16" fmla="*/ 0 w 1135"/>
                      <a:gd name="T17" fmla="*/ 0 h 1403"/>
                      <a:gd name="T18" fmla="*/ 0 w 1135"/>
                      <a:gd name="T19" fmla="*/ 1 h 14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5"/>
                      <a:gd name="T31" fmla="*/ 0 h 1403"/>
                      <a:gd name="T32" fmla="*/ 1135 w 1135"/>
                      <a:gd name="T33" fmla="*/ 1403 h 1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5" h="1403">
                        <a:moveTo>
                          <a:pt x="0" y="1402"/>
                        </a:moveTo>
                        <a:lnTo>
                          <a:pt x="1134" y="1402"/>
                        </a:lnTo>
                        <a:lnTo>
                          <a:pt x="1134" y="0"/>
                        </a:lnTo>
                        <a:lnTo>
                          <a:pt x="0" y="0"/>
                        </a:lnTo>
                        <a:lnTo>
                          <a:pt x="0" y="1402"/>
                        </a:lnTo>
                        <a:close/>
                        <a:moveTo>
                          <a:pt x="12" y="1387"/>
                        </a:moveTo>
                        <a:lnTo>
                          <a:pt x="1121" y="1387"/>
                        </a:lnTo>
                        <a:lnTo>
                          <a:pt x="1121" y="14"/>
                        </a:lnTo>
                        <a:lnTo>
                          <a:pt x="12" y="14"/>
                        </a:lnTo>
                        <a:lnTo>
                          <a:pt x="12" y="1387"/>
                        </a:lnTo>
                        <a:close/>
                      </a:path>
                    </a:pathLst>
                  </a:custGeom>
                  <a:solidFill>
                    <a:srgbClr val="1D1D1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09" name="Freeform 1523">
                    <a:extLst>
                      <a:ext uri="{FF2B5EF4-FFF2-40B4-BE49-F238E27FC236}">
                        <a16:creationId xmlns="" xmlns:a16="http://schemas.microsoft.com/office/drawing/2014/main" id="{3B7D3BDD-970B-4C82-B4AA-64CF83D62A89}"/>
                      </a:ext>
                    </a:extLst>
                  </p:cNvPr>
                  <p:cNvSpPr>
                    <a:spLocks/>
                  </p:cNvSpPr>
                  <p:nvPr/>
                </p:nvSpPr>
                <p:spPr bwMode="auto">
                  <a:xfrm>
                    <a:off x="20" y="64"/>
                    <a:ext cx="250" cy="310"/>
                  </a:xfrm>
                  <a:custGeom>
                    <a:avLst/>
                    <a:gdLst>
                      <a:gd name="T0" fmla="*/ 0 w 1109"/>
                      <a:gd name="T1" fmla="*/ 1 h 1373"/>
                      <a:gd name="T2" fmla="*/ 1 w 1109"/>
                      <a:gd name="T3" fmla="*/ 1 h 1373"/>
                      <a:gd name="T4" fmla="*/ 1 w 1109"/>
                      <a:gd name="T5" fmla="*/ 0 h 1373"/>
                      <a:gd name="T6" fmla="*/ 0 w 1109"/>
                      <a:gd name="T7" fmla="*/ 0 h 1373"/>
                      <a:gd name="T8" fmla="*/ 0 w 1109"/>
                      <a:gd name="T9" fmla="*/ 1 h 1373"/>
                      <a:gd name="T10" fmla="*/ 0 w 1109"/>
                      <a:gd name="T11" fmla="*/ 1 h 1373"/>
                      <a:gd name="T12" fmla="*/ 1 w 1109"/>
                      <a:gd name="T13" fmla="*/ 1 h 1373"/>
                      <a:gd name="T14" fmla="*/ 1 w 1109"/>
                      <a:gd name="T15" fmla="*/ 0 h 1373"/>
                      <a:gd name="T16" fmla="*/ 0 w 1109"/>
                      <a:gd name="T17" fmla="*/ 0 h 1373"/>
                      <a:gd name="T18" fmla="*/ 0 w 1109"/>
                      <a:gd name="T19" fmla="*/ 1 h 13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9"/>
                      <a:gd name="T31" fmla="*/ 0 h 1373"/>
                      <a:gd name="T32" fmla="*/ 1109 w 1109"/>
                      <a:gd name="T33" fmla="*/ 1373 h 13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9" h="1373">
                        <a:moveTo>
                          <a:pt x="0" y="1372"/>
                        </a:moveTo>
                        <a:lnTo>
                          <a:pt x="1108" y="1372"/>
                        </a:lnTo>
                        <a:lnTo>
                          <a:pt x="1108" y="0"/>
                        </a:lnTo>
                        <a:lnTo>
                          <a:pt x="0" y="0"/>
                        </a:lnTo>
                        <a:lnTo>
                          <a:pt x="0" y="1372"/>
                        </a:lnTo>
                        <a:close/>
                        <a:moveTo>
                          <a:pt x="11" y="1358"/>
                        </a:moveTo>
                        <a:lnTo>
                          <a:pt x="1099" y="1358"/>
                        </a:lnTo>
                        <a:lnTo>
                          <a:pt x="1099" y="15"/>
                        </a:lnTo>
                        <a:lnTo>
                          <a:pt x="11" y="15"/>
                        </a:lnTo>
                        <a:lnTo>
                          <a:pt x="11" y="1358"/>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10" name="Freeform 1524">
                    <a:extLst>
                      <a:ext uri="{FF2B5EF4-FFF2-40B4-BE49-F238E27FC236}">
                        <a16:creationId xmlns="" xmlns:a16="http://schemas.microsoft.com/office/drawing/2014/main" id="{273A19F7-1CEB-40AA-A1AF-352FA12828EC}"/>
                      </a:ext>
                    </a:extLst>
                  </p:cNvPr>
                  <p:cNvSpPr>
                    <a:spLocks/>
                  </p:cNvSpPr>
                  <p:nvPr/>
                </p:nvSpPr>
                <p:spPr bwMode="auto">
                  <a:xfrm>
                    <a:off x="22" y="67"/>
                    <a:ext cx="246" cy="304"/>
                  </a:xfrm>
                  <a:custGeom>
                    <a:avLst/>
                    <a:gdLst>
                      <a:gd name="T0" fmla="*/ 0 w 1088"/>
                      <a:gd name="T1" fmla="*/ 1 h 1344"/>
                      <a:gd name="T2" fmla="*/ 1 w 1088"/>
                      <a:gd name="T3" fmla="*/ 1 h 1344"/>
                      <a:gd name="T4" fmla="*/ 1 w 1088"/>
                      <a:gd name="T5" fmla="*/ 0 h 1344"/>
                      <a:gd name="T6" fmla="*/ 0 w 1088"/>
                      <a:gd name="T7" fmla="*/ 0 h 1344"/>
                      <a:gd name="T8" fmla="*/ 0 w 1088"/>
                      <a:gd name="T9" fmla="*/ 1 h 1344"/>
                      <a:gd name="T10" fmla="*/ 0 w 1088"/>
                      <a:gd name="T11" fmla="*/ 1 h 1344"/>
                      <a:gd name="T12" fmla="*/ 1 w 1088"/>
                      <a:gd name="T13" fmla="*/ 1 h 1344"/>
                      <a:gd name="T14" fmla="*/ 1 w 1088"/>
                      <a:gd name="T15" fmla="*/ 0 h 1344"/>
                      <a:gd name="T16" fmla="*/ 0 w 1088"/>
                      <a:gd name="T17" fmla="*/ 0 h 1344"/>
                      <a:gd name="T18" fmla="*/ 0 w 1088"/>
                      <a:gd name="T19" fmla="*/ 1 h 13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8"/>
                      <a:gd name="T31" fmla="*/ 0 h 1344"/>
                      <a:gd name="T32" fmla="*/ 1088 w 1088"/>
                      <a:gd name="T33" fmla="*/ 1344 h 13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8" h="1344">
                        <a:moveTo>
                          <a:pt x="0" y="1343"/>
                        </a:moveTo>
                        <a:lnTo>
                          <a:pt x="1087" y="1343"/>
                        </a:lnTo>
                        <a:lnTo>
                          <a:pt x="1087" y="0"/>
                        </a:lnTo>
                        <a:lnTo>
                          <a:pt x="0" y="0"/>
                        </a:lnTo>
                        <a:lnTo>
                          <a:pt x="0" y="1343"/>
                        </a:lnTo>
                        <a:close/>
                        <a:moveTo>
                          <a:pt x="12" y="1328"/>
                        </a:moveTo>
                        <a:lnTo>
                          <a:pt x="1075" y="1328"/>
                        </a:lnTo>
                        <a:lnTo>
                          <a:pt x="1075" y="15"/>
                        </a:lnTo>
                        <a:lnTo>
                          <a:pt x="12" y="15"/>
                        </a:lnTo>
                        <a:lnTo>
                          <a:pt x="12" y="1328"/>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11" name="Freeform 1525">
                    <a:extLst>
                      <a:ext uri="{FF2B5EF4-FFF2-40B4-BE49-F238E27FC236}">
                        <a16:creationId xmlns="" xmlns:a16="http://schemas.microsoft.com/office/drawing/2014/main" id="{AFFC8233-BB90-471A-93ED-1327E98C1625}"/>
                      </a:ext>
                    </a:extLst>
                  </p:cNvPr>
                  <p:cNvSpPr>
                    <a:spLocks/>
                  </p:cNvSpPr>
                  <p:nvPr/>
                </p:nvSpPr>
                <p:spPr bwMode="auto">
                  <a:xfrm>
                    <a:off x="25" y="71"/>
                    <a:ext cx="240" cy="296"/>
                  </a:xfrm>
                  <a:custGeom>
                    <a:avLst/>
                    <a:gdLst>
                      <a:gd name="T0" fmla="*/ 0 w 1061"/>
                      <a:gd name="T1" fmla="*/ 1 h 1308"/>
                      <a:gd name="T2" fmla="*/ 1 w 1061"/>
                      <a:gd name="T3" fmla="*/ 1 h 1308"/>
                      <a:gd name="T4" fmla="*/ 1 w 1061"/>
                      <a:gd name="T5" fmla="*/ 0 h 1308"/>
                      <a:gd name="T6" fmla="*/ 0 w 1061"/>
                      <a:gd name="T7" fmla="*/ 0 h 1308"/>
                      <a:gd name="T8" fmla="*/ 0 w 1061"/>
                      <a:gd name="T9" fmla="*/ 1 h 1308"/>
                      <a:gd name="T10" fmla="*/ 0 w 1061"/>
                      <a:gd name="T11" fmla="*/ 1 h 1308"/>
                      <a:gd name="T12" fmla="*/ 1 w 1061"/>
                      <a:gd name="T13" fmla="*/ 1 h 1308"/>
                      <a:gd name="T14" fmla="*/ 1 w 1061"/>
                      <a:gd name="T15" fmla="*/ 0 h 1308"/>
                      <a:gd name="T16" fmla="*/ 0 w 1061"/>
                      <a:gd name="T17" fmla="*/ 0 h 1308"/>
                      <a:gd name="T18" fmla="*/ 0 w 1061"/>
                      <a:gd name="T19" fmla="*/ 1 h 13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1"/>
                      <a:gd name="T31" fmla="*/ 0 h 1308"/>
                      <a:gd name="T32" fmla="*/ 1061 w 1061"/>
                      <a:gd name="T33" fmla="*/ 1308 h 13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1" h="1308">
                        <a:moveTo>
                          <a:pt x="0" y="1307"/>
                        </a:moveTo>
                        <a:lnTo>
                          <a:pt x="1060" y="1307"/>
                        </a:lnTo>
                        <a:lnTo>
                          <a:pt x="1060" y="0"/>
                        </a:lnTo>
                        <a:lnTo>
                          <a:pt x="0" y="0"/>
                        </a:lnTo>
                        <a:lnTo>
                          <a:pt x="0" y="1307"/>
                        </a:lnTo>
                        <a:close/>
                        <a:moveTo>
                          <a:pt x="11" y="1292"/>
                        </a:moveTo>
                        <a:lnTo>
                          <a:pt x="1047" y="1292"/>
                        </a:lnTo>
                        <a:lnTo>
                          <a:pt x="1047" y="14"/>
                        </a:lnTo>
                        <a:lnTo>
                          <a:pt x="11" y="14"/>
                        </a:lnTo>
                        <a:lnTo>
                          <a:pt x="11" y="1292"/>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12" name="Freeform 1526">
                    <a:extLst>
                      <a:ext uri="{FF2B5EF4-FFF2-40B4-BE49-F238E27FC236}">
                        <a16:creationId xmlns="" xmlns:a16="http://schemas.microsoft.com/office/drawing/2014/main" id="{98A07912-9456-4C3F-9C21-9B03AA3ADDA8}"/>
                      </a:ext>
                    </a:extLst>
                  </p:cNvPr>
                  <p:cNvSpPr>
                    <a:spLocks/>
                  </p:cNvSpPr>
                  <p:nvPr/>
                </p:nvSpPr>
                <p:spPr bwMode="auto">
                  <a:xfrm>
                    <a:off x="28" y="74"/>
                    <a:ext cx="234" cy="289"/>
                  </a:xfrm>
                  <a:custGeom>
                    <a:avLst/>
                    <a:gdLst>
                      <a:gd name="T0" fmla="*/ 0 w 1036"/>
                      <a:gd name="T1" fmla="*/ 1 h 1277"/>
                      <a:gd name="T2" fmla="*/ 1 w 1036"/>
                      <a:gd name="T3" fmla="*/ 1 h 1277"/>
                      <a:gd name="T4" fmla="*/ 1 w 1036"/>
                      <a:gd name="T5" fmla="*/ 0 h 1277"/>
                      <a:gd name="T6" fmla="*/ 0 w 1036"/>
                      <a:gd name="T7" fmla="*/ 0 h 1277"/>
                      <a:gd name="T8" fmla="*/ 0 w 1036"/>
                      <a:gd name="T9" fmla="*/ 1 h 1277"/>
                      <a:gd name="T10" fmla="*/ 0 w 1036"/>
                      <a:gd name="T11" fmla="*/ 1 h 1277"/>
                      <a:gd name="T12" fmla="*/ 1 w 1036"/>
                      <a:gd name="T13" fmla="*/ 1 h 1277"/>
                      <a:gd name="T14" fmla="*/ 1 w 1036"/>
                      <a:gd name="T15" fmla="*/ 0 h 1277"/>
                      <a:gd name="T16" fmla="*/ 0 w 1036"/>
                      <a:gd name="T17" fmla="*/ 0 h 1277"/>
                      <a:gd name="T18" fmla="*/ 0 w 1036"/>
                      <a:gd name="T19" fmla="*/ 1 h 12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6"/>
                      <a:gd name="T31" fmla="*/ 0 h 1277"/>
                      <a:gd name="T32" fmla="*/ 1036 w 1036"/>
                      <a:gd name="T33" fmla="*/ 1277 h 12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6" h="1277">
                        <a:moveTo>
                          <a:pt x="0" y="1276"/>
                        </a:moveTo>
                        <a:lnTo>
                          <a:pt x="1035" y="1276"/>
                        </a:lnTo>
                        <a:lnTo>
                          <a:pt x="1035" y="0"/>
                        </a:lnTo>
                        <a:lnTo>
                          <a:pt x="0" y="0"/>
                        </a:lnTo>
                        <a:lnTo>
                          <a:pt x="0" y="1276"/>
                        </a:lnTo>
                        <a:close/>
                        <a:moveTo>
                          <a:pt x="12" y="1262"/>
                        </a:moveTo>
                        <a:lnTo>
                          <a:pt x="1023" y="1262"/>
                        </a:lnTo>
                        <a:lnTo>
                          <a:pt x="1023" y="14"/>
                        </a:lnTo>
                        <a:lnTo>
                          <a:pt x="12" y="14"/>
                        </a:lnTo>
                        <a:lnTo>
                          <a:pt x="12" y="126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13" name="Freeform 1527">
                    <a:extLst>
                      <a:ext uri="{FF2B5EF4-FFF2-40B4-BE49-F238E27FC236}">
                        <a16:creationId xmlns="" xmlns:a16="http://schemas.microsoft.com/office/drawing/2014/main" id="{263AECEC-2B46-49D5-8770-6831AD6EC8A6}"/>
                      </a:ext>
                    </a:extLst>
                  </p:cNvPr>
                  <p:cNvSpPr>
                    <a:spLocks/>
                  </p:cNvSpPr>
                  <p:nvPr/>
                </p:nvSpPr>
                <p:spPr bwMode="auto">
                  <a:xfrm>
                    <a:off x="31" y="77"/>
                    <a:ext cx="228" cy="282"/>
                  </a:xfrm>
                  <a:custGeom>
                    <a:avLst/>
                    <a:gdLst>
                      <a:gd name="T0" fmla="*/ 0 w 1011"/>
                      <a:gd name="T1" fmla="*/ 1 h 1248"/>
                      <a:gd name="T2" fmla="*/ 1 w 1011"/>
                      <a:gd name="T3" fmla="*/ 1 h 1248"/>
                      <a:gd name="T4" fmla="*/ 1 w 1011"/>
                      <a:gd name="T5" fmla="*/ 0 h 1248"/>
                      <a:gd name="T6" fmla="*/ 0 w 1011"/>
                      <a:gd name="T7" fmla="*/ 0 h 1248"/>
                      <a:gd name="T8" fmla="*/ 0 w 1011"/>
                      <a:gd name="T9" fmla="*/ 1 h 1248"/>
                      <a:gd name="T10" fmla="*/ 0 w 1011"/>
                      <a:gd name="T11" fmla="*/ 1 h 1248"/>
                      <a:gd name="T12" fmla="*/ 1 w 1011"/>
                      <a:gd name="T13" fmla="*/ 1 h 1248"/>
                      <a:gd name="T14" fmla="*/ 1 w 1011"/>
                      <a:gd name="T15" fmla="*/ 0 h 1248"/>
                      <a:gd name="T16" fmla="*/ 0 w 1011"/>
                      <a:gd name="T17" fmla="*/ 0 h 1248"/>
                      <a:gd name="T18" fmla="*/ 0 w 1011"/>
                      <a:gd name="T19" fmla="*/ 1 h 1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1"/>
                      <a:gd name="T31" fmla="*/ 0 h 1248"/>
                      <a:gd name="T32" fmla="*/ 1011 w 1011"/>
                      <a:gd name="T33" fmla="*/ 1248 h 12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1" h="1248">
                        <a:moveTo>
                          <a:pt x="0" y="1247"/>
                        </a:moveTo>
                        <a:lnTo>
                          <a:pt x="1010" y="1247"/>
                        </a:lnTo>
                        <a:lnTo>
                          <a:pt x="1010" y="0"/>
                        </a:lnTo>
                        <a:lnTo>
                          <a:pt x="0" y="0"/>
                        </a:lnTo>
                        <a:lnTo>
                          <a:pt x="0" y="1247"/>
                        </a:lnTo>
                        <a:close/>
                        <a:moveTo>
                          <a:pt x="11" y="1232"/>
                        </a:moveTo>
                        <a:lnTo>
                          <a:pt x="997" y="1232"/>
                        </a:lnTo>
                        <a:lnTo>
                          <a:pt x="997" y="13"/>
                        </a:lnTo>
                        <a:lnTo>
                          <a:pt x="11" y="13"/>
                        </a:lnTo>
                        <a:lnTo>
                          <a:pt x="11" y="1232"/>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14" name="Freeform 1528">
                    <a:extLst>
                      <a:ext uri="{FF2B5EF4-FFF2-40B4-BE49-F238E27FC236}">
                        <a16:creationId xmlns="" xmlns:a16="http://schemas.microsoft.com/office/drawing/2014/main" id="{6AF04687-8BAB-4BFE-86E6-3D28BB2CEE2C}"/>
                      </a:ext>
                    </a:extLst>
                  </p:cNvPr>
                  <p:cNvSpPr>
                    <a:spLocks/>
                  </p:cNvSpPr>
                  <p:nvPr/>
                </p:nvSpPr>
                <p:spPr bwMode="auto">
                  <a:xfrm>
                    <a:off x="34" y="81"/>
                    <a:ext cx="223" cy="275"/>
                  </a:xfrm>
                  <a:custGeom>
                    <a:avLst/>
                    <a:gdLst>
                      <a:gd name="T0" fmla="*/ 0 w 986"/>
                      <a:gd name="T1" fmla="*/ 1 h 1219"/>
                      <a:gd name="T2" fmla="*/ 0 w 986"/>
                      <a:gd name="T3" fmla="*/ 1 h 1219"/>
                      <a:gd name="T4" fmla="*/ 0 w 986"/>
                      <a:gd name="T5" fmla="*/ 0 h 1219"/>
                      <a:gd name="T6" fmla="*/ 0 w 986"/>
                      <a:gd name="T7" fmla="*/ 0 h 1219"/>
                      <a:gd name="T8" fmla="*/ 0 w 986"/>
                      <a:gd name="T9" fmla="*/ 1 h 1219"/>
                      <a:gd name="T10" fmla="*/ 0 w 986"/>
                      <a:gd name="T11" fmla="*/ 1 h 1219"/>
                      <a:gd name="T12" fmla="*/ 0 w 986"/>
                      <a:gd name="T13" fmla="*/ 1 h 1219"/>
                      <a:gd name="T14" fmla="*/ 0 w 986"/>
                      <a:gd name="T15" fmla="*/ 0 h 1219"/>
                      <a:gd name="T16" fmla="*/ 0 w 986"/>
                      <a:gd name="T17" fmla="*/ 0 h 1219"/>
                      <a:gd name="T18" fmla="*/ 0 w 986"/>
                      <a:gd name="T19" fmla="*/ 1 h 12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1219"/>
                      <a:gd name="T32" fmla="*/ 986 w 986"/>
                      <a:gd name="T33" fmla="*/ 1219 h 12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1219">
                        <a:moveTo>
                          <a:pt x="0" y="1218"/>
                        </a:moveTo>
                        <a:lnTo>
                          <a:pt x="985" y="1218"/>
                        </a:lnTo>
                        <a:lnTo>
                          <a:pt x="985" y="0"/>
                        </a:lnTo>
                        <a:lnTo>
                          <a:pt x="0" y="0"/>
                        </a:lnTo>
                        <a:lnTo>
                          <a:pt x="0" y="1218"/>
                        </a:lnTo>
                        <a:close/>
                        <a:moveTo>
                          <a:pt x="12" y="1203"/>
                        </a:moveTo>
                        <a:lnTo>
                          <a:pt x="972" y="1203"/>
                        </a:lnTo>
                        <a:lnTo>
                          <a:pt x="972" y="14"/>
                        </a:lnTo>
                        <a:lnTo>
                          <a:pt x="12" y="14"/>
                        </a:lnTo>
                        <a:lnTo>
                          <a:pt x="12" y="120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15" name="Freeform 1529">
                    <a:extLst>
                      <a:ext uri="{FF2B5EF4-FFF2-40B4-BE49-F238E27FC236}">
                        <a16:creationId xmlns="" xmlns:a16="http://schemas.microsoft.com/office/drawing/2014/main" id="{9AAD539C-D577-4CD3-B74F-994A8B95E471}"/>
                      </a:ext>
                    </a:extLst>
                  </p:cNvPr>
                  <p:cNvSpPr>
                    <a:spLocks/>
                  </p:cNvSpPr>
                  <p:nvPr/>
                </p:nvSpPr>
                <p:spPr bwMode="auto">
                  <a:xfrm>
                    <a:off x="37" y="84"/>
                    <a:ext cx="216" cy="268"/>
                  </a:xfrm>
                  <a:custGeom>
                    <a:avLst/>
                    <a:gdLst>
                      <a:gd name="T0" fmla="*/ 0 w 958"/>
                      <a:gd name="T1" fmla="*/ 1 h 1188"/>
                      <a:gd name="T2" fmla="*/ 0 w 958"/>
                      <a:gd name="T3" fmla="*/ 1 h 1188"/>
                      <a:gd name="T4" fmla="*/ 0 w 958"/>
                      <a:gd name="T5" fmla="*/ 0 h 1188"/>
                      <a:gd name="T6" fmla="*/ 0 w 958"/>
                      <a:gd name="T7" fmla="*/ 0 h 1188"/>
                      <a:gd name="T8" fmla="*/ 0 w 958"/>
                      <a:gd name="T9" fmla="*/ 1 h 1188"/>
                      <a:gd name="T10" fmla="*/ 0 w 958"/>
                      <a:gd name="T11" fmla="*/ 1 h 1188"/>
                      <a:gd name="T12" fmla="*/ 0 w 958"/>
                      <a:gd name="T13" fmla="*/ 1 h 1188"/>
                      <a:gd name="T14" fmla="*/ 0 w 958"/>
                      <a:gd name="T15" fmla="*/ 0 h 1188"/>
                      <a:gd name="T16" fmla="*/ 0 w 958"/>
                      <a:gd name="T17" fmla="*/ 0 h 1188"/>
                      <a:gd name="T18" fmla="*/ 0 w 958"/>
                      <a:gd name="T19" fmla="*/ 1 h 1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
                      <a:gd name="T31" fmla="*/ 0 h 1188"/>
                      <a:gd name="T32" fmla="*/ 958 w 958"/>
                      <a:gd name="T33" fmla="*/ 1188 h 11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 h="1188">
                        <a:moveTo>
                          <a:pt x="0" y="1187"/>
                        </a:moveTo>
                        <a:lnTo>
                          <a:pt x="957" y="1187"/>
                        </a:lnTo>
                        <a:lnTo>
                          <a:pt x="957" y="0"/>
                        </a:lnTo>
                        <a:lnTo>
                          <a:pt x="0" y="0"/>
                        </a:lnTo>
                        <a:lnTo>
                          <a:pt x="0" y="1187"/>
                        </a:lnTo>
                        <a:close/>
                        <a:moveTo>
                          <a:pt x="12" y="1167"/>
                        </a:moveTo>
                        <a:lnTo>
                          <a:pt x="943" y="1167"/>
                        </a:lnTo>
                        <a:lnTo>
                          <a:pt x="943" y="17"/>
                        </a:lnTo>
                        <a:lnTo>
                          <a:pt x="12" y="17"/>
                        </a:lnTo>
                        <a:lnTo>
                          <a:pt x="12" y="116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16" name="Freeform 1530">
                    <a:extLst>
                      <a:ext uri="{FF2B5EF4-FFF2-40B4-BE49-F238E27FC236}">
                        <a16:creationId xmlns="" xmlns:a16="http://schemas.microsoft.com/office/drawing/2014/main" id="{9E2CB3E1-15D0-4BF9-BFBC-C553D52A8A24}"/>
                      </a:ext>
                    </a:extLst>
                  </p:cNvPr>
                  <p:cNvSpPr>
                    <a:spLocks/>
                  </p:cNvSpPr>
                  <p:nvPr/>
                </p:nvSpPr>
                <p:spPr bwMode="auto">
                  <a:xfrm>
                    <a:off x="40" y="89"/>
                    <a:ext cx="211" cy="260"/>
                  </a:xfrm>
                  <a:custGeom>
                    <a:avLst/>
                    <a:gdLst>
                      <a:gd name="T0" fmla="*/ 0 w 933"/>
                      <a:gd name="T1" fmla="*/ 1 h 1152"/>
                      <a:gd name="T2" fmla="*/ 0 w 933"/>
                      <a:gd name="T3" fmla="*/ 1 h 1152"/>
                      <a:gd name="T4" fmla="*/ 0 w 933"/>
                      <a:gd name="T5" fmla="*/ 0 h 1152"/>
                      <a:gd name="T6" fmla="*/ 0 w 933"/>
                      <a:gd name="T7" fmla="*/ 0 h 1152"/>
                      <a:gd name="T8" fmla="*/ 0 w 933"/>
                      <a:gd name="T9" fmla="*/ 1 h 1152"/>
                      <a:gd name="T10" fmla="*/ 0 w 933"/>
                      <a:gd name="T11" fmla="*/ 1 h 1152"/>
                      <a:gd name="T12" fmla="*/ 0 w 933"/>
                      <a:gd name="T13" fmla="*/ 1 h 1152"/>
                      <a:gd name="T14" fmla="*/ 0 w 933"/>
                      <a:gd name="T15" fmla="*/ 0 h 1152"/>
                      <a:gd name="T16" fmla="*/ 0 w 933"/>
                      <a:gd name="T17" fmla="*/ 0 h 1152"/>
                      <a:gd name="T18" fmla="*/ 0 w 933"/>
                      <a:gd name="T19" fmla="*/ 1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3"/>
                      <a:gd name="T31" fmla="*/ 0 h 1152"/>
                      <a:gd name="T32" fmla="*/ 933 w 933"/>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3" h="1152">
                        <a:moveTo>
                          <a:pt x="0" y="1151"/>
                        </a:moveTo>
                        <a:lnTo>
                          <a:pt x="932" y="1151"/>
                        </a:lnTo>
                        <a:lnTo>
                          <a:pt x="932" y="0"/>
                        </a:lnTo>
                        <a:lnTo>
                          <a:pt x="0" y="0"/>
                        </a:lnTo>
                        <a:lnTo>
                          <a:pt x="0" y="1151"/>
                        </a:lnTo>
                        <a:close/>
                        <a:moveTo>
                          <a:pt x="12" y="1136"/>
                        </a:moveTo>
                        <a:lnTo>
                          <a:pt x="917" y="1136"/>
                        </a:lnTo>
                        <a:lnTo>
                          <a:pt x="917" y="14"/>
                        </a:lnTo>
                        <a:lnTo>
                          <a:pt x="12" y="14"/>
                        </a:lnTo>
                        <a:lnTo>
                          <a:pt x="12" y="1136"/>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17" name="Freeform 1531">
                    <a:extLst>
                      <a:ext uri="{FF2B5EF4-FFF2-40B4-BE49-F238E27FC236}">
                        <a16:creationId xmlns="" xmlns:a16="http://schemas.microsoft.com/office/drawing/2014/main" id="{9E41A485-B347-4C66-8FE6-24B60A437D7F}"/>
                      </a:ext>
                    </a:extLst>
                  </p:cNvPr>
                  <p:cNvSpPr>
                    <a:spLocks/>
                  </p:cNvSpPr>
                  <p:nvPr/>
                </p:nvSpPr>
                <p:spPr bwMode="auto">
                  <a:xfrm>
                    <a:off x="43" y="92"/>
                    <a:ext cx="204" cy="254"/>
                  </a:xfrm>
                  <a:custGeom>
                    <a:avLst/>
                    <a:gdLst>
                      <a:gd name="T0" fmla="*/ 0 w 904"/>
                      <a:gd name="T1" fmla="*/ 1 h 1123"/>
                      <a:gd name="T2" fmla="*/ 0 w 904"/>
                      <a:gd name="T3" fmla="*/ 1 h 1123"/>
                      <a:gd name="T4" fmla="*/ 0 w 904"/>
                      <a:gd name="T5" fmla="*/ 0 h 1123"/>
                      <a:gd name="T6" fmla="*/ 0 w 904"/>
                      <a:gd name="T7" fmla="*/ 0 h 1123"/>
                      <a:gd name="T8" fmla="*/ 0 w 904"/>
                      <a:gd name="T9" fmla="*/ 1 h 1123"/>
                      <a:gd name="T10" fmla="*/ 0 w 904"/>
                      <a:gd name="T11" fmla="*/ 1 h 1123"/>
                      <a:gd name="T12" fmla="*/ 0 w 904"/>
                      <a:gd name="T13" fmla="*/ 1 h 1123"/>
                      <a:gd name="T14" fmla="*/ 0 w 904"/>
                      <a:gd name="T15" fmla="*/ 0 h 1123"/>
                      <a:gd name="T16" fmla="*/ 0 w 904"/>
                      <a:gd name="T17" fmla="*/ 0 h 1123"/>
                      <a:gd name="T18" fmla="*/ 0 w 904"/>
                      <a:gd name="T19" fmla="*/ 1 h 1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4"/>
                      <a:gd name="T31" fmla="*/ 0 h 1123"/>
                      <a:gd name="T32" fmla="*/ 904 w 904"/>
                      <a:gd name="T33" fmla="*/ 1123 h 1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4" h="1123">
                        <a:moveTo>
                          <a:pt x="0" y="1122"/>
                        </a:moveTo>
                        <a:lnTo>
                          <a:pt x="903" y="1122"/>
                        </a:lnTo>
                        <a:lnTo>
                          <a:pt x="903" y="0"/>
                        </a:lnTo>
                        <a:lnTo>
                          <a:pt x="0" y="0"/>
                        </a:lnTo>
                        <a:lnTo>
                          <a:pt x="0" y="1122"/>
                        </a:lnTo>
                        <a:close/>
                        <a:moveTo>
                          <a:pt x="15" y="1104"/>
                        </a:moveTo>
                        <a:lnTo>
                          <a:pt x="891" y="1104"/>
                        </a:lnTo>
                        <a:lnTo>
                          <a:pt x="891" y="20"/>
                        </a:lnTo>
                        <a:lnTo>
                          <a:pt x="15" y="20"/>
                        </a:lnTo>
                        <a:lnTo>
                          <a:pt x="15" y="1104"/>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18" name="Freeform 1532">
                    <a:extLst>
                      <a:ext uri="{FF2B5EF4-FFF2-40B4-BE49-F238E27FC236}">
                        <a16:creationId xmlns="" xmlns:a16="http://schemas.microsoft.com/office/drawing/2014/main" id="{7937E85F-67A0-41E1-9CEF-172C68958E50}"/>
                      </a:ext>
                    </a:extLst>
                  </p:cNvPr>
                  <p:cNvSpPr>
                    <a:spLocks/>
                  </p:cNvSpPr>
                  <p:nvPr/>
                </p:nvSpPr>
                <p:spPr bwMode="auto">
                  <a:xfrm>
                    <a:off x="47" y="96"/>
                    <a:ext cx="197" cy="246"/>
                  </a:xfrm>
                  <a:custGeom>
                    <a:avLst/>
                    <a:gdLst>
                      <a:gd name="T0" fmla="*/ 0 w 873"/>
                      <a:gd name="T1" fmla="*/ 1 h 1088"/>
                      <a:gd name="T2" fmla="*/ 0 w 873"/>
                      <a:gd name="T3" fmla="*/ 1 h 1088"/>
                      <a:gd name="T4" fmla="*/ 0 w 873"/>
                      <a:gd name="T5" fmla="*/ 0 h 1088"/>
                      <a:gd name="T6" fmla="*/ 0 w 873"/>
                      <a:gd name="T7" fmla="*/ 0 h 1088"/>
                      <a:gd name="T8" fmla="*/ 0 w 873"/>
                      <a:gd name="T9" fmla="*/ 1 h 1088"/>
                      <a:gd name="T10" fmla="*/ 0 w 873"/>
                      <a:gd name="T11" fmla="*/ 1 h 1088"/>
                      <a:gd name="T12" fmla="*/ 0 w 873"/>
                      <a:gd name="T13" fmla="*/ 1 h 1088"/>
                      <a:gd name="T14" fmla="*/ 0 w 873"/>
                      <a:gd name="T15" fmla="*/ 0 h 1088"/>
                      <a:gd name="T16" fmla="*/ 0 w 873"/>
                      <a:gd name="T17" fmla="*/ 0 h 1088"/>
                      <a:gd name="T18" fmla="*/ 0 w 873"/>
                      <a:gd name="T19" fmla="*/ 1 h 10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1088"/>
                      <a:gd name="T32" fmla="*/ 873 w 873"/>
                      <a:gd name="T33" fmla="*/ 1088 h 10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1088">
                        <a:moveTo>
                          <a:pt x="0" y="1087"/>
                        </a:moveTo>
                        <a:lnTo>
                          <a:pt x="872" y="1087"/>
                        </a:lnTo>
                        <a:lnTo>
                          <a:pt x="872" y="0"/>
                        </a:lnTo>
                        <a:lnTo>
                          <a:pt x="0" y="0"/>
                        </a:lnTo>
                        <a:lnTo>
                          <a:pt x="0" y="1087"/>
                        </a:lnTo>
                        <a:close/>
                        <a:moveTo>
                          <a:pt x="16" y="1067"/>
                        </a:moveTo>
                        <a:lnTo>
                          <a:pt x="855" y="1067"/>
                        </a:lnTo>
                        <a:lnTo>
                          <a:pt x="855" y="17"/>
                        </a:lnTo>
                        <a:lnTo>
                          <a:pt x="16" y="17"/>
                        </a:lnTo>
                        <a:lnTo>
                          <a:pt x="16" y="1067"/>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19" name="Freeform 1533">
                    <a:extLst>
                      <a:ext uri="{FF2B5EF4-FFF2-40B4-BE49-F238E27FC236}">
                        <a16:creationId xmlns="" xmlns:a16="http://schemas.microsoft.com/office/drawing/2014/main" id="{77D7B4D3-A771-4A69-A9B1-EC3906B07C2F}"/>
                      </a:ext>
                    </a:extLst>
                  </p:cNvPr>
                  <p:cNvSpPr>
                    <a:spLocks/>
                  </p:cNvSpPr>
                  <p:nvPr/>
                </p:nvSpPr>
                <p:spPr bwMode="auto">
                  <a:xfrm>
                    <a:off x="49" y="100"/>
                    <a:ext cx="191" cy="237"/>
                  </a:xfrm>
                  <a:custGeom>
                    <a:avLst/>
                    <a:gdLst>
                      <a:gd name="T0" fmla="*/ 0 w 848"/>
                      <a:gd name="T1" fmla="*/ 1 h 1048"/>
                      <a:gd name="T2" fmla="*/ 0 w 848"/>
                      <a:gd name="T3" fmla="*/ 1 h 1048"/>
                      <a:gd name="T4" fmla="*/ 0 w 848"/>
                      <a:gd name="T5" fmla="*/ 0 h 1048"/>
                      <a:gd name="T6" fmla="*/ 0 w 848"/>
                      <a:gd name="T7" fmla="*/ 0 h 1048"/>
                      <a:gd name="T8" fmla="*/ 0 w 848"/>
                      <a:gd name="T9" fmla="*/ 1 h 1048"/>
                      <a:gd name="T10" fmla="*/ 0 w 848"/>
                      <a:gd name="T11" fmla="*/ 1 h 1048"/>
                      <a:gd name="T12" fmla="*/ 0 w 848"/>
                      <a:gd name="T13" fmla="*/ 1 h 1048"/>
                      <a:gd name="T14" fmla="*/ 0 w 848"/>
                      <a:gd name="T15" fmla="*/ 0 h 1048"/>
                      <a:gd name="T16" fmla="*/ 0 w 848"/>
                      <a:gd name="T17" fmla="*/ 0 h 1048"/>
                      <a:gd name="T18" fmla="*/ 0 w 848"/>
                      <a:gd name="T19" fmla="*/ 1 h 10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8"/>
                      <a:gd name="T31" fmla="*/ 0 h 1048"/>
                      <a:gd name="T32" fmla="*/ 848 w 848"/>
                      <a:gd name="T33" fmla="*/ 1048 h 10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8" h="1048">
                        <a:moveTo>
                          <a:pt x="0" y="1047"/>
                        </a:moveTo>
                        <a:lnTo>
                          <a:pt x="847" y="1047"/>
                        </a:lnTo>
                        <a:lnTo>
                          <a:pt x="847" y="0"/>
                        </a:lnTo>
                        <a:lnTo>
                          <a:pt x="0" y="0"/>
                        </a:lnTo>
                        <a:lnTo>
                          <a:pt x="0" y="1047"/>
                        </a:lnTo>
                        <a:close/>
                        <a:moveTo>
                          <a:pt x="15" y="1028"/>
                        </a:moveTo>
                        <a:lnTo>
                          <a:pt x="832" y="1028"/>
                        </a:lnTo>
                        <a:lnTo>
                          <a:pt x="832" y="19"/>
                        </a:lnTo>
                        <a:lnTo>
                          <a:pt x="15" y="19"/>
                        </a:lnTo>
                        <a:lnTo>
                          <a:pt x="15" y="1028"/>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20" name="Freeform 1534">
                    <a:extLst>
                      <a:ext uri="{FF2B5EF4-FFF2-40B4-BE49-F238E27FC236}">
                        <a16:creationId xmlns="" xmlns:a16="http://schemas.microsoft.com/office/drawing/2014/main" id="{416889E1-7403-42D2-9048-C1569875CA81}"/>
                      </a:ext>
                    </a:extLst>
                  </p:cNvPr>
                  <p:cNvSpPr>
                    <a:spLocks/>
                  </p:cNvSpPr>
                  <p:nvPr/>
                </p:nvSpPr>
                <p:spPr bwMode="auto">
                  <a:xfrm>
                    <a:off x="54" y="105"/>
                    <a:ext cx="183" cy="227"/>
                  </a:xfrm>
                  <a:custGeom>
                    <a:avLst/>
                    <a:gdLst>
                      <a:gd name="T0" fmla="*/ 0 w 813"/>
                      <a:gd name="T1" fmla="*/ 0 h 1007"/>
                      <a:gd name="T2" fmla="*/ 0 w 813"/>
                      <a:gd name="T3" fmla="*/ 0 h 1007"/>
                      <a:gd name="T4" fmla="*/ 0 w 813"/>
                      <a:gd name="T5" fmla="*/ 0 h 1007"/>
                      <a:gd name="T6" fmla="*/ 0 w 813"/>
                      <a:gd name="T7" fmla="*/ 0 h 1007"/>
                      <a:gd name="T8" fmla="*/ 0 w 813"/>
                      <a:gd name="T9" fmla="*/ 0 h 1007"/>
                      <a:gd name="T10" fmla="*/ 0 w 813"/>
                      <a:gd name="T11" fmla="*/ 0 h 1007"/>
                      <a:gd name="T12" fmla="*/ 0 w 813"/>
                      <a:gd name="T13" fmla="*/ 0 h 1007"/>
                      <a:gd name="T14" fmla="*/ 0 w 813"/>
                      <a:gd name="T15" fmla="*/ 0 h 1007"/>
                      <a:gd name="T16" fmla="*/ 0 w 813"/>
                      <a:gd name="T17" fmla="*/ 0 h 1007"/>
                      <a:gd name="T18" fmla="*/ 0 w 813"/>
                      <a:gd name="T19" fmla="*/ 0 h 10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3"/>
                      <a:gd name="T31" fmla="*/ 0 h 1007"/>
                      <a:gd name="T32" fmla="*/ 813 w 813"/>
                      <a:gd name="T33" fmla="*/ 1007 h 10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3" h="1007">
                        <a:moveTo>
                          <a:pt x="0" y="1006"/>
                        </a:moveTo>
                        <a:lnTo>
                          <a:pt x="812" y="1006"/>
                        </a:lnTo>
                        <a:lnTo>
                          <a:pt x="812" y="0"/>
                        </a:lnTo>
                        <a:lnTo>
                          <a:pt x="0" y="0"/>
                        </a:lnTo>
                        <a:lnTo>
                          <a:pt x="0" y="1006"/>
                        </a:lnTo>
                        <a:close/>
                        <a:moveTo>
                          <a:pt x="16" y="983"/>
                        </a:moveTo>
                        <a:lnTo>
                          <a:pt x="794" y="983"/>
                        </a:lnTo>
                        <a:lnTo>
                          <a:pt x="794" y="22"/>
                        </a:lnTo>
                        <a:lnTo>
                          <a:pt x="16" y="22"/>
                        </a:lnTo>
                        <a:lnTo>
                          <a:pt x="16" y="98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21" name="Freeform 1535">
                    <a:extLst>
                      <a:ext uri="{FF2B5EF4-FFF2-40B4-BE49-F238E27FC236}">
                        <a16:creationId xmlns="" xmlns:a16="http://schemas.microsoft.com/office/drawing/2014/main" id="{3D577654-6CA7-4631-9A5F-F309AFCE85F5}"/>
                      </a:ext>
                    </a:extLst>
                  </p:cNvPr>
                  <p:cNvSpPr>
                    <a:spLocks/>
                  </p:cNvSpPr>
                  <p:nvPr/>
                </p:nvSpPr>
                <p:spPr bwMode="auto">
                  <a:xfrm>
                    <a:off x="57" y="110"/>
                    <a:ext cx="176" cy="217"/>
                  </a:xfrm>
                  <a:custGeom>
                    <a:avLst/>
                    <a:gdLst>
                      <a:gd name="T0" fmla="*/ 0 w 780"/>
                      <a:gd name="T1" fmla="*/ 0 h 963"/>
                      <a:gd name="T2" fmla="*/ 0 w 780"/>
                      <a:gd name="T3" fmla="*/ 0 h 963"/>
                      <a:gd name="T4" fmla="*/ 0 w 780"/>
                      <a:gd name="T5" fmla="*/ 0 h 963"/>
                      <a:gd name="T6" fmla="*/ 0 w 780"/>
                      <a:gd name="T7" fmla="*/ 0 h 963"/>
                      <a:gd name="T8" fmla="*/ 0 w 780"/>
                      <a:gd name="T9" fmla="*/ 0 h 963"/>
                      <a:gd name="T10" fmla="*/ 0 w 780"/>
                      <a:gd name="T11" fmla="*/ 0 h 963"/>
                      <a:gd name="T12" fmla="*/ 0 w 780"/>
                      <a:gd name="T13" fmla="*/ 0 h 963"/>
                      <a:gd name="T14" fmla="*/ 0 w 780"/>
                      <a:gd name="T15" fmla="*/ 0 h 963"/>
                      <a:gd name="T16" fmla="*/ 0 w 780"/>
                      <a:gd name="T17" fmla="*/ 0 h 963"/>
                      <a:gd name="T18" fmla="*/ 0 w 780"/>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0"/>
                      <a:gd name="T31" fmla="*/ 0 h 963"/>
                      <a:gd name="T32" fmla="*/ 780 w 780"/>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0" h="963">
                        <a:moveTo>
                          <a:pt x="0" y="962"/>
                        </a:moveTo>
                        <a:lnTo>
                          <a:pt x="779" y="962"/>
                        </a:lnTo>
                        <a:lnTo>
                          <a:pt x="779" y="0"/>
                        </a:lnTo>
                        <a:lnTo>
                          <a:pt x="0" y="0"/>
                        </a:lnTo>
                        <a:lnTo>
                          <a:pt x="0" y="962"/>
                        </a:lnTo>
                        <a:close/>
                        <a:moveTo>
                          <a:pt x="17" y="941"/>
                        </a:moveTo>
                        <a:lnTo>
                          <a:pt x="760" y="941"/>
                        </a:lnTo>
                        <a:lnTo>
                          <a:pt x="760" y="19"/>
                        </a:lnTo>
                        <a:lnTo>
                          <a:pt x="17" y="19"/>
                        </a:lnTo>
                        <a:lnTo>
                          <a:pt x="17" y="941"/>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22" name="Freeform 1536">
                    <a:extLst>
                      <a:ext uri="{FF2B5EF4-FFF2-40B4-BE49-F238E27FC236}">
                        <a16:creationId xmlns="" xmlns:a16="http://schemas.microsoft.com/office/drawing/2014/main" id="{49185C78-B309-4A8C-8364-8BF5278EE731}"/>
                      </a:ext>
                    </a:extLst>
                  </p:cNvPr>
                  <p:cNvSpPr>
                    <a:spLocks/>
                  </p:cNvSpPr>
                  <p:nvPr/>
                </p:nvSpPr>
                <p:spPr bwMode="auto">
                  <a:xfrm>
                    <a:off x="61" y="114"/>
                    <a:ext cx="168" cy="209"/>
                  </a:xfrm>
                  <a:custGeom>
                    <a:avLst/>
                    <a:gdLst>
                      <a:gd name="T0" fmla="*/ 0 w 745"/>
                      <a:gd name="T1" fmla="*/ 0 h 927"/>
                      <a:gd name="T2" fmla="*/ 0 w 745"/>
                      <a:gd name="T3" fmla="*/ 0 h 927"/>
                      <a:gd name="T4" fmla="*/ 0 w 745"/>
                      <a:gd name="T5" fmla="*/ 0 h 927"/>
                      <a:gd name="T6" fmla="*/ 0 w 745"/>
                      <a:gd name="T7" fmla="*/ 0 h 927"/>
                      <a:gd name="T8" fmla="*/ 0 w 745"/>
                      <a:gd name="T9" fmla="*/ 0 h 927"/>
                      <a:gd name="T10" fmla="*/ 0 w 745"/>
                      <a:gd name="T11" fmla="*/ 0 h 927"/>
                      <a:gd name="T12" fmla="*/ 0 w 745"/>
                      <a:gd name="T13" fmla="*/ 0 h 927"/>
                      <a:gd name="T14" fmla="*/ 0 w 745"/>
                      <a:gd name="T15" fmla="*/ 0 h 927"/>
                      <a:gd name="T16" fmla="*/ 0 w 745"/>
                      <a:gd name="T17" fmla="*/ 0 h 927"/>
                      <a:gd name="T18" fmla="*/ 0 w 745"/>
                      <a:gd name="T19" fmla="*/ 0 h 9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927"/>
                      <a:gd name="T32" fmla="*/ 745 w 745"/>
                      <a:gd name="T33" fmla="*/ 927 h 9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927">
                        <a:moveTo>
                          <a:pt x="0" y="926"/>
                        </a:moveTo>
                        <a:lnTo>
                          <a:pt x="744" y="926"/>
                        </a:lnTo>
                        <a:lnTo>
                          <a:pt x="744" y="0"/>
                        </a:lnTo>
                        <a:lnTo>
                          <a:pt x="0" y="0"/>
                        </a:lnTo>
                        <a:lnTo>
                          <a:pt x="0" y="926"/>
                        </a:lnTo>
                        <a:close/>
                        <a:moveTo>
                          <a:pt x="19" y="904"/>
                        </a:moveTo>
                        <a:lnTo>
                          <a:pt x="728" y="904"/>
                        </a:lnTo>
                        <a:lnTo>
                          <a:pt x="728" y="23"/>
                        </a:lnTo>
                        <a:lnTo>
                          <a:pt x="19" y="23"/>
                        </a:lnTo>
                        <a:lnTo>
                          <a:pt x="19" y="904"/>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23" name="Freeform 1537">
                    <a:extLst>
                      <a:ext uri="{FF2B5EF4-FFF2-40B4-BE49-F238E27FC236}">
                        <a16:creationId xmlns="" xmlns:a16="http://schemas.microsoft.com/office/drawing/2014/main" id="{015445CE-BA21-424B-A5FF-B45655225F91}"/>
                      </a:ext>
                    </a:extLst>
                  </p:cNvPr>
                  <p:cNvSpPr>
                    <a:spLocks/>
                  </p:cNvSpPr>
                  <p:nvPr/>
                </p:nvSpPr>
                <p:spPr bwMode="auto">
                  <a:xfrm>
                    <a:off x="65" y="119"/>
                    <a:ext cx="160" cy="199"/>
                  </a:xfrm>
                  <a:custGeom>
                    <a:avLst/>
                    <a:gdLst>
                      <a:gd name="T0" fmla="*/ 0 w 712"/>
                      <a:gd name="T1" fmla="*/ 0 h 882"/>
                      <a:gd name="T2" fmla="*/ 0 w 712"/>
                      <a:gd name="T3" fmla="*/ 0 h 882"/>
                      <a:gd name="T4" fmla="*/ 0 w 712"/>
                      <a:gd name="T5" fmla="*/ 0 h 882"/>
                      <a:gd name="T6" fmla="*/ 0 w 712"/>
                      <a:gd name="T7" fmla="*/ 0 h 882"/>
                      <a:gd name="T8" fmla="*/ 0 w 712"/>
                      <a:gd name="T9" fmla="*/ 0 h 882"/>
                      <a:gd name="T10" fmla="*/ 0 w 712"/>
                      <a:gd name="T11" fmla="*/ 0 h 882"/>
                      <a:gd name="T12" fmla="*/ 0 w 712"/>
                      <a:gd name="T13" fmla="*/ 0 h 882"/>
                      <a:gd name="T14" fmla="*/ 0 w 712"/>
                      <a:gd name="T15" fmla="*/ 0 h 882"/>
                      <a:gd name="T16" fmla="*/ 0 w 712"/>
                      <a:gd name="T17" fmla="*/ 0 h 882"/>
                      <a:gd name="T18" fmla="*/ 0 w 712"/>
                      <a:gd name="T19" fmla="*/ 0 h 8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2"/>
                      <a:gd name="T31" fmla="*/ 0 h 882"/>
                      <a:gd name="T32" fmla="*/ 712 w 712"/>
                      <a:gd name="T33" fmla="*/ 882 h 8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2" h="882">
                        <a:moveTo>
                          <a:pt x="0" y="881"/>
                        </a:moveTo>
                        <a:lnTo>
                          <a:pt x="711" y="881"/>
                        </a:lnTo>
                        <a:lnTo>
                          <a:pt x="711" y="0"/>
                        </a:lnTo>
                        <a:lnTo>
                          <a:pt x="0" y="0"/>
                        </a:lnTo>
                        <a:lnTo>
                          <a:pt x="0" y="881"/>
                        </a:lnTo>
                        <a:close/>
                        <a:moveTo>
                          <a:pt x="20" y="853"/>
                        </a:moveTo>
                        <a:lnTo>
                          <a:pt x="692" y="853"/>
                        </a:lnTo>
                        <a:lnTo>
                          <a:pt x="692" y="25"/>
                        </a:lnTo>
                        <a:lnTo>
                          <a:pt x="20" y="25"/>
                        </a:lnTo>
                        <a:lnTo>
                          <a:pt x="20" y="85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24" name="Freeform 1538">
                    <a:extLst>
                      <a:ext uri="{FF2B5EF4-FFF2-40B4-BE49-F238E27FC236}">
                        <a16:creationId xmlns="" xmlns:a16="http://schemas.microsoft.com/office/drawing/2014/main" id="{D6F77A98-BA6F-444B-9DC7-732777335A1E}"/>
                      </a:ext>
                    </a:extLst>
                  </p:cNvPr>
                  <p:cNvSpPr>
                    <a:spLocks/>
                  </p:cNvSpPr>
                  <p:nvPr/>
                </p:nvSpPr>
                <p:spPr bwMode="auto">
                  <a:xfrm>
                    <a:off x="70" y="125"/>
                    <a:ext cx="150" cy="187"/>
                  </a:xfrm>
                  <a:custGeom>
                    <a:avLst/>
                    <a:gdLst>
                      <a:gd name="T0" fmla="*/ 0 w 668"/>
                      <a:gd name="T1" fmla="*/ 0 h 827"/>
                      <a:gd name="T2" fmla="*/ 0 w 668"/>
                      <a:gd name="T3" fmla="*/ 0 h 827"/>
                      <a:gd name="T4" fmla="*/ 0 w 668"/>
                      <a:gd name="T5" fmla="*/ 0 h 827"/>
                      <a:gd name="T6" fmla="*/ 0 w 668"/>
                      <a:gd name="T7" fmla="*/ 0 h 827"/>
                      <a:gd name="T8" fmla="*/ 0 w 668"/>
                      <a:gd name="T9" fmla="*/ 0 h 827"/>
                      <a:gd name="T10" fmla="*/ 0 w 668"/>
                      <a:gd name="T11" fmla="*/ 0 h 827"/>
                      <a:gd name="T12" fmla="*/ 0 w 668"/>
                      <a:gd name="T13" fmla="*/ 0 h 827"/>
                      <a:gd name="T14" fmla="*/ 0 w 668"/>
                      <a:gd name="T15" fmla="*/ 0 h 827"/>
                      <a:gd name="T16" fmla="*/ 0 w 668"/>
                      <a:gd name="T17" fmla="*/ 0 h 827"/>
                      <a:gd name="T18" fmla="*/ 0 w 668"/>
                      <a:gd name="T19" fmla="*/ 0 h 8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8"/>
                      <a:gd name="T31" fmla="*/ 0 h 827"/>
                      <a:gd name="T32" fmla="*/ 668 w 668"/>
                      <a:gd name="T33" fmla="*/ 827 h 8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8" h="827">
                        <a:moveTo>
                          <a:pt x="0" y="826"/>
                        </a:moveTo>
                        <a:lnTo>
                          <a:pt x="667" y="826"/>
                        </a:lnTo>
                        <a:lnTo>
                          <a:pt x="667" y="0"/>
                        </a:lnTo>
                        <a:lnTo>
                          <a:pt x="0" y="0"/>
                        </a:lnTo>
                        <a:lnTo>
                          <a:pt x="0" y="826"/>
                        </a:lnTo>
                        <a:close/>
                        <a:moveTo>
                          <a:pt x="19" y="804"/>
                        </a:moveTo>
                        <a:lnTo>
                          <a:pt x="648" y="804"/>
                        </a:lnTo>
                        <a:lnTo>
                          <a:pt x="648" y="22"/>
                        </a:lnTo>
                        <a:lnTo>
                          <a:pt x="19" y="22"/>
                        </a:lnTo>
                        <a:lnTo>
                          <a:pt x="19" y="80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25" name="Freeform 1539">
                    <a:extLst>
                      <a:ext uri="{FF2B5EF4-FFF2-40B4-BE49-F238E27FC236}">
                        <a16:creationId xmlns="" xmlns:a16="http://schemas.microsoft.com/office/drawing/2014/main" id="{52143A15-751E-4843-9140-B5B124293643}"/>
                      </a:ext>
                    </a:extLst>
                  </p:cNvPr>
                  <p:cNvSpPr>
                    <a:spLocks/>
                  </p:cNvSpPr>
                  <p:nvPr/>
                </p:nvSpPr>
                <p:spPr bwMode="auto">
                  <a:xfrm>
                    <a:off x="74" y="131"/>
                    <a:ext cx="143" cy="176"/>
                  </a:xfrm>
                  <a:custGeom>
                    <a:avLst/>
                    <a:gdLst>
                      <a:gd name="T0" fmla="*/ 0 w 634"/>
                      <a:gd name="T1" fmla="*/ 0 h 782"/>
                      <a:gd name="T2" fmla="*/ 0 w 634"/>
                      <a:gd name="T3" fmla="*/ 0 h 782"/>
                      <a:gd name="T4" fmla="*/ 0 w 634"/>
                      <a:gd name="T5" fmla="*/ 0 h 782"/>
                      <a:gd name="T6" fmla="*/ 0 w 634"/>
                      <a:gd name="T7" fmla="*/ 0 h 782"/>
                      <a:gd name="T8" fmla="*/ 0 w 634"/>
                      <a:gd name="T9" fmla="*/ 0 h 782"/>
                      <a:gd name="T10" fmla="*/ 0 w 634"/>
                      <a:gd name="T11" fmla="*/ 0 h 782"/>
                      <a:gd name="T12" fmla="*/ 0 w 634"/>
                      <a:gd name="T13" fmla="*/ 0 h 782"/>
                      <a:gd name="T14" fmla="*/ 0 w 634"/>
                      <a:gd name="T15" fmla="*/ 0 h 782"/>
                      <a:gd name="T16" fmla="*/ 0 w 634"/>
                      <a:gd name="T17" fmla="*/ 0 h 782"/>
                      <a:gd name="T18" fmla="*/ 0 w 634"/>
                      <a:gd name="T19" fmla="*/ 0 h 7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4"/>
                      <a:gd name="T31" fmla="*/ 0 h 782"/>
                      <a:gd name="T32" fmla="*/ 634 w 634"/>
                      <a:gd name="T33" fmla="*/ 782 h 7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4" h="782">
                        <a:moveTo>
                          <a:pt x="0" y="781"/>
                        </a:moveTo>
                        <a:lnTo>
                          <a:pt x="633" y="781"/>
                        </a:lnTo>
                        <a:lnTo>
                          <a:pt x="633" y="0"/>
                        </a:lnTo>
                        <a:lnTo>
                          <a:pt x="0" y="0"/>
                        </a:lnTo>
                        <a:lnTo>
                          <a:pt x="0" y="781"/>
                        </a:lnTo>
                        <a:close/>
                        <a:moveTo>
                          <a:pt x="19" y="756"/>
                        </a:moveTo>
                        <a:lnTo>
                          <a:pt x="609" y="756"/>
                        </a:lnTo>
                        <a:lnTo>
                          <a:pt x="609" y="27"/>
                        </a:lnTo>
                        <a:lnTo>
                          <a:pt x="19" y="27"/>
                        </a:lnTo>
                        <a:lnTo>
                          <a:pt x="19" y="756"/>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26" name="Freeform 1540">
                    <a:extLst>
                      <a:ext uri="{FF2B5EF4-FFF2-40B4-BE49-F238E27FC236}">
                        <a16:creationId xmlns="" xmlns:a16="http://schemas.microsoft.com/office/drawing/2014/main" id="{F47758E8-0957-4046-A0AB-723AF752D525}"/>
                      </a:ext>
                    </a:extLst>
                  </p:cNvPr>
                  <p:cNvSpPr>
                    <a:spLocks/>
                  </p:cNvSpPr>
                  <p:nvPr/>
                </p:nvSpPr>
                <p:spPr bwMode="auto">
                  <a:xfrm>
                    <a:off x="78" y="136"/>
                    <a:ext cx="133" cy="164"/>
                  </a:xfrm>
                  <a:custGeom>
                    <a:avLst/>
                    <a:gdLst>
                      <a:gd name="T0" fmla="*/ 0 w 592"/>
                      <a:gd name="T1" fmla="*/ 0 h 728"/>
                      <a:gd name="T2" fmla="*/ 0 w 592"/>
                      <a:gd name="T3" fmla="*/ 0 h 728"/>
                      <a:gd name="T4" fmla="*/ 0 w 592"/>
                      <a:gd name="T5" fmla="*/ 0 h 728"/>
                      <a:gd name="T6" fmla="*/ 0 w 592"/>
                      <a:gd name="T7" fmla="*/ 0 h 728"/>
                      <a:gd name="T8" fmla="*/ 0 w 592"/>
                      <a:gd name="T9" fmla="*/ 0 h 728"/>
                      <a:gd name="T10" fmla="*/ 0 w 592"/>
                      <a:gd name="T11" fmla="*/ 0 h 728"/>
                      <a:gd name="T12" fmla="*/ 0 w 592"/>
                      <a:gd name="T13" fmla="*/ 0 h 728"/>
                      <a:gd name="T14" fmla="*/ 0 w 592"/>
                      <a:gd name="T15" fmla="*/ 0 h 728"/>
                      <a:gd name="T16" fmla="*/ 0 w 592"/>
                      <a:gd name="T17" fmla="*/ 0 h 728"/>
                      <a:gd name="T18" fmla="*/ 0 w 592"/>
                      <a:gd name="T19" fmla="*/ 0 h 7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2"/>
                      <a:gd name="T31" fmla="*/ 0 h 728"/>
                      <a:gd name="T32" fmla="*/ 592 w 592"/>
                      <a:gd name="T33" fmla="*/ 728 h 7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2" h="728">
                        <a:moveTo>
                          <a:pt x="0" y="727"/>
                        </a:moveTo>
                        <a:lnTo>
                          <a:pt x="591" y="727"/>
                        </a:lnTo>
                        <a:lnTo>
                          <a:pt x="591" y="0"/>
                        </a:lnTo>
                        <a:lnTo>
                          <a:pt x="0" y="0"/>
                        </a:lnTo>
                        <a:lnTo>
                          <a:pt x="0" y="727"/>
                        </a:lnTo>
                        <a:close/>
                        <a:moveTo>
                          <a:pt x="22" y="699"/>
                        </a:moveTo>
                        <a:lnTo>
                          <a:pt x="572" y="699"/>
                        </a:lnTo>
                        <a:lnTo>
                          <a:pt x="572" y="24"/>
                        </a:lnTo>
                        <a:lnTo>
                          <a:pt x="22" y="24"/>
                        </a:lnTo>
                        <a:lnTo>
                          <a:pt x="22" y="69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27" name="Freeform 1541">
                    <a:extLst>
                      <a:ext uri="{FF2B5EF4-FFF2-40B4-BE49-F238E27FC236}">
                        <a16:creationId xmlns="" xmlns:a16="http://schemas.microsoft.com/office/drawing/2014/main" id="{9412B56A-5CD3-4844-88B0-6C5CCE4EB26D}"/>
                      </a:ext>
                    </a:extLst>
                  </p:cNvPr>
                  <p:cNvSpPr>
                    <a:spLocks/>
                  </p:cNvSpPr>
                  <p:nvPr/>
                </p:nvSpPr>
                <p:spPr bwMode="auto">
                  <a:xfrm>
                    <a:off x="83" y="142"/>
                    <a:ext cx="123" cy="153"/>
                  </a:xfrm>
                  <a:custGeom>
                    <a:avLst/>
                    <a:gdLst>
                      <a:gd name="T0" fmla="*/ 0 w 549"/>
                      <a:gd name="T1" fmla="*/ 0 h 678"/>
                      <a:gd name="T2" fmla="*/ 0 w 549"/>
                      <a:gd name="T3" fmla="*/ 0 h 678"/>
                      <a:gd name="T4" fmla="*/ 0 w 549"/>
                      <a:gd name="T5" fmla="*/ 0 h 678"/>
                      <a:gd name="T6" fmla="*/ 0 w 549"/>
                      <a:gd name="T7" fmla="*/ 0 h 678"/>
                      <a:gd name="T8" fmla="*/ 0 w 549"/>
                      <a:gd name="T9" fmla="*/ 0 h 678"/>
                      <a:gd name="T10" fmla="*/ 0 w 549"/>
                      <a:gd name="T11" fmla="*/ 0 h 678"/>
                      <a:gd name="T12" fmla="*/ 0 w 549"/>
                      <a:gd name="T13" fmla="*/ 0 h 678"/>
                      <a:gd name="T14" fmla="*/ 0 w 549"/>
                      <a:gd name="T15" fmla="*/ 0 h 678"/>
                      <a:gd name="T16" fmla="*/ 0 w 549"/>
                      <a:gd name="T17" fmla="*/ 0 h 678"/>
                      <a:gd name="T18" fmla="*/ 0 w 549"/>
                      <a:gd name="T19" fmla="*/ 0 h 6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678"/>
                      <a:gd name="T32" fmla="*/ 549 w 549"/>
                      <a:gd name="T33" fmla="*/ 678 h 6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678">
                        <a:moveTo>
                          <a:pt x="0" y="677"/>
                        </a:moveTo>
                        <a:lnTo>
                          <a:pt x="548" y="677"/>
                        </a:lnTo>
                        <a:lnTo>
                          <a:pt x="548" y="0"/>
                        </a:lnTo>
                        <a:lnTo>
                          <a:pt x="0" y="0"/>
                        </a:lnTo>
                        <a:lnTo>
                          <a:pt x="0" y="677"/>
                        </a:lnTo>
                        <a:close/>
                        <a:moveTo>
                          <a:pt x="23" y="652"/>
                        </a:moveTo>
                        <a:lnTo>
                          <a:pt x="526" y="652"/>
                        </a:lnTo>
                        <a:lnTo>
                          <a:pt x="526" y="27"/>
                        </a:lnTo>
                        <a:lnTo>
                          <a:pt x="23" y="27"/>
                        </a:lnTo>
                        <a:lnTo>
                          <a:pt x="23" y="652"/>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28" name="Freeform 1542">
                    <a:extLst>
                      <a:ext uri="{FF2B5EF4-FFF2-40B4-BE49-F238E27FC236}">
                        <a16:creationId xmlns="" xmlns:a16="http://schemas.microsoft.com/office/drawing/2014/main" id="{AE4123EE-99C2-4940-B0EA-7FD7314AE72E}"/>
                      </a:ext>
                    </a:extLst>
                  </p:cNvPr>
                  <p:cNvSpPr>
                    <a:spLocks/>
                  </p:cNvSpPr>
                  <p:nvPr/>
                </p:nvSpPr>
                <p:spPr bwMode="auto">
                  <a:xfrm>
                    <a:off x="88" y="148"/>
                    <a:ext cx="114" cy="141"/>
                  </a:xfrm>
                  <a:custGeom>
                    <a:avLst/>
                    <a:gdLst>
                      <a:gd name="T0" fmla="*/ 0 w 506"/>
                      <a:gd name="T1" fmla="*/ 0 h 628"/>
                      <a:gd name="T2" fmla="*/ 0 w 506"/>
                      <a:gd name="T3" fmla="*/ 0 h 628"/>
                      <a:gd name="T4" fmla="*/ 0 w 506"/>
                      <a:gd name="T5" fmla="*/ 0 h 628"/>
                      <a:gd name="T6" fmla="*/ 0 w 506"/>
                      <a:gd name="T7" fmla="*/ 0 h 628"/>
                      <a:gd name="T8" fmla="*/ 0 w 506"/>
                      <a:gd name="T9" fmla="*/ 0 h 628"/>
                      <a:gd name="T10" fmla="*/ 0 w 506"/>
                      <a:gd name="T11" fmla="*/ 0 h 628"/>
                      <a:gd name="T12" fmla="*/ 0 w 506"/>
                      <a:gd name="T13" fmla="*/ 0 h 628"/>
                      <a:gd name="T14" fmla="*/ 0 w 506"/>
                      <a:gd name="T15" fmla="*/ 0 h 628"/>
                      <a:gd name="T16" fmla="*/ 0 w 506"/>
                      <a:gd name="T17" fmla="*/ 0 h 628"/>
                      <a:gd name="T18" fmla="*/ 0 w 506"/>
                      <a:gd name="T19" fmla="*/ 0 h 6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628"/>
                      <a:gd name="T32" fmla="*/ 506 w 506"/>
                      <a:gd name="T33" fmla="*/ 628 h 6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628">
                        <a:moveTo>
                          <a:pt x="0" y="627"/>
                        </a:moveTo>
                        <a:lnTo>
                          <a:pt x="505" y="627"/>
                        </a:lnTo>
                        <a:lnTo>
                          <a:pt x="505" y="0"/>
                        </a:lnTo>
                        <a:lnTo>
                          <a:pt x="0" y="0"/>
                        </a:lnTo>
                        <a:lnTo>
                          <a:pt x="0" y="627"/>
                        </a:lnTo>
                        <a:close/>
                        <a:moveTo>
                          <a:pt x="21" y="596"/>
                        </a:moveTo>
                        <a:lnTo>
                          <a:pt x="479" y="596"/>
                        </a:lnTo>
                        <a:lnTo>
                          <a:pt x="479" y="29"/>
                        </a:lnTo>
                        <a:lnTo>
                          <a:pt x="21" y="29"/>
                        </a:lnTo>
                        <a:lnTo>
                          <a:pt x="21" y="59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29" name="Freeform 1543">
                    <a:extLst>
                      <a:ext uri="{FF2B5EF4-FFF2-40B4-BE49-F238E27FC236}">
                        <a16:creationId xmlns="" xmlns:a16="http://schemas.microsoft.com/office/drawing/2014/main" id="{7C2661ED-B44E-4B1F-83FD-DCBA23150C15}"/>
                      </a:ext>
                    </a:extLst>
                  </p:cNvPr>
                  <p:cNvSpPr>
                    <a:spLocks/>
                  </p:cNvSpPr>
                  <p:nvPr/>
                </p:nvSpPr>
                <p:spPr bwMode="auto">
                  <a:xfrm>
                    <a:off x="94" y="155"/>
                    <a:ext cx="102" cy="128"/>
                  </a:xfrm>
                  <a:custGeom>
                    <a:avLst/>
                    <a:gdLst>
                      <a:gd name="T0" fmla="*/ 0 w 454"/>
                      <a:gd name="T1" fmla="*/ 0 h 567"/>
                      <a:gd name="T2" fmla="*/ 0 w 454"/>
                      <a:gd name="T3" fmla="*/ 0 h 567"/>
                      <a:gd name="T4" fmla="*/ 0 w 454"/>
                      <a:gd name="T5" fmla="*/ 0 h 567"/>
                      <a:gd name="T6" fmla="*/ 0 w 454"/>
                      <a:gd name="T7" fmla="*/ 0 h 567"/>
                      <a:gd name="T8" fmla="*/ 0 w 454"/>
                      <a:gd name="T9" fmla="*/ 0 h 567"/>
                      <a:gd name="T10" fmla="*/ 0 w 454"/>
                      <a:gd name="T11" fmla="*/ 0 h 567"/>
                      <a:gd name="T12" fmla="*/ 0 w 454"/>
                      <a:gd name="T13" fmla="*/ 0 h 567"/>
                      <a:gd name="T14" fmla="*/ 0 w 454"/>
                      <a:gd name="T15" fmla="*/ 0 h 567"/>
                      <a:gd name="T16" fmla="*/ 0 w 454"/>
                      <a:gd name="T17" fmla="*/ 0 h 567"/>
                      <a:gd name="T18" fmla="*/ 0 w 454"/>
                      <a:gd name="T19" fmla="*/ 0 h 5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4"/>
                      <a:gd name="T31" fmla="*/ 0 h 567"/>
                      <a:gd name="T32" fmla="*/ 454 w 454"/>
                      <a:gd name="T33" fmla="*/ 567 h 5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4" h="567">
                        <a:moveTo>
                          <a:pt x="0" y="566"/>
                        </a:moveTo>
                        <a:lnTo>
                          <a:pt x="453" y="566"/>
                        </a:lnTo>
                        <a:lnTo>
                          <a:pt x="453" y="0"/>
                        </a:lnTo>
                        <a:lnTo>
                          <a:pt x="0" y="0"/>
                        </a:lnTo>
                        <a:lnTo>
                          <a:pt x="0" y="566"/>
                        </a:lnTo>
                        <a:close/>
                        <a:moveTo>
                          <a:pt x="25" y="535"/>
                        </a:moveTo>
                        <a:lnTo>
                          <a:pt x="430" y="535"/>
                        </a:lnTo>
                        <a:lnTo>
                          <a:pt x="430" y="30"/>
                        </a:lnTo>
                        <a:lnTo>
                          <a:pt x="25" y="30"/>
                        </a:lnTo>
                        <a:lnTo>
                          <a:pt x="25" y="535"/>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30" name="Freeform 1544">
                    <a:extLst>
                      <a:ext uri="{FF2B5EF4-FFF2-40B4-BE49-F238E27FC236}">
                        <a16:creationId xmlns="" xmlns:a16="http://schemas.microsoft.com/office/drawing/2014/main" id="{C6CDCE8F-94E0-4A10-8A32-D8B4A1A50FFF}"/>
                      </a:ext>
                    </a:extLst>
                  </p:cNvPr>
                  <p:cNvSpPr>
                    <a:spLocks/>
                  </p:cNvSpPr>
                  <p:nvPr/>
                </p:nvSpPr>
                <p:spPr bwMode="auto">
                  <a:xfrm>
                    <a:off x="100" y="163"/>
                    <a:ext cx="92" cy="113"/>
                  </a:xfrm>
                  <a:custGeom>
                    <a:avLst/>
                    <a:gdLst>
                      <a:gd name="T0" fmla="*/ 0 w 408"/>
                      <a:gd name="T1" fmla="*/ 0 h 501"/>
                      <a:gd name="T2" fmla="*/ 0 w 408"/>
                      <a:gd name="T3" fmla="*/ 0 h 501"/>
                      <a:gd name="T4" fmla="*/ 0 w 408"/>
                      <a:gd name="T5" fmla="*/ 0 h 501"/>
                      <a:gd name="T6" fmla="*/ 0 w 408"/>
                      <a:gd name="T7" fmla="*/ 0 h 501"/>
                      <a:gd name="T8" fmla="*/ 0 w 408"/>
                      <a:gd name="T9" fmla="*/ 0 h 501"/>
                      <a:gd name="T10" fmla="*/ 0 w 408"/>
                      <a:gd name="T11" fmla="*/ 0 h 501"/>
                      <a:gd name="T12" fmla="*/ 0 w 408"/>
                      <a:gd name="T13" fmla="*/ 0 h 501"/>
                      <a:gd name="T14" fmla="*/ 0 w 408"/>
                      <a:gd name="T15" fmla="*/ 0 h 501"/>
                      <a:gd name="T16" fmla="*/ 0 w 408"/>
                      <a:gd name="T17" fmla="*/ 0 h 501"/>
                      <a:gd name="T18" fmla="*/ 0 w 408"/>
                      <a:gd name="T19" fmla="*/ 0 h 5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8"/>
                      <a:gd name="T31" fmla="*/ 0 h 501"/>
                      <a:gd name="T32" fmla="*/ 408 w 408"/>
                      <a:gd name="T33" fmla="*/ 501 h 5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8" h="501">
                        <a:moveTo>
                          <a:pt x="0" y="500"/>
                        </a:moveTo>
                        <a:lnTo>
                          <a:pt x="407" y="500"/>
                        </a:lnTo>
                        <a:lnTo>
                          <a:pt x="407" y="0"/>
                        </a:lnTo>
                        <a:lnTo>
                          <a:pt x="0" y="0"/>
                        </a:lnTo>
                        <a:lnTo>
                          <a:pt x="0" y="500"/>
                        </a:lnTo>
                        <a:close/>
                        <a:moveTo>
                          <a:pt x="26" y="466"/>
                        </a:moveTo>
                        <a:lnTo>
                          <a:pt x="377" y="466"/>
                        </a:lnTo>
                        <a:lnTo>
                          <a:pt x="377" y="34"/>
                        </a:lnTo>
                        <a:lnTo>
                          <a:pt x="26" y="34"/>
                        </a:lnTo>
                        <a:lnTo>
                          <a:pt x="26" y="466"/>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31" name="Freeform 1545">
                    <a:extLst>
                      <a:ext uri="{FF2B5EF4-FFF2-40B4-BE49-F238E27FC236}">
                        <a16:creationId xmlns="" xmlns:a16="http://schemas.microsoft.com/office/drawing/2014/main" id="{1A953AC5-1E03-4ED0-B3E2-433F21E7B953}"/>
                      </a:ext>
                    </a:extLst>
                  </p:cNvPr>
                  <p:cNvSpPr>
                    <a:spLocks/>
                  </p:cNvSpPr>
                  <p:nvPr/>
                </p:nvSpPr>
                <p:spPr bwMode="auto">
                  <a:xfrm>
                    <a:off x="106" y="169"/>
                    <a:ext cx="79" cy="98"/>
                  </a:xfrm>
                  <a:custGeom>
                    <a:avLst/>
                    <a:gdLst>
                      <a:gd name="T0" fmla="*/ 0 w 351"/>
                      <a:gd name="T1" fmla="*/ 0 h 437"/>
                      <a:gd name="T2" fmla="*/ 0 w 351"/>
                      <a:gd name="T3" fmla="*/ 0 h 437"/>
                      <a:gd name="T4" fmla="*/ 0 w 351"/>
                      <a:gd name="T5" fmla="*/ 0 h 437"/>
                      <a:gd name="T6" fmla="*/ 0 w 351"/>
                      <a:gd name="T7" fmla="*/ 0 h 437"/>
                      <a:gd name="T8" fmla="*/ 0 w 351"/>
                      <a:gd name="T9" fmla="*/ 0 h 437"/>
                      <a:gd name="T10" fmla="*/ 0 w 351"/>
                      <a:gd name="T11" fmla="*/ 0 h 437"/>
                      <a:gd name="T12" fmla="*/ 0 w 351"/>
                      <a:gd name="T13" fmla="*/ 0 h 437"/>
                      <a:gd name="T14" fmla="*/ 0 w 351"/>
                      <a:gd name="T15" fmla="*/ 0 h 437"/>
                      <a:gd name="T16" fmla="*/ 0 w 351"/>
                      <a:gd name="T17" fmla="*/ 0 h 437"/>
                      <a:gd name="T18" fmla="*/ 0 w 351"/>
                      <a:gd name="T19" fmla="*/ 0 h 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1"/>
                      <a:gd name="T31" fmla="*/ 0 h 437"/>
                      <a:gd name="T32" fmla="*/ 351 w 351"/>
                      <a:gd name="T33" fmla="*/ 437 h 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1" h="437">
                        <a:moveTo>
                          <a:pt x="0" y="436"/>
                        </a:moveTo>
                        <a:lnTo>
                          <a:pt x="350" y="436"/>
                        </a:lnTo>
                        <a:lnTo>
                          <a:pt x="350" y="0"/>
                        </a:lnTo>
                        <a:lnTo>
                          <a:pt x="0" y="0"/>
                        </a:lnTo>
                        <a:lnTo>
                          <a:pt x="0" y="436"/>
                        </a:lnTo>
                        <a:close/>
                        <a:moveTo>
                          <a:pt x="25" y="401"/>
                        </a:moveTo>
                        <a:lnTo>
                          <a:pt x="324" y="401"/>
                        </a:lnTo>
                        <a:lnTo>
                          <a:pt x="324" y="32"/>
                        </a:lnTo>
                        <a:lnTo>
                          <a:pt x="25" y="32"/>
                        </a:lnTo>
                        <a:lnTo>
                          <a:pt x="25" y="40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32" name="Freeform 1546">
                    <a:extLst>
                      <a:ext uri="{FF2B5EF4-FFF2-40B4-BE49-F238E27FC236}">
                        <a16:creationId xmlns="" xmlns:a16="http://schemas.microsoft.com/office/drawing/2014/main" id="{F636AD21-F113-4CD6-8554-9DB55A095697}"/>
                      </a:ext>
                    </a:extLst>
                  </p:cNvPr>
                  <p:cNvSpPr>
                    <a:spLocks/>
                  </p:cNvSpPr>
                  <p:nvPr/>
                </p:nvSpPr>
                <p:spPr bwMode="auto">
                  <a:xfrm>
                    <a:off x="112" y="177"/>
                    <a:ext cx="67" cy="82"/>
                  </a:xfrm>
                  <a:custGeom>
                    <a:avLst/>
                    <a:gdLst>
                      <a:gd name="T0" fmla="*/ 0 w 300"/>
                      <a:gd name="T1" fmla="*/ 0 h 367"/>
                      <a:gd name="T2" fmla="*/ 0 w 300"/>
                      <a:gd name="T3" fmla="*/ 0 h 367"/>
                      <a:gd name="T4" fmla="*/ 0 w 300"/>
                      <a:gd name="T5" fmla="*/ 0 h 367"/>
                      <a:gd name="T6" fmla="*/ 0 w 300"/>
                      <a:gd name="T7" fmla="*/ 0 h 367"/>
                      <a:gd name="T8" fmla="*/ 0 w 300"/>
                      <a:gd name="T9" fmla="*/ 0 h 367"/>
                      <a:gd name="T10" fmla="*/ 0 w 300"/>
                      <a:gd name="T11" fmla="*/ 0 h 367"/>
                      <a:gd name="T12" fmla="*/ 0 w 300"/>
                      <a:gd name="T13" fmla="*/ 0 h 367"/>
                      <a:gd name="T14" fmla="*/ 0 w 300"/>
                      <a:gd name="T15" fmla="*/ 0 h 367"/>
                      <a:gd name="T16" fmla="*/ 0 w 300"/>
                      <a:gd name="T17" fmla="*/ 0 h 367"/>
                      <a:gd name="T18" fmla="*/ 0 w 300"/>
                      <a:gd name="T19" fmla="*/ 0 h 3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0"/>
                      <a:gd name="T31" fmla="*/ 0 h 367"/>
                      <a:gd name="T32" fmla="*/ 300 w 300"/>
                      <a:gd name="T33" fmla="*/ 367 h 3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0" h="367">
                        <a:moveTo>
                          <a:pt x="0" y="366"/>
                        </a:moveTo>
                        <a:lnTo>
                          <a:pt x="299" y="366"/>
                        </a:lnTo>
                        <a:lnTo>
                          <a:pt x="299" y="0"/>
                        </a:lnTo>
                        <a:lnTo>
                          <a:pt x="0" y="0"/>
                        </a:lnTo>
                        <a:lnTo>
                          <a:pt x="0" y="366"/>
                        </a:lnTo>
                        <a:close/>
                        <a:moveTo>
                          <a:pt x="30" y="333"/>
                        </a:moveTo>
                        <a:lnTo>
                          <a:pt x="271" y="333"/>
                        </a:lnTo>
                        <a:lnTo>
                          <a:pt x="271" y="36"/>
                        </a:lnTo>
                        <a:lnTo>
                          <a:pt x="30" y="36"/>
                        </a:lnTo>
                        <a:lnTo>
                          <a:pt x="30" y="333"/>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33" name="Freeform 1547">
                    <a:extLst>
                      <a:ext uri="{FF2B5EF4-FFF2-40B4-BE49-F238E27FC236}">
                        <a16:creationId xmlns="" xmlns:a16="http://schemas.microsoft.com/office/drawing/2014/main" id="{0647D8EA-A4CA-4C08-9551-0CAE3D762F44}"/>
                      </a:ext>
                    </a:extLst>
                  </p:cNvPr>
                  <p:cNvSpPr>
                    <a:spLocks/>
                  </p:cNvSpPr>
                  <p:nvPr/>
                </p:nvSpPr>
                <p:spPr bwMode="auto">
                  <a:xfrm>
                    <a:off x="117" y="185"/>
                    <a:ext cx="54" cy="66"/>
                  </a:xfrm>
                  <a:custGeom>
                    <a:avLst/>
                    <a:gdLst>
                      <a:gd name="T0" fmla="*/ 0 w 244"/>
                      <a:gd name="T1" fmla="*/ 0 h 296"/>
                      <a:gd name="T2" fmla="*/ 0 w 244"/>
                      <a:gd name="T3" fmla="*/ 0 h 296"/>
                      <a:gd name="T4" fmla="*/ 0 w 244"/>
                      <a:gd name="T5" fmla="*/ 0 h 296"/>
                      <a:gd name="T6" fmla="*/ 0 w 244"/>
                      <a:gd name="T7" fmla="*/ 0 h 296"/>
                      <a:gd name="T8" fmla="*/ 0 w 244"/>
                      <a:gd name="T9" fmla="*/ 0 h 296"/>
                      <a:gd name="T10" fmla="*/ 0 w 244"/>
                      <a:gd name="T11" fmla="*/ 0 h 296"/>
                      <a:gd name="T12" fmla="*/ 0 w 244"/>
                      <a:gd name="T13" fmla="*/ 0 h 296"/>
                      <a:gd name="T14" fmla="*/ 0 w 244"/>
                      <a:gd name="T15" fmla="*/ 0 h 296"/>
                      <a:gd name="T16" fmla="*/ 0 w 244"/>
                      <a:gd name="T17" fmla="*/ 0 h 296"/>
                      <a:gd name="T18" fmla="*/ 0 w 244"/>
                      <a:gd name="T19" fmla="*/ 0 h 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4"/>
                      <a:gd name="T31" fmla="*/ 0 h 296"/>
                      <a:gd name="T32" fmla="*/ 244 w 244"/>
                      <a:gd name="T33" fmla="*/ 296 h 2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4" h="296">
                        <a:moveTo>
                          <a:pt x="0" y="295"/>
                        </a:moveTo>
                        <a:lnTo>
                          <a:pt x="243" y="295"/>
                        </a:lnTo>
                        <a:lnTo>
                          <a:pt x="243" y="0"/>
                        </a:lnTo>
                        <a:lnTo>
                          <a:pt x="0" y="0"/>
                        </a:lnTo>
                        <a:lnTo>
                          <a:pt x="0" y="295"/>
                        </a:lnTo>
                        <a:close/>
                        <a:moveTo>
                          <a:pt x="32" y="257"/>
                        </a:moveTo>
                        <a:lnTo>
                          <a:pt x="211" y="257"/>
                        </a:lnTo>
                        <a:lnTo>
                          <a:pt x="211" y="36"/>
                        </a:lnTo>
                        <a:lnTo>
                          <a:pt x="32" y="36"/>
                        </a:lnTo>
                        <a:lnTo>
                          <a:pt x="32" y="257"/>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34" name="Freeform 1548">
                    <a:extLst>
                      <a:ext uri="{FF2B5EF4-FFF2-40B4-BE49-F238E27FC236}">
                        <a16:creationId xmlns="" xmlns:a16="http://schemas.microsoft.com/office/drawing/2014/main" id="{3FC99BB8-5D1A-4966-A556-4A56C47F78B5}"/>
                      </a:ext>
                    </a:extLst>
                  </p:cNvPr>
                  <p:cNvSpPr>
                    <a:spLocks/>
                  </p:cNvSpPr>
                  <p:nvPr/>
                </p:nvSpPr>
                <p:spPr bwMode="auto">
                  <a:xfrm>
                    <a:off x="125" y="193"/>
                    <a:ext cx="39" cy="50"/>
                  </a:xfrm>
                  <a:custGeom>
                    <a:avLst/>
                    <a:gdLst>
                      <a:gd name="T0" fmla="*/ 0 w 176"/>
                      <a:gd name="T1" fmla="*/ 0 h 226"/>
                      <a:gd name="T2" fmla="*/ 0 w 176"/>
                      <a:gd name="T3" fmla="*/ 0 h 226"/>
                      <a:gd name="T4" fmla="*/ 0 w 176"/>
                      <a:gd name="T5" fmla="*/ 0 h 226"/>
                      <a:gd name="T6" fmla="*/ 0 w 176"/>
                      <a:gd name="T7" fmla="*/ 0 h 226"/>
                      <a:gd name="T8" fmla="*/ 0 w 176"/>
                      <a:gd name="T9" fmla="*/ 0 h 226"/>
                      <a:gd name="T10" fmla="*/ 0 w 176"/>
                      <a:gd name="T11" fmla="*/ 0 h 226"/>
                      <a:gd name="T12" fmla="*/ 0 w 176"/>
                      <a:gd name="T13" fmla="*/ 0 h 226"/>
                      <a:gd name="T14" fmla="*/ 0 w 176"/>
                      <a:gd name="T15" fmla="*/ 0 h 226"/>
                      <a:gd name="T16" fmla="*/ 0 w 176"/>
                      <a:gd name="T17" fmla="*/ 0 h 226"/>
                      <a:gd name="T18" fmla="*/ 0 w 176"/>
                      <a:gd name="T19" fmla="*/ 0 h 2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6"/>
                      <a:gd name="T31" fmla="*/ 0 h 226"/>
                      <a:gd name="T32" fmla="*/ 176 w 176"/>
                      <a:gd name="T33" fmla="*/ 226 h 2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6" h="226">
                        <a:moveTo>
                          <a:pt x="0" y="225"/>
                        </a:moveTo>
                        <a:lnTo>
                          <a:pt x="175" y="225"/>
                        </a:lnTo>
                        <a:lnTo>
                          <a:pt x="175" y="0"/>
                        </a:lnTo>
                        <a:lnTo>
                          <a:pt x="0" y="0"/>
                        </a:lnTo>
                        <a:lnTo>
                          <a:pt x="0" y="225"/>
                        </a:lnTo>
                        <a:close/>
                        <a:moveTo>
                          <a:pt x="31" y="183"/>
                        </a:moveTo>
                        <a:lnTo>
                          <a:pt x="143" y="183"/>
                        </a:lnTo>
                        <a:lnTo>
                          <a:pt x="143" y="39"/>
                        </a:lnTo>
                        <a:lnTo>
                          <a:pt x="31" y="39"/>
                        </a:lnTo>
                        <a:lnTo>
                          <a:pt x="31" y="183"/>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35" name="Freeform 1549">
                    <a:extLst>
                      <a:ext uri="{FF2B5EF4-FFF2-40B4-BE49-F238E27FC236}">
                        <a16:creationId xmlns="" xmlns:a16="http://schemas.microsoft.com/office/drawing/2014/main" id="{1E5F2C9D-B561-4F08-B9C6-411506BD04B8}"/>
                      </a:ext>
                    </a:extLst>
                  </p:cNvPr>
                  <p:cNvSpPr>
                    <a:spLocks/>
                  </p:cNvSpPr>
                  <p:nvPr/>
                </p:nvSpPr>
                <p:spPr bwMode="auto">
                  <a:xfrm>
                    <a:off x="133" y="204"/>
                    <a:ext cx="24" cy="31"/>
                  </a:xfrm>
                  <a:custGeom>
                    <a:avLst/>
                    <a:gdLst>
                      <a:gd name="T0" fmla="*/ 0 w 112"/>
                      <a:gd name="T1" fmla="*/ 0 h 141"/>
                      <a:gd name="T2" fmla="*/ 0 w 112"/>
                      <a:gd name="T3" fmla="*/ 0 h 141"/>
                      <a:gd name="T4" fmla="*/ 0 w 112"/>
                      <a:gd name="T5" fmla="*/ 0 h 141"/>
                      <a:gd name="T6" fmla="*/ 0 w 112"/>
                      <a:gd name="T7" fmla="*/ 0 h 141"/>
                      <a:gd name="T8" fmla="*/ 0 w 112"/>
                      <a:gd name="T9" fmla="*/ 0 h 141"/>
                      <a:gd name="T10" fmla="*/ 0 w 112"/>
                      <a:gd name="T11" fmla="*/ 0 h 141"/>
                      <a:gd name="T12" fmla="*/ 0 w 112"/>
                      <a:gd name="T13" fmla="*/ 0 h 141"/>
                      <a:gd name="T14" fmla="*/ 0 w 112"/>
                      <a:gd name="T15" fmla="*/ 0 h 141"/>
                      <a:gd name="T16" fmla="*/ 0 w 112"/>
                      <a:gd name="T17" fmla="*/ 0 h 141"/>
                      <a:gd name="T18" fmla="*/ 0 w 112"/>
                      <a:gd name="T19" fmla="*/ 0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141"/>
                      <a:gd name="T32" fmla="*/ 112 w 112"/>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141">
                        <a:moveTo>
                          <a:pt x="0" y="140"/>
                        </a:moveTo>
                        <a:lnTo>
                          <a:pt x="111" y="140"/>
                        </a:lnTo>
                        <a:lnTo>
                          <a:pt x="111" y="0"/>
                        </a:lnTo>
                        <a:lnTo>
                          <a:pt x="0" y="0"/>
                        </a:lnTo>
                        <a:lnTo>
                          <a:pt x="0" y="140"/>
                        </a:lnTo>
                        <a:close/>
                        <a:moveTo>
                          <a:pt x="36" y="100"/>
                        </a:moveTo>
                        <a:lnTo>
                          <a:pt x="76" y="100"/>
                        </a:lnTo>
                        <a:lnTo>
                          <a:pt x="76" y="42"/>
                        </a:lnTo>
                        <a:lnTo>
                          <a:pt x="36" y="42"/>
                        </a:lnTo>
                        <a:lnTo>
                          <a:pt x="36" y="10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36" name="Freeform 1550">
                    <a:extLst>
                      <a:ext uri="{FF2B5EF4-FFF2-40B4-BE49-F238E27FC236}">
                        <a16:creationId xmlns="" xmlns:a16="http://schemas.microsoft.com/office/drawing/2014/main" id="{8F4D95C9-0E75-4535-ACB4-83BD5594F5F6}"/>
                      </a:ext>
                    </a:extLst>
                  </p:cNvPr>
                  <p:cNvSpPr>
                    <a:spLocks/>
                  </p:cNvSpPr>
                  <p:nvPr/>
                </p:nvSpPr>
                <p:spPr bwMode="auto">
                  <a:xfrm>
                    <a:off x="141" y="213"/>
                    <a:ext cx="9" cy="11"/>
                  </a:xfrm>
                  <a:custGeom>
                    <a:avLst/>
                    <a:gdLst>
                      <a:gd name="T0" fmla="*/ 0 w 44"/>
                      <a:gd name="T1" fmla="*/ 0 h 55"/>
                      <a:gd name="T2" fmla="*/ 0 w 44"/>
                      <a:gd name="T3" fmla="*/ 0 h 55"/>
                      <a:gd name="T4" fmla="*/ 0 w 44"/>
                      <a:gd name="T5" fmla="*/ 0 h 55"/>
                      <a:gd name="T6" fmla="*/ 0 w 44"/>
                      <a:gd name="T7" fmla="*/ 0 h 55"/>
                      <a:gd name="T8" fmla="*/ 0 w 44"/>
                      <a:gd name="T9" fmla="*/ 0 h 55"/>
                      <a:gd name="T10" fmla="*/ 0 w 44"/>
                      <a:gd name="T11" fmla="*/ 0 h 55"/>
                      <a:gd name="T12" fmla="*/ 0 w 44"/>
                      <a:gd name="T13" fmla="*/ 0 h 55"/>
                      <a:gd name="T14" fmla="*/ 0 60000 65536"/>
                      <a:gd name="T15" fmla="*/ 0 60000 65536"/>
                      <a:gd name="T16" fmla="*/ 0 60000 65536"/>
                      <a:gd name="T17" fmla="*/ 0 60000 65536"/>
                      <a:gd name="T18" fmla="*/ 0 60000 65536"/>
                      <a:gd name="T19" fmla="*/ 0 60000 65536"/>
                      <a:gd name="T20" fmla="*/ 0 60000 65536"/>
                      <a:gd name="T21" fmla="*/ 0 w 44"/>
                      <a:gd name="T22" fmla="*/ 0 h 55"/>
                      <a:gd name="T23" fmla="*/ 44 w 44"/>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55">
                        <a:moveTo>
                          <a:pt x="0" y="54"/>
                        </a:moveTo>
                        <a:lnTo>
                          <a:pt x="43" y="54"/>
                        </a:lnTo>
                        <a:lnTo>
                          <a:pt x="43" y="0"/>
                        </a:lnTo>
                        <a:lnTo>
                          <a:pt x="0" y="0"/>
                        </a:lnTo>
                        <a:lnTo>
                          <a:pt x="0" y="54"/>
                        </a:lnTo>
                        <a:close/>
                        <a:moveTo>
                          <a:pt x="22" y="28"/>
                        </a:moveTo>
                        <a:lnTo>
                          <a:pt x="2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37" name="AutoShape 1551">
                    <a:extLst>
                      <a:ext uri="{FF2B5EF4-FFF2-40B4-BE49-F238E27FC236}">
                        <a16:creationId xmlns="" xmlns:a16="http://schemas.microsoft.com/office/drawing/2014/main" id="{1EAF210D-0D0C-46C1-AA68-483621D132FF}"/>
                      </a:ext>
                    </a:extLst>
                  </p:cNvPr>
                  <p:cNvSpPr>
                    <a:spLocks noChangeArrowheads="1"/>
                  </p:cNvSpPr>
                  <p:nvPr/>
                </p:nvSpPr>
                <p:spPr bwMode="auto">
                  <a:xfrm>
                    <a:off x="159" y="50"/>
                    <a:ext cx="100" cy="14"/>
                  </a:xfrm>
                  <a:prstGeom prst="roundRect">
                    <a:avLst>
                      <a:gd name="adj" fmla="val 7139"/>
                    </a:avLst>
                  </a:prstGeom>
                  <a:noFill/>
                  <a:ln w="14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0" b="0">
                      <a:latin typeface="微软雅黑" pitchFamily="34" charset="-122"/>
                      <a:ea typeface="微软雅黑" pitchFamily="34" charset="-122"/>
                    </a:endParaRPr>
                  </a:p>
                </p:txBody>
              </p:sp>
              <p:sp>
                <p:nvSpPr>
                  <p:cNvPr id="338" name="Freeform 1552">
                    <a:extLst>
                      <a:ext uri="{FF2B5EF4-FFF2-40B4-BE49-F238E27FC236}">
                        <a16:creationId xmlns="" xmlns:a16="http://schemas.microsoft.com/office/drawing/2014/main" id="{DD8E1B41-76EC-4794-832D-A5263964915F}"/>
                      </a:ext>
                    </a:extLst>
                  </p:cNvPr>
                  <p:cNvSpPr>
                    <a:spLocks/>
                  </p:cNvSpPr>
                  <p:nvPr/>
                </p:nvSpPr>
                <p:spPr bwMode="auto">
                  <a:xfrm>
                    <a:off x="9" y="59"/>
                    <a:ext cx="274" cy="328"/>
                  </a:xfrm>
                  <a:custGeom>
                    <a:avLst/>
                    <a:gdLst>
                      <a:gd name="T0" fmla="*/ 0 w 1211"/>
                      <a:gd name="T1" fmla="*/ 0 h 1453"/>
                      <a:gd name="T2" fmla="*/ 0 w 1211"/>
                      <a:gd name="T3" fmla="*/ 0 h 1453"/>
                      <a:gd name="T4" fmla="*/ 0 w 1211"/>
                      <a:gd name="T5" fmla="*/ 1 h 1453"/>
                      <a:gd name="T6" fmla="*/ 1 w 1211"/>
                      <a:gd name="T7" fmla="*/ 1 h 1453"/>
                      <a:gd name="T8" fmla="*/ 0 w 1211"/>
                      <a:gd name="T9" fmla="*/ 0 h 1453"/>
                      <a:gd name="T10" fmla="*/ 0 w 1211"/>
                      <a:gd name="T11" fmla="*/ 0 h 1453"/>
                      <a:gd name="T12" fmla="*/ 0 w 1211"/>
                      <a:gd name="T13" fmla="*/ 0 h 1453"/>
                      <a:gd name="T14" fmla="*/ 0 w 1211"/>
                      <a:gd name="T15" fmla="*/ 0 h 1453"/>
                      <a:gd name="T16" fmla="*/ 0 w 1211"/>
                      <a:gd name="T17" fmla="*/ 0 h 1453"/>
                      <a:gd name="T18" fmla="*/ 1 w 1211"/>
                      <a:gd name="T19" fmla="*/ 0 h 1453"/>
                      <a:gd name="T20" fmla="*/ 0 w 1211"/>
                      <a:gd name="T21" fmla="*/ 0 h 1453"/>
                      <a:gd name="T22" fmla="*/ 0 w 1211"/>
                      <a:gd name="T23" fmla="*/ 0 h 1453"/>
                      <a:gd name="T24" fmla="*/ 1 w 1211"/>
                      <a:gd name="T25" fmla="*/ 0 h 1453"/>
                      <a:gd name="T26" fmla="*/ 0 w 1211"/>
                      <a:gd name="T27" fmla="*/ 0 h 1453"/>
                      <a:gd name="T28" fmla="*/ 0 w 1211"/>
                      <a:gd name="T29" fmla="*/ 0 h 1453"/>
                      <a:gd name="T30" fmla="*/ 1 w 1211"/>
                      <a:gd name="T31" fmla="*/ 0 h 1453"/>
                      <a:gd name="T32" fmla="*/ 0 w 1211"/>
                      <a:gd name="T33" fmla="*/ 0 h 1453"/>
                      <a:gd name="T34" fmla="*/ 0 w 1211"/>
                      <a:gd name="T35" fmla="*/ 0 h 1453"/>
                      <a:gd name="T36" fmla="*/ 1 w 1211"/>
                      <a:gd name="T37" fmla="*/ 0 h 1453"/>
                      <a:gd name="T38" fmla="*/ 0 w 1211"/>
                      <a:gd name="T39" fmla="*/ 0 h 145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11"/>
                      <a:gd name="T61" fmla="*/ 0 h 1453"/>
                      <a:gd name="T62" fmla="*/ 1211 w 1211"/>
                      <a:gd name="T63" fmla="*/ 1453 h 145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11" h="1453">
                        <a:moveTo>
                          <a:pt x="0" y="180"/>
                        </a:moveTo>
                        <a:lnTo>
                          <a:pt x="561" y="180"/>
                        </a:lnTo>
                        <a:lnTo>
                          <a:pt x="561" y="1452"/>
                        </a:lnTo>
                        <a:lnTo>
                          <a:pt x="1210" y="1452"/>
                        </a:lnTo>
                        <a:lnTo>
                          <a:pt x="0" y="180"/>
                        </a:lnTo>
                        <a:close/>
                        <a:moveTo>
                          <a:pt x="0" y="230"/>
                        </a:moveTo>
                        <a:lnTo>
                          <a:pt x="561" y="230"/>
                        </a:lnTo>
                        <a:lnTo>
                          <a:pt x="0" y="230"/>
                        </a:lnTo>
                        <a:close/>
                        <a:moveTo>
                          <a:pt x="665" y="0"/>
                        </a:moveTo>
                        <a:lnTo>
                          <a:pt x="1108" y="0"/>
                        </a:lnTo>
                        <a:lnTo>
                          <a:pt x="665" y="0"/>
                        </a:lnTo>
                        <a:close/>
                        <a:moveTo>
                          <a:pt x="751" y="163"/>
                        </a:moveTo>
                        <a:lnTo>
                          <a:pt x="1019" y="163"/>
                        </a:lnTo>
                        <a:lnTo>
                          <a:pt x="751" y="163"/>
                        </a:lnTo>
                        <a:close/>
                        <a:moveTo>
                          <a:pt x="751" y="140"/>
                        </a:moveTo>
                        <a:lnTo>
                          <a:pt x="1019" y="140"/>
                        </a:lnTo>
                        <a:lnTo>
                          <a:pt x="751" y="140"/>
                        </a:lnTo>
                        <a:close/>
                        <a:moveTo>
                          <a:pt x="751" y="150"/>
                        </a:moveTo>
                        <a:lnTo>
                          <a:pt x="1019" y="150"/>
                        </a:lnTo>
                        <a:lnTo>
                          <a:pt x="751" y="150"/>
                        </a:lnTo>
                        <a:close/>
                      </a:path>
                    </a:pathLst>
                  </a:custGeom>
                  <a:noFill/>
                  <a:ln w="14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339" name="Freeform 1553">
                    <a:extLst>
                      <a:ext uri="{FF2B5EF4-FFF2-40B4-BE49-F238E27FC236}">
                        <a16:creationId xmlns="" xmlns:a16="http://schemas.microsoft.com/office/drawing/2014/main" id="{CB0B06BB-942D-49D1-8A0F-D818520377C3}"/>
                      </a:ext>
                    </a:extLst>
                  </p:cNvPr>
                  <p:cNvSpPr>
                    <a:spLocks/>
                  </p:cNvSpPr>
                  <p:nvPr/>
                </p:nvSpPr>
                <p:spPr bwMode="auto">
                  <a:xfrm>
                    <a:off x="73" y="30"/>
                    <a:ext cx="153" cy="306"/>
                  </a:xfrm>
                  <a:custGeom>
                    <a:avLst/>
                    <a:gdLst>
                      <a:gd name="T0" fmla="*/ 0 w 681"/>
                      <a:gd name="T1" fmla="*/ 0 h 1352"/>
                      <a:gd name="T2" fmla="*/ 0 w 681"/>
                      <a:gd name="T3" fmla="*/ 0 h 1352"/>
                      <a:gd name="T4" fmla="*/ 0 w 681"/>
                      <a:gd name="T5" fmla="*/ 0 h 1352"/>
                      <a:gd name="T6" fmla="*/ 0 w 681"/>
                      <a:gd name="T7" fmla="*/ 0 h 1352"/>
                      <a:gd name="T8" fmla="*/ 0 w 681"/>
                      <a:gd name="T9" fmla="*/ 0 h 1352"/>
                      <a:gd name="T10" fmla="*/ 0 w 681"/>
                      <a:gd name="T11" fmla="*/ 0 h 1352"/>
                      <a:gd name="T12" fmla="*/ 0 w 681"/>
                      <a:gd name="T13" fmla="*/ 0 h 1352"/>
                      <a:gd name="T14" fmla="*/ 0 w 681"/>
                      <a:gd name="T15" fmla="*/ 0 h 1352"/>
                      <a:gd name="T16" fmla="*/ 0 w 681"/>
                      <a:gd name="T17" fmla="*/ 0 h 1352"/>
                      <a:gd name="T18" fmla="*/ 0 w 681"/>
                      <a:gd name="T19" fmla="*/ 0 h 1352"/>
                      <a:gd name="T20" fmla="*/ 0 w 681"/>
                      <a:gd name="T21" fmla="*/ 0 h 1352"/>
                      <a:gd name="T22" fmla="*/ 0 w 681"/>
                      <a:gd name="T23" fmla="*/ 0 h 1352"/>
                      <a:gd name="T24" fmla="*/ 0 w 681"/>
                      <a:gd name="T25" fmla="*/ 0 h 1352"/>
                      <a:gd name="T26" fmla="*/ 0 w 681"/>
                      <a:gd name="T27" fmla="*/ 0 h 1352"/>
                      <a:gd name="T28" fmla="*/ 0 w 681"/>
                      <a:gd name="T29" fmla="*/ 0 h 1352"/>
                      <a:gd name="T30" fmla="*/ 0 w 681"/>
                      <a:gd name="T31" fmla="*/ 1 h 1352"/>
                      <a:gd name="T32" fmla="*/ 0 w 681"/>
                      <a:gd name="T33" fmla="*/ 1 h 1352"/>
                      <a:gd name="T34" fmla="*/ 0 w 681"/>
                      <a:gd name="T35" fmla="*/ 1 h 1352"/>
                      <a:gd name="T36" fmla="*/ 0 w 681"/>
                      <a:gd name="T37" fmla="*/ 1 h 1352"/>
                      <a:gd name="T38" fmla="*/ 0 w 681"/>
                      <a:gd name="T39" fmla="*/ 1 h 1352"/>
                      <a:gd name="T40" fmla="*/ 0 w 681"/>
                      <a:gd name="T41" fmla="*/ 1 h 1352"/>
                      <a:gd name="T42" fmla="*/ 0 w 681"/>
                      <a:gd name="T43" fmla="*/ 0 h 1352"/>
                      <a:gd name="T44" fmla="*/ 0 w 681"/>
                      <a:gd name="T45" fmla="*/ 0 h 1352"/>
                      <a:gd name="T46" fmla="*/ 0 w 681"/>
                      <a:gd name="T47" fmla="*/ 0 h 1352"/>
                      <a:gd name="T48" fmla="*/ 0 w 681"/>
                      <a:gd name="T49" fmla="*/ 0 h 1352"/>
                      <a:gd name="T50" fmla="*/ 0 w 681"/>
                      <a:gd name="T51" fmla="*/ 0 h 1352"/>
                      <a:gd name="T52" fmla="*/ 0 w 681"/>
                      <a:gd name="T53" fmla="*/ 0 h 1352"/>
                      <a:gd name="T54" fmla="*/ 0 w 681"/>
                      <a:gd name="T55" fmla="*/ 0 h 1352"/>
                      <a:gd name="T56" fmla="*/ 0 w 681"/>
                      <a:gd name="T57" fmla="*/ 0 h 1352"/>
                      <a:gd name="T58" fmla="*/ 0 w 681"/>
                      <a:gd name="T59" fmla="*/ 0 h 1352"/>
                      <a:gd name="T60" fmla="*/ 0 w 681"/>
                      <a:gd name="T61" fmla="*/ 0 h 1352"/>
                      <a:gd name="T62" fmla="*/ 0 w 681"/>
                      <a:gd name="T63" fmla="*/ 0 h 1352"/>
                      <a:gd name="T64" fmla="*/ 0 w 681"/>
                      <a:gd name="T65" fmla="*/ 0 h 1352"/>
                      <a:gd name="T66" fmla="*/ 0 w 681"/>
                      <a:gd name="T67" fmla="*/ 0 h 1352"/>
                      <a:gd name="T68" fmla="*/ 0 w 681"/>
                      <a:gd name="T69" fmla="*/ 0 h 1352"/>
                      <a:gd name="T70" fmla="*/ 0 w 681"/>
                      <a:gd name="T71" fmla="*/ 0 h 13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1"/>
                      <a:gd name="T109" fmla="*/ 0 h 1352"/>
                      <a:gd name="T110" fmla="*/ 681 w 681"/>
                      <a:gd name="T111" fmla="*/ 1352 h 135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1" h="1352">
                        <a:moveTo>
                          <a:pt x="533" y="340"/>
                        </a:moveTo>
                        <a:lnTo>
                          <a:pt x="509" y="340"/>
                        </a:lnTo>
                        <a:lnTo>
                          <a:pt x="533" y="340"/>
                        </a:lnTo>
                        <a:close/>
                        <a:moveTo>
                          <a:pt x="490" y="340"/>
                        </a:moveTo>
                        <a:lnTo>
                          <a:pt x="467" y="340"/>
                        </a:lnTo>
                        <a:lnTo>
                          <a:pt x="490" y="340"/>
                        </a:lnTo>
                        <a:close/>
                        <a:moveTo>
                          <a:pt x="401" y="525"/>
                        </a:moveTo>
                        <a:lnTo>
                          <a:pt x="428" y="525"/>
                        </a:lnTo>
                        <a:lnTo>
                          <a:pt x="401" y="525"/>
                        </a:lnTo>
                        <a:close/>
                        <a:moveTo>
                          <a:pt x="401" y="733"/>
                        </a:moveTo>
                        <a:lnTo>
                          <a:pt x="428" y="733"/>
                        </a:lnTo>
                        <a:lnTo>
                          <a:pt x="401" y="733"/>
                        </a:lnTo>
                        <a:close/>
                        <a:moveTo>
                          <a:pt x="401" y="941"/>
                        </a:moveTo>
                        <a:lnTo>
                          <a:pt x="428" y="941"/>
                        </a:lnTo>
                        <a:lnTo>
                          <a:pt x="401" y="941"/>
                        </a:lnTo>
                        <a:close/>
                        <a:moveTo>
                          <a:pt x="401" y="1143"/>
                        </a:moveTo>
                        <a:lnTo>
                          <a:pt x="428" y="1143"/>
                        </a:lnTo>
                        <a:lnTo>
                          <a:pt x="401" y="1143"/>
                        </a:lnTo>
                        <a:close/>
                        <a:moveTo>
                          <a:pt x="401" y="1351"/>
                        </a:moveTo>
                        <a:lnTo>
                          <a:pt x="428" y="1351"/>
                        </a:lnTo>
                        <a:lnTo>
                          <a:pt x="401" y="1351"/>
                        </a:lnTo>
                        <a:close/>
                        <a:moveTo>
                          <a:pt x="426" y="50"/>
                        </a:moveTo>
                        <a:lnTo>
                          <a:pt x="447" y="50"/>
                        </a:lnTo>
                        <a:lnTo>
                          <a:pt x="426" y="50"/>
                        </a:lnTo>
                        <a:close/>
                        <a:moveTo>
                          <a:pt x="669" y="145"/>
                        </a:moveTo>
                        <a:lnTo>
                          <a:pt x="680" y="145"/>
                        </a:lnTo>
                        <a:lnTo>
                          <a:pt x="669" y="145"/>
                        </a:lnTo>
                        <a:close/>
                        <a:moveTo>
                          <a:pt x="117" y="0"/>
                        </a:moveTo>
                        <a:lnTo>
                          <a:pt x="143" y="0"/>
                        </a:lnTo>
                        <a:lnTo>
                          <a:pt x="117" y="0"/>
                        </a:lnTo>
                        <a:close/>
                        <a:moveTo>
                          <a:pt x="50" y="0"/>
                        </a:moveTo>
                        <a:lnTo>
                          <a:pt x="89" y="0"/>
                        </a:lnTo>
                        <a:lnTo>
                          <a:pt x="50" y="0"/>
                        </a:lnTo>
                        <a:close/>
                        <a:moveTo>
                          <a:pt x="0" y="0"/>
                        </a:moveTo>
                        <a:lnTo>
                          <a:pt x="38" y="0"/>
                        </a:lnTo>
                        <a:lnTo>
                          <a:pt x="0" y="0"/>
                        </a:lnTo>
                        <a:close/>
                      </a:path>
                    </a:pathLst>
                  </a:custGeom>
                  <a:noFill/>
                  <a:ln w="3240" cmpd="sng">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340" name="Freeform 1554">
                    <a:extLst>
                      <a:ext uri="{FF2B5EF4-FFF2-40B4-BE49-F238E27FC236}">
                        <a16:creationId xmlns="" xmlns:a16="http://schemas.microsoft.com/office/drawing/2014/main" id="{13C17FEF-59D4-48F0-BFC5-144D7C4EE1D6}"/>
                      </a:ext>
                    </a:extLst>
                  </p:cNvPr>
                  <p:cNvSpPr>
                    <a:spLocks/>
                  </p:cNvSpPr>
                  <p:nvPr/>
                </p:nvSpPr>
                <p:spPr bwMode="auto">
                  <a:xfrm>
                    <a:off x="23" y="5"/>
                    <a:ext cx="174" cy="355"/>
                  </a:xfrm>
                  <a:custGeom>
                    <a:avLst/>
                    <a:gdLst>
                      <a:gd name="T0" fmla="*/ 0 w 771"/>
                      <a:gd name="T1" fmla="*/ 1 h 1569"/>
                      <a:gd name="T2" fmla="*/ 0 w 771"/>
                      <a:gd name="T3" fmla="*/ 1 h 1569"/>
                      <a:gd name="T4" fmla="*/ 0 w 771"/>
                      <a:gd name="T5" fmla="*/ 0 h 1569"/>
                      <a:gd name="T6" fmla="*/ 0 w 771"/>
                      <a:gd name="T7" fmla="*/ 0 h 1569"/>
                      <a:gd name="T8" fmla="*/ 0 w 771"/>
                      <a:gd name="T9" fmla="*/ 1 h 1569"/>
                      <a:gd name="T10" fmla="*/ 0 w 771"/>
                      <a:gd name="T11" fmla="*/ 1 h 1569"/>
                      <a:gd name="T12" fmla="*/ 0 w 771"/>
                      <a:gd name="T13" fmla="*/ 1 h 1569"/>
                      <a:gd name="T14" fmla="*/ 0 w 771"/>
                      <a:gd name="T15" fmla="*/ 0 h 1569"/>
                      <a:gd name="T16" fmla="*/ 0 w 771"/>
                      <a:gd name="T17" fmla="*/ 0 h 1569"/>
                      <a:gd name="T18" fmla="*/ 0 w 771"/>
                      <a:gd name="T19" fmla="*/ 1 h 15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1"/>
                      <a:gd name="T31" fmla="*/ 0 h 1569"/>
                      <a:gd name="T32" fmla="*/ 771 w 771"/>
                      <a:gd name="T33" fmla="*/ 1569 h 15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1" h="1569">
                        <a:moveTo>
                          <a:pt x="0" y="1568"/>
                        </a:moveTo>
                        <a:lnTo>
                          <a:pt x="770" y="1568"/>
                        </a:lnTo>
                        <a:lnTo>
                          <a:pt x="770" y="0"/>
                        </a:lnTo>
                        <a:lnTo>
                          <a:pt x="0" y="0"/>
                        </a:lnTo>
                        <a:lnTo>
                          <a:pt x="0" y="1568"/>
                        </a:lnTo>
                        <a:close/>
                        <a:moveTo>
                          <a:pt x="6" y="1553"/>
                        </a:moveTo>
                        <a:lnTo>
                          <a:pt x="759" y="1553"/>
                        </a:lnTo>
                        <a:lnTo>
                          <a:pt x="759" y="10"/>
                        </a:lnTo>
                        <a:lnTo>
                          <a:pt x="6" y="10"/>
                        </a:lnTo>
                        <a:lnTo>
                          <a:pt x="6" y="15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41" name="Freeform 1555">
                    <a:extLst>
                      <a:ext uri="{FF2B5EF4-FFF2-40B4-BE49-F238E27FC236}">
                        <a16:creationId xmlns="" xmlns:a16="http://schemas.microsoft.com/office/drawing/2014/main" id="{7121D384-570C-4F46-B208-6118585F08F1}"/>
                      </a:ext>
                    </a:extLst>
                  </p:cNvPr>
                  <p:cNvSpPr>
                    <a:spLocks/>
                  </p:cNvSpPr>
                  <p:nvPr/>
                </p:nvSpPr>
                <p:spPr bwMode="auto">
                  <a:xfrm>
                    <a:off x="24" y="7"/>
                    <a:ext cx="171" cy="349"/>
                  </a:xfrm>
                  <a:custGeom>
                    <a:avLst/>
                    <a:gdLst>
                      <a:gd name="T0" fmla="*/ 0 w 758"/>
                      <a:gd name="T1" fmla="*/ 1 h 1543"/>
                      <a:gd name="T2" fmla="*/ 0 w 758"/>
                      <a:gd name="T3" fmla="*/ 1 h 1543"/>
                      <a:gd name="T4" fmla="*/ 0 w 758"/>
                      <a:gd name="T5" fmla="*/ 0 h 1543"/>
                      <a:gd name="T6" fmla="*/ 0 w 758"/>
                      <a:gd name="T7" fmla="*/ 0 h 1543"/>
                      <a:gd name="T8" fmla="*/ 0 w 758"/>
                      <a:gd name="T9" fmla="*/ 1 h 1543"/>
                      <a:gd name="T10" fmla="*/ 0 w 758"/>
                      <a:gd name="T11" fmla="*/ 1 h 1543"/>
                      <a:gd name="T12" fmla="*/ 0 w 758"/>
                      <a:gd name="T13" fmla="*/ 1 h 1543"/>
                      <a:gd name="T14" fmla="*/ 0 w 758"/>
                      <a:gd name="T15" fmla="*/ 0 h 1543"/>
                      <a:gd name="T16" fmla="*/ 0 w 758"/>
                      <a:gd name="T17" fmla="*/ 0 h 1543"/>
                      <a:gd name="T18" fmla="*/ 0 w 758"/>
                      <a:gd name="T19" fmla="*/ 1 h 15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8"/>
                      <a:gd name="T31" fmla="*/ 0 h 1543"/>
                      <a:gd name="T32" fmla="*/ 758 w 758"/>
                      <a:gd name="T33" fmla="*/ 1543 h 15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8" h="1543">
                        <a:moveTo>
                          <a:pt x="0" y="1542"/>
                        </a:moveTo>
                        <a:lnTo>
                          <a:pt x="757" y="1542"/>
                        </a:lnTo>
                        <a:lnTo>
                          <a:pt x="757" y="0"/>
                        </a:lnTo>
                        <a:lnTo>
                          <a:pt x="0" y="0"/>
                        </a:lnTo>
                        <a:lnTo>
                          <a:pt x="0" y="1542"/>
                        </a:lnTo>
                        <a:close/>
                        <a:moveTo>
                          <a:pt x="6" y="1527"/>
                        </a:moveTo>
                        <a:lnTo>
                          <a:pt x="750" y="1527"/>
                        </a:lnTo>
                        <a:lnTo>
                          <a:pt x="750" y="13"/>
                        </a:lnTo>
                        <a:lnTo>
                          <a:pt x="6" y="13"/>
                        </a:lnTo>
                        <a:lnTo>
                          <a:pt x="6" y="1527"/>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42" name="Freeform 1556">
                    <a:extLst>
                      <a:ext uri="{FF2B5EF4-FFF2-40B4-BE49-F238E27FC236}">
                        <a16:creationId xmlns="" xmlns:a16="http://schemas.microsoft.com/office/drawing/2014/main" id="{FD9E8D1E-3EBD-4962-99A0-77EB2A26AF08}"/>
                      </a:ext>
                    </a:extLst>
                  </p:cNvPr>
                  <p:cNvSpPr>
                    <a:spLocks/>
                  </p:cNvSpPr>
                  <p:nvPr/>
                </p:nvSpPr>
                <p:spPr bwMode="auto">
                  <a:xfrm>
                    <a:off x="26" y="10"/>
                    <a:ext cx="168" cy="342"/>
                  </a:xfrm>
                  <a:custGeom>
                    <a:avLst/>
                    <a:gdLst>
                      <a:gd name="T0" fmla="*/ 0 w 745"/>
                      <a:gd name="T1" fmla="*/ 1 h 1514"/>
                      <a:gd name="T2" fmla="*/ 0 w 745"/>
                      <a:gd name="T3" fmla="*/ 1 h 1514"/>
                      <a:gd name="T4" fmla="*/ 0 w 745"/>
                      <a:gd name="T5" fmla="*/ 0 h 1514"/>
                      <a:gd name="T6" fmla="*/ 0 w 745"/>
                      <a:gd name="T7" fmla="*/ 0 h 1514"/>
                      <a:gd name="T8" fmla="*/ 0 w 745"/>
                      <a:gd name="T9" fmla="*/ 1 h 1514"/>
                      <a:gd name="T10" fmla="*/ 0 w 745"/>
                      <a:gd name="T11" fmla="*/ 1 h 1514"/>
                      <a:gd name="T12" fmla="*/ 0 w 745"/>
                      <a:gd name="T13" fmla="*/ 1 h 1514"/>
                      <a:gd name="T14" fmla="*/ 0 w 745"/>
                      <a:gd name="T15" fmla="*/ 0 h 1514"/>
                      <a:gd name="T16" fmla="*/ 0 w 745"/>
                      <a:gd name="T17" fmla="*/ 0 h 1514"/>
                      <a:gd name="T18" fmla="*/ 0 w 745"/>
                      <a:gd name="T19" fmla="*/ 1 h 1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1514"/>
                      <a:gd name="T32" fmla="*/ 745 w 745"/>
                      <a:gd name="T33" fmla="*/ 1514 h 1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1514">
                        <a:moveTo>
                          <a:pt x="0" y="1513"/>
                        </a:moveTo>
                        <a:lnTo>
                          <a:pt x="744" y="1513"/>
                        </a:lnTo>
                        <a:lnTo>
                          <a:pt x="744" y="0"/>
                        </a:lnTo>
                        <a:lnTo>
                          <a:pt x="0" y="0"/>
                        </a:lnTo>
                        <a:lnTo>
                          <a:pt x="0" y="1513"/>
                        </a:lnTo>
                        <a:close/>
                        <a:moveTo>
                          <a:pt x="6" y="1498"/>
                        </a:moveTo>
                        <a:lnTo>
                          <a:pt x="738" y="1498"/>
                        </a:lnTo>
                        <a:lnTo>
                          <a:pt x="738" y="14"/>
                        </a:lnTo>
                        <a:lnTo>
                          <a:pt x="6" y="14"/>
                        </a:lnTo>
                        <a:lnTo>
                          <a:pt x="6" y="1498"/>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43" name="Freeform 1557">
                    <a:extLst>
                      <a:ext uri="{FF2B5EF4-FFF2-40B4-BE49-F238E27FC236}">
                        <a16:creationId xmlns="" xmlns:a16="http://schemas.microsoft.com/office/drawing/2014/main" id="{3955088F-8274-48F7-A221-98C670DD26A9}"/>
                      </a:ext>
                    </a:extLst>
                  </p:cNvPr>
                  <p:cNvSpPr>
                    <a:spLocks/>
                  </p:cNvSpPr>
                  <p:nvPr/>
                </p:nvSpPr>
                <p:spPr bwMode="auto">
                  <a:xfrm>
                    <a:off x="27" y="14"/>
                    <a:ext cx="165" cy="335"/>
                  </a:xfrm>
                  <a:custGeom>
                    <a:avLst/>
                    <a:gdLst>
                      <a:gd name="T0" fmla="*/ 0 w 733"/>
                      <a:gd name="T1" fmla="*/ 1 h 1483"/>
                      <a:gd name="T2" fmla="*/ 0 w 733"/>
                      <a:gd name="T3" fmla="*/ 1 h 1483"/>
                      <a:gd name="T4" fmla="*/ 0 w 733"/>
                      <a:gd name="T5" fmla="*/ 0 h 1483"/>
                      <a:gd name="T6" fmla="*/ 0 w 733"/>
                      <a:gd name="T7" fmla="*/ 0 h 1483"/>
                      <a:gd name="T8" fmla="*/ 0 w 733"/>
                      <a:gd name="T9" fmla="*/ 1 h 1483"/>
                      <a:gd name="T10" fmla="*/ 0 w 733"/>
                      <a:gd name="T11" fmla="*/ 1 h 1483"/>
                      <a:gd name="T12" fmla="*/ 0 w 733"/>
                      <a:gd name="T13" fmla="*/ 1 h 1483"/>
                      <a:gd name="T14" fmla="*/ 0 w 733"/>
                      <a:gd name="T15" fmla="*/ 0 h 1483"/>
                      <a:gd name="T16" fmla="*/ 0 w 733"/>
                      <a:gd name="T17" fmla="*/ 0 h 1483"/>
                      <a:gd name="T18" fmla="*/ 0 w 733"/>
                      <a:gd name="T19" fmla="*/ 1 h 14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3"/>
                      <a:gd name="T31" fmla="*/ 0 h 1483"/>
                      <a:gd name="T32" fmla="*/ 733 w 733"/>
                      <a:gd name="T33" fmla="*/ 1483 h 14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3" h="1483">
                        <a:moveTo>
                          <a:pt x="0" y="1482"/>
                        </a:moveTo>
                        <a:lnTo>
                          <a:pt x="732" y="1482"/>
                        </a:lnTo>
                        <a:lnTo>
                          <a:pt x="732" y="0"/>
                        </a:lnTo>
                        <a:lnTo>
                          <a:pt x="0" y="0"/>
                        </a:lnTo>
                        <a:lnTo>
                          <a:pt x="0" y="1482"/>
                        </a:lnTo>
                        <a:close/>
                        <a:moveTo>
                          <a:pt x="11" y="1467"/>
                        </a:moveTo>
                        <a:lnTo>
                          <a:pt x="723" y="1467"/>
                        </a:lnTo>
                        <a:lnTo>
                          <a:pt x="723" y="14"/>
                        </a:lnTo>
                        <a:lnTo>
                          <a:pt x="11" y="14"/>
                        </a:lnTo>
                        <a:lnTo>
                          <a:pt x="11" y="146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44" name="Freeform 1558">
                    <a:extLst>
                      <a:ext uri="{FF2B5EF4-FFF2-40B4-BE49-F238E27FC236}">
                        <a16:creationId xmlns="" xmlns:a16="http://schemas.microsoft.com/office/drawing/2014/main" id="{03513457-E1BA-4DC3-98AE-6133C65D7015}"/>
                      </a:ext>
                    </a:extLst>
                  </p:cNvPr>
                  <p:cNvSpPr>
                    <a:spLocks/>
                  </p:cNvSpPr>
                  <p:nvPr/>
                </p:nvSpPr>
                <p:spPr bwMode="auto">
                  <a:xfrm>
                    <a:off x="29" y="17"/>
                    <a:ext cx="161" cy="328"/>
                  </a:xfrm>
                  <a:custGeom>
                    <a:avLst/>
                    <a:gdLst>
                      <a:gd name="T0" fmla="*/ 0 w 716"/>
                      <a:gd name="T1" fmla="*/ 1 h 1453"/>
                      <a:gd name="T2" fmla="*/ 0 w 716"/>
                      <a:gd name="T3" fmla="*/ 1 h 1453"/>
                      <a:gd name="T4" fmla="*/ 0 w 716"/>
                      <a:gd name="T5" fmla="*/ 0 h 1453"/>
                      <a:gd name="T6" fmla="*/ 0 w 716"/>
                      <a:gd name="T7" fmla="*/ 0 h 1453"/>
                      <a:gd name="T8" fmla="*/ 0 w 716"/>
                      <a:gd name="T9" fmla="*/ 1 h 1453"/>
                      <a:gd name="T10" fmla="*/ 0 w 716"/>
                      <a:gd name="T11" fmla="*/ 1 h 1453"/>
                      <a:gd name="T12" fmla="*/ 0 w 716"/>
                      <a:gd name="T13" fmla="*/ 1 h 1453"/>
                      <a:gd name="T14" fmla="*/ 0 w 716"/>
                      <a:gd name="T15" fmla="*/ 0 h 1453"/>
                      <a:gd name="T16" fmla="*/ 0 w 716"/>
                      <a:gd name="T17" fmla="*/ 0 h 1453"/>
                      <a:gd name="T18" fmla="*/ 0 w 716"/>
                      <a:gd name="T19" fmla="*/ 1 h 14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6"/>
                      <a:gd name="T31" fmla="*/ 0 h 1453"/>
                      <a:gd name="T32" fmla="*/ 716 w 716"/>
                      <a:gd name="T33" fmla="*/ 1453 h 14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6" h="1453">
                        <a:moveTo>
                          <a:pt x="0" y="1452"/>
                        </a:moveTo>
                        <a:lnTo>
                          <a:pt x="715" y="1452"/>
                        </a:lnTo>
                        <a:lnTo>
                          <a:pt x="715" y="0"/>
                        </a:lnTo>
                        <a:lnTo>
                          <a:pt x="0" y="0"/>
                        </a:lnTo>
                        <a:lnTo>
                          <a:pt x="0" y="1452"/>
                        </a:lnTo>
                        <a:close/>
                        <a:moveTo>
                          <a:pt x="6" y="1438"/>
                        </a:moveTo>
                        <a:lnTo>
                          <a:pt x="708" y="1438"/>
                        </a:lnTo>
                        <a:lnTo>
                          <a:pt x="708" y="14"/>
                        </a:lnTo>
                        <a:lnTo>
                          <a:pt x="6" y="14"/>
                        </a:lnTo>
                        <a:lnTo>
                          <a:pt x="6" y="1438"/>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45" name="Freeform 1559">
                    <a:extLst>
                      <a:ext uri="{FF2B5EF4-FFF2-40B4-BE49-F238E27FC236}">
                        <a16:creationId xmlns="" xmlns:a16="http://schemas.microsoft.com/office/drawing/2014/main" id="{D36BB6DC-325D-4BE6-98BA-B5759D331AE0}"/>
                      </a:ext>
                    </a:extLst>
                  </p:cNvPr>
                  <p:cNvSpPr>
                    <a:spLocks/>
                  </p:cNvSpPr>
                  <p:nvPr/>
                </p:nvSpPr>
                <p:spPr bwMode="auto">
                  <a:xfrm>
                    <a:off x="31" y="21"/>
                    <a:ext cx="157" cy="322"/>
                  </a:xfrm>
                  <a:custGeom>
                    <a:avLst/>
                    <a:gdLst>
                      <a:gd name="T0" fmla="*/ 0 w 698"/>
                      <a:gd name="T1" fmla="*/ 1 h 1423"/>
                      <a:gd name="T2" fmla="*/ 0 w 698"/>
                      <a:gd name="T3" fmla="*/ 1 h 1423"/>
                      <a:gd name="T4" fmla="*/ 0 w 698"/>
                      <a:gd name="T5" fmla="*/ 0 h 1423"/>
                      <a:gd name="T6" fmla="*/ 0 w 698"/>
                      <a:gd name="T7" fmla="*/ 0 h 1423"/>
                      <a:gd name="T8" fmla="*/ 0 w 698"/>
                      <a:gd name="T9" fmla="*/ 1 h 1423"/>
                      <a:gd name="T10" fmla="*/ 0 w 698"/>
                      <a:gd name="T11" fmla="*/ 1 h 1423"/>
                      <a:gd name="T12" fmla="*/ 0 w 698"/>
                      <a:gd name="T13" fmla="*/ 1 h 1423"/>
                      <a:gd name="T14" fmla="*/ 0 w 698"/>
                      <a:gd name="T15" fmla="*/ 0 h 1423"/>
                      <a:gd name="T16" fmla="*/ 0 w 698"/>
                      <a:gd name="T17" fmla="*/ 0 h 1423"/>
                      <a:gd name="T18" fmla="*/ 0 w 698"/>
                      <a:gd name="T19" fmla="*/ 1 h 14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8"/>
                      <a:gd name="T31" fmla="*/ 0 h 1423"/>
                      <a:gd name="T32" fmla="*/ 698 w 698"/>
                      <a:gd name="T33" fmla="*/ 1423 h 14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8" h="1423">
                        <a:moveTo>
                          <a:pt x="0" y="1422"/>
                        </a:moveTo>
                        <a:lnTo>
                          <a:pt x="697" y="1422"/>
                        </a:lnTo>
                        <a:lnTo>
                          <a:pt x="697" y="0"/>
                        </a:lnTo>
                        <a:lnTo>
                          <a:pt x="0" y="0"/>
                        </a:lnTo>
                        <a:lnTo>
                          <a:pt x="0" y="1422"/>
                        </a:lnTo>
                        <a:close/>
                        <a:moveTo>
                          <a:pt x="6" y="1407"/>
                        </a:moveTo>
                        <a:lnTo>
                          <a:pt x="691" y="1407"/>
                        </a:lnTo>
                        <a:lnTo>
                          <a:pt x="691" y="13"/>
                        </a:lnTo>
                        <a:lnTo>
                          <a:pt x="6" y="13"/>
                        </a:lnTo>
                        <a:lnTo>
                          <a:pt x="6" y="1407"/>
                        </a:ln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46" name="Freeform 1560">
                    <a:extLst>
                      <a:ext uri="{FF2B5EF4-FFF2-40B4-BE49-F238E27FC236}">
                        <a16:creationId xmlns="" xmlns:a16="http://schemas.microsoft.com/office/drawing/2014/main" id="{66FCA66E-BDC3-467B-9290-5BD19FE90C35}"/>
                      </a:ext>
                    </a:extLst>
                  </p:cNvPr>
                  <p:cNvSpPr>
                    <a:spLocks/>
                  </p:cNvSpPr>
                  <p:nvPr/>
                </p:nvSpPr>
                <p:spPr bwMode="auto">
                  <a:xfrm>
                    <a:off x="32" y="24"/>
                    <a:ext cx="155" cy="315"/>
                  </a:xfrm>
                  <a:custGeom>
                    <a:avLst/>
                    <a:gdLst>
                      <a:gd name="T0" fmla="*/ 0 w 689"/>
                      <a:gd name="T1" fmla="*/ 1 h 1393"/>
                      <a:gd name="T2" fmla="*/ 0 w 689"/>
                      <a:gd name="T3" fmla="*/ 1 h 1393"/>
                      <a:gd name="T4" fmla="*/ 0 w 689"/>
                      <a:gd name="T5" fmla="*/ 0 h 1393"/>
                      <a:gd name="T6" fmla="*/ 0 w 689"/>
                      <a:gd name="T7" fmla="*/ 0 h 1393"/>
                      <a:gd name="T8" fmla="*/ 0 w 689"/>
                      <a:gd name="T9" fmla="*/ 1 h 1393"/>
                      <a:gd name="T10" fmla="*/ 0 w 689"/>
                      <a:gd name="T11" fmla="*/ 1 h 1393"/>
                      <a:gd name="T12" fmla="*/ 0 w 689"/>
                      <a:gd name="T13" fmla="*/ 1 h 1393"/>
                      <a:gd name="T14" fmla="*/ 0 w 689"/>
                      <a:gd name="T15" fmla="*/ 0 h 1393"/>
                      <a:gd name="T16" fmla="*/ 0 w 689"/>
                      <a:gd name="T17" fmla="*/ 0 h 1393"/>
                      <a:gd name="T18" fmla="*/ 0 w 689"/>
                      <a:gd name="T19" fmla="*/ 1 h 13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9"/>
                      <a:gd name="T31" fmla="*/ 0 h 1393"/>
                      <a:gd name="T32" fmla="*/ 689 w 689"/>
                      <a:gd name="T33" fmla="*/ 1393 h 13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9" h="1393">
                        <a:moveTo>
                          <a:pt x="0" y="1392"/>
                        </a:moveTo>
                        <a:lnTo>
                          <a:pt x="688" y="1392"/>
                        </a:lnTo>
                        <a:lnTo>
                          <a:pt x="688" y="0"/>
                        </a:lnTo>
                        <a:lnTo>
                          <a:pt x="0" y="0"/>
                        </a:lnTo>
                        <a:lnTo>
                          <a:pt x="0" y="1392"/>
                        </a:lnTo>
                        <a:close/>
                        <a:moveTo>
                          <a:pt x="8" y="1373"/>
                        </a:moveTo>
                        <a:lnTo>
                          <a:pt x="677" y="1373"/>
                        </a:lnTo>
                        <a:lnTo>
                          <a:pt x="677" y="19"/>
                        </a:lnTo>
                        <a:lnTo>
                          <a:pt x="8" y="19"/>
                        </a:lnTo>
                        <a:lnTo>
                          <a:pt x="8" y="1373"/>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47" name="Freeform 1561">
                    <a:extLst>
                      <a:ext uri="{FF2B5EF4-FFF2-40B4-BE49-F238E27FC236}">
                        <a16:creationId xmlns="" xmlns:a16="http://schemas.microsoft.com/office/drawing/2014/main" id="{023CCFCB-5638-402A-AEB1-747BFC8CAA6A}"/>
                      </a:ext>
                    </a:extLst>
                  </p:cNvPr>
                  <p:cNvSpPr>
                    <a:spLocks/>
                  </p:cNvSpPr>
                  <p:nvPr/>
                </p:nvSpPr>
                <p:spPr bwMode="auto">
                  <a:xfrm>
                    <a:off x="35" y="28"/>
                    <a:ext cx="150" cy="307"/>
                  </a:xfrm>
                  <a:custGeom>
                    <a:avLst/>
                    <a:gdLst>
                      <a:gd name="T0" fmla="*/ 0 w 664"/>
                      <a:gd name="T1" fmla="*/ 1 h 1358"/>
                      <a:gd name="T2" fmla="*/ 0 w 664"/>
                      <a:gd name="T3" fmla="*/ 1 h 1358"/>
                      <a:gd name="T4" fmla="*/ 0 w 664"/>
                      <a:gd name="T5" fmla="*/ 0 h 1358"/>
                      <a:gd name="T6" fmla="*/ 0 w 664"/>
                      <a:gd name="T7" fmla="*/ 0 h 1358"/>
                      <a:gd name="T8" fmla="*/ 0 w 664"/>
                      <a:gd name="T9" fmla="*/ 1 h 1358"/>
                      <a:gd name="T10" fmla="*/ 0 w 664"/>
                      <a:gd name="T11" fmla="*/ 1 h 1358"/>
                      <a:gd name="T12" fmla="*/ 0 w 664"/>
                      <a:gd name="T13" fmla="*/ 1 h 1358"/>
                      <a:gd name="T14" fmla="*/ 0 w 664"/>
                      <a:gd name="T15" fmla="*/ 0 h 1358"/>
                      <a:gd name="T16" fmla="*/ 0 w 664"/>
                      <a:gd name="T17" fmla="*/ 0 h 1358"/>
                      <a:gd name="T18" fmla="*/ 0 w 664"/>
                      <a:gd name="T19" fmla="*/ 1 h 13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4"/>
                      <a:gd name="T31" fmla="*/ 0 h 1358"/>
                      <a:gd name="T32" fmla="*/ 664 w 664"/>
                      <a:gd name="T33" fmla="*/ 1358 h 13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4" h="1358">
                        <a:moveTo>
                          <a:pt x="0" y="1357"/>
                        </a:moveTo>
                        <a:lnTo>
                          <a:pt x="663" y="1357"/>
                        </a:lnTo>
                        <a:lnTo>
                          <a:pt x="663" y="0"/>
                        </a:lnTo>
                        <a:lnTo>
                          <a:pt x="0" y="0"/>
                        </a:lnTo>
                        <a:lnTo>
                          <a:pt x="0" y="1357"/>
                        </a:lnTo>
                        <a:close/>
                        <a:moveTo>
                          <a:pt x="6" y="1341"/>
                        </a:moveTo>
                        <a:lnTo>
                          <a:pt x="657" y="1341"/>
                        </a:lnTo>
                        <a:lnTo>
                          <a:pt x="657" y="15"/>
                        </a:lnTo>
                        <a:lnTo>
                          <a:pt x="6" y="15"/>
                        </a:lnTo>
                        <a:lnTo>
                          <a:pt x="6" y="1341"/>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48" name="Freeform 1562">
                    <a:extLst>
                      <a:ext uri="{FF2B5EF4-FFF2-40B4-BE49-F238E27FC236}">
                        <a16:creationId xmlns="" xmlns:a16="http://schemas.microsoft.com/office/drawing/2014/main" id="{017C39DD-EF97-4512-B452-329719FA78F6}"/>
                      </a:ext>
                    </a:extLst>
                  </p:cNvPr>
                  <p:cNvSpPr>
                    <a:spLocks/>
                  </p:cNvSpPr>
                  <p:nvPr/>
                </p:nvSpPr>
                <p:spPr bwMode="auto">
                  <a:xfrm>
                    <a:off x="36" y="32"/>
                    <a:ext cx="148" cy="300"/>
                  </a:xfrm>
                  <a:custGeom>
                    <a:avLst/>
                    <a:gdLst>
                      <a:gd name="T0" fmla="*/ 0 w 656"/>
                      <a:gd name="T1" fmla="*/ 1 h 1327"/>
                      <a:gd name="T2" fmla="*/ 0 w 656"/>
                      <a:gd name="T3" fmla="*/ 1 h 1327"/>
                      <a:gd name="T4" fmla="*/ 0 w 656"/>
                      <a:gd name="T5" fmla="*/ 0 h 1327"/>
                      <a:gd name="T6" fmla="*/ 0 w 656"/>
                      <a:gd name="T7" fmla="*/ 0 h 1327"/>
                      <a:gd name="T8" fmla="*/ 0 w 656"/>
                      <a:gd name="T9" fmla="*/ 1 h 1327"/>
                      <a:gd name="T10" fmla="*/ 0 w 656"/>
                      <a:gd name="T11" fmla="*/ 1 h 1327"/>
                      <a:gd name="T12" fmla="*/ 0 w 656"/>
                      <a:gd name="T13" fmla="*/ 1 h 1327"/>
                      <a:gd name="T14" fmla="*/ 0 w 656"/>
                      <a:gd name="T15" fmla="*/ 0 h 1327"/>
                      <a:gd name="T16" fmla="*/ 0 w 656"/>
                      <a:gd name="T17" fmla="*/ 0 h 1327"/>
                      <a:gd name="T18" fmla="*/ 0 w 656"/>
                      <a:gd name="T19" fmla="*/ 1 h 13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6"/>
                      <a:gd name="T31" fmla="*/ 0 h 1327"/>
                      <a:gd name="T32" fmla="*/ 656 w 656"/>
                      <a:gd name="T33" fmla="*/ 1327 h 13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6" h="1327">
                        <a:moveTo>
                          <a:pt x="0" y="1326"/>
                        </a:moveTo>
                        <a:lnTo>
                          <a:pt x="655" y="1326"/>
                        </a:lnTo>
                        <a:lnTo>
                          <a:pt x="655" y="0"/>
                        </a:lnTo>
                        <a:lnTo>
                          <a:pt x="0" y="0"/>
                        </a:lnTo>
                        <a:lnTo>
                          <a:pt x="0" y="1326"/>
                        </a:lnTo>
                        <a:close/>
                        <a:moveTo>
                          <a:pt x="11" y="1310"/>
                        </a:moveTo>
                        <a:lnTo>
                          <a:pt x="644" y="1310"/>
                        </a:lnTo>
                        <a:lnTo>
                          <a:pt x="644" y="15"/>
                        </a:lnTo>
                        <a:lnTo>
                          <a:pt x="11" y="15"/>
                        </a:lnTo>
                        <a:lnTo>
                          <a:pt x="11" y="131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49" name="Freeform 1563">
                    <a:extLst>
                      <a:ext uri="{FF2B5EF4-FFF2-40B4-BE49-F238E27FC236}">
                        <a16:creationId xmlns="" xmlns:a16="http://schemas.microsoft.com/office/drawing/2014/main" id="{19D465B3-ED28-4387-89F2-555BE44E05D7}"/>
                      </a:ext>
                    </a:extLst>
                  </p:cNvPr>
                  <p:cNvSpPr>
                    <a:spLocks/>
                  </p:cNvSpPr>
                  <p:nvPr/>
                </p:nvSpPr>
                <p:spPr bwMode="auto">
                  <a:xfrm>
                    <a:off x="38" y="35"/>
                    <a:ext cx="144" cy="293"/>
                  </a:xfrm>
                  <a:custGeom>
                    <a:avLst/>
                    <a:gdLst>
                      <a:gd name="T0" fmla="*/ 0 w 638"/>
                      <a:gd name="T1" fmla="*/ 1 h 1297"/>
                      <a:gd name="T2" fmla="*/ 0 w 638"/>
                      <a:gd name="T3" fmla="*/ 1 h 1297"/>
                      <a:gd name="T4" fmla="*/ 0 w 638"/>
                      <a:gd name="T5" fmla="*/ 0 h 1297"/>
                      <a:gd name="T6" fmla="*/ 0 w 638"/>
                      <a:gd name="T7" fmla="*/ 0 h 1297"/>
                      <a:gd name="T8" fmla="*/ 0 w 638"/>
                      <a:gd name="T9" fmla="*/ 1 h 1297"/>
                      <a:gd name="T10" fmla="*/ 0 w 638"/>
                      <a:gd name="T11" fmla="*/ 1 h 1297"/>
                      <a:gd name="T12" fmla="*/ 0 w 638"/>
                      <a:gd name="T13" fmla="*/ 1 h 1297"/>
                      <a:gd name="T14" fmla="*/ 0 w 638"/>
                      <a:gd name="T15" fmla="*/ 0 h 1297"/>
                      <a:gd name="T16" fmla="*/ 0 w 638"/>
                      <a:gd name="T17" fmla="*/ 0 h 1297"/>
                      <a:gd name="T18" fmla="*/ 0 w 638"/>
                      <a:gd name="T19" fmla="*/ 1 h 12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8"/>
                      <a:gd name="T31" fmla="*/ 0 h 1297"/>
                      <a:gd name="T32" fmla="*/ 638 w 638"/>
                      <a:gd name="T33" fmla="*/ 1297 h 12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8" h="1297">
                        <a:moveTo>
                          <a:pt x="0" y="1296"/>
                        </a:moveTo>
                        <a:lnTo>
                          <a:pt x="637" y="1296"/>
                        </a:lnTo>
                        <a:lnTo>
                          <a:pt x="637" y="0"/>
                        </a:lnTo>
                        <a:lnTo>
                          <a:pt x="0" y="0"/>
                        </a:lnTo>
                        <a:lnTo>
                          <a:pt x="0" y="1296"/>
                        </a:lnTo>
                        <a:close/>
                        <a:moveTo>
                          <a:pt x="6" y="1278"/>
                        </a:moveTo>
                        <a:lnTo>
                          <a:pt x="630" y="1278"/>
                        </a:lnTo>
                        <a:lnTo>
                          <a:pt x="630" y="17"/>
                        </a:lnTo>
                        <a:lnTo>
                          <a:pt x="6" y="17"/>
                        </a:lnTo>
                        <a:lnTo>
                          <a:pt x="6" y="127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50" name="Freeform 1564">
                    <a:extLst>
                      <a:ext uri="{FF2B5EF4-FFF2-40B4-BE49-F238E27FC236}">
                        <a16:creationId xmlns="" xmlns:a16="http://schemas.microsoft.com/office/drawing/2014/main" id="{44D2EBFE-4448-46E8-ACEE-F1C5505482C2}"/>
                      </a:ext>
                    </a:extLst>
                  </p:cNvPr>
                  <p:cNvSpPr>
                    <a:spLocks/>
                  </p:cNvSpPr>
                  <p:nvPr/>
                </p:nvSpPr>
                <p:spPr bwMode="auto">
                  <a:xfrm>
                    <a:off x="40" y="40"/>
                    <a:ext cx="140" cy="284"/>
                  </a:xfrm>
                  <a:custGeom>
                    <a:avLst/>
                    <a:gdLst>
                      <a:gd name="T0" fmla="*/ 0 w 620"/>
                      <a:gd name="T1" fmla="*/ 1 h 1257"/>
                      <a:gd name="T2" fmla="*/ 0 w 620"/>
                      <a:gd name="T3" fmla="*/ 1 h 1257"/>
                      <a:gd name="T4" fmla="*/ 0 w 620"/>
                      <a:gd name="T5" fmla="*/ 0 h 1257"/>
                      <a:gd name="T6" fmla="*/ 0 w 620"/>
                      <a:gd name="T7" fmla="*/ 0 h 1257"/>
                      <a:gd name="T8" fmla="*/ 0 w 620"/>
                      <a:gd name="T9" fmla="*/ 1 h 1257"/>
                      <a:gd name="T10" fmla="*/ 0 w 620"/>
                      <a:gd name="T11" fmla="*/ 1 h 1257"/>
                      <a:gd name="T12" fmla="*/ 0 w 620"/>
                      <a:gd name="T13" fmla="*/ 1 h 1257"/>
                      <a:gd name="T14" fmla="*/ 0 w 620"/>
                      <a:gd name="T15" fmla="*/ 0 h 1257"/>
                      <a:gd name="T16" fmla="*/ 0 w 620"/>
                      <a:gd name="T17" fmla="*/ 0 h 1257"/>
                      <a:gd name="T18" fmla="*/ 0 w 620"/>
                      <a:gd name="T19" fmla="*/ 1 h 12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0"/>
                      <a:gd name="T31" fmla="*/ 0 h 1257"/>
                      <a:gd name="T32" fmla="*/ 620 w 620"/>
                      <a:gd name="T33" fmla="*/ 1257 h 12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0" h="1257">
                        <a:moveTo>
                          <a:pt x="0" y="1256"/>
                        </a:moveTo>
                        <a:lnTo>
                          <a:pt x="619" y="1256"/>
                        </a:lnTo>
                        <a:lnTo>
                          <a:pt x="619" y="0"/>
                        </a:lnTo>
                        <a:lnTo>
                          <a:pt x="0" y="0"/>
                        </a:lnTo>
                        <a:lnTo>
                          <a:pt x="0" y="1256"/>
                        </a:lnTo>
                        <a:close/>
                        <a:moveTo>
                          <a:pt x="8" y="1241"/>
                        </a:moveTo>
                        <a:lnTo>
                          <a:pt x="611" y="1241"/>
                        </a:lnTo>
                        <a:lnTo>
                          <a:pt x="611" y="14"/>
                        </a:lnTo>
                        <a:lnTo>
                          <a:pt x="8" y="14"/>
                        </a:lnTo>
                        <a:lnTo>
                          <a:pt x="8" y="1241"/>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51" name="Freeform 1565">
                    <a:extLst>
                      <a:ext uri="{FF2B5EF4-FFF2-40B4-BE49-F238E27FC236}">
                        <a16:creationId xmlns="" xmlns:a16="http://schemas.microsoft.com/office/drawing/2014/main" id="{5C3D2A42-260D-44D9-98C8-AB534CB7AA91}"/>
                      </a:ext>
                    </a:extLst>
                  </p:cNvPr>
                  <p:cNvSpPr>
                    <a:spLocks/>
                  </p:cNvSpPr>
                  <p:nvPr/>
                </p:nvSpPr>
                <p:spPr bwMode="auto">
                  <a:xfrm>
                    <a:off x="42" y="43"/>
                    <a:ext cx="136" cy="277"/>
                  </a:xfrm>
                  <a:custGeom>
                    <a:avLst/>
                    <a:gdLst>
                      <a:gd name="T0" fmla="*/ 0 w 604"/>
                      <a:gd name="T1" fmla="*/ 1 h 1227"/>
                      <a:gd name="T2" fmla="*/ 0 w 604"/>
                      <a:gd name="T3" fmla="*/ 1 h 1227"/>
                      <a:gd name="T4" fmla="*/ 0 w 604"/>
                      <a:gd name="T5" fmla="*/ 0 h 1227"/>
                      <a:gd name="T6" fmla="*/ 0 w 604"/>
                      <a:gd name="T7" fmla="*/ 0 h 1227"/>
                      <a:gd name="T8" fmla="*/ 0 w 604"/>
                      <a:gd name="T9" fmla="*/ 1 h 1227"/>
                      <a:gd name="T10" fmla="*/ 0 w 604"/>
                      <a:gd name="T11" fmla="*/ 1 h 1227"/>
                      <a:gd name="T12" fmla="*/ 0 w 604"/>
                      <a:gd name="T13" fmla="*/ 1 h 1227"/>
                      <a:gd name="T14" fmla="*/ 0 w 604"/>
                      <a:gd name="T15" fmla="*/ 0 h 1227"/>
                      <a:gd name="T16" fmla="*/ 0 w 604"/>
                      <a:gd name="T17" fmla="*/ 0 h 1227"/>
                      <a:gd name="T18" fmla="*/ 0 w 604"/>
                      <a:gd name="T19" fmla="*/ 1 h 12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4"/>
                      <a:gd name="T31" fmla="*/ 0 h 1227"/>
                      <a:gd name="T32" fmla="*/ 604 w 604"/>
                      <a:gd name="T33" fmla="*/ 1227 h 12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4" h="1227">
                        <a:moveTo>
                          <a:pt x="0" y="1226"/>
                        </a:moveTo>
                        <a:lnTo>
                          <a:pt x="603" y="1226"/>
                        </a:lnTo>
                        <a:lnTo>
                          <a:pt x="603" y="0"/>
                        </a:lnTo>
                        <a:lnTo>
                          <a:pt x="0" y="0"/>
                        </a:lnTo>
                        <a:lnTo>
                          <a:pt x="0" y="1226"/>
                        </a:lnTo>
                        <a:close/>
                        <a:moveTo>
                          <a:pt x="10" y="1207"/>
                        </a:moveTo>
                        <a:lnTo>
                          <a:pt x="592" y="1207"/>
                        </a:lnTo>
                        <a:lnTo>
                          <a:pt x="592" y="19"/>
                        </a:lnTo>
                        <a:lnTo>
                          <a:pt x="10" y="19"/>
                        </a:lnTo>
                        <a:lnTo>
                          <a:pt x="10" y="1207"/>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52" name="Freeform 1566">
                    <a:extLst>
                      <a:ext uri="{FF2B5EF4-FFF2-40B4-BE49-F238E27FC236}">
                        <a16:creationId xmlns="" xmlns:a16="http://schemas.microsoft.com/office/drawing/2014/main" id="{F0D63830-8D91-4784-B408-1897C37FD8E1}"/>
                      </a:ext>
                    </a:extLst>
                  </p:cNvPr>
                  <p:cNvSpPr>
                    <a:spLocks/>
                  </p:cNvSpPr>
                  <p:nvPr/>
                </p:nvSpPr>
                <p:spPr bwMode="auto">
                  <a:xfrm>
                    <a:off x="44" y="47"/>
                    <a:ext cx="132" cy="270"/>
                  </a:xfrm>
                  <a:custGeom>
                    <a:avLst/>
                    <a:gdLst>
                      <a:gd name="T0" fmla="*/ 0 w 588"/>
                      <a:gd name="T1" fmla="*/ 1 h 1193"/>
                      <a:gd name="T2" fmla="*/ 0 w 588"/>
                      <a:gd name="T3" fmla="*/ 1 h 1193"/>
                      <a:gd name="T4" fmla="*/ 0 w 588"/>
                      <a:gd name="T5" fmla="*/ 0 h 1193"/>
                      <a:gd name="T6" fmla="*/ 0 w 588"/>
                      <a:gd name="T7" fmla="*/ 0 h 1193"/>
                      <a:gd name="T8" fmla="*/ 0 w 588"/>
                      <a:gd name="T9" fmla="*/ 1 h 1193"/>
                      <a:gd name="T10" fmla="*/ 0 w 588"/>
                      <a:gd name="T11" fmla="*/ 1 h 1193"/>
                      <a:gd name="T12" fmla="*/ 0 w 588"/>
                      <a:gd name="T13" fmla="*/ 1 h 1193"/>
                      <a:gd name="T14" fmla="*/ 0 w 588"/>
                      <a:gd name="T15" fmla="*/ 0 h 1193"/>
                      <a:gd name="T16" fmla="*/ 0 w 588"/>
                      <a:gd name="T17" fmla="*/ 0 h 1193"/>
                      <a:gd name="T18" fmla="*/ 0 w 588"/>
                      <a:gd name="T19" fmla="*/ 1 h 1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8"/>
                      <a:gd name="T31" fmla="*/ 0 h 1193"/>
                      <a:gd name="T32" fmla="*/ 588 w 588"/>
                      <a:gd name="T33" fmla="*/ 1193 h 1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8" h="1193">
                        <a:moveTo>
                          <a:pt x="0" y="1192"/>
                        </a:moveTo>
                        <a:lnTo>
                          <a:pt x="587" y="1192"/>
                        </a:lnTo>
                        <a:lnTo>
                          <a:pt x="587" y="0"/>
                        </a:lnTo>
                        <a:lnTo>
                          <a:pt x="0" y="0"/>
                        </a:lnTo>
                        <a:lnTo>
                          <a:pt x="0" y="1192"/>
                        </a:lnTo>
                        <a:close/>
                        <a:moveTo>
                          <a:pt x="9" y="1171"/>
                        </a:moveTo>
                        <a:lnTo>
                          <a:pt x="578" y="1171"/>
                        </a:lnTo>
                        <a:lnTo>
                          <a:pt x="578" y="19"/>
                        </a:lnTo>
                        <a:lnTo>
                          <a:pt x="9" y="19"/>
                        </a:lnTo>
                        <a:lnTo>
                          <a:pt x="9" y="1171"/>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53" name="Freeform 1567">
                    <a:extLst>
                      <a:ext uri="{FF2B5EF4-FFF2-40B4-BE49-F238E27FC236}">
                        <a16:creationId xmlns="" xmlns:a16="http://schemas.microsoft.com/office/drawing/2014/main" id="{BA6DE48D-1DB1-4154-894C-2BEF37F0300E}"/>
                      </a:ext>
                    </a:extLst>
                  </p:cNvPr>
                  <p:cNvSpPr>
                    <a:spLocks/>
                  </p:cNvSpPr>
                  <p:nvPr/>
                </p:nvSpPr>
                <p:spPr bwMode="auto">
                  <a:xfrm>
                    <a:off x="47" y="51"/>
                    <a:ext cx="126" cy="260"/>
                  </a:xfrm>
                  <a:custGeom>
                    <a:avLst/>
                    <a:gdLst>
                      <a:gd name="T0" fmla="*/ 0 w 560"/>
                      <a:gd name="T1" fmla="*/ 1 h 1152"/>
                      <a:gd name="T2" fmla="*/ 0 w 560"/>
                      <a:gd name="T3" fmla="*/ 1 h 1152"/>
                      <a:gd name="T4" fmla="*/ 0 w 560"/>
                      <a:gd name="T5" fmla="*/ 0 h 1152"/>
                      <a:gd name="T6" fmla="*/ 0 w 560"/>
                      <a:gd name="T7" fmla="*/ 0 h 1152"/>
                      <a:gd name="T8" fmla="*/ 0 w 560"/>
                      <a:gd name="T9" fmla="*/ 1 h 1152"/>
                      <a:gd name="T10" fmla="*/ 0 w 560"/>
                      <a:gd name="T11" fmla="*/ 1 h 1152"/>
                      <a:gd name="T12" fmla="*/ 0 w 560"/>
                      <a:gd name="T13" fmla="*/ 1 h 1152"/>
                      <a:gd name="T14" fmla="*/ 0 w 560"/>
                      <a:gd name="T15" fmla="*/ 0 h 1152"/>
                      <a:gd name="T16" fmla="*/ 0 w 560"/>
                      <a:gd name="T17" fmla="*/ 0 h 1152"/>
                      <a:gd name="T18" fmla="*/ 0 w 560"/>
                      <a:gd name="T19" fmla="*/ 1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0"/>
                      <a:gd name="T31" fmla="*/ 0 h 1152"/>
                      <a:gd name="T32" fmla="*/ 560 w 560"/>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0" h="1152">
                        <a:moveTo>
                          <a:pt x="0" y="1151"/>
                        </a:moveTo>
                        <a:lnTo>
                          <a:pt x="559" y="1151"/>
                        </a:lnTo>
                        <a:lnTo>
                          <a:pt x="559" y="0"/>
                        </a:lnTo>
                        <a:lnTo>
                          <a:pt x="0" y="0"/>
                        </a:lnTo>
                        <a:lnTo>
                          <a:pt x="0" y="1151"/>
                        </a:lnTo>
                        <a:close/>
                        <a:moveTo>
                          <a:pt x="9" y="1133"/>
                        </a:moveTo>
                        <a:lnTo>
                          <a:pt x="549" y="1133"/>
                        </a:lnTo>
                        <a:lnTo>
                          <a:pt x="549" y="17"/>
                        </a:lnTo>
                        <a:lnTo>
                          <a:pt x="9" y="17"/>
                        </a:lnTo>
                        <a:lnTo>
                          <a:pt x="9" y="1133"/>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54" name="Freeform 1568">
                    <a:extLst>
                      <a:ext uri="{FF2B5EF4-FFF2-40B4-BE49-F238E27FC236}">
                        <a16:creationId xmlns="" xmlns:a16="http://schemas.microsoft.com/office/drawing/2014/main" id="{3C6EE8F9-776C-45FB-8EDE-6E88EA39495C}"/>
                      </a:ext>
                    </a:extLst>
                  </p:cNvPr>
                  <p:cNvSpPr>
                    <a:spLocks/>
                  </p:cNvSpPr>
                  <p:nvPr/>
                </p:nvSpPr>
                <p:spPr bwMode="auto">
                  <a:xfrm>
                    <a:off x="49" y="56"/>
                    <a:ext cx="123" cy="251"/>
                  </a:xfrm>
                  <a:custGeom>
                    <a:avLst/>
                    <a:gdLst>
                      <a:gd name="T0" fmla="*/ 0 w 545"/>
                      <a:gd name="T1" fmla="*/ 1 h 1113"/>
                      <a:gd name="T2" fmla="*/ 0 w 545"/>
                      <a:gd name="T3" fmla="*/ 1 h 1113"/>
                      <a:gd name="T4" fmla="*/ 0 w 545"/>
                      <a:gd name="T5" fmla="*/ 0 h 1113"/>
                      <a:gd name="T6" fmla="*/ 0 w 545"/>
                      <a:gd name="T7" fmla="*/ 0 h 1113"/>
                      <a:gd name="T8" fmla="*/ 0 w 545"/>
                      <a:gd name="T9" fmla="*/ 1 h 1113"/>
                      <a:gd name="T10" fmla="*/ 0 w 545"/>
                      <a:gd name="T11" fmla="*/ 1 h 1113"/>
                      <a:gd name="T12" fmla="*/ 0 w 545"/>
                      <a:gd name="T13" fmla="*/ 1 h 1113"/>
                      <a:gd name="T14" fmla="*/ 0 w 545"/>
                      <a:gd name="T15" fmla="*/ 0 h 1113"/>
                      <a:gd name="T16" fmla="*/ 0 w 545"/>
                      <a:gd name="T17" fmla="*/ 0 h 1113"/>
                      <a:gd name="T18" fmla="*/ 0 w 545"/>
                      <a:gd name="T19" fmla="*/ 1 h 11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1113"/>
                      <a:gd name="T32" fmla="*/ 545 w 545"/>
                      <a:gd name="T33" fmla="*/ 1113 h 11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1113">
                        <a:moveTo>
                          <a:pt x="0" y="1112"/>
                        </a:moveTo>
                        <a:lnTo>
                          <a:pt x="544" y="1112"/>
                        </a:lnTo>
                        <a:lnTo>
                          <a:pt x="544" y="0"/>
                        </a:lnTo>
                        <a:lnTo>
                          <a:pt x="0" y="0"/>
                        </a:lnTo>
                        <a:lnTo>
                          <a:pt x="0" y="1112"/>
                        </a:lnTo>
                        <a:close/>
                        <a:moveTo>
                          <a:pt x="9" y="1090"/>
                        </a:moveTo>
                        <a:lnTo>
                          <a:pt x="535" y="1090"/>
                        </a:lnTo>
                        <a:lnTo>
                          <a:pt x="535" y="22"/>
                        </a:lnTo>
                        <a:lnTo>
                          <a:pt x="9" y="22"/>
                        </a:lnTo>
                        <a:lnTo>
                          <a:pt x="9" y="1090"/>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55" name="Freeform 1569">
                    <a:extLst>
                      <a:ext uri="{FF2B5EF4-FFF2-40B4-BE49-F238E27FC236}">
                        <a16:creationId xmlns="" xmlns:a16="http://schemas.microsoft.com/office/drawing/2014/main" id="{6476FAE9-AFB6-4404-8F47-12ABC3FDAED9}"/>
                      </a:ext>
                    </a:extLst>
                  </p:cNvPr>
                  <p:cNvSpPr>
                    <a:spLocks/>
                  </p:cNvSpPr>
                  <p:nvPr/>
                </p:nvSpPr>
                <p:spPr bwMode="auto">
                  <a:xfrm>
                    <a:off x="50" y="61"/>
                    <a:ext cx="119" cy="241"/>
                  </a:xfrm>
                  <a:custGeom>
                    <a:avLst/>
                    <a:gdLst>
                      <a:gd name="T0" fmla="*/ 0 w 528"/>
                      <a:gd name="T1" fmla="*/ 1 h 1069"/>
                      <a:gd name="T2" fmla="*/ 0 w 528"/>
                      <a:gd name="T3" fmla="*/ 1 h 1069"/>
                      <a:gd name="T4" fmla="*/ 0 w 528"/>
                      <a:gd name="T5" fmla="*/ 0 h 1069"/>
                      <a:gd name="T6" fmla="*/ 0 w 528"/>
                      <a:gd name="T7" fmla="*/ 0 h 1069"/>
                      <a:gd name="T8" fmla="*/ 0 w 528"/>
                      <a:gd name="T9" fmla="*/ 1 h 1069"/>
                      <a:gd name="T10" fmla="*/ 0 w 528"/>
                      <a:gd name="T11" fmla="*/ 1 h 1069"/>
                      <a:gd name="T12" fmla="*/ 0 w 528"/>
                      <a:gd name="T13" fmla="*/ 1 h 1069"/>
                      <a:gd name="T14" fmla="*/ 0 w 528"/>
                      <a:gd name="T15" fmla="*/ 0 h 1069"/>
                      <a:gd name="T16" fmla="*/ 0 w 528"/>
                      <a:gd name="T17" fmla="*/ 0 h 1069"/>
                      <a:gd name="T18" fmla="*/ 0 w 528"/>
                      <a:gd name="T19" fmla="*/ 1 h 10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8"/>
                      <a:gd name="T31" fmla="*/ 0 h 1069"/>
                      <a:gd name="T32" fmla="*/ 528 w 528"/>
                      <a:gd name="T33" fmla="*/ 1069 h 10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8" h="1069">
                        <a:moveTo>
                          <a:pt x="0" y="1068"/>
                        </a:moveTo>
                        <a:lnTo>
                          <a:pt x="527" y="1068"/>
                        </a:lnTo>
                        <a:lnTo>
                          <a:pt x="527" y="0"/>
                        </a:lnTo>
                        <a:lnTo>
                          <a:pt x="0" y="0"/>
                        </a:lnTo>
                        <a:lnTo>
                          <a:pt x="0" y="1068"/>
                        </a:lnTo>
                        <a:close/>
                        <a:moveTo>
                          <a:pt x="11" y="1048"/>
                        </a:moveTo>
                        <a:lnTo>
                          <a:pt x="516" y="1048"/>
                        </a:lnTo>
                        <a:lnTo>
                          <a:pt x="516" y="20"/>
                        </a:lnTo>
                        <a:lnTo>
                          <a:pt x="11" y="20"/>
                        </a:lnTo>
                        <a:lnTo>
                          <a:pt x="11" y="1048"/>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56" name="Freeform 1570">
                    <a:extLst>
                      <a:ext uri="{FF2B5EF4-FFF2-40B4-BE49-F238E27FC236}">
                        <a16:creationId xmlns="" xmlns:a16="http://schemas.microsoft.com/office/drawing/2014/main" id="{DB5DC9CD-6094-4A70-88D0-E76D486B203A}"/>
                      </a:ext>
                    </a:extLst>
                  </p:cNvPr>
                  <p:cNvSpPr>
                    <a:spLocks/>
                  </p:cNvSpPr>
                  <p:nvPr/>
                </p:nvSpPr>
                <p:spPr bwMode="auto">
                  <a:xfrm>
                    <a:off x="52" y="65"/>
                    <a:ext cx="115" cy="233"/>
                  </a:xfrm>
                  <a:custGeom>
                    <a:avLst/>
                    <a:gdLst>
                      <a:gd name="T0" fmla="*/ 0 w 510"/>
                      <a:gd name="T1" fmla="*/ 1 h 1032"/>
                      <a:gd name="T2" fmla="*/ 0 w 510"/>
                      <a:gd name="T3" fmla="*/ 1 h 1032"/>
                      <a:gd name="T4" fmla="*/ 0 w 510"/>
                      <a:gd name="T5" fmla="*/ 0 h 1032"/>
                      <a:gd name="T6" fmla="*/ 0 w 510"/>
                      <a:gd name="T7" fmla="*/ 0 h 1032"/>
                      <a:gd name="T8" fmla="*/ 0 w 510"/>
                      <a:gd name="T9" fmla="*/ 1 h 1032"/>
                      <a:gd name="T10" fmla="*/ 0 w 510"/>
                      <a:gd name="T11" fmla="*/ 1 h 1032"/>
                      <a:gd name="T12" fmla="*/ 0 w 510"/>
                      <a:gd name="T13" fmla="*/ 1 h 1032"/>
                      <a:gd name="T14" fmla="*/ 0 w 510"/>
                      <a:gd name="T15" fmla="*/ 0 h 1032"/>
                      <a:gd name="T16" fmla="*/ 0 w 510"/>
                      <a:gd name="T17" fmla="*/ 0 h 1032"/>
                      <a:gd name="T18" fmla="*/ 0 w 510"/>
                      <a:gd name="T19" fmla="*/ 1 h 10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0"/>
                      <a:gd name="T31" fmla="*/ 0 h 1032"/>
                      <a:gd name="T32" fmla="*/ 510 w 510"/>
                      <a:gd name="T33" fmla="*/ 1032 h 10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0" h="1032">
                        <a:moveTo>
                          <a:pt x="0" y="1031"/>
                        </a:moveTo>
                        <a:lnTo>
                          <a:pt x="509" y="1031"/>
                        </a:lnTo>
                        <a:lnTo>
                          <a:pt x="509" y="0"/>
                        </a:lnTo>
                        <a:lnTo>
                          <a:pt x="0" y="0"/>
                        </a:lnTo>
                        <a:lnTo>
                          <a:pt x="0" y="1031"/>
                        </a:lnTo>
                        <a:close/>
                        <a:moveTo>
                          <a:pt x="9" y="1009"/>
                        </a:moveTo>
                        <a:lnTo>
                          <a:pt x="500" y="1009"/>
                        </a:lnTo>
                        <a:lnTo>
                          <a:pt x="500" y="23"/>
                        </a:lnTo>
                        <a:lnTo>
                          <a:pt x="9" y="23"/>
                        </a:lnTo>
                        <a:lnTo>
                          <a:pt x="9" y="1009"/>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57" name="Freeform 1571">
                    <a:extLst>
                      <a:ext uri="{FF2B5EF4-FFF2-40B4-BE49-F238E27FC236}">
                        <a16:creationId xmlns="" xmlns:a16="http://schemas.microsoft.com/office/drawing/2014/main" id="{33CEC45C-E24F-4412-852D-3872F567852F}"/>
                      </a:ext>
                    </a:extLst>
                  </p:cNvPr>
                  <p:cNvSpPr>
                    <a:spLocks/>
                  </p:cNvSpPr>
                  <p:nvPr/>
                </p:nvSpPr>
                <p:spPr bwMode="auto">
                  <a:xfrm>
                    <a:off x="55" y="71"/>
                    <a:ext cx="109" cy="223"/>
                  </a:xfrm>
                  <a:custGeom>
                    <a:avLst/>
                    <a:gdLst>
                      <a:gd name="T0" fmla="*/ 0 w 485"/>
                      <a:gd name="T1" fmla="*/ 0 h 987"/>
                      <a:gd name="T2" fmla="*/ 0 w 485"/>
                      <a:gd name="T3" fmla="*/ 0 h 987"/>
                      <a:gd name="T4" fmla="*/ 0 w 485"/>
                      <a:gd name="T5" fmla="*/ 0 h 987"/>
                      <a:gd name="T6" fmla="*/ 0 w 485"/>
                      <a:gd name="T7" fmla="*/ 0 h 987"/>
                      <a:gd name="T8" fmla="*/ 0 w 485"/>
                      <a:gd name="T9" fmla="*/ 0 h 987"/>
                      <a:gd name="T10" fmla="*/ 0 w 485"/>
                      <a:gd name="T11" fmla="*/ 0 h 987"/>
                      <a:gd name="T12" fmla="*/ 0 w 485"/>
                      <a:gd name="T13" fmla="*/ 0 h 987"/>
                      <a:gd name="T14" fmla="*/ 0 w 485"/>
                      <a:gd name="T15" fmla="*/ 0 h 987"/>
                      <a:gd name="T16" fmla="*/ 0 w 485"/>
                      <a:gd name="T17" fmla="*/ 0 h 987"/>
                      <a:gd name="T18" fmla="*/ 0 w 485"/>
                      <a:gd name="T19" fmla="*/ 0 h 9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5"/>
                      <a:gd name="T31" fmla="*/ 0 h 987"/>
                      <a:gd name="T32" fmla="*/ 485 w 485"/>
                      <a:gd name="T33" fmla="*/ 987 h 9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5" h="987">
                        <a:moveTo>
                          <a:pt x="0" y="986"/>
                        </a:moveTo>
                        <a:lnTo>
                          <a:pt x="484" y="986"/>
                        </a:lnTo>
                        <a:lnTo>
                          <a:pt x="484" y="0"/>
                        </a:lnTo>
                        <a:lnTo>
                          <a:pt x="0" y="0"/>
                        </a:lnTo>
                        <a:lnTo>
                          <a:pt x="0" y="986"/>
                        </a:lnTo>
                        <a:close/>
                        <a:moveTo>
                          <a:pt x="15" y="963"/>
                        </a:moveTo>
                        <a:lnTo>
                          <a:pt x="472" y="963"/>
                        </a:lnTo>
                        <a:lnTo>
                          <a:pt x="472" y="23"/>
                        </a:lnTo>
                        <a:lnTo>
                          <a:pt x="15" y="23"/>
                        </a:lnTo>
                        <a:lnTo>
                          <a:pt x="15" y="963"/>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58" name="Freeform 1572">
                    <a:extLst>
                      <a:ext uri="{FF2B5EF4-FFF2-40B4-BE49-F238E27FC236}">
                        <a16:creationId xmlns="" xmlns:a16="http://schemas.microsoft.com/office/drawing/2014/main" id="{A1C2FE20-A756-471D-87B0-F4281A227EC4}"/>
                      </a:ext>
                    </a:extLst>
                  </p:cNvPr>
                  <p:cNvSpPr>
                    <a:spLocks/>
                  </p:cNvSpPr>
                  <p:nvPr/>
                </p:nvSpPr>
                <p:spPr bwMode="auto">
                  <a:xfrm>
                    <a:off x="58" y="75"/>
                    <a:ext cx="103" cy="213"/>
                  </a:xfrm>
                  <a:custGeom>
                    <a:avLst/>
                    <a:gdLst>
                      <a:gd name="T0" fmla="*/ 0 w 458"/>
                      <a:gd name="T1" fmla="*/ 0 h 943"/>
                      <a:gd name="T2" fmla="*/ 0 w 458"/>
                      <a:gd name="T3" fmla="*/ 0 h 943"/>
                      <a:gd name="T4" fmla="*/ 0 w 458"/>
                      <a:gd name="T5" fmla="*/ 0 h 943"/>
                      <a:gd name="T6" fmla="*/ 0 w 458"/>
                      <a:gd name="T7" fmla="*/ 0 h 943"/>
                      <a:gd name="T8" fmla="*/ 0 w 458"/>
                      <a:gd name="T9" fmla="*/ 0 h 943"/>
                      <a:gd name="T10" fmla="*/ 0 w 458"/>
                      <a:gd name="T11" fmla="*/ 0 h 943"/>
                      <a:gd name="T12" fmla="*/ 0 w 458"/>
                      <a:gd name="T13" fmla="*/ 0 h 943"/>
                      <a:gd name="T14" fmla="*/ 0 w 458"/>
                      <a:gd name="T15" fmla="*/ 0 h 943"/>
                      <a:gd name="T16" fmla="*/ 0 w 458"/>
                      <a:gd name="T17" fmla="*/ 0 h 943"/>
                      <a:gd name="T18" fmla="*/ 0 w 458"/>
                      <a:gd name="T19" fmla="*/ 0 h 9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8"/>
                      <a:gd name="T31" fmla="*/ 0 h 943"/>
                      <a:gd name="T32" fmla="*/ 458 w 458"/>
                      <a:gd name="T33" fmla="*/ 943 h 9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8" h="943">
                        <a:moveTo>
                          <a:pt x="0" y="942"/>
                        </a:moveTo>
                        <a:lnTo>
                          <a:pt x="457" y="942"/>
                        </a:lnTo>
                        <a:lnTo>
                          <a:pt x="457" y="0"/>
                        </a:lnTo>
                        <a:lnTo>
                          <a:pt x="0" y="0"/>
                        </a:lnTo>
                        <a:lnTo>
                          <a:pt x="0" y="942"/>
                        </a:lnTo>
                        <a:close/>
                        <a:moveTo>
                          <a:pt x="12" y="917"/>
                        </a:moveTo>
                        <a:lnTo>
                          <a:pt x="444" y="917"/>
                        </a:lnTo>
                        <a:lnTo>
                          <a:pt x="444" y="25"/>
                        </a:lnTo>
                        <a:lnTo>
                          <a:pt x="12" y="25"/>
                        </a:lnTo>
                        <a:lnTo>
                          <a:pt x="12" y="917"/>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59" name="Freeform 1573">
                    <a:extLst>
                      <a:ext uri="{FF2B5EF4-FFF2-40B4-BE49-F238E27FC236}">
                        <a16:creationId xmlns="" xmlns:a16="http://schemas.microsoft.com/office/drawing/2014/main" id="{ADEEC42C-2B83-447D-8AEC-4BB7D44D5121}"/>
                      </a:ext>
                    </a:extLst>
                  </p:cNvPr>
                  <p:cNvSpPr>
                    <a:spLocks/>
                  </p:cNvSpPr>
                  <p:nvPr/>
                </p:nvSpPr>
                <p:spPr bwMode="auto">
                  <a:xfrm>
                    <a:off x="61" y="82"/>
                    <a:ext cx="97" cy="200"/>
                  </a:xfrm>
                  <a:custGeom>
                    <a:avLst/>
                    <a:gdLst>
                      <a:gd name="T0" fmla="*/ 0 w 432"/>
                      <a:gd name="T1" fmla="*/ 0 h 887"/>
                      <a:gd name="T2" fmla="*/ 0 w 432"/>
                      <a:gd name="T3" fmla="*/ 0 h 887"/>
                      <a:gd name="T4" fmla="*/ 0 w 432"/>
                      <a:gd name="T5" fmla="*/ 0 h 887"/>
                      <a:gd name="T6" fmla="*/ 0 w 432"/>
                      <a:gd name="T7" fmla="*/ 0 h 887"/>
                      <a:gd name="T8" fmla="*/ 0 w 432"/>
                      <a:gd name="T9" fmla="*/ 0 h 887"/>
                      <a:gd name="T10" fmla="*/ 0 w 432"/>
                      <a:gd name="T11" fmla="*/ 0 h 887"/>
                      <a:gd name="T12" fmla="*/ 0 w 432"/>
                      <a:gd name="T13" fmla="*/ 0 h 887"/>
                      <a:gd name="T14" fmla="*/ 0 w 432"/>
                      <a:gd name="T15" fmla="*/ 0 h 887"/>
                      <a:gd name="T16" fmla="*/ 0 w 432"/>
                      <a:gd name="T17" fmla="*/ 0 h 887"/>
                      <a:gd name="T18" fmla="*/ 0 w 432"/>
                      <a:gd name="T19" fmla="*/ 0 h 8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2"/>
                      <a:gd name="T31" fmla="*/ 0 h 887"/>
                      <a:gd name="T32" fmla="*/ 432 w 432"/>
                      <a:gd name="T33" fmla="*/ 887 h 8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2" h="887">
                        <a:moveTo>
                          <a:pt x="0" y="886"/>
                        </a:moveTo>
                        <a:lnTo>
                          <a:pt x="431" y="886"/>
                        </a:lnTo>
                        <a:lnTo>
                          <a:pt x="431" y="0"/>
                        </a:lnTo>
                        <a:lnTo>
                          <a:pt x="0" y="0"/>
                        </a:lnTo>
                        <a:lnTo>
                          <a:pt x="0" y="886"/>
                        </a:lnTo>
                        <a:close/>
                        <a:moveTo>
                          <a:pt x="7" y="864"/>
                        </a:moveTo>
                        <a:lnTo>
                          <a:pt x="421" y="864"/>
                        </a:lnTo>
                        <a:lnTo>
                          <a:pt x="421" y="22"/>
                        </a:lnTo>
                        <a:lnTo>
                          <a:pt x="7" y="22"/>
                        </a:lnTo>
                        <a:lnTo>
                          <a:pt x="7" y="864"/>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60" name="Freeform 1574">
                    <a:extLst>
                      <a:ext uri="{FF2B5EF4-FFF2-40B4-BE49-F238E27FC236}">
                        <a16:creationId xmlns="" xmlns:a16="http://schemas.microsoft.com/office/drawing/2014/main" id="{D9CF64E3-A2BF-45DB-98C5-2FF96C02AC23}"/>
                      </a:ext>
                    </a:extLst>
                  </p:cNvPr>
                  <p:cNvSpPr>
                    <a:spLocks/>
                  </p:cNvSpPr>
                  <p:nvPr/>
                </p:nvSpPr>
                <p:spPr bwMode="auto">
                  <a:xfrm>
                    <a:off x="63" y="86"/>
                    <a:ext cx="93" cy="190"/>
                  </a:xfrm>
                  <a:custGeom>
                    <a:avLst/>
                    <a:gdLst>
                      <a:gd name="T0" fmla="*/ 0 w 416"/>
                      <a:gd name="T1" fmla="*/ 0 h 843"/>
                      <a:gd name="T2" fmla="*/ 0 w 416"/>
                      <a:gd name="T3" fmla="*/ 0 h 843"/>
                      <a:gd name="T4" fmla="*/ 0 w 416"/>
                      <a:gd name="T5" fmla="*/ 0 h 843"/>
                      <a:gd name="T6" fmla="*/ 0 w 416"/>
                      <a:gd name="T7" fmla="*/ 0 h 843"/>
                      <a:gd name="T8" fmla="*/ 0 w 416"/>
                      <a:gd name="T9" fmla="*/ 0 h 843"/>
                      <a:gd name="T10" fmla="*/ 0 w 416"/>
                      <a:gd name="T11" fmla="*/ 0 h 843"/>
                      <a:gd name="T12" fmla="*/ 0 w 416"/>
                      <a:gd name="T13" fmla="*/ 0 h 843"/>
                      <a:gd name="T14" fmla="*/ 0 w 416"/>
                      <a:gd name="T15" fmla="*/ 0 h 843"/>
                      <a:gd name="T16" fmla="*/ 0 w 416"/>
                      <a:gd name="T17" fmla="*/ 0 h 843"/>
                      <a:gd name="T18" fmla="*/ 0 w 416"/>
                      <a:gd name="T19" fmla="*/ 0 h 8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6"/>
                      <a:gd name="T31" fmla="*/ 0 h 843"/>
                      <a:gd name="T32" fmla="*/ 416 w 416"/>
                      <a:gd name="T33" fmla="*/ 843 h 8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6" h="843">
                        <a:moveTo>
                          <a:pt x="0" y="842"/>
                        </a:moveTo>
                        <a:lnTo>
                          <a:pt x="415" y="842"/>
                        </a:lnTo>
                        <a:lnTo>
                          <a:pt x="415" y="0"/>
                        </a:lnTo>
                        <a:lnTo>
                          <a:pt x="0" y="0"/>
                        </a:lnTo>
                        <a:lnTo>
                          <a:pt x="0" y="842"/>
                        </a:lnTo>
                        <a:close/>
                        <a:moveTo>
                          <a:pt x="13" y="815"/>
                        </a:moveTo>
                        <a:lnTo>
                          <a:pt x="402" y="815"/>
                        </a:lnTo>
                        <a:lnTo>
                          <a:pt x="402" y="28"/>
                        </a:lnTo>
                        <a:lnTo>
                          <a:pt x="13" y="28"/>
                        </a:lnTo>
                        <a:lnTo>
                          <a:pt x="13" y="815"/>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61" name="Freeform 1575">
                    <a:extLst>
                      <a:ext uri="{FF2B5EF4-FFF2-40B4-BE49-F238E27FC236}">
                        <a16:creationId xmlns="" xmlns:a16="http://schemas.microsoft.com/office/drawing/2014/main" id="{CD8C8F65-B4EC-4377-B5B8-93BB275A08B8}"/>
                      </a:ext>
                    </a:extLst>
                  </p:cNvPr>
                  <p:cNvSpPr>
                    <a:spLocks/>
                  </p:cNvSpPr>
                  <p:nvPr/>
                </p:nvSpPr>
                <p:spPr bwMode="auto">
                  <a:xfrm>
                    <a:off x="66" y="92"/>
                    <a:ext cx="87" cy="179"/>
                  </a:xfrm>
                  <a:custGeom>
                    <a:avLst/>
                    <a:gdLst>
                      <a:gd name="T0" fmla="*/ 0 w 390"/>
                      <a:gd name="T1" fmla="*/ 0 h 793"/>
                      <a:gd name="T2" fmla="*/ 0 w 390"/>
                      <a:gd name="T3" fmla="*/ 0 h 793"/>
                      <a:gd name="T4" fmla="*/ 0 w 390"/>
                      <a:gd name="T5" fmla="*/ 0 h 793"/>
                      <a:gd name="T6" fmla="*/ 0 w 390"/>
                      <a:gd name="T7" fmla="*/ 0 h 793"/>
                      <a:gd name="T8" fmla="*/ 0 w 390"/>
                      <a:gd name="T9" fmla="*/ 0 h 793"/>
                      <a:gd name="T10" fmla="*/ 0 w 390"/>
                      <a:gd name="T11" fmla="*/ 0 h 793"/>
                      <a:gd name="T12" fmla="*/ 0 w 390"/>
                      <a:gd name="T13" fmla="*/ 0 h 793"/>
                      <a:gd name="T14" fmla="*/ 0 w 390"/>
                      <a:gd name="T15" fmla="*/ 0 h 793"/>
                      <a:gd name="T16" fmla="*/ 0 w 390"/>
                      <a:gd name="T17" fmla="*/ 0 h 793"/>
                      <a:gd name="T18" fmla="*/ 0 w 390"/>
                      <a:gd name="T19" fmla="*/ 0 h 7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793"/>
                      <a:gd name="T32" fmla="*/ 390 w 390"/>
                      <a:gd name="T33" fmla="*/ 793 h 7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793">
                        <a:moveTo>
                          <a:pt x="0" y="792"/>
                        </a:moveTo>
                        <a:lnTo>
                          <a:pt x="389" y="792"/>
                        </a:lnTo>
                        <a:lnTo>
                          <a:pt x="389" y="0"/>
                        </a:lnTo>
                        <a:lnTo>
                          <a:pt x="0" y="0"/>
                        </a:lnTo>
                        <a:lnTo>
                          <a:pt x="0" y="792"/>
                        </a:lnTo>
                        <a:close/>
                        <a:moveTo>
                          <a:pt x="16" y="761"/>
                        </a:moveTo>
                        <a:lnTo>
                          <a:pt x="374" y="761"/>
                        </a:lnTo>
                        <a:lnTo>
                          <a:pt x="374" y="30"/>
                        </a:lnTo>
                        <a:lnTo>
                          <a:pt x="16" y="30"/>
                        </a:lnTo>
                        <a:lnTo>
                          <a:pt x="16" y="76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62" name="Freeform 1576">
                    <a:extLst>
                      <a:ext uri="{FF2B5EF4-FFF2-40B4-BE49-F238E27FC236}">
                        <a16:creationId xmlns="" xmlns:a16="http://schemas.microsoft.com/office/drawing/2014/main" id="{5426D8BF-E4F0-4CA8-8D04-677A3D09362C}"/>
                      </a:ext>
                    </a:extLst>
                  </p:cNvPr>
                  <p:cNvSpPr>
                    <a:spLocks/>
                  </p:cNvSpPr>
                  <p:nvPr/>
                </p:nvSpPr>
                <p:spPr bwMode="auto">
                  <a:xfrm>
                    <a:off x="70" y="99"/>
                    <a:ext cx="80" cy="165"/>
                  </a:xfrm>
                  <a:custGeom>
                    <a:avLst/>
                    <a:gdLst>
                      <a:gd name="T0" fmla="*/ 0 w 356"/>
                      <a:gd name="T1" fmla="*/ 0 h 732"/>
                      <a:gd name="T2" fmla="*/ 0 w 356"/>
                      <a:gd name="T3" fmla="*/ 0 h 732"/>
                      <a:gd name="T4" fmla="*/ 0 w 356"/>
                      <a:gd name="T5" fmla="*/ 0 h 732"/>
                      <a:gd name="T6" fmla="*/ 0 w 356"/>
                      <a:gd name="T7" fmla="*/ 0 h 732"/>
                      <a:gd name="T8" fmla="*/ 0 w 356"/>
                      <a:gd name="T9" fmla="*/ 0 h 732"/>
                      <a:gd name="T10" fmla="*/ 0 w 356"/>
                      <a:gd name="T11" fmla="*/ 0 h 732"/>
                      <a:gd name="T12" fmla="*/ 0 w 356"/>
                      <a:gd name="T13" fmla="*/ 0 h 732"/>
                      <a:gd name="T14" fmla="*/ 0 w 356"/>
                      <a:gd name="T15" fmla="*/ 0 h 732"/>
                      <a:gd name="T16" fmla="*/ 0 w 356"/>
                      <a:gd name="T17" fmla="*/ 0 h 732"/>
                      <a:gd name="T18" fmla="*/ 0 w 356"/>
                      <a:gd name="T19" fmla="*/ 0 h 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6"/>
                      <a:gd name="T31" fmla="*/ 0 h 732"/>
                      <a:gd name="T32" fmla="*/ 356 w 356"/>
                      <a:gd name="T33" fmla="*/ 732 h 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6" h="732">
                        <a:moveTo>
                          <a:pt x="0" y="731"/>
                        </a:moveTo>
                        <a:lnTo>
                          <a:pt x="355" y="731"/>
                        </a:lnTo>
                        <a:lnTo>
                          <a:pt x="355" y="0"/>
                        </a:lnTo>
                        <a:lnTo>
                          <a:pt x="0" y="0"/>
                        </a:lnTo>
                        <a:lnTo>
                          <a:pt x="0" y="731"/>
                        </a:lnTo>
                        <a:close/>
                        <a:moveTo>
                          <a:pt x="12" y="704"/>
                        </a:moveTo>
                        <a:lnTo>
                          <a:pt x="343" y="704"/>
                        </a:lnTo>
                        <a:lnTo>
                          <a:pt x="343" y="27"/>
                        </a:lnTo>
                        <a:lnTo>
                          <a:pt x="12" y="27"/>
                        </a:lnTo>
                        <a:lnTo>
                          <a:pt x="12" y="704"/>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63" name="Freeform 1577">
                    <a:extLst>
                      <a:ext uri="{FF2B5EF4-FFF2-40B4-BE49-F238E27FC236}">
                        <a16:creationId xmlns="" xmlns:a16="http://schemas.microsoft.com/office/drawing/2014/main" id="{E5F01696-3482-4259-B621-D32F01EC3844}"/>
                      </a:ext>
                    </a:extLst>
                  </p:cNvPr>
                  <p:cNvSpPr>
                    <a:spLocks/>
                  </p:cNvSpPr>
                  <p:nvPr/>
                </p:nvSpPr>
                <p:spPr bwMode="auto">
                  <a:xfrm>
                    <a:off x="73" y="106"/>
                    <a:ext cx="74" cy="153"/>
                  </a:xfrm>
                  <a:custGeom>
                    <a:avLst/>
                    <a:gdLst>
                      <a:gd name="T0" fmla="*/ 0 w 330"/>
                      <a:gd name="T1" fmla="*/ 0 h 677"/>
                      <a:gd name="T2" fmla="*/ 0 w 330"/>
                      <a:gd name="T3" fmla="*/ 0 h 677"/>
                      <a:gd name="T4" fmla="*/ 0 w 330"/>
                      <a:gd name="T5" fmla="*/ 0 h 677"/>
                      <a:gd name="T6" fmla="*/ 0 w 330"/>
                      <a:gd name="T7" fmla="*/ 0 h 677"/>
                      <a:gd name="T8" fmla="*/ 0 w 330"/>
                      <a:gd name="T9" fmla="*/ 0 h 677"/>
                      <a:gd name="T10" fmla="*/ 0 w 330"/>
                      <a:gd name="T11" fmla="*/ 0 h 677"/>
                      <a:gd name="T12" fmla="*/ 0 w 330"/>
                      <a:gd name="T13" fmla="*/ 0 h 677"/>
                      <a:gd name="T14" fmla="*/ 0 w 330"/>
                      <a:gd name="T15" fmla="*/ 0 h 677"/>
                      <a:gd name="T16" fmla="*/ 0 w 330"/>
                      <a:gd name="T17" fmla="*/ 0 h 677"/>
                      <a:gd name="T18" fmla="*/ 0 w 330"/>
                      <a:gd name="T19" fmla="*/ 0 h 6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0"/>
                      <a:gd name="T31" fmla="*/ 0 h 677"/>
                      <a:gd name="T32" fmla="*/ 330 w 330"/>
                      <a:gd name="T33" fmla="*/ 677 h 6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0" h="677">
                        <a:moveTo>
                          <a:pt x="0" y="676"/>
                        </a:moveTo>
                        <a:lnTo>
                          <a:pt x="329" y="676"/>
                        </a:lnTo>
                        <a:lnTo>
                          <a:pt x="329" y="0"/>
                        </a:lnTo>
                        <a:lnTo>
                          <a:pt x="0" y="0"/>
                        </a:lnTo>
                        <a:lnTo>
                          <a:pt x="0" y="676"/>
                        </a:lnTo>
                        <a:close/>
                        <a:moveTo>
                          <a:pt x="15" y="646"/>
                        </a:moveTo>
                        <a:lnTo>
                          <a:pt x="311" y="646"/>
                        </a:lnTo>
                        <a:lnTo>
                          <a:pt x="311" y="29"/>
                        </a:lnTo>
                        <a:lnTo>
                          <a:pt x="15" y="29"/>
                        </a:lnTo>
                        <a:lnTo>
                          <a:pt x="15" y="646"/>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64" name="Freeform 1578">
                    <a:extLst>
                      <a:ext uri="{FF2B5EF4-FFF2-40B4-BE49-F238E27FC236}">
                        <a16:creationId xmlns="" xmlns:a16="http://schemas.microsoft.com/office/drawing/2014/main" id="{58074F5E-D061-427E-ACCC-D371479BDB0C}"/>
                      </a:ext>
                    </a:extLst>
                  </p:cNvPr>
                  <p:cNvSpPr>
                    <a:spLocks/>
                  </p:cNvSpPr>
                  <p:nvPr/>
                </p:nvSpPr>
                <p:spPr bwMode="auto">
                  <a:xfrm>
                    <a:off x="77" y="113"/>
                    <a:ext cx="67" cy="139"/>
                  </a:xfrm>
                  <a:custGeom>
                    <a:avLst/>
                    <a:gdLst>
                      <a:gd name="T0" fmla="*/ 0 w 300"/>
                      <a:gd name="T1" fmla="*/ 0 h 617"/>
                      <a:gd name="T2" fmla="*/ 0 w 300"/>
                      <a:gd name="T3" fmla="*/ 0 h 617"/>
                      <a:gd name="T4" fmla="*/ 0 w 300"/>
                      <a:gd name="T5" fmla="*/ 0 h 617"/>
                      <a:gd name="T6" fmla="*/ 0 w 300"/>
                      <a:gd name="T7" fmla="*/ 0 h 617"/>
                      <a:gd name="T8" fmla="*/ 0 w 300"/>
                      <a:gd name="T9" fmla="*/ 0 h 617"/>
                      <a:gd name="T10" fmla="*/ 0 w 300"/>
                      <a:gd name="T11" fmla="*/ 0 h 617"/>
                      <a:gd name="T12" fmla="*/ 0 w 300"/>
                      <a:gd name="T13" fmla="*/ 0 h 617"/>
                      <a:gd name="T14" fmla="*/ 0 w 300"/>
                      <a:gd name="T15" fmla="*/ 0 h 617"/>
                      <a:gd name="T16" fmla="*/ 0 w 300"/>
                      <a:gd name="T17" fmla="*/ 0 h 617"/>
                      <a:gd name="T18" fmla="*/ 0 w 300"/>
                      <a:gd name="T19" fmla="*/ 0 h 6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0"/>
                      <a:gd name="T31" fmla="*/ 0 h 617"/>
                      <a:gd name="T32" fmla="*/ 300 w 300"/>
                      <a:gd name="T33" fmla="*/ 617 h 6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0" h="617">
                        <a:moveTo>
                          <a:pt x="0" y="616"/>
                        </a:moveTo>
                        <a:lnTo>
                          <a:pt x="299" y="616"/>
                        </a:lnTo>
                        <a:lnTo>
                          <a:pt x="299" y="0"/>
                        </a:lnTo>
                        <a:lnTo>
                          <a:pt x="0" y="0"/>
                        </a:lnTo>
                        <a:lnTo>
                          <a:pt x="0" y="616"/>
                        </a:lnTo>
                        <a:close/>
                        <a:moveTo>
                          <a:pt x="16" y="583"/>
                        </a:moveTo>
                        <a:lnTo>
                          <a:pt x="284" y="583"/>
                        </a:lnTo>
                        <a:lnTo>
                          <a:pt x="284" y="32"/>
                        </a:lnTo>
                        <a:lnTo>
                          <a:pt x="16" y="32"/>
                        </a:lnTo>
                        <a:lnTo>
                          <a:pt x="16" y="583"/>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65" name="Freeform 1579">
                    <a:extLst>
                      <a:ext uri="{FF2B5EF4-FFF2-40B4-BE49-F238E27FC236}">
                        <a16:creationId xmlns="" xmlns:a16="http://schemas.microsoft.com/office/drawing/2014/main" id="{3F3EC25B-F9C6-4123-AAA7-D5428EC9ECD1}"/>
                      </a:ext>
                    </a:extLst>
                  </p:cNvPr>
                  <p:cNvSpPr>
                    <a:spLocks/>
                  </p:cNvSpPr>
                  <p:nvPr/>
                </p:nvSpPr>
                <p:spPr bwMode="auto">
                  <a:xfrm>
                    <a:off x="80" y="121"/>
                    <a:ext cx="60" cy="123"/>
                  </a:xfrm>
                  <a:custGeom>
                    <a:avLst/>
                    <a:gdLst>
                      <a:gd name="T0" fmla="*/ 0 w 270"/>
                      <a:gd name="T1" fmla="*/ 0 h 547"/>
                      <a:gd name="T2" fmla="*/ 0 w 270"/>
                      <a:gd name="T3" fmla="*/ 0 h 547"/>
                      <a:gd name="T4" fmla="*/ 0 w 270"/>
                      <a:gd name="T5" fmla="*/ 0 h 547"/>
                      <a:gd name="T6" fmla="*/ 0 w 270"/>
                      <a:gd name="T7" fmla="*/ 0 h 547"/>
                      <a:gd name="T8" fmla="*/ 0 w 270"/>
                      <a:gd name="T9" fmla="*/ 0 h 547"/>
                      <a:gd name="T10" fmla="*/ 0 w 270"/>
                      <a:gd name="T11" fmla="*/ 0 h 547"/>
                      <a:gd name="T12" fmla="*/ 0 w 270"/>
                      <a:gd name="T13" fmla="*/ 0 h 547"/>
                      <a:gd name="T14" fmla="*/ 0 w 270"/>
                      <a:gd name="T15" fmla="*/ 0 h 547"/>
                      <a:gd name="T16" fmla="*/ 0 w 270"/>
                      <a:gd name="T17" fmla="*/ 0 h 547"/>
                      <a:gd name="T18" fmla="*/ 0 w 270"/>
                      <a:gd name="T19" fmla="*/ 0 h 5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547"/>
                      <a:gd name="T32" fmla="*/ 270 w 270"/>
                      <a:gd name="T33" fmla="*/ 547 h 5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547">
                        <a:moveTo>
                          <a:pt x="0" y="546"/>
                        </a:moveTo>
                        <a:lnTo>
                          <a:pt x="269" y="546"/>
                        </a:lnTo>
                        <a:lnTo>
                          <a:pt x="269" y="0"/>
                        </a:lnTo>
                        <a:lnTo>
                          <a:pt x="0" y="0"/>
                        </a:lnTo>
                        <a:lnTo>
                          <a:pt x="0" y="546"/>
                        </a:lnTo>
                        <a:close/>
                        <a:moveTo>
                          <a:pt x="15" y="510"/>
                        </a:moveTo>
                        <a:lnTo>
                          <a:pt x="251" y="510"/>
                        </a:lnTo>
                        <a:lnTo>
                          <a:pt x="251" y="35"/>
                        </a:lnTo>
                        <a:lnTo>
                          <a:pt x="15" y="35"/>
                        </a:lnTo>
                        <a:lnTo>
                          <a:pt x="15" y="51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66" name="Freeform 1580">
                    <a:extLst>
                      <a:ext uri="{FF2B5EF4-FFF2-40B4-BE49-F238E27FC236}">
                        <a16:creationId xmlns="" xmlns:a16="http://schemas.microsoft.com/office/drawing/2014/main" id="{46F04690-BB4F-46A2-B49D-C7CE029B0F06}"/>
                      </a:ext>
                    </a:extLst>
                  </p:cNvPr>
                  <p:cNvSpPr>
                    <a:spLocks/>
                  </p:cNvSpPr>
                  <p:nvPr/>
                </p:nvSpPr>
                <p:spPr bwMode="auto">
                  <a:xfrm>
                    <a:off x="83" y="127"/>
                    <a:ext cx="53" cy="108"/>
                  </a:xfrm>
                  <a:custGeom>
                    <a:avLst/>
                    <a:gdLst>
                      <a:gd name="T0" fmla="*/ 0 w 236"/>
                      <a:gd name="T1" fmla="*/ 0 h 481"/>
                      <a:gd name="T2" fmla="*/ 0 w 236"/>
                      <a:gd name="T3" fmla="*/ 0 h 481"/>
                      <a:gd name="T4" fmla="*/ 0 w 236"/>
                      <a:gd name="T5" fmla="*/ 0 h 481"/>
                      <a:gd name="T6" fmla="*/ 0 w 236"/>
                      <a:gd name="T7" fmla="*/ 0 h 481"/>
                      <a:gd name="T8" fmla="*/ 0 w 236"/>
                      <a:gd name="T9" fmla="*/ 0 h 481"/>
                      <a:gd name="T10" fmla="*/ 0 w 236"/>
                      <a:gd name="T11" fmla="*/ 0 h 481"/>
                      <a:gd name="T12" fmla="*/ 0 w 236"/>
                      <a:gd name="T13" fmla="*/ 0 h 481"/>
                      <a:gd name="T14" fmla="*/ 0 w 236"/>
                      <a:gd name="T15" fmla="*/ 0 h 481"/>
                      <a:gd name="T16" fmla="*/ 0 w 236"/>
                      <a:gd name="T17" fmla="*/ 0 h 481"/>
                      <a:gd name="T18" fmla="*/ 0 w 236"/>
                      <a:gd name="T19" fmla="*/ 0 h 4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6"/>
                      <a:gd name="T31" fmla="*/ 0 h 481"/>
                      <a:gd name="T32" fmla="*/ 236 w 236"/>
                      <a:gd name="T33" fmla="*/ 481 h 4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6" h="481">
                        <a:moveTo>
                          <a:pt x="0" y="480"/>
                        </a:moveTo>
                        <a:lnTo>
                          <a:pt x="235" y="480"/>
                        </a:lnTo>
                        <a:lnTo>
                          <a:pt x="235" y="0"/>
                        </a:lnTo>
                        <a:lnTo>
                          <a:pt x="0" y="0"/>
                        </a:lnTo>
                        <a:lnTo>
                          <a:pt x="0" y="480"/>
                        </a:lnTo>
                        <a:close/>
                        <a:moveTo>
                          <a:pt x="16" y="447"/>
                        </a:moveTo>
                        <a:lnTo>
                          <a:pt x="220" y="447"/>
                        </a:lnTo>
                        <a:lnTo>
                          <a:pt x="220" y="32"/>
                        </a:lnTo>
                        <a:lnTo>
                          <a:pt x="16" y="32"/>
                        </a:lnTo>
                        <a:lnTo>
                          <a:pt x="16" y="447"/>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67" name="Freeform 1581">
                    <a:extLst>
                      <a:ext uri="{FF2B5EF4-FFF2-40B4-BE49-F238E27FC236}">
                        <a16:creationId xmlns="" xmlns:a16="http://schemas.microsoft.com/office/drawing/2014/main" id="{7F446FBB-AF65-4B44-AD81-89F6D40EA8FB}"/>
                      </a:ext>
                    </a:extLst>
                  </p:cNvPr>
                  <p:cNvSpPr>
                    <a:spLocks/>
                  </p:cNvSpPr>
                  <p:nvPr/>
                </p:nvSpPr>
                <p:spPr bwMode="auto">
                  <a:xfrm>
                    <a:off x="87" y="135"/>
                    <a:ext cx="45" cy="92"/>
                  </a:xfrm>
                  <a:custGeom>
                    <a:avLst/>
                    <a:gdLst>
                      <a:gd name="T0" fmla="*/ 0 w 202"/>
                      <a:gd name="T1" fmla="*/ 0 h 412"/>
                      <a:gd name="T2" fmla="*/ 0 w 202"/>
                      <a:gd name="T3" fmla="*/ 0 h 412"/>
                      <a:gd name="T4" fmla="*/ 0 w 202"/>
                      <a:gd name="T5" fmla="*/ 0 h 412"/>
                      <a:gd name="T6" fmla="*/ 0 w 202"/>
                      <a:gd name="T7" fmla="*/ 0 h 412"/>
                      <a:gd name="T8" fmla="*/ 0 w 202"/>
                      <a:gd name="T9" fmla="*/ 0 h 412"/>
                      <a:gd name="T10" fmla="*/ 0 w 202"/>
                      <a:gd name="T11" fmla="*/ 0 h 412"/>
                      <a:gd name="T12" fmla="*/ 0 w 202"/>
                      <a:gd name="T13" fmla="*/ 0 h 412"/>
                      <a:gd name="T14" fmla="*/ 0 w 202"/>
                      <a:gd name="T15" fmla="*/ 0 h 412"/>
                      <a:gd name="T16" fmla="*/ 0 w 202"/>
                      <a:gd name="T17" fmla="*/ 0 h 412"/>
                      <a:gd name="T18" fmla="*/ 0 w 202"/>
                      <a:gd name="T19" fmla="*/ 0 h 4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2"/>
                      <a:gd name="T31" fmla="*/ 0 h 412"/>
                      <a:gd name="T32" fmla="*/ 202 w 202"/>
                      <a:gd name="T33" fmla="*/ 412 h 4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2" h="412">
                        <a:moveTo>
                          <a:pt x="0" y="411"/>
                        </a:moveTo>
                        <a:lnTo>
                          <a:pt x="201" y="411"/>
                        </a:lnTo>
                        <a:lnTo>
                          <a:pt x="201" y="0"/>
                        </a:lnTo>
                        <a:lnTo>
                          <a:pt x="0" y="0"/>
                        </a:lnTo>
                        <a:lnTo>
                          <a:pt x="0" y="411"/>
                        </a:lnTo>
                        <a:close/>
                        <a:moveTo>
                          <a:pt x="19" y="374"/>
                        </a:moveTo>
                        <a:lnTo>
                          <a:pt x="181" y="374"/>
                        </a:lnTo>
                        <a:lnTo>
                          <a:pt x="181" y="37"/>
                        </a:lnTo>
                        <a:lnTo>
                          <a:pt x="19" y="37"/>
                        </a:lnTo>
                        <a:lnTo>
                          <a:pt x="19" y="374"/>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68" name="Freeform 1582">
                    <a:extLst>
                      <a:ext uri="{FF2B5EF4-FFF2-40B4-BE49-F238E27FC236}">
                        <a16:creationId xmlns="" xmlns:a16="http://schemas.microsoft.com/office/drawing/2014/main" id="{9BBCFA2E-665F-41A4-B349-B08C2634B360}"/>
                      </a:ext>
                    </a:extLst>
                  </p:cNvPr>
                  <p:cNvSpPr>
                    <a:spLocks/>
                  </p:cNvSpPr>
                  <p:nvPr/>
                </p:nvSpPr>
                <p:spPr bwMode="auto">
                  <a:xfrm>
                    <a:off x="91" y="144"/>
                    <a:ext cx="37" cy="75"/>
                  </a:xfrm>
                  <a:custGeom>
                    <a:avLst/>
                    <a:gdLst>
                      <a:gd name="T0" fmla="*/ 0 w 167"/>
                      <a:gd name="T1" fmla="*/ 0 h 337"/>
                      <a:gd name="T2" fmla="*/ 0 w 167"/>
                      <a:gd name="T3" fmla="*/ 0 h 337"/>
                      <a:gd name="T4" fmla="*/ 0 w 167"/>
                      <a:gd name="T5" fmla="*/ 0 h 337"/>
                      <a:gd name="T6" fmla="*/ 0 w 167"/>
                      <a:gd name="T7" fmla="*/ 0 h 337"/>
                      <a:gd name="T8" fmla="*/ 0 w 167"/>
                      <a:gd name="T9" fmla="*/ 0 h 337"/>
                      <a:gd name="T10" fmla="*/ 0 w 167"/>
                      <a:gd name="T11" fmla="*/ 0 h 337"/>
                      <a:gd name="T12" fmla="*/ 0 w 167"/>
                      <a:gd name="T13" fmla="*/ 0 h 337"/>
                      <a:gd name="T14" fmla="*/ 0 w 167"/>
                      <a:gd name="T15" fmla="*/ 0 h 337"/>
                      <a:gd name="T16" fmla="*/ 0 w 167"/>
                      <a:gd name="T17" fmla="*/ 0 h 337"/>
                      <a:gd name="T18" fmla="*/ 0 w 167"/>
                      <a:gd name="T19" fmla="*/ 0 h 3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7"/>
                      <a:gd name="T31" fmla="*/ 0 h 337"/>
                      <a:gd name="T32" fmla="*/ 167 w 167"/>
                      <a:gd name="T33" fmla="*/ 337 h 3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7" h="337">
                        <a:moveTo>
                          <a:pt x="0" y="336"/>
                        </a:moveTo>
                        <a:lnTo>
                          <a:pt x="166" y="336"/>
                        </a:lnTo>
                        <a:lnTo>
                          <a:pt x="166" y="0"/>
                        </a:lnTo>
                        <a:lnTo>
                          <a:pt x="0" y="0"/>
                        </a:lnTo>
                        <a:lnTo>
                          <a:pt x="0" y="336"/>
                        </a:lnTo>
                        <a:close/>
                        <a:moveTo>
                          <a:pt x="19" y="299"/>
                        </a:moveTo>
                        <a:lnTo>
                          <a:pt x="147" y="299"/>
                        </a:lnTo>
                        <a:lnTo>
                          <a:pt x="147" y="36"/>
                        </a:lnTo>
                        <a:lnTo>
                          <a:pt x="19" y="36"/>
                        </a:lnTo>
                        <a:lnTo>
                          <a:pt x="19" y="29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69" name="Freeform 1583">
                    <a:extLst>
                      <a:ext uri="{FF2B5EF4-FFF2-40B4-BE49-F238E27FC236}">
                        <a16:creationId xmlns="" xmlns:a16="http://schemas.microsoft.com/office/drawing/2014/main" id="{4950505C-6A77-4C3E-920A-634BCCBDB918}"/>
                      </a:ext>
                    </a:extLst>
                  </p:cNvPr>
                  <p:cNvSpPr>
                    <a:spLocks/>
                  </p:cNvSpPr>
                  <p:nvPr/>
                </p:nvSpPr>
                <p:spPr bwMode="auto">
                  <a:xfrm>
                    <a:off x="96" y="152"/>
                    <a:ext cx="27" cy="58"/>
                  </a:xfrm>
                  <a:custGeom>
                    <a:avLst/>
                    <a:gdLst>
                      <a:gd name="T0" fmla="*/ 0 w 124"/>
                      <a:gd name="T1" fmla="*/ 0 h 261"/>
                      <a:gd name="T2" fmla="*/ 0 w 124"/>
                      <a:gd name="T3" fmla="*/ 0 h 261"/>
                      <a:gd name="T4" fmla="*/ 0 w 124"/>
                      <a:gd name="T5" fmla="*/ 0 h 261"/>
                      <a:gd name="T6" fmla="*/ 0 w 124"/>
                      <a:gd name="T7" fmla="*/ 0 h 261"/>
                      <a:gd name="T8" fmla="*/ 0 w 124"/>
                      <a:gd name="T9" fmla="*/ 0 h 261"/>
                      <a:gd name="T10" fmla="*/ 0 w 124"/>
                      <a:gd name="T11" fmla="*/ 0 h 261"/>
                      <a:gd name="T12" fmla="*/ 0 w 124"/>
                      <a:gd name="T13" fmla="*/ 0 h 261"/>
                      <a:gd name="T14" fmla="*/ 0 w 124"/>
                      <a:gd name="T15" fmla="*/ 0 h 261"/>
                      <a:gd name="T16" fmla="*/ 0 w 124"/>
                      <a:gd name="T17" fmla="*/ 0 h 261"/>
                      <a:gd name="T18" fmla="*/ 0 w 124"/>
                      <a:gd name="T19" fmla="*/ 0 h 2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261"/>
                      <a:gd name="T32" fmla="*/ 124 w 124"/>
                      <a:gd name="T33" fmla="*/ 261 h 2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261">
                        <a:moveTo>
                          <a:pt x="0" y="260"/>
                        </a:moveTo>
                        <a:lnTo>
                          <a:pt x="123" y="260"/>
                        </a:lnTo>
                        <a:lnTo>
                          <a:pt x="123" y="0"/>
                        </a:lnTo>
                        <a:lnTo>
                          <a:pt x="0" y="0"/>
                        </a:lnTo>
                        <a:lnTo>
                          <a:pt x="0" y="260"/>
                        </a:lnTo>
                        <a:close/>
                        <a:moveTo>
                          <a:pt x="18" y="218"/>
                        </a:moveTo>
                        <a:lnTo>
                          <a:pt x="102" y="218"/>
                        </a:lnTo>
                        <a:lnTo>
                          <a:pt x="102" y="42"/>
                        </a:lnTo>
                        <a:lnTo>
                          <a:pt x="18" y="42"/>
                        </a:lnTo>
                        <a:lnTo>
                          <a:pt x="18" y="218"/>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70" name="Freeform 1584">
                    <a:extLst>
                      <a:ext uri="{FF2B5EF4-FFF2-40B4-BE49-F238E27FC236}">
                        <a16:creationId xmlns="" xmlns:a16="http://schemas.microsoft.com/office/drawing/2014/main" id="{51BBA754-819B-4F5D-B273-DCB7C0A2F541}"/>
                      </a:ext>
                    </a:extLst>
                  </p:cNvPr>
                  <p:cNvSpPr>
                    <a:spLocks/>
                  </p:cNvSpPr>
                  <p:nvPr/>
                </p:nvSpPr>
                <p:spPr bwMode="auto">
                  <a:xfrm>
                    <a:off x="100" y="163"/>
                    <a:ext cx="20" cy="39"/>
                  </a:xfrm>
                  <a:custGeom>
                    <a:avLst/>
                    <a:gdLst>
                      <a:gd name="T0" fmla="*/ 0 w 92"/>
                      <a:gd name="T1" fmla="*/ 0 h 175"/>
                      <a:gd name="T2" fmla="*/ 0 w 92"/>
                      <a:gd name="T3" fmla="*/ 0 h 175"/>
                      <a:gd name="T4" fmla="*/ 0 w 92"/>
                      <a:gd name="T5" fmla="*/ 0 h 175"/>
                      <a:gd name="T6" fmla="*/ 0 w 92"/>
                      <a:gd name="T7" fmla="*/ 0 h 175"/>
                      <a:gd name="T8" fmla="*/ 0 w 92"/>
                      <a:gd name="T9" fmla="*/ 0 h 175"/>
                      <a:gd name="T10" fmla="*/ 0 w 92"/>
                      <a:gd name="T11" fmla="*/ 0 h 175"/>
                      <a:gd name="T12" fmla="*/ 0 w 92"/>
                      <a:gd name="T13" fmla="*/ 0 h 175"/>
                      <a:gd name="T14" fmla="*/ 0 w 92"/>
                      <a:gd name="T15" fmla="*/ 0 h 175"/>
                      <a:gd name="T16" fmla="*/ 0 w 92"/>
                      <a:gd name="T17" fmla="*/ 0 h 175"/>
                      <a:gd name="T18" fmla="*/ 0 w 92"/>
                      <a:gd name="T19" fmla="*/ 0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
                      <a:gd name="T31" fmla="*/ 0 h 175"/>
                      <a:gd name="T32" fmla="*/ 92 w 92"/>
                      <a:gd name="T33" fmla="*/ 175 h 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 h="175">
                        <a:moveTo>
                          <a:pt x="0" y="174"/>
                        </a:moveTo>
                        <a:lnTo>
                          <a:pt x="91" y="174"/>
                        </a:lnTo>
                        <a:lnTo>
                          <a:pt x="91" y="0"/>
                        </a:lnTo>
                        <a:lnTo>
                          <a:pt x="0" y="0"/>
                        </a:lnTo>
                        <a:lnTo>
                          <a:pt x="0" y="174"/>
                        </a:lnTo>
                        <a:close/>
                        <a:moveTo>
                          <a:pt x="23" y="130"/>
                        </a:moveTo>
                        <a:lnTo>
                          <a:pt x="68" y="130"/>
                        </a:lnTo>
                        <a:lnTo>
                          <a:pt x="68" y="43"/>
                        </a:lnTo>
                        <a:lnTo>
                          <a:pt x="23" y="43"/>
                        </a:lnTo>
                        <a:lnTo>
                          <a:pt x="23" y="13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71" name="Freeform 1585">
                    <a:extLst>
                      <a:ext uri="{FF2B5EF4-FFF2-40B4-BE49-F238E27FC236}">
                        <a16:creationId xmlns="" xmlns:a16="http://schemas.microsoft.com/office/drawing/2014/main" id="{D2EAAEEB-F0B9-416C-A3AD-E36EF3B9064C}"/>
                      </a:ext>
                    </a:extLst>
                  </p:cNvPr>
                  <p:cNvSpPr>
                    <a:spLocks/>
                  </p:cNvSpPr>
                  <p:nvPr/>
                </p:nvSpPr>
                <p:spPr bwMode="auto">
                  <a:xfrm>
                    <a:off x="106" y="173"/>
                    <a:ext cx="8" cy="19"/>
                  </a:xfrm>
                  <a:custGeom>
                    <a:avLst/>
                    <a:gdLst>
                      <a:gd name="T0" fmla="*/ 0 w 38"/>
                      <a:gd name="T1" fmla="*/ 0 h 86"/>
                      <a:gd name="T2" fmla="*/ 0 w 38"/>
                      <a:gd name="T3" fmla="*/ 0 h 86"/>
                      <a:gd name="T4" fmla="*/ 0 w 38"/>
                      <a:gd name="T5" fmla="*/ 0 h 86"/>
                      <a:gd name="T6" fmla="*/ 0 w 38"/>
                      <a:gd name="T7" fmla="*/ 0 h 86"/>
                      <a:gd name="T8" fmla="*/ 0 w 38"/>
                      <a:gd name="T9" fmla="*/ 0 h 86"/>
                      <a:gd name="T10" fmla="*/ 0 w 38"/>
                      <a:gd name="T11" fmla="*/ 0 h 86"/>
                      <a:gd name="T12" fmla="*/ 0 w 38"/>
                      <a:gd name="T13" fmla="*/ 0 h 86"/>
                      <a:gd name="T14" fmla="*/ 0 60000 65536"/>
                      <a:gd name="T15" fmla="*/ 0 60000 65536"/>
                      <a:gd name="T16" fmla="*/ 0 60000 65536"/>
                      <a:gd name="T17" fmla="*/ 0 60000 65536"/>
                      <a:gd name="T18" fmla="*/ 0 60000 65536"/>
                      <a:gd name="T19" fmla="*/ 0 60000 65536"/>
                      <a:gd name="T20" fmla="*/ 0 60000 65536"/>
                      <a:gd name="T21" fmla="*/ 0 w 38"/>
                      <a:gd name="T22" fmla="*/ 0 h 86"/>
                      <a:gd name="T23" fmla="*/ 38 w 38"/>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6">
                        <a:moveTo>
                          <a:pt x="0" y="85"/>
                        </a:moveTo>
                        <a:lnTo>
                          <a:pt x="37" y="85"/>
                        </a:lnTo>
                        <a:lnTo>
                          <a:pt x="37" y="0"/>
                        </a:lnTo>
                        <a:lnTo>
                          <a:pt x="0" y="0"/>
                        </a:lnTo>
                        <a:lnTo>
                          <a:pt x="0" y="85"/>
                        </a:lnTo>
                        <a:close/>
                        <a:moveTo>
                          <a:pt x="21" y="43"/>
                        </a:moveTo>
                        <a:lnTo>
                          <a:pt x="21"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72" name="Freeform 1586">
                    <a:extLst>
                      <a:ext uri="{FF2B5EF4-FFF2-40B4-BE49-F238E27FC236}">
                        <a16:creationId xmlns="" xmlns:a16="http://schemas.microsoft.com/office/drawing/2014/main" id="{6ACBFC5D-AFB1-48E2-8C67-D3375E71F0C4}"/>
                      </a:ext>
                    </a:extLst>
                  </p:cNvPr>
                  <p:cNvSpPr>
                    <a:spLocks/>
                  </p:cNvSpPr>
                  <p:nvPr/>
                </p:nvSpPr>
                <p:spPr bwMode="auto">
                  <a:xfrm>
                    <a:off x="23" y="5"/>
                    <a:ext cx="174" cy="355"/>
                  </a:xfrm>
                  <a:custGeom>
                    <a:avLst/>
                    <a:gdLst>
                      <a:gd name="T0" fmla="*/ 0 w 771"/>
                      <a:gd name="T1" fmla="*/ 0 h 1569"/>
                      <a:gd name="T2" fmla="*/ 0 w 771"/>
                      <a:gd name="T3" fmla="*/ 0 h 1569"/>
                      <a:gd name="T4" fmla="*/ 0 w 771"/>
                      <a:gd name="T5" fmla="*/ 0 h 1569"/>
                      <a:gd name="T6" fmla="*/ 0 w 771"/>
                      <a:gd name="T7" fmla="*/ 0 h 1569"/>
                      <a:gd name="T8" fmla="*/ 0 w 771"/>
                      <a:gd name="T9" fmla="*/ 0 h 1569"/>
                      <a:gd name="T10" fmla="*/ 0 w 771"/>
                      <a:gd name="T11" fmla="*/ 0 h 1569"/>
                      <a:gd name="T12" fmla="*/ 0 w 771"/>
                      <a:gd name="T13" fmla="*/ 0 h 1569"/>
                      <a:gd name="T14" fmla="*/ 0 w 771"/>
                      <a:gd name="T15" fmla="*/ 0 h 1569"/>
                      <a:gd name="T16" fmla="*/ 0 w 771"/>
                      <a:gd name="T17" fmla="*/ 0 h 1569"/>
                      <a:gd name="T18" fmla="*/ 0 w 771"/>
                      <a:gd name="T19" fmla="*/ 0 h 1569"/>
                      <a:gd name="T20" fmla="*/ 0 w 771"/>
                      <a:gd name="T21" fmla="*/ 0 h 1569"/>
                      <a:gd name="T22" fmla="*/ 0 w 771"/>
                      <a:gd name="T23" fmla="*/ 0 h 1569"/>
                      <a:gd name="T24" fmla="*/ 0 w 771"/>
                      <a:gd name="T25" fmla="*/ 0 h 1569"/>
                      <a:gd name="T26" fmla="*/ 0 w 771"/>
                      <a:gd name="T27" fmla="*/ 0 h 1569"/>
                      <a:gd name="T28" fmla="*/ 0 w 771"/>
                      <a:gd name="T29" fmla="*/ 0 h 1569"/>
                      <a:gd name="T30" fmla="*/ 0 w 771"/>
                      <a:gd name="T31" fmla="*/ 1 h 1569"/>
                      <a:gd name="T32" fmla="*/ 0 w 771"/>
                      <a:gd name="T33" fmla="*/ 1 h 1569"/>
                      <a:gd name="T34" fmla="*/ 0 w 771"/>
                      <a:gd name="T35" fmla="*/ 1 h 1569"/>
                      <a:gd name="T36" fmla="*/ 0 w 771"/>
                      <a:gd name="T37" fmla="*/ 1 h 1569"/>
                      <a:gd name="T38" fmla="*/ 0 w 771"/>
                      <a:gd name="T39" fmla="*/ 1 h 1569"/>
                      <a:gd name="T40" fmla="*/ 0 w 771"/>
                      <a:gd name="T41" fmla="*/ 1 h 1569"/>
                      <a:gd name="T42" fmla="*/ 0 w 771"/>
                      <a:gd name="T43" fmla="*/ 1 h 1569"/>
                      <a:gd name="T44" fmla="*/ 0 w 771"/>
                      <a:gd name="T45" fmla="*/ 1 h 1569"/>
                      <a:gd name="T46" fmla="*/ 0 w 771"/>
                      <a:gd name="T47" fmla="*/ 1 h 1569"/>
                      <a:gd name="T48" fmla="*/ 0 w 771"/>
                      <a:gd name="T49" fmla="*/ 1 h 1569"/>
                      <a:gd name="T50" fmla="*/ 0 w 771"/>
                      <a:gd name="T51" fmla="*/ 1 h 1569"/>
                      <a:gd name="T52" fmla="*/ 0 w 771"/>
                      <a:gd name="T53" fmla="*/ 1 h 1569"/>
                      <a:gd name="T54" fmla="*/ 0 w 771"/>
                      <a:gd name="T55" fmla="*/ 1 h 1569"/>
                      <a:gd name="T56" fmla="*/ 0 w 771"/>
                      <a:gd name="T57" fmla="*/ 1 h 1569"/>
                      <a:gd name="T58" fmla="*/ 0 w 771"/>
                      <a:gd name="T59" fmla="*/ 1 h 156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71"/>
                      <a:gd name="T91" fmla="*/ 0 h 1569"/>
                      <a:gd name="T92" fmla="*/ 771 w 771"/>
                      <a:gd name="T93" fmla="*/ 1569 h 156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71" h="1569">
                        <a:moveTo>
                          <a:pt x="0" y="40"/>
                        </a:moveTo>
                        <a:lnTo>
                          <a:pt x="440" y="40"/>
                        </a:lnTo>
                        <a:lnTo>
                          <a:pt x="440" y="0"/>
                        </a:lnTo>
                        <a:lnTo>
                          <a:pt x="0" y="0"/>
                        </a:lnTo>
                        <a:lnTo>
                          <a:pt x="0" y="40"/>
                        </a:lnTo>
                        <a:close/>
                        <a:moveTo>
                          <a:pt x="615" y="743"/>
                        </a:moveTo>
                        <a:lnTo>
                          <a:pt x="770" y="743"/>
                        </a:lnTo>
                        <a:lnTo>
                          <a:pt x="770" y="708"/>
                        </a:lnTo>
                        <a:lnTo>
                          <a:pt x="615" y="708"/>
                        </a:lnTo>
                        <a:lnTo>
                          <a:pt x="615" y="743"/>
                        </a:lnTo>
                        <a:close/>
                        <a:moveTo>
                          <a:pt x="615" y="950"/>
                        </a:moveTo>
                        <a:lnTo>
                          <a:pt x="770" y="950"/>
                        </a:lnTo>
                        <a:lnTo>
                          <a:pt x="770" y="915"/>
                        </a:lnTo>
                        <a:lnTo>
                          <a:pt x="615" y="915"/>
                        </a:lnTo>
                        <a:lnTo>
                          <a:pt x="615" y="950"/>
                        </a:lnTo>
                        <a:close/>
                        <a:moveTo>
                          <a:pt x="615" y="1158"/>
                        </a:moveTo>
                        <a:lnTo>
                          <a:pt x="770" y="1158"/>
                        </a:lnTo>
                        <a:lnTo>
                          <a:pt x="770" y="1122"/>
                        </a:lnTo>
                        <a:lnTo>
                          <a:pt x="615" y="1122"/>
                        </a:lnTo>
                        <a:lnTo>
                          <a:pt x="615" y="1158"/>
                        </a:lnTo>
                        <a:close/>
                        <a:moveTo>
                          <a:pt x="615" y="1360"/>
                        </a:moveTo>
                        <a:lnTo>
                          <a:pt x="770" y="1360"/>
                        </a:lnTo>
                        <a:lnTo>
                          <a:pt x="770" y="1325"/>
                        </a:lnTo>
                        <a:lnTo>
                          <a:pt x="615" y="1325"/>
                        </a:lnTo>
                        <a:lnTo>
                          <a:pt x="615" y="1360"/>
                        </a:lnTo>
                        <a:close/>
                        <a:moveTo>
                          <a:pt x="615" y="1568"/>
                        </a:moveTo>
                        <a:lnTo>
                          <a:pt x="770" y="1568"/>
                        </a:lnTo>
                        <a:lnTo>
                          <a:pt x="770" y="1532"/>
                        </a:lnTo>
                        <a:lnTo>
                          <a:pt x="615" y="1532"/>
                        </a:lnTo>
                        <a:lnTo>
                          <a:pt x="615" y="1568"/>
                        </a:lnTo>
                        <a:close/>
                      </a:path>
                    </a:pathLst>
                  </a:custGeom>
                  <a:noFill/>
                  <a:ln w="1440" cmpd="sng">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373" name="Freeform 1587">
                    <a:extLst>
                      <a:ext uri="{FF2B5EF4-FFF2-40B4-BE49-F238E27FC236}">
                        <a16:creationId xmlns="" xmlns:a16="http://schemas.microsoft.com/office/drawing/2014/main" id="{4E9C0519-3CB3-4543-AFF4-EFF68DD71DA0}"/>
                      </a:ext>
                    </a:extLst>
                  </p:cNvPr>
                  <p:cNvSpPr>
                    <a:spLocks/>
                  </p:cNvSpPr>
                  <p:nvPr/>
                </p:nvSpPr>
                <p:spPr bwMode="auto">
                  <a:xfrm>
                    <a:off x="0" y="433"/>
                    <a:ext cx="292" cy="17"/>
                  </a:xfrm>
                  <a:custGeom>
                    <a:avLst/>
                    <a:gdLst>
                      <a:gd name="T0" fmla="*/ 0 w 1293"/>
                      <a:gd name="T1" fmla="*/ 0 h 81"/>
                      <a:gd name="T2" fmla="*/ 1 w 1293"/>
                      <a:gd name="T3" fmla="*/ 0 h 81"/>
                      <a:gd name="T4" fmla="*/ 1 w 1293"/>
                      <a:gd name="T5" fmla="*/ 0 h 81"/>
                      <a:gd name="T6" fmla="*/ 0 w 1293"/>
                      <a:gd name="T7" fmla="*/ 0 h 81"/>
                      <a:gd name="T8" fmla="*/ 0 w 1293"/>
                      <a:gd name="T9" fmla="*/ 0 h 81"/>
                      <a:gd name="T10" fmla="*/ 0 w 1293"/>
                      <a:gd name="T11" fmla="*/ 0 h 81"/>
                      <a:gd name="T12" fmla="*/ 1 w 1293"/>
                      <a:gd name="T13" fmla="*/ 0 h 81"/>
                      <a:gd name="T14" fmla="*/ 1 w 1293"/>
                      <a:gd name="T15" fmla="*/ 0 h 81"/>
                      <a:gd name="T16" fmla="*/ 0 w 1293"/>
                      <a:gd name="T17" fmla="*/ 0 h 81"/>
                      <a:gd name="T18" fmla="*/ 0 w 1293"/>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93"/>
                      <a:gd name="T31" fmla="*/ 0 h 81"/>
                      <a:gd name="T32" fmla="*/ 1293 w 1293"/>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93" h="81">
                        <a:moveTo>
                          <a:pt x="0" y="80"/>
                        </a:moveTo>
                        <a:lnTo>
                          <a:pt x="1292" y="80"/>
                        </a:lnTo>
                        <a:lnTo>
                          <a:pt x="1292" y="0"/>
                        </a:lnTo>
                        <a:lnTo>
                          <a:pt x="0" y="0"/>
                        </a:lnTo>
                        <a:lnTo>
                          <a:pt x="0" y="80"/>
                        </a:lnTo>
                        <a:close/>
                        <a:moveTo>
                          <a:pt x="10" y="76"/>
                        </a:moveTo>
                        <a:lnTo>
                          <a:pt x="1279" y="76"/>
                        </a:lnTo>
                        <a:lnTo>
                          <a:pt x="1279" y="0"/>
                        </a:lnTo>
                        <a:lnTo>
                          <a:pt x="10" y="0"/>
                        </a:lnTo>
                        <a:lnTo>
                          <a:pt x="1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74" name="Freeform 1588">
                    <a:extLst>
                      <a:ext uri="{FF2B5EF4-FFF2-40B4-BE49-F238E27FC236}">
                        <a16:creationId xmlns="" xmlns:a16="http://schemas.microsoft.com/office/drawing/2014/main" id="{8DA580EB-1EA4-430E-94B5-212F15CDE723}"/>
                      </a:ext>
                    </a:extLst>
                  </p:cNvPr>
                  <p:cNvSpPr>
                    <a:spLocks/>
                  </p:cNvSpPr>
                  <p:nvPr/>
                </p:nvSpPr>
                <p:spPr bwMode="auto">
                  <a:xfrm>
                    <a:off x="2" y="433"/>
                    <a:ext cx="287" cy="17"/>
                  </a:xfrm>
                  <a:custGeom>
                    <a:avLst/>
                    <a:gdLst>
                      <a:gd name="T0" fmla="*/ 0 w 1271"/>
                      <a:gd name="T1" fmla="*/ 0 h 81"/>
                      <a:gd name="T2" fmla="*/ 1 w 1271"/>
                      <a:gd name="T3" fmla="*/ 0 h 81"/>
                      <a:gd name="T4" fmla="*/ 1 w 1271"/>
                      <a:gd name="T5" fmla="*/ 0 h 81"/>
                      <a:gd name="T6" fmla="*/ 0 w 1271"/>
                      <a:gd name="T7" fmla="*/ 0 h 81"/>
                      <a:gd name="T8" fmla="*/ 0 w 1271"/>
                      <a:gd name="T9" fmla="*/ 0 h 81"/>
                      <a:gd name="T10" fmla="*/ 0 w 1271"/>
                      <a:gd name="T11" fmla="*/ 0 h 81"/>
                      <a:gd name="T12" fmla="*/ 1 w 1271"/>
                      <a:gd name="T13" fmla="*/ 0 h 81"/>
                      <a:gd name="T14" fmla="*/ 1 w 1271"/>
                      <a:gd name="T15" fmla="*/ 0 h 81"/>
                      <a:gd name="T16" fmla="*/ 0 w 1271"/>
                      <a:gd name="T17" fmla="*/ 0 h 81"/>
                      <a:gd name="T18" fmla="*/ 0 w 1271"/>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71"/>
                      <a:gd name="T31" fmla="*/ 0 h 81"/>
                      <a:gd name="T32" fmla="*/ 1271 w 1271"/>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71" h="81">
                        <a:moveTo>
                          <a:pt x="0" y="80"/>
                        </a:moveTo>
                        <a:lnTo>
                          <a:pt x="1270" y="80"/>
                        </a:lnTo>
                        <a:lnTo>
                          <a:pt x="1270" y="0"/>
                        </a:lnTo>
                        <a:lnTo>
                          <a:pt x="0" y="0"/>
                        </a:lnTo>
                        <a:lnTo>
                          <a:pt x="0" y="80"/>
                        </a:lnTo>
                        <a:close/>
                        <a:moveTo>
                          <a:pt x="12" y="80"/>
                        </a:moveTo>
                        <a:lnTo>
                          <a:pt x="1258" y="80"/>
                        </a:lnTo>
                        <a:lnTo>
                          <a:pt x="1258" y="0"/>
                        </a:lnTo>
                        <a:lnTo>
                          <a:pt x="12" y="0"/>
                        </a:lnTo>
                        <a:lnTo>
                          <a:pt x="12" y="80"/>
                        </a:lnTo>
                        <a:close/>
                      </a:path>
                    </a:pathLst>
                  </a:cu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75" name="Freeform 1589">
                    <a:extLst>
                      <a:ext uri="{FF2B5EF4-FFF2-40B4-BE49-F238E27FC236}">
                        <a16:creationId xmlns="" xmlns:a16="http://schemas.microsoft.com/office/drawing/2014/main" id="{513D54CD-F787-4C30-9CB4-E1D2689FADF3}"/>
                      </a:ext>
                    </a:extLst>
                  </p:cNvPr>
                  <p:cNvSpPr>
                    <a:spLocks/>
                  </p:cNvSpPr>
                  <p:nvPr/>
                </p:nvSpPr>
                <p:spPr bwMode="auto">
                  <a:xfrm>
                    <a:off x="5" y="433"/>
                    <a:ext cx="282" cy="17"/>
                  </a:xfrm>
                  <a:custGeom>
                    <a:avLst/>
                    <a:gdLst>
                      <a:gd name="T0" fmla="*/ 0 w 1246"/>
                      <a:gd name="T1" fmla="*/ 0 h 81"/>
                      <a:gd name="T2" fmla="*/ 1 w 1246"/>
                      <a:gd name="T3" fmla="*/ 0 h 81"/>
                      <a:gd name="T4" fmla="*/ 1 w 1246"/>
                      <a:gd name="T5" fmla="*/ 0 h 81"/>
                      <a:gd name="T6" fmla="*/ 0 w 1246"/>
                      <a:gd name="T7" fmla="*/ 0 h 81"/>
                      <a:gd name="T8" fmla="*/ 0 w 1246"/>
                      <a:gd name="T9" fmla="*/ 0 h 81"/>
                      <a:gd name="T10" fmla="*/ 0 w 1246"/>
                      <a:gd name="T11" fmla="*/ 0 h 81"/>
                      <a:gd name="T12" fmla="*/ 1 w 1246"/>
                      <a:gd name="T13" fmla="*/ 0 h 81"/>
                      <a:gd name="T14" fmla="*/ 1 w 1246"/>
                      <a:gd name="T15" fmla="*/ 0 h 81"/>
                      <a:gd name="T16" fmla="*/ 0 w 1246"/>
                      <a:gd name="T17" fmla="*/ 0 h 81"/>
                      <a:gd name="T18" fmla="*/ 0 w 1246"/>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6"/>
                      <a:gd name="T31" fmla="*/ 0 h 81"/>
                      <a:gd name="T32" fmla="*/ 1246 w 1246"/>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6" h="81">
                        <a:moveTo>
                          <a:pt x="0" y="80"/>
                        </a:moveTo>
                        <a:lnTo>
                          <a:pt x="1245" y="80"/>
                        </a:lnTo>
                        <a:lnTo>
                          <a:pt x="1245" y="0"/>
                        </a:lnTo>
                        <a:lnTo>
                          <a:pt x="0" y="0"/>
                        </a:lnTo>
                        <a:lnTo>
                          <a:pt x="0" y="80"/>
                        </a:lnTo>
                        <a:close/>
                        <a:moveTo>
                          <a:pt x="13" y="80"/>
                        </a:moveTo>
                        <a:lnTo>
                          <a:pt x="1232" y="80"/>
                        </a:lnTo>
                        <a:lnTo>
                          <a:pt x="1232" y="0"/>
                        </a:lnTo>
                        <a:lnTo>
                          <a:pt x="13" y="0"/>
                        </a:lnTo>
                        <a:lnTo>
                          <a:pt x="13" y="8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76" name="Freeform 1590">
                    <a:extLst>
                      <a:ext uri="{FF2B5EF4-FFF2-40B4-BE49-F238E27FC236}">
                        <a16:creationId xmlns="" xmlns:a16="http://schemas.microsoft.com/office/drawing/2014/main" id="{44DA5BF5-4BD7-4C6C-98C7-3980CD3E81AA}"/>
                      </a:ext>
                    </a:extLst>
                  </p:cNvPr>
                  <p:cNvSpPr>
                    <a:spLocks/>
                  </p:cNvSpPr>
                  <p:nvPr/>
                </p:nvSpPr>
                <p:spPr bwMode="auto">
                  <a:xfrm>
                    <a:off x="8" y="433"/>
                    <a:ext cx="276" cy="17"/>
                  </a:xfrm>
                  <a:custGeom>
                    <a:avLst/>
                    <a:gdLst>
                      <a:gd name="T0" fmla="*/ 0 w 1220"/>
                      <a:gd name="T1" fmla="*/ 0 h 81"/>
                      <a:gd name="T2" fmla="*/ 1 w 1220"/>
                      <a:gd name="T3" fmla="*/ 0 h 81"/>
                      <a:gd name="T4" fmla="*/ 1 w 1220"/>
                      <a:gd name="T5" fmla="*/ 0 h 81"/>
                      <a:gd name="T6" fmla="*/ 0 w 1220"/>
                      <a:gd name="T7" fmla="*/ 0 h 81"/>
                      <a:gd name="T8" fmla="*/ 0 w 1220"/>
                      <a:gd name="T9" fmla="*/ 0 h 81"/>
                      <a:gd name="T10" fmla="*/ 0 w 1220"/>
                      <a:gd name="T11" fmla="*/ 0 h 81"/>
                      <a:gd name="T12" fmla="*/ 1 w 1220"/>
                      <a:gd name="T13" fmla="*/ 0 h 81"/>
                      <a:gd name="T14" fmla="*/ 1 w 1220"/>
                      <a:gd name="T15" fmla="*/ 0 h 81"/>
                      <a:gd name="T16" fmla="*/ 0 w 1220"/>
                      <a:gd name="T17" fmla="*/ 0 h 81"/>
                      <a:gd name="T18" fmla="*/ 0 w 1220"/>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0"/>
                      <a:gd name="T31" fmla="*/ 0 h 81"/>
                      <a:gd name="T32" fmla="*/ 1220 w 1220"/>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0" h="81">
                        <a:moveTo>
                          <a:pt x="0" y="80"/>
                        </a:moveTo>
                        <a:lnTo>
                          <a:pt x="1219" y="80"/>
                        </a:lnTo>
                        <a:lnTo>
                          <a:pt x="1219" y="0"/>
                        </a:lnTo>
                        <a:lnTo>
                          <a:pt x="0" y="0"/>
                        </a:lnTo>
                        <a:lnTo>
                          <a:pt x="0" y="80"/>
                        </a:lnTo>
                        <a:close/>
                        <a:moveTo>
                          <a:pt x="13" y="80"/>
                        </a:moveTo>
                        <a:lnTo>
                          <a:pt x="1206" y="80"/>
                        </a:lnTo>
                        <a:lnTo>
                          <a:pt x="1206" y="0"/>
                        </a:lnTo>
                        <a:lnTo>
                          <a:pt x="13" y="0"/>
                        </a:lnTo>
                        <a:lnTo>
                          <a:pt x="13" y="80"/>
                        </a:lnTo>
                        <a:close/>
                      </a:path>
                    </a:pathLst>
                  </a:custGeom>
                  <a:solidFill>
                    <a:srgbClr val="1D1D1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77" name="Freeform 1591">
                    <a:extLst>
                      <a:ext uri="{FF2B5EF4-FFF2-40B4-BE49-F238E27FC236}">
                        <a16:creationId xmlns="" xmlns:a16="http://schemas.microsoft.com/office/drawing/2014/main" id="{B83A799D-1256-4980-8F9A-45E9DFA4D261}"/>
                      </a:ext>
                    </a:extLst>
                  </p:cNvPr>
                  <p:cNvSpPr>
                    <a:spLocks/>
                  </p:cNvSpPr>
                  <p:nvPr/>
                </p:nvSpPr>
                <p:spPr bwMode="auto">
                  <a:xfrm>
                    <a:off x="11" y="433"/>
                    <a:ext cx="270" cy="17"/>
                  </a:xfrm>
                  <a:custGeom>
                    <a:avLst/>
                    <a:gdLst>
                      <a:gd name="T0" fmla="*/ 0 w 1194"/>
                      <a:gd name="T1" fmla="*/ 0 h 81"/>
                      <a:gd name="T2" fmla="*/ 1 w 1194"/>
                      <a:gd name="T3" fmla="*/ 0 h 81"/>
                      <a:gd name="T4" fmla="*/ 1 w 1194"/>
                      <a:gd name="T5" fmla="*/ 0 h 81"/>
                      <a:gd name="T6" fmla="*/ 0 w 1194"/>
                      <a:gd name="T7" fmla="*/ 0 h 81"/>
                      <a:gd name="T8" fmla="*/ 0 w 1194"/>
                      <a:gd name="T9" fmla="*/ 0 h 81"/>
                      <a:gd name="T10" fmla="*/ 0 w 1194"/>
                      <a:gd name="T11" fmla="*/ 0 h 81"/>
                      <a:gd name="T12" fmla="*/ 1 w 1194"/>
                      <a:gd name="T13" fmla="*/ 0 h 81"/>
                      <a:gd name="T14" fmla="*/ 1 w 1194"/>
                      <a:gd name="T15" fmla="*/ 0 h 81"/>
                      <a:gd name="T16" fmla="*/ 0 w 1194"/>
                      <a:gd name="T17" fmla="*/ 0 h 81"/>
                      <a:gd name="T18" fmla="*/ 0 w 1194"/>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4"/>
                      <a:gd name="T31" fmla="*/ 0 h 81"/>
                      <a:gd name="T32" fmla="*/ 1194 w 1194"/>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4" h="81">
                        <a:moveTo>
                          <a:pt x="0" y="80"/>
                        </a:moveTo>
                        <a:lnTo>
                          <a:pt x="1193" y="80"/>
                        </a:lnTo>
                        <a:lnTo>
                          <a:pt x="1193" y="0"/>
                        </a:lnTo>
                        <a:lnTo>
                          <a:pt x="0" y="0"/>
                        </a:lnTo>
                        <a:lnTo>
                          <a:pt x="0" y="80"/>
                        </a:lnTo>
                        <a:close/>
                        <a:moveTo>
                          <a:pt x="12" y="77"/>
                        </a:moveTo>
                        <a:lnTo>
                          <a:pt x="1180" y="77"/>
                        </a:lnTo>
                        <a:lnTo>
                          <a:pt x="1180" y="2"/>
                        </a:lnTo>
                        <a:lnTo>
                          <a:pt x="12" y="2"/>
                        </a:lnTo>
                        <a:lnTo>
                          <a:pt x="12" y="77"/>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78" name="Freeform 1592">
                    <a:extLst>
                      <a:ext uri="{FF2B5EF4-FFF2-40B4-BE49-F238E27FC236}">
                        <a16:creationId xmlns="" xmlns:a16="http://schemas.microsoft.com/office/drawing/2014/main" id="{3E5E8892-6B8B-41BA-8A2F-B21F0B65CFED}"/>
                      </a:ext>
                    </a:extLst>
                  </p:cNvPr>
                  <p:cNvSpPr>
                    <a:spLocks/>
                  </p:cNvSpPr>
                  <p:nvPr/>
                </p:nvSpPr>
                <p:spPr bwMode="auto">
                  <a:xfrm>
                    <a:off x="14" y="434"/>
                    <a:ext cx="264" cy="15"/>
                  </a:xfrm>
                  <a:custGeom>
                    <a:avLst/>
                    <a:gdLst>
                      <a:gd name="T0" fmla="*/ 0 w 1169"/>
                      <a:gd name="T1" fmla="*/ 0 h 70"/>
                      <a:gd name="T2" fmla="*/ 1 w 1169"/>
                      <a:gd name="T3" fmla="*/ 0 h 70"/>
                      <a:gd name="T4" fmla="*/ 1 w 1169"/>
                      <a:gd name="T5" fmla="*/ 0 h 70"/>
                      <a:gd name="T6" fmla="*/ 0 w 1169"/>
                      <a:gd name="T7" fmla="*/ 0 h 70"/>
                      <a:gd name="T8" fmla="*/ 0 w 1169"/>
                      <a:gd name="T9" fmla="*/ 0 h 70"/>
                      <a:gd name="T10" fmla="*/ 0 w 1169"/>
                      <a:gd name="T11" fmla="*/ 0 h 70"/>
                      <a:gd name="T12" fmla="*/ 1 w 1169"/>
                      <a:gd name="T13" fmla="*/ 0 h 70"/>
                      <a:gd name="T14" fmla="*/ 1 w 1169"/>
                      <a:gd name="T15" fmla="*/ 0 h 70"/>
                      <a:gd name="T16" fmla="*/ 0 w 1169"/>
                      <a:gd name="T17" fmla="*/ 0 h 70"/>
                      <a:gd name="T18" fmla="*/ 0 w 1169"/>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9"/>
                      <a:gd name="T31" fmla="*/ 0 h 70"/>
                      <a:gd name="T32" fmla="*/ 1169 w 1169"/>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9" h="70">
                        <a:moveTo>
                          <a:pt x="0" y="69"/>
                        </a:moveTo>
                        <a:lnTo>
                          <a:pt x="1168" y="69"/>
                        </a:lnTo>
                        <a:lnTo>
                          <a:pt x="1168" y="0"/>
                        </a:lnTo>
                        <a:lnTo>
                          <a:pt x="0" y="0"/>
                        </a:lnTo>
                        <a:lnTo>
                          <a:pt x="0" y="69"/>
                        </a:lnTo>
                        <a:close/>
                        <a:moveTo>
                          <a:pt x="13" y="69"/>
                        </a:moveTo>
                        <a:lnTo>
                          <a:pt x="1154" y="69"/>
                        </a:lnTo>
                        <a:lnTo>
                          <a:pt x="1154" y="0"/>
                        </a:lnTo>
                        <a:lnTo>
                          <a:pt x="13" y="0"/>
                        </a:lnTo>
                        <a:lnTo>
                          <a:pt x="13" y="69"/>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79" name="Freeform 1593">
                    <a:extLst>
                      <a:ext uri="{FF2B5EF4-FFF2-40B4-BE49-F238E27FC236}">
                        <a16:creationId xmlns="" xmlns:a16="http://schemas.microsoft.com/office/drawing/2014/main" id="{F03E8605-396B-4CEB-B27E-90022D177006}"/>
                      </a:ext>
                    </a:extLst>
                  </p:cNvPr>
                  <p:cNvSpPr>
                    <a:spLocks/>
                  </p:cNvSpPr>
                  <p:nvPr/>
                </p:nvSpPr>
                <p:spPr bwMode="auto">
                  <a:xfrm>
                    <a:off x="17" y="434"/>
                    <a:ext cx="258" cy="15"/>
                  </a:xfrm>
                  <a:custGeom>
                    <a:avLst/>
                    <a:gdLst>
                      <a:gd name="T0" fmla="*/ 0 w 1142"/>
                      <a:gd name="T1" fmla="*/ 0 h 70"/>
                      <a:gd name="T2" fmla="*/ 1 w 1142"/>
                      <a:gd name="T3" fmla="*/ 0 h 70"/>
                      <a:gd name="T4" fmla="*/ 1 w 1142"/>
                      <a:gd name="T5" fmla="*/ 0 h 70"/>
                      <a:gd name="T6" fmla="*/ 0 w 1142"/>
                      <a:gd name="T7" fmla="*/ 0 h 70"/>
                      <a:gd name="T8" fmla="*/ 0 w 1142"/>
                      <a:gd name="T9" fmla="*/ 0 h 70"/>
                      <a:gd name="T10" fmla="*/ 0 w 1142"/>
                      <a:gd name="T11" fmla="*/ 0 h 70"/>
                      <a:gd name="T12" fmla="*/ 1 w 1142"/>
                      <a:gd name="T13" fmla="*/ 0 h 70"/>
                      <a:gd name="T14" fmla="*/ 1 w 1142"/>
                      <a:gd name="T15" fmla="*/ 0 h 70"/>
                      <a:gd name="T16" fmla="*/ 0 w 1142"/>
                      <a:gd name="T17" fmla="*/ 0 h 70"/>
                      <a:gd name="T18" fmla="*/ 0 w 1142"/>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2"/>
                      <a:gd name="T31" fmla="*/ 0 h 70"/>
                      <a:gd name="T32" fmla="*/ 1142 w 1142"/>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2" h="70">
                        <a:moveTo>
                          <a:pt x="0" y="69"/>
                        </a:moveTo>
                        <a:lnTo>
                          <a:pt x="1141" y="69"/>
                        </a:lnTo>
                        <a:lnTo>
                          <a:pt x="1141" y="0"/>
                        </a:lnTo>
                        <a:lnTo>
                          <a:pt x="0" y="0"/>
                        </a:lnTo>
                        <a:lnTo>
                          <a:pt x="0" y="69"/>
                        </a:lnTo>
                        <a:close/>
                        <a:moveTo>
                          <a:pt x="12" y="69"/>
                        </a:moveTo>
                        <a:lnTo>
                          <a:pt x="1129" y="69"/>
                        </a:lnTo>
                        <a:lnTo>
                          <a:pt x="1129" y="0"/>
                        </a:lnTo>
                        <a:lnTo>
                          <a:pt x="12" y="0"/>
                        </a:lnTo>
                        <a:lnTo>
                          <a:pt x="12" y="6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80" name="Freeform 1594">
                    <a:extLst>
                      <a:ext uri="{FF2B5EF4-FFF2-40B4-BE49-F238E27FC236}">
                        <a16:creationId xmlns="" xmlns:a16="http://schemas.microsoft.com/office/drawing/2014/main" id="{A27BCA98-9F94-4B79-B57F-58B8AFBFE769}"/>
                      </a:ext>
                    </a:extLst>
                  </p:cNvPr>
                  <p:cNvSpPr>
                    <a:spLocks/>
                  </p:cNvSpPr>
                  <p:nvPr/>
                </p:nvSpPr>
                <p:spPr bwMode="auto">
                  <a:xfrm>
                    <a:off x="19" y="434"/>
                    <a:ext cx="253" cy="15"/>
                  </a:xfrm>
                  <a:custGeom>
                    <a:avLst/>
                    <a:gdLst>
                      <a:gd name="T0" fmla="*/ 0 w 1118"/>
                      <a:gd name="T1" fmla="*/ 0 h 70"/>
                      <a:gd name="T2" fmla="*/ 1 w 1118"/>
                      <a:gd name="T3" fmla="*/ 0 h 70"/>
                      <a:gd name="T4" fmla="*/ 1 w 1118"/>
                      <a:gd name="T5" fmla="*/ 0 h 70"/>
                      <a:gd name="T6" fmla="*/ 0 w 1118"/>
                      <a:gd name="T7" fmla="*/ 0 h 70"/>
                      <a:gd name="T8" fmla="*/ 0 w 1118"/>
                      <a:gd name="T9" fmla="*/ 0 h 70"/>
                      <a:gd name="T10" fmla="*/ 0 w 1118"/>
                      <a:gd name="T11" fmla="*/ 0 h 70"/>
                      <a:gd name="T12" fmla="*/ 1 w 1118"/>
                      <a:gd name="T13" fmla="*/ 0 h 70"/>
                      <a:gd name="T14" fmla="*/ 1 w 1118"/>
                      <a:gd name="T15" fmla="*/ 0 h 70"/>
                      <a:gd name="T16" fmla="*/ 0 w 1118"/>
                      <a:gd name="T17" fmla="*/ 0 h 70"/>
                      <a:gd name="T18" fmla="*/ 0 w 1118"/>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8"/>
                      <a:gd name="T31" fmla="*/ 0 h 70"/>
                      <a:gd name="T32" fmla="*/ 1118 w 1118"/>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8" h="70">
                        <a:moveTo>
                          <a:pt x="0" y="69"/>
                        </a:moveTo>
                        <a:lnTo>
                          <a:pt x="1117" y="69"/>
                        </a:lnTo>
                        <a:lnTo>
                          <a:pt x="1117" y="0"/>
                        </a:lnTo>
                        <a:lnTo>
                          <a:pt x="0" y="0"/>
                        </a:lnTo>
                        <a:lnTo>
                          <a:pt x="0" y="69"/>
                        </a:lnTo>
                        <a:close/>
                        <a:moveTo>
                          <a:pt x="15" y="69"/>
                        </a:moveTo>
                        <a:lnTo>
                          <a:pt x="1101" y="69"/>
                        </a:lnTo>
                        <a:lnTo>
                          <a:pt x="1101" y="0"/>
                        </a:lnTo>
                        <a:lnTo>
                          <a:pt x="15" y="0"/>
                        </a:lnTo>
                        <a:lnTo>
                          <a:pt x="15" y="69"/>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81" name="Freeform 1595">
                    <a:extLst>
                      <a:ext uri="{FF2B5EF4-FFF2-40B4-BE49-F238E27FC236}">
                        <a16:creationId xmlns="" xmlns:a16="http://schemas.microsoft.com/office/drawing/2014/main" id="{89BA2B5B-B489-4FD0-BB31-CF31D3E193A6}"/>
                      </a:ext>
                    </a:extLst>
                  </p:cNvPr>
                  <p:cNvSpPr>
                    <a:spLocks/>
                  </p:cNvSpPr>
                  <p:nvPr/>
                </p:nvSpPr>
                <p:spPr bwMode="auto">
                  <a:xfrm>
                    <a:off x="23" y="434"/>
                    <a:ext cx="245" cy="15"/>
                  </a:xfrm>
                  <a:custGeom>
                    <a:avLst/>
                    <a:gdLst>
                      <a:gd name="T0" fmla="*/ 0 w 1083"/>
                      <a:gd name="T1" fmla="*/ 0 h 70"/>
                      <a:gd name="T2" fmla="*/ 1 w 1083"/>
                      <a:gd name="T3" fmla="*/ 0 h 70"/>
                      <a:gd name="T4" fmla="*/ 1 w 1083"/>
                      <a:gd name="T5" fmla="*/ 0 h 70"/>
                      <a:gd name="T6" fmla="*/ 0 w 1083"/>
                      <a:gd name="T7" fmla="*/ 0 h 70"/>
                      <a:gd name="T8" fmla="*/ 0 w 1083"/>
                      <a:gd name="T9" fmla="*/ 0 h 70"/>
                      <a:gd name="T10" fmla="*/ 0 w 1083"/>
                      <a:gd name="T11" fmla="*/ 0 h 70"/>
                      <a:gd name="T12" fmla="*/ 1 w 1083"/>
                      <a:gd name="T13" fmla="*/ 0 h 70"/>
                      <a:gd name="T14" fmla="*/ 1 w 1083"/>
                      <a:gd name="T15" fmla="*/ 0 h 70"/>
                      <a:gd name="T16" fmla="*/ 0 w 1083"/>
                      <a:gd name="T17" fmla="*/ 0 h 70"/>
                      <a:gd name="T18" fmla="*/ 0 w 1083"/>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3"/>
                      <a:gd name="T31" fmla="*/ 0 h 70"/>
                      <a:gd name="T32" fmla="*/ 1083 w 1083"/>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3" h="70">
                        <a:moveTo>
                          <a:pt x="0" y="69"/>
                        </a:moveTo>
                        <a:lnTo>
                          <a:pt x="1082" y="69"/>
                        </a:lnTo>
                        <a:lnTo>
                          <a:pt x="1082" y="0"/>
                        </a:lnTo>
                        <a:lnTo>
                          <a:pt x="0" y="0"/>
                        </a:lnTo>
                        <a:lnTo>
                          <a:pt x="0" y="69"/>
                        </a:lnTo>
                        <a:close/>
                        <a:moveTo>
                          <a:pt x="11" y="69"/>
                        </a:moveTo>
                        <a:lnTo>
                          <a:pt x="1070" y="69"/>
                        </a:lnTo>
                        <a:lnTo>
                          <a:pt x="1070" y="0"/>
                        </a:lnTo>
                        <a:lnTo>
                          <a:pt x="11" y="0"/>
                        </a:lnTo>
                        <a:lnTo>
                          <a:pt x="11" y="69"/>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82" name="Freeform 1596">
                    <a:extLst>
                      <a:ext uri="{FF2B5EF4-FFF2-40B4-BE49-F238E27FC236}">
                        <a16:creationId xmlns="" xmlns:a16="http://schemas.microsoft.com/office/drawing/2014/main" id="{12B775E0-9FC7-4351-8407-44B75F1930AF}"/>
                      </a:ext>
                    </a:extLst>
                  </p:cNvPr>
                  <p:cNvSpPr>
                    <a:spLocks/>
                  </p:cNvSpPr>
                  <p:nvPr/>
                </p:nvSpPr>
                <p:spPr bwMode="auto">
                  <a:xfrm>
                    <a:off x="26" y="434"/>
                    <a:ext cx="239" cy="15"/>
                  </a:xfrm>
                  <a:custGeom>
                    <a:avLst/>
                    <a:gdLst>
                      <a:gd name="T0" fmla="*/ 0 w 1058"/>
                      <a:gd name="T1" fmla="*/ 0 h 70"/>
                      <a:gd name="T2" fmla="*/ 1 w 1058"/>
                      <a:gd name="T3" fmla="*/ 0 h 70"/>
                      <a:gd name="T4" fmla="*/ 1 w 1058"/>
                      <a:gd name="T5" fmla="*/ 0 h 70"/>
                      <a:gd name="T6" fmla="*/ 0 w 1058"/>
                      <a:gd name="T7" fmla="*/ 0 h 70"/>
                      <a:gd name="T8" fmla="*/ 0 w 1058"/>
                      <a:gd name="T9" fmla="*/ 0 h 70"/>
                      <a:gd name="T10" fmla="*/ 0 w 1058"/>
                      <a:gd name="T11" fmla="*/ 0 h 70"/>
                      <a:gd name="T12" fmla="*/ 1 w 1058"/>
                      <a:gd name="T13" fmla="*/ 0 h 70"/>
                      <a:gd name="T14" fmla="*/ 1 w 1058"/>
                      <a:gd name="T15" fmla="*/ 0 h 70"/>
                      <a:gd name="T16" fmla="*/ 0 w 1058"/>
                      <a:gd name="T17" fmla="*/ 0 h 70"/>
                      <a:gd name="T18" fmla="*/ 0 w 1058"/>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8"/>
                      <a:gd name="T31" fmla="*/ 0 h 70"/>
                      <a:gd name="T32" fmla="*/ 1058 w 1058"/>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8" h="70">
                        <a:moveTo>
                          <a:pt x="0" y="69"/>
                        </a:moveTo>
                        <a:lnTo>
                          <a:pt x="1057" y="69"/>
                        </a:lnTo>
                        <a:lnTo>
                          <a:pt x="1057" y="0"/>
                        </a:lnTo>
                        <a:lnTo>
                          <a:pt x="0" y="0"/>
                        </a:lnTo>
                        <a:lnTo>
                          <a:pt x="0" y="69"/>
                        </a:lnTo>
                        <a:close/>
                        <a:moveTo>
                          <a:pt x="12" y="64"/>
                        </a:moveTo>
                        <a:lnTo>
                          <a:pt x="1044" y="64"/>
                        </a:lnTo>
                        <a:lnTo>
                          <a:pt x="1044" y="4"/>
                        </a:lnTo>
                        <a:lnTo>
                          <a:pt x="12" y="4"/>
                        </a:lnTo>
                        <a:lnTo>
                          <a:pt x="12" y="64"/>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83" name="Freeform 1597">
                    <a:extLst>
                      <a:ext uri="{FF2B5EF4-FFF2-40B4-BE49-F238E27FC236}">
                        <a16:creationId xmlns="" xmlns:a16="http://schemas.microsoft.com/office/drawing/2014/main" id="{D660FBBB-A30A-4448-A0F8-1C3667D68A67}"/>
                      </a:ext>
                    </a:extLst>
                  </p:cNvPr>
                  <p:cNvSpPr>
                    <a:spLocks/>
                  </p:cNvSpPr>
                  <p:nvPr/>
                </p:nvSpPr>
                <p:spPr bwMode="auto">
                  <a:xfrm>
                    <a:off x="29" y="434"/>
                    <a:ext cx="233" cy="14"/>
                  </a:xfrm>
                  <a:custGeom>
                    <a:avLst/>
                    <a:gdLst>
                      <a:gd name="T0" fmla="*/ 0 w 1032"/>
                      <a:gd name="T1" fmla="*/ 0 h 65"/>
                      <a:gd name="T2" fmla="*/ 1 w 1032"/>
                      <a:gd name="T3" fmla="*/ 0 h 65"/>
                      <a:gd name="T4" fmla="*/ 1 w 1032"/>
                      <a:gd name="T5" fmla="*/ 0 h 65"/>
                      <a:gd name="T6" fmla="*/ 0 w 1032"/>
                      <a:gd name="T7" fmla="*/ 0 h 65"/>
                      <a:gd name="T8" fmla="*/ 0 w 1032"/>
                      <a:gd name="T9" fmla="*/ 0 h 65"/>
                      <a:gd name="T10" fmla="*/ 0 w 1032"/>
                      <a:gd name="T11" fmla="*/ 0 h 65"/>
                      <a:gd name="T12" fmla="*/ 1 w 1032"/>
                      <a:gd name="T13" fmla="*/ 0 h 65"/>
                      <a:gd name="T14" fmla="*/ 1 w 1032"/>
                      <a:gd name="T15" fmla="*/ 0 h 65"/>
                      <a:gd name="T16" fmla="*/ 0 w 1032"/>
                      <a:gd name="T17" fmla="*/ 0 h 65"/>
                      <a:gd name="T18" fmla="*/ 0 w 1032"/>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2"/>
                      <a:gd name="T31" fmla="*/ 0 h 65"/>
                      <a:gd name="T32" fmla="*/ 1032 w 1032"/>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2" h="65">
                        <a:moveTo>
                          <a:pt x="0" y="64"/>
                        </a:moveTo>
                        <a:lnTo>
                          <a:pt x="1031" y="64"/>
                        </a:lnTo>
                        <a:lnTo>
                          <a:pt x="1031" y="0"/>
                        </a:lnTo>
                        <a:lnTo>
                          <a:pt x="0" y="0"/>
                        </a:lnTo>
                        <a:lnTo>
                          <a:pt x="0" y="64"/>
                        </a:lnTo>
                        <a:close/>
                        <a:moveTo>
                          <a:pt x="17" y="64"/>
                        </a:moveTo>
                        <a:lnTo>
                          <a:pt x="1015" y="64"/>
                        </a:lnTo>
                        <a:lnTo>
                          <a:pt x="1015" y="0"/>
                        </a:lnTo>
                        <a:lnTo>
                          <a:pt x="17" y="0"/>
                        </a:lnTo>
                        <a:lnTo>
                          <a:pt x="17" y="6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84" name="Freeform 1598">
                    <a:extLst>
                      <a:ext uri="{FF2B5EF4-FFF2-40B4-BE49-F238E27FC236}">
                        <a16:creationId xmlns="" xmlns:a16="http://schemas.microsoft.com/office/drawing/2014/main" id="{037CB499-66CA-4BF0-AE2A-5BEC9919BE9E}"/>
                      </a:ext>
                    </a:extLst>
                  </p:cNvPr>
                  <p:cNvSpPr>
                    <a:spLocks/>
                  </p:cNvSpPr>
                  <p:nvPr/>
                </p:nvSpPr>
                <p:spPr bwMode="auto">
                  <a:xfrm>
                    <a:off x="32" y="434"/>
                    <a:ext cx="227" cy="14"/>
                  </a:xfrm>
                  <a:custGeom>
                    <a:avLst/>
                    <a:gdLst>
                      <a:gd name="T0" fmla="*/ 0 w 1006"/>
                      <a:gd name="T1" fmla="*/ 0 h 65"/>
                      <a:gd name="T2" fmla="*/ 1 w 1006"/>
                      <a:gd name="T3" fmla="*/ 0 h 65"/>
                      <a:gd name="T4" fmla="*/ 1 w 1006"/>
                      <a:gd name="T5" fmla="*/ 0 h 65"/>
                      <a:gd name="T6" fmla="*/ 0 w 1006"/>
                      <a:gd name="T7" fmla="*/ 0 h 65"/>
                      <a:gd name="T8" fmla="*/ 0 w 1006"/>
                      <a:gd name="T9" fmla="*/ 0 h 65"/>
                      <a:gd name="T10" fmla="*/ 0 w 1006"/>
                      <a:gd name="T11" fmla="*/ 0 h 65"/>
                      <a:gd name="T12" fmla="*/ 1 w 1006"/>
                      <a:gd name="T13" fmla="*/ 0 h 65"/>
                      <a:gd name="T14" fmla="*/ 1 w 1006"/>
                      <a:gd name="T15" fmla="*/ 0 h 65"/>
                      <a:gd name="T16" fmla="*/ 0 w 1006"/>
                      <a:gd name="T17" fmla="*/ 0 h 65"/>
                      <a:gd name="T18" fmla="*/ 0 w 1006"/>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6"/>
                      <a:gd name="T31" fmla="*/ 0 h 65"/>
                      <a:gd name="T32" fmla="*/ 1006 w 1006"/>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6" h="65">
                        <a:moveTo>
                          <a:pt x="0" y="64"/>
                        </a:moveTo>
                        <a:lnTo>
                          <a:pt x="1005" y="64"/>
                        </a:lnTo>
                        <a:lnTo>
                          <a:pt x="1005" y="0"/>
                        </a:lnTo>
                        <a:lnTo>
                          <a:pt x="0" y="0"/>
                        </a:lnTo>
                        <a:lnTo>
                          <a:pt x="0" y="64"/>
                        </a:lnTo>
                        <a:close/>
                        <a:moveTo>
                          <a:pt x="12" y="64"/>
                        </a:moveTo>
                        <a:lnTo>
                          <a:pt x="991" y="64"/>
                        </a:lnTo>
                        <a:lnTo>
                          <a:pt x="991" y="0"/>
                        </a:lnTo>
                        <a:lnTo>
                          <a:pt x="12" y="0"/>
                        </a:lnTo>
                        <a:lnTo>
                          <a:pt x="12" y="6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85" name="Freeform 1599">
                    <a:extLst>
                      <a:ext uri="{FF2B5EF4-FFF2-40B4-BE49-F238E27FC236}">
                        <a16:creationId xmlns="" xmlns:a16="http://schemas.microsoft.com/office/drawing/2014/main" id="{229718FE-6F23-45F1-B056-20D9E8847264}"/>
                      </a:ext>
                    </a:extLst>
                  </p:cNvPr>
                  <p:cNvSpPr>
                    <a:spLocks/>
                  </p:cNvSpPr>
                  <p:nvPr/>
                </p:nvSpPr>
                <p:spPr bwMode="auto">
                  <a:xfrm>
                    <a:off x="35" y="434"/>
                    <a:ext cx="221" cy="14"/>
                  </a:xfrm>
                  <a:custGeom>
                    <a:avLst/>
                    <a:gdLst>
                      <a:gd name="T0" fmla="*/ 0 w 981"/>
                      <a:gd name="T1" fmla="*/ 0 h 65"/>
                      <a:gd name="T2" fmla="*/ 0 w 981"/>
                      <a:gd name="T3" fmla="*/ 0 h 65"/>
                      <a:gd name="T4" fmla="*/ 0 w 981"/>
                      <a:gd name="T5" fmla="*/ 0 h 65"/>
                      <a:gd name="T6" fmla="*/ 0 w 981"/>
                      <a:gd name="T7" fmla="*/ 0 h 65"/>
                      <a:gd name="T8" fmla="*/ 0 w 981"/>
                      <a:gd name="T9" fmla="*/ 0 h 65"/>
                      <a:gd name="T10" fmla="*/ 0 w 981"/>
                      <a:gd name="T11" fmla="*/ 0 h 65"/>
                      <a:gd name="T12" fmla="*/ 0 w 981"/>
                      <a:gd name="T13" fmla="*/ 0 h 65"/>
                      <a:gd name="T14" fmla="*/ 0 w 981"/>
                      <a:gd name="T15" fmla="*/ 0 h 65"/>
                      <a:gd name="T16" fmla="*/ 0 w 981"/>
                      <a:gd name="T17" fmla="*/ 0 h 65"/>
                      <a:gd name="T18" fmla="*/ 0 w 981"/>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1"/>
                      <a:gd name="T31" fmla="*/ 0 h 65"/>
                      <a:gd name="T32" fmla="*/ 981 w 981"/>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1" h="65">
                        <a:moveTo>
                          <a:pt x="0" y="64"/>
                        </a:moveTo>
                        <a:lnTo>
                          <a:pt x="980" y="64"/>
                        </a:lnTo>
                        <a:lnTo>
                          <a:pt x="980" y="0"/>
                        </a:lnTo>
                        <a:lnTo>
                          <a:pt x="0" y="0"/>
                        </a:lnTo>
                        <a:lnTo>
                          <a:pt x="0" y="64"/>
                        </a:lnTo>
                        <a:close/>
                        <a:moveTo>
                          <a:pt x="15" y="62"/>
                        </a:moveTo>
                        <a:lnTo>
                          <a:pt x="964" y="62"/>
                        </a:lnTo>
                        <a:lnTo>
                          <a:pt x="964" y="2"/>
                        </a:lnTo>
                        <a:lnTo>
                          <a:pt x="15" y="2"/>
                        </a:lnTo>
                        <a:lnTo>
                          <a:pt x="15" y="62"/>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86" name="Freeform 1600">
                    <a:extLst>
                      <a:ext uri="{FF2B5EF4-FFF2-40B4-BE49-F238E27FC236}">
                        <a16:creationId xmlns="" xmlns:a16="http://schemas.microsoft.com/office/drawing/2014/main" id="{D598ACAB-EFD4-47C3-9E1D-D45511A9C122}"/>
                      </a:ext>
                    </a:extLst>
                  </p:cNvPr>
                  <p:cNvSpPr>
                    <a:spLocks/>
                  </p:cNvSpPr>
                  <p:nvPr/>
                </p:nvSpPr>
                <p:spPr bwMode="auto">
                  <a:xfrm>
                    <a:off x="39" y="435"/>
                    <a:ext cx="214" cy="12"/>
                  </a:xfrm>
                  <a:custGeom>
                    <a:avLst/>
                    <a:gdLst>
                      <a:gd name="T0" fmla="*/ 0 w 946"/>
                      <a:gd name="T1" fmla="*/ 0 h 57"/>
                      <a:gd name="T2" fmla="*/ 0 w 946"/>
                      <a:gd name="T3" fmla="*/ 0 h 57"/>
                      <a:gd name="T4" fmla="*/ 0 w 946"/>
                      <a:gd name="T5" fmla="*/ 0 h 57"/>
                      <a:gd name="T6" fmla="*/ 0 w 946"/>
                      <a:gd name="T7" fmla="*/ 0 h 57"/>
                      <a:gd name="T8" fmla="*/ 0 w 946"/>
                      <a:gd name="T9" fmla="*/ 0 h 57"/>
                      <a:gd name="T10" fmla="*/ 0 w 946"/>
                      <a:gd name="T11" fmla="*/ 0 h 57"/>
                      <a:gd name="T12" fmla="*/ 0 w 946"/>
                      <a:gd name="T13" fmla="*/ 0 h 57"/>
                      <a:gd name="T14" fmla="*/ 0 w 946"/>
                      <a:gd name="T15" fmla="*/ 0 h 57"/>
                      <a:gd name="T16" fmla="*/ 0 w 946"/>
                      <a:gd name="T17" fmla="*/ 0 h 57"/>
                      <a:gd name="T18" fmla="*/ 0 w 946"/>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6"/>
                      <a:gd name="T31" fmla="*/ 0 h 57"/>
                      <a:gd name="T32" fmla="*/ 946 w 946"/>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6" h="57">
                        <a:moveTo>
                          <a:pt x="0" y="56"/>
                        </a:moveTo>
                        <a:lnTo>
                          <a:pt x="945" y="56"/>
                        </a:lnTo>
                        <a:lnTo>
                          <a:pt x="945" y="0"/>
                        </a:lnTo>
                        <a:lnTo>
                          <a:pt x="0" y="0"/>
                        </a:lnTo>
                        <a:lnTo>
                          <a:pt x="0" y="56"/>
                        </a:lnTo>
                        <a:close/>
                        <a:moveTo>
                          <a:pt x="16" y="56"/>
                        </a:moveTo>
                        <a:lnTo>
                          <a:pt x="928" y="56"/>
                        </a:lnTo>
                        <a:lnTo>
                          <a:pt x="928" y="0"/>
                        </a:lnTo>
                        <a:lnTo>
                          <a:pt x="16" y="0"/>
                        </a:lnTo>
                        <a:lnTo>
                          <a:pt x="16" y="56"/>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87" name="Freeform 1601">
                    <a:extLst>
                      <a:ext uri="{FF2B5EF4-FFF2-40B4-BE49-F238E27FC236}">
                        <a16:creationId xmlns="" xmlns:a16="http://schemas.microsoft.com/office/drawing/2014/main" id="{F61E899F-EAF9-42A8-BBF6-BE74D390DE4D}"/>
                      </a:ext>
                    </a:extLst>
                  </p:cNvPr>
                  <p:cNvSpPr>
                    <a:spLocks/>
                  </p:cNvSpPr>
                  <p:nvPr/>
                </p:nvSpPr>
                <p:spPr bwMode="auto">
                  <a:xfrm>
                    <a:off x="43" y="435"/>
                    <a:ext cx="206" cy="12"/>
                  </a:xfrm>
                  <a:custGeom>
                    <a:avLst/>
                    <a:gdLst>
                      <a:gd name="T0" fmla="*/ 0 w 912"/>
                      <a:gd name="T1" fmla="*/ 0 h 57"/>
                      <a:gd name="T2" fmla="*/ 0 w 912"/>
                      <a:gd name="T3" fmla="*/ 0 h 57"/>
                      <a:gd name="T4" fmla="*/ 0 w 912"/>
                      <a:gd name="T5" fmla="*/ 0 h 57"/>
                      <a:gd name="T6" fmla="*/ 0 w 912"/>
                      <a:gd name="T7" fmla="*/ 0 h 57"/>
                      <a:gd name="T8" fmla="*/ 0 w 912"/>
                      <a:gd name="T9" fmla="*/ 0 h 57"/>
                      <a:gd name="T10" fmla="*/ 0 w 912"/>
                      <a:gd name="T11" fmla="*/ 0 h 57"/>
                      <a:gd name="T12" fmla="*/ 0 w 912"/>
                      <a:gd name="T13" fmla="*/ 0 h 57"/>
                      <a:gd name="T14" fmla="*/ 0 w 912"/>
                      <a:gd name="T15" fmla="*/ 0 h 57"/>
                      <a:gd name="T16" fmla="*/ 0 w 912"/>
                      <a:gd name="T17" fmla="*/ 0 h 57"/>
                      <a:gd name="T18" fmla="*/ 0 w 912"/>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2"/>
                      <a:gd name="T31" fmla="*/ 0 h 57"/>
                      <a:gd name="T32" fmla="*/ 912 w 912"/>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2" h="57">
                        <a:moveTo>
                          <a:pt x="0" y="56"/>
                        </a:moveTo>
                        <a:lnTo>
                          <a:pt x="911" y="56"/>
                        </a:lnTo>
                        <a:lnTo>
                          <a:pt x="911" y="0"/>
                        </a:lnTo>
                        <a:lnTo>
                          <a:pt x="0" y="0"/>
                        </a:lnTo>
                        <a:lnTo>
                          <a:pt x="0" y="56"/>
                        </a:lnTo>
                        <a:close/>
                        <a:moveTo>
                          <a:pt x="20" y="56"/>
                        </a:moveTo>
                        <a:lnTo>
                          <a:pt x="892" y="56"/>
                        </a:lnTo>
                        <a:lnTo>
                          <a:pt x="892" y="0"/>
                        </a:lnTo>
                        <a:lnTo>
                          <a:pt x="20" y="0"/>
                        </a:lnTo>
                        <a:lnTo>
                          <a:pt x="20" y="56"/>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88" name="Freeform 1602">
                    <a:extLst>
                      <a:ext uri="{FF2B5EF4-FFF2-40B4-BE49-F238E27FC236}">
                        <a16:creationId xmlns="" xmlns:a16="http://schemas.microsoft.com/office/drawing/2014/main" id="{DECCB974-863C-48F3-B8F2-E939A17D0759}"/>
                      </a:ext>
                    </a:extLst>
                  </p:cNvPr>
                  <p:cNvSpPr>
                    <a:spLocks/>
                  </p:cNvSpPr>
                  <p:nvPr/>
                </p:nvSpPr>
                <p:spPr bwMode="auto">
                  <a:xfrm>
                    <a:off x="47" y="435"/>
                    <a:ext cx="197" cy="12"/>
                  </a:xfrm>
                  <a:custGeom>
                    <a:avLst/>
                    <a:gdLst>
                      <a:gd name="T0" fmla="*/ 0 w 873"/>
                      <a:gd name="T1" fmla="*/ 0 h 57"/>
                      <a:gd name="T2" fmla="*/ 0 w 873"/>
                      <a:gd name="T3" fmla="*/ 0 h 57"/>
                      <a:gd name="T4" fmla="*/ 0 w 873"/>
                      <a:gd name="T5" fmla="*/ 0 h 57"/>
                      <a:gd name="T6" fmla="*/ 0 w 873"/>
                      <a:gd name="T7" fmla="*/ 0 h 57"/>
                      <a:gd name="T8" fmla="*/ 0 w 873"/>
                      <a:gd name="T9" fmla="*/ 0 h 57"/>
                      <a:gd name="T10" fmla="*/ 0 w 873"/>
                      <a:gd name="T11" fmla="*/ 0 h 57"/>
                      <a:gd name="T12" fmla="*/ 0 w 873"/>
                      <a:gd name="T13" fmla="*/ 0 h 57"/>
                      <a:gd name="T14" fmla="*/ 0 w 873"/>
                      <a:gd name="T15" fmla="*/ 0 h 57"/>
                      <a:gd name="T16" fmla="*/ 0 w 873"/>
                      <a:gd name="T17" fmla="*/ 0 h 57"/>
                      <a:gd name="T18" fmla="*/ 0 w 873"/>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57"/>
                      <a:gd name="T32" fmla="*/ 873 w 873"/>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57">
                        <a:moveTo>
                          <a:pt x="0" y="56"/>
                        </a:moveTo>
                        <a:lnTo>
                          <a:pt x="872" y="56"/>
                        </a:lnTo>
                        <a:lnTo>
                          <a:pt x="872" y="0"/>
                        </a:lnTo>
                        <a:lnTo>
                          <a:pt x="0" y="0"/>
                        </a:lnTo>
                        <a:lnTo>
                          <a:pt x="0" y="56"/>
                        </a:lnTo>
                        <a:close/>
                        <a:moveTo>
                          <a:pt x="14" y="56"/>
                        </a:moveTo>
                        <a:lnTo>
                          <a:pt x="855" y="56"/>
                        </a:lnTo>
                        <a:lnTo>
                          <a:pt x="855" y="0"/>
                        </a:lnTo>
                        <a:lnTo>
                          <a:pt x="14" y="0"/>
                        </a:lnTo>
                        <a:lnTo>
                          <a:pt x="14" y="5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89" name="Freeform 1603">
                    <a:extLst>
                      <a:ext uri="{FF2B5EF4-FFF2-40B4-BE49-F238E27FC236}">
                        <a16:creationId xmlns="" xmlns:a16="http://schemas.microsoft.com/office/drawing/2014/main" id="{FA43051E-BCEC-4635-BA35-75929F5F0F5C}"/>
                      </a:ext>
                    </a:extLst>
                  </p:cNvPr>
                  <p:cNvSpPr>
                    <a:spLocks/>
                  </p:cNvSpPr>
                  <p:nvPr/>
                </p:nvSpPr>
                <p:spPr bwMode="auto">
                  <a:xfrm>
                    <a:off x="50" y="435"/>
                    <a:ext cx="190" cy="12"/>
                  </a:xfrm>
                  <a:custGeom>
                    <a:avLst/>
                    <a:gdLst>
                      <a:gd name="T0" fmla="*/ 0 w 844"/>
                      <a:gd name="T1" fmla="*/ 0 h 57"/>
                      <a:gd name="T2" fmla="*/ 0 w 844"/>
                      <a:gd name="T3" fmla="*/ 0 h 57"/>
                      <a:gd name="T4" fmla="*/ 0 w 844"/>
                      <a:gd name="T5" fmla="*/ 0 h 57"/>
                      <a:gd name="T6" fmla="*/ 0 w 844"/>
                      <a:gd name="T7" fmla="*/ 0 h 57"/>
                      <a:gd name="T8" fmla="*/ 0 w 844"/>
                      <a:gd name="T9" fmla="*/ 0 h 57"/>
                      <a:gd name="T10" fmla="*/ 0 w 844"/>
                      <a:gd name="T11" fmla="*/ 0 h 57"/>
                      <a:gd name="T12" fmla="*/ 0 w 844"/>
                      <a:gd name="T13" fmla="*/ 0 h 57"/>
                      <a:gd name="T14" fmla="*/ 0 w 844"/>
                      <a:gd name="T15" fmla="*/ 0 h 57"/>
                      <a:gd name="T16" fmla="*/ 0 w 844"/>
                      <a:gd name="T17" fmla="*/ 0 h 57"/>
                      <a:gd name="T18" fmla="*/ 0 w 84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4"/>
                      <a:gd name="T31" fmla="*/ 0 h 57"/>
                      <a:gd name="T32" fmla="*/ 844 w 844"/>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4" h="57">
                        <a:moveTo>
                          <a:pt x="0" y="56"/>
                        </a:moveTo>
                        <a:lnTo>
                          <a:pt x="843" y="56"/>
                        </a:lnTo>
                        <a:lnTo>
                          <a:pt x="843" y="0"/>
                        </a:lnTo>
                        <a:lnTo>
                          <a:pt x="0" y="0"/>
                        </a:lnTo>
                        <a:lnTo>
                          <a:pt x="0" y="56"/>
                        </a:lnTo>
                        <a:close/>
                        <a:moveTo>
                          <a:pt x="20" y="51"/>
                        </a:moveTo>
                        <a:lnTo>
                          <a:pt x="824" y="51"/>
                        </a:lnTo>
                        <a:lnTo>
                          <a:pt x="824" y="5"/>
                        </a:lnTo>
                        <a:lnTo>
                          <a:pt x="20" y="5"/>
                        </a:lnTo>
                        <a:lnTo>
                          <a:pt x="20" y="51"/>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90" name="Freeform 1604">
                    <a:extLst>
                      <a:ext uri="{FF2B5EF4-FFF2-40B4-BE49-F238E27FC236}">
                        <a16:creationId xmlns="" xmlns:a16="http://schemas.microsoft.com/office/drawing/2014/main" id="{DACF5087-CE96-413C-9CC5-C47FD883EAC3}"/>
                      </a:ext>
                    </a:extLst>
                  </p:cNvPr>
                  <p:cNvSpPr>
                    <a:spLocks/>
                  </p:cNvSpPr>
                  <p:nvPr/>
                </p:nvSpPr>
                <p:spPr bwMode="auto">
                  <a:xfrm>
                    <a:off x="55" y="436"/>
                    <a:ext cx="181" cy="11"/>
                  </a:xfrm>
                  <a:custGeom>
                    <a:avLst/>
                    <a:gdLst>
                      <a:gd name="T0" fmla="*/ 0 w 802"/>
                      <a:gd name="T1" fmla="*/ 0 h 51"/>
                      <a:gd name="T2" fmla="*/ 0 w 802"/>
                      <a:gd name="T3" fmla="*/ 0 h 51"/>
                      <a:gd name="T4" fmla="*/ 0 w 802"/>
                      <a:gd name="T5" fmla="*/ 0 h 51"/>
                      <a:gd name="T6" fmla="*/ 0 w 802"/>
                      <a:gd name="T7" fmla="*/ 0 h 51"/>
                      <a:gd name="T8" fmla="*/ 0 w 802"/>
                      <a:gd name="T9" fmla="*/ 0 h 51"/>
                      <a:gd name="T10" fmla="*/ 0 w 802"/>
                      <a:gd name="T11" fmla="*/ 0 h 51"/>
                      <a:gd name="T12" fmla="*/ 0 w 802"/>
                      <a:gd name="T13" fmla="*/ 0 h 51"/>
                      <a:gd name="T14" fmla="*/ 0 w 802"/>
                      <a:gd name="T15" fmla="*/ 0 h 51"/>
                      <a:gd name="T16" fmla="*/ 0 w 802"/>
                      <a:gd name="T17" fmla="*/ 0 h 51"/>
                      <a:gd name="T18" fmla="*/ 0 w 802"/>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2"/>
                      <a:gd name="T31" fmla="*/ 0 h 51"/>
                      <a:gd name="T32" fmla="*/ 802 w 802"/>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2" h="51">
                        <a:moveTo>
                          <a:pt x="0" y="50"/>
                        </a:moveTo>
                        <a:lnTo>
                          <a:pt x="801" y="50"/>
                        </a:lnTo>
                        <a:lnTo>
                          <a:pt x="801" y="0"/>
                        </a:lnTo>
                        <a:lnTo>
                          <a:pt x="0" y="0"/>
                        </a:lnTo>
                        <a:lnTo>
                          <a:pt x="0" y="50"/>
                        </a:lnTo>
                        <a:close/>
                        <a:moveTo>
                          <a:pt x="21" y="50"/>
                        </a:moveTo>
                        <a:lnTo>
                          <a:pt x="781" y="50"/>
                        </a:lnTo>
                        <a:lnTo>
                          <a:pt x="781" y="0"/>
                        </a:lnTo>
                        <a:lnTo>
                          <a:pt x="21" y="0"/>
                        </a:lnTo>
                        <a:lnTo>
                          <a:pt x="21" y="5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91" name="Freeform 1605">
                    <a:extLst>
                      <a:ext uri="{FF2B5EF4-FFF2-40B4-BE49-F238E27FC236}">
                        <a16:creationId xmlns="" xmlns:a16="http://schemas.microsoft.com/office/drawing/2014/main" id="{B2FDF503-A770-4F3F-A779-B2D2066D34A3}"/>
                      </a:ext>
                    </a:extLst>
                  </p:cNvPr>
                  <p:cNvSpPr>
                    <a:spLocks/>
                  </p:cNvSpPr>
                  <p:nvPr/>
                </p:nvSpPr>
                <p:spPr bwMode="auto">
                  <a:xfrm>
                    <a:off x="59" y="436"/>
                    <a:ext cx="173" cy="11"/>
                  </a:xfrm>
                  <a:custGeom>
                    <a:avLst/>
                    <a:gdLst>
                      <a:gd name="T0" fmla="*/ 0 w 766"/>
                      <a:gd name="T1" fmla="*/ 0 h 51"/>
                      <a:gd name="T2" fmla="*/ 0 w 766"/>
                      <a:gd name="T3" fmla="*/ 0 h 51"/>
                      <a:gd name="T4" fmla="*/ 0 w 766"/>
                      <a:gd name="T5" fmla="*/ 0 h 51"/>
                      <a:gd name="T6" fmla="*/ 0 w 766"/>
                      <a:gd name="T7" fmla="*/ 0 h 51"/>
                      <a:gd name="T8" fmla="*/ 0 w 766"/>
                      <a:gd name="T9" fmla="*/ 0 h 51"/>
                      <a:gd name="T10" fmla="*/ 0 w 766"/>
                      <a:gd name="T11" fmla="*/ 0 h 51"/>
                      <a:gd name="T12" fmla="*/ 0 w 766"/>
                      <a:gd name="T13" fmla="*/ 0 h 51"/>
                      <a:gd name="T14" fmla="*/ 0 w 766"/>
                      <a:gd name="T15" fmla="*/ 0 h 51"/>
                      <a:gd name="T16" fmla="*/ 0 w 766"/>
                      <a:gd name="T17" fmla="*/ 0 h 51"/>
                      <a:gd name="T18" fmla="*/ 0 w 766"/>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6"/>
                      <a:gd name="T31" fmla="*/ 0 h 51"/>
                      <a:gd name="T32" fmla="*/ 766 w 766"/>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6" h="51">
                        <a:moveTo>
                          <a:pt x="0" y="50"/>
                        </a:moveTo>
                        <a:lnTo>
                          <a:pt x="765" y="50"/>
                        </a:lnTo>
                        <a:lnTo>
                          <a:pt x="765" y="0"/>
                        </a:lnTo>
                        <a:lnTo>
                          <a:pt x="0" y="0"/>
                        </a:lnTo>
                        <a:lnTo>
                          <a:pt x="0" y="50"/>
                        </a:lnTo>
                        <a:close/>
                        <a:moveTo>
                          <a:pt x="19" y="50"/>
                        </a:moveTo>
                        <a:lnTo>
                          <a:pt x="746" y="50"/>
                        </a:lnTo>
                        <a:lnTo>
                          <a:pt x="746" y="0"/>
                        </a:lnTo>
                        <a:lnTo>
                          <a:pt x="19" y="0"/>
                        </a:lnTo>
                        <a:lnTo>
                          <a:pt x="19" y="50"/>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92" name="Freeform 1606">
                    <a:extLst>
                      <a:ext uri="{FF2B5EF4-FFF2-40B4-BE49-F238E27FC236}">
                        <a16:creationId xmlns="" xmlns:a16="http://schemas.microsoft.com/office/drawing/2014/main" id="{7D9F804C-7E5A-4B7A-8D05-4E01E07A3D99}"/>
                      </a:ext>
                    </a:extLst>
                  </p:cNvPr>
                  <p:cNvSpPr>
                    <a:spLocks/>
                  </p:cNvSpPr>
                  <p:nvPr/>
                </p:nvSpPr>
                <p:spPr bwMode="auto">
                  <a:xfrm>
                    <a:off x="64" y="436"/>
                    <a:ext cx="163" cy="11"/>
                  </a:xfrm>
                  <a:custGeom>
                    <a:avLst/>
                    <a:gdLst>
                      <a:gd name="T0" fmla="*/ 0 w 724"/>
                      <a:gd name="T1" fmla="*/ 0 h 51"/>
                      <a:gd name="T2" fmla="*/ 0 w 724"/>
                      <a:gd name="T3" fmla="*/ 0 h 51"/>
                      <a:gd name="T4" fmla="*/ 0 w 724"/>
                      <a:gd name="T5" fmla="*/ 0 h 51"/>
                      <a:gd name="T6" fmla="*/ 0 w 724"/>
                      <a:gd name="T7" fmla="*/ 0 h 51"/>
                      <a:gd name="T8" fmla="*/ 0 w 724"/>
                      <a:gd name="T9" fmla="*/ 0 h 51"/>
                      <a:gd name="T10" fmla="*/ 0 w 724"/>
                      <a:gd name="T11" fmla="*/ 0 h 51"/>
                      <a:gd name="T12" fmla="*/ 0 w 724"/>
                      <a:gd name="T13" fmla="*/ 0 h 51"/>
                      <a:gd name="T14" fmla="*/ 0 w 724"/>
                      <a:gd name="T15" fmla="*/ 0 h 51"/>
                      <a:gd name="T16" fmla="*/ 0 w 724"/>
                      <a:gd name="T17" fmla="*/ 0 h 51"/>
                      <a:gd name="T18" fmla="*/ 0 w 724"/>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4"/>
                      <a:gd name="T31" fmla="*/ 0 h 51"/>
                      <a:gd name="T32" fmla="*/ 724 w 724"/>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4" h="51">
                        <a:moveTo>
                          <a:pt x="0" y="50"/>
                        </a:moveTo>
                        <a:lnTo>
                          <a:pt x="723" y="50"/>
                        </a:lnTo>
                        <a:lnTo>
                          <a:pt x="723" y="0"/>
                        </a:lnTo>
                        <a:lnTo>
                          <a:pt x="0" y="0"/>
                        </a:lnTo>
                        <a:lnTo>
                          <a:pt x="0" y="50"/>
                        </a:lnTo>
                        <a:close/>
                        <a:moveTo>
                          <a:pt x="22" y="46"/>
                        </a:moveTo>
                        <a:lnTo>
                          <a:pt x="702" y="46"/>
                        </a:lnTo>
                        <a:lnTo>
                          <a:pt x="702" y="2"/>
                        </a:lnTo>
                        <a:lnTo>
                          <a:pt x="22" y="2"/>
                        </a:lnTo>
                        <a:lnTo>
                          <a:pt x="22" y="46"/>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93" name="Freeform 1607">
                    <a:extLst>
                      <a:ext uri="{FF2B5EF4-FFF2-40B4-BE49-F238E27FC236}">
                        <a16:creationId xmlns="" xmlns:a16="http://schemas.microsoft.com/office/drawing/2014/main" id="{25916F22-554C-48A1-8893-AF6775DDC63F}"/>
                      </a:ext>
                    </a:extLst>
                  </p:cNvPr>
                  <p:cNvSpPr>
                    <a:spLocks/>
                  </p:cNvSpPr>
                  <p:nvPr/>
                </p:nvSpPr>
                <p:spPr bwMode="auto">
                  <a:xfrm>
                    <a:off x="69" y="437"/>
                    <a:ext cx="153" cy="8"/>
                  </a:xfrm>
                  <a:custGeom>
                    <a:avLst/>
                    <a:gdLst>
                      <a:gd name="T0" fmla="*/ 0 w 681"/>
                      <a:gd name="T1" fmla="*/ 0 h 41"/>
                      <a:gd name="T2" fmla="*/ 0 w 681"/>
                      <a:gd name="T3" fmla="*/ 0 h 41"/>
                      <a:gd name="T4" fmla="*/ 0 w 681"/>
                      <a:gd name="T5" fmla="*/ 0 h 41"/>
                      <a:gd name="T6" fmla="*/ 0 w 681"/>
                      <a:gd name="T7" fmla="*/ 0 h 41"/>
                      <a:gd name="T8" fmla="*/ 0 w 681"/>
                      <a:gd name="T9" fmla="*/ 0 h 41"/>
                      <a:gd name="T10" fmla="*/ 0 w 681"/>
                      <a:gd name="T11" fmla="*/ 0 h 41"/>
                      <a:gd name="T12" fmla="*/ 0 w 681"/>
                      <a:gd name="T13" fmla="*/ 0 h 41"/>
                      <a:gd name="T14" fmla="*/ 0 w 681"/>
                      <a:gd name="T15" fmla="*/ 0 h 41"/>
                      <a:gd name="T16" fmla="*/ 0 w 681"/>
                      <a:gd name="T17" fmla="*/ 0 h 41"/>
                      <a:gd name="T18" fmla="*/ 0 w 681"/>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1"/>
                      <a:gd name="T31" fmla="*/ 0 h 41"/>
                      <a:gd name="T32" fmla="*/ 681 w 681"/>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1" h="41">
                        <a:moveTo>
                          <a:pt x="0" y="40"/>
                        </a:moveTo>
                        <a:lnTo>
                          <a:pt x="680" y="40"/>
                        </a:lnTo>
                        <a:lnTo>
                          <a:pt x="680" y="0"/>
                        </a:lnTo>
                        <a:lnTo>
                          <a:pt x="0" y="0"/>
                        </a:lnTo>
                        <a:lnTo>
                          <a:pt x="0" y="40"/>
                        </a:lnTo>
                        <a:close/>
                        <a:moveTo>
                          <a:pt x="23" y="40"/>
                        </a:moveTo>
                        <a:lnTo>
                          <a:pt x="656" y="40"/>
                        </a:lnTo>
                        <a:lnTo>
                          <a:pt x="656" y="0"/>
                        </a:lnTo>
                        <a:lnTo>
                          <a:pt x="23" y="0"/>
                        </a:lnTo>
                        <a:lnTo>
                          <a:pt x="23" y="40"/>
                        </a:ln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94" name="Freeform 1608">
                    <a:extLst>
                      <a:ext uri="{FF2B5EF4-FFF2-40B4-BE49-F238E27FC236}">
                        <a16:creationId xmlns="" xmlns:a16="http://schemas.microsoft.com/office/drawing/2014/main" id="{46C734A6-A068-46E1-85BB-1A8C5CD1792C}"/>
                      </a:ext>
                    </a:extLst>
                  </p:cNvPr>
                  <p:cNvSpPr>
                    <a:spLocks/>
                  </p:cNvSpPr>
                  <p:nvPr/>
                </p:nvSpPr>
                <p:spPr bwMode="auto">
                  <a:xfrm>
                    <a:off x="74" y="437"/>
                    <a:ext cx="144" cy="8"/>
                  </a:xfrm>
                  <a:custGeom>
                    <a:avLst/>
                    <a:gdLst>
                      <a:gd name="T0" fmla="*/ 0 w 638"/>
                      <a:gd name="T1" fmla="*/ 0 h 41"/>
                      <a:gd name="T2" fmla="*/ 0 w 638"/>
                      <a:gd name="T3" fmla="*/ 0 h 41"/>
                      <a:gd name="T4" fmla="*/ 0 w 638"/>
                      <a:gd name="T5" fmla="*/ 0 h 41"/>
                      <a:gd name="T6" fmla="*/ 0 w 638"/>
                      <a:gd name="T7" fmla="*/ 0 h 41"/>
                      <a:gd name="T8" fmla="*/ 0 w 638"/>
                      <a:gd name="T9" fmla="*/ 0 h 41"/>
                      <a:gd name="T10" fmla="*/ 0 w 638"/>
                      <a:gd name="T11" fmla="*/ 0 h 41"/>
                      <a:gd name="T12" fmla="*/ 0 w 638"/>
                      <a:gd name="T13" fmla="*/ 0 h 41"/>
                      <a:gd name="T14" fmla="*/ 0 w 638"/>
                      <a:gd name="T15" fmla="*/ 0 h 41"/>
                      <a:gd name="T16" fmla="*/ 0 w 638"/>
                      <a:gd name="T17" fmla="*/ 0 h 41"/>
                      <a:gd name="T18" fmla="*/ 0 w 63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8"/>
                      <a:gd name="T31" fmla="*/ 0 h 41"/>
                      <a:gd name="T32" fmla="*/ 638 w 63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8" h="41">
                        <a:moveTo>
                          <a:pt x="0" y="40"/>
                        </a:moveTo>
                        <a:lnTo>
                          <a:pt x="637" y="40"/>
                        </a:lnTo>
                        <a:lnTo>
                          <a:pt x="637" y="0"/>
                        </a:lnTo>
                        <a:lnTo>
                          <a:pt x="0" y="0"/>
                        </a:lnTo>
                        <a:lnTo>
                          <a:pt x="0" y="40"/>
                        </a:lnTo>
                        <a:close/>
                        <a:moveTo>
                          <a:pt x="21" y="40"/>
                        </a:moveTo>
                        <a:lnTo>
                          <a:pt x="616" y="40"/>
                        </a:lnTo>
                        <a:lnTo>
                          <a:pt x="616" y="0"/>
                        </a:lnTo>
                        <a:lnTo>
                          <a:pt x="21" y="0"/>
                        </a:lnTo>
                        <a:lnTo>
                          <a:pt x="21" y="4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95" name="Freeform 1609">
                    <a:extLst>
                      <a:ext uri="{FF2B5EF4-FFF2-40B4-BE49-F238E27FC236}">
                        <a16:creationId xmlns="" xmlns:a16="http://schemas.microsoft.com/office/drawing/2014/main" id="{411F06AE-B066-4BD3-9CF6-E3A4E8BFCCCC}"/>
                      </a:ext>
                    </a:extLst>
                  </p:cNvPr>
                  <p:cNvSpPr>
                    <a:spLocks/>
                  </p:cNvSpPr>
                  <p:nvPr/>
                </p:nvSpPr>
                <p:spPr bwMode="auto">
                  <a:xfrm>
                    <a:off x="80" y="437"/>
                    <a:ext cx="132" cy="8"/>
                  </a:xfrm>
                  <a:custGeom>
                    <a:avLst/>
                    <a:gdLst>
                      <a:gd name="T0" fmla="*/ 0 w 587"/>
                      <a:gd name="T1" fmla="*/ 0 h 41"/>
                      <a:gd name="T2" fmla="*/ 0 w 587"/>
                      <a:gd name="T3" fmla="*/ 0 h 41"/>
                      <a:gd name="T4" fmla="*/ 0 w 587"/>
                      <a:gd name="T5" fmla="*/ 0 h 41"/>
                      <a:gd name="T6" fmla="*/ 0 w 587"/>
                      <a:gd name="T7" fmla="*/ 0 h 41"/>
                      <a:gd name="T8" fmla="*/ 0 w 587"/>
                      <a:gd name="T9" fmla="*/ 0 h 41"/>
                      <a:gd name="T10" fmla="*/ 0 w 587"/>
                      <a:gd name="T11" fmla="*/ 0 h 41"/>
                      <a:gd name="T12" fmla="*/ 0 w 587"/>
                      <a:gd name="T13" fmla="*/ 0 h 41"/>
                      <a:gd name="T14" fmla="*/ 0 w 587"/>
                      <a:gd name="T15" fmla="*/ 0 h 41"/>
                      <a:gd name="T16" fmla="*/ 0 w 587"/>
                      <a:gd name="T17" fmla="*/ 0 h 41"/>
                      <a:gd name="T18" fmla="*/ 0 w 58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7"/>
                      <a:gd name="T31" fmla="*/ 0 h 41"/>
                      <a:gd name="T32" fmla="*/ 587 w 58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7" h="41">
                        <a:moveTo>
                          <a:pt x="0" y="40"/>
                        </a:moveTo>
                        <a:lnTo>
                          <a:pt x="586" y="40"/>
                        </a:lnTo>
                        <a:lnTo>
                          <a:pt x="586" y="0"/>
                        </a:lnTo>
                        <a:lnTo>
                          <a:pt x="0" y="0"/>
                        </a:lnTo>
                        <a:lnTo>
                          <a:pt x="0" y="40"/>
                        </a:lnTo>
                        <a:close/>
                        <a:moveTo>
                          <a:pt x="23" y="35"/>
                        </a:moveTo>
                        <a:lnTo>
                          <a:pt x="563" y="35"/>
                        </a:lnTo>
                        <a:lnTo>
                          <a:pt x="563" y="5"/>
                        </a:lnTo>
                        <a:lnTo>
                          <a:pt x="23" y="5"/>
                        </a:lnTo>
                        <a:lnTo>
                          <a:pt x="23" y="35"/>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96" name="Freeform 1610">
                    <a:extLst>
                      <a:ext uri="{FF2B5EF4-FFF2-40B4-BE49-F238E27FC236}">
                        <a16:creationId xmlns="" xmlns:a16="http://schemas.microsoft.com/office/drawing/2014/main" id="{56D25A8A-2769-4E68-9A30-3C2B843C6BBB}"/>
                      </a:ext>
                    </a:extLst>
                  </p:cNvPr>
                  <p:cNvSpPr>
                    <a:spLocks/>
                  </p:cNvSpPr>
                  <p:nvPr/>
                </p:nvSpPr>
                <p:spPr bwMode="auto">
                  <a:xfrm>
                    <a:off x="84" y="437"/>
                    <a:ext cx="123" cy="7"/>
                  </a:xfrm>
                  <a:custGeom>
                    <a:avLst/>
                    <a:gdLst>
                      <a:gd name="T0" fmla="*/ 0 w 545"/>
                      <a:gd name="T1" fmla="*/ 0 h 36"/>
                      <a:gd name="T2" fmla="*/ 0 w 545"/>
                      <a:gd name="T3" fmla="*/ 0 h 36"/>
                      <a:gd name="T4" fmla="*/ 0 w 545"/>
                      <a:gd name="T5" fmla="*/ 0 h 36"/>
                      <a:gd name="T6" fmla="*/ 0 w 545"/>
                      <a:gd name="T7" fmla="*/ 0 h 36"/>
                      <a:gd name="T8" fmla="*/ 0 w 545"/>
                      <a:gd name="T9" fmla="*/ 0 h 36"/>
                      <a:gd name="T10" fmla="*/ 0 w 545"/>
                      <a:gd name="T11" fmla="*/ 0 h 36"/>
                      <a:gd name="T12" fmla="*/ 0 w 545"/>
                      <a:gd name="T13" fmla="*/ 0 h 36"/>
                      <a:gd name="T14" fmla="*/ 0 w 545"/>
                      <a:gd name="T15" fmla="*/ 0 h 36"/>
                      <a:gd name="T16" fmla="*/ 0 w 545"/>
                      <a:gd name="T17" fmla="*/ 0 h 36"/>
                      <a:gd name="T18" fmla="*/ 0 w 545"/>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36"/>
                      <a:gd name="T32" fmla="*/ 545 w 545"/>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36">
                        <a:moveTo>
                          <a:pt x="0" y="35"/>
                        </a:moveTo>
                        <a:lnTo>
                          <a:pt x="544" y="35"/>
                        </a:lnTo>
                        <a:lnTo>
                          <a:pt x="544" y="0"/>
                        </a:lnTo>
                        <a:lnTo>
                          <a:pt x="0" y="0"/>
                        </a:lnTo>
                        <a:lnTo>
                          <a:pt x="0" y="35"/>
                        </a:lnTo>
                        <a:close/>
                        <a:moveTo>
                          <a:pt x="26" y="35"/>
                        </a:moveTo>
                        <a:lnTo>
                          <a:pt x="517" y="35"/>
                        </a:lnTo>
                        <a:lnTo>
                          <a:pt x="517" y="0"/>
                        </a:lnTo>
                        <a:lnTo>
                          <a:pt x="26" y="0"/>
                        </a:lnTo>
                        <a:lnTo>
                          <a:pt x="26" y="3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97" name="Freeform 1611">
                    <a:extLst>
                      <a:ext uri="{FF2B5EF4-FFF2-40B4-BE49-F238E27FC236}">
                        <a16:creationId xmlns="" xmlns:a16="http://schemas.microsoft.com/office/drawing/2014/main" id="{8FDE0661-E45D-4D68-AFBA-E84842701226}"/>
                      </a:ext>
                    </a:extLst>
                  </p:cNvPr>
                  <p:cNvSpPr>
                    <a:spLocks/>
                  </p:cNvSpPr>
                  <p:nvPr/>
                </p:nvSpPr>
                <p:spPr bwMode="auto">
                  <a:xfrm>
                    <a:off x="90" y="437"/>
                    <a:ext cx="111" cy="7"/>
                  </a:xfrm>
                  <a:custGeom>
                    <a:avLst/>
                    <a:gdLst>
                      <a:gd name="T0" fmla="*/ 0 w 492"/>
                      <a:gd name="T1" fmla="*/ 0 h 36"/>
                      <a:gd name="T2" fmla="*/ 0 w 492"/>
                      <a:gd name="T3" fmla="*/ 0 h 36"/>
                      <a:gd name="T4" fmla="*/ 0 w 492"/>
                      <a:gd name="T5" fmla="*/ 0 h 36"/>
                      <a:gd name="T6" fmla="*/ 0 w 492"/>
                      <a:gd name="T7" fmla="*/ 0 h 36"/>
                      <a:gd name="T8" fmla="*/ 0 w 492"/>
                      <a:gd name="T9" fmla="*/ 0 h 36"/>
                      <a:gd name="T10" fmla="*/ 0 w 492"/>
                      <a:gd name="T11" fmla="*/ 0 h 36"/>
                      <a:gd name="T12" fmla="*/ 0 w 492"/>
                      <a:gd name="T13" fmla="*/ 0 h 36"/>
                      <a:gd name="T14" fmla="*/ 0 w 492"/>
                      <a:gd name="T15" fmla="*/ 0 h 36"/>
                      <a:gd name="T16" fmla="*/ 0 w 492"/>
                      <a:gd name="T17" fmla="*/ 0 h 36"/>
                      <a:gd name="T18" fmla="*/ 0 w 492"/>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2"/>
                      <a:gd name="T31" fmla="*/ 0 h 36"/>
                      <a:gd name="T32" fmla="*/ 492 w 492"/>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2" h="36">
                        <a:moveTo>
                          <a:pt x="0" y="35"/>
                        </a:moveTo>
                        <a:lnTo>
                          <a:pt x="491" y="35"/>
                        </a:lnTo>
                        <a:lnTo>
                          <a:pt x="491" y="0"/>
                        </a:lnTo>
                        <a:lnTo>
                          <a:pt x="0" y="0"/>
                        </a:lnTo>
                        <a:lnTo>
                          <a:pt x="0" y="35"/>
                        </a:lnTo>
                        <a:close/>
                        <a:moveTo>
                          <a:pt x="25" y="33"/>
                        </a:moveTo>
                        <a:lnTo>
                          <a:pt x="465" y="33"/>
                        </a:lnTo>
                        <a:lnTo>
                          <a:pt x="465" y="3"/>
                        </a:lnTo>
                        <a:lnTo>
                          <a:pt x="25" y="3"/>
                        </a:lnTo>
                        <a:lnTo>
                          <a:pt x="25" y="33"/>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98" name="Freeform 1612">
                    <a:extLst>
                      <a:ext uri="{FF2B5EF4-FFF2-40B4-BE49-F238E27FC236}">
                        <a16:creationId xmlns="" xmlns:a16="http://schemas.microsoft.com/office/drawing/2014/main" id="{A2EE26B7-EEB1-4770-97C0-7843AE2AFABD}"/>
                      </a:ext>
                    </a:extLst>
                  </p:cNvPr>
                  <p:cNvSpPr>
                    <a:spLocks/>
                  </p:cNvSpPr>
                  <p:nvPr/>
                </p:nvSpPr>
                <p:spPr bwMode="auto">
                  <a:xfrm>
                    <a:off x="96" y="438"/>
                    <a:ext cx="99" cy="5"/>
                  </a:xfrm>
                  <a:custGeom>
                    <a:avLst/>
                    <a:gdLst>
                      <a:gd name="T0" fmla="*/ 0 w 441"/>
                      <a:gd name="T1" fmla="*/ 0 h 26"/>
                      <a:gd name="T2" fmla="*/ 0 w 441"/>
                      <a:gd name="T3" fmla="*/ 0 h 26"/>
                      <a:gd name="T4" fmla="*/ 0 w 441"/>
                      <a:gd name="T5" fmla="*/ 0 h 26"/>
                      <a:gd name="T6" fmla="*/ 0 w 441"/>
                      <a:gd name="T7" fmla="*/ 0 h 26"/>
                      <a:gd name="T8" fmla="*/ 0 w 441"/>
                      <a:gd name="T9" fmla="*/ 0 h 26"/>
                      <a:gd name="T10" fmla="*/ 0 w 441"/>
                      <a:gd name="T11" fmla="*/ 0 h 26"/>
                      <a:gd name="T12" fmla="*/ 0 w 441"/>
                      <a:gd name="T13" fmla="*/ 0 h 26"/>
                      <a:gd name="T14" fmla="*/ 0 w 441"/>
                      <a:gd name="T15" fmla="*/ 0 h 26"/>
                      <a:gd name="T16" fmla="*/ 0 w 441"/>
                      <a:gd name="T17" fmla="*/ 0 h 26"/>
                      <a:gd name="T18" fmla="*/ 0 w 44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1"/>
                      <a:gd name="T31" fmla="*/ 0 h 26"/>
                      <a:gd name="T32" fmla="*/ 441 w 44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1" h="26">
                        <a:moveTo>
                          <a:pt x="0" y="25"/>
                        </a:moveTo>
                        <a:lnTo>
                          <a:pt x="440" y="25"/>
                        </a:lnTo>
                        <a:lnTo>
                          <a:pt x="440" y="0"/>
                        </a:lnTo>
                        <a:lnTo>
                          <a:pt x="0" y="0"/>
                        </a:lnTo>
                        <a:lnTo>
                          <a:pt x="0" y="25"/>
                        </a:lnTo>
                        <a:close/>
                        <a:moveTo>
                          <a:pt x="27" y="25"/>
                        </a:moveTo>
                        <a:lnTo>
                          <a:pt x="412" y="25"/>
                        </a:lnTo>
                        <a:lnTo>
                          <a:pt x="412" y="0"/>
                        </a:lnTo>
                        <a:lnTo>
                          <a:pt x="27" y="0"/>
                        </a:lnTo>
                        <a:lnTo>
                          <a:pt x="27" y="25"/>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399" name="Freeform 1613">
                    <a:extLst>
                      <a:ext uri="{FF2B5EF4-FFF2-40B4-BE49-F238E27FC236}">
                        <a16:creationId xmlns="" xmlns:a16="http://schemas.microsoft.com/office/drawing/2014/main" id="{9624F1B1-9FE0-4041-AA70-9ED053CD75A2}"/>
                      </a:ext>
                    </a:extLst>
                  </p:cNvPr>
                  <p:cNvSpPr>
                    <a:spLocks/>
                  </p:cNvSpPr>
                  <p:nvPr/>
                </p:nvSpPr>
                <p:spPr bwMode="auto">
                  <a:xfrm>
                    <a:off x="103" y="438"/>
                    <a:ext cx="86" cy="5"/>
                  </a:xfrm>
                  <a:custGeom>
                    <a:avLst/>
                    <a:gdLst>
                      <a:gd name="T0" fmla="*/ 0 w 382"/>
                      <a:gd name="T1" fmla="*/ 0 h 26"/>
                      <a:gd name="T2" fmla="*/ 0 w 382"/>
                      <a:gd name="T3" fmla="*/ 0 h 26"/>
                      <a:gd name="T4" fmla="*/ 0 w 382"/>
                      <a:gd name="T5" fmla="*/ 0 h 26"/>
                      <a:gd name="T6" fmla="*/ 0 w 382"/>
                      <a:gd name="T7" fmla="*/ 0 h 26"/>
                      <a:gd name="T8" fmla="*/ 0 w 382"/>
                      <a:gd name="T9" fmla="*/ 0 h 26"/>
                      <a:gd name="T10" fmla="*/ 0 w 382"/>
                      <a:gd name="T11" fmla="*/ 0 h 26"/>
                      <a:gd name="T12" fmla="*/ 0 w 382"/>
                      <a:gd name="T13" fmla="*/ 0 h 26"/>
                      <a:gd name="T14" fmla="*/ 0 w 382"/>
                      <a:gd name="T15" fmla="*/ 0 h 26"/>
                      <a:gd name="T16" fmla="*/ 0 w 382"/>
                      <a:gd name="T17" fmla="*/ 0 h 26"/>
                      <a:gd name="T18" fmla="*/ 0 w 382"/>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2"/>
                      <a:gd name="T31" fmla="*/ 0 h 26"/>
                      <a:gd name="T32" fmla="*/ 382 w 382"/>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2" h="26">
                        <a:moveTo>
                          <a:pt x="0" y="25"/>
                        </a:moveTo>
                        <a:lnTo>
                          <a:pt x="381" y="25"/>
                        </a:lnTo>
                        <a:lnTo>
                          <a:pt x="381" y="0"/>
                        </a:lnTo>
                        <a:lnTo>
                          <a:pt x="0" y="0"/>
                        </a:lnTo>
                        <a:lnTo>
                          <a:pt x="0" y="25"/>
                        </a:lnTo>
                        <a:close/>
                        <a:moveTo>
                          <a:pt x="29" y="20"/>
                        </a:moveTo>
                        <a:lnTo>
                          <a:pt x="351" y="20"/>
                        </a:lnTo>
                        <a:lnTo>
                          <a:pt x="351" y="4"/>
                        </a:lnTo>
                        <a:lnTo>
                          <a:pt x="29" y="4"/>
                        </a:lnTo>
                        <a:lnTo>
                          <a:pt x="29" y="2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00" name="Freeform 1614">
                    <a:extLst>
                      <a:ext uri="{FF2B5EF4-FFF2-40B4-BE49-F238E27FC236}">
                        <a16:creationId xmlns="" xmlns:a16="http://schemas.microsoft.com/office/drawing/2014/main" id="{08B40054-459A-41AA-B69B-544F61B579BA}"/>
                      </a:ext>
                    </a:extLst>
                  </p:cNvPr>
                  <p:cNvSpPr>
                    <a:spLocks/>
                  </p:cNvSpPr>
                  <p:nvPr/>
                </p:nvSpPr>
                <p:spPr bwMode="auto">
                  <a:xfrm>
                    <a:off x="109" y="440"/>
                    <a:ext cx="73" cy="4"/>
                  </a:xfrm>
                  <a:custGeom>
                    <a:avLst/>
                    <a:gdLst>
                      <a:gd name="T0" fmla="*/ 0 w 326"/>
                      <a:gd name="T1" fmla="*/ 0 h 21"/>
                      <a:gd name="T2" fmla="*/ 0 w 326"/>
                      <a:gd name="T3" fmla="*/ 0 h 21"/>
                      <a:gd name="T4" fmla="*/ 0 w 326"/>
                      <a:gd name="T5" fmla="*/ 0 h 21"/>
                      <a:gd name="T6" fmla="*/ 0 w 326"/>
                      <a:gd name="T7" fmla="*/ 0 h 21"/>
                      <a:gd name="T8" fmla="*/ 0 w 326"/>
                      <a:gd name="T9" fmla="*/ 0 h 21"/>
                      <a:gd name="T10" fmla="*/ 0 w 326"/>
                      <a:gd name="T11" fmla="*/ 0 h 21"/>
                      <a:gd name="T12" fmla="*/ 0 w 326"/>
                      <a:gd name="T13" fmla="*/ 0 h 21"/>
                      <a:gd name="T14" fmla="*/ 0 w 326"/>
                      <a:gd name="T15" fmla="*/ 0 h 21"/>
                      <a:gd name="T16" fmla="*/ 0 w 326"/>
                      <a:gd name="T17" fmla="*/ 0 h 21"/>
                      <a:gd name="T18" fmla="*/ 0 w 326"/>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6"/>
                      <a:gd name="T31" fmla="*/ 0 h 21"/>
                      <a:gd name="T32" fmla="*/ 326 w 326"/>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6" h="21">
                        <a:moveTo>
                          <a:pt x="0" y="20"/>
                        </a:moveTo>
                        <a:lnTo>
                          <a:pt x="325" y="20"/>
                        </a:lnTo>
                        <a:lnTo>
                          <a:pt x="325" y="0"/>
                        </a:lnTo>
                        <a:lnTo>
                          <a:pt x="0" y="0"/>
                        </a:lnTo>
                        <a:lnTo>
                          <a:pt x="0" y="20"/>
                        </a:lnTo>
                        <a:close/>
                        <a:moveTo>
                          <a:pt x="32" y="20"/>
                        </a:moveTo>
                        <a:lnTo>
                          <a:pt x="293" y="20"/>
                        </a:lnTo>
                        <a:lnTo>
                          <a:pt x="293" y="0"/>
                        </a:lnTo>
                        <a:lnTo>
                          <a:pt x="32" y="0"/>
                        </a:lnTo>
                        <a:lnTo>
                          <a:pt x="32" y="2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01" name="Freeform 1615">
                    <a:extLst>
                      <a:ext uri="{FF2B5EF4-FFF2-40B4-BE49-F238E27FC236}">
                        <a16:creationId xmlns="" xmlns:a16="http://schemas.microsoft.com/office/drawing/2014/main" id="{BB0940EA-58F3-4C36-9613-34976EA84FD0}"/>
                      </a:ext>
                    </a:extLst>
                  </p:cNvPr>
                  <p:cNvSpPr>
                    <a:spLocks/>
                  </p:cNvSpPr>
                  <p:nvPr/>
                </p:nvSpPr>
                <p:spPr bwMode="auto">
                  <a:xfrm>
                    <a:off x="116" y="440"/>
                    <a:ext cx="58" cy="4"/>
                  </a:xfrm>
                  <a:custGeom>
                    <a:avLst/>
                    <a:gdLst>
                      <a:gd name="T0" fmla="*/ 0 w 262"/>
                      <a:gd name="T1" fmla="*/ 0 h 21"/>
                      <a:gd name="T2" fmla="*/ 0 w 262"/>
                      <a:gd name="T3" fmla="*/ 0 h 21"/>
                      <a:gd name="T4" fmla="*/ 0 w 262"/>
                      <a:gd name="T5" fmla="*/ 0 h 21"/>
                      <a:gd name="T6" fmla="*/ 0 w 262"/>
                      <a:gd name="T7" fmla="*/ 0 h 21"/>
                      <a:gd name="T8" fmla="*/ 0 w 262"/>
                      <a:gd name="T9" fmla="*/ 0 h 21"/>
                      <a:gd name="T10" fmla="*/ 0 w 262"/>
                      <a:gd name="T11" fmla="*/ 0 h 21"/>
                      <a:gd name="T12" fmla="*/ 0 w 262"/>
                      <a:gd name="T13" fmla="*/ 0 h 21"/>
                      <a:gd name="T14" fmla="*/ 0 w 262"/>
                      <a:gd name="T15" fmla="*/ 0 h 21"/>
                      <a:gd name="T16" fmla="*/ 0 w 262"/>
                      <a:gd name="T17" fmla="*/ 0 h 21"/>
                      <a:gd name="T18" fmla="*/ 0 w 262"/>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2"/>
                      <a:gd name="T31" fmla="*/ 0 h 21"/>
                      <a:gd name="T32" fmla="*/ 262 w 262"/>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2" h="21">
                        <a:moveTo>
                          <a:pt x="0" y="20"/>
                        </a:moveTo>
                        <a:lnTo>
                          <a:pt x="261" y="20"/>
                        </a:lnTo>
                        <a:lnTo>
                          <a:pt x="261" y="0"/>
                        </a:lnTo>
                        <a:lnTo>
                          <a:pt x="0" y="0"/>
                        </a:lnTo>
                        <a:lnTo>
                          <a:pt x="0" y="20"/>
                        </a:lnTo>
                        <a:close/>
                        <a:moveTo>
                          <a:pt x="32" y="16"/>
                        </a:moveTo>
                        <a:lnTo>
                          <a:pt x="229" y="16"/>
                        </a:lnTo>
                        <a:lnTo>
                          <a:pt x="229" y="3"/>
                        </a:lnTo>
                        <a:lnTo>
                          <a:pt x="32" y="3"/>
                        </a:lnTo>
                        <a:lnTo>
                          <a:pt x="32" y="1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02" name="Freeform 1616">
                    <a:extLst>
                      <a:ext uri="{FF2B5EF4-FFF2-40B4-BE49-F238E27FC236}">
                        <a16:creationId xmlns="" xmlns:a16="http://schemas.microsoft.com/office/drawing/2014/main" id="{97473F47-A1E7-4E70-A8D2-DDA07B0E6E7B}"/>
                      </a:ext>
                    </a:extLst>
                  </p:cNvPr>
                  <p:cNvSpPr>
                    <a:spLocks/>
                  </p:cNvSpPr>
                  <p:nvPr/>
                </p:nvSpPr>
                <p:spPr bwMode="auto">
                  <a:xfrm>
                    <a:off x="124" y="441"/>
                    <a:ext cx="43" cy="1"/>
                  </a:xfrm>
                  <a:custGeom>
                    <a:avLst/>
                    <a:gdLst>
                      <a:gd name="T0" fmla="*/ 0 w 194"/>
                      <a:gd name="T1" fmla="*/ 0 h 11"/>
                      <a:gd name="T2" fmla="*/ 0 w 194"/>
                      <a:gd name="T3" fmla="*/ 0 h 11"/>
                      <a:gd name="T4" fmla="*/ 0 w 194"/>
                      <a:gd name="T5" fmla="*/ 0 h 11"/>
                      <a:gd name="T6" fmla="*/ 0 w 194"/>
                      <a:gd name="T7" fmla="*/ 0 h 11"/>
                      <a:gd name="T8" fmla="*/ 0 w 194"/>
                      <a:gd name="T9" fmla="*/ 0 h 11"/>
                      <a:gd name="T10" fmla="*/ 0 w 194"/>
                      <a:gd name="T11" fmla="*/ 0 h 11"/>
                      <a:gd name="T12" fmla="*/ 0 w 194"/>
                      <a:gd name="T13" fmla="*/ 0 h 11"/>
                      <a:gd name="T14" fmla="*/ 0 w 194"/>
                      <a:gd name="T15" fmla="*/ 0 h 11"/>
                      <a:gd name="T16" fmla="*/ 0 w 194"/>
                      <a:gd name="T17" fmla="*/ 0 h 11"/>
                      <a:gd name="T18" fmla="*/ 0 w 194"/>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11"/>
                      <a:gd name="T32" fmla="*/ 194 w 194"/>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11">
                        <a:moveTo>
                          <a:pt x="0" y="10"/>
                        </a:moveTo>
                        <a:lnTo>
                          <a:pt x="193" y="10"/>
                        </a:lnTo>
                        <a:lnTo>
                          <a:pt x="193" y="0"/>
                        </a:lnTo>
                        <a:lnTo>
                          <a:pt x="0" y="0"/>
                        </a:lnTo>
                        <a:lnTo>
                          <a:pt x="0" y="10"/>
                        </a:lnTo>
                        <a:close/>
                        <a:moveTo>
                          <a:pt x="31" y="10"/>
                        </a:moveTo>
                        <a:lnTo>
                          <a:pt x="162" y="10"/>
                        </a:lnTo>
                        <a:lnTo>
                          <a:pt x="162" y="0"/>
                        </a:lnTo>
                        <a:lnTo>
                          <a:pt x="31" y="0"/>
                        </a:lnTo>
                        <a:lnTo>
                          <a:pt x="31" y="1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03" name="Freeform 1617">
                    <a:extLst>
                      <a:ext uri="{FF2B5EF4-FFF2-40B4-BE49-F238E27FC236}">
                        <a16:creationId xmlns="" xmlns:a16="http://schemas.microsoft.com/office/drawing/2014/main" id="{4EDDC28E-840D-4255-BEBF-D34F5C01D8D1}"/>
                      </a:ext>
                    </a:extLst>
                  </p:cNvPr>
                  <p:cNvSpPr>
                    <a:spLocks/>
                  </p:cNvSpPr>
                  <p:nvPr/>
                </p:nvSpPr>
                <p:spPr bwMode="auto">
                  <a:xfrm>
                    <a:off x="131" y="441"/>
                    <a:ext cx="29" cy="1"/>
                  </a:xfrm>
                  <a:custGeom>
                    <a:avLst/>
                    <a:gdLst>
                      <a:gd name="T0" fmla="*/ 0 w 134"/>
                      <a:gd name="T1" fmla="*/ 0 h 11"/>
                      <a:gd name="T2" fmla="*/ 0 w 134"/>
                      <a:gd name="T3" fmla="*/ 0 h 11"/>
                      <a:gd name="T4" fmla="*/ 0 w 134"/>
                      <a:gd name="T5" fmla="*/ 0 h 11"/>
                      <a:gd name="T6" fmla="*/ 0 w 134"/>
                      <a:gd name="T7" fmla="*/ 0 h 11"/>
                      <a:gd name="T8" fmla="*/ 0 w 134"/>
                      <a:gd name="T9" fmla="*/ 0 h 11"/>
                      <a:gd name="T10" fmla="*/ 0 w 134"/>
                      <a:gd name="T11" fmla="*/ 0 h 11"/>
                      <a:gd name="T12" fmla="*/ 0 w 134"/>
                      <a:gd name="T13" fmla="*/ 0 h 11"/>
                      <a:gd name="T14" fmla="*/ 0 w 134"/>
                      <a:gd name="T15" fmla="*/ 0 h 11"/>
                      <a:gd name="T16" fmla="*/ 0 w 134"/>
                      <a:gd name="T17" fmla="*/ 0 h 11"/>
                      <a:gd name="T18" fmla="*/ 0 w 134"/>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11"/>
                      <a:gd name="T32" fmla="*/ 134 w 134"/>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11">
                        <a:moveTo>
                          <a:pt x="0" y="10"/>
                        </a:moveTo>
                        <a:lnTo>
                          <a:pt x="133" y="10"/>
                        </a:lnTo>
                        <a:lnTo>
                          <a:pt x="133" y="0"/>
                        </a:lnTo>
                        <a:lnTo>
                          <a:pt x="0" y="0"/>
                        </a:lnTo>
                        <a:lnTo>
                          <a:pt x="0" y="10"/>
                        </a:lnTo>
                        <a:close/>
                        <a:moveTo>
                          <a:pt x="38" y="6"/>
                        </a:moveTo>
                        <a:lnTo>
                          <a:pt x="94" y="6"/>
                        </a:lnTo>
                        <a:lnTo>
                          <a:pt x="94" y="3"/>
                        </a:lnTo>
                        <a:lnTo>
                          <a:pt x="38" y="3"/>
                        </a:lnTo>
                        <a:lnTo>
                          <a:pt x="38" y="6"/>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04" name="Freeform 1618">
                    <a:extLst>
                      <a:ext uri="{FF2B5EF4-FFF2-40B4-BE49-F238E27FC236}">
                        <a16:creationId xmlns="" xmlns:a16="http://schemas.microsoft.com/office/drawing/2014/main" id="{B0015DED-D2F2-489E-B7A6-9D80171E6B82}"/>
                      </a:ext>
                    </a:extLst>
                  </p:cNvPr>
                  <p:cNvSpPr>
                    <a:spLocks/>
                  </p:cNvSpPr>
                  <p:nvPr/>
                </p:nvSpPr>
                <p:spPr bwMode="auto">
                  <a:xfrm>
                    <a:off x="140" y="441"/>
                    <a:ext cx="12" cy="0"/>
                  </a:xfrm>
                  <a:custGeom>
                    <a:avLst/>
                    <a:gdLst>
                      <a:gd name="T0" fmla="*/ 0 w 56"/>
                      <a:gd name="T1" fmla="*/ 0 h 6"/>
                      <a:gd name="T2" fmla="*/ 0 w 56"/>
                      <a:gd name="T3" fmla="*/ 0 h 6"/>
                      <a:gd name="T4" fmla="*/ 0 w 56"/>
                      <a:gd name="T5" fmla="*/ 0 h 6"/>
                      <a:gd name="T6" fmla="*/ 0 w 56"/>
                      <a:gd name="T7" fmla="*/ 0 h 6"/>
                      <a:gd name="T8" fmla="*/ 0 w 56"/>
                      <a:gd name="T9" fmla="*/ 0 h 6"/>
                      <a:gd name="T10" fmla="*/ 0 w 56"/>
                      <a:gd name="T11" fmla="*/ 0 h 6"/>
                      <a:gd name="T12" fmla="*/ 0 w 56"/>
                      <a:gd name="T13" fmla="*/ 0 h 6"/>
                      <a:gd name="T14" fmla="*/ 0 60000 65536"/>
                      <a:gd name="T15" fmla="*/ 0 60000 65536"/>
                      <a:gd name="T16" fmla="*/ 0 60000 65536"/>
                      <a:gd name="T17" fmla="*/ 0 60000 65536"/>
                      <a:gd name="T18" fmla="*/ 0 60000 65536"/>
                      <a:gd name="T19" fmla="*/ 0 60000 65536"/>
                      <a:gd name="T20" fmla="*/ 0 60000 65536"/>
                      <a:gd name="T21" fmla="*/ 0 w 56"/>
                      <a:gd name="T22" fmla="*/ 0 h 6"/>
                      <a:gd name="T23" fmla="*/ 56 w 56"/>
                      <a:gd name="T24" fmla="*/ 0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6">
                        <a:moveTo>
                          <a:pt x="0" y="5"/>
                        </a:moveTo>
                        <a:lnTo>
                          <a:pt x="55" y="5"/>
                        </a:lnTo>
                        <a:lnTo>
                          <a:pt x="55" y="0"/>
                        </a:lnTo>
                        <a:lnTo>
                          <a:pt x="0" y="0"/>
                        </a:lnTo>
                        <a:lnTo>
                          <a:pt x="0" y="5"/>
                        </a:lnTo>
                        <a:close/>
                        <a:moveTo>
                          <a:pt x="30" y="5"/>
                        </a:moveTo>
                        <a:lnTo>
                          <a:pt x="3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05" name="Freeform 1619">
                    <a:extLst>
                      <a:ext uri="{FF2B5EF4-FFF2-40B4-BE49-F238E27FC236}">
                        <a16:creationId xmlns="" xmlns:a16="http://schemas.microsoft.com/office/drawing/2014/main" id="{1CD7B09B-79D4-45A4-88AC-D4D3C2C0347F}"/>
                      </a:ext>
                    </a:extLst>
                  </p:cNvPr>
                  <p:cNvSpPr>
                    <a:spLocks/>
                  </p:cNvSpPr>
                  <p:nvPr/>
                </p:nvSpPr>
                <p:spPr bwMode="auto">
                  <a:xfrm>
                    <a:off x="0" y="433"/>
                    <a:ext cx="292" cy="17"/>
                  </a:xfrm>
                  <a:custGeom>
                    <a:avLst/>
                    <a:gdLst>
                      <a:gd name="T0" fmla="*/ 1 w 1293"/>
                      <a:gd name="T1" fmla="*/ 0 h 81"/>
                      <a:gd name="T2" fmla="*/ 1 w 1293"/>
                      <a:gd name="T3" fmla="*/ 0 h 81"/>
                      <a:gd name="T4" fmla="*/ 1 w 1293"/>
                      <a:gd name="T5" fmla="*/ 0 h 81"/>
                      <a:gd name="T6" fmla="*/ 1 w 1293"/>
                      <a:gd name="T7" fmla="*/ 0 h 81"/>
                      <a:gd name="T8" fmla="*/ 0 w 1293"/>
                      <a:gd name="T9" fmla="*/ 0 h 81"/>
                      <a:gd name="T10" fmla="*/ 0 w 1293"/>
                      <a:gd name="T11" fmla="*/ 0 h 81"/>
                      <a:gd name="T12" fmla="*/ 0 w 1293"/>
                      <a:gd name="T13" fmla="*/ 0 h 81"/>
                      <a:gd name="T14" fmla="*/ 0 w 1293"/>
                      <a:gd name="T15" fmla="*/ 0 h 81"/>
                      <a:gd name="T16" fmla="*/ 1 w 1293"/>
                      <a:gd name="T17" fmla="*/ 0 h 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3"/>
                      <a:gd name="T28" fmla="*/ 0 h 81"/>
                      <a:gd name="T29" fmla="*/ 1293 w 1293"/>
                      <a:gd name="T30" fmla="*/ 81 h 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3" h="81">
                        <a:moveTo>
                          <a:pt x="1247" y="0"/>
                        </a:moveTo>
                        <a:lnTo>
                          <a:pt x="1247" y="43"/>
                        </a:lnTo>
                        <a:lnTo>
                          <a:pt x="1292" y="43"/>
                        </a:lnTo>
                        <a:lnTo>
                          <a:pt x="1292" y="80"/>
                        </a:lnTo>
                        <a:lnTo>
                          <a:pt x="0" y="80"/>
                        </a:lnTo>
                        <a:lnTo>
                          <a:pt x="0" y="43"/>
                        </a:lnTo>
                        <a:lnTo>
                          <a:pt x="42" y="43"/>
                        </a:lnTo>
                        <a:lnTo>
                          <a:pt x="42" y="0"/>
                        </a:lnTo>
                        <a:lnTo>
                          <a:pt x="1247" y="0"/>
                        </a:lnTo>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406" name="Line 1620">
                    <a:extLst>
                      <a:ext uri="{FF2B5EF4-FFF2-40B4-BE49-F238E27FC236}">
                        <a16:creationId xmlns="" xmlns:a16="http://schemas.microsoft.com/office/drawing/2014/main" id="{5E881531-2567-4A9C-8964-6E76CEFEDE2F}"/>
                      </a:ext>
                    </a:extLst>
                  </p:cNvPr>
                  <p:cNvSpPr>
                    <a:spLocks noChangeShapeType="1"/>
                  </p:cNvSpPr>
                  <p:nvPr/>
                </p:nvSpPr>
                <p:spPr bwMode="auto">
                  <a:xfrm>
                    <a:off x="18" y="443"/>
                    <a:ext cx="274" cy="1"/>
                  </a:xfrm>
                  <a:prstGeom prst="line">
                    <a:avLst/>
                  </a:prstGeom>
                  <a:noFill/>
                  <a:ln w="324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07" name="Freeform 1621">
                    <a:extLst>
                      <a:ext uri="{FF2B5EF4-FFF2-40B4-BE49-F238E27FC236}">
                        <a16:creationId xmlns="" xmlns:a16="http://schemas.microsoft.com/office/drawing/2014/main" id="{8B1AFDB5-0DDD-4538-B639-BBFC62FDCB08}"/>
                      </a:ext>
                    </a:extLst>
                  </p:cNvPr>
                  <p:cNvSpPr>
                    <a:spLocks/>
                  </p:cNvSpPr>
                  <p:nvPr/>
                </p:nvSpPr>
                <p:spPr bwMode="auto">
                  <a:xfrm>
                    <a:off x="23" y="14"/>
                    <a:ext cx="245" cy="370"/>
                  </a:xfrm>
                  <a:custGeom>
                    <a:avLst/>
                    <a:gdLst>
                      <a:gd name="T0" fmla="*/ 0 w 1083"/>
                      <a:gd name="T1" fmla="*/ 1 h 1634"/>
                      <a:gd name="T2" fmla="*/ 1 w 1083"/>
                      <a:gd name="T3" fmla="*/ 1 h 1634"/>
                      <a:gd name="T4" fmla="*/ 1 w 1083"/>
                      <a:gd name="T5" fmla="*/ 0 h 1634"/>
                      <a:gd name="T6" fmla="*/ 0 w 1083"/>
                      <a:gd name="T7" fmla="*/ 0 h 1634"/>
                      <a:gd name="T8" fmla="*/ 0 w 1083"/>
                      <a:gd name="T9" fmla="*/ 1 h 1634"/>
                      <a:gd name="T10" fmla="*/ 0 w 1083"/>
                      <a:gd name="T11" fmla="*/ 1 h 1634"/>
                      <a:gd name="T12" fmla="*/ 1 w 1083"/>
                      <a:gd name="T13" fmla="*/ 1 h 1634"/>
                      <a:gd name="T14" fmla="*/ 1 w 1083"/>
                      <a:gd name="T15" fmla="*/ 0 h 1634"/>
                      <a:gd name="T16" fmla="*/ 0 w 1083"/>
                      <a:gd name="T17" fmla="*/ 0 h 1634"/>
                      <a:gd name="T18" fmla="*/ 0 w 1083"/>
                      <a:gd name="T19" fmla="*/ 1 h 16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3"/>
                      <a:gd name="T31" fmla="*/ 0 h 1634"/>
                      <a:gd name="T32" fmla="*/ 1083 w 1083"/>
                      <a:gd name="T33" fmla="*/ 1634 h 16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3" h="1634">
                        <a:moveTo>
                          <a:pt x="0" y="1633"/>
                        </a:moveTo>
                        <a:lnTo>
                          <a:pt x="1082" y="1633"/>
                        </a:lnTo>
                        <a:lnTo>
                          <a:pt x="1082" y="0"/>
                        </a:lnTo>
                        <a:lnTo>
                          <a:pt x="0" y="0"/>
                        </a:lnTo>
                        <a:lnTo>
                          <a:pt x="0" y="1633"/>
                        </a:lnTo>
                        <a:close/>
                        <a:moveTo>
                          <a:pt x="10" y="1613"/>
                        </a:moveTo>
                        <a:lnTo>
                          <a:pt x="1070" y="1613"/>
                        </a:lnTo>
                        <a:lnTo>
                          <a:pt x="1070" y="15"/>
                        </a:lnTo>
                        <a:lnTo>
                          <a:pt x="10" y="15"/>
                        </a:lnTo>
                        <a:lnTo>
                          <a:pt x="10" y="16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08" name="Freeform 1622">
                    <a:extLst>
                      <a:ext uri="{FF2B5EF4-FFF2-40B4-BE49-F238E27FC236}">
                        <a16:creationId xmlns="" xmlns:a16="http://schemas.microsoft.com/office/drawing/2014/main" id="{86F4CAF2-9506-4697-B2D5-691D06E25078}"/>
                      </a:ext>
                    </a:extLst>
                  </p:cNvPr>
                  <p:cNvSpPr>
                    <a:spLocks/>
                  </p:cNvSpPr>
                  <p:nvPr/>
                </p:nvSpPr>
                <p:spPr bwMode="auto">
                  <a:xfrm>
                    <a:off x="25" y="17"/>
                    <a:ext cx="240" cy="362"/>
                  </a:xfrm>
                  <a:custGeom>
                    <a:avLst/>
                    <a:gdLst>
                      <a:gd name="T0" fmla="*/ 0 w 1061"/>
                      <a:gd name="T1" fmla="*/ 1 h 1599"/>
                      <a:gd name="T2" fmla="*/ 1 w 1061"/>
                      <a:gd name="T3" fmla="*/ 1 h 1599"/>
                      <a:gd name="T4" fmla="*/ 1 w 1061"/>
                      <a:gd name="T5" fmla="*/ 0 h 1599"/>
                      <a:gd name="T6" fmla="*/ 0 w 1061"/>
                      <a:gd name="T7" fmla="*/ 0 h 1599"/>
                      <a:gd name="T8" fmla="*/ 0 w 1061"/>
                      <a:gd name="T9" fmla="*/ 1 h 1599"/>
                      <a:gd name="T10" fmla="*/ 0 w 1061"/>
                      <a:gd name="T11" fmla="*/ 1 h 1599"/>
                      <a:gd name="T12" fmla="*/ 1 w 1061"/>
                      <a:gd name="T13" fmla="*/ 1 h 1599"/>
                      <a:gd name="T14" fmla="*/ 1 w 1061"/>
                      <a:gd name="T15" fmla="*/ 0 h 1599"/>
                      <a:gd name="T16" fmla="*/ 0 w 1061"/>
                      <a:gd name="T17" fmla="*/ 0 h 1599"/>
                      <a:gd name="T18" fmla="*/ 0 w 1061"/>
                      <a:gd name="T19" fmla="*/ 1 h 15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1"/>
                      <a:gd name="T31" fmla="*/ 0 h 1599"/>
                      <a:gd name="T32" fmla="*/ 1061 w 1061"/>
                      <a:gd name="T33" fmla="*/ 1599 h 15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1" h="1599">
                        <a:moveTo>
                          <a:pt x="0" y="1598"/>
                        </a:moveTo>
                        <a:lnTo>
                          <a:pt x="1060" y="1598"/>
                        </a:lnTo>
                        <a:lnTo>
                          <a:pt x="1060" y="0"/>
                        </a:lnTo>
                        <a:lnTo>
                          <a:pt x="0" y="0"/>
                        </a:lnTo>
                        <a:lnTo>
                          <a:pt x="0" y="1598"/>
                        </a:lnTo>
                        <a:close/>
                        <a:moveTo>
                          <a:pt x="8" y="1583"/>
                        </a:moveTo>
                        <a:lnTo>
                          <a:pt x="1051" y="1583"/>
                        </a:lnTo>
                        <a:lnTo>
                          <a:pt x="1051" y="15"/>
                        </a:lnTo>
                        <a:lnTo>
                          <a:pt x="8" y="15"/>
                        </a:lnTo>
                        <a:lnTo>
                          <a:pt x="8" y="1583"/>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09" name="Freeform 1623">
                    <a:extLst>
                      <a:ext uri="{FF2B5EF4-FFF2-40B4-BE49-F238E27FC236}">
                        <a16:creationId xmlns="" xmlns:a16="http://schemas.microsoft.com/office/drawing/2014/main" id="{21A8AC36-3226-4F85-A621-980DC167C1E6}"/>
                      </a:ext>
                    </a:extLst>
                  </p:cNvPr>
                  <p:cNvSpPr>
                    <a:spLocks/>
                  </p:cNvSpPr>
                  <p:nvPr/>
                </p:nvSpPr>
                <p:spPr bwMode="auto">
                  <a:xfrm>
                    <a:off x="27" y="21"/>
                    <a:ext cx="235" cy="355"/>
                  </a:xfrm>
                  <a:custGeom>
                    <a:avLst/>
                    <a:gdLst>
                      <a:gd name="T0" fmla="*/ 0 w 1040"/>
                      <a:gd name="T1" fmla="*/ 1 h 1568"/>
                      <a:gd name="T2" fmla="*/ 1 w 1040"/>
                      <a:gd name="T3" fmla="*/ 1 h 1568"/>
                      <a:gd name="T4" fmla="*/ 1 w 1040"/>
                      <a:gd name="T5" fmla="*/ 0 h 1568"/>
                      <a:gd name="T6" fmla="*/ 0 w 1040"/>
                      <a:gd name="T7" fmla="*/ 0 h 1568"/>
                      <a:gd name="T8" fmla="*/ 0 w 1040"/>
                      <a:gd name="T9" fmla="*/ 1 h 1568"/>
                      <a:gd name="T10" fmla="*/ 0 w 1040"/>
                      <a:gd name="T11" fmla="*/ 1 h 1568"/>
                      <a:gd name="T12" fmla="*/ 1 w 1040"/>
                      <a:gd name="T13" fmla="*/ 1 h 1568"/>
                      <a:gd name="T14" fmla="*/ 1 w 1040"/>
                      <a:gd name="T15" fmla="*/ 0 h 1568"/>
                      <a:gd name="T16" fmla="*/ 0 w 1040"/>
                      <a:gd name="T17" fmla="*/ 0 h 1568"/>
                      <a:gd name="T18" fmla="*/ 0 w 1040"/>
                      <a:gd name="T19" fmla="*/ 1 h 15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0"/>
                      <a:gd name="T31" fmla="*/ 0 h 1568"/>
                      <a:gd name="T32" fmla="*/ 1040 w 1040"/>
                      <a:gd name="T33" fmla="*/ 1568 h 15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0" h="1568">
                        <a:moveTo>
                          <a:pt x="0" y="1567"/>
                        </a:moveTo>
                        <a:lnTo>
                          <a:pt x="1039" y="1567"/>
                        </a:lnTo>
                        <a:lnTo>
                          <a:pt x="1039" y="0"/>
                        </a:lnTo>
                        <a:lnTo>
                          <a:pt x="0" y="0"/>
                        </a:lnTo>
                        <a:lnTo>
                          <a:pt x="0" y="1567"/>
                        </a:lnTo>
                        <a:close/>
                        <a:moveTo>
                          <a:pt x="10" y="1552"/>
                        </a:moveTo>
                        <a:lnTo>
                          <a:pt x="1028" y="1552"/>
                        </a:lnTo>
                        <a:lnTo>
                          <a:pt x="1028" y="15"/>
                        </a:lnTo>
                        <a:lnTo>
                          <a:pt x="10" y="15"/>
                        </a:lnTo>
                        <a:lnTo>
                          <a:pt x="10" y="1552"/>
                        </a:ln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10" name="Freeform 1624">
                    <a:extLst>
                      <a:ext uri="{FF2B5EF4-FFF2-40B4-BE49-F238E27FC236}">
                        <a16:creationId xmlns="" xmlns:a16="http://schemas.microsoft.com/office/drawing/2014/main" id="{9D586D85-BB17-4012-B991-0453777CA725}"/>
                      </a:ext>
                    </a:extLst>
                  </p:cNvPr>
                  <p:cNvSpPr>
                    <a:spLocks/>
                  </p:cNvSpPr>
                  <p:nvPr/>
                </p:nvSpPr>
                <p:spPr bwMode="auto">
                  <a:xfrm>
                    <a:off x="29" y="24"/>
                    <a:ext cx="231" cy="348"/>
                  </a:xfrm>
                  <a:custGeom>
                    <a:avLst/>
                    <a:gdLst>
                      <a:gd name="T0" fmla="*/ 0 w 1023"/>
                      <a:gd name="T1" fmla="*/ 1 h 1538"/>
                      <a:gd name="T2" fmla="*/ 1 w 1023"/>
                      <a:gd name="T3" fmla="*/ 1 h 1538"/>
                      <a:gd name="T4" fmla="*/ 1 w 1023"/>
                      <a:gd name="T5" fmla="*/ 0 h 1538"/>
                      <a:gd name="T6" fmla="*/ 0 w 1023"/>
                      <a:gd name="T7" fmla="*/ 0 h 1538"/>
                      <a:gd name="T8" fmla="*/ 0 w 1023"/>
                      <a:gd name="T9" fmla="*/ 1 h 1538"/>
                      <a:gd name="T10" fmla="*/ 0 w 1023"/>
                      <a:gd name="T11" fmla="*/ 1 h 1538"/>
                      <a:gd name="T12" fmla="*/ 1 w 1023"/>
                      <a:gd name="T13" fmla="*/ 1 h 1538"/>
                      <a:gd name="T14" fmla="*/ 1 w 1023"/>
                      <a:gd name="T15" fmla="*/ 0 h 1538"/>
                      <a:gd name="T16" fmla="*/ 0 w 1023"/>
                      <a:gd name="T17" fmla="*/ 0 h 1538"/>
                      <a:gd name="T18" fmla="*/ 0 w 1023"/>
                      <a:gd name="T19" fmla="*/ 1 h 1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3"/>
                      <a:gd name="T31" fmla="*/ 0 h 1538"/>
                      <a:gd name="T32" fmla="*/ 1023 w 1023"/>
                      <a:gd name="T33" fmla="*/ 1538 h 15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3" h="1538">
                        <a:moveTo>
                          <a:pt x="0" y="1537"/>
                        </a:moveTo>
                        <a:lnTo>
                          <a:pt x="1022" y="1537"/>
                        </a:lnTo>
                        <a:lnTo>
                          <a:pt x="1022" y="0"/>
                        </a:lnTo>
                        <a:lnTo>
                          <a:pt x="0" y="0"/>
                        </a:lnTo>
                        <a:lnTo>
                          <a:pt x="0" y="1537"/>
                        </a:lnTo>
                        <a:close/>
                        <a:moveTo>
                          <a:pt x="9" y="1521"/>
                        </a:moveTo>
                        <a:lnTo>
                          <a:pt x="1014" y="1521"/>
                        </a:lnTo>
                        <a:lnTo>
                          <a:pt x="1014" y="14"/>
                        </a:lnTo>
                        <a:lnTo>
                          <a:pt x="9" y="14"/>
                        </a:lnTo>
                        <a:lnTo>
                          <a:pt x="9" y="1521"/>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11" name="Freeform 1625">
                    <a:extLst>
                      <a:ext uri="{FF2B5EF4-FFF2-40B4-BE49-F238E27FC236}">
                        <a16:creationId xmlns="" xmlns:a16="http://schemas.microsoft.com/office/drawing/2014/main" id="{7474F456-1538-4305-A829-05541669415D}"/>
                      </a:ext>
                    </a:extLst>
                  </p:cNvPr>
                  <p:cNvSpPr>
                    <a:spLocks/>
                  </p:cNvSpPr>
                  <p:nvPr/>
                </p:nvSpPr>
                <p:spPr bwMode="auto">
                  <a:xfrm>
                    <a:off x="32" y="27"/>
                    <a:ext cx="226" cy="341"/>
                  </a:xfrm>
                  <a:custGeom>
                    <a:avLst/>
                    <a:gdLst>
                      <a:gd name="T0" fmla="*/ 0 w 1001"/>
                      <a:gd name="T1" fmla="*/ 1 h 1508"/>
                      <a:gd name="T2" fmla="*/ 1 w 1001"/>
                      <a:gd name="T3" fmla="*/ 1 h 1508"/>
                      <a:gd name="T4" fmla="*/ 1 w 1001"/>
                      <a:gd name="T5" fmla="*/ 0 h 1508"/>
                      <a:gd name="T6" fmla="*/ 0 w 1001"/>
                      <a:gd name="T7" fmla="*/ 0 h 1508"/>
                      <a:gd name="T8" fmla="*/ 0 w 1001"/>
                      <a:gd name="T9" fmla="*/ 1 h 1508"/>
                      <a:gd name="T10" fmla="*/ 0 w 1001"/>
                      <a:gd name="T11" fmla="*/ 1 h 1508"/>
                      <a:gd name="T12" fmla="*/ 0 w 1001"/>
                      <a:gd name="T13" fmla="*/ 1 h 1508"/>
                      <a:gd name="T14" fmla="*/ 0 w 1001"/>
                      <a:gd name="T15" fmla="*/ 0 h 1508"/>
                      <a:gd name="T16" fmla="*/ 0 w 1001"/>
                      <a:gd name="T17" fmla="*/ 0 h 1508"/>
                      <a:gd name="T18" fmla="*/ 0 w 1001"/>
                      <a:gd name="T19" fmla="*/ 1 h 15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1"/>
                      <a:gd name="T31" fmla="*/ 0 h 1508"/>
                      <a:gd name="T32" fmla="*/ 1001 w 1001"/>
                      <a:gd name="T33" fmla="*/ 1508 h 15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1" h="1508">
                        <a:moveTo>
                          <a:pt x="0" y="1507"/>
                        </a:moveTo>
                        <a:lnTo>
                          <a:pt x="1000" y="1507"/>
                        </a:lnTo>
                        <a:lnTo>
                          <a:pt x="1000" y="0"/>
                        </a:lnTo>
                        <a:lnTo>
                          <a:pt x="0" y="0"/>
                        </a:lnTo>
                        <a:lnTo>
                          <a:pt x="0" y="1507"/>
                        </a:lnTo>
                        <a:close/>
                        <a:moveTo>
                          <a:pt x="9" y="1493"/>
                        </a:moveTo>
                        <a:lnTo>
                          <a:pt x="989" y="1493"/>
                        </a:lnTo>
                        <a:lnTo>
                          <a:pt x="989" y="15"/>
                        </a:lnTo>
                        <a:lnTo>
                          <a:pt x="9" y="15"/>
                        </a:lnTo>
                        <a:lnTo>
                          <a:pt x="9" y="1493"/>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12" name="Freeform 1626">
                    <a:extLst>
                      <a:ext uri="{FF2B5EF4-FFF2-40B4-BE49-F238E27FC236}">
                        <a16:creationId xmlns="" xmlns:a16="http://schemas.microsoft.com/office/drawing/2014/main" id="{882B76CC-5D03-4299-9801-5C1BE233E5C3}"/>
                      </a:ext>
                    </a:extLst>
                  </p:cNvPr>
                  <p:cNvSpPr>
                    <a:spLocks/>
                  </p:cNvSpPr>
                  <p:nvPr/>
                </p:nvSpPr>
                <p:spPr bwMode="auto">
                  <a:xfrm>
                    <a:off x="34" y="31"/>
                    <a:ext cx="223" cy="334"/>
                  </a:xfrm>
                  <a:custGeom>
                    <a:avLst/>
                    <a:gdLst>
                      <a:gd name="T0" fmla="*/ 0 w 986"/>
                      <a:gd name="T1" fmla="*/ 1 h 1479"/>
                      <a:gd name="T2" fmla="*/ 0 w 986"/>
                      <a:gd name="T3" fmla="*/ 1 h 1479"/>
                      <a:gd name="T4" fmla="*/ 0 w 986"/>
                      <a:gd name="T5" fmla="*/ 0 h 1479"/>
                      <a:gd name="T6" fmla="*/ 0 w 986"/>
                      <a:gd name="T7" fmla="*/ 0 h 1479"/>
                      <a:gd name="T8" fmla="*/ 0 w 986"/>
                      <a:gd name="T9" fmla="*/ 1 h 1479"/>
                      <a:gd name="T10" fmla="*/ 0 w 986"/>
                      <a:gd name="T11" fmla="*/ 1 h 1479"/>
                      <a:gd name="T12" fmla="*/ 0 w 986"/>
                      <a:gd name="T13" fmla="*/ 1 h 1479"/>
                      <a:gd name="T14" fmla="*/ 0 w 986"/>
                      <a:gd name="T15" fmla="*/ 0 h 1479"/>
                      <a:gd name="T16" fmla="*/ 0 w 986"/>
                      <a:gd name="T17" fmla="*/ 0 h 1479"/>
                      <a:gd name="T18" fmla="*/ 0 w 986"/>
                      <a:gd name="T19" fmla="*/ 1 h 14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1479"/>
                      <a:gd name="T32" fmla="*/ 986 w 986"/>
                      <a:gd name="T33" fmla="*/ 1479 h 14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1479">
                        <a:moveTo>
                          <a:pt x="0" y="1478"/>
                        </a:moveTo>
                        <a:lnTo>
                          <a:pt x="985" y="1478"/>
                        </a:lnTo>
                        <a:lnTo>
                          <a:pt x="985" y="0"/>
                        </a:lnTo>
                        <a:lnTo>
                          <a:pt x="0" y="0"/>
                        </a:lnTo>
                        <a:lnTo>
                          <a:pt x="0" y="1478"/>
                        </a:lnTo>
                        <a:close/>
                        <a:moveTo>
                          <a:pt x="9" y="1462"/>
                        </a:moveTo>
                        <a:lnTo>
                          <a:pt x="976" y="1462"/>
                        </a:lnTo>
                        <a:lnTo>
                          <a:pt x="976" y="15"/>
                        </a:lnTo>
                        <a:lnTo>
                          <a:pt x="9" y="15"/>
                        </a:lnTo>
                        <a:lnTo>
                          <a:pt x="9" y="1462"/>
                        </a:lnTo>
                        <a:close/>
                      </a:path>
                    </a:pathLst>
                  </a:cu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13" name="Freeform 1627">
                    <a:extLst>
                      <a:ext uri="{FF2B5EF4-FFF2-40B4-BE49-F238E27FC236}">
                        <a16:creationId xmlns="" xmlns:a16="http://schemas.microsoft.com/office/drawing/2014/main" id="{684621AD-C5FD-4E7E-AD5C-25653856C82B}"/>
                      </a:ext>
                    </a:extLst>
                  </p:cNvPr>
                  <p:cNvSpPr>
                    <a:spLocks/>
                  </p:cNvSpPr>
                  <p:nvPr/>
                </p:nvSpPr>
                <p:spPr bwMode="auto">
                  <a:xfrm>
                    <a:off x="36" y="34"/>
                    <a:ext cx="217" cy="328"/>
                  </a:xfrm>
                  <a:custGeom>
                    <a:avLst/>
                    <a:gdLst>
                      <a:gd name="T0" fmla="*/ 0 w 963"/>
                      <a:gd name="T1" fmla="*/ 1 h 1449"/>
                      <a:gd name="T2" fmla="*/ 0 w 963"/>
                      <a:gd name="T3" fmla="*/ 1 h 1449"/>
                      <a:gd name="T4" fmla="*/ 0 w 963"/>
                      <a:gd name="T5" fmla="*/ 0 h 1449"/>
                      <a:gd name="T6" fmla="*/ 0 w 963"/>
                      <a:gd name="T7" fmla="*/ 0 h 1449"/>
                      <a:gd name="T8" fmla="*/ 0 w 963"/>
                      <a:gd name="T9" fmla="*/ 1 h 1449"/>
                      <a:gd name="T10" fmla="*/ 0 w 963"/>
                      <a:gd name="T11" fmla="*/ 1 h 1449"/>
                      <a:gd name="T12" fmla="*/ 0 w 963"/>
                      <a:gd name="T13" fmla="*/ 1 h 1449"/>
                      <a:gd name="T14" fmla="*/ 0 w 963"/>
                      <a:gd name="T15" fmla="*/ 0 h 1449"/>
                      <a:gd name="T16" fmla="*/ 0 w 963"/>
                      <a:gd name="T17" fmla="*/ 0 h 1449"/>
                      <a:gd name="T18" fmla="*/ 0 w 963"/>
                      <a:gd name="T19" fmla="*/ 1 h 14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3"/>
                      <a:gd name="T31" fmla="*/ 0 h 1449"/>
                      <a:gd name="T32" fmla="*/ 963 w 963"/>
                      <a:gd name="T33" fmla="*/ 1449 h 14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3" h="1449">
                        <a:moveTo>
                          <a:pt x="0" y="1448"/>
                        </a:moveTo>
                        <a:lnTo>
                          <a:pt x="962" y="1448"/>
                        </a:lnTo>
                        <a:lnTo>
                          <a:pt x="962" y="0"/>
                        </a:lnTo>
                        <a:lnTo>
                          <a:pt x="0" y="0"/>
                        </a:lnTo>
                        <a:lnTo>
                          <a:pt x="0" y="1448"/>
                        </a:lnTo>
                        <a:close/>
                        <a:moveTo>
                          <a:pt x="10" y="1432"/>
                        </a:moveTo>
                        <a:lnTo>
                          <a:pt x="952" y="1432"/>
                        </a:lnTo>
                        <a:lnTo>
                          <a:pt x="952" y="15"/>
                        </a:lnTo>
                        <a:lnTo>
                          <a:pt x="10" y="15"/>
                        </a:lnTo>
                        <a:lnTo>
                          <a:pt x="10" y="1432"/>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14" name="Freeform 1628">
                    <a:extLst>
                      <a:ext uri="{FF2B5EF4-FFF2-40B4-BE49-F238E27FC236}">
                        <a16:creationId xmlns="" xmlns:a16="http://schemas.microsoft.com/office/drawing/2014/main" id="{690DFEA7-0014-46D9-BAC1-8ACABA9B6BAF}"/>
                      </a:ext>
                    </a:extLst>
                  </p:cNvPr>
                  <p:cNvSpPr>
                    <a:spLocks/>
                  </p:cNvSpPr>
                  <p:nvPr/>
                </p:nvSpPr>
                <p:spPr bwMode="auto">
                  <a:xfrm>
                    <a:off x="38" y="38"/>
                    <a:ext cx="214" cy="321"/>
                  </a:xfrm>
                  <a:custGeom>
                    <a:avLst/>
                    <a:gdLst>
                      <a:gd name="T0" fmla="*/ 0 w 947"/>
                      <a:gd name="T1" fmla="*/ 1 h 1418"/>
                      <a:gd name="T2" fmla="*/ 0 w 947"/>
                      <a:gd name="T3" fmla="*/ 1 h 1418"/>
                      <a:gd name="T4" fmla="*/ 0 w 947"/>
                      <a:gd name="T5" fmla="*/ 0 h 1418"/>
                      <a:gd name="T6" fmla="*/ 0 w 947"/>
                      <a:gd name="T7" fmla="*/ 0 h 1418"/>
                      <a:gd name="T8" fmla="*/ 0 w 947"/>
                      <a:gd name="T9" fmla="*/ 1 h 1418"/>
                      <a:gd name="T10" fmla="*/ 0 w 947"/>
                      <a:gd name="T11" fmla="*/ 1 h 1418"/>
                      <a:gd name="T12" fmla="*/ 0 w 947"/>
                      <a:gd name="T13" fmla="*/ 1 h 1418"/>
                      <a:gd name="T14" fmla="*/ 0 w 947"/>
                      <a:gd name="T15" fmla="*/ 0 h 1418"/>
                      <a:gd name="T16" fmla="*/ 0 w 947"/>
                      <a:gd name="T17" fmla="*/ 0 h 1418"/>
                      <a:gd name="T18" fmla="*/ 0 w 947"/>
                      <a:gd name="T19" fmla="*/ 1 h 1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7"/>
                      <a:gd name="T31" fmla="*/ 0 h 1418"/>
                      <a:gd name="T32" fmla="*/ 947 w 947"/>
                      <a:gd name="T33" fmla="*/ 1418 h 14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7" h="1418">
                        <a:moveTo>
                          <a:pt x="0" y="1417"/>
                        </a:moveTo>
                        <a:lnTo>
                          <a:pt x="946" y="1417"/>
                        </a:lnTo>
                        <a:lnTo>
                          <a:pt x="946" y="0"/>
                        </a:lnTo>
                        <a:lnTo>
                          <a:pt x="0" y="0"/>
                        </a:lnTo>
                        <a:lnTo>
                          <a:pt x="0" y="1417"/>
                        </a:lnTo>
                        <a:close/>
                        <a:moveTo>
                          <a:pt x="12" y="1401"/>
                        </a:moveTo>
                        <a:lnTo>
                          <a:pt x="932" y="1401"/>
                        </a:lnTo>
                        <a:lnTo>
                          <a:pt x="932" y="15"/>
                        </a:lnTo>
                        <a:lnTo>
                          <a:pt x="12" y="15"/>
                        </a:lnTo>
                        <a:lnTo>
                          <a:pt x="12" y="1401"/>
                        </a:lnTo>
                        <a:close/>
                      </a:path>
                    </a:pathLst>
                  </a:custGeom>
                  <a:solidFill>
                    <a:srgbClr val="3C3C3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15" name="Freeform 1629">
                    <a:extLst>
                      <a:ext uri="{FF2B5EF4-FFF2-40B4-BE49-F238E27FC236}">
                        <a16:creationId xmlns="" xmlns:a16="http://schemas.microsoft.com/office/drawing/2014/main" id="{25006479-5442-4711-9C83-CE422A0EA701}"/>
                      </a:ext>
                    </a:extLst>
                  </p:cNvPr>
                  <p:cNvSpPr>
                    <a:spLocks/>
                  </p:cNvSpPr>
                  <p:nvPr/>
                </p:nvSpPr>
                <p:spPr bwMode="auto">
                  <a:xfrm>
                    <a:off x="41" y="41"/>
                    <a:ext cx="208" cy="314"/>
                  </a:xfrm>
                  <a:custGeom>
                    <a:avLst/>
                    <a:gdLst>
                      <a:gd name="T0" fmla="*/ 0 w 921"/>
                      <a:gd name="T1" fmla="*/ 1 h 1387"/>
                      <a:gd name="T2" fmla="*/ 0 w 921"/>
                      <a:gd name="T3" fmla="*/ 1 h 1387"/>
                      <a:gd name="T4" fmla="*/ 0 w 921"/>
                      <a:gd name="T5" fmla="*/ 0 h 1387"/>
                      <a:gd name="T6" fmla="*/ 0 w 921"/>
                      <a:gd name="T7" fmla="*/ 0 h 1387"/>
                      <a:gd name="T8" fmla="*/ 0 w 921"/>
                      <a:gd name="T9" fmla="*/ 1 h 1387"/>
                      <a:gd name="T10" fmla="*/ 0 w 921"/>
                      <a:gd name="T11" fmla="*/ 1 h 1387"/>
                      <a:gd name="T12" fmla="*/ 0 w 921"/>
                      <a:gd name="T13" fmla="*/ 1 h 1387"/>
                      <a:gd name="T14" fmla="*/ 0 w 921"/>
                      <a:gd name="T15" fmla="*/ 0 h 1387"/>
                      <a:gd name="T16" fmla="*/ 0 w 921"/>
                      <a:gd name="T17" fmla="*/ 0 h 1387"/>
                      <a:gd name="T18" fmla="*/ 0 w 921"/>
                      <a:gd name="T19" fmla="*/ 1 h 13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1"/>
                      <a:gd name="T31" fmla="*/ 0 h 1387"/>
                      <a:gd name="T32" fmla="*/ 921 w 921"/>
                      <a:gd name="T33" fmla="*/ 1387 h 13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1" h="1387">
                        <a:moveTo>
                          <a:pt x="0" y="1386"/>
                        </a:moveTo>
                        <a:lnTo>
                          <a:pt x="920" y="1386"/>
                        </a:lnTo>
                        <a:lnTo>
                          <a:pt x="920" y="0"/>
                        </a:lnTo>
                        <a:lnTo>
                          <a:pt x="0" y="0"/>
                        </a:lnTo>
                        <a:lnTo>
                          <a:pt x="0" y="1386"/>
                        </a:lnTo>
                        <a:close/>
                        <a:moveTo>
                          <a:pt x="9" y="1371"/>
                        </a:moveTo>
                        <a:lnTo>
                          <a:pt x="909" y="1371"/>
                        </a:lnTo>
                        <a:lnTo>
                          <a:pt x="909" y="14"/>
                        </a:lnTo>
                        <a:lnTo>
                          <a:pt x="9" y="14"/>
                        </a:lnTo>
                        <a:lnTo>
                          <a:pt x="9" y="1371"/>
                        </a:ln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16" name="Freeform 1630">
                    <a:extLst>
                      <a:ext uri="{FF2B5EF4-FFF2-40B4-BE49-F238E27FC236}">
                        <a16:creationId xmlns="" xmlns:a16="http://schemas.microsoft.com/office/drawing/2014/main" id="{99FB311D-CAAF-4DA0-BD7B-A87C707C6112}"/>
                      </a:ext>
                    </a:extLst>
                  </p:cNvPr>
                  <p:cNvSpPr>
                    <a:spLocks/>
                  </p:cNvSpPr>
                  <p:nvPr/>
                </p:nvSpPr>
                <p:spPr bwMode="auto">
                  <a:xfrm>
                    <a:off x="44" y="44"/>
                    <a:ext cx="203" cy="307"/>
                  </a:xfrm>
                  <a:custGeom>
                    <a:avLst/>
                    <a:gdLst>
                      <a:gd name="T0" fmla="*/ 0 w 900"/>
                      <a:gd name="T1" fmla="*/ 1 h 1358"/>
                      <a:gd name="T2" fmla="*/ 0 w 900"/>
                      <a:gd name="T3" fmla="*/ 1 h 1358"/>
                      <a:gd name="T4" fmla="*/ 0 w 900"/>
                      <a:gd name="T5" fmla="*/ 0 h 1358"/>
                      <a:gd name="T6" fmla="*/ 0 w 900"/>
                      <a:gd name="T7" fmla="*/ 0 h 1358"/>
                      <a:gd name="T8" fmla="*/ 0 w 900"/>
                      <a:gd name="T9" fmla="*/ 1 h 1358"/>
                      <a:gd name="T10" fmla="*/ 0 w 900"/>
                      <a:gd name="T11" fmla="*/ 1 h 1358"/>
                      <a:gd name="T12" fmla="*/ 0 w 900"/>
                      <a:gd name="T13" fmla="*/ 1 h 1358"/>
                      <a:gd name="T14" fmla="*/ 0 w 900"/>
                      <a:gd name="T15" fmla="*/ 0 h 1358"/>
                      <a:gd name="T16" fmla="*/ 0 w 900"/>
                      <a:gd name="T17" fmla="*/ 0 h 1358"/>
                      <a:gd name="T18" fmla="*/ 0 w 900"/>
                      <a:gd name="T19" fmla="*/ 1 h 13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0"/>
                      <a:gd name="T31" fmla="*/ 0 h 1358"/>
                      <a:gd name="T32" fmla="*/ 900 w 900"/>
                      <a:gd name="T33" fmla="*/ 1358 h 13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0" h="1358">
                        <a:moveTo>
                          <a:pt x="0" y="1357"/>
                        </a:moveTo>
                        <a:lnTo>
                          <a:pt x="899" y="1357"/>
                        </a:lnTo>
                        <a:lnTo>
                          <a:pt x="899" y="0"/>
                        </a:lnTo>
                        <a:lnTo>
                          <a:pt x="0" y="0"/>
                        </a:lnTo>
                        <a:lnTo>
                          <a:pt x="0" y="1357"/>
                        </a:lnTo>
                        <a:close/>
                        <a:moveTo>
                          <a:pt x="13" y="1337"/>
                        </a:moveTo>
                        <a:lnTo>
                          <a:pt x="887" y="1337"/>
                        </a:lnTo>
                        <a:lnTo>
                          <a:pt x="887" y="20"/>
                        </a:lnTo>
                        <a:lnTo>
                          <a:pt x="13" y="20"/>
                        </a:lnTo>
                        <a:lnTo>
                          <a:pt x="13" y="1337"/>
                        </a:ln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17" name="Freeform 1631">
                    <a:extLst>
                      <a:ext uri="{FF2B5EF4-FFF2-40B4-BE49-F238E27FC236}">
                        <a16:creationId xmlns="" xmlns:a16="http://schemas.microsoft.com/office/drawing/2014/main" id="{D8D00C0A-AEAD-4514-9BD8-2EE12FEAD17B}"/>
                      </a:ext>
                    </a:extLst>
                  </p:cNvPr>
                  <p:cNvSpPr>
                    <a:spLocks/>
                  </p:cNvSpPr>
                  <p:nvPr/>
                </p:nvSpPr>
                <p:spPr bwMode="auto">
                  <a:xfrm>
                    <a:off x="47" y="49"/>
                    <a:ext cx="197" cy="298"/>
                  </a:xfrm>
                  <a:custGeom>
                    <a:avLst/>
                    <a:gdLst>
                      <a:gd name="T0" fmla="*/ 0 w 873"/>
                      <a:gd name="T1" fmla="*/ 1 h 1318"/>
                      <a:gd name="T2" fmla="*/ 0 w 873"/>
                      <a:gd name="T3" fmla="*/ 1 h 1318"/>
                      <a:gd name="T4" fmla="*/ 0 w 873"/>
                      <a:gd name="T5" fmla="*/ 0 h 1318"/>
                      <a:gd name="T6" fmla="*/ 0 w 873"/>
                      <a:gd name="T7" fmla="*/ 0 h 1318"/>
                      <a:gd name="T8" fmla="*/ 0 w 873"/>
                      <a:gd name="T9" fmla="*/ 1 h 1318"/>
                      <a:gd name="T10" fmla="*/ 0 w 873"/>
                      <a:gd name="T11" fmla="*/ 1 h 1318"/>
                      <a:gd name="T12" fmla="*/ 0 w 873"/>
                      <a:gd name="T13" fmla="*/ 1 h 1318"/>
                      <a:gd name="T14" fmla="*/ 0 w 873"/>
                      <a:gd name="T15" fmla="*/ 0 h 1318"/>
                      <a:gd name="T16" fmla="*/ 0 w 873"/>
                      <a:gd name="T17" fmla="*/ 0 h 1318"/>
                      <a:gd name="T18" fmla="*/ 0 w 873"/>
                      <a:gd name="T19" fmla="*/ 1 h 13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1318"/>
                      <a:gd name="T32" fmla="*/ 873 w 873"/>
                      <a:gd name="T33" fmla="*/ 1318 h 13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1318">
                        <a:moveTo>
                          <a:pt x="0" y="1317"/>
                        </a:moveTo>
                        <a:lnTo>
                          <a:pt x="872" y="1317"/>
                        </a:lnTo>
                        <a:lnTo>
                          <a:pt x="872" y="0"/>
                        </a:lnTo>
                        <a:lnTo>
                          <a:pt x="0" y="0"/>
                        </a:lnTo>
                        <a:lnTo>
                          <a:pt x="0" y="1317"/>
                        </a:lnTo>
                        <a:close/>
                        <a:moveTo>
                          <a:pt x="12" y="1299"/>
                        </a:moveTo>
                        <a:lnTo>
                          <a:pt x="859" y="1299"/>
                        </a:lnTo>
                        <a:lnTo>
                          <a:pt x="859" y="19"/>
                        </a:lnTo>
                        <a:lnTo>
                          <a:pt x="12" y="19"/>
                        </a:lnTo>
                        <a:lnTo>
                          <a:pt x="12" y="1299"/>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18" name="Freeform 1632">
                    <a:extLst>
                      <a:ext uri="{FF2B5EF4-FFF2-40B4-BE49-F238E27FC236}">
                        <a16:creationId xmlns="" xmlns:a16="http://schemas.microsoft.com/office/drawing/2014/main" id="{1755BDD1-6610-4735-9130-74647A00EAE7}"/>
                      </a:ext>
                    </a:extLst>
                  </p:cNvPr>
                  <p:cNvSpPr>
                    <a:spLocks/>
                  </p:cNvSpPr>
                  <p:nvPr/>
                </p:nvSpPr>
                <p:spPr bwMode="auto">
                  <a:xfrm>
                    <a:off x="49" y="53"/>
                    <a:ext cx="191" cy="289"/>
                  </a:xfrm>
                  <a:custGeom>
                    <a:avLst/>
                    <a:gdLst>
                      <a:gd name="T0" fmla="*/ 0 w 848"/>
                      <a:gd name="T1" fmla="*/ 1 h 1279"/>
                      <a:gd name="T2" fmla="*/ 0 w 848"/>
                      <a:gd name="T3" fmla="*/ 1 h 1279"/>
                      <a:gd name="T4" fmla="*/ 0 w 848"/>
                      <a:gd name="T5" fmla="*/ 0 h 1279"/>
                      <a:gd name="T6" fmla="*/ 0 w 848"/>
                      <a:gd name="T7" fmla="*/ 0 h 1279"/>
                      <a:gd name="T8" fmla="*/ 0 w 848"/>
                      <a:gd name="T9" fmla="*/ 1 h 1279"/>
                      <a:gd name="T10" fmla="*/ 0 w 848"/>
                      <a:gd name="T11" fmla="*/ 1 h 1279"/>
                      <a:gd name="T12" fmla="*/ 0 w 848"/>
                      <a:gd name="T13" fmla="*/ 1 h 1279"/>
                      <a:gd name="T14" fmla="*/ 0 w 848"/>
                      <a:gd name="T15" fmla="*/ 0 h 1279"/>
                      <a:gd name="T16" fmla="*/ 0 w 848"/>
                      <a:gd name="T17" fmla="*/ 0 h 1279"/>
                      <a:gd name="T18" fmla="*/ 0 w 848"/>
                      <a:gd name="T19" fmla="*/ 1 h 12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8"/>
                      <a:gd name="T31" fmla="*/ 0 h 1279"/>
                      <a:gd name="T32" fmla="*/ 848 w 848"/>
                      <a:gd name="T33" fmla="*/ 1279 h 12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8" h="1279">
                        <a:moveTo>
                          <a:pt x="0" y="1278"/>
                        </a:moveTo>
                        <a:lnTo>
                          <a:pt x="847" y="1278"/>
                        </a:lnTo>
                        <a:lnTo>
                          <a:pt x="847" y="0"/>
                        </a:lnTo>
                        <a:lnTo>
                          <a:pt x="0" y="0"/>
                        </a:lnTo>
                        <a:lnTo>
                          <a:pt x="0" y="1278"/>
                        </a:lnTo>
                        <a:close/>
                        <a:moveTo>
                          <a:pt x="11" y="1258"/>
                        </a:moveTo>
                        <a:lnTo>
                          <a:pt x="838" y="1258"/>
                        </a:lnTo>
                        <a:lnTo>
                          <a:pt x="838" y="17"/>
                        </a:lnTo>
                        <a:lnTo>
                          <a:pt x="11" y="17"/>
                        </a:lnTo>
                        <a:lnTo>
                          <a:pt x="11" y="1258"/>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19" name="Freeform 1633">
                    <a:extLst>
                      <a:ext uri="{FF2B5EF4-FFF2-40B4-BE49-F238E27FC236}">
                        <a16:creationId xmlns="" xmlns:a16="http://schemas.microsoft.com/office/drawing/2014/main" id="{9011A518-A20C-4F06-9090-F88B1F9C737A}"/>
                      </a:ext>
                    </a:extLst>
                  </p:cNvPr>
                  <p:cNvSpPr>
                    <a:spLocks/>
                  </p:cNvSpPr>
                  <p:nvPr/>
                </p:nvSpPr>
                <p:spPr bwMode="auto">
                  <a:xfrm>
                    <a:off x="51" y="58"/>
                    <a:ext cx="186" cy="281"/>
                  </a:xfrm>
                  <a:custGeom>
                    <a:avLst/>
                    <a:gdLst>
                      <a:gd name="T0" fmla="*/ 0 w 826"/>
                      <a:gd name="T1" fmla="*/ 1 h 1243"/>
                      <a:gd name="T2" fmla="*/ 0 w 826"/>
                      <a:gd name="T3" fmla="*/ 1 h 1243"/>
                      <a:gd name="T4" fmla="*/ 0 w 826"/>
                      <a:gd name="T5" fmla="*/ 0 h 1243"/>
                      <a:gd name="T6" fmla="*/ 0 w 826"/>
                      <a:gd name="T7" fmla="*/ 0 h 1243"/>
                      <a:gd name="T8" fmla="*/ 0 w 826"/>
                      <a:gd name="T9" fmla="*/ 1 h 1243"/>
                      <a:gd name="T10" fmla="*/ 0 w 826"/>
                      <a:gd name="T11" fmla="*/ 1 h 1243"/>
                      <a:gd name="T12" fmla="*/ 0 w 826"/>
                      <a:gd name="T13" fmla="*/ 1 h 1243"/>
                      <a:gd name="T14" fmla="*/ 0 w 826"/>
                      <a:gd name="T15" fmla="*/ 0 h 1243"/>
                      <a:gd name="T16" fmla="*/ 0 w 826"/>
                      <a:gd name="T17" fmla="*/ 0 h 1243"/>
                      <a:gd name="T18" fmla="*/ 0 w 826"/>
                      <a:gd name="T19" fmla="*/ 1 h 12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6"/>
                      <a:gd name="T31" fmla="*/ 0 h 1243"/>
                      <a:gd name="T32" fmla="*/ 826 w 826"/>
                      <a:gd name="T33" fmla="*/ 1243 h 12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6" h="1243">
                        <a:moveTo>
                          <a:pt x="0" y="1242"/>
                        </a:moveTo>
                        <a:lnTo>
                          <a:pt x="825" y="1242"/>
                        </a:lnTo>
                        <a:lnTo>
                          <a:pt x="825" y="0"/>
                        </a:lnTo>
                        <a:lnTo>
                          <a:pt x="0" y="0"/>
                        </a:lnTo>
                        <a:lnTo>
                          <a:pt x="0" y="1242"/>
                        </a:lnTo>
                        <a:close/>
                        <a:moveTo>
                          <a:pt x="12" y="1224"/>
                        </a:moveTo>
                        <a:lnTo>
                          <a:pt x="813" y="1224"/>
                        </a:lnTo>
                        <a:lnTo>
                          <a:pt x="813" y="19"/>
                        </a:lnTo>
                        <a:lnTo>
                          <a:pt x="12" y="19"/>
                        </a:lnTo>
                        <a:lnTo>
                          <a:pt x="12" y="1224"/>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20" name="Freeform 1634">
                    <a:extLst>
                      <a:ext uri="{FF2B5EF4-FFF2-40B4-BE49-F238E27FC236}">
                        <a16:creationId xmlns="" xmlns:a16="http://schemas.microsoft.com/office/drawing/2014/main" id="{963E32CE-00EB-4EBF-ADF4-ACB7B3724F8D}"/>
                      </a:ext>
                    </a:extLst>
                  </p:cNvPr>
                  <p:cNvSpPr>
                    <a:spLocks/>
                  </p:cNvSpPr>
                  <p:nvPr/>
                </p:nvSpPr>
                <p:spPr bwMode="auto">
                  <a:xfrm>
                    <a:off x="54" y="61"/>
                    <a:ext cx="181" cy="273"/>
                  </a:xfrm>
                  <a:custGeom>
                    <a:avLst/>
                    <a:gdLst>
                      <a:gd name="T0" fmla="*/ 0 w 801"/>
                      <a:gd name="T1" fmla="*/ 1 h 1208"/>
                      <a:gd name="T2" fmla="*/ 0 w 801"/>
                      <a:gd name="T3" fmla="*/ 1 h 1208"/>
                      <a:gd name="T4" fmla="*/ 0 w 801"/>
                      <a:gd name="T5" fmla="*/ 0 h 1208"/>
                      <a:gd name="T6" fmla="*/ 0 w 801"/>
                      <a:gd name="T7" fmla="*/ 0 h 1208"/>
                      <a:gd name="T8" fmla="*/ 0 w 801"/>
                      <a:gd name="T9" fmla="*/ 1 h 1208"/>
                      <a:gd name="T10" fmla="*/ 0 w 801"/>
                      <a:gd name="T11" fmla="*/ 1 h 1208"/>
                      <a:gd name="T12" fmla="*/ 0 w 801"/>
                      <a:gd name="T13" fmla="*/ 1 h 1208"/>
                      <a:gd name="T14" fmla="*/ 0 w 801"/>
                      <a:gd name="T15" fmla="*/ 0 h 1208"/>
                      <a:gd name="T16" fmla="*/ 0 w 801"/>
                      <a:gd name="T17" fmla="*/ 0 h 1208"/>
                      <a:gd name="T18" fmla="*/ 0 w 801"/>
                      <a:gd name="T19" fmla="*/ 1 h 1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1"/>
                      <a:gd name="T31" fmla="*/ 0 h 1208"/>
                      <a:gd name="T32" fmla="*/ 801 w 801"/>
                      <a:gd name="T33" fmla="*/ 1208 h 12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1" h="1208">
                        <a:moveTo>
                          <a:pt x="0" y="1207"/>
                        </a:moveTo>
                        <a:lnTo>
                          <a:pt x="800" y="1207"/>
                        </a:lnTo>
                        <a:lnTo>
                          <a:pt x="800" y="0"/>
                        </a:lnTo>
                        <a:lnTo>
                          <a:pt x="0" y="0"/>
                        </a:lnTo>
                        <a:lnTo>
                          <a:pt x="0" y="1207"/>
                        </a:lnTo>
                        <a:close/>
                        <a:moveTo>
                          <a:pt x="16" y="1187"/>
                        </a:moveTo>
                        <a:lnTo>
                          <a:pt x="782" y="1187"/>
                        </a:lnTo>
                        <a:lnTo>
                          <a:pt x="782" y="17"/>
                        </a:lnTo>
                        <a:lnTo>
                          <a:pt x="16" y="17"/>
                        </a:lnTo>
                        <a:lnTo>
                          <a:pt x="16" y="1187"/>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21" name="Freeform 1635">
                    <a:extLst>
                      <a:ext uri="{FF2B5EF4-FFF2-40B4-BE49-F238E27FC236}">
                        <a16:creationId xmlns="" xmlns:a16="http://schemas.microsoft.com/office/drawing/2014/main" id="{43ECB5C8-8D7E-445E-8FD5-0C71A2B70A18}"/>
                      </a:ext>
                    </a:extLst>
                  </p:cNvPr>
                  <p:cNvSpPr>
                    <a:spLocks/>
                  </p:cNvSpPr>
                  <p:nvPr/>
                </p:nvSpPr>
                <p:spPr bwMode="auto">
                  <a:xfrm>
                    <a:off x="58" y="66"/>
                    <a:ext cx="174" cy="264"/>
                  </a:xfrm>
                  <a:custGeom>
                    <a:avLst/>
                    <a:gdLst>
                      <a:gd name="T0" fmla="*/ 0 w 770"/>
                      <a:gd name="T1" fmla="*/ 1 h 1167"/>
                      <a:gd name="T2" fmla="*/ 0 w 770"/>
                      <a:gd name="T3" fmla="*/ 1 h 1167"/>
                      <a:gd name="T4" fmla="*/ 0 w 770"/>
                      <a:gd name="T5" fmla="*/ 0 h 1167"/>
                      <a:gd name="T6" fmla="*/ 0 w 770"/>
                      <a:gd name="T7" fmla="*/ 0 h 1167"/>
                      <a:gd name="T8" fmla="*/ 0 w 770"/>
                      <a:gd name="T9" fmla="*/ 1 h 1167"/>
                      <a:gd name="T10" fmla="*/ 0 w 770"/>
                      <a:gd name="T11" fmla="*/ 1 h 1167"/>
                      <a:gd name="T12" fmla="*/ 0 w 770"/>
                      <a:gd name="T13" fmla="*/ 1 h 1167"/>
                      <a:gd name="T14" fmla="*/ 0 w 770"/>
                      <a:gd name="T15" fmla="*/ 0 h 1167"/>
                      <a:gd name="T16" fmla="*/ 0 w 770"/>
                      <a:gd name="T17" fmla="*/ 0 h 1167"/>
                      <a:gd name="T18" fmla="*/ 0 w 770"/>
                      <a:gd name="T19" fmla="*/ 1 h 1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0"/>
                      <a:gd name="T31" fmla="*/ 0 h 1167"/>
                      <a:gd name="T32" fmla="*/ 770 w 770"/>
                      <a:gd name="T33" fmla="*/ 1167 h 11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0" h="1167">
                        <a:moveTo>
                          <a:pt x="0" y="1166"/>
                        </a:moveTo>
                        <a:lnTo>
                          <a:pt x="769" y="1166"/>
                        </a:lnTo>
                        <a:lnTo>
                          <a:pt x="769" y="0"/>
                        </a:lnTo>
                        <a:lnTo>
                          <a:pt x="0" y="0"/>
                        </a:lnTo>
                        <a:lnTo>
                          <a:pt x="0" y="1166"/>
                        </a:lnTo>
                        <a:close/>
                        <a:moveTo>
                          <a:pt x="13" y="1143"/>
                        </a:moveTo>
                        <a:lnTo>
                          <a:pt x="757" y="1143"/>
                        </a:lnTo>
                        <a:lnTo>
                          <a:pt x="757" y="22"/>
                        </a:lnTo>
                        <a:lnTo>
                          <a:pt x="13" y="22"/>
                        </a:lnTo>
                        <a:lnTo>
                          <a:pt x="13" y="1143"/>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22" name="Freeform 1636">
                    <a:extLst>
                      <a:ext uri="{FF2B5EF4-FFF2-40B4-BE49-F238E27FC236}">
                        <a16:creationId xmlns="" xmlns:a16="http://schemas.microsoft.com/office/drawing/2014/main" id="{782DB08C-D55B-42D1-86BF-F5FC6317DDE1}"/>
                      </a:ext>
                    </a:extLst>
                  </p:cNvPr>
                  <p:cNvSpPr>
                    <a:spLocks/>
                  </p:cNvSpPr>
                  <p:nvPr/>
                </p:nvSpPr>
                <p:spPr bwMode="auto">
                  <a:xfrm>
                    <a:off x="61" y="72"/>
                    <a:ext cx="168" cy="254"/>
                  </a:xfrm>
                  <a:custGeom>
                    <a:avLst/>
                    <a:gdLst>
                      <a:gd name="T0" fmla="*/ 0 w 745"/>
                      <a:gd name="T1" fmla="*/ 1 h 1123"/>
                      <a:gd name="T2" fmla="*/ 0 w 745"/>
                      <a:gd name="T3" fmla="*/ 1 h 1123"/>
                      <a:gd name="T4" fmla="*/ 0 w 745"/>
                      <a:gd name="T5" fmla="*/ 0 h 1123"/>
                      <a:gd name="T6" fmla="*/ 0 w 745"/>
                      <a:gd name="T7" fmla="*/ 0 h 1123"/>
                      <a:gd name="T8" fmla="*/ 0 w 745"/>
                      <a:gd name="T9" fmla="*/ 1 h 1123"/>
                      <a:gd name="T10" fmla="*/ 0 w 745"/>
                      <a:gd name="T11" fmla="*/ 1 h 1123"/>
                      <a:gd name="T12" fmla="*/ 0 w 745"/>
                      <a:gd name="T13" fmla="*/ 1 h 1123"/>
                      <a:gd name="T14" fmla="*/ 0 w 745"/>
                      <a:gd name="T15" fmla="*/ 0 h 1123"/>
                      <a:gd name="T16" fmla="*/ 0 w 745"/>
                      <a:gd name="T17" fmla="*/ 0 h 1123"/>
                      <a:gd name="T18" fmla="*/ 0 w 745"/>
                      <a:gd name="T19" fmla="*/ 1 h 1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1123"/>
                      <a:gd name="T32" fmla="*/ 745 w 745"/>
                      <a:gd name="T33" fmla="*/ 1123 h 1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1123">
                        <a:moveTo>
                          <a:pt x="0" y="1122"/>
                        </a:moveTo>
                        <a:lnTo>
                          <a:pt x="744" y="1122"/>
                        </a:lnTo>
                        <a:lnTo>
                          <a:pt x="744" y="0"/>
                        </a:lnTo>
                        <a:lnTo>
                          <a:pt x="0" y="0"/>
                        </a:lnTo>
                        <a:lnTo>
                          <a:pt x="0" y="1122"/>
                        </a:lnTo>
                        <a:close/>
                        <a:moveTo>
                          <a:pt x="14" y="1099"/>
                        </a:moveTo>
                        <a:lnTo>
                          <a:pt x="728" y="1099"/>
                        </a:lnTo>
                        <a:lnTo>
                          <a:pt x="728" y="22"/>
                        </a:lnTo>
                        <a:lnTo>
                          <a:pt x="14" y="22"/>
                        </a:lnTo>
                        <a:lnTo>
                          <a:pt x="14" y="1099"/>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23" name="Freeform 1637">
                    <a:extLst>
                      <a:ext uri="{FF2B5EF4-FFF2-40B4-BE49-F238E27FC236}">
                        <a16:creationId xmlns="" xmlns:a16="http://schemas.microsoft.com/office/drawing/2014/main" id="{D2E9A002-2A20-4897-82CD-01B8C7C647B7}"/>
                      </a:ext>
                    </a:extLst>
                  </p:cNvPr>
                  <p:cNvSpPr>
                    <a:spLocks/>
                  </p:cNvSpPr>
                  <p:nvPr/>
                </p:nvSpPr>
                <p:spPr bwMode="auto">
                  <a:xfrm>
                    <a:off x="65" y="76"/>
                    <a:ext cx="160" cy="243"/>
                  </a:xfrm>
                  <a:custGeom>
                    <a:avLst/>
                    <a:gdLst>
                      <a:gd name="T0" fmla="*/ 0 w 712"/>
                      <a:gd name="T1" fmla="*/ 1 h 1078"/>
                      <a:gd name="T2" fmla="*/ 0 w 712"/>
                      <a:gd name="T3" fmla="*/ 1 h 1078"/>
                      <a:gd name="T4" fmla="*/ 0 w 712"/>
                      <a:gd name="T5" fmla="*/ 0 h 1078"/>
                      <a:gd name="T6" fmla="*/ 0 w 712"/>
                      <a:gd name="T7" fmla="*/ 0 h 1078"/>
                      <a:gd name="T8" fmla="*/ 0 w 712"/>
                      <a:gd name="T9" fmla="*/ 1 h 1078"/>
                      <a:gd name="T10" fmla="*/ 0 w 712"/>
                      <a:gd name="T11" fmla="*/ 1 h 1078"/>
                      <a:gd name="T12" fmla="*/ 0 w 712"/>
                      <a:gd name="T13" fmla="*/ 1 h 1078"/>
                      <a:gd name="T14" fmla="*/ 0 w 712"/>
                      <a:gd name="T15" fmla="*/ 0 h 1078"/>
                      <a:gd name="T16" fmla="*/ 0 w 712"/>
                      <a:gd name="T17" fmla="*/ 0 h 1078"/>
                      <a:gd name="T18" fmla="*/ 0 w 712"/>
                      <a:gd name="T19" fmla="*/ 1 h 10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2"/>
                      <a:gd name="T31" fmla="*/ 0 h 1078"/>
                      <a:gd name="T32" fmla="*/ 712 w 712"/>
                      <a:gd name="T33" fmla="*/ 1078 h 10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2" h="1078">
                        <a:moveTo>
                          <a:pt x="0" y="1077"/>
                        </a:moveTo>
                        <a:lnTo>
                          <a:pt x="711" y="1077"/>
                        </a:lnTo>
                        <a:lnTo>
                          <a:pt x="711" y="0"/>
                        </a:lnTo>
                        <a:lnTo>
                          <a:pt x="0" y="0"/>
                        </a:lnTo>
                        <a:lnTo>
                          <a:pt x="0" y="1077"/>
                        </a:lnTo>
                        <a:close/>
                        <a:moveTo>
                          <a:pt x="12" y="1054"/>
                        </a:moveTo>
                        <a:lnTo>
                          <a:pt x="699" y="1054"/>
                        </a:lnTo>
                        <a:lnTo>
                          <a:pt x="699" y="23"/>
                        </a:lnTo>
                        <a:lnTo>
                          <a:pt x="12" y="23"/>
                        </a:lnTo>
                        <a:lnTo>
                          <a:pt x="12" y="1054"/>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24" name="Freeform 1638">
                    <a:extLst>
                      <a:ext uri="{FF2B5EF4-FFF2-40B4-BE49-F238E27FC236}">
                        <a16:creationId xmlns="" xmlns:a16="http://schemas.microsoft.com/office/drawing/2014/main" id="{0338BDBD-B4D5-433B-8F89-9F2B050CB563}"/>
                      </a:ext>
                    </a:extLst>
                  </p:cNvPr>
                  <p:cNvSpPr>
                    <a:spLocks/>
                  </p:cNvSpPr>
                  <p:nvPr/>
                </p:nvSpPr>
                <p:spPr bwMode="auto">
                  <a:xfrm>
                    <a:off x="68" y="82"/>
                    <a:ext cx="154" cy="233"/>
                  </a:xfrm>
                  <a:custGeom>
                    <a:avLst/>
                    <a:gdLst>
                      <a:gd name="T0" fmla="*/ 0 w 685"/>
                      <a:gd name="T1" fmla="*/ 1 h 1032"/>
                      <a:gd name="T2" fmla="*/ 0 w 685"/>
                      <a:gd name="T3" fmla="*/ 1 h 1032"/>
                      <a:gd name="T4" fmla="*/ 0 w 685"/>
                      <a:gd name="T5" fmla="*/ 0 h 1032"/>
                      <a:gd name="T6" fmla="*/ 0 w 685"/>
                      <a:gd name="T7" fmla="*/ 0 h 1032"/>
                      <a:gd name="T8" fmla="*/ 0 w 685"/>
                      <a:gd name="T9" fmla="*/ 1 h 1032"/>
                      <a:gd name="T10" fmla="*/ 0 w 685"/>
                      <a:gd name="T11" fmla="*/ 1 h 1032"/>
                      <a:gd name="T12" fmla="*/ 0 w 685"/>
                      <a:gd name="T13" fmla="*/ 1 h 1032"/>
                      <a:gd name="T14" fmla="*/ 0 w 685"/>
                      <a:gd name="T15" fmla="*/ 0 h 1032"/>
                      <a:gd name="T16" fmla="*/ 0 w 685"/>
                      <a:gd name="T17" fmla="*/ 0 h 1032"/>
                      <a:gd name="T18" fmla="*/ 0 w 685"/>
                      <a:gd name="T19" fmla="*/ 1 h 10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5"/>
                      <a:gd name="T31" fmla="*/ 0 h 1032"/>
                      <a:gd name="T32" fmla="*/ 685 w 685"/>
                      <a:gd name="T33" fmla="*/ 1032 h 10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5" h="1032">
                        <a:moveTo>
                          <a:pt x="0" y="1031"/>
                        </a:moveTo>
                        <a:lnTo>
                          <a:pt x="684" y="1031"/>
                        </a:lnTo>
                        <a:lnTo>
                          <a:pt x="684" y="0"/>
                        </a:lnTo>
                        <a:lnTo>
                          <a:pt x="0" y="0"/>
                        </a:lnTo>
                        <a:lnTo>
                          <a:pt x="0" y="1031"/>
                        </a:lnTo>
                        <a:close/>
                        <a:moveTo>
                          <a:pt x="16" y="1009"/>
                        </a:moveTo>
                        <a:lnTo>
                          <a:pt x="666" y="1009"/>
                        </a:lnTo>
                        <a:lnTo>
                          <a:pt x="666" y="23"/>
                        </a:lnTo>
                        <a:lnTo>
                          <a:pt x="16" y="23"/>
                        </a:lnTo>
                        <a:lnTo>
                          <a:pt x="16" y="1009"/>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25" name="Freeform 1639">
                    <a:extLst>
                      <a:ext uri="{FF2B5EF4-FFF2-40B4-BE49-F238E27FC236}">
                        <a16:creationId xmlns="" xmlns:a16="http://schemas.microsoft.com/office/drawing/2014/main" id="{04EED2E0-A8FE-4F35-BA25-6AD24BF18C6B}"/>
                      </a:ext>
                    </a:extLst>
                  </p:cNvPr>
                  <p:cNvSpPr>
                    <a:spLocks/>
                  </p:cNvSpPr>
                  <p:nvPr/>
                </p:nvSpPr>
                <p:spPr bwMode="auto">
                  <a:xfrm>
                    <a:off x="71" y="86"/>
                    <a:ext cx="148" cy="223"/>
                  </a:xfrm>
                  <a:custGeom>
                    <a:avLst/>
                    <a:gdLst>
                      <a:gd name="T0" fmla="*/ 0 w 656"/>
                      <a:gd name="T1" fmla="*/ 0 h 988"/>
                      <a:gd name="T2" fmla="*/ 0 w 656"/>
                      <a:gd name="T3" fmla="*/ 0 h 988"/>
                      <a:gd name="T4" fmla="*/ 0 w 656"/>
                      <a:gd name="T5" fmla="*/ 0 h 988"/>
                      <a:gd name="T6" fmla="*/ 0 w 656"/>
                      <a:gd name="T7" fmla="*/ 0 h 988"/>
                      <a:gd name="T8" fmla="*/ 0 w 656"/>
                      <a:gd name="T9" fmla="*/ 0 h 988"/>
                      <a:gd name="T10" fmla="*/ 0 w 656"/>
                      <a:gd name="T11" fmla="*/ 0 h 988"/>
                      <a:gd name="T12" fmla="*/ 0 w 656"/>
                      <a:gd name="T13" fmla="*/ 0 h 988"/>
                      <a:gd name="T14" fmla="*/ 0 w 656"/>
                      <a:gd name="T15" fmla="*/ 0 h 988"/>
                      <a:gd name="T16" fmla="*/ 0 w 656"/>
                      <a:gd name="T17" fmla="*/ 0 h 988"/>
                      <a:gd name="T18" fmla="*/ 0 w 656"/>
                      <a:gd name="T19" fmla="*/ 0 h 9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6"/>
                      <a:gd name="T31" fmla="*/ 0 h 988"/>
                      <a:gd name="T32" fmla="*/ 656 w 656"/>
                      <a:gd name="T33" fmla="*/ 988 h 9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6" h="988">
                        <a:moveTo>
                          <a:pt x="0" y="987"/>
                        </a:moveTo>
                        <a:lnTo>
                          <a:pt x="655" y="987"/>
                        </a:lnTo>
                        <a:lnTo>
                          <a:pt x="655" y="0"/>
                        </a:lnTo>
                        <a:lnTo>
                          <a:pt x="0" y="0"/>
                        </a:lnTo>
                        <a:lnTo>
                          <a:pt x="0" y="987"/>
                        </a:lnTo>
                        <a:close/>
                        <a:moveTo>
                          <a:pt x="15" y="960"/>
                        </a:moveTo>
                        <a:lnTo>
                          <a:pt x="640" y="960"/>
                        </a:lnTo>
                        <a:lnTo>
                          <a:pt x="640" y="28"/>
                        </a:lnTo>
                        <a:lnTo>
                          <a:pt x="15" y="28"/>
                        </a:lnTo>
                        <a:lnTo>
                          <a:pt x="15" y="96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26" name="Freeform 1640">
                    <a:extLst>
                      <a:ext uri="{FF2B5EF4-FFF2-40B4-BE49-F238E27FC236}">
                        <a16:creationId xmlns="" xmlns:a16="http://schemas.microsoft.com/office/drawing/2014/main" id="{A095D18D-E52F-42A6-989B-191DF63D7566}"/>
                      </a:ext>
                    </a:extLst>
                  </p:cNvPr>
                  <p:cNvSpPr>
                    <a:spLocks/>
                  </p:cNvSpPr>
                  <p:nvPr/>
                </p:nvSpPr>
                <p:spPr bwMode="auto">
                  <a:xfrm>
                    <a:off x="75" y="92"/>
                    <a:ext cx="140" cy="212"/>
                  </a:xfrm>
                  <a:custGeom>
                    <a:avLst/>
                    <a:gdLst>
                      <a:gd name="T0" fmla="*/ 0 w 621"/>
                      <a:gd name="T1" fmla="*/ 0 h 938"/>
                      <a:gd name="T2" fmla="*/ 0 w 621"/>
                      <a:gd name="T3" fmla="*/ 0 h 938"/>
                      <a:gd name="T4" fmla="*/ 0 w 621"/>
                      <a:gd name="T5" fmla="*/ 0 h 938"/>
                      <a:gd name="T6" fmla="*/ 0 w 621"/>
                      <a:gd name="T7" fmla="*/ 0 h 938"/>
                      <a:gd name="T8" fmla="*/ 0 w 621"/>
                      <a:gd name="T9" fmla="*/ 0 h 938"/>
                      <a:gd name="T10" fmla="*/ 0 w 621"/>
                      <a:gd name="T11" fmla="*/ 0 h 938"/>
                      <a:gd name="T12" fmla="*/ 0 w 621"/>
                      <a:gd name="T13" fmla="*/ 0 h 938"/>
                      <a:gd name="T14" fmla="*/ 0 w 621"/>
                      <a:gd name="T15" fmla="*/ 0 h 938"/>
                      <a:gd name="T16" fmla="*/ 0 w 621"/>
                      <a:gd name="T17" fmla="*/ 0 h 938"/>
                      <a:gd name="T18" fmla="*/ 0 w 621"/>
                      <a:gd name="T19" fmla="*/ 0 h 9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1"/>
                      <a:gd name="T31" fmla="*/ 0 h 938"/>
                      <a:gd name="T32" fmla="*/ 621 w 621"/>
                      <a:gd name="T33" fmla="*/ 938 h 9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1" h="938">
                        <a:moveTo>
                          <a:pt x="0" y="937"/>
                        </a:moveTo>
                        <a:lnTo>
                          <a:pt x="620" y="937"/>
                        </a:lnTo>
                        <a:lnTo>
                          <a:pt x="620" y="0"/>
                        </a:lnTo>
                        <a:lnTo>
                          <a:pt x="0" y="0"/>
                        </a:lnTo>
                        <a:lnTo>
                          <a:pt x="0" y="937"/>
                        </a:lnTo>
                        <a:close/>
                        <a:moveTo>
                          <a:pt x="18" y="912"/>
                        </a:moveTo>
                        <a:lnTo>
                          <a:pt x="601" y="912"/>
                        </a:lnTo>
                        <a:lnTo>
                          <a:pt x="601" y="25"/>
                        </a:lnTo>
                        <a:lnTo>
                          <a:pt x="18" y="25"/>
                        </a:lnTo>
                        <a:lnTo>
                          <a:pt x="18" y="912"/>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27" name="Freeform 1641">
                    <a:extLst>
                      <a:ext uri="{FF2B5EF4-FFF2-40B4-BE49-F238E27FC236}">
                        <a16:creationId xmlns="" xmlns:a16="http://schemas.microsoft.com/office/drawing/2014/main" id="{EFCAAD8E-BD47-425E-B874-C496FB017C8C}"/>
                      </a:ext>
                    </a:extLst>
                  </p:cNvPr>
                  <p:cNvSpPr>
                    <a:spLocks/>
                  </p:cNvSpPr>
                  <p:nvPr/>
                </p:nvSpPr>
                <p:spPr bwMode="auto">
                  <a:xfrm>
                    <a:off x="80" y="99"/>
                    <a:ext cx="131" cy="198"/>
                  </a:xfrm>
                  <a:custGeom>
                    <a:avLst/>
                    <a:gdLst>
                      <a:gd name="T0" fmla="*/ 0 w 582"/>
                      <a:gd name="T1" fmla="*/ 0 h 878"/>
                      <a:gd name="T2" fmla="*/ 0 w 582"/>
                      <a:gd name="T3" fmla="*/ 0 h 878"/>
                      <a:gd name="T4" fmla="*/ 0 w 582"/>
                      <a:gd name="T5" fmla="*/ 0 h 878"/>
                      <a:gd name="T6" fmla="*/ 0 w 582"/>
                      <a:gd name="T7" fmla="*/ 0 h 878"/>
                      <a:gd name="T8" fmla="*/ 0 w 582"/>
                      <a:gd name="T9" fmla="*/ 0 h 878"/>
                      <a:gd name="T10" fmla="*/ 0 w 582"/>
                      <a:gd name="T11" fmla="*/ 0 h 878"/>
                      <a:gd name="T12" fmla="*/ 0 w 582"/>
                      <a:gd name="T13" fmla="*/ 0 h 878"/>
                      <a:gd name="T14" fmla="*/ 0 w 582"/>
                      <a:gd name="T15" fmla="*/ 0 h 878"/>
                      <a:gd name="T16" fmla="*/ 0 w 582"/>
                      <a:gd name="T17" fmla="*/ 0 h 878"/>
                      <a:gd name="T18" fmla="*/ 0 w 582"/>
                      <a:gd name="T19" fmla="*/ 0 h 8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2"/>
                      <a:gd name="T31" fmla="*/ 0 h 878"/>
                      <a:gd name="T32" fmla="*/ 582 w 582"/>
                      <a:gd name="T33" fmla="*/ 878 h 8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2" h="878">
                        <a:moveTo>
                          <a:pt x="0" y="877"/>
                        </a:moveTo>
                        <a:lnTo>
                          <a:pt x="581" y="877"/>
                        </a:lnTo>
                        <a:lnTo>
                          <a:pt x="581" y="0"/>
                        </a:lnTo>
                        <a:lnTo>
                          <a:pt x="0" y="0"/>
                        </a:lnTo>
                        <a:lnTo>
                          <a:pt x="0" y="877"/>
                        </a:lnTo>
                        <a:close/>
                        <a:moveTo>
                          <a:pt x="17" y="850"/>
                        </a:moveTo>
                        <a:lnTo>
                          <a:pt x="565" y="850"/>
                        </a:lnTo>
                        <a:lnTo>
                          <a:pt x="565" y="27"/>
                        </a:lnTo>
                        <a:lnTo>
                          <a:pt x="17" y="27"/>
                        </a:lnTo>
                        <a:lnTo>
                          <a:pt x="17" y="850"/>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28" name="Freeform 1642">
                    <a:extLst>
                      <a:ext uri="{FF2B5EF4-FFF2-40B4-BE49-F238E27FC236}">
                        <a16:creationId xmlns="" xmlns:a16="http://schemas.microsoft.com/office/drawing/2014/main" id="{50602602-D5E0-4F66-8286-405EE5B10C24}"/>
                      </a:ext>
                    </a:extLst>
                  </p:cNvPr>
                  <p:cNvSpPr>
                    <a:spLocks/>
                  </p:cNvSpPr>
                  <p:nvPr/>
                </p:nvSpPr>
                <p:spPr bwMode="auto">
                  <a:xfrm>
                    <a:off x="83" y="105"/>
                    <a:ext cx="124" cy="187"/>
                  </a:xfrm>
                  <a:custGeom>
                    <a:avLst/>
                    <a:gdLst>
                      <a:gd name="T0" fmla="*/ 0 w 553"/>
                      <a:gd name="T1" fmla="*/ 0 h 827"/>
                      <a:gd name="T2" fmla="*/ 0 w 553"/>
                      <a:gd name="T3" fmla="*/ 0 h 827"/>
                      <a:gd name="T4" fmla="*/ 0 w 553"/>
                      <a:gd name="T5" fmla="*/ 0 h 827"/>
                      <a:gd name="T6" fmla="*/ 0 w 553"/>
                      <a:gd name="T7" fmla="*/ 0 h 827"/>
                      <a:gd name="T8" fmla="*/ 0 w 553"/>
                      <a:gd name="T9" fmla="*/ 0 h 827"/>
                      <a:gd name="T10" fmla="*/ 0 w 553"/>
                      <a:gd name="T11" fmla="*/ 0 h 827"/>
                      <a:gd name="T12" fmla="*/ 0 w 553"/>
                      <a:gd name="T13" fmla="*/ 0 h 827"/>
                      <a:gd name="T14" fmla="*/ 0 w 553"/>
                      <a:gd name="T15" fmla="*/ 0 h 827"/>
                      <a:gd name="T16" fmla="*/ 0 w 553"/>
                      <a:gd name="T17" fmla="*/ 0 h 827"/>
                      <a:gd name="T18" fmla="*/ 0 w 553"/>
                      <a:gd name="T19" fmla="*/ 0 h 8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3"/>
                      <a:gd name="T31" fmla="*/ 0 h 827"/>
                      <a:gd name="T32" fmla="*/ 553 w 553"/>
                      <a:gd name="T33" fmla="*/ 827 h 8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3" h="827">
                        <a:moveTo>
                          <a:pt x="0" y="826"/>
                        </a:moveTo>
                        <a:lnTo>
                          <a:pt x="552" y="826"/>
                        </a:lnTo>
                        <a:lnTo>
                          <a:pt x="552" y="0"/>
                        </a:lnTo>
                        <a:lnTo>
                          <a:pt x="0" y="0"/>
                        </a:lnTo>
                        <a:lnTo>
                          <a:pt x="0" y="826"/>
                        </a:lnTo>
                        <a:close/>
                        <a:moveTo>
                          <a:pt x="19" y="801"/>
                        </a:moveTo>
                        <a:lnTo>
                          <a:pt x="532" y="801"/>
                        </a:lnTo>
                        <a:lnTo>
                          <a:pt x="532" y="27"/>
                        </a:lnTo>
                        <a:lnTo>
                          <a:pt x="19" y="27"/>
                        </a:lnTo>
                        <a:lnTo>
                          <a:pt x="19" y="801"/>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29" name="Freeform 1643">
                    <a:extLst>
                      <a:ext uri="{FF2B5EF4-FFF2-40B4-BE49-F238E27FC236}">
                        <a16:creationId xmlns="" xmlns:a16="http://schemas.microsoft.com/office/drawing/2014/main" id="{0D629131-77C8-41B4-896F-800FD3B0075E}"/>
                      </a:ext>
                    </a:extLst>
                  </p:cNvPr>
                  <p:cNvSpPr>
                    <a:spLocks/>
                  </p:cNvSpPr>
                  <p:nvPr/>
                </p:nvSpPr>
                <p:spPr bwMode="auto">
                  <a:xfrm>
                    <a:off x="87" y="110"/>
                    <a:ext cx="116" cy="175"/>
                  </a:xfrm>
                  <a:custGeom>
                    <a:avLst/>
                    <a:gdLst>
                      <a:gd name="T0" fmla="*/ 0 w 514"/>
                      <a:gd name="T1" fmla="*/ 0 h 777"/>
                      <a:gd name="T2" fmla="*/ 0 w 514"/>
                      <a:gd name="T3" fmla="*/ 0 h 777"/>
                      <a:gd name="T4" fmla="*/ 0 w 514"/>
                      <a:gd name="T5" fmla="*/ 0 h 777"/>
                      <a:gd name="T6" fmla="*/ 0 w 514"/>
                      <a:gd name="T7" fmla="*/ 0 h 777"/>
                      <a:gd name="T8" fmla="*/ 0 w 514"/>
                      <a:gd name="T9" fmla="*/ 0 h 777"/>
                      <a:gd name="T10" fmla="*/ 0 w 514"/>
                      <a:gd name="T11" fmla="*/ 0 h 777"/>
                      <a:gd name="T12" fmla="*/ 0 w 514"/>
                      <a:gd name="T13" fmla="*/ 0 h 777"/>
                      <a:gd name="T14" fmla="*/ 0 w 514"/>
                      <a:gd name="T15" fmla="*/ 0 h 777"/>
                      <a:gd name="T16" fmla="*/ 0 w 514"/>
                      <a:gd name="T17" fmla="*/ 0 h 777"/>
                      <a:gd name="T18" fmla="*/ 0 w 514"/>
                      <a:gd name="T19" fmla="*/ 0 h 7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4"/>
                      <a:gd name="T31" fmla="*/ 0 h 777"/>
                      <a:gd name="T32" fmla="*/ 514 w 514"/>
                      <a:gd name="T33" fmla="*/ 777 h 7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4" h="777">
                        <a:moveTo>
                          <a:pt x="0" y="776"/>
                        </a:moveTo>
                        <a:lnTo>
                          <a:pt x="513" y="776"/>
                        </a:lnTo>
                        <a:lnTo>
                          <a:pt x="513" y="0"/>
                        </a:lnTo>
                        <a:lnTo>
                          <a:pt x="0" y="0"/>
                        </a:lnTo>
                        <a:lnTo>
                          <a:pt x="0" y="776"/>
                        </a:lnTo>
                        <a:close/>
                        <a:moveTo>
                          <a:pt x="19" y="745"/>
                        </a:moveTo>
                        <a:lnTo>
                          <a:pt x="494" y="745"/>
                        </a:lnTo>
                        <a:lnTo>
                          <a:pt x="494" y="30"/>
                        </a:lnTo>
                        <a:lnTo>
                          <a:pt x="19" y="30"/>
                        </a:lnTo>
                        <a:lnTo>
                          <a:pt x="19" y="745"/>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30" name="Freeform 1644">
                    <a:extLst>
                      <a:ext uri="{FF2B5EF4-FFF2-40B4-BE49-F238E27FC236}">
                        <a16:creationId xmlns="" xmlns:a16="http://schemas.microsoft.com/office/drawing/2014/main" id="{194D52A0-7C7E-4B11-B17E-3F44267512F1}"/>
                      </a:ext>
                    </a:extLst>
                  </p:cNvPr>
                  <p:cNvSpPr>
                    <a:spLocks/>
                  </p:cNvSpPr>
                  <p:nvPr/>
                </p:nvSpPr>
                <p:spPr bwMode="auto">
                  <a:xfrm>
                    <a:off x="91" y="117"/>
                    <a:ext cx="107" cy="162"/>
                  </a:xfrm>
                  <a:custGeom>
                    <a:avLst/>
                    <a:gdLst>
                      <a:gd name="T0" fmla="*/ 0 w 475"/>
                      <a:gd name="T1" fmla="*/ 0 h 717"/>
                      <a:gd name="T2" fmla="*/ 0 w 475"/>
                      <a:gd name="T3" fmla="*/ 0 h 717"/>
                      <a:gd name="T4" fmla="*/ 0 w 475"/>
                      <a:gd name="T5" fmla="*/ 0 h 717"/>
                      <a:gd name="T6" fmla="*/ 0 w 475"/>
                      <a:gd name="T7" fmla="*/ 0 h 717"/>
                      <a:gd name="T8" fmla="*/ 0 w 475"/>
                      <a:gd name="T9" fmla="*/ 0 h 717"/>
                      <a:gd name="T10" fmla="*/ 0 w 475"/>
                      <a:gd name="T11" fmla="*/ 0 h 717"/>
                      <a:gd name="T12" fmla="*/ 0 w 475"/>
                      <a:gd name="T13" fmla="*/ 0 h 717"/>
                      <a:gd name="T14" fmla="*/ 0 w 475"/>
                      <a:gd name="T15" fmla="*/ 0 h 717"/>
                      <a:gd name="T16" fmla="*/ 0 w 475"/>
                      <a:gd name="T17" fmla="*/ 0 h 717"/>
                      <a:gd name="T18" fmla="*/ 0 w 475"/>
                      <a:gd name="T19" fmla="*/ 0 h 7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5"/>
                      <a:gd name="T31" fmla="*/ 0 h 717"/>
                      <a:gd name="T32" fmla="*/ 475 w 475"/>
                      <a:gd name="T33" fmla="*/ 717 h 7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5" h="717">
                        <a:moveTo>
                          <a:pt x="0" y="716"/>
                        </a:moveTo>
                        <a:lnTo>
                          <a:pt x="474" y="716"/>
                        </a:lnTo>
                        <a:lnTo>
                          <a:pt x="474" y="0"/>
                        </a:lnTo>
                        <a:lnTo>
                          <a:pt x="0" y="0"/>
                        </a:lnTo>
                        <a:lnTo>
                          <a:pt x="0" y="716"/>
                        </a:lnTo>
                        <a:close/>
                        <a:moveTo>
                          <a:pt x="21" y="685"/>
                        </a:moveTo>
                        <a:lnTo>
                          <a:pt x="452" y="685"/>
                        </a:lnTo>
                        <a:lnTo>
                          <a:pt x="452" y="29"/>
                        </a:lnTo>
                        <a:lnTo>
                          <a:pt x="21" y="29"/>
                        </a:lnTo>
                        <a:lnTo>
                          <a:pt x="21" y="685"/>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31" name="Freeform 1645">
                    <a:extLst>
                      <a:ext uri="{FF2B5EF4-FFF2-40B4-BE49-F238E27FC236}">
                        <a16:creationId xmlns="" xmlns:a16="http://schemas.microsoft.com/office/drawing/2014/main" id="{6B9054C0-9AAD-42FF-A1E7-B8D128F6CDA5}"/>
                      </a:ext>
                    </a:extLst>
                  </p:cNvPr>
                  <p:cNvSpPr>
                    <a:spLocks/>
                  </p:cNvSpPr>
                  <p:nvPr/>
                </p:nvSpPr>
                <p:spPr bwMode="auto">
                  <a:xfrm>
                    <a:off x="97" y="124"/>
                    <a:ext cx="96" cy="148"/>
                  </a:xfrm>
                  <a:custGeom>
                    <a:avLst/>
                    <a:gdLst>
                      <a:gd name="T0" fmla="*/ 0 w 429"/>
                      <a:gd name="T1" fmla="*/ 0 h 658"/>
                      <a:gd name="T2" fmla="*/ 0 w 429"/>
                      <a:gd name="T3" fmla="*/ 0 h 658"/>
                      <a:gd name="T4" fmla="*/ 0 w 429"/>
                      <a:gd name="T5" fmla="*/ 0 h 658"/>
                      <a:gd name="T6" fmla="*/ 0 w 429"/>
                      <a:gd name="T7" fmla="*/ 0 h 658"/>
                      <a:gd name="T8" fmla="*/ 0 w 429"/>
                      <a:gd name="T9" fmla="*/ 0 h 658"/>
                      <a:gd name="T10" fmla="*/ 0 w 429"/>
                      <a:gd name="T11" fmla="*/ 0 h 658"/>
                      <a:gd name="T12" fmla="*/ 0 w 429"/>
                      <a:gd name="T13" fmla="*/ 0 h 658"/>
                      <a:gd name="T14" fmla="*/ 0 w 429"/>
                      <a:gd name="T15" fmla="*/ 0 h 658"/>
                      <a:gd name="T16" fmla="*/ 0 w 429"/>
                      <a:gd name="T17" fmla="*/ 0 h 658"/>
                      <a:gd name="T18" fmla="*/ 0 w 429"/>
                      <a:gd name="T19" fmla="*/ 0 h 6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9"/>
                      <a:gd name="T31" fmla="*/ 0 h 658"/>
                      <a:gd name="T32" fmla="*/ 429 w 429"/>
                      <a:gd name="T33" fmla="*/ 658 h 6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9" h="658">
                        <a:moveTo>
                          <a:pt x="0" y="657"/>
                        </a:moveTo>
                        <a:lnTo>
                          <a:pt x="428" y="657"/>
                        </a:lnTo>
                        <a:lnTo>
                          <a:pt x="428" y="0"/>
                        </a:lnTo>
                        <a:lnTo>
                          <a:pt x="0" y="0"/>
                        </a:lnTo>
                        <a:lnTo>
                          <a:pt x="0" y="657"/>
                        </a:lnTo>
                        <a:close/>
                        <a:moveTo>
                          <a:pt x="18" y="621"/>
                        </a:moveTo>
                        <a:lnTo>
                          <a:pt x="409" y="621"/>
                        </a:lnTo>
                        <a:lnTo>
                          <a:pt x="409" y="32"/>
                        </a:lnTo>
                        <a:lnTo>
                          <a:pt x="18" y="32"/>
                        </a:lnTo>
                        <a:lnTo>
                          <a:pt x="18" y="62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32" name="Freeform 1646">
                    <a:extLst>
                      <a:ext uri="{FF2B5EF4-FFF2-40B4-BE49-F238E27FC236}">
                        <a16:creationId xmlns="" xmlns:a16="http://schemas.microsoft.com/office/drawing/2014/main" id="{54657748-6A8C-4771-A6B7-A370C968F573}"/>
                      </a:ext>
                    </a:extLst>
                  </p:cNvPr>
                  <p:cNvSpPr>
                    <a:spLocks/>
                  </p:cNvSpPr>
                  <p:nvPr/>
                </p:nvSpPr>
                <p:spPr bwMode="auto">
                  <a:xfrm>
                    <a:off x="101" y="132"/>
                    <a:ext cx="87" cy="132"/>
                  </a:xfrm>
                  <a:custGeom>
                    <a:avLst/>
                    <a:gdLst>
                      <a:gd name="T0" fmla="*/ 0 w 390"/>
                      <a:gd name="T1" fmla="*/ 0 h 587"/>
                      <a:gd name="T2" fmla="*/ 0 w 390"/>
                      <a:gd name="T3" fmla="*/ 0 h 587"/>
                      <a:gd name="T4" fmla="*/ 0 w 390"/>
                      <a:gd name="T5" fmla="*/ 0 h 587"/>
                      <a:gd name="T6" fmla="*/ 0 w 390"/>
                      <a:gd name="T7" fmla="*/ 0 h 587"/>
                      <a:gd name="T8" fmla="*/ 0 w 390"/>
                      <a:gd name="T9" fmla="*/ 0 h 587"/>
                      <a:gd name="T10" fmla="*/ 0 w 390"/>
                      <a:gd name="T11" fmla="*/ 0 h 587"/>
                      <a:gd name="T12" fmla="*/ 0 w 390"/>
                      <a:gd name="T13" fmla="*/ 0 h 587"/>
                      <a:gd name="T14" fmla="*/ 0 w 390"/>
                      <a:gd name="T15" fmla="*/ 0 h 587"/>
                      <a:gd name="T16" fmla="*/ 0 w 390"/>
                      <a:gd name="T17" fmla="*/ 0 h 587"/>
                      <a:gd name="T18" fmla="*/ 0 w 390"/>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587"/>
                      <a:gd name="T32" fmla="*/ 390 w 390"/>
                      <a:gd name="T33" fmla="*/ 587 h 5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587">
                        <a:moveTo>
                          <a:pt x="0" y="586"/>
                        </a:moveTo>
                        <a:lnTo>
                          <a:pt x="389" y="586"/>
                        </a:lnTo>
                        <a:lnTo>
                          <a:pt x="389" y="0"/>
                        </a:lnTo>
                        <a:lnTo>
                          <a:pt x="0" y="0"/>
                        </a:lnTo>
                        <a:lnTo>
                          <a:pt x="0" y="586"/>
                        </a:lnTo>
                        <a:close/>
                        <a:moveTo>
                          <a:pt x="23" y="551"/>
                        </a:moveTo>
                        <a:lnTo>
                          <a:pt x="366" y="551"/>
                        </a:lnTo>
                        <a:lnTo>
                          <a:pt x="366" y="36"/>
                        </a:lnTo>
                        <a:lnTo>
                          <a:pt x="23" y="36"/>
                        </a:lnTo>
                        <a:lnTo>
                          <a:pt x="23" y="55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33" name="Freeform 1647">
                    <a:extLst>
                      <a:ext uri="{FF2B5EF4-FFF2-40B4-BE49-F238E27FC236}">
                        <a16:creationId xmlns="" xmlns:a16="http://schemas.microsoft.com/office/drawing/2014/main" id="{72D202B1-4C36-4E07-8A43-5FED370B30B5}"/>
                      </a:ext>
                    </a:extLst>
                  </p:cNvPr>
                  <p:cNvSpPr>
                    <a:spLocks/>
                  </p:cNvSpPr>
                  <p:nvPr/>
                </p:nvSpPr>
                <p:spPr bwMode="auto">
                  <a:xfrm>
                    <a:off x="106" y="140"/>
                    <a:ext cx="78" cy="116"/>
                  </a:xfrm>
                  <a:custGeom>
                    <a:avLst/>
                    <a:gdLst>
                      <a:gd name="T0" fmla="*/ 0 w 347"/>
                      <a:gd name="T1" fmla="*/ 0 h 516"/>
                      <a:gd name="T2" fmla="*/ 0 w 347"/>
                      <a:gd name="T3" fmla="*/ 0 h 516"/>
                      <a:gd name="T4" fmla="*/ 0 w 347"/>
                      <a:gd name="T5" fmla="*/ 0 h 516"/>
                      <a:gd name="T6" fmla="*/ 0 w 347"/>
                      <a:gd name="T7" fmla="*/ 0 h 516"/>
                      <a:gd name="T8" fmla="*/ 0 w 347"/>
                      <a:gd name="T9" fmla="*/ 0 h 516"/>
                      <a:gd name="T10" fmla="*/ 0 w 347"/>
                      <a:gd name="T11" fmla="*/ 0 h 516"/>
                      <a:gd name="T12" fmla="*/ 0 w 347"/>
                      <a:gd name="T13" fmla="*/ 0 h 516"/>
                      <a:gd name="T14" fmla="*/ 0 w 347"/>
                      <a:gd name="T15" fmla="*/ 0 h 516"/>
                      <a:gd name="T16" fmla="*/ 0 w 347"/>
                      <a:gd name="T17" fmla="*/ 0 h 516"/>
                      <a:gd name="T18" fmla="*/ 0 w 347"/>
                      <a:gd name="T19" fmla="*/ 0 h 5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7"/>
                      <a:gd name="T31" fmla="*/ 0 h 516"/>
                      <a:gd name="T32" fmla="*/ 347 w 347"/>
                      <a:gd name="T33" fmla="*/ 516 h 5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7" h="516">
                        <a:moveTo>
                          <a:pt x="0" y="515"/>
                        </a:moveTo>
                        <a:lnTo>
                          <a:pt x="346" y="515"/>
                        </a:lnTo>
                        <a:lnTo>
                          <a:pt x="346" y="0"/>
                        </a:lnTo>
                        <a:lnTo>
                          <a:pt x="0" y="0"/>
                        </a:lnTo>
                        <a:lnTo>
                          <a:pt x="0" y="515"/>
                        </a:lnTo>
                        <a:close/>
                        <a:moveTo>
                          <a:pt x="25" y="478"/>
                        </a:moveTo>
                        <a:lnTo>
                          <a:pt x="320" y="478"/>
                        </a:lnTo>
                        <a:lnTo>
                          <a:pt x="320" y="37"/>
                        </a:lnTo>
                        <a:lnTo>
                          <a:pt x="25" y="37"/>
                        </a:lnTo>
                        <a:lnTo>
                          <a:pt x="25" y="478"/>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34" name="Freeform 1648">
                    <a:extLst>
                      <a:ext uri="{FF2B5EF4-FFF2-40B4-BE49-F238E27FC236}">
                        <a16:creationId xmlns="" xmlns:a16="http://schemas.microsoft.com/office/drawing/2014/main" id="{DBA67257-38C1-4CA5-9D8B-9779356134C0}"/>
                      </a:ext>
                    </a:extLst>
                  </p:cNvPr>
                  <p:cNvSpPr>
                    <a:spLocks/>
                  </p:cNvSpPr>
                  <p:nvPr/>
                </p:nvSpPr>
                <p:spPr bwMode="auto">
                  <a:xfrm>
                    <a:off x="112" y="148"/>
                    <a:ext cx="66" cy="100"/>
                  </a:xfrm>
                  <a:custGeom>
                    <a:avLst/>
                    <a:gdLst>
                      <a:gd name="T0" fmla="*/ 0 w 296"/>
                      <a:gd name="T1" fmla="*/ 0 h 447"/>
                      <a:gd name="T2" fmla="*/ 0 w 296"/>
                      <a:gd name="T3" fmla="*/ 0 h 447"/>
                      <a:gd name="T4" fmla="*/ 0 w 296"/>
                      <a:gd name="T5" fmla="*/ 0 h 447"/>
                      <a:gd name="T6" fmla="*/ 0 w 296"/>
                      <a:gd name="T7" fmla="*/ 0 h 447"/>
                      <a:gd name="T8" fmla="*/ 0 w 296"/>
                      <a:gd name="T9" fmla="*/ 0 h 447"/>
                      <a:gd name="T10" fmla="*/ 0 w 296"/>
                      <a:gd name="T11" fmla="*/ 0 h 447"/>
                      <a:gd name="T12" fmla="*/ 0 w 296"/>
                      <a:gd name="T13" fmla="*/ 0 h 447"/>
                      <a:gd name="T14" fmla="*/ 0 w 296"/>
                      <a:gd name="T15" fmla="*/ 0 h 447"/>
                      <a:gd name="T16" fmla="*/ 0 w 296"/>
                      <a:gd name="T17" fmla="*/ 0 h 447"/>
                      <a:gd name="T18" fmla="*/ 0 w 296"/>
                      <a:gd name="T19" fmla="*/ 0 h 4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6"/>
                      <a:gd name="T31" fmla="*/ 0 h 447"/>
                      <a:gd name="T32" fmla="*/ 296 w 296"/>
                      <a:gd name="T33" fmla="*/ 447 h 4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6" h="447">
                        <a:moveTo>
                          <a:pt x="0" y="446"/>
                        </a:moveTo>
                        <a:lnTo>
                          <a:pt x="295" y="446"/>
                        </a:lnTo>
                        <a:lnTo>
                          <a:pt x="295" y="0"/>
                        </a:lnTo>
                        <a:lnTo>
                          <a:pt x="0" y="0"/>
                        </a:lnTo>
                        <a:lnTo>
                          <a:pt x="0" y="446"/>
                        </a:lnTo>
                        <a:close/>
                        <a:moveTo>
                          <a:pt x="25" y="409"/>
                        </a:moveTo>
                        <a:lnTo>
                          <a:pt x="268" y="409"/>
                        </a:lnTo>
                        <a:lnTo>
                          <a:pt x="268" y="37"/>
                        </a:lnTo>
                        <a:lnTo>
                          <a:pt x="25" y="37"/>
                        </a:lnTo>
                        <a:lnTo>
                          <a:pt x="25" y="409"/>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35" name="Freeform 1649">
                    <a:extLst>
                      <a:ext uri="{FF2B5EF4-FFF2-40B4-BE49-F238E27FC236}">
                        <a16:creationId xmlns="" xmlns:a16="http://schemas.microsoft.com/office/drawing/2014/main" id="{9BE7DE3D-7361-4857-BB5E-49289EB88874}"/>
                      </a:ext>
                    </a:extLst>
                  </p:cNvPr>
                  <p:cNvSpPr>
                    <a:spLocks/>
                  </p:cNvSpPr>
                  <p:nvPr/>
                </p:nvSpPr>
                <p:spPr bwMode="auto">
                  <a:xfrm>
                    <a:off x="117" y="157"/>
                    <a:ext cx="54" cy="82"/>
                  </a:xfrm>
                  <a:custGeom>
                    <a:avLst/>
                    <a:gdLst>
                      <a:gd name="T0" fmla="*/ 0 w 244"/>
                      <a:gd name="T1" fmla="*/ 0 h 366"/>
                      <a:gd name="T2" fmla="*/ 0 w 244"/>
                      <a:gd name="T3" fmla="*/ 0 h 366"/>
                      <a:gd name="T4" fmla="*/ 0 w 244"/>
                      <a:gd name="T5" fmla="*/ 0 h 366"/>
                      <a:gd name="T6" fmla="*/ 0 w 244"/>
                      <a:gd name="T7" fmla="*/ 0 h 366"/>
                      <a:gd name="T8" fmla="*/ 0 w 244"/>
                      <a:gd name="T9" fmla="*/ 0 h 366"/>
                      <a:gd name="T10" fmla="*/ 0 w 244"/>
                      <a:gd name="T11" fmla="*/ 0 h 366"/>
                      <a:gd name="T12" fmla="*/ 0 w 244"/>
                      <a:gd name="T13" fmla="*/ 0 h 366"/>
                      <a:gd name="T14" fmla="*/ 0 w 244"/>
                      <a:gd name="T15" fmla="*/ 0 h 366"/>
                      <a:gd name="T16" fmla="*/ 0 w 244"/>
                      <a:gd name="T17" fmla="*/ 0 h 366"/>
                      <a:gd name="T18" fmla="*/ 0 w 244"/>
                      <a:gd name="T19" fmla="*/ 0 h 3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4"/>
                      <a:gd name="T31" fmla="*/ 0 h 366"/>
                      <a:gd name="T32" fmla="*/ 244 w 244"/>
                      <a:gd name="T33" fmla="*/ 366 h 3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4" h="366">
                        <a:moveTo>
                          <a:pt x="0" y="365"/>
                        </a:moveTo>
                        <a:lnTo>
                          <a:pt x="243" y="365"/>
                        </a:lnTo>
                        <a:lnTo>
                          <a:pt x="243" y="0"/>
                        </a:lnTo>
                        <a:lnTo>
                          <a:pt x="0" y="0"/>
                        </a:lnTo>
                        <a:lnTo>
                          <a:pt x="0" y="365"/>
                        </a:lnTo>
                        <a:close/>
                        <a:moveTo>
                          <a:pt x="25" y="324"/>
                        </a:moveTo>
                        <a:lnTo>
                          <a:pt x="217" y="324"/>
                        </a:lnTo>
                        <a:lnTo>
                          <a:pt x="217" y="42"/>
                        </a:lnTo>
                        <a:lnTo>
                          <a:pt x="25" y="42"/>
                        </a:lnTo>
                        <a:lnTo>
                          <a:pt x="25" y="32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36" name="Freeform 1650">
                    <a:extLst>
                      <a:ext uri="{FF2B5EF4-FFF2-40B4-BE49-F238E27FC236}">
                        <a16:creationId xmlns="" xmlns:a16="http://schemas.microsoft.com/office/drawing/2014/main" id="{F6449250-238F-4907-9A76-2AD5CE5E1F87}"/>
                      </a:ext>
                    </a:extLst>
                  </p:cNvPr>
                  <p:cNvSpPr>
                    <a:spLocks/>
                  </p:cNvSpPr>
                  <p:nvPr/>
                </p:nvSpPr>
                <p:spPr bwMode="auto">
                  <a:xfrm>
                    <a:off x="124" y="166"/>
                    <a:ext cx="42" cy="64"/>
                  </a:xfrm>
                  <a:custGeom>
                    <a:avLst/>
                    <a:gdLst>
                      <a:gd name="T0" fmla="*/ 0 w 190"/>
                      <a:gd name="T1" fmla="*/ 0 h 286"/>
                      <a:gd name="T2" fmla="*/ 0 w 190"/>
                      <a:gd name="T3" fmla="*/ 0 h 286"/>
                      <a:gd name="T4" fmla="*/ 0 w 190"/>
                      <a:gd name="T5" fmla="*/ 0 h 286"/>
                      <a:gd name="T6" fmla="*/ 0 w 190"/>
                      <a:gd name="T7" fmla="*/ 0 h 286"/>
                      <a:gd name="T8" fmla="*/ 0 w 190"/>
                      <a:gd name="T9" fmla="*/ 0 h 286"/>
                      <a:gd name="T10" fmla="*/ 0 w 190"/>
                      <a:gd name="T11" fmla="*/ 0 h 286"/>
                      <a:gd name="T12" fmla="*/ 0 w 190"/>
                      <a:gd name="T13" fmla="*/ 0 h 286"/>
                      <a:gd name="T14" fmla="*/ 0 w 190"/>
                      <a:gd name="T15" fmla="*/ 0 h 286"/>
                      <a:gd name="T16" fmla="*/ 0 w 190"/>
                      <a:gd name="T17" fmla="*/ 0 h 286"/>
                      <a:gd name="T18" fmla="*/ 0 w 190"/>
                      <a:gd name="T19" fmla="*/ 0 h 2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0"/>
                      <a:gd name="T31" fmla="*/ 0 h 286"/>
                      <a:gd name="T32" fmla="*/ 190 w 190"/>
                      <a:gd name="T33" fmla="*/ 286 h 2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0" h="286">
                        <a:moveTo>
                          <a:pt x="0" y="285"/>
                        </a:moveTo>
                        <a:lnTo>
                          <a:pt x="189" y="285"/>
                        </a:lnTo>
                        <a:lnTo>
                          <a:pt x="189" y="0"/>
                        </a:lnTo>
                        <a:lnTo>
                          <a:pt x="0" y="0"/>
                        </a:lnTo>
                        <a:lnTo>
                          <a:pt x="0" y="285"/>
                        </a:lnTo>
                        <a:close/>
                        <a:moveTo>
                          <a:pt x="29" y="242"/>
                        </a:moveTo>
                        <a:lnTo>
                          <a:pt x="160" y="242"/>
                        </a:lnTo>
                        <a:lnTo>
                          <a:pt x="160" y="40"/>
                        </a:lnTo>
                        <a:lnTo>
                          <a:pt x="29" y="40"/>
                        </a:lnTo>
                        <a:lnTo>
                          <a:pt x="29" y="242"/>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37" name="Freeform 1651">
                    <a:extLst>
                      <a:ext uri="{FF2B5EF4-FFF2-40B4-BE49-F238E27FC236}">
                        <a16:creationId xmlns="" xmlns:a16="http://schemas.microsoft.com/office/drawing/2014/main" id="{A806ED55-BDDC-4085-853A-C736039D6634}"/>
                      </a:ext>
                    </a:extLst>
                  </p:cNvPr>
                  <p:cNvSpPr>
                    <a:spLocks/>
                  </p:cNvSpPr>
                  <p:nvPr/>
                </p:nvSpPr>
                <p:spPr bwMode="auto">
                  <a:xfrm>
                    <a:off x="130" y="176"/>
                    <a:ext cx="29" cy="45"/>
                  </a:xfrm>
                  <a:custGeom>
                    <a:avLst/>
                    <a:gdLst>
                      <a:gd name="T0" fmla="*/ 0 w 134"/>
                      <a:gd name="T1" fmla="*/ 0 h 201"/>
                      <a:gd name="T2" fmla="*/ 0 w 134"/>
                      <a:gd name="T3" fmla="*/ 0 h 201"/>
                      <a:gd name="T4" fmla="*/ 0 w 134"/>
                      <a:gd name="T5" fmla="*/ 0 h 201"/>
                      <a:gd name="T6" fmla="*/ 0 w 134"/>
                      <a:gd name="T7" fmla="*/ 0 h 201"/>
                      <a:gd name="T8" fmla="*/ 0 w 134"/>
                      <a:gd name="T9" fmla="*/ 0 h 201"/>
                      <a:gd name="T10" fmla="*/ 0 w 134"/>
                      <a:gd name="T11" fmla="*/ 0 h 201"/>
                      <a:gd name="T12" fmla="*/ 0 w 134"/>
                      <a:gd name="T13" fmla="*/ 0 h 201"/>
                      <a:gd name="T14" fmla="*/ 0 w 134"/>
                      <a:gd name="T15" fmla="*/ 0 h 201"/>
                      <a:gd name="T16" fmla="*/ 0 w 134"/>
                      <a:gd name="T17" fmla="*/ 0 h 201"/>
                      <a:gd name="T18" fmla="*/ 0 w 134"/>
                      <a:gd name="T19" fmla="*/ 0 h 2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201"/>
                      <a:gd name="T32" fmla="*/ 134 w 134"/>
                      <a:gd name="T33" fmla="*/ 201 h 2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201">
                        <a:moveTo>
                          <a:pt x="0" y="200"/>
                        </a:moveTo>
                        <a:lnTo>
                          <a:pt x="133" y="200"/>
                        </a:lnTo>
                        <a:lnTo>
                          <a:pt x="133" y="0"/>
                        </a:lnTo>
                        <a:lnTo>
                          <a:pt x="0" y="0"/>
                        </a:lnTo>
                        <a:lnTo>
                          <a:pt x="0" y="200"/>
                        </a:lnTo>
                        <a:close/>
                        <a:moveTo>
                          <a:pt x="28" y="154"/>
                        </a:moveTo>
                        <a:lnTo>
                          <a:pt x="105" y="154"/>
                        </a:lnTo>
                        <a:lnTo>
                          <a:pt x="105" y="44"/>
                        </a:lnTo>
                        <a:lnTo>
                          <a:pt x="28" y="44"/>
                        </a:lnTo>
                        <a:lnTo>
                          <a:pt x="28" y="15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38" name="Freeform 1652">
                    <a:extLst>
                      <a:ext uri="{FF2B5EF4-FFF2-40B4-BE49-F238E27FC236}">
                        <a16:creationId xmlns="" xmlns:a16="http://schemas.microsoft.com/office/drawing/2014/main" id="{286D565E-CAB4-43E0-83F1-8DD75B1CE279}"/>
                      </a:ext>
                    </a:extLst>
                  </p:cNvPr>
                  <p:cNvSpPr>
                    <a:spLocks/>
                  </p:cNvSpPr>
                  <p:nvPr/>
                </p:nvSpPr>
                <p:spPr bwMode="auto">
                  <a:xfrm>
                    <a:off x="137" y="186"/>
                    <a:ext cx="16" cy="24"/>
                  </a:xfrm>
                  <a:custGeom>
                    <a:avLst/>
                    <a:gdLst>
                      <a:gd name="T0" fmla="*/ 0 w 74"/>
                      <a:gd name="T1" fmla="*/ 0 h 111"/>
                      <a:gd name="T2" fmla="*/ 0 w 74"/>
                      <a:gd name="T3" fmla="*/ 0 h 111"/>
                      <a:gd name="T4" fmla="*/ 0 w 74"/>
                      <a:gd name="T5" fmla="*/ 0 h 111"/>
                      <a:gd name="T6" fmla="*/ 0 w 74"/>
                      <a:gd name="T7" fmla="*/ 0 h 111"/>
                      <a:gd name="T8" fmla="*/ 0 w 74"/>
                      <a:gd name="T9" fmla="*/ 0 h 111"/>
                      <a:gd name="T10" fmla="*/ 0 w 74"/>
                      <a:gd name="T11" fmla="*/ 0 h 111"/>
                      <a:gd name="T12" fmla="*/ 0 w 74"/>
                      <a:gd name="T13" fmla="*/ 0 h 111"/>
                      <a:gd name="T14" fmla="*/ 0 w 74"/>
                      <a:gd name="T15" fmla="*/ 0 h 111"/>
                      <a:gd name="T16" fmla="*/ 0 w 74"/>
                      <a:gd name="T17" fmla="*/ 0 h 111"/>
                      <a:gd name="T18" fmla="*/ 0 w 74"/>
                      <a:gd name="T19" fmla="*/ 0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11"/>
                      <a:gd name="T32" fmla="*/ 74 w 74"/>
                      <a:gd name="T33" fmla="*/ 111 h 1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11">
                        <a:moveTo>
                          <a:pt x="0" y="110"/>
                        </a:moveTo>
                        <a:lnTo>
                          <a:pt x="73" y="110"/>
                        </a:lnTo>
                        <a:lnTo>
                          <a:pt x="73" y="0"/>
                        </a:lnTo>
                        <a:lnTo>
                          <a:pt x="0" y="0"/>
                        </a:lnTo>
                        <a:lnTo>
                          <a:pt x="0" y="110"/>
                        </a:lnTo>
                        <a:close/>
                        <a:moveTo>
                          <a:pt x="31" y="65"/>
                        </a:moveTo>
                        <a:lnTo>
                          <a:pt x="42" y="65"/>
                        </a:lnTo>
                        <a:lnTo>
                          <a:pt x="42" y="44"/>
                        </a:lnTo>
                        <a:lnTo>
                          <a:pt x="31" y="44"/>
                        </a:lnTo>
                        <a:lnTo>
                          <a:pt x="31" y="65"/>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39" name="Freeform 1653">
                    <a:extLst>
                      <a:ext uri="{FF2B5EF4-FFF2-40B4-BE49-F238E27FC236}">
                        <a16:creationId xmlns="" xmlns:a16="http://schemas.microsoft.com/office/drawing/2014/main" id="{78A7E3F1-0543-460E-9F4F-BD3DA5913938}"/>
                      </a:ext>
                    </a:extLst>
                  </p:cNvPr>
                  <p:cNvSpPr>
                    <a:spLocks/>
                  </p:cNvSpPr>
                  <p:nvPr/>
                </p:nvSpPr>
                <p:spPr bwMode="auto">
                  <a:xfrm>
                    <a:off x="144" y="196"/>
                    <a:ext cx="1" cy="3"/>
                  </a:xfrm>
                  <a:custGeom>
                    <a:avLst/>
                    <a:gdLst>
                      <a:gd name="T0" fmla="*/ 0 w 10"/>
                      <a:gd name="T1" fmla="*/ 0 h 16"/>
                      <a:gd name="T2" fmla="*/ 0 w 10"/>
                      <a:gd name="T3" fmla="*/ 0 h 16"/>
                      <a:gd name="T4" fmla="*/ 0 w 10"/>
                      <a:gd name="T5" fmla="*/ 0 h 16"/>
                      <a:gd name="T6" fmla="*/ 0 w 10"/>
                      <a:gd name="T7" fmla="*/ 0 h 16"/>
                      <a:gd name="T8" fmla="*/ 0 w 10"/>
                      <a:gd name="T9" fmla="*/ 0 h 16"/>
                      <a:gd name="T10" fmla="*/ 0 w 10"/>
                      <a:gd name="T11" fmla="*/ 0 h 16"/>
                      <a:gd name="T12" fmla="*/ 0 w 10"/>
                      <a:gd name="T13" fmla="*/ 0 h 16"/>
                      <a:gd name="T14" fmla="*/ 0 60000 65536"/>
                      <a:gd name="T15" fmla="*/ 0 60000 65536"/>
                      <a:gd name="T16" fmla="*/ 0 60000 65536"/>
                      <a:gd name="T17" fmla="*/ 0 60000 65536"/>
                      <a:gd name="T18" fmla="*/ 0 60000 65536"/>
                      <a:gd name="T19" fmla="*/ 0 60000 65536"/>
                      <a:gd name="T20" fmla="*/ 0 60000 65536"/>
                      <a:gd name="T21" fmla="*/ 0 w 10"/>
                      <a:gd name="T22" fmla="*/ 0 h 16"/>
                      <a:gd name="T23" fmla="*/ 10 w 10"/>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6">
                        <a:moveTo>
                          <a:pt x="0" y="15"/>
                        </a:moveTo>
                        <a:lnTo>
                          <a:pt x="9" y="15"/>
                        </a:lnTo>
                        <a:lnTo>
                          <a:pt x="9" y="0"/>
                        </a:lnTo>
                        <a:lnTo>
                          <a:pt x="0" y="0"/>
                        </a:lnTo>
                        <a:lnTo>
                          <a:pt x="0" y="15"/>
                        </a:lnTo>
                        <a:close/>
                        <a:moveTo>
                          <a:pt x="5" y="10"/>
                        </a:moveTo>
                        <a:lnTo>
                          <a:pt x="5"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440" name="Freeform 1654">
                    <a:extLst>
                      <a:ext uri="{FF2B5EF4-FFF2-40B4-BE49-F238E27FC236}">
                        <a16:creationId xmlns="" xmlns:a16="http://schemas.microsoft.com/office/drawing/2014/main" id="{8CE09AFF-47F3-42F7-8E86-B96DEC776678}"/>
                      </a:ext>
                    </a:extLst>
                  </p:cNvPr>
                  <p:cNvSpPr>
                    <a:spLocks/>
                  </p:cNvSpPr>
                  <p:nvPr/>
                </p:nvSpPr>
                <p:spPr bwMode="auto">
                  <a:xfrm>
                    <a:off x="23" y="14"/>
                    <a:ext cx="245" cy="370"/>
                  </a:xfrm>
                  <a:custGeom>
                    <a:avLst/>
                    <a:gdLst>
                      <a:gd name="T0" fmla="*/ 0 w 1083"/>
                      <a:gd name="T1" fmla="*/ 0 h 1634"/>
                      <a:gd name="T2" fmla="*/ 0 w 1083"/>
                      <a:gd name="T3" fmla="*/ 0 h 1634"/>
                      <a:gd name="T4" fmla="*/ 0 w 1083"/>
                      <a:gd name="T5" fmla="*/ 0 h 1634"/>
                      <a:gd name="T6" fmla="*/ 0 w 1083"/>
                      <a:gd name="T7" fmla="*/ 0 h 1634"/>
                      <a:gd name="T8" fmla="*/ 0 w 1083"/>
                      <a:gd name="T9" fmla="*/ 0 h 1634"/>
                      <a:gd name="T10" fmla="*/ 0 w 1083"/>
                      <a:gd name="T11" fmla="*/ 1 h 1634"/>
                      <a:gd name="T12" fmla="*/ 1 w 1083"/>
                      <a:gd name="T13" fmla="*/ 1 h 1634"/>
                      <a:gd name="T14" fmla="*/ 1 w 1083"/>
                      <a:gd name="T15" fmla="*/ 0 h 1634"/>
                      <a:gd name="T16" fmla="*/ 0 w 1083"/>
                      <a:gd name="T17" fmla="*/ 0 h 1634"/>
                      <a:gd name="T18" fmla="*/ 0 w 1083"/>
                      <a:gd name="T19" fmla="*/ 1 h 1634"/>
                      <a:gd name="T20" fmla="*/ 0 w 1083"/>
                      <a:gd name="T21" fmla="*/ 0 h 1634"/>
                      <a:gd name="T22" fmla="*/ 1 w 1083"/>
                      <a:gd name="T23" fmla="*/ 0 h 1634"/>
                      <a:gd name="T24" fmla="*/ 1 w 1083"/>
                      <a:gd name="T25" fmla="*/ 0 h 1634"/>
                      <a:gd name="T26" fmla="*/ 0 w 1083"/>
                      <a:gd name="T27" fmla="*/ 0 h 1634"/>
                      <a:gd name="T28" fmla="*/ 0 w 1083"/>
                      <a:gd name="T29" fmla="*/ 0 h 1634"/>
                      <a:gd name="T30" fmla="*/ 0 w 1083"/>
                      <a:gd name="T31" fmla="*/ 1 h 1634"/>
                      <a:gd name="T32" fmla="*/ 1 w 1083"/>
                      <a:gd name="T33" fmla="*/ 1 h 1634"/>
                      <a:gd name="T34" fmla="*/ 1 w 1083"/>
                      <a:gd name="T35" fmla="*/ 0 h 1634"/>
                      <a:gd name="T36" fmla="*/ 0 w 1083"/>
                      <a:gd name="T37" fmla="*/ 0 h 1634"/>
                      <a:gd name="T38" fmla="*/ 0 w 1083"/>
                      <a:gd name="T39" fmla="*/ 1 h 16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83"/>
                      <a:gd name="T61" fmla="*/ 0 h 1634"/>
                      <a:gd name="T62" fmla="*/ 1083 w 1083"/>
                      <a:gd name="T63" fmla="*/ 1634 h 163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83" h="1634">
                        <a:moveTo>
                          <a:pt x="0" y="298"/>
                        </a:moveTo>
                        <a:lnTo>
                          <a:pt x="442" y="298"/>
                        </a:lnTo>
                        <a:lnTo>
                          <a:pt x="442" y="27"/>
                        </a:lnTo>
                        <a:lnTo>
                          <a:pt x="0" y="27"/>
                        </a:lnTo>
                        <a:lnTo>
                          <a:pt x="0" y="298"/>
                        </a:lnTo>
                        <a:close/>
                        <a:moveTo>
                          <a:pt x="564" y="1633"/>
                        </a:moveTo>
                        <a:lnTo>
                          <a:pt x="1082" y="1633"/>
                        </a:lnTo>
                        <a:lnTo>
                          <a:pt x="1082" y="0"/>
                        </a:lnTo>
                        <a:lnTo>
                          <a:pt x="564" y="0"/>
                        </a:lnTo>
                        <a:lnTo>
                          <a:pt x="564" y="1633"/>
                        </a:lnTo>
                        <a:close/>
                        <a:moveTo>
                          <a:pt x="580" y="551"/>
                        </a:moveTo>
                        <a:lnTo>
                          <a:pt x="1067" y="551"/>
                        </a:lnTo>
                        <a:lnTo>
                          <a:pt x="1067" y="44"/>
                        </a:lnTo>
                        <a:lnTo>
                          <a:pt x="580" y="44"/>
                        </a:lnTo>
                        <a:lnTo>
                          <a:pt x="580" y="551"/>
                        </a:lnTo>
                        <a:close/>
                        <a:moveTo>
                          <a:pt x="603" y="1588"/>
                        </a:moveTo>
                        <a:lnTo>
                          <a:pt x="1044" y="1588"/>
                        </a:lnTo>
                        <a:lnTo>
                          <a:pt x="1044" y="551"/>
                        </a:lnTo>
                        <a:lnTo>
                          <a:pt x="603" y="551"/>
                        </a:lnTo>
                        <a:lnTo>
                          <a:pt x="603" y="1588"/>
                        </a:lnTo>
                        <a:close/>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441" name="Freeform 1655">
                    <a:extLst>
                      <a:ext uri="{FF2B5EF4-FFF2-40B4-BE49-F238E27FC236}">
                        <a16:creationId xmlns="" xmlns:a16="http://schemas.microsoft.com/office/drawing/2014/main" id="{20C69D21-AAD6-4B82-84C0-E491AD4F5E62}"/>
                      </a:ext>
                    </a:extLst>
                  </p:cNvPr>
                  <p:cNvSpPr>
                    <a:spLocks/>
                  </p:cNvSpPr>
                  <p:nvPr/>
                </p:nvSpPr>
                <p:spPr bwMode="auto">
                  <a:xfrm>
                    <a:off x="23" y="24"/>
                    <a:ext cx="241" cy="321"/>
                  </a:xfrm>
                  <a:custGeom>
                    <a:avLst/>
                    <a:gdLst>
                      <a:gd name="T0" fmla="*/ 0 w 1066"/>
                      <a:gd name="T1" fmla="*/ 0 h 1418"/>
                      <a:gd name="T2" fmla="*/ 0 w 1066"/>
                      <a:gd name="T3" fmla="*/ 0 h 1418"/>
                      <a:gd name="T4" fmla="*/ 0 w 1066"/>
                      <a:gd name="T5" fmla="*/ 0 h 1418"/>
                      <a:gd name="T6" fmla="*/ 0 w 1066"/>
                      <a:gd name="T7" fmla="*/ 0 h 1418"/>
                      <a:gd name="T8" fmla="*/ 0 w 1066"/>
                      <a:gd name="T9" fmla="*/ 0 h 1418"/>
                      <a:gd name="T10" fmla="*/ 0 w 1066"/>
                      <a:gd name="T11" fmla="*/ 0 h 1418"/>
                      <a:gd name="T12" fmla="*/ 0 w 1066"/>
                      <a:gd name="T13" fmla="*/ 0 h 1418"/>
                      <a:gd name="T14" fmla="*/ 1 w 1066"/>
                      <a:gd name="T15" fmla="*/ 0 h 1418"/>
                      <a:gd name="T16" fmla="*/ 0 w 1066"/>
                      <a:gd name="T17" fmla="*/ 0 h 1418"/>
                      <a:gd name="T18" fmla="*/ 0 w 1066"/>
                      <a:gd name="T19" fmla="*/ 0 h 1418"/>
                      <a:gd name="T20" fmla="*/ 1 w 1066"/>
                      <a:gd name="T21" fmla="*/ 0 h 1418"/>
                      <a:gd name="T22" fmla="*/ 0 w 1066"/>
                      <a:gd name="T23" fmla="*/ 0 h 1418"/>
                      <a:gd name="T24" fmla="*/ 0 w 1066"/>
                      <a:gd name="T25" fmla="*/ 1 h 1418"/>
                      <a:gd name="T26" fmla="*/ 1 w 1066"/>
                      <a:gd name="T27" fmla="*/ 1 h 1418"/>
                      <a:gd name="T28" fmla="*/ 0 w 1066"/>
                      <a:gd name="T29" fmla="*/ 1 h 1418"/>
                      <a:gd name="T30" fmla="*/ 0 w 1066"/>
                      <a:gd name="T31" fmla="*/ 1 h 1418"/>
                      <a:gd name="T32" fmla="*/ 1 w 1066"/>
                      <a:gd name="T33" fmla="*/ 1 h 1418"/>
                      <a:gd name="T34" fmla="*/ 0 w 1066"/>
                      <a:gd name="T35" fmla="*/ 1 h 1418"/>
                      <a:gd name="T36" fmla="*/ 0 w 1066"/>
                      <a:gd name="T37" fmla="*/ 0 h 1418"/>
                      <a:gd name="T38" fmla="*/ 1 w 1066"/>
                      <a:gd name="T39" fmla="*/ 0 h 1418"/>
                      <a:gd name="T40" fmla="*/ 0 w 1066"/>
                      <a:gd name="T41" fmla="*/ 0 h 1418"/>
                      <a:gd name="T42" fmla="*/ 0 w 1066"/>
                      <a:gd name="T43" fmla="*/ 0 h 1418"/>
                      <a:gd name="T44" fmla="*/ 1 w 1066"/>
                      <a:gd name="T45" fmla="*/ 0 h 1418"/>
                      <a:gd name="T46" fmla="*/ 0 w 1066"/>
                      <a:gd name="T47" fmla="*/ 0 h 1418"/>
                      <a:gd name="T48" fmla="*/ 0 w 1066"/>
                      <a:gd name="T49" fmla="*/ 0 h 1418"/>
                      <a:gd name="T50" fmla="*/ 1 w 1066"/>
                      <a:gd name="T51" fmla="*/ 0 h 1418"/>
                      <a:gd name="T52" fmla="*/ 0 w 1066"/>
                      <a:gd name="T53" fmla="*/ 0 h 1418"/>
                      <a:gd name="T54" fmla="*/ 0 w 1066"/>
                      <a:gd name="T55" fmla="*/ 0 h 1418"/>
                      <a:gd name="T56" fmla="*/ 1 w 1066"/>
                      <a:gd name="T57" fmla="*/ 0 h 1418"/>
                      <a:gd name="T58" fmla="*/ 0 w 1066"/>
                      <a:gd name="T59" fmla="*/ 0 h 1418"/>
                      <a:gd name="T60" fmla="*/ 0 w 1066"/>
                      <a:gd name="T61" fmla="*/ 0 h 1418"/>
                      <a:gd name="T62" fmla="*/ 1 w 1066"/>
                      <a:gd name="T63" fmla="*/ 0 h 1418"/>
                      <a:gd name="T64" fmla="*/ 0 w 1066"/>
                      <a:gd name="T65" fmla="*/ 0 h 1418"/>
                      <a:gd name="T66" fmla="*/ 0 w 1066"/>
                      <a:gd name="T67" fmla="*/ 0 h 1418"/>
                      <a:gd name="T68" fmla="*/ 1 w 1066"/>
                      <a:gd name="T69" fmla="*/ 0 h 1418"/>
                      <a:gd name="T70" fmla="*/ 0 w 1066"/>
                      <a:gd name="T71" fmla="*/ 0 h 1418"/>
                      <a:gd name="T72" fmla="*/ 0 w 1066"/>
                      <a:gd name="T73" fmla="*/ 1 h 1418"/>
                      <a:gd name="T74" fmla="*/ 1 w 1066"/>
                      <a:gd name="T75" fmla="*/ 1 h 1418"/>
                      <a:gd name="T76" fmla="*/ 0 w 1066"/>
                      <a:gd name="T77" fmla="*/ 1 h 1418"/>
                      <a:gd name="T78" fmla="*/ 0 w 1066"/>
                      <a:gd name="T79" fmla="*/ 1 h 1418"/>
                      <a:gd name="T80" fmla="*/ 1 w 1066"/>
                      <a:gd name="T81" fmla="*/ 1 h 1418"/>
                      <a:gd name="T82" fmla="*/ 0 w 1066"/>
                      <a:gd name="T83" fmla="*/ 1 h 1418"/>
                      <a:gd name="T84" fmla="*/ 0 w 1066"/>
                      <a:gd name="T85" fmla="*/ 1 h 1418"/>
                      <a:gd name="T86" fmla="*/ 1 w 1066"/>
                      <a:gd name="T87" fmla="*/ 1 h 1418"/>
                      <a:gd name="T88" fmla="*/ 0 w 1066"/>
                      <a:gd name="T89" fmla="*/ 1 h 1418"/>
                      <a:gd name="T90" fmla="*/ 0 w 1066"/>
                      <a:gd name="T91" fmla="*/ 1 h 1418"/>
                      <a:gd name="T92" fmla="*/ 1 w 1066"/>
                      <a:gd name="T93" fmla="*/ 1 h 1418"/>
                      <a:gd name="T94" fmla="*/ 0 w 1066"/>
                      <a:gd name="T95" fmla="*/ 1 h 1418"/>
                      <a:gd name="T96" fmla="*/ 0 w 1066"/>
                      <a:gd name="T97" fmla="*/ 1 h 1418"/>
                      <a:gd name="T98" fmla="*/ 1 w 1066"/>
                      <a:gd name="T99" fmla="*/ 1 h 1418"/>
                      <a:gd name="T100" fmla="*/ 0 w 1066"/>
                      <a:gd name="T101" fmla="*/ 1 h 14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66"/>
                      <a:gd name="T154" fmla="*/ 0 h 1418"/>
                      <a:gd name="T155" fmla="*/ 1066 w 1066"/>
                      <a:gd name="T156" fmla="*/ 1418 h 14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66" h="1418">
                        <a:moveTo>
                          <a:pt x="0" y="129"/>
                        </a:moveTo>
                        <a:lnTo>
                          <a:pt x="441" y="129"/>
                        </a:lnTo>
                        <a:lnTo>
                          <a:pt x="0" y="129"/>
                        </a:lnTo>
                        <a:close/>
                        <a:moveTo>
                          <a:pt x="933" y="0"/>
                        </a:moveTo>
                        <a:lnTo>
                          <a:pt x="933" y="97"/>
                        </a:lnTo>
                        <a:lnTo>
                          <a:pt x="933" y="0"/>
                        </a:lnTo>
                        <a:close/>
                        <a:moveTo>
                          <a:pt x="578" y="102"/>
                        </a:moveTo>
                        <a:lnTo>
                          <a:pt x="1061" y="102"/>
                        </a:lnTo>
                        <a:lnTo>
                          <a:pt x="578" y="102"/>
                        </a:lnTo>
                        <a:close/>
                        <a:moveTo>
                          <a:pt x="583" y="205"/>
                        </a:moveTo>
                        <a:lnTo>
                          <a:pt x="1065" y="205"/>
                        </a:lnTo>
                        <a:lnTo>
                          <a:pt x="583" y="205"/>
                        </a:lnTo>
                        <a:close/>
                        <a:moveTo>
                          <a:pt x="602" y="1334"/>
                        </a:moveTo>
                        <a:lnTo>
                          <a:pt x="1042" y="1334"/>
                        </a:lnTo>
                        <a:lnTo>
                          <a:pt x="602" y="1334"/>
                        </a:lnTo>
                        <a:close/>
                        <a:moveTo>
                          <a:pt x="602" y="1126"/>
                        </a:moveTo>
                        <a:lnTo>
                          <a:pt x="1042" y="1126"/>
                        </a:lnTo>
                        <a:lnTo>
                          <a:pt x="602" y="1126"/>
                        </a:lnTo>
                        <a:close/>
                        <a:moveTo>
                          <a:pt x="602" y="918"/>
                        </a:moveTo>
                        <a:lnTo>
                          <a:pt x="1042" y="918"/>
                        </a:lnTo>
                        <a:lnTo>
                          <a:pt x="602" y="918"/>
                        </a:lnTo>
                        <a:close/>
                        <a:moveTo>
                          <a:pt x="602" y="713"/>
                        </a:moveTo>
                        <a:lnTo>
                          <a:pt x="1042" y="713"/>
                        </a:lnTo>
                        <a:lnTo>
                          <a:pt x="602" y="713"/>
                        </a:lnTo>
                        <a:close/>
                        <a:moveTo>
                          <a:pt x="602" y="590"/>
                        </a:moveTo>
                        <a:lnTo>
                          <a:pt x="1042" y="590"/>
                        </a:lnTo>
                        <a:lnTo>
                          <a:pt x="602" y="590"/>
                        </a:lnTo>
                        <a:close/>
                        <a:moveTo>
                          <a:pt x="602" y="696"/>
                        </a:moveTo>
                        <a:lnTo>
                          <a:pt x="1042" y="696"/>
                        </a:lnTo>
                        <a:lnTo>
                          <a:pt x="602" y="696"/>
                        </a:lnTo>
                        <a:close/>
                        <a:moveTo>
                          <a:pt x="602" y="796"/>
                        </a:moveTo>
                        <a:lnTo>
                          <a:pt x="1042" y="796"/>
                        </a:lnTo>
                        <a:lnTo>
                          <a:pt x="602" y="796"/>
                        </a:lnTo>
                        <a:close/>
                        <a:moveTo>
                          <a:pt x="602" y="898"/>
                        </a:moveTo>
                        <a:lnTo>
                          <a:pt x="1042" y="898"/>
                        </a:lnTo>
                        <a:lnTo>
                          <a:pt x="602" y="898"/>
                        </a:lnTo>
                        <a:close/>
                        <a:moveTo>
                          <a:pt x="602" y="1003"/>
                        </a:moveTo>
                        <a:lnTo>
                          <a:pt x="1042" y="1003"/>
                        </a:lnTo>
                        <a:lnTo>
                          <a:pt x="602" y="1003"/>
                        </a:lnTo>
                        <a:close/>
                        <a:moveTo>
                          <a:pt x="602" y="1106"/>
                        </a:moveTo>
                        <a:lnTo>
                          <a:pt x="1042" y="1106"/>
                        </a:lnTo>
                        <a:lnTo>
                          <a:pt x="602" y="1106"/>
                        </a:lnTo>
                        <a:close/>
                        <a:moveTo>
                          <a:pt x="602" y="1209"/>
                        </a:moveTo>
                        <a:lnTo>
                          <a:pt x="1042" y="1209"/>
                        </a:lnTo>
                        <a:lnTo>
                          <a:pt x="602" y="1209"/>
                        </a:lnTo>
                        <a:close/>
                        <a:moveTo>
                          <a:pt x="602" y="1314"/>
                        </a:moveTo>
                        <a:lnTo>
                          <a:pt x="1042" y="1314"/>
                        </a:lnTo>
                        <a:lnTo>
                          <a:pt x="602" y="1314"/>
                        </a:lnTo>
                        <a:close/>
                        <a:moveTo>
                          <a:pt x="602" y="1417"/>
                        </a:moveTo>
                        <a:lnTo>
                          <a:pt x="1042" y="1417"/>
                        </a:lnTo>
                        <a:lnTo>
                          <a:pt x="602" y="1417"/>
                        </a:lnTo>
                        <a:close/>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grpSp>
            <p:sp>
              <p:nvSpPr>
                <p:cNvPr id="34" name="右箭头 1822">
                  <a:extLst>
                    <a:ext uri="{FF2B5EF4-FFF2-40B4-BE49-F238E27FC236}">
                      <a16:creationId xmlns="" xmlns:a16="http://schemas.microsoft.com/office/drawing/2014/main" id="{8B24CA80-AC30-4229-A433-6D41706BD1BE}"/>
                    </a:ext>
                  </a:extLst>
                </p:cNvPr>
                <p:cNvSpPr>
                  <a:spLocks noChangeArrowheads="1"/>
                </p:cNvSpPr>
                <p:nvPr/>
              </p:nvSpPr>
              <p:spPr bwMode="auto">
                <a:xfrm>
                  <a:off x="2849645" y="4065313"/>
                  <a:ext cx="269875" cy="301625"/>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0" b="0">
                    <a:solidFill>
                      <a:srgbClr val="FFFFFF"/>
                    </a:solidFill>
                    <a:latin typeface="微软雅黑" pitchFamily="34" charset="-122"/>
                    <a:ea typeface="微软雅黑" pitchFamily="34" charset="-122"/>
                  </a:endParaRPr>
                </a:p>
              </p:txBody>
            </p:sp>
            <p:cxnSp>
              <p:nvCxnSpPr>
                <p:cNvPr id="35" name="直接连接符 1770">
                  <a:extLst>
                    <a:ext uri="{FF2B5EF4-FFF2-40B4-BE49-F238E27FC236}">
                      <a16:creationId xmlns="" xmlns:a16="http://schemas.microsoft.com/office/drawing/2014/main" id="{FE45FF53-1BDF-4AA8-B080-C00866922619}"/>
                    </a:ext>
                  </a:extLst>
                </p:cNvPr>
                <p:cNvCxnSpPr>
                  <a:cxnSpLocks noChangeShapeType="1"/>
                </p:cNvCxnSpPr>
                <p:nvPr/>
              </p:nvCxnSpPr>
              <p:spPr bwMode="auto">
                <a:xfrm flipH="1">
                  <a:off x="2165052" y="1194973"/>
                  <a:ext cx="14572" cy="510432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sp>
              <p:nvSpPr>
                <p:cNvPr id="36" name="右箭头 1534">
                  <a:extLst>
                    <a:ext uri="{FF2B5EF4-FFF2-40B4-BE49-F238E27FC236}">
                      <a16:creationId xmlns="" xmlns:a16="http://schemas.microsoft.com/office/drawing/2014/main" id="{54FE80AE-E32D-447F-B51B-80D3CEC8C418}"/>
                    </a:ext>
                  </a:extLst>
                </p:cNvPr>
                <p:cNvSpPr>
                  <a:spLocks noChangeArrowheads="1"/>
                </p:cNvSpPr>
                <p:nvPr/>
              </p:nvSpPr>
              <p:spPr bwMode="auto">
                <a:xfrm>
                  <a:off x="5810831" y="4019277"/>
                  <a:ext cx="26987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0" b="0">
                    <a:solidFill>
                      <a:srgbClr val="FFFFFF"/>
                    </a:solidFill>
                    <a:latin typeface="微软雅黑" pitchFamily="34" charset="-122"/>
                    <a:ea typeface="微软雅黑" pitchFamily="34" charset="-122"/>
                  </a:endParaRPr>
                </a:p>
              </p:txBody>
            </p:sp>
            <p:sp>
              <p:nvSpPr>
                <p:cNvPr id="37" name="右箭头 1534">
                  <a:extLst>
                    <a:ext uri="{FF2B5EF4-FFF2-40B4-BE49-F238E27FC236}">
                      <a16:creationId xmlns="" xmlns:a16="http://schemas.microsoft.com/office/drawing/2014/main" id="{0E6DCC01-4E5C-48A3-9E8D-7F2DA895FCEE}"/>
                    </a:ext>
                  </a:extLst>
                </p:cNvPr>
                <p:cNvSpPr>
                  <a:spLocks noChangeArrowheads="1"/>
                </p:cNvSpPr>
                <p:nvPr/>
              </p:nvSpPr>
              <p:spPr bwMode="auto">
                <a:xfrm>
                  <a:off x="1807291" y="4042945"/>
                  <a:ext cx="26987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0" b="0">
                    <a:solidFill>
                      <a:srgbClr val="FFFFFF"/>
                    </a:solidFill>
                    <a:latin typeface="微软雅黑" pitchFamily="34" charset="-122"/>
                    <a:ea typeface="微软雅黑" pitchFamily="34" charset="-122"/>
                  </a:endParaRPr>
                </a:p>
              </p:txBody>
            </p:sp>
            <p:grpSp>
              <p:nvGrpSpPr>
                <p:cNvPr id="38" name="Group 705">
                  <a:extLst>
                    <a:ext uri="{FF2B5EF4-FFF2-40B4-BE49-F238E27FC236}">
                      <a16:creationId xmlns="" xmlns:a16="http://schemas.microsoft.com/office/drawing/2014/main" id="{CC5F8D6B-BD4B-46E5-8D0D-14371E92C4A6}"/>
                    </a:ext>
                  </a:extLst>
                </p:cNvPr>
                <p:cNvGrpSpPr/>
                <p:nvPr/>
              </p:nvGrpSpPr>
              <p:grpSpPr>
                <a:xfrm>
                  <a:off x="813447" y="4291181"/>
                  <a:ext cx="715084" cy="2265077"/>
                  <a:chOff x="813447" y="4291181"/>
                  <a:chExt cx="715084" cy="2265077"/>
                </a:xfrm>
              </p:grpSpPr>
              <p:sp>
                <p:nvSpPr>
                  <p:cNvPr id="176" name="流程图: 磁盘 197">
                    <a:extLst>
                      <a:ext uri="{FF2B5EF4-FFF2-40B4-BE49-F238E27FC236}">
                        <a16:creationId xmlns="" xmlns:a16="http://schemas.microsoft.com/office/drawing/2014/main" id="{639DE7A1-EFB7-40B9-8AE2-48B0F69F3942}"/>
                      </a:ext>
                    </a:extLst>
                  </p:cNvPr>
                  <p:cNvSpPr>
                    <a:spLocks noChangeArrowheads="1"/>
                  </p:cNvSpPr>
                  <p:nvPr/>
                </p:nvSpPr>
                <p:spPr bwMode="auto">
                  <a:xfrm>
                    <a:off x="819210" y="4291181"/>
                    <a:ext cx="704178" cy="662712"/>
                  </a:xfrm>
                  <a:prstGeom prst="flowChartMagneticDisk">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dirty="0">
                        <a:solidFill>
                          <a:schemeClr val="bg1"/>
                        </a:solidFill>
                        <a:latin typeface="微软雅黑" pitchFamily="34" charset="-122"/>
                        <a:ea typeface="微软雅黑" pitchFamily="34" charset="-122"/>
                      </a:rPr>
                      <a:t>过程数据</a:t>
                    </a:r>
                  </a:p>
                </p:txBody>
              </p:sp>
              <p:sp>
                <p:nvSpPr>
                  <p:cNvPr id="177" name="流程图: 磁盘 197">
                    <a:extLst>
                      <a:ext uri="{FF2B5EF4-FFF2-40B4-BE49-F238E27FC236}">
                        <a16:creationId xmlns="" xmlns:a16="http://schemas.microsoft.com/office/drawing/2014/main" id="{E6FBDEC1-B99F-4310-9A84-C21272351CFD}"/>
                      </a:ext>
                    </a:extLst>
                  </p:cNvPr>
                  <p:cNvSpPr>
                    <a:spLocks noChangeArrowheads="1"/>
                  </p:cNvSpPr>
                  <p:nvPr/>
                </p:nvSpPr>
                <p:spPr bwMode="auto">
                  <a:xfrm>
                    <a:off x="819210" y="5101843"/>
                    <a:ext cx="709321" cy="653233"/>
                  </a:xfrm>
                  <a:prstGeom prst="flowChartMagneticDisk">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dirty="0">
                        <a:solidFill>
                          <a:schemeClr val="bg1"/>
                        </a:solidFill>
                        <a:latin typeface="微软雅黑" pitchFamily="34" charset="-122"/>
                        <a:ea typeface="微软雅黑" pitchFamily="34" charset="-122"/>
                      </a:rPr>
                      <a:t>非结构化数据</a:t>
                    </a:r>
                  </a:p>
                </p:txBody>
              </p:sp>
              <p:sp>
                <p:nvSpPr>
                  <p:cNvPr id="178" name="流程图: 磁盘 197">
                    <a:extLst>
                      <a:ext uri="{FF2B5EF4-FFF2-40B4-BE49-F238E27FC236}">
                        <a16:creationId xmlns="" xmlns:a16="http://schemas.microsoft.com/office/drawing/2014/main" id="{4FD7A1CB-FE13-4E6E-8691-C45DA33814B3}"/>
                      </a:ext>
                    </a:extLst>
                  </p:cNvPr>
                  <p:cNvSpPr>
                    <a:spLocks noChangeArrowheads="1"/>
                  </p:cNvSpPr>
                  <p:nvPr/>
                </p:nvSpPr>
                <p:spPr bwMode="auto">
                  <a:xfrm>
                    <a:off x="813447" y="5903025"/>
                    <a:ext cx="709321" cy="653233"/>
                  </a:xfrm>
                  <a:prstGeom prst="flowChartMagneticDisk">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dirty="0">
                        <a:solidFill>
                          <a:schemeClr val="bg1"/>
                        </a:solidFill>
                        <a:latin typeface="微软雅黑" pitchFamily="34" charset="-122"/>
                        <a:ea typeface="微软雅黑" pitchFamily="34" charset="-122"/>
                      </a:rPr>
                      <a:t>监控数据</a:t>
                    </a:r>
                  </a:p>
                </p:txBody>
              </p:sp>
            </p:grpSp>
            <p:sp>
              <p:nvSpPr>
                <p:cNvPr id="39" name="矩形 1467">
                  <a:extLst>
                    <a:ext uri="{FF2B5EF4-FFF2-40B4-BE49-F238E27FC236}">
                      <a16:creationId xmlns="" xmlns:a16="http://schemas.microsoft.com/office/drawing/2014/main" id="{3CE6EFB6-60B7-45B0-BA8E-1CFEA64C2CFF}"/>
                    </a:ext>
                  </a:extLst>
                </p:cNvPr>
                <p:cNvSpPr>
                  <a:spLocks noChangeArrowheads="1"/>
                </p:cNvSpPr>
                <p:nvPr/>
              </p:nvSpPr>
              <p:spPr bwMode="auto">
                <a:xfrm>
                  <a:off x="655356" y="1483205"/>
                  <a:ext cx="1074599" cy="2651020"/>
                </a:xfrm>
                <a:prstGeom prst="rect">
                  <a:avLst/>
                </a:prstGeom>
                <a:solidFill>
                  <a:schemeClr val="accent1">
                    <a:alpha val="0"/>
                  </a:scheme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dirty="0">
                    <a:latin typeface="微软雅黑" pitchFamily="34" charset="-122"/>
                    <a:ea typeface="微软雅黑" pitchFamily="34" charset="-122"/>
                  </a:endParaRPr>
                </a:p>
              </p:txBody>
            </p:sp>
            <p:sp>
              <p:nvSpPr>
                <p:cNvPr id="40" name="Text Box 1121">
                  <a:extLst>
                    <a:ext uri="{FF2B5EF4-FFF2-40B4-BE49-F238E27FC236}">
                      <a16:creationId xmlns="" xmlns:a16="http://schemas.microsoft.com/office/drawing/2014/main" id="{AEA2F8DF-FA94-4351-94E0-CC5C246C934D}"/>
                    </a:ext>
                  </a:extLst>
                </p:cNvPr>
                <p:cNvSpPr txBox="1">
                  <a:spLocks noChangeArrowheads="1"/>
                </p:cNvSpPr>
                <p:nvPr/>
              </p:nvSpPr>
              <p:spPr bwMode="auto">
                <a:xfrm>
                  <a:off x="669503" y="1144965"/>
                  <a:ext cx="1006852"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8" tIns="34559" rIns="69118"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dirty="0">
                      <a:latin typeface="微软雅黑" pitchFamily="34" charset="-122"/>
                      <a:ea typeface="微软雅黑" pitchFamily="34" charset="-122"/>
                    </a:rPr>
                    <a:t>源数据层</a:t>
                  </a:r>
                </a:p>
              </p:txBody>
            </p:sp>
            <p:grpSp>
              <p:nvGrpSpPr>
                <p:cNvPr id="41" name="Group 704">
                  <a:extLst>
                    <a:ext uri="{FF2B5EF4-FFF2-40B4-BE49-F238E27FC236}">
                      <a16:creationId xmlns="" xmlns:a16="http://schemas.microsoft.com/office/drawing/2014/main" id="{0D571886-D681-4CC2-9F15-3098498269B7}"/>
                    </a:ext>
                  </a:extLst>
                </p:cNvPr>
                <p:cNvGrpSpPr/>
                <p:nvPr/>
              </p:nvGrpSpPr>
              <p:grpSpPr>
                <a:xfrm>
                  <a:off x="756590" y="1597795"/>
                  <a:ext cx="832671" cy="2447381"/>
                  <a:chOff x="788643" y="1934765"/>
                  <a:chExt cx="832671" cy="2447381"/>
                </a:xfrm>
                <a:solidFill>
                  <a:schemeClr val="bg2">
                    <a:lumMod val="50000"/>
                  </a:schemeClr>
                </a:solidFill>
              </p:grpSpPr>
              <p:sp>
                <p:nvSpPr>
                  <p:cNvPr id="171" name="流程图: 磁盘 197">
                    <a:extLst>
                      <a:ext uri="{FF2B5EF4-FFF2-40B4-BE49-F238E27FC236}">
                        <a16:creationId xmlns="" xmlns:a16="http://schemas.microsoft.com/office/drawing/2014/main" id="{B2B1CFB6-3C73-4521-ADF4-64F3B85AE86A}"/>
                      </a:ext>
                    </a:extLst>
                  </p:cNvPr>
                  <p:cNvSpPr>
                    <a:spLocks noChangeArrowheads="1"/>
                  </p:cNvSpPr>
                  <p:nvPr/>
                </p:nvSpPr>
                <p:spPr bwMode="auto">
                  <a:xfrm>
                    <a:off x="788643" y="1934765"/>
                    <a:ext cx="823686" cy="391175"/>
                  </a:xfrm>
                  <a:prstGeom prst="flowChartMagneticDisk">
                    <a:avLst/>
                  </a:prstGeom>
                  <a:grpFill/>
                  <a:ln>
                    <a:headEnd/>
                    <a:tailEnd/>
                  </a:ln>
                </p:spPr>
                <p:style>
                  <a:lnRef idx="1">
                    <a:schemeClr val="accent1"/>
                  </a:lnRef>
                  <a:fillRef idx="2">
                    <a:schemeClr val="accent1"/>
                  </a:fillRef>
                  <a:effectRef idx="1">
                    <a:schemeClr val="accent1"/>
                  </a:effectRef>
                  <a:fontRef idx="minor">
                    <a:schemeClr val="dk1"/>
                  </a:fontRef>
                </p:style>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dirty="0">
                        <a:solidFill>
                          <a:schemeClr val="bg1"/>
                        </a:solidFill>
                        <a:latin typeface="微软雅黑" pitchFamily="34" charset="-122"/>
                        <a:ea typeface="微软雅黑" pitchFamily="34" charset="-122"/>
                      </a:rPr>
                      <a:t>财务</a:t>
                    </a:r>
                  </a:p>
                </p:txBody>
              </p:sp>
              <p:sp>
                <p:nvSpPr>
                  <p:cNvPr id="172" name="流程图: 磁盘 197">
                    <a:extLst>
                      <a:ext uri="{FF2B5EF4-FFF2-40B4-BE49-F238E27FC236}">
                        <a16:creationId xmlns="" xmlns:a16="http://schemas.microsoft.com/office/drawing/2014/main" id="{0B3DECB0-68D5-4019-BB08-CED579212E0A}"/>
                      </a:ext>
                    </a:extLst>
                  </p:cNvPr>
                  <p:cNvSpPr>
                    <a:spLocks noChangeArrowheads="1"/>
                  </p:cNvSpPr>
                  <p:nvPr/>
                </p:nvSpPr>
                <p:spPr bwMode="auto">
                  <a:xfrm>
                    <a:off x="788705" y="2439672"/>
                    <a:ext cx="832609" cy="401852"/>
                  </a:xfrm>
                  <a:prstGeom prst="flowChartMagneticDisk">
                    <a:avLst/>
                  </a:prstGeom>
                  <a:grpFill/>
                  <a:ln>
                    <a:headEnd/>
                    <a:tailEnd/>
                  </a:ln>
                </p:spPr>
                <p:style>
                  <a:lnRef idx="1">
                    <a:schemeClr val="accent1"/>
                  </a:lnRef>
                  <a:fillRef idx="2">
                    <a:schemeClr val="accent1"/>
                  </a:fillRef>
                  <a:effectRef idx="1">
                    <a:schemeClr val="accent1"/>
                  </a:effectRef>
                  <a:fontRef idx="minor">
                    <a:schemeClr val="dk1"/>
                  </a:fontRef>
                </p:style>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dirty="0">
                        <a:solidFill>
                          <a:schemeClr val="bg1"/>
                        </a:solidFill>
                        <a:latin typeface="微软雅黑" pitchFamily="34" charset="-122"/>
                        <a:ea typeface="微软雅黑" pitchFamily="34" charset="-122"/>
                      </a:rPr>
                      <a:t>生产</a:t>
                    </a:r>
                  </a:p>
                </p:txBody>
              </p:sp>
              <p:sp>
                <p:nvSpPr>
                  <p:cNvPr id="173" name="流程图: 磁盘 197">
                    <a:extLst>
                      <a:ext uri="{FF2B5EF4-FFF2-40B4-BE49-F238E27FC236}">
                        <a16:creationId xmlns="" xmlns:a16="http://schemas.microsoft.com/office/drawing/2014/main" id="{98F64DA4-6AE1-46BF-B7AB-67482652CF76}"/>
                      </a:ext>
                    </a:extLst>
                  </p:cNvPr>
                  <p:cNvSpPr>
                    <a:spLocks noChangeArrowheads="1"/>
                  </p:cNvSpPr>
                  <p:nvPr/>
                </p:nvSpPr>
                <p:spPr bwMode="auto">
                  <a:xfrm>
                    <a:off x="788644" y="2955960"/>
                    <a:ext cx="823686" cy="399830"/>
                  </a:xfrm>
                  <a:prstGeom prst="flowChartMagneticDisk">
                    <a:avLst/>
                  </a:prstGeom>
                  <a:grpFill/>
                  <a:ln>
                    <a:headEnd/>
                    <a:tailEnd/>
                  </a:ln>
                </p:spPr>
                <p:style>
                  <a:lnRef idx="1">
                    <a:schemeClr val="accent1"/>
                  </a:lnRef>
                  <a:fillRef idx="2">
                    <a:schemeClr val="accent1"/>
                  </a:fillRef>
                  <a:effectRef idx="1">
                    <a:schemeClr val="accent1"/>
                  </a:effectRef>
                  <a:fontRef idx="minor">
                    <a:schemeClr val="dk1"/>
                  </a:fontRef>
                </p:style>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dirty="0">
                        <a:solidFill>
                          <a:schemeClr val="bg1"/>
                        </a:solidFill>
                        <a:latin typeface="微软雅黑" pitchFamily="34" charset="-122"/>
                        <a:ea typeface="微软雅黑" pitchFamily="34" charset="-122"/>
                      </a:rPr>
                      <a:t>采购</a:t>
                    </a:r>
                  </a:p>
                </p:txBody>
              </p:sp>
              <p:sp>
                <p:nvSpPr>
                  <p:cNvPr id="174" name="流程图: 磁盘 197">
                    <a:extLst>
                      <a:ext uri="{FF2B5EF4-FFF2-40B4-BE49-F238E27FC236}">
                        <a16:creationId xmlns="" xmlns:a16="http://schemas.microsoft.com/office/drawing/2014/main" id="{86598A94-DE4D-417A-9B7F-FF0E9C3D871B}"/>
                      </a:ext>
                    </a:extLst>
                  </p:cNvPr>
                  <p:cNvSpPr>
                    <a:spLocks noChangeArrowheads="1"/>
                  </p:cNvSpPr>
                  <p:nvPr/>
                </p:nvSpPr>
                <p:spPr bwMode="auto">
                  <a:xfrm>
                    <a:off x="788643" y="3470812"/>
                    <a:ext cx="823686" cy="398147"/>
                  </a:xfrm>
                  <a:prstGeom prst="flowChartMagneticDisk">
                    <a:avLst/>
                  </a:prstGeom>
                  <a:grpFill/>
                  <a:ln>
                    <a:headEnd/>
                    <a:tailEnd/>
                  </a:ln>
                </p:spPr>
                <p:style>
                  <a:lnRef idx="1">
                    <a:schemeClr val="accent1"/>
                  </a:lnRef>
                  <a:fillRef idx="2">
                    <a:schemeClr val="accent1"/>
                  </a:fillRef>
                  <a:effectRef idx="1">
                    <a:schemeClr val="accent1"/>
                  </a:effectRef>
                  <a:fontRef idx="minor">
                    <a:schemeClr val="dk1"/>
                  </a:fontRef>
                </p:style>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dirty="0">
                        <a:solidFill>
                          <a:schemeClr val="bg1"/>
                        </a:solidFill>
                        <a:latin typeface="微软雅黑" pitchFamily="34" charset="-122"/>
                        <a:ea typeface="微软雅黑" pitchFamily="34" charset="-122"/>
                      </a:rPr>
                      <a:t>销售</a:t>
                    </a:r>
                  </a:p>
                </p:txBody>
              </p:sp>
              <p:sp>
                <p:nvSpPr>
                  <p:cNvPr id="175" name="流程图: 磁盘 197">
                    <a:extLst>
                      <a:ext uri="{FF2B5EF4-FFF2-40B4-BE49-F238E27FC236}">
                        <a16:creationId xmlns="" xmlns:a16="http://schemas.microsoft.com/office/drawing/2014/main" id="{FD49B499-2D81-4150-AE3C-BF87960AAA7A}"/>
                      </a:ext>
                    </a:extLst>
                  </p:cNvPr>
                  <p:cNvSpPr>
                    <a:spLocks noChangeArrowheads="1"/>
                  </p:cNvSpPr>
                  <p:nvPr/>
                </p:nvSpPr>
                <p:spPr bwMode="auto">
                  <a:xfrm>
                    <a:off x="793748" y="3983971"/>
                    <a:ext cx="818431" cy="398175"/>
                  </a:xfrm>
                  <a:prstGeom prst="flowChartMagneticDisk">
                    <a:avLst/>
                  </a:prstGeom>
                  <a:grpFill/>
                  <a:ln>
                    <a:headEnd/>
                    <a:tailEnd/>
                  </a:ln>
                </p:spPr>
                <p:style>
                  <a:lnRef idx="1">
                    <a:schemeClr val="accent1"/>
                  </a:lnRef>
                  <a:fillRef idx="2">
                    <a:schemeClr val="accent1"/>
                  </a:fillRef>
                  <a:effectRef idx="1">
                    <a:schemeClr val="accent1"/>
                  </a:effectRef>
                  <a:fontRef idx="minor">
                    <a:schemeClr val="dk1"/>
                  </a:fontRef>
                </p:style>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dirty="0">
                        <a:solidFill>
                          <a:schemeClr val="bg1"/>
                        </a:solidFill>
                        <a:latin typeface="微软雅黑" pitchFamily="34" charset="-122"/>
                        <a:ea typeface="微软雅黑" pitchFamily="34" charset="-122"/>
                      </a:rPr>
                      <a:t>其他</a:t>
                    </a:r>
                  </a:p>
                </p:txBody>
              </p:sp>
            </p:grpSp>
            <p:grpSp>
              <p:nvGrpSpPr>
                <p:cNvPr id="42" name="Group 717">
                  <a:extLst>
                    <a:ext uri="{FF2B5EF4-FFF2-40B4-BE49-F238E27FC236}">
                      <a16:creationId xmlns="" xmlns:a16="http://schemas.microsoft.com/office/drawing/2014/main" id="{9535FFBD-ADF1-4DEC-8D52-7A653E373AD8}"/>
                    </a:ext>
                  </a:extLst>
                </p:cNvPr>
                <p:cNvGrpSpPr/>
                <p:nvPr/>
              </p:nvGrpSpPr>
              <p:grpSpPr>
                <a:xfrm>
                  <a:off x="6128132" y="1173328"/>
                  <a:ext cx="2600237" cy="5368045"/>
                  <a:chOff x="4545875" y="1267641"/>
                  <a:chExt cx="2600237" cy="5368045"/>
                </a:xfrm>
              </p:grpSpPr>
              <p:sp>
                <p:nvSpPr>
                  <p:cNvPr id="124" name="矩形 1821">
                    <a:extLst>
                      <a:ext uri="{FF2B5EF4-FFF2-40B4-BE49-F238E27FC236}">
                        <a16:creationId xmlns="" xmlns:a16="http://schemas.microsoft.com/office/drawing/2014/main" id="{C6C70E4E-F4E1-4506-B680-D9DB3068BAAD}"/>
                      </a:ext>
                    </a:extLst>
                  </p:cNvPr>
                  <p:cNvSpPr>
                    <a:spLocks noChangeArrowheads="1"/>
                  </p:cNvSpPr>
                  <p:nvPr/>
                </p:nvSpPr>
                <p:spPr bwMode="auto">
                  <a:xfrm>
                    <a:off x="4545875" y="1606420"/>
                    <a:ext cx="2600237" cy="5029266"/>
                  </a:xfrm>
                  <a:prstGeom prst="rect">
                    <a:avLst/>
                  </a:prstGeom>
                  <a:solidFill>
                    <a:schemeClr val="accent1">
                      <a:alpha val="0"/>
                    </a:scheme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dirty="0">
                      <a:latin typeface="微软雅黑" pitchFamily="34" charset="-122"/>
                      <a:ea typeface="微软雅黑" pitchFamily="34" charset="-122"/>
                    </a:endParaRPr>
                  </a:p>
                </p:txBody>
              </p:sp>
              <p:sp>
                <p:nvSpPr>
                  <p:cNvPr id="125" name="Text Box 1121">
                    <a:extLst>
                      <a:ext uri="{FF2B5EF4-FFF2-40B4-BE49-F238E27FC236}">
                        <a16:creationId xmlns="" xmlns:a16="http://schemas.microsoft.com/office/drawing/2014/main" id="{376CB57C-414B-4B28-B10A-EFD08412706A}"/>
                      </a:ext>
                    </a:extLst>
                  </p:cNvPr>
                  <p:cNvSpPr txBox="1">
                    <a:spLocks noChangeArrowheads="1"/>
                  </p:cNvSpPr>
                  <p:nvPr/>
                </p:nvSpPr>
                <p:spPr bwMode="auto">
                  <a:xfrm>
                    <a:off x="4824472" y="1267641"/>
                    <a:ext cx="2032773"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8" tIns="34559" rIns="69118"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dirty="0">
                        <a:latin typeface="微软雅黑" pitchFamily="34" charset="-122"/>
                        <a:ea typeface="微软雅黑" pitchFamily="34" charset="-122"/>
                      </a:rPr>
                      <a:t>数据分析挖掘与应用</a:t>
                    </a:r>
                  </a:p>
                </p:txBody>
              </p:sp>
              <p:grpSp>
                <p:nvGrpSpPr>
                  <p:cNvPr id="126" name="Group 720">
                    <a:extLst>
                      <a:ext uri="{FF2B5EF4-FFF2-40B4-BE49-F238E27FC236}">
                        <a16:creationId xmlns="" xmlns:a16="http://schemas.microsoft.com/office/drawing/2014/main" id="{1729463F-6236-4AB8-A0FC-DD05CBC15A1D}"/>
                      </a:ext>
                    </a:extLst>
                  </p:cNvPr>
                  <p:cNvGrpSpPr/>
                  <p:nvPr/>
                </p:nvGrpSpPr>
                <p:grpSpPr>
                  <a:xfrm>
                    <a:off x="4576685" y="1902353"/>
                    <a:ext cx="2462113" cy="4604605"/>
                    <a:chOff x="4458126" y="1107254"/>
                    <a:chExt cx="2580673" cy="5400025"/>
                  </a:xfrm>
                </p:grpSpPr>
                <p:grpSp>
                  <p:nvGrpSpPr>
                    <p:cNvPr id="127" name="Group 721">
                      <a:extLst>
                        <a:ext uri="{FF2B5EF4-FFF2-40B4-BE49-F238E27FC236}">
                          <a16:creationId xmlns="" xmlns:a16="http://schemas.microsoft.com/office/drawing/2014/main" id="{FD761783-991E-43CC-B08A-E7DEB62D2B75}"/>
                        </a:ext>
                      </a:extLst>
                    </p:cNvPr>
                    <p:cNvGrpSpPr/>
                    <p:nvPr/>
                  </p:nvGrpSpPr>
                  <p:grpSpPr>
                    <a:xfrm>
                      <a:off x="4561764" y="1107254"/>
                      <a:ext cx="2477035" cy="1310084"/>
                      <a:chOff x="1410233" y="1404266"/>
                      <a:chExt cx="2477035" cy="1310084"/>
                    </a:xfrm>
                  </p:grpSpPr>
                  <p:sp>
                    <p:nvSpPr>
                      <p:cNvPr id="157" name="矩形 1821">
                        <a:extLst>
                          <a:ext uri="{FF2B5EF4-FFF2-40B4-BE49-F238E27FC236}">
                            <a16:creationId xmlns="" xmlns:a16="http://schemas.microsoft.com/office/drawing/2014/main" id="{BBE023DB-F1FF-49E4-99C3-0E81203B2688}"/>
                          </a:ext>
                        </a:extLst>
                      </p:cNvPr>
                      <p:cNvSpPr>
                        <a:spLocks noChangeArrowheads="1"/>
                      </p:cNvSpPr>
                      <p:nvPr/>
                    </p:nvSpPr>
                    <p:spPr bwMode="auto">
                      <a:xfrm>
                        <a:off x="1424911" y="1404266"/>
                        <a:ext cx="2462357" cy="1307893"/>
                      </a:xfrm>
                      <a:prstGeom prst="rect">
                        <a:avLst/>
                      </a:prstGeom>
                      <a:solidFill>
                        <a:schemeClr val="accent1">
                          <a:alpha val="0"/>
                        </a:scheme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dirty="0">
                            <a:latin typeface="微软雅黑" pitchFamily="34" charset="-122"/>
                            <a:ea typeface="微软雅黑" pitchFamily="34" charset="-122"/>
                          </a:rPr>
                          <a:t>成本</a:t>
                        </a:r>
                        <a:endParaRPr lang="en-US" altLang="zh-CN" sz="900" dirty="0">
                          <a:latin typeface="微软雅黑" pitchFamily="34" charset="-122"/>
                          <a:ea typeface="微软雅黑" pitchFamily="34" charset="-122"/>
                        </a:endParaRPr>
                      </a:p>
                    </p:txBody>
                  </p:sp>
                  <p:grpSp>
                    <p:nvGrpSpPr>
                      <p:cNvPr id="158" name="Group 760">
                        <a:extLst>
                          <a:ext uri="{FF2B5EF4-FFF2-40B4-BE49-F238E27FC236}">
                            <a16:creationId xmlns="" xmlns:a16="http://schemas.microsoft.com/office/drawing/2014/main" id="{B65E43C8-FC3F-4618-B6AD-CB43E98D0531}"/>
                          </a:ext>
                        </a:extLst>
                      </p:cNvPr>
                      <p:cNvGrpSpPr/>
                      <p:nvPr/>
                    </p:nvGrpSpPr>
                    <p:grpSpPr>
                      <a:xfrm>
                        <a:off x="1410233" y="1739086"/>
                        <a:ext cx="903274" cy="974753"/>
                        <a:chOff x="1410233" y="1739086"/>
                        <a:chExt cx="903274" cy="974753"/>
                      </a:xfrm>
                    </p:grpSpPr>
                    <p:sp>
                      <p:nvSpPr>
                        <p:cNvPr id="165" name="Rectangle 767">
                          <a:extLst>
                            <a:ext uri="{FF2B5EF4-FFF2-40B4-BE49-F238E27FC236}">
                              <a16:creationId xmlns="" xmlns:a16="http://schemas.microsoft.com/office/drawing/2014/main" id="{D9148B1E-C325-4091-878D-D452BAFDF174}"/>
                            </a:ext>
                          </a:extLst>
                        </p:cNvPr>
                        <p:cNvSpPr/>
                        <p:nvPr/>
                      </p:nvSpPr>
                      <p:spPr>
                        <a:xfrm>
                          <a:off x="1410233" y="2352896"/>
                          <a:ext cx="903274" cy="360943"/>
                        </a:xfrm>
                        <a:prstGeom prst="rect">
                          <a:avLst/>
                        </a:prstGeom>
                      </p:spPr>
                      <p:txBody>
                        <a:bodyPr wrap="none">
                          <a:spAutoFit/>
                        </a:bodyPr>
                        <a:lstStyle/>
                        <a:p>
                          <a:pPr algn="ctr"/>
                          <a:r>
                            <a:rPr lang="zh-CN" altLang="en-US" sz="900" dirty="0">
                              <a:latin typeface="微软雅黑" pitchFamily="34" charset="-122"/>
                              <a:ea typeface="微软雅黑" pitchFamily="34" charset="-122"/>
                            </a:rPr>
                            <a:t>对比分析</a:t>
                          </a:r>
                          <a:endParaRPr lang="en-US" altLang="zh-CN" sz="900" dirty="0">
                            <a:latin typeface="微软雅黑" pitchFamily="34" charset="-122"/>
                            <a:ea typeface="微软雅黑" pitchFamily="34" charset="-122"/>
                          </a:endParaRPr>
                        </a:p>
                      </p:txBody>
                    </p:sp>
                    <p:grpSp>
                      <p:nvGrpSpPr>
                        <p:cNvPr id="166" name="Group 574">
                          <a:extLst>
                            <a:ext uri="{FF2B5EF4-FFF2-40B4-BE49-F238E27FC236}">
                              <a16:creationId xmlns="" xmlns:a16="http://schemas.microsoft.com/office/drawing/2014/main" id="{148C82E6-11E7-4F09-ADEF-8B5605840132}"/>
                            </a:ext>
                          </a:extLst>
                        </p:cNvPr>
                        <p:cNvGrpSpPr>
                          <a:grpSpLocks/>
                        </p:cNvGrpSpPr>
                        <p:nvPr/>
                      </p:nvGrpSpPr>
                      <p:grpSpPr bwMode="auto">
                        <a:xfrm>
                          <a:off x="1561039" y="1739086"/>
                          <a:ext cx="601662" cy="523875"/>
                          <a:chOff x="0" y="0"/>
                          <a:chExt cx="601683" cy="581025"/>
                        </a:xfrm>
                      </p:grpSpPr>
                      <p:sp>
                        <p:nvSpPr>
                          <p:cNvPr id="167" name="Line 53">
                            <a:extLst>
                              <a:ext uri="{FF2B5EF4-FFF2-40B4-BE49-F238E27FC236}">
                                <a16:creationId xmlns="" xmlns:a16="http://schemas.microsoft.com/office/drawing/2014/main" id="{8CCA3525-66E6-4AA9-816E-7F4B4BD0CBA7}"/>
                              </a:ext>
                            </a:extLst>
                          </p:cNvPr>
                          <p:cNvSpPr>
                            <a:spLocks noChangeShapeType="1"/>
                          </p:cNvSpPr>
                          <p:nvPr/>
                        </p:nvSpPr>
                        <p:spPr bwMode="auto">
                          <a:xfrm>
                            <a:off x="320686" y="360940"/>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68" name="Line 54">
                            <a:extLst>
                              <a:ext uri="{FF2B5EF4-FFF2-40B4-BE49-F238E27FC236}">
                                <a16:creationId xmlns="" xmlns:a16="http://schemas.microsoft.com/office/drawing/2014/main" id="{B7C175FD-3B7F-4CEF-ADB1-DFDAB35AAEB6}"/>
                              </a:ext>
                            </a:extLst>
                          </p:cNvPr>
                          <p:cNvSpPr>
                            <a:spLocks noChangeShapeType="1"/>
                          </p:cNvSpPr>
                          <p:nvPr/>
                        </p:nvSpPr>
                        <p:spPr bwMode="auto">
                          <a:xfrm flipH="1" flipV="1">
                            <a:off x="320686" y="0"/>
                            <a:ext cx="0" cy="322205"/>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0"/>
                          </a:p>
                        </p:txBody>
                      </p:sp>
                      <p:pic>
                        <p:nvPicPr>
                          <p:cNvPr id="169" name="图片 73" descr="cube.png">
                            <a:extLst>
                              <a:ext uri="{FF2B5EF4-FFF2-40B4-BE49-F238E27FC236}">
                                <a16:creationId xmlns="" xmlns:a16="http://schemas.microsoft.com/office/drawing/2014/main" id="{393D410D-0BA3-4FD3-9399-C0BED8FC5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8" y="72008"/>
                            <a:ext cx="418032" cy="509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0" name="Line 52">
                            <a:extLst>
                              <a:ext uri="{FF2B5EF4-FFF2-40B4-BE49-F238E27FC236}">
                                <a16:creationId xmlns="" xmlns:a16="http://schemas.microsoft.com/office/drawing/2014/main" id="{68B87E49-3318-4651-BD0C-BEE8848B41E5}"/>
                              </a:ext>
                            </a:extLst>
                          </p:cNvPr>
                          <p:cNvSpPr>
                            <a:spLocks noChangeShapeType="1"/>
                          </p:cNvSpPr>
                          <p:nvPr/>
                        </p:nvSpPr>
                        <p:spPr bwMode="auto">
                          <a:xfrm flipH="1">
                            <a:off x="0" y="389111"/>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0"/>
                          </a:p>
                        </p:txBody>
                      </p:sp>
                    </p:grpSp>
                  </p:grpSp>
                  <p:grpSp>
                    <p:nvGrpSpPr>
                      <p:cNvPr id="159" name="Group 761">
                        <a:extLst>
                          <a:ext uri="{FF2B5EF4-FFF2-40B4-BE49-F238E27FC236}">
                            <a16:creationId xmlns="" xmlns:a16="http://schemas.microsoft.com/office/drawing/2014/main" id="{21050D16-A6DD-4E2A-B965-885E3C2FA3D4}"/>
                          </a:ext>
                        </a:extLst>
                      </p:cNvPr>
                      <p:cNvGrpSpPr/>
                      <p:nvPr/>
                    </p:nvGrpSpPr>
                    <p:grpSpPr>
                      <a:xfrm>
                        <a:off x="2181536" y="1815527"/>
                        <a:ext cx="903274" cy="898823"/>
                        <a:chOff x="2152620" y="1815527"/>
                        <a:chExt cx="903274" cy="898823"/>
                      </a:xfrm>
                    </p:grpSpPr>
                    <p:sp>
                      <p:nvSpPr>
                        <p:cNvPr id="163" name="Rectangle 765">
                          <a:extLst>
                            <a:ext uri="{FF2B5EF4-FFF2-40B4-BE49-F238E27FC236}">
                              <a16:creationId xmlns="" xmlns:a16="http://schemas.microsoft.com/office/drawing/2014/main" id="{FCD33FC3-22F2-4E13-8C67-97E459B571E9}"/>
                            </a:ext>
                          </a:extLst>
                        </p:cNvPr>
                        <p:cNvSpPr/>
                        <p:nvPr/>
                      </p:nvSpPr>
                      <p:spPr>
                        <a:xfrm>
                          <a:off x="2152620" y="2353407"/>
                          <a:ext cx="903274" cy="360943"/>
                        </a:xfrm>
                        <a:prstGeom prst="rect">
                          <a:avLst/>
                        </a:prstGeom>
                      </p:spPr>
                      <p:txBody>
                        <a:bodyPr wrap="none">
                          <a:spAutoFit/>
                        </a:bodyPr>
                        <a:lstStyle/>
                        <a:p>
                          <a:pPr algn="ctr"/>
                          <a:r>
                            <a:rPr lang="zh-CN" altLang="en-US" sz="900" dirty="0">
                              <a:latin typeface="微软雅黑" pitchFamily="34" charset="-122"/>
                              <a:ea typeface="微软雅黑" pitchFamily="34" charset="-122"/>
                            </a:rPr>
                            <a:t>预测研判</a:t>
                          </a:r>
                          <a:endParaRPr lang="en-US" altLang="zh-CN" sz="900" dirty="0">
                            <a:latin typeface="微软雅黑" pitchFamily="34" charset="-122"/>
                            <a:ea typeface="微软雅黑" pitchFamily="34" charset="-122"/>
                          </a:endParaRPr>
                        </a:p>
                      </p:txBody>
                    </p:sp>
                    <p:sp>
                      <p:nvSpPr>
                        <p:cNvPr id="164" name="Freeform 766">
                          <a:extLst>
                            <a:ext uri="{FF2B5EF4-FFF2-40B4-BE49-F238E27FC236}">
                              <a16:creationId xmlns="" xmlns:a16="http://schemas.microsoft.com/office/drawing/2014/main" id="{68C97B4E-380E-49EB-8ED3-601424EF1461}"/>
                            </a:ext>
                          </a:extLst>
                        </p:cNvPr>
                        <p:cNvSpPr>
                          <a:spLocks/>
                        </p:cNvSpPr>
                        <p:nvPr/>
                      </p:nvSpPr>
                      <p:spPr bwMode="auto">
                        <a:xfrm>
                          <a:off x="2352638" y="1815527"/>
                          <a:ext cx="503238" cy="350838"/>
                        </a:xfrm>
                        <a:custGeom>
                          <a:avLst/>
                          <a:gdLst>
                            <a:gd name="T0" fmla="*/ 0 w 4247"/>
                            <a:gd name="T1" fmla="*/ 761 h 1028"/>
                            <a:gd name="T2" fmla="*/ 1543 w 4247"/>
                            <a:gd name="T3" fmla="*/ 312 h 1028"/>
                            <a:gd name="T4" fmla="*/ 1543 w 4247"/>
                            <a:gd name="T5" fmla="*/ 579 h 1028"/>
                            <a:gd name="T6" fmla="*/ 2777 w 4247"/>
                            <a:gd name="T7" fmla="*/ 242 h 1028"/>
                            <a:gd name="T8" fmla="*/ 2771 w 4247"/>
                            <a:gd name="T9" fmla="*/ 492 h 1028"/>
                            <a:gd name="T10" fmla="*/ 3815 w 4247"/>
                            <a:gd name="T11" fmla="*/ 228 h 1028"/>
                            <a:gd name="T12" fmla="*/ 3815 w 4247"/>
                            <a:gd name="T13" fmla="*/ 0 h 1028"/>
                            <a:gd name="T14" fmla="*/ 4247 w 4247"/>
                            <a:gd name="T15" fmla="*/ 306 h 1028"/>
                            <a:gd name="T16" fmla="*/ 3822 w 4247"/>
                            <a:gd name="T17" fmla="*/ 735 h 1028"/>
                            <a:gd name="T18" fmla="*/ 3816 w 4247"/>
                            <a:gd name="T19" fmla="*/ 492 h 1028"/>
                            <a:gd name="T20" fmla="*/ 2519 w 4247"/>
                            <a:gd name="T21" fmla="*/ 884 h 1028"/>
                            <a:gd name="T22" fmla="*/ 2528 w 4247"/>
                            <a:gd name="T23" fmla="*/ 581 h 1028"/>
                            <a:gd name="T24" fmla="*/ 1277 w 4247"/>
                            <a:gd name="T25" fmla="*/ 930 h 1028"/>
                            <a:gd name="T26" fmla="*/ 1277 w 4247"/>
                            <a:gd name="T27" fmla="*/ 654 h 1028"/>
                            <a:gd name="T28" fmla="*/ 0 w 4247"/>
                            <a:gd name="T29" fmla="*/ 1028 h 1028"/>
                            <a:gd name="T30" fmla="*/ 0 w 4247"/>
                            <a:gd name="T31" fmla="*/ 761 h 10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47"/>
                            <a:gd name="T49" fmla="*/ 0 h 1028"/>
                            <a:gd name="T50" fmla="*/ 4247 w 4247"/>
                            <a:gd name="T51" fmla="*/ 1028 h 10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47" h="1028">
                              <a:moveTo>
                                <a:pt x="0" y="761"/>
                              </a:moveTo>
                              <a:lnTo>
                                <a:pt x="1543" y="312"/>
                              </a:lnTo>
                              <a:lnTo>
                                <a:pt x="1543" y="579"/>
                              </a:lnTo>
                              <a:lnTo>
                                <a:pt x="2777" y="242"/>
                              </a:lnTo>
                              <a:lnTo>
                                <a:pt x="2771" y="492"/>
                              </a:lnTo>
                              <a:lnTo>
                                <a:pt x="3815" y="228"/>
                              </a:lnTo>
                              <a:lnTo>
                                <a:pt x="3815" y="0"/>
                              </a:lnTo>
                              <a:lnTo>
                                <a:pt x="4247" y="306"/>
                              </a:lnTo>
                              <a:lnTo>
                                <a:pt x="3822" y="735"/>
                              </a:lnTo>
                              <a:lnTo>
                                <a:pt x="3816" y="492"/>
                              </a:lnTo>
                              <a:lnTo>
                                <a:pt x="2519" y="884"/>
                              </a:lnTo>
                              <a:lnTo>
                                <a:pt x="2528" y="581"/>
                              </a:lnTo>
                              <a:lnTo>
                                <a:pt x="1277" y="930"/>
                              </a:lnTo>
                              <a:lnTo>
                                <a:pt x="1277" y="654"/>
                              </a:lnTo>
                              <a:lnTo>
                                <a:pt x="0" y="1028"/>
                              </a:lnTo>
                              <a:lnTo>
                                <a:pt x="0" y="761"/>
                              </a:lnTo>
                              <a:close/>
                            </a:path>
                          </a:pathLst>
                        </a:custGeom>
                        <a:gradFill rotWithShape="1">
                          <a:gsLst>
                            <a:gs pos="0">
                              <a:srgbClr val="49C349"/>
                            </a:gs>
                            <a:gs pos="100000">
                              <a:srgbClr val="3399FF"/>
                            </a:gs>
                          </a:gsLst>
                          <a:lin ang="0" scaled="1"/>
                        </a:gradFill>
                        <a:ln w="9525">
                          <a:noFill/>
                          <a:round/>
                          <a:headEnd/>
                          <a:tailEnd/>
                        </a:ln>
                        <a:effectLst>
                          <a:outerShdw dist="35921" dir="2700000" algn="ctr" rotWithShape="0">
                            <a:srgbClr val="000000"/>
                          </a:outerShdw>
                        </a:effectLst>
                      </p:spPr>
                      <p:txBody>
                        <a:bodyPr wrap="none" anchor="ctr"/>
                        <a:lstStyle/>
                        <a:p>
                          <a:pPr>
                            <a:defRPr/>
                          </a:pPr>
                          <a:endParaRPr lang="zh-CN" altLang="en-US" sz="1350"/>
                        </a:p>
                      </p:txBody>
                    </p:sp>
                  </p:grpSp>
                  <p:grpSp>
                    <p:nvGrpSpPr>
                      <p:cNvPr id="160" name="Group 762">
                        <a:extLst>
                          <a:ext uri="{FF2B5EF4-FFF2-40B4-BE49-F238E27FC236}">
                            <a16:creationId xmlns="" xmlns:a16="http://schemas.microsoft.com/office/drawing/2014/main" id="{2F25216F-642E-40BD-AEB9-58F236C2C5F6}"/>
                          </a:ext>
                        </a:extLst>
                      </p:cNvPr>
                      <p:cNvGrpSpPr/>
                      <p:nvPr/>
                    </p:nvGrpSpPr>
                    <p:grpSpPr>
                      <a:xfrm>
                        <a:off x="2952839" y="1790904"/>
                        <a:ext cx="903275" cy="911687"/>
                        <a:chOff x="2952839" y="1790904"/>
                        <a:chExt cx="903275" cy="911687"/>
                      </a:xfrm>
                    </p:grpSpPr>
                    <p:sp>
                      <p:nvSpPr>
                        <p:cNvPr id="161" name="Rectangle 763">
                          <a:extLst>
                            <a:ext uri="{FF2B5EF4-FFF2-40B4-BE49-F238E27FC236}">
                              <a16:creationId xmlns="" xmlns:a16="http://schemas.microsoft.com/office/drawing/2014/main" id="{405894B9-FDE0-4D15-8D8A-0E9C54F5DD48}"/>
                            </a:ext>
                          </a:extLst>
                        </p:cNvPr>
                        <p:cNvSpPr/>
                        <p:nvPr/>
                      </p:nvSpPr>
                      <p:spPr>
                        <a:xfrm>
                          <a:off x="2952839" y="2341648"/>
                          <a:ext cx="903275" cy="360943"/>
                        </a:xfrm>
                        <a:prstGeom prst="rect">
                          <a:avLst/>
                        </a:prstGeom>
                      </p:spPr>
                      <p:txBody>
                        <a:bodyPr wrap="none">
                          <a:spAutoFit/>
                        </a:bodyPr>
                        <a:lstStyle/>
                        <a:p>
                          <a:pPr algn="ctr"/>
                          <a:r>
                            <a:rPr lang="zh-CN" altLang="en-US" sz="900" dirty="0">
                              <a:latin typeface="微软雅黑" pitchFamily="34" charset="-122"/>
                              <a:ea typeface="微软雅黑" pitchFamily="34" charset="-122"/>
                            </a:rPr>
                            <a:t>风险预警</a:t>
                          </a:r>
                        </a:p>
                      </p:txBody>
                    </p:sp>
                    <p:pic>
                      <p:nvPicPr>
                        <p:cNvPr id="162" name="Picture 40" descr="screen-capture-3.jpg">
                          <a:extLst>
                            <a:ext uri="{FF2B5EF4-FFF2-40B4-BE49-F238E27FC236}">
                              <a16:creationId xmlns="" xmlns:a16="http://schemas.microsoft.com/office/drawing/2014/main" id="{C49B7118-B905-47FB-A2A2-3BAABCD5DA94}"/>
                            </a:ext>
                          </a:extLst>
                        </p:cNvPr>
                        <p:cNvPicPr>
                          <a:picLocks noChangeAspect="1"/>
                        </p:cNvPicPr>
                        <p:nvPr/>
                      </p:nvPicPr>
                      <p:blipFill>
                        <a:blip r:embed="rId4"/>
                        <a:srcRect/>
                        <a:stretch>
                          <a:fillRect/>
                        </a:stretch>
                      </p:blipFill>
                      <p:spPr bwMode="auto">
                        <a:xfrm>
                          <a:off x="3056975" y="1790904"/>
                          <a:ext cx="695002" cy="457232"/>
                        </a:xfrm>
                        <a:prstGeom prst="rect">
                          <a:avLst/>
                        </a:prstGeom>
                        <a:noFill/>
                        <a:ln w="9525">
                          <a:noFill/>
                          <a:miter lim="800000"/>
                          <a:headEnd/>
                          <a:tailEnd/>
                        </a:ln>
                      </p:spPr>
                    </p:pic>
                  </p:grpSp>
                </p:grpSp>
                <p:grpSp>
                  <p:nvGrpSpPr>
                    <p:cNvPr id="128" name="Group 722">
                      <a:extLst>
                        <a:ext uri="{FF2B5EF4-FFF2-40B4-BE49-F238E27FC236}">
                          <a16:creationId xmlns="" xmlns:a16="http://schemas.microsoft.com/office/drawing/2014/main" id="{362D9BEA-2141-42F6-A705-E010502FD7EB}"/>
                        </a:ext>
                      </a:extLst>
                    </p:cNvPr>
                    <p:cNvGrpSpPr/>
                    <p:nvPr/>
                  </p:nvGrpSpPr>
                  <p:grpSpPr>
                    <a:xfrm>
                      <a:off x="4458126" y="3650204"/>
                      <a:ext cx="2549524" cy="1429054"/>
                      <a:chOff x="1283678" y="2783113"/>
                      <a:chExt cx="2549524" cy="1429054"/>
                    </a:xfrm>
                  </p:grpSpPr>
                  <p:sp>
                    <p:nvSpPr>
                      <p:cNvPr id="151" name="矩形 1821">
                        <a:extLst>
                          <a:ext uri="{FF2B5EF4-FFF2-40B4-BE49-F238E27FC236}">
                            <a16:creationId xmlns="" xmlns:a16="http://schemas.microsoft.com/office/drawing/2014/main" id="{3FAD0349-36F9-448D-BD92-3FA9D89A21DC}"/>
                          </a:ext>
                        </a:extLst>
                      </p:cNvPr>
                      <p:cNvSpPr>
                        <a:spLocks noChangeArrowheads="1"/>
                      </p:cNvSpPr>
                      <p:nvPr/>
                    </p:nvSpPr>
                    <p:spPr bwMode="auto">
                      <a:xfrm>
                        <a:off x="1283678" y="2783113"/>
                        <a:ext cx="2462357" cy="1307893"/>
                      </a:xfrm>
                      <a:prstGeom prst="rect">
                        <a:avLst/>
                      </a:prstGeom>
                      <a:solidFill>
                        <a:schemeClr val="accent1">
                          <a:alpha val="0"/>
                        </a:scheme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dirty="0">
                            <a:latin typeface="微软雅黑" pitchFamily="34" charset="-122"/>
                            <a:ea typeface="微软雅黑" pitchFamily="34" charset="-122"/>
                          </a:rPr>
                          <a:t>服务</a:t>
                        </a:r>
                        <a:endParaRPr lang="en-US" altLang="zh-CN" sz="900" dirty="0">
                          <a:latin typeface="微软雅黑" pitchFamily="34" charset="-122"/>
                          <a:ea typeface="微软雅黑" pitchFamily="34" charset="-122"/>
                        </a:endParaRPr>
                      </a:p>
                    </p:txBody>
                  </p:sp>
                  <p:sp>
                    <p:nvSpPr>
                      <p:cNvPr id="152" name="Rectangle 757">
                        <a:extLst>
                          <a:ext uri="{FF2B5EF4-FFF2-40B4-BE49-F238E27FC236}">
                            <a16:creationId xmlns="" xmlns:a16="http://schemas.microsoft.com/office/drawing/2014/main" id="{6E093AC2-8376-4E70-A614-3F0CCED4F6C2}"/>
                          </a:ext>
                        </a:extLst>
                      </p:cNvPr>
                      <p:cNvSpPr/>
                      <p:nvPr/>
                    </p:nvSpPr>
                    <p:spPr>
                      <a:xfrm>
                        <a:off x="1387317" y="3850713"/>
                        <a:ext cx="903273" cy="360942"/>
                      </a:xfrm>
                      <a:prstGeom prst="rect">
                        <a:avLst/>
                      </a:prstGeom>
                    </p:spPr>
                    <p:txBody>
                      <a:bodyPr wrap="none">
                        <a:spAutoFit/>
                      </a:bodyPr>
                      <a:lstStyle/>
                      <a:p>
                        <a:pPr algn="ctr"/>
                        <a:r>
                          <a:rPr lang="zh-CN" altLang="en-US" sz="900" dirty="0">
                            <a:latin typeface="微软雅黑" pitchFamily="34" charset="-122"/>
                            <a:ea typeface="微软雅黑" pitchFamily="34" charset="-122"/>
                          </a:rPr>
                          <a:t>销售分析</a:t>
                        </a:r>
                        <a:endParaRPr lang="en-US" altLang="zh-CN" sz="900" dirty="0">
                          <a:latin typeface="微软雅黑" pitchFamily="34" charset="-122"/>
                          <a:ea typeface="微软雅黑" pitchFamily="34" charset="-122"/>
                        </a:endParaRPr>
                      </a:p>
                    </p:txBody>
                  </p:sp>
                  <p:sp>
                    <p:nvSpPr>
                      <p:cNvPr id="153" name="Rectangle 755">
                        <a:extLst>
                          <a:ext uri="{FF2B5EF4-FFF2-40B4-BE49-F238E27FC236}">
                            <a16:creationId xmlns="" xmlns:a16="http://schemas.microsoft.com/office/drawing/2014/main" id="{539DE2EE-AE96-4874-B0BB-75245DB19489}"/>
                          </a:ext>
                        </a:extLst>
                      </p:cNvPr>
                      <p:cNvSpPr/>
                      <p:nvPr/>
                    </p:nvSpPr>
                    <p:spPr>
                      <a:xfrm>
                        <a:off x="2158621" y="3851224"/>
                        <a:ext cx="903273" cy="360943"/>
                      </a:xfrm>
                      <a:prstGeom prst="rect">
                        <a:avLst/>
                      </a:prstGeom>
                    </p:spPr>
                    <p:txBody>
                      <a:bodyPr wrap="none">
                        <a:spAutoFit/>
                      </a:bodyPr>
                      <a:lstStyle/>
                      <a:p>
                        <a:pPr algn="ctr"/>
                        <a:r>
                          <a:rPr lang="zh-CN" altLang="en-US" sz="900" dirty="0">
                            <a:latin typeface="微软雅黑" pitchFamily="34" charset="-122"/>
                            <a:ea typeface="微软雅黑" pitchFamily="34" charset="-122"/>
                          </a:rPr>
                          <a:t>客户评级</a:t>
                        </a:r>
                        <a:endParaRPr lang="en-US" altLang="zh-CN" sz="900" dirty="0">
                          <a:latin typeface="微软雅黑" pitchFamily="34" charset="-122"/>
                          <a:ea typeface="微软雅黑" pitchFamily="34" charset="-122"/>
                        </a:endParaRPr>
                      </a:p>
                    </p:txBody>
                  </p:sp>
                  <p:grpSp>
                    <p:nvGrpSpPr>
                      <p:cNvPr id="154" name="Group 752">
                        <a:extLst>
                          <a:ext uri="{FF2B5EF4-FFF2-40B4-BE49-F238E27FC236}">
                            <a16:creationId xmlns="" xmlns:a16="http://schemas.microsoft.com/office/drawing/2014/main" id="{E8CB1B75-13BC-4523-B009-0292CE3A15F1}"/>
                          </a:ext>
                        </a:extLst>
                      </p:cNvPr>
                      <p:cNvGrpSpPr/>
                      <p:nvPr/>
                    </p:nvGrpSpPr>
                    <p:grpSpPr>
                      <a:xfrm>
                        <a:off x="2929928" y="3165735"/>
                        <a:ext cx="903274" cy="1034672"/>
                        <a:chOff x="2929928" y="3165735"/>
                        <a:chExt cx="903274" cy="1034672"/>
                      </a:xfrm>
                    </p:grpSpPr>
                    <p:sp>
                      <p:nvSpPr>
                        <p:cNvPr id="155" name="Rectangle 753">
                          <a:extLst>
                            <a:ext uri="{FF2B5EF4-FFF2-40B4-BE49-F238E27FC236}">
                              <a16:creationId xmlns="" xmlns:a16="http://schemas.microsoft.com/office/drawing/2014/main" id="{297FD360-CB54-4271-9725-80C1777F1B7D}"/>
                            </a:ext>
                          </a:extLst>
                        </p:cNvPr>
                        <p:cNvSpPr/>
                        <p:nvPr/>
                      </p:nvSpPr>
                      <p:spPr>
                        <a:xfrm>
                          <a:off x="2929928" y="3839464"/>
                          <a:ext cx="903274" cy="360943"/>
                        </a:xfrm>
                        <a:prstGeom prst="rect">
                          <a:avLst/>
                        </a:prstGeom>
                      </p:spPr>
                      <p:txBody>
                        <a:bodyPr wrap="none">
                          <a:spAutoFit/>
                        </a:bodyPr>
                        <a:lstStyle/>
                        <a:p>
                          <a:pPr algn="ctr"/>
                          <a:r>
                            <a:rPr lang="zh-CN" altLang="en-US" sz="900" dirty="0">
                              <a:latin typeface="微软雅黑" pitchFamily="34" charset="-122"/>
                              <a:ea typeface="微软雅黑" pitchFamily="34" charset="-122"/>
                            </a:rPr>
                            <a:t>订单排程</a:t>
                          </a:r>
                        </a:p>
                      </p:txBody>
                    </p:sp>
                    <p:pic>
                      <p:nvPicPr>
                        <p:cNvPr id="156" name="Picture 79">
                          <a:extLst>
                            <a:ext uri="{FF2B5EF4-FFF2-40B4-BE49-F238E27FC236}">
                              <a16:creationId xmlns="" xmlns:a16="http://schemas.microsoft.com/office/drawing/2014/main" id="{01AD89C8-B44D-491F-A902-44EB71E4427F}"/>
                            </a:ext>
                          </a:extLst>
                        </p:cNvPr>
                        <p:cNvPicPr>
                          <a:picLocks noChangeAspect="1"/>
                        </p:cNvPicPr>
                        <p:nvPr/>
                      </p:nvPicPr>
                      <p:blipFill>
                        <a:blip r:embed="rId5"/>
                        <a:srcRect/>
                        <a:stretch>
                          <a:fillRect/>
                        </a:stretch>
                      </p:blipFill>
                      <p:spPr bwMode="auto">
                        <a:xfrm>
                          <a:off x="3113686" y="3165735"/>
                          <a:ext cx="617538" cy="617538"/>
                        </a:xfrm>
                        <a:prstGeom prst="rect">
                          <a:avLst/>
                        </a:prstGeom>
                        <a:noFill/>
                        <a:ln w="9525">
                          <a:noFill/>
                          <a:miter lim="800000"/>
                          <a:headEnd/>
                          <a:tailEnd/>
                        </a:ln>
                      </p:spPr>
                    </p:pic>
                  </p:grpSp>
                </p:grpSp>
                <p:grpSp>
                  <p:nvGrpSpPr>
                    <p:cNvPr id="129" name="Group 723">
                      <a:extLst>
                        <a:ext uri="{FF2B5EF4-FFF2-40B4-BE49-F238E27FC236}">
                          <a16:creationId xmlns="" xmlns:a16="http://schemas.microsoft.com/office/drawing/2014/main" id="{A24C0F2B-C9AC-48B0-A824-6003C7744616}"/>
                        </a:ext>
                      </a:extLst>
                    </p:cNvPr>
                    <p:cNvGrpSpPr/>
                    <p:nvPr/>
                  </p:nvGrpSpPr>
                  <p:grpSpPr>
                    <a:xfrm>
                      <a:off x="4561764" y="5197196"/>
                      <a:ext cx="2477035" cy="1310083"/>
                      <a:chOff x="4008912" y="2924578"/>
                      <a:chExt cx="2477035" cy="1310083"/>
                    </a:xfrm>
                  </p:grpSpPr>
                  <p:sp>
                    <p:nvSpPr>
                      <p:cNvPr id="141" name="矩形 1821">
                        <a:extLst>
                          <a:ext uri="{FF2B5EF4-FFF2-40B4-BE49-F238E27FC236}">
                            <a16:creationId xmlns="" xmlns:a16="http://schemas.microsoft.com/office/drawing/2014/main" id="{26AB0105-167A-409C-BA4C-6ECF4C269C60}"/>
                          </a:ext>
                        </a:extLst>
                      </p:cNvPr>
                      <p:cNvSpPr>
                        <a:spLocks noChangeArrowheads="1"/>
                      </p:cNvSpPr>
                      <p:nvPr/>
                    </p:nvSpPr>
                    <p:spPr bwMode="auto">
                      <a:xfrm>
                        <a:off x="4023590" y="2924578"/>
                        <a:ext cx="2462357" cy="1307893"/>
                      </a:xfrm>
                      <a:prstGeom prst="rect">
                        <a:avLst/>
                      </a:prstGeom>
                      <a:solidFill>
                        <a:schemeClr val="accent1">
                          <a:alpha val="0"/>
                        </a:scheme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dirty="0">
                            <a:latin typeface="微软雅黑" pitchFamily="34" charset="-122"/>
                            <a:ea typeface="微软雅黑" pitchFamily="34" charset="-122"/>
                          </a:rPr>
                          <a:t>绩效</a:t>
                        </a:r>
                        <a:endParaRPr lang="en-US" altLang="zh-CN" sz="900" dirty="0">
                          <a:latin typeface="微软雅黑" pitchFamily="34" charset="-122"/>
                          <a:ea typeface="微软雅黑" pitchFamily="34" charset="-122"/>
                        </a:endParaRPr>
                      </a:p>
                    </p:txBody>
                  </p:sp>
                  <p:grpSp>
                    <p:nvGrpSpPr>
                      <p:cNvPr id="142" name="Group 736">
                        <a:extLst>
                          <a:ext uri="{FF2B5EF4-FFF2-40B4-BE49-F238E27FC236}">
                            <a16:creationId xmlns="" xmlns:a16="http://schemas.microsoft.com/office/drawing/2014/main" id="{30C6F26C-C170-4844-9F64-A9F3FE63E823}"/>
                          </a:ext>
                        </a:extLst>
                      </p:cNvPr>
                      <p:cNvGrpSpPr/>
                      <p:nvPr/>
                    </p:nvGrpSpPr>
                    <p:grpSpPr>
                      <a:xfrm>
                        <a:off x="4008912" y="3259398"/>
                        <a:ext cx="903274" cy="974753"/>
                        <a:chOff x="1410233" y="1739086"/>
                        <a:chExt cx="903274" cy="974753"/>
                      </a:xfrm>
                    </p:grpSpPr>
                    <p:sp>
                      <p:nvSpPr>
                        <p:cNvPr id="145" name="Rectangle 743">
                          <a:extLst>
                            <a:ext uri="{FF2B5EF4-FFF2-40B4-BE49-F238E27FC236}">
                              <a16:creationId xmlns="" xmlns:a16="http://schemas.microsoft.com/office/drawing/2014/main" id="{E26614C4-464A-4C13-8530-1E7C73E3DEFC}"/>
                            </a:ext>
                          </a:extLst>
                        </p:cNvPr>
                        <p:cNvSpPr/>
                        <p:nvPr/>
                      </p:nvSpPr>
                      <p:spPr>
                        <a:xfrm>
                          <a:off x="1410233" y="2352896"/>
                          <a:ext cx="903274" cy="360943"/>
                        </a:xfrm>
                        <a:prstGeom prst="rect">
                          <a:avLst/>
                        </a:prstGeom>
                      </p:spPr>
                      <p:txBody>
                        <a:bodyPr wrap="none">
                          <a:spAutoFit/>
                        </a:bodyPr>
                        <a:lstStyle/>
                        <a:p>
                          <a:pPr algn="ctr"/>
                          <a:r>
                            <a:rPr lang="zh-CN" altLang="en-US" sz="900" dirty="0">
                              <a:latin typeface="微软雅黑" pitchFamily="34" charset="-122"/>
                              <a:ea typeface="微软雅黑" pitchFamily="34" charset="-122"/>
                            </a:rPr>
                            <a:t>对比分析</a:t>
                          </a:r>
                          <a:endParaRPr lang="en-US" altLang="zh-CN" sz="900" dirty="0">
                            <a:latin typeface="微软雅黑" pitchFamily="34" charset="-122"/>
                            <a:ea typeface="微软雅黑" pitchFamily="34" charset="-122"/>
                          </a:endParaRPr>
                        </a:p>
                      </p:txBody>
                    </p:sp>
                    <p:grpSp>
                      <p:nvGrpSpPr>
                        <p:cNvPr id="146" name="Group 574">
                          <a:extLst>
                            <a:ext uri="{FF2B5EF4-FFF2-40B4-BE49-F238E27FC236}">
                              <a16:creationId xmlns="" xmlns:a16="http://schemas.microsoft.com/office/drawing/2014/main" id="{8B1A1DBC-642F-4C41-B63D-303244546BEE}"/>
                            </a:ext>
                          </a:extLst>
                        </p:cNvPr>
                        <p:cNvGrpSpPr>
                          <a:grpSpLocks/>
                        </p:cNvGrpSpPr>
                        <p:nvPr/>
                      </p:nvGrpSpPr>
                      <p:grpSpPr bwMode="auto">
                        <a:xfrm>
                          <a:off x="1561039" y="1739086"/>
                          <a:ext cx="601662" cy="523875"/>
                          <a:chOff x="0" y="0"/>
                          <a:chExt cx="601683" cy="581025"/>
                        </a:xfrm>
                      </p:grpSpPr>
                      <p:sp>
                        <p:nvSpPr>
                          <p:cNvPr id="147" name="Line 53">
                            <a:extLst>
                              <a:ext uri="{FF2B5EF4-FFF2-40B4-BE49-F238E27FC236}">
                                <a16:creationId xmlns="" xmlns:a16="http://schemas.microsoft.com/office/drawing/2014/main" id="{E351131A-D074-47DA-8802-1AE2C47D2034}"/>
                              </a:ext>
                            </a:extLst>
                          </p:cNvPr>
                          <p:cNvSpPr>
                            <a:spLocks noChangeShapeType="1"/>
                          </p:cNvSpPr>
                          <p:nvPr/>
                        </p:nvSpPr>
                        <p:spPr bwMode="auto">
                          <a:xfrm>
                            <a:off x="320686" y="360940"/>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8" name="Line 54">
                            <a:extLst>
                              <a:ext uri="{FF2B5EF4-FFF2-40B4-BE49-F238E27FC236}">
                                <a16:creationId xmlns="" xmlns:a16="http://schemas.microsoft.com/office/drawing/2014/main" id="{7B9000D8-D3E3-4C58-B588-2E9C45DF0875}"/>
                              </a:ext>
                            </a:extLst>
                          </p:cNvPr>
                          <p:cNvSpPr>
                            <a:spLocks noChangeShapeType="1"/>
                          </p:cNvSpPr>
                          <p:nvPr/>
                        </p:nvSpPr>
                        <p:spPr bwMode="auto">
                          <a:xfrm flipH="1" flipV="1">
                            <a:off x="320686" y="0"/>
                            <a:ext cx="0" cy="322205"/>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0"/>
                          </a:p>
                        </p:txBody>
                      </p:sp>
                      <p:pic>
                        <p:nvPicPr>
                          <p:cNvPr id="149" name="图片 73" descr="cube.png">
                            <a:extLst>
                              <a:ext uri="{FF2B5EF4-FFF2-40B4-BE49-F238E27FC236}">
                                <a16:creationId xmlns="" xmlns:a16="http://schemas.microsoft.com/office/drawing/2014/main" id="{DA3D8F6B-F5E8-4538-AE02-E3B502AE1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78" y="72008"/>
                            <a:ext cx="418032" cy="509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 name="Line 52">
                            <a:extLst>
                              <a:ext uri="{FF2B5EF4-FFF2-40B4-BE49-F238E27FC236}">
                                <a16:creationId xmlns="" xmlns:a16="http://schemas.microsoft.com/office/drawing/2014/main" id="{789F5FBD-FC85-43A6-8848-8172A7F7F1E2}"/>
                              </a:ext>
                            </a:extLst>
                          </p:cNvPr>
                          <p:cNvSpPr>
                            <a:spLocks noChangeShapeType="1"/>
                          </p:cNvSpPr>
                          <p:nvPr/>
                        </p:nvSpPr>
                        <p:spPr bwMode="auto">
                          <a:xfrm flipH="1">
                            <a:off x="0" y="389111"/>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0"/>
                          </a:p>
                        </p:txBody>
                      </p:sp>
                    </p:grpSp>
                  </p:grpSp>
                  <p:sp>
                    <p:nvSpPr>
                      <p:cNvPr id="143" name="Rectangle 741">
                        <a:extLst>
                          <a:ext uri="{FF2B5EF4-FFF2-40B4-BE49-F238E27FC236}">
                            <a16:creationId xmlns="" xmlns:a16="http://schemas.microsoft.com/office/drawing/2014/main" id="{F112B903-2A13-4540-B29B-0AA492E3D73F}"/>
                          </a:ext>
                        </a:extLst>
                      </p:cNvPr>
                      <p:cNvSpPr/>
                      <p:nvPr/>
                    </p:nvSpPr>
                    <p:spPr>
                      <a:xfrm>
                        <a:off x="5551516" y="3861959"/>
                        <a:ext cx="903274" cy="360943"/>
                      </a:xfrm>
                      <a:prstGeom prst="rect">
                        <a:avLst/>
                      </a:prstGeom>
                    </p:spPr>
                    <p:txBody>
                      <a:bodyPr wrap="none">
                        <a:spAutoFit/>
                      </a:bodyPr>
                      <a:lstStyle/>
                      <a:p>
                        <a:pPr algn="ctr"/>
                        <a:r>
                          <a:rPr lang="zh-CN" altLang="en-US" sz="900" dirty="0">
                            <a:latin typeface="微软雅黑" pitchFamily="34" charset="-122"/>
                            <a:ea typeface="微软雅黑" pitchFamily="34" charset="-122"/>
                          </a:rPr>
                          <a:t>自定分析</a:t>
                        </a:r>
                      </a:p>
                    </p:txBody>
                  </p:sp>
                  <p:sp>
                    <p:nvSpPr>
                      <p:cNvPr id="144" name="Rectangle 739">
                        <a:extLst>
                          <a:ext uri="{FF2B5EF4-FFF2-40B4-BE49-F238E27FC236}">
                            <a16:creationId xmlns="" xmlns:a16="http://schemas.microsoft.com/office/drawing/2014/main" id="{4FA13D60-F2B4-44BD-A661-33D0E374F9F1}"/>
                          </a:ext>
                        </a:extLst>
                      </p:cNvPr>
                      <p:cNvSpPr/>
                      <p:nvPr/>
                    </p:nvSpPr>
                    <p:spPr>
                      <a:xfrm>
                        <a:off x="4780216" y="3873718"/>
                        <a:ext cx="903274" cy="360943"/>
                      </a:xfrm>
                      <a:prstGeom prst="rect">
                        <a:avLst/>
                      </a:prstGeom>
                    </p:spPr>
                    <p:txBody>
                      <a:bodyPr wrap="none">
                        <a:spAutoFit/>
                      </a:bodyPr>
                      <a:lstStyle/>
                      <a:p>
                        <a:pPr algn="ctr"/>
                        <a:r>
                          <a:rPr lang="zh-CN" altLang="en-US" sz="900" dirty="0">
                            <a:latin typeface="微软雅黑" pitchFamily="34" charset="-122"/>
                            <a:ea typeface="微软雅黑" pitchFamily="34" charset="-122"/>
                          </a:rPr>
                          <a:t>安全评估</a:t>
                        </a:r>
                        <a:endParaRPr lang="en-US" altLang="zh-CN" sz="900" dirty="0">
                          <a:latin typeface="微软雅黑" pitchFamily="34" charset="-122"/>
                          <a:ea typeface="微软雅黑" pitchFamily="34" charset="-122"/>
                        </a:endParaRPr>
                      </a:p>
                    </p:txBody>
                  </p:sp>
                </p:grpSp>
                <p:grpSp>
                  <p:nvGrpSpPr>
                    <p:cNvPr id="130" name="Group 724">
                      <a:extLst>
                        <a:ext uri="{FF2B5EF4-FFF2-40B4-BE49-F238E27FC236}">
                          <a16:creationId xmlns="" xmlns:a16="http://schemas.microsoft.com/office/drawing/2014/main" id="{30820C27-557A-4094-8E01-7F6EF3B4260F}"/>
                        </a:ext>
                      </a:extLst>
                    </p:cNvPr>
                    <p:cNvGrpSpPr/>
                    <p:nvPr/>
                  </p:nvGrpSpPr>
                  <p:grpSpPr>
                    <a:xfrm>
                      <a:off x="4537487" y="2535278"/>
                      <a:ext cx="2501312" cy="1156584"/>
                      <a:chOff x="3993531" y="1422033"/>
                      <a:chExt cx="2501312" cy="1358179"/>
                    </a:xfrm>
                  </p:grpSpPr>
                  <p:sp>
                    <p:nvSpPr>
                      <p:cNvPr id="131" name="矩形 1821">
                        <a:extLst>
                          <a:ext uri="{FF2B5EF4-FFF2-40B4-BE49-F238E27FC236}">
                            <a16:creationId xmlns="" xmlns:a16="http://schemas.microsoft.com/office/drawing/2014/main" id="{BBA4F8C5-5976-475F-A6FD-AB97FEE32D5E}"/>
                          </a:ext>
                        </a:extLst>
                      </p:cNvPr>
                      <p:cNvSpPr>
                        <a:spLocks noChangeArrowheads="1"/>
                      </p:cNvSpPr>
                      <p:nvPr/>
                    </p:nvSpPr>
                    <p:spPr bwMode="auto">
                      <a:xfrm>
                        <a:off x="4032486" y="1422033"/>
                        <a:ext cx="2462357" cy="1307893"/>
                      </a:xfrm>
                      <a:prstGeom prst="rect">
                        <a:avLst/>
                      </a:prstGeom>
                      <a:solidFill>
                        <a:schemeClr val="accent1">
                          <a:alpha val="0"/>
                        </a:scheme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dirty="0">
                            <a:latin typeface="微软雅黑" pitchFamily="34" charset="-122"/>
                            <a:ea typeface="微软雅黑" pitchFamily="34" charset="-122"/>
                          </a:rPr>
                          <a:t>质量</a:t>
                        </a:r>
                        <a:endParaRPr lang="en-US" altLang="zh-CN" sz="900" dirty="0">
                          <a:latin typeface="微软雅黑" pitchFamily="34" charset="-122"/>
                          <a:ea typeface="微软雅黑" pitchFamily="34" charset="-122"/>
                        </a:endParaRPr>
                      </a:p>
                    </p:txBody>
                  </p:sp>
                  <p:grpSp>
                    <p:nvGrpSpPr>
                      <p:cNvPr id="132" name="Group 726">
                        <a:extLst>
                          <a:ext uri="{FF2B5EF4-FFF2-40B4-BE49-F238E27FC236}">
                            <a16:creationId xmlns="" xmlns:a16="http://schemas.microsoft.com/office/drawing/2014/main" id="{BDF4826A-F20F-46DF-8708-4CF0B67169B7}"/>
                          </a:ext>
                        </a:extLst>
                      </p:cNvPr>
                      <p:cNvGrpSpPr/>
                      <p:nvPr/>
                    </p:nvGrpSpPr>
                    <p:grpSpPr>
                      <a:xfrm>
                        <a:off x="4830277" y="1806960"/>
                        <a:ext cx="903273" cy="973252"/>
                        <a:chOff x="5990756" y="737337"/>
                        <a:chExt cx="903273" cy="973252"/>
                      </a:xfrm>
                    </p:grpSpPr>
                    <p:sp>
                      <p:nvSpPr>
                        <p:cNvPr id="139" name="Rectangle 733">
                          <a:extLst>
                            <a:ext uri="{FF2B5EF4-FFF2-40B4-BE49-F238E27FC236}">
                              <a16:creationId xmlns="" xmlns:a16="http://schemas.microsoft.com/office/drawing/2014/main" id="{D28D67CE-060B-4861-8518-4314BEDE21EB}"/>
                            </a:ext>
                          </a:extLst>
                        </p:cNvPr>
                        <p:cNvSpPr/>
                        <p:nvPr/>
                      </p:nvSpPr>
                      <p:spPr>
                        <a:xfrm>
                          <a:off x="5990756" y="1286733"/>
                          <a:ext cx="903273" cy="423856"/>
                        </a:xfrm>
                        <a:prstGeom prst="rect">
                          <a:avLst/>
                        </a:prstGeom>
                      </p:spPr>
                      <p:txBody>
                        <a:bodyPr wrap="none">
                          <a:spAutoFit/>
                        </a:bodyPr>
                        <a:lstStyle/>
                        <a:p>
                          <a:pPr algn="ctr"/>
                          <a:r>
                            <a:rPr lang="zh-CN" altLang="en-US" sz="900" dirty="0">
                              <a:latin typeface="微软雅黑" pitchFamily="34" charset="-122"/>
                              <a:ea typeface="微软雅黑" pitchFamily="34" charset="-122"/>
                            </a:rPr>
                            <a:t>指标预测</a:t>
                          </a:r>
                          <a:endParaRPr lang="en-US" altLang="zh-CN" sz="900" dirty="0">
                            <a:latin typeface="微软雅黑" pitchFamily="34" charset="-122"/>
                            <a:ea typeface="微软雅黑" pitchFamily="34" charset="-122"/>
                          </a:endParaRPr>
                        </a:p>
                      </p:txBody>
                    </p:sp>
                    <p:pic>
                      <p:nvPicPr>
                        <p:cNvPr id="140" name="Picture 125" descr="AnalyticApps_computer-wcharts_icon.png">
                          <a:extLst>
                            <a:ext uri="{FF2B5EF4-FFF2-40B4-BE49-F238E27FC236}">
                              <a16:creationId xmlns="" xmlns:a16="http://schemas.microsoft.com/office/drawing/2014/main" id="{4D6C151F-8C24-4655-8776-496D611E44F4}"/>
                            </a:ext>
                          </a:extLst>
                        </p:cNvPr>
                        <p:cNvPicPr>
                          <a:picLocks noChangeAspect="1"/>
                        </p:cNvPicPr>
                        <p:nvPr/>
                      </p:nvPicPr>
                      <p:blipFill>
                        <a:blip r:embed="rId6"/>
                        <a:srcRect/>
                        <a:stretch>
                          <a:fillRect/>
                        </a:stretch>
                      </p:blipFill>
                      <p:spPr bwMode="auto">
                        <a:xfrm>
                          <a:off x="6145204" y="737337"/>
                          <a:ext cx="549275" cy="527050"/>
                        </a:xfrm>
                        <a:prstGeom prst="rect">
                          <a:avLst/>
                        </a:prstGeom>
                        <a:noFill/>
                        <a:ln w="9525">
                          <a:noFill/>
                          <a:miter lim="800000"/>
                          <a:headEnd/>
                          <a:tailEnd/>
                        </a:ln>
                      </p:spPr>
                    </p:pic>
                  </p:grpSp>
                  <p:grpSp>
                    <p:nvGrpSpPr>
                      <p:cNvPr id="133" name="Group 727">
                        <a:extLst>
                          <a:ext uri="{FF2B5EF4-FFF2-40B4-BE49-F238E27FC236}">
                            <a16:creationId xmlns="" xmlns:a16="http://schemas.microsoft.com/office/drawing/2014/main" id="{5F13743B-8A19-4ED1-8243-EBE4AFFA5D58}"/>
                          </a:ext>
                        </a:extLst>
                      </p:cNvPr>
                      <p:cNvGrpSpPr/>
                      <p:nvPr/>
                    </p:nvGrpSpPr>
                    <p:grpSpPr>
                      <a:xfrm>
                        <a:off x="5576904" y="1840612"/>
                        <a:ext cx="903273" cy="935931"/>
                        <a:chOff x="5576904" y="1840612"/>
                        <a:chExt cx="903273" cy="935931"/>
                      </a:xfrm>
                    </p:grpSpPr>
                    <p:sp>
                      <p:nvSpPr>
                        <p:cNvPr id="137" name="Rectangle 731">
                          <a:extLst>
                            <a:ext uri="{FF2B5EF4-FFF2-40B4-BE49-F238E27FC236}">
                              <a16:creationId xmlns="" xmlns:a16="http://schemas.microsoft.com/office/drawing/2014/main" id="{C180B27D-70E8-4F95-A501-E87A2415998B}"/>
                            </a:ext>
                          </a:extLst>
                        </p:cNvPr>
                        <p:cNvSpPr/>
                        <p:nvPr/>
                      </p:nvSpPr>
                      <p:spPr>
                        <a:xfrm>
                          <a:off x="5576904" y="2352687"/>
                          <a:ext cx="903273" cy="423856"/>
                        </a:xfrm>
                        <a:prstGeom prst="rect">
                          <a:avLst/>
                        </a:prstGeom>
                      </p:spPr>
                      <p:txBody>
                        <a:bodyPr wrap="none">
                          <a:spAutoFit/>
                        </a:bodyPr>
                        <a:lstStyle/>
                        <a:p>
                          <a:pPr algn="ctr"/>
                          <a:r>
                            <a:rPr lang="zh-CN" altLang="en-US" sz="900" dirty="0">
                              <a:latin typeface="微软雅黑" pitchFamily="34" charset="-122"/>
                              <a:ea typeface="微软雅黑" pitchFamily="34" charset="-122"/>
                            </a:rPr>
                            <a:t>质量归档</a:t>
                          </a:r>
                        </a:p>
                      </p:txBody>
                    </p:sp>
                    <p:pic>
                      <p:nvPicPr>
                        <p:cNvPr id="138" name="图片 75" descr="notepad.png">
                          <a:extLst>
                            <a:ext uri="{FF2B5EF4-FFF2-40B4-BE49-F238E27FC236}">
                              <a16:creationId xmlns="" xmlns:a16="http://schemas.microsoft.com/office/drawing/2014/main" id="{FC91CD98-0376-4D88-8BDC-4A13FF5570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6161" y="1840612"/>
                          <a:ext cx="6143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4" name="Group 728">
                        <a:extLst>
                          <a:ext uri="{FF2B5EF4-FFF2-40B4-BE49-F238E27FC236}">
                            <a16:creationId xmlns="" xmlns:a16="http://schemas.microsoft.com/office/drawing/2014/main" id="{0DCAC278-9F96-4972-865F-80576E420110}"/>
                          </a:ext>
                        </a:extLst>
                      </p:cNvPr>
                      <p:cNvGrpSpPr/>
                      <p:nvPr/>
                    </p:nvGrpSpPr>
                    <p:grpSpPr>
                      <a:xfrm>
                        <a:off x="3993531" y="1789196"/>
                        <a:ext cx="903273" cy="987556"/>
                        <a:chOff x="3993531" y="1789196"/>
                        <a:chExt cx="903273" cy="987556"/>
                      </a:xfrm>
                    </p:grpSpPr>
                    <p:pic>
                      <p:nvPicPr>
                        <p:cNvPr id="135" name="Picture 10">
                          <a:extLst>
                            <a:ext uri="{FF2B5EF4-FFF2-40B4-BE49-F238E27FC236}">
                              <a16:creationId xmlns="" xmlns:a16="http://schemas.microsoft.com/office/drawing/2014/main" id="{C0C38769-151E-4C38-95F8-DD5DAF047BBD}"/>
                            </a:ext>
                          </a:extLst>
                        </p:cNvPr>
                        <p:cNvPicPr>
                          <a:picLocks noChangeAspect="1" noChangeArrowheads="1"/>
                        </p:cNvPicPr>
                        <p:nvPr/>
                      </p:nvPicPr>
                      <p:blipFill>
                        <a:blip r:embed="rId8" cstate="screen"/>
                        <a:srcRect/>
                        <a:stretch>
                          <a:fillRect/>
                        </a:stretch>
                      </p:blipFill>
                      <p:spPr bwMode="auto">
                        <a:xfrm>
                          <a:off x="4167047" y="1789196"/>
                          <a:ext cx="664696" cy="511766"/>
                        </a:xfrm>
                        <a:prstGeom prst="rect">
                          <a:avLst/>
                        </a:prstGeom>
                        <a:noFill/>
                        <a:ln w="9525">
                          <a:noFill/>
                          <a:miter lim="800000"/>
                          <a:headEnd/>
                          <a:tailEnd/>
                        </a:ln>
                        <a:effectLst>
                          <a:reflection blurRad="6350" stA="52000" endA="300" endPos="35000" dir="5400000" sy="-100000" algn="bl" rotWithShape="0"/>
                        </a:effectLst>
                      </p:spPr>
                    </p:pic>
                    <p:sp>
                      <p:nvSpPr>
                        <p:cNvPr id="136" name="Rectangle 730">
                          <a:extLst>
                            <a:ext uri="{FF2B5EF4-FFF2-40B4-BE49-F238E27FC236}">
                              <a16:creationId xmlns="" xmlns:a16="http://schemas.microsoft.com/office/drawing/2014/main" id="{A7FDBB78-A821-4E89-B290-527820E977EE}"/>
                            </a:ext>
                          </a:extLst>
                        </p:cNvPr>
                        <p:cNvSpPr/>
                        <p:nvPr/>
                      </p:nvSpPr>
                      <p:spPr>
                        <a:xfrm>
                          <a:off x="3993531" y="2352896"/>
                          <a:ext cx="903273" cy="423856"/>
                        </a:xfrm>
                        <a:prstGeom prst="rect">
                          <a:avLst/>
                        </a:prstGeom>
                      </p:spPr>
                      <p:txBody>
                        <a:bodyPr wrap="none">
                          <a:spAutoFit/>
                        </a:bodyPr>
                        <a:lstStyle/>
                        <a:p>
                          <a:pPr algn="ctr"/>
                          <a:r>
                            <a:rPr lang="zh-CN" altLang="en-US" sz="900" dirty="0">
                              <a:latin typeface="微软雅黑" pitchFamily="34" charset="-122"/>
                              <a:ea typeface="微软雅黑" pitchFamily="34" charset="-122"/>
                            </a:rPr>
                            <a:t>趋势分析</a:t>
                          </a:r>
                          <a:endParaRPr lang="en-US" altLang="zh-CN" sz="900" dirty="0">
                            <a:latin typeface="微软雅黑" pitchFamily="34" charset="-122"/>
                            <a:ea typeface="微软雅黑" pitchFamily="34" charset="-122"/>
                          </a:endParaRPr>
                        </a:p>
                      </p:txBody>
                    </p:sp>
                  </p:grpSp>
                </p:grpSp>
              </p:grpSp>
            </p:grpSp>
            <p:grpSp>
              <p:nvGrpSpPr>
                <p:cNvPr id="43" name="Group 773">
                  <a:extLst>
                    <a:ext uri="{FF2B5EF4-FFF2-40B4-BE49-F238E27FC236}">
                      <a16:creationId xmlns="" xmlns:a16="http://schemas.microsoft.com/office/drawing/2014/main" id="{B56C6462-8B73-4F2D-8E09-343F7F5A82C8}"/>
                    </a:ext>
                  </a:extLst>
                </p:cNvPr>
                <p:cNvGrpSpPr/>
                <p:nvPr/>
              </p:nvGrpSpPr>
              <p:grpSpPr>
                <a:xfrm>
                  <a:off x="3175981" y="1172830"/>
                  <a:ext cx="2569613" cy="5356341"/>
                  <a:chOff x="2927028" y="571755"/>
                  <a:chExt cx="2569613" cy="5356341"/>
                </a:xfrm>
              </p:grpSpPr>
              <p:sp>
                <p:nvSpPr>
                  <p:cNvPr id="98" name="矩形 1821">
                    <a:extLst>
                      <a:ext uri="{FF2B5EF4-FFF2-40B4-BE49-F238E27FC236}">
                        <a16:creationId xmlns="" xmlns:a16="http://schemas.microsoft.com/office/drawing/2014/main" id="{B1B4105F-38A3-4648-9957-3DCFB807EB0D}"/>
                      </a:ext>
                    </a:extLst>
                  </p:cNvPr>
                  <p:cNvSpPr>
                    <a:spLocks noChangeArrowheads="1"/>
                  </p:cNvSpPr>
                  <p:nvPr/>
                </p:nvSpPr>
                <p:spPr bwMode="auto">
                  <a:xfrm>
                    <a:off x="2927028" y="931414"/>
                    <a:ext cx="2569613" cy="4996682"/>
                  </a:xfrm>
                  <a:prstGeom prst="rect">
                    <a:avLst/>
                  </a:prstGeom>
                  <a:solidFill>
                    <a:schemeClr val="accent1">
                      <a:alpha val="0"/>
                    </a:scheme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dirty="0">
                      <a:latin typeface="微软雅黑" pitchFamily="34" charset="-122"/>
                      <a:ea typeface="微软雅黑" pitchFamily="34" charset="-122"/>
                    </a:endParaRPr>
                  </a:p>
                </p:txBody>
              </p:sp>
              <p:sp>
                <p:nvSpPr>
                  <p:cNvPr id="99" name="右箭头 1533">
                    <a:extLst>
                      <a:ext uri="{FF2B5EF4-FFF2-40B4-BE49-F238E27FC236}">
                        <a16:creationId xmlns="" xmlns:a16="http://schemas.microsoft.com/office/drawing/2014/main" id="{56701E07-379D-475A-B368-6373DBB7EA31}"/>
                      </a:ext>
                    </a:extLst>
                  </p:cNvPr>
                  <p:cNvSpPr>
                    <a:spLocks noChangeArrowheads="1"/>
                  </p:cNvSpPr>
                  <p:nvPr/>
                </p:nvSpPr>
                <p:spPr bwMode="auto">
                  <a:xfrm>
                    <a:off x="4083650" y="2355426"/>
                    <a:ext cx="268287"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0" b="0">
                      <a:solidFill>
                        <a:srgbClr val="FFFFFF"/>
                      </a:solidFill>
                      <a:latin typeface="微软雅黑" pitchFamily="34" charset="-122"/>
                      <a:ea typeface="微软雅黑" pitchFamily="34" charset="-122"/>
                    </a:endParaRPr>
                  </a:p>
                </p:txBody>
              </p:sp>
              <p:sp>
                <p:nvSpPr>
                  <p:cNvPr id="100" name="Text Box 1121">
                    <a:extLst>
                      <a:ext uri="{FF2B5EF4-FFF2-40B4-BE49-F238E27FC236}">
                        <a16:creationId xmlns="" xmlns:a16="http://schemas.microsoft.com/office/drawing/2014/main" id="{E851CA81-CBB7-4FEF-8BF6-C83F448CCDF6}"/>
                      </a:ext>
                    </a:extLst>
                  </p:cNvPr>
                  <p:cNvSpPr txBox="1">
                    <a:spLocks noChangeArrowheads="1"/>
                  </p:cNvSpPr>
                  <p:nvPr/>
                </p:nvSpPr>
                <p:spPr bwMode="auto">
                  <a:xfrm>
                    <a:off x="3440713" y="571755"/>
                    <a:ext cx="1622406"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8" tIns="34559" rIns="69118"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dirty="0">
                        <a:latin typeface="微软雅黑" pitchFamily="34" charset="-122"/>
                        <a:ea typeface="微软雅黑" pitchFamily="34" charset="-122"/>
                      </a:rPr>
                      <a:t>数据转换与存储</a:t>
                    </a:r>
                  </a:p>
                </p:txBody>
              </p:sp>
              <p:grpSp>
                <p:nvGrpSpPr>
                  <p:cNvPr id="101" name="Group 777">
                    <a:extLst>
                      <a:ext uri="{FF2B5EF4-FFF2-40B4-BE49-F238E27FC236}">
                        <a16:creationId xmlns="" xmlns:a16="http://schemas.microsoft.com/office/drawing/2014/main" id="{FCB7DBDB-1F71-4E8B-A5A1-C25335ECB69A}"/>
                      </a:ext>
                    </a:extLst>
                  </p:cNvPr>
                  <p:cNvGrpSpPr/>
                  <p:nvPr/>
                </p:nvGrpSpPr>
                <p:grpSpPr>
                  <a:xfrm>
                    <a:off x="3014187" y="986271"/>
                    <a:ext cx="2395294" cy="2876066"/>
                    <a:chOff x="3027250" y="1695039"/>
                    <a:chExt cx="2441749" cy="4357718"/>
                  </a:xfrm>
                </p:grpSpPr>
                <p:sp>
                  <p:nvSpPr>
                    <p:cNvPr id="107" name="矩形 1467">
                      <a:extLst>
                        <a:ext uri="{FF2B5EF4-FFF2-40B4-BE49-F238E27FC236}">
                          <a16:creationId xmlns="" xmlns:a16="http://schemas.microsoft.com/office/drawing/2014/main" id="{2DFDF925-4FCA-4AFA-968F-528BFC4A306E}"/>
                        </a:ext>
                      </a:extLst>
                    </p:cNvPr>
                    <p:cNvSpPr>
                      <a:spLocks noChangeArrowheads="1"/>
                    </p:cNvSpPr>
                    <p:nvPr/>
                  </p:nvSpPr>
                  <p:spPr bwMode="auto">
                    <a:xfrm>
                      <a:off x="3027250" y="2161460"/>
                      <a:ext cx="1074599" cy="3292773"/>
                    </a:xfrm>
                    <a:prstGeom prst="rect">
                      <a:avLst/>
                    </a:prstGeom>
                    <a:solidFill>
                      <a:schemeClr val="accent1">
                        <a:alpha val="0"/>
                      </a:scheme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900" dirty="0">
                          <a:latin typeface="微软雅黑" pitchFamily="34" charset="-122"/>
                          <a:ea typeface="微软雅黑" pitchFamily="34" charset="-122"/>
                        </a:rPr>
                        <a:t>ODS</a:t>
                      </a:r>
                      <a:r>
                        <a:rPr lang="zh-CN" altLang="en-US" sz="900" dirty="0">
                          <a:latin typeface="微软雅黑" pitchFamily="34" charset="-122"/>
                          <a:ea typeface="微软雅黑" pitchFamily="34" charset="-122"/>
                        </a:rPr>
                        <a:t>存储</a:t>
                      </a:r>
                    </a:p>
                  </p:txBody>
                </p:sp>
                <p:sp>
                  <p:nvSpPr>
                    <p:cNvPr id="108" name="矩形 1468">
                      <a:extLst>
                        <a:ext uri="{FF2B5EF4-FFF2-40B4-BE49-F238E27FC236}">
                          <a16:creationId xmlns="" xmlns:a16="http://schemas.microsoft.com/office/drawing/2014/main" id="{D54B7ADB-64C6-4B13-AB30-4B2D784154FC}"/>
                        </a:ext>
                      </a:extLst>
                    </p:cNvPr>
                    <p:cNvSpPr>
                      <a:spLocks noChangeArrowheads="1"/>
                    </p:cNvSpPr>
                    <p:nvPr/>
                  </p:nvSpPr>
                  <p:spPr bwMode="auto">
                    <a:xfrm>
                      <a:off x="4389881" y="2161460"/>
                      <a:ext cx="1079118" cy="3317379"/>
                    </a:xfrm>
                    <a:prstGeom prst="rect">
                      <a:avLst/>
                    </a:prstGeom>
                    <a:solidFill>
                      <a:schemeClr val="accent1">
                        <a:alpha val="0"/>
                      </a:scheme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dirty="0">
                          <a:latin typeface="微软雅黑" pitchFamily="34" charset="-122"/>
                          <a:ea typeface="微软雅黑" pitchFamily="34" charset="-122"/>
                        </a:rPr>
                        <a:t>主题数据库</a:t>
                      </a:r>
                    </a:p>
                  </p:txBody>
                </p:sp>
                <p:sp>
                  <p:nvSpPr>
                    <p:cNvPr id="109" name="流程图: 磁盘 197">
                      <a:extLst>
                        <a:ext uri="{FF2B5EF4-FFF2-40B4-BE49-F238E27FC236}">
                          <a16:creationId xmlns="" xmlns:a16="http://schemas.microsoft.com/office/drawing/2014/main" id="{67900C0D-37C0-4AD3-AC22-A273AA3CD0AD}"/>
                        </a:ext>
                      </a:extLst>
                    </p:cNvPr>
                    <p:cNvSpPr>
                      <a:spLocks noChangeArrowheads="1"/>
                    </p:cNvSpPr>
                    <p:nvPr/>
                  </p:nvSpPr>
                  <p:spPr bwMode="auto">
                    <a:xfrm>
                      <a:off x="3162187" y="2576646"/>
                      <a:ext cx="805906" cy="465363"/>
                    </a:xfrm>
                    <a:prstGeom prst="flowChartMagneticDisk">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0" b="0" dirty="0">
                          <a:solidFill>
                            <a:schemeClr val="bg1"/>
                          </a:solidFill>
                          <a:latin typeface="微软雅黑" pitchFamily="34" charset="-122"/>
                          <a:ea typeface="微软雅黑" pitchFamily="34" charset="-122"/>
                        </a:rPr>
                        <a:t>财务</a:t>
                      </a:r>
                    </a:p>
                  </p:txBody>
                </p:sp>
                <p:sp>
                  <p:nvSpPr>
                    <p:cNvPr id="110" name="流程图: 磁盘 197">
                      <a:extLst>
                        <a:ext uri="{FF2B5EF4-FFF2-40B4-BE49-F238E27FC236}">
                          <a16:creationId xmlns="" xmlns:a16="http://schemas.microsoft.com/office/drawing/2014/main" id="{E2F12D87-3ADF-4E74-80A6-FF4261EFB7EA}"/>
                        </a:ext>
                      </a:extLst>
                    </p:cNvPr>
                    <p:cNvSpPr>
                      <a:spLocks noChangeArrowheads="1"/>
                    </p:cNvSpPr>
                    <p:nvPr/>
                  </p:nvSpPr>
                  <p:spPr bwMode="auto">
                    <a:xfrm>
                      <a:off x="3162187" y="3152183"/>
                      <a:ext cx="814637" cy="478066"/>
                    </a:xfrm>
                    <a:prstGeom prst="flowChartMagneticDisk">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0" b="0" dirty="0">
                          <a:solidFill>
                            <a:schemeClr val="bg1"/>
                          </a:solidFill>
                          <a:latin typeface="微软雅黑" pitchFamily="34" charset="-122"/>
                          <a:ea typeface="微软雅黑" pitchFamily="34" charset="-122"/>
                        </a:rPr>
                        <a:t>生产</a:t>
                      </a:r>
                    </a:p>
                  </p:txBody>
                </p:sp>
                <p:sp>
                  <p:nvSpPr>
                    <p:cNvPr id="111" name="流程图: 磁盘 197">
                      <a:extLst>
                        <a:ext uri="{FF2B5EF4-FFF2-40B4-BE49-F238E27FC236}">
                          <a16:creationId xmlns="" xmlns:a16="http://schemas.microsoft.com/office/drawing/2014/main" id="{34BA3130-1ABE-47A5-B91E-E939389ED32D}"/>
                        </a:ext>
                      </a:extLst>
                    </p:cNvPr>
                    <p:cNvSpPr>
                      <a:spLocks noChangeArrowheads="1"/>
                    </p:cNvSpPr>
                    <p:nvPr/>
                  </p:nvSpPr>
                  <p:spPr bwMode="auto">
                    <a:xfrm>
                      <a:off x="3162188" y="3724839"/>
                      <a:ext cx="805906" cy="475660"/>
                    </a:xfrm>
                    <a:prstGeom prst="flowChartMagneticDisk">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0" b="0" dirty="0">
                          <a:solidFill>
                            <a:schemeClr val="bg1"/>
                          </a:solidFill>
                          <a:latin typeface="微软雅黑" pitchFamily="34" charset="-122"/>
                          <a:ea typeface="微软雅黑" pitchFamily="34" charset="-122"/>
                        </a:rPr>
                        <a:t>质量</a:t>
                      </a:r>
                    </a:p>
                  </p:txBody>
                </p:sp>
                <p:sp>
                  <p:nvSpPr>
                    <p:cNvPr id="112" name="流程图: 磁盘 197">
                      <a:extLst>
                        <a:ext uri="{FF2B5EF4-FFF2-40B4-BE49-F238E27FC236}">
                          <a16:creationId xmlns="" xmlns:a16="http://schemas.microsoft.com/office/drawing/2014/main" id="{4E593BF5-34BD-4B67-B117-434BE83161DB}"/>
                        </a:ext>
                      </a:extLst>
                    </p:cNvPr>
                    <p:cNvSpPr>
                      <a:spLocks noChangeArrowheads="1"/>
                    </p:cNvSpPr>
                    <p:nvPr/>
                  </p:nvSpPr>
                  <p:spPr bwMode="auto">
                    <a:xfrm>
                      <a:off x="3162187" y="4302904"/>
                      <a:ext cx="805906" cy="473659"/>
                    </a:xfrm>
                    <a:prstGeom prst="flowChartMagneticDisk">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0" b="0" dirty="0">
                          <a:solidFill>
                            <a:schemeClr val="bg1"/>
                          </a:solidFill>
                          <a:latin typeface="微软雅黑" pitchFamily="34" charset="-122"/>
                          <a:ea typeface="微软雅黑" pitchFamily="34" charset="-122"/>
                        </a:rPr>
                        <a:t>采购</a:t>
                      </a:r>
                    </a:p>
                  </p:txBody>
                </p:sp>
                <p:sp>
                  <p:nvSpPr>
                    <p:cNvPr id="113" name="流程图: 磁盘 197">
                      <a:extLst>
                        <a:ext uri="{FF2B5EF4-FFF2-40B4-BE49-F238E27FC236}">
                          <a16:creationId xmlns="" xmlns:a16="http://schemas.microsoft.com/office/drawing/2014/main" id="{238E5B61-1159-4858-AC46-5EA18018DB0B}"/>
                        </a:ext>
                      </a:extLst>
                    </p:cNvPr>
                    <p:cNvSpPr>
                      <a:spLocks noChangeArrowheads="1"/>
                    </p:cNvSpPr>
                    <p:nvPr/>
                  </p:nvSpPr>
                  <p:spPr bwMode="auto">
                    <a:xfrm>
                      <a:off x="3167328" y="4878937"/>
                      <a:ext cx="800765" cy="473691"/>
                    </a:xfrm>
                    <a:prstGeom prst="flowChartMagneticDisk">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0" b="0" dirty="0">
                          <a:solidFill>
                            <a:schemeClr val="bg1"/>
                          </a:solidFill>
                          <a:latin typeface="微软雅黑" pitchFamily="34" charset="-122"/>
                          <a:ea typeface="微软雅黑" pitchFamily="34" charset="-122"/>
                        </a:rPr>
                        <a:t>销售</a:t>
                      </a:r>
                    </a:p>
                  </p:txBody>
                </p:sp>
                <p:sp>
                  <p:nvSpPr>
                    <p:cNvPr id="114" name="圆角矩形 816">
                      <a:extLst>
                        <a:ext uri="{FF2B5EF4-FFF2-40B4-BE49-F238E27FC236}">
                          <a16:creationId xmlns="" xmlns:a16="http://schemas.microsoft.com/office/drawing/2014/main" id="{41624856-7A96-494D-83D8-452A6FFF4602}"/>
                        </a:ext>
                      </a:extLst>
                    </p:cNvPr>
                    <p:cNvSpPr/>
                    <p:nvPr/>
                  </p:nvSpPr>
                  <p:spPr>
                    <a:xfrm>
                      <a:off x="3039399" y="1695039"/>
                      <a:ext cx="2429600" cy="32826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002060"/>
                          </a:solidFill>
                          <a:latin typeface="微软雅黑" pitchFamily="34" charset="-122"/>
                          <a:ea typeface="微软雅黑" pitchFamily="34" charset="-122"/>
                        </a:rPr>
                        <a:t>数据仓库</a:t>
                      </a:r>
                    </a:p>
                  </p:txBody>
                </p:sp>
                <p:cxnSp>
                  <p:nvCxnSpPr>
                    <p:cNvPr id="115" name="直接箭头连接符 819">
                      <a:extLst>
                        <a:ext uri="{FF2B5EF4-FFF2-40B4-BE49-F238E27FC236}">
                          <a16:creationId xmlns="" xmlns:a16="http://schemas.microsoft.com/office/drawing/2014/main" id="{EA54597C-A5E6-4700-8ECE-4478F5CCBD68}"/>
                        </a:ext>
                      </a:extLst>
                    </p:cNvPr>
                    <p:cNvCxnSpPr/>
                    <p:nvPr/>
                  </p:nvCxnSpPr>
                  <p:spPr>
                    <a:xfrm>
                      <a:off x="3581891" y="2023305"/>
                      <a:ext cx="0" cy="171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 name="直接箭头连接符 820">
                      <a:extLst>
                        <a:ext uri="{FF2B5EF4-FFF2-40B4-BE49-F238E27FC236}">
                          <a16:creationId xmlns="" xmlns:a16="http://schemas.microsoft.com/office/drawing/2014/main" id="{90141AF5-10A7-4210-A306-137800E6B441}"/>
                        </a:ext>
                      </a:extLst>
                    </p:cNvPr>
                    <p:cNvCxnSpPr/>
                    <p:nvPr/>
                  </p:nvCxnSpPr>
                  <p:spPr>
                    <a:xfrm>
                      <a:off x="4965945" y="2023305"/>
                      <a:ext cx="0" cy="171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7" name="圆角矩形 821">
                      <a:extLst>
                        <a:ext uri="{FF2B5EF4-FFF2-40B4-BE49-F238E27FC236}">
                          <a16:creationId xmlns="" xmlns:a16="http://schemas.microsoft.com/office/drawing/2014/main" id="{A8DEB211-C6C5-480D-BA9C-3A386FBA8B5E}"/>
                        </a:ext>
                      </a:extLst>
                    </p:cNvPr>
                    <p:cNvSpPr/>
                    <p:nvPr/>
                  </p:nvSpPr>
                  <p:spPr>
                    <a:xfrm>
                      <a:off x="3027250" y="5695567"/>
                      <a:ext cx="2441749" cy="35719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dirty="0">
                          <a:solidFill>
                            <a:schemeClr val="tx1"/>
                          </a:solidFill>
                          <a:latin typeface="+mj-ea"/>
                          <a:ea typeface="+mj-ea"/>
                        </a:rPr>
                        <a:t>云存储平台</a:t>
                      </a:r>
                    </a:p>
                  </p:txBody>
                </p:sp>
                <p:cxnSp>
                  <p:nvCxnSpPr>
                    <p:cNvPr id="118" name="直接箭头连接符 822">
                      <a:extLst>
                        <a:ext uri="{FF2B5EF4-FFF2-40B4-BE49-F238E27FC236}">
                          <a16:creationId xmlns="" xmlns:a16="http://schemas.microsoft.com/office/drawing/2014/main" id="{6BA90B16-F05D-4950-A943-8A0B8DD0FCAF}"/>
                        </a:ext>
                      </a:extLst>
                    </p:cNvPr>
                    <p:cNvCxnSpPr/>
                    <p:nvPr/>
                  </p:nvCxnSpPr>
                  <p:spPr>
                    <a:xfrm rot="16200000" flipH="1">
                      <a:off x="3521012" y="5584045"/>
                      <a:ext cx="214314" cy="873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9" name="流程图: 磁盘 197">
                      <a:extLst>
                        <a:ext uri="{FF2B5EF4-FFF2-40B4-BE49-F238E27FC236}">
                          <a16:creationId xmlns="" xmlns:a16="http://schemas.microsoft.com/office/drawing/2014/main" id="{05A06E09-B38B-41DF-B672-4140D510B88F}"/>
                        </a:ext>
                      </a:extLst>
                    </p:cNvPr>
                    <p:cNvSpPr>
                      <a:spLocks noChangeArrowheads="1"/>
                    </p:cNvSpPr>
                    <p:nvPr/>
                  </p:nvSpPr>
                  <p:spPr bwMode="auto">
                    <a:xfrm>
                      <a:off x="4520079" y="2577017"/>
                      <a:ext cx="805906" cy="613164"/>
                    </a:xfrm>
                    <a:prstGeom prst="flowChartMagneticDisk">
                      <a:avLst/>
                    </a:prstGeom>
                    <a:solidFill>
                      <a:srgbClr val="AB7942"/>
                    </a:solidFill>
                    <a:ln w="3175">
                      <a:solidFill>
                        <a:srgbClr val="AB7942"/>
                      </a:solidFill>
                      <a:round/>
                      <a:headEnd/>
                      <a:tailEnd/>
                    </a:ln>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0" b="0" dirty="0">
                          <a:solidFill>
                            <a:srgbClr val="002060"/>
                          </a:solidFill>
                          <a:latin typeface="微软雅黑" pitchFamily="34" charset="-122"/>
                          <a:ea typeface="微软雅黑" pitchFamily="34" charset="-122"/>
                        </a:rPr>
                        <a:t>产品质量主题</a:t>
                      </a:r>
                    </a:p>
                  </p:txBody>
                </p:sp>
                <p:sp>
                  <p:nvSpPr>
                    <p:cNvPr id="120" name="流程图: 磁盘 197">
                      <a:extLst>
                        <a:ext uri="{FF2B5EF4-FFF2-40B4-BE49-F238E27FC236}">
                          <a16:creationId xmlns="" xmlns:a16="http://schemas.microsoft.com/office/drawing/2014/main" id="{D32117EA-D2F7-4882-B798-1D378E4DEB5C}"/>
                        </a:ext>
                      </a:extLst>
                    </p:cNvPr>
                    <p:cNvSpPr>
                      <a:spLocks noChangeArrowheads="1"/>
                    </p:cNvSpPr>
                    <p:nvPr/>
                  </p:nvSpPr>
                  <p:spPr bwMode="auto">
                    <a:xfrm>
                      <a:off x="4520079" y="3293559"/>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0" dirty="0">
                          <a:solidFill>
                            <a:srgbClr val="002060"/>
                          </a:solidFill>
                          <a:latin typeface="微软雅黑" pitchFamily="34" charset="-122"/>
                          <a:ea typeface="微软雅黑" pitchFamily="34" charset="-122"/>
                        </a:rPr>
                        <a:t>生产成品主题</a:t>
                      </a:r>
                    </a:p>
                  </p:txBody>
                </p:sp>
                <p:sp>
                  <p:nvSpPr>
                    <p:cNvPr id="121" name="流程图: 磁盘 197">
                      <a:extLst>
                        <a:ext uri="{FF2B5EF4-FFF2-40B4-BE49-F238E27FC236}">
                          <a16:creationId xmlns="" xmlns:a16="http://schemas.microsoft.com/office/drawing/2014/main" id="{F7555219-2C71-4E39-B96F-C936E708270E}"/>
                        </a:ext>
                      </a:extLst>
                    </p:cNvPr>
                    <p:cNvSpPr>
                      <a:spLocks noChangeArrowheads="1"/>
                    </p:cNvSpPr>
                    <p:nvPr/>
                  </p:nvSpPr>
                  <p:spPr bwMode="auto">
                    <a:xfrm>
                      <a:off x="4533897" y="4010534"/>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0" dirty="0">
                          <a:solidFill>
                            <a:srgbClr val="002060"/>
                          </a:solidFill>
                          <a:latin typeface="微软雅黑" pitchFamily="34" charset="-122"/>
                          <a:ea typeface="微软雅黑" pitchFamily="34" charset="-122"/>
                        </a:rPr>
                        <a:t>销售与服务</a:t>
                      </a:r>
                    </a:p>
                  </p:txBody>
                </p:sp>
                <p:sp>
                  <p:nvSpPr>
                    <p:cNvPr id="122" name="流程图: 磁盘 197">
                      <a:extLst>
                        <a:ext uri="{FF2B5EF4-FFF2-40B4-BE49-F238E27FC236}">
                          <a16:creationId xmlns="" xmlns:a16="http://schemas.microsoft.com/office/drawing/2014/main" id="{69AB2DC9-0A9A-4CFF-BE8C-9639C948235C}"/>
                        </a:ext>
                      </a:extLst>
                    </p:cNvPr>
                    <p:cNvSpPr>
                      <a:spLocks noChangeArrowheads="1"/>
                    </p:cNvSpPr>
                    <p:nvPr/>
                  </p:nvSpPr>
                  <p:spPr bwMode="auto">
                    <a:xfrm>
                      <a:off x="4533897" y="4739463"/>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0" dirty="0">
                          <a:solidFill>
                            <a:srgbClr val="002060"/>
                          </a:solidFill>
                          <a:latin typeface="微软雅黑" pitchFamily="34" charset="-122"/>
                          <a:ea typeface="微软雅黑" pitchFamily="34" charset="-122"/>
                        </a:rPr>
                        <a:t>其它主题库</a:t>
                      </a:r>
                    </a:p>
                  </p:txBody>
                </p:sp>
                <p:cxnSp>
                  <p:nvCxnSpPr>
                    <p:cNvPr id="123" name="直接箭头连接符 558">
                      <a:extLst>
                        <a:ext uri="{FF2B5EF4-FFF2-40B4-BE49-F238E27FC236}">
                          <a16:creationId xmlns="" xmlns:a16="http://schemas.microsoft.com/office/drawing/2014/main" id="{C48070EE-C930-4103-9DC0-9B87E3DC3913}"/>
                        </a:ext>
                      </a:extLst>
                    </p:cNvPr>
                    <p:cNvCxnSpPr/>
                    <p:nvPr/>
                  </p:nvCxnSpPr>
                  <p:spPr>
                    <a:xfrm rot="16200000" flipH="1">
                      <a:off x="4775724" y="5584140"/>
                      <a:ext cx="214314" cy="873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02" name="Group 778">
                    <a:extLst>
                      <a:ext uri="{FF2B5EF4-FFF2-40B4-BE49-F238E27FC236}">
                        <a16:creationId xmlns="" xmlns:a16="http://schemas.microsoft.com/office/drawing/2014/main" id="{563E7D17-B45E-4A04-A560-384288382E5E}"/>
                      </a:ext>
                    </a:extLst>
                  </p:cNvPr>
                  <p:cNvGrpSpPr/>
                  <p:nvPr/>
                </p:nvGrpSpPr>
                <p:grpSpPr>
                  <a:xfrm>
                    <a:off x="3064293" y="4150686"/>
                    <a:ext cx="2232973" cy="1655550"/>
                    <a:chOff x="3070656" y="4036547"/>
                    <a:chExt cx="2232973" cy="1655550"/>
                  </a:xfrm>
                </p:grpSpPr>
                <p:sp>
                  <p:nvSpPr>
                    <p:cNvPr id="104" name="矩形 1467">
                      <a:extLst>
                        <a:ext uri="{FF2B5EF4-FFF2-40B4-BE49-F238E27FC236}">
                          <a16:creationId xmlns="" xmlns:a16="http://schemas.microsoft.com/office/drawing/2014/main" id="{89E70748-D979-4D79-8E12-35B36EA11BB4}"/>
                        </a:ext>
                      </a:extLst>
                    </p:cNvPr>
                    <p:cNvSpPr>
                      <a:spLocks noChangeArrowheads="1"/>
                    </p:cNvSpPr>
                    <p:nvPr/>
                  </p:nvSpPr>
                  <p:spPr bwMode="auto">
                    <a:xfrm>
                      <a:off x="3070656" y="4036547"/>
                      <a:ext cx="2232973" cy="1655550"/>
                    </a:xfrm>
                    <a:prstGeom prst="rect">
                      <a:avLst/>
                    </a:prstGeom>
                    <a:solidFill>
                      <a:schemeClr val="accent1">
                        <a:alpha val="0"/>
                      </a:scheme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dirty="0">
                          <a:latin typeface="微软雅黑" pitchFamily="34" charset="-122"/>
                          <a:ea typeface="微软雅黑" pitchFamily="34" charset="-122"/>
                        </a:rPr>
                        <a:t>分布式数据存储计算</a:t>
                      </a:r>
                    </a:p>
                  </p:txBody>
                </p:sp>
                <p:sp>
                  <p:nvSpPr>
                    <p:cNvPr id="105" name="Rounded Rectangle 781">
                      <a:extLst>
                        <a:ext uri="{FF2B5EF4-FFF2-40B4-BE49-F238E27FC236}">
                          <a16:creationId xmlns="" xmlns:a16="http://schemas.microsoft.com/office/drawing/2014/main" id="{85D0149C-5233-45B3-A498-F8F9C34C2C61}"/>
                        </a:ext>
                      </a:extLst>
                    </p:cNvPr>
                    <p:cNvSpPr/>
                    <p:nvPr/>
                  </p:nvSpPr>
                  <p:spPr>
                    <a:xfrm>
                      <a:off x="3440714" y="4516666"/>
                      <a:ext cx="1475285" cy="29044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zh-CN" sz="1050" b="1" dirty="0">
                          <a:latin typeface="+mn-ea"/>
                        </a:rPr>
                        <a:t>Spark</a:t>
                      </a:r>
                      <a:r>
                        <a:rPr kumimoji="1" lang="zh-CN" altLang="en-US" sz="1050" b="1" dirty="0">
                          <a:latin typeface="+mn-ea"/>
                        </a:rPr>
                        <a:t>计算引擎</a:t>
                      </a:r>
                    </a:p>
                  </p:txBody>
                </p:sp>
                <p:sp>
                  <p:nvSpPr>
                    <p:cNvPr id="106" name="Rounded Rectangle 782">
                      <a:extLst>
                        <a:ext uri="{FF2B5EF4-FFF2-40B4-BE49-F238E27FC236}">
                          <a16:creationId xmlns="" xmlns:a16="http://schemas.microsoft.com/office/drawing/2014/main" id="{F567692E-FDC2-46C6-BE41-30DEB6C5A391}"/>
                        </a:ext>
                      </a:extLst>
                    </p:cNvPr>
                    <p:cNvSpPr/>
                    <p:nvPr/>
                  </p:nvSpPr>
                  <p:spPr>
                    <a:xfrm>
                      <a:off x="3426199" y="5113305"/>
                      <a:ext cx="1475285" cy="29044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zh-CN" sz="1350" dirty="0">
                          <a:latin typeface="Times New Roman" charset="0"/>
                          <a:ea typeface="Times New Roman" charset="0"/>
                          <a:cs typeface="Times New Roman" charset="0"/>
                        </a:rPr>
                        <a:t>HDFS</a:t>
                      </a:r>
                      <a:endParaRPr kumimoji="1" lang="zh-CN" altLang="en-US" sz="1350" dirty="0">
                        <a:latin typeface="Times New Roman" charset="0"/>
                        <a:ea typeface="Times New Roman" charset="0"/>
                        <a:cs typeface="Times New Roman" charset="0"/>
                      </a:endParaRPr>
                    </a:p>
                  </p:txBody>
                </p:sp>
              </p:grpSp>
              <p:cxnSp>
                <p:nvCxnSpPr>
                  <p:cNvPr id="103" name="直接箭头连接符 558">
                    <a:extLst>
                      <a:ext uri="{FF2B5EF4-FFF2-40B4-BE49-F238E27FC236}">
                        <a16:creationId xmlns="" xmlns:a16="http://schemas.microsoft.com/office/drawing/2014/main" id="{B0825256-5CAB-44C5-AAF6-0492C123AAA0}"/>
                      </a:ext>
                    </a:extLst>
                  </p:cNvPr>
                  <p:cNvCxnSpPr/>
                  <p:nvPr/>
                </p:nvCxnSpPr>
                <p:spPr>
                  <a:xfrm rot="5400000" flipH="1">
                    <a:off x="4106295" y="4007875"/>
                    <a:ext cx="141446" cy="85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44" name="直接连接符 1769">
                  <a:extLst>
                    <a:ext uri="{FF2B5EF4-FFF2-40B4-BE49-F238E27FC236}">
                      <a16:creationId xmlns="" xmlns:a16="http://schemas.microsoft.com/office/drawing/2014/main" id="{32D26F87-FC4B-433F-BF78-51053BF54084}"/>
                    </a:ext>
                  </a:extLst>
                </p:cNvPr>
                <p:cNvCxnSpPr>
                  <a:cxnSpLocks noChangeShapeType="1"/>
                </p:cNvCxnSpPr>
                <p:nvPr/>
              </p:nvCxnSpPr>
              <p:spPr bwMode="auto">
                <a:xfrm flipH="1">
                  <a:off x="449156" y="1245008"/>
                  <a:ext cx="10373" cy="54000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grpSp>
              <p:nvGrpSpPr>
                <p:cNvPr id="45" name="Group 892">
                  <a:extLst>
                    <a:ext uri="{FF2B5EF4-FFF2-40B4-BE49-F238E27FC236}">
                      <a16:creationId xmlns="" xmlns:a16="http://schemas.microsoft.com/office/drawing/2014/main" id="{EBFF78D7-1407-4346-823B-ACF290530B03}"/>
                    </a:ext>
                  </a:extLst>
                </p:cNvPr>
                <p:cNvGrpSpPr/>
                <p:nvPr/>
              </p:nvGrpSpPr>
              <p:grpSpPr>
                <a:xfrm>
                  <a:off x="9691581" y="1102617"/>
                  <a:ext cx="1316213" cy="5712209"/>
                  <a:chOff x="10341344" y="1190689"/>
                  <a:chExt cx="1316213" cy="5712209"/>
                </a:xfrm>
              </p:grpSpPr>
              <p:cxnSp>
                <p:nvCxnSpPr>
                  <p:cNvPr id="50" name="直接连接符 1769">
                    <a:extLst>
                      <a:ext uri="{FF2B5EF4-FFF2-40B4-BE49-F238E27FC236}">
                        <a16:creationId xmlns="" xmlns:a16="http://schemas.microsoft.com/office/drawing/2014/main" id="{E5065CA8-ADE0-41AA-807C-C567135DB53F}"/>
                      </a:ext>
                    </a:extLst>
                  </p:cNvPr>
                  <p:cNvCxnSpPr>
                    <a:cxnSpLocks noChangeShapeType="1"/>
                  </p:cNvCxnSpPr>
                  <p:nvPr/>
                </p:nvCxnSpPr>
                <p:spPr bwMode="auto">
                  <a:xfrm flipH="1">
                    <a:off x="10357085" y="1261929"/>
                    <a:ext cx="10373" cy="513687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grpSp>
                <p:nvGrpSpPr>
                  <p:cNvPr id="51" name="Group 820">
                    <a:extLst>
                      <a:ext uri="{FF2B5EF4-FFF2-40B4-BE49-F238E27FC236}">
                        <a16:creationId xmlns="" xmlns:a16="http://schemas.microsoft.com/office/drawing/2014/main" id="{61B8907D-C475-4DE3-8F76-AA1015F4A265}"/>
                      </a:ext>
                    </a:extLst>
                  </p:cNvPr>
                  <p:cNvGrpSpPr/>
                  <p:nvPr/>
                </p:nvGrpSpPr>
                <p:grpSpPr>
                  <a:xfrm>
                    <a:off x="10385145" y="5925822"/>
                    <a:ext cx="1041100" cy="977076"/>
                    <a:chOff x="10385145" y="5925822"/>
                    <a:chExt cx="1041100" cy="977076"/>
                  </a:xfrm>
                </p:grpSpPr>
                <p:sp>
                  <p:nvSpPr>
                    <p:cNvPr id="94" name="Line 24">
                      <a:extLst>
                        <a:ext uri="{FF2B5EF4-FFF2-40B4-BE49-F238E27FC236}">
                          <a16:creationId xmlns="" xmlns:a16="http://schemas.microsoft.com/office/drawing/2014/main" id="{84921DAC-B20F-416E-B9FC-820DEC148299}"/>
                        </a:ext>
                      </a:extLst>
                    </p:cNvPr>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83">
                        <a:defRPr/>
                      </a:pPr>
                      <a:endParaRPr lang="zh-CN" altLang="en-US" sz="1350" kern="0">
                        <a:solidFill>
                          <a:sysClr val="windowText" lastClr="000000"/>
                        </a:solidFill>
                      </a:endParaRPr>
                    </a:p>
                  </p:txBody>
                </p:sp>
                <p:grpSp>
                  <p:nvGrpSpPr>
                    <p:cNvPr id="95" name="Group 814">
                      <a:extLst>
                        <a:ext uri="{FF2B5EF4-FFF2-40B4-BE49-F238E27FC236}">
                          <a16:creationId xmlns="" xmlns:a16="http://schemas.microsoft.com/office/drawing/2014/main" id="{994F02E4-875C-456C-AF23-F9D63967BD13}"/>
                        </a:ext>
                      </a:extLst>
                    </p:cNvPr>
                    <p:cNvGrpSpPr/>
                    <p:nvPr/>
                  </p:nvGrpSpPr>
                  <p:grpSpPr>
                    <a:xfrm>
                      <a:off x="10587659" y="5925822"/>
                      <a:ext cx="838586" cy="977076"/>
                      <a:chOff x="7077506" y="1463342"/>
                      <a:chExt cx="838586" cy="977076"/>
                    </a:xfrm>
                  </p:grpSpPr>
                  <p:pic>
                    <p:nvPicPr>
                      <p:cNvPr id="96" name="Picture 815">
                        <a:extLst>
                          <a:ext uri="{FF2B5EF4-FFF2-40B4-BE49-F238E27FC236}">
                            <a16:creationId xmlns="" xmlns:a16="http://schemas.microsoft.com/office/drawing/2014/main" id="{CCFCBD51-521F-422E-8C6D-7A2CD581CF9F}"/>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38166" y="1463342"/>
                        <a:ext cx="517267"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 name="TextBox 816">
                        <a:extLst>
                          <a:ext uri="{FF2B5EF4-FFF2-40B4-BE49-F238E27FC236}">
                            <a16:creationId xmlns="" xmlns:a16="http://schemas.microsoft.com/office/drawing/2014/main" id="{5EFAC730-69BD-40D9-8029-D478BCC60CC5}"/>
                          </a:ext>
                        </a:extLst>
                      </p:cNvPr>
                      <p:cNvSpPr txBox="1"/>
                      <p:nvPr/>
                    </p:nvSpPr>
                    <p:spPr>
                      <a:xfrm>
                        <a:off x="7077506" y="1947976"/>
                        <a:ext cx="838586" cy="492442"/>
                      </a:xfrm>
                      <a:prstGeom prst="rect">
                        <a:avLst/>
                      </a:prstGeom>
                      <a:noFill/>
                    </p:spPr>
                    <p:txBody>
                      <a:bodyPr wrap="square" rtlCol="0">
                        <a:spAutoFit/>
                      </a:bodyPr>
                      <a:lstStyle/>
                      <a:p>
                        <a:r>
                          <a:rPr kumimoji="1" lang="zh-CN" altLang="en-US" sz="900" dirty="0"/>
                          <a:t>其他部门</a:t>
                        </a:r>
                      </a:p>
                    </p:txBody>
                  </p:sp>
                </p:grpSp>
              </p:grpSp>
              <p:grpSp>
                <p:nvGrpSpPr>
                  <p:cNvPr id="52" name="Group 821">
                    <a:extLst>
                      <a:ext uri="{FF2B5EF4-FFF2-40B4-BE49-F238E27FC236}">
                        <a16:creationId xmlns="" xmlns:a16="http://schemas.microsoft.com/office/drawing/2014/main" id="{B1F41810-CC2F-4523-8549-E6AEB21B5FB6}"/>
                      </a:ext>
                    </a:extLst>
                  </p:cNvPr>
                  <p:cNvGrpSpPr/>
                  <p:nvPr/>
                </p:nvGrpSpPr>
                <p:grpSpPr>
                  <a:xfrm>
                    <a:off x="10341344" y="5193241"/>
                    <a:ext cx="1041100" cy="977076"/>
                    <a:chOff x="10385145" y="5925822"/>
                    <a:chExt cx="1041100" cy="977076"/>
                  </a:xfrm>
                </p:grpSpPr>
                <p:sp>
                  <p:nvSpPr>
                    <p:cNvPr id="90" name="Line 24">
                      <a:extLst>
                        <a:ext uri="{FF2B5EF4-FFF2-40B4-BE49-F238E27FC236}">
                          <a16:creationId xmlns="" xmlns:a16="http://schemas.microsoft.com/office/drawing/2014/main" id="{39950169-0939-4461-B341-501056525FDF}"/>
                        </a:ext>
                      </a:extLst>
                    </p:cNvPr>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83">
                        <a:defRPr/>
                      </a:pPr>
                      <a:endParaRPr lang="zh-CN" altLang="en-US" sz="1350" kern="0">
                        <a:solidFill>
                          <a:sysClr val="windowText" lastClr="000000"/>
                        </a:solidFill>
                      </a:endParaRPr>
                    </a:p>
                  </p:txBody>
                </p:sp>
                <p:grpSp>
                  <p:nvGrpSpPr>
                    <p:cNvPr id="91" name="Group 823">
                      <a:extLst>
                        <a:ext uri="{FF2B5EF4-FFF2-40B4-BE49-F238E27FC236}">
                          <a16:creationId xmlns="" xmlns:a16="http://schemas.microsoft.com/office/drawing/2014/main" id="{8A6D153F-1E36-4E43-83A8-E18CAD2296BB}"/>
                        </a:ext>
                      </a:extLst>
                    </p:cNvPr>
                    <p:cNvGrpSpPr/>
                    <p:nvPr/>
                  </p:nvGrpSpPr>
                  <p:grpSpPr>
                    <a:xfrm>
                      <a:off x="10587659" y="5925822"/>
                      <a:ext cx="838586" cy="977076"/>
                      <a:chOff x="7077506" y="1463342"/>
                      <a:chExt cx="838586" cy="977076"/>
                    </a:xfrm>
                  </p:grpSpPr>
                  <p:pic>
                    <p:nvPicPr>
                      <p:cNvPr id="92" name="Picture 824">
                        <a:extLst>
                          <a:ext uri="{FF2B5EF4-FFF2-40B4-BE49-F238E27FC236}">
                            <a16:creationId xmlns="" xmlns:a16="http://schemas.microsoft.com/office/drawing/2014/main" id="{2D8D8031-CC3A-4582-9AD7-15CB6944153A}"/>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38166" y="1463342"/>
                        <a:ext cx="517267"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 name="TextBox 825">
                        <a:extLst>
                          <a:ext uri="{FF2B5EF4-FFF2-40B4-BE49-F238E27FC236}">
                            <a16:creationId xmlns="" xmlns:a16="http://schemas.microsoft.com/office/drawing/2014/main" id="{A91B8426-4797-4D98-8B4A-476FB41BCFE7}"/>
                          </a:ext>
                        </a:extLst>
                      </p:cNvPr>
                      <p:cNvSpPr txBox="1"/>
                      <p:nvPr/>
                    </p:nvSpPr>
                    <p:spPr>
                      <a:xfrm>
                        <a:off x="7077506" y="1947976"/>
                        <a:ext cx="838586" cy="492442"/>
                      </a:xfrm>
                      <a:prstGeom prst="rect">
                        <a:avLst/>
                      </a:prstGeom>
                      <a:noFill/>
                    </p:spPr>
                    <p:txBody>
                      <a:bodyPr wrap="square" rtlCol="0">
                        <a:spAutoFit/>
                      </a:bodyPr>
                      <a:lstStyle/>
                      <a:p>
                        <a:r>
                          <a:rPr kumimoji="1" lang="zh-CN" altLang="en-US" sz="900" dirty="0"/>
                          <a:t>研发部门</a:t>
                        </a:r>
                      </a:p>
                    </p:txBody>
                  </p:sp>
                </p:grpSp>
              </p:grpSp>
              <p:grpSp>
                <p:nvGrpSpPr>
                  <p:cNvPr id="53" name="Group 826">
                    <a:extLst>
                      <a:ext uri="{FF2B5EF4-FFF2-40B4-BE49-F238E27FC236}">
                        <a16:creationId xmlns="" xmlns:a16="http://schemas.microsoft.com/office/drawing/2014/main" id="{2E2142FA-4DEC-4973-9C7F-8E360FB930FB}"/>
                      </a:ext>
                    </a:extLst>
                  </p:cNvPr>
                  <p:cNvGrpSpPr/>
                  <p:nvPr/>
                </p:nvGrpSpPr>
                <p:grpSpPr>
                  <a:xfrm>
                    <a:off x="10362271" y="4460601"/>
                    <a:ext cx="1041100" cy="977076"/>
                    <a:chOff x="10385145" y="5925822"/>
                    <a:chExt cx="1041100" cy="977076"/>
                  </a:xfrm>
                </p:grpSpPr>
                <p:sp>
                  <p:nvSpPr>
                    <p:cNvPr id="86" name="Line 24">
                      <a:extLst>
                        <a:ext uri="{FF2B5EF4-FFF2-40B4-BE49-F238E27FC236}">
                          <a16:creationId xmlns="" xmlns:a16="http://schemas.microsoft.com/office/drawing/2014/main" id="{48D8D372-E573-47D2-B380-978FBC7BA2EA}"/>
                        </a:ext>
                      </a:extLst>
                    </p:cNvPr>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83">
                        <a:defRPr/>
                      </a:pPr>
                      <a:endParaRPr lang="zh-CN" altLang="en-US" sz="1350" kern="0">
                        <a:solidFill>
                          <a:sysClr val="windowText" lastClr="000000"/>
                        </a:solidFill>
                      </a:endParaRPr>
                    </a:p>
                  </p:txBody>
                </p:sp>
                <p:grpSp>
                  <p:nvGrpSpPr>
                    <p:cNvPr id="87" name="Group 828">
                      <a:extLst>
                        <a:ext uri="{FF2B5EF4-FFF2-40B4-BE49-F238E27FC236}">
                          <a16:creationId xmlns="" xmlns:a16="http://schemas.microsoft.com/office/drawing/2014/main" id="{8FA678EA-69E0-40BB-B4E4-4C4B9314CC4D}"/>
                        </a:ext>
                      </a:extLst>
                    </p:cNvPr>
                    <p:cNvGrpSpPr/>
                    <p:nvPr/>
                  </p:nvGrpSpPr>
                  <p:grpSpPr>
                    <a:xfrm>
                      <a:off x="10587659" y="5925822"/>
                      <a:ext cx="838586" cy="977076"/>
                      <a:chOff x="7077506" y="1463342"/>
                      <a:chExt cx="838586" cy="977076"/>
                    </a:xfrm>
                  </p:grpSpPr>
                  <p:pic>
                    <p:nvPicPr>
                      <p:cNvPr id="88" name="Picture 829">
                        <a:extLst>
                          <a:ext uri="{FF2B5EF4-FFF2-40B4-BE49-F238E27FC236}">
                            <a16:creationId xmlns="" xmlns:a16="http://schemas.microsoft.com/office/drawing/2014/main" id="{8A635473-80BA-47F9-8165-78F1C53EC5F5}"/>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38166" y="1463342"/>
                        <a:ext cx="517267"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Box 830">
                        <a:extLst>
                          <a:ext uri="{FF2B5EF4-FFF2-40B4-BE49-F238E27FC236}">
                            <a16:creationId xmlns="" xmlns:a16="http://schemas.microsoft.com/office/drawing/2014/main" id="{A1A27221-619F-41C7-BBD1-A1C671D209A9}"/>
                          </a:ext>
                        </a:extLst>
                      </p:cNvPr>
                      <p:cNvSpPr txBox="1"/>
                      <p:nvPr/>
                    </p:nvSpPr>
                    <p:spPr>
                      <a:xfrm>
                        <a:off x="7077506" y="1947976"/>
                        <a:ext cx="838586" cy="492442"/>
                      </a:xfrm>
                      <a:prstGeom prst="rect">
                        <a:avLst/>
                      </a:prstGeom>
                      <a:noFill/>
                    </p:spPr>
                    <p:txBody>
                      <a:bodyPr wrap="square" rtlCol="0">
                        <a:spAutoFit/>
                      </a:bodyPr>
                      <a:lstStyle/>
                      <a:p>
                        <a:r>
                          <a:rPr kumimoji="1" lang="zh-CN" altLang="en-US" sz="900" dirty="0"/>
                          <a:t>制造部门</a:t>
                        </a:r>
                      </a:p>
                    </p:txBody>
                  </p:sp>
                </p:grpSp>
              </p:grpSp>
              <p:grpSp>
                <p:nvGrpSpPr>
                  <p:cNvPr id="54" name="Group 831">
                    <a:extLst>
                      <a:ext uri="{FF2B5EF4-FFF2-40B4-BE49-F238E27FC236}">
                        <a16:creationId xmlns="" xmlns:a16="http://schemas.microsoft.com/office/drawing/2014/main" id="{7A8EA47E-B4A3-4FC5-BE70-A1182207D42E}"/>
                      </a:ext>
                    </a:extLst>
                  </p:cNvPr>
                  <p:cNvGrpSpPr/>
                  <p:nvPr/>
                </p:nvGrpSpPr>
                <p:grpSpPr>
                  <a:xfrm>
                    <a:off x="10362271" y="3724184"/>
                    <a:ext cx="1041100" cy="977076"/>
                    <a:chOff x="10385145" y="5925822"/>
                    <a:chExt cx="1041100" cy="977076"/>
                  </a:xfrm>
                </p:grpSpPr>
                <p:sp>
                  <p:nvSpPr>
                    <p:cNvPr id="82" name="Line 24">
                      <a:extLst>
                        <a:ext uri="{FF2B5EF4-FFF2-40B4-BE49-F238E27FC236}">
                          <a16:creationId xmlns="" xmlns:a16="http://schemas.microsoft.com/office/drawing/2014/main" id="{002E7BE9-81C4-4E95-B4AC-A3C221F56144}"/>
                        </a:ext>
                      </a:extLst>
                    </p:cNvPr>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83">
                        <a:defRPr/>
                      </a:pPr>
                      <a:endParaRPr lang="zh-CN" altLang="en-US" sz="1350" kern="0">
                        <a:solidFill>
                          <a:sysClr val="windowText" lastClr="000000"/>
                        </a:solidFill>
                      </a:endParaRPr>
                    </a:p>
                  </p:txBody>
                </p:sp>
                <p:grpSp>
                  <p:nvGrpSpPr>
                    <p:cNvPr id="83" name="Group 833">
                      <a:extLst>
                        <a:ext uri="{FF2B5EF4-FFF2-40B4-BE49-F238E27FC236}">
                          <a16:creationId xmlns="" xmlns:a16="http://schemas.microsoft.com/office/drawing/2014/main" id="{CF030AE5-05AD-42C0-BA3F-79DF172574C7}"/>
                        </a:ext>
                      </a:extLst>
                    </p:cNvPr>
                    <p:cNvGrpSpPr/>
                    <p:nvPr/>
                  </p:nvGrpSpPr>
                  <p:grpSpPr>
                    <a:xfrm>
                      <a:off x="10587659" y="5925822"/>
                      <a:ext cx="838586" cy="977076"/>
                      <a:chOff x="7077506" y="1463342"/>
                      <a:chExt cx="838586" cy="977076"/>
                    </a:xfrm>
                  </p:grpSpPr>
                  <p:pic>
                    <p:nvPicPr>
                      <p:cNvPr id="84" name="Picture 834">
                        <a:extLst>
                          <a:ext uri="{FF2B5EF4-FFF2-40B4-BE49-F238E27FC236}">
                            <a16:creationId xmlns="" xmlns:a16="http://schemas.microsoft.com/office/drawing/2014/main" id="{13A938ED-EC8E-494E-8B1D-4F87CE197A7A}"/>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238166" y="1463342"/>
                        <a:ext cx="517267"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 name="TextBox 835">
                        <a:extLst>
                          <a:ext uri="{FF2B5EF4-FFF2-40B4-BE49-F238E27FC236}">
                            <a16:creationId xmlns="" xmlns:a16="http://schemas.microsoft.com/office/drawing/2014/main" id="{D6A10217-C04E-4B4D-A101-AEE9A6084025}"/>
                          </a:ext>
                        </a:extLst>
                      </p:cNvPr>
                      <p:cNvSpPr txBox="1"/>
                      <p:nvPr/>
                    </p:nvSpPr>
                    <p:spPr>
                      <a:xfrm>
                        <a:off x="7077506" y="1947976"/>
                        <a:ext cx="838586" cy="492442"/>
                      </a:xfrm>
                      <a:prstGeom prst="rect">
                        <a:avLst/>
                      </a:prstGeom>
                      <a:noFill/>
                    </p:spPr>
                    <p:txBody>
                      <a:bodyPr wrap="square" rtlCol="0">
                        <a:spAutoFit/>
                      </a:bodyPr>
                      <a:lstStyle/>
                      <a:p>
                        <a:r>
                          <a:rPr kumimoji="1" lang="zh-CN" altLang="en-US" sz="900" dirty="0"/>
                          <a:t>生产部门</a:t>
                        </a:r>
                      </a:p>
                    </p:txBody>
                  </p:sp>
                </p:grpSp>
              </p:grpSp>
              <p:grpSp>
                <p:nvGrpSpPr>
                  <p:cNvPr id="55" name="Group 843">
                    <a:extLst>
                      <a:ext uri="{FF2B5EF4-FFF2-40B4-BE49-F238E27FC236}">
                        <a16:creationId xmlns="" xmlns:a16="http://schemas.microsoft.com/office/drawing/2014/main" id="{076FCCB5-F4A4-4A59-84AF-D9586D18B871}"/>
                      </a:ext>
                    </a:extLst>
                  </p:cNvPr>
                  <p:cNvGrpSpPr/>
                  <p:nvPr/>
                </p:nvGrpSpPr>
                <p:grpSpPr>
                  <a:xfrm>
                    <a:off x="10367457" y="1349241"/>
                    <a:ext cx="1225265" cy="804478"/>
                    <a:chOff x="10367458" y="1349241"/>
                    <a:chExt cx="1265780" cy="804478"/>
                  </a:xfrm>
                </p:grpSpPr>
                <p:sp>
                  <p:nvSpPr>
                    <p:cNvPr id="75" name="Line 24">
                      <a:extLst>
                        <a:ext uri="{FF2B5EF4-FFF2-40B4-BE49-F238E27FC236}">
                          <a16:creationId xmlns="" xmlns:a16="http://schemas.microsoft.com/office/drawing/2014/main" id="{444B02F0-C192-4CD4-A5BA-C99C6E38EDFD}"/>
                        </a:ext>
                      </a:extLst>
                    </p:cNvPr>
                    <p:cNvSpPr>
                      <a:spLocks noChangeShapeType="1"/>
                    </p:cNvSpPr>
                    <p:nvPr/>
                  </p:nvSpPr>
                  <p:spPr bwMode="auto">
                    <a:xfrm rot="16200000">
                      <a:off x="10555429" y="1421479"/>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83">
                        <a:defRPr/>
                      </a:pPr>
                      <a:endParaRPr lang="zh-CN" altLang="en-US" sz="1350" kern="0">
                        <a:solidFill>
                          <a:sysClr val="windowText" lastClr="000000"/>
                        </a:solidFill>
                      </a:endParaRPr>
                    </a:p>
                  </p:txBody>
                </p:sp>
                <p:grpSp>
                  <p:nvGrpSpPr>
                    <p:cNvPr id="76" name="Group 842">
                      <a:extLst>
                        <a:ext uri="{FF2B5EF4-FFF2-40B4-BE49-F238E27FC236}">
                          <a16:creationId xmlns="" xmlns:a16="http://schemas.microsoft.com/office/drawing/2014/main" id="{F601F1A5-C745-43D2-AD15-833B07162C20}"/>
                        </a:ext>
                      </a:extLst>
                    </p:cNvPr>
                    <p:cNvGrpSpPr/>
                    <p:nvPr/>
                  </p:nvGrpSpPr>
                  <p:grpSpPr>
                    <a:xfrm>
                      <a:off x="10810332" y="1349241"/>
                      <a:ext cx="822906" cy="804478"/>
                      <a:chOff x="10842801" y="1241280"/>
                      <a:chExt cx="842078" cy="1824339"/>
                    </a:xfrm>
                  </p:grpSpPr>
                  <p:grpSp>
                    <p:nvGrpSpPr>
                      <p:cNvPr id="77" name="组合 2">
                        <a:extLst>
                          <a:ext uri="{FF2B5EF4-FFF2-40B4-BE49-F238E27FC236}">
                            <a16:creationId xmlns="" xmlns:a16="http://schemas.microsoft.com/office/drawing/2014/main" id="{D87A5FEC-49AB-4A23-BCD5-4FD626687BB7}"/>
                          </a:ext>
                        </a:extLst>
                      </p:cNvPr>
                      <p:cNvGrpSpPr/>
                      <p:nvPr/>
                    </p:nvGrpSpPr>
                    <p:grpSpPr>
                      <a:xfrm>
                        <a:off x="10842801" y="1241280"/>
                        <a:ext cx="782638" cy="673100"/>
                        <a:chOff x="5213351" y="4213226"/>
                        <a:chExt cx="782638" cy="673100"/>
                      </a:xfrm>
                    </p:grpSpPr>
                    <p:sp>
                      <p:nvSpPr>
                        <p:cNvPr id="79" name="Freeform 112">
                          <a:extLst>
                            <a:ext uri="{FF2B5EF4-FFF2-40B4-BE49-F238E27FC236}">
                              <a16:creationId xmlns="" xmlns:a16="http://schemas.microsoft.com/office/drawing/2014/main" id="{59027689-9184-486E-BB41-BF19E01ECD02}"/>
                            </a:ext>
                          </a:extLst>
                        </p:cNvPr>
                        <p:cNvSpPr>
                          <a:spLocks/>
                        </p:cNvSpPr>
                        <p:nvPr/>
                      </p:nvSpPr>
                      <p:spPr bwMode="auto">
                        <a:xfrm>
                          <a:off x="5689601" y="4213226"/>
                          <a:ext cx="301625" cy="390525"/>
                        </a:xfrm>
                        <a:custGeom>
                          <a:avLst/>
                          <a:gdLst>
                            <a:gd name="T0" fmla="*/ 144 w 159"/>
                            <a:gd name="T1" fmla="*/ 91 h 206"/>
                            <a:gd name="T2" fmla="*/ 126 w 159"/>
                            <a:gd name="T3" fmla="*/ 76 h 206"/>
                            <a:gd name="T4" fmla="*/ 102 w 159"/>
                            <a:gd name="T5" fmla="*/ 56 h 206"/>
                            <a:gd name="T6" fmla="*/ 100 w 159"/>
                            <a:gd name="T7" fmla="*/ 40 h 206"/>
                            <a:gd name="T8" fmla="*/ 71 w 159"/>
                            <a:gd name="T9" fmla="*/ 5 h 206"/>
                            <a:gd name="T10" fmla="*/ 34 w 159"/>
                            <a:gd name="T11" fmla="*/ 13 h 206"/>
                            <a:gd name="T12" fmla="*/ 26 w 159"/>
                            <a:gd name="T13" fmla="*/ 34 h 206"/>
                            <a:gd name="T14" fmla="*/ 24 w 159"/>
                            <a:gd name="T15" fmla="*/ 55 h 206"/>
                            <a:gd name="T16" fmla="*/ 26 w 159"/>
                            <a:gd name="T17" fmla="*/ 65 h 206"/>
                            <a:gd name="T18" fmla="*/ 31 w 159"/>
                            <a:gd name="T19" fmla="*/ 70 h 206"/>
                            <a:gd name="T20" fmla="*/ 35 w 159"/>
                            <a:gd name="T21" fmla="*/ 75 h 206"/>
                            <a:gd name="T22" fmla="*/ 35 w 159"/>
                            <a:gd name="T23" fmla="*/ 80 h 206"/>
                            <a:gd name="T24" fmla="*/ 39 w 159"/>
                            <a:gd name="T25" fmla="*/ 84 h 206"/>
                            <a:gd name="T26" fmla="*/ 44 w 159"/>
                            <a:gd name="T27" fmla="*/ 91 h 206"/>
                            <a:gd name="T28" fmla="*/ 60 w 159"/>
                            <a:gd name="T29" fmla="*/ 95 h 206"/>
                            <a:gd name="T30" fmla="*/ 59 w 159"/>
                            <a:gd name="T31" fmla="*/ 120 h 206"/>
                            <a:gd name="T32" fmla="*/ 54 w 159"/>
                            <a:gd name="T33" fmla="*/ 142 h 206"/>
                            <a:gd name="T34" fmla="*/ 54 w 159"/>
                            <a:gd name="T35" fmla="*/ 144 h 206"/>
                            <a:gd name="T36" fmla="*/ 53 w 159"/>
                            <a:gd name="T37" fmla="*/ 141 h 206"/>
                            <a:gd name="T38" fmla="*/ 47 w 159"/>
                            <a:gd name="T39" fmla="*/ 126 h 206"/>
                            <a:gd name="T40" fmla="*/ 43 w 159"/>
                            <a:gd name="T41" fmla="*/ 124 h 206"/>
                            <a:gd name="T42" fmla="*/ 42 w 159"/>
                            <a:gd name="T43" fmla="*/ 138 h 206"/>
                            <a:gd name="T44" fmla="*/ 40 w 159"/>
                            <a:gd name="T45" fmla="*/ 147 h 206"/>
                            <a:gd name="T46" fmla="*/ 18 w 159"/>
                            <a:gd name="T47" fmla="*/ 138 h 206"/>
                            <a:gd name="T48" fmla="*/ 6 w 159"/>
                            <a:gd name="T49" fmla="*/ 135 h 206"/>
                            <a:gd name="T50" fmla="*/ 11 w 159"/>
                            <a:gd name="T51" fmla="*/ 143 h 206"/>
                            <a:gd name="T52" fmla="*/ 23 w 159"/>
                            <a:gd name="T53" fmla="*/ 150 h 206"/>
                            <a:gd name="T54" fmla="*/ 26 w 159"/>
                            <a:gd name="T55" fmla="*/ 154 h 206"/>
                            <a:gd name="T56" fmla="*/ 16 w 159"/>
                            <a:gd name="T57" fmla="*/ 150 h 206"/>
                            <a:gd name="T58" fmla="*/ 2 w 159"/>
                            <a:gd name="T59" fmla="*/ 144 h 206"/>
                            <a:gd name="T60" fmla="*/ 5 w 159"/>
                            <a:gd name="T61" fmla="*/ 151 h 206"/>
                            <a:gd name="T62" fmla="*/ 6 w 159"/>
                            <a:gd name="T63" fmla="*/ 159 h 206"/>
                            <a:gd name="T64" fmla="*/ 20 w 159"/>
                            <a:gd name="T65" fmla="*/ 172 h 206"/>
                            <a:gd name="T66" fmla="*/ 47 w 159"/>
                            <a:gd name="T67" fmla="*/ 179 h 206"/>
                            <a:gd name="T68" fmla="*/ 43 w 159"/>
                            <a:gd name="T69" fmla="*/ 206 h 206"/>
                            <a:gd name="T70" fmla="*/ 151 w 159"/>
                            <a:gd name="T71" fmla="*/ 206 h 206"/>
                            <a:gd name="T72" fmla="*/ 144 w 159"/>
                            <a:gd name="T73" fmla="*/ 9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06">
                              <a:moveTo>
                                <a:pt x="144" y="91"/>
                              </a:moveTo>
                              <a:cubicBezTo>
                                <a:pt x="144" y="91"/>
                                <a:pt x="140" y="84"/>
                                <a:pt x="126" y="76"/>
                              </a:cubicBezTo>
                              <a:cubicBezTo>
                                <a:pt x="111" y="68"/>
                                <a:pt x="106" y="67"/>
                                <a:pt x="102" y="56"/>
                              </a:cubicBezTo>
                              <a:cubicBezTo>
                                <a:pt x="102" y="56"/>
                                <a:pt x="100" y="49"/>
                                <a:pt x="100" y="40"/>
                              </a:cubicBezTo>
                              <a:cubicBezTo>
                                <a:pt x="100" y="32"/>
                                <a:pt x="95" y="11"/>
                                <a:pt x="71" y="5"/>
                              </a:cubicBezTo>
                              <a:cubicBezTo>
                                <a:pt x="50" y="0"/>
                                <a:pt x="40" y="7"/>
                                <a:pt x="34" y="13"/>
                              </a:cubicBezTo>
                              <a:cubicBezTo>
                                <a:pt x="34" y="13"/>
                                <a:pt x="25" y="22"/>
                                <a:pt x="26" y="34"/>
                              </a:cubicBezTo>
                              <a:cubicBezTo>
                                <a:pt x="27" y="47"/>
                                <a:pt x="26" y="48"/>
                                <a:pt x="24" y="55"/>
                              </a:cubicBezTo>
                              <a:cubicBezTo>
                                <a:pt x="22" y="62"/>
                                <a:pt x="20" y="65"/>
                                <a:pt x="26" y="65"/>
                              </a:cubicBezTo>
                              <a:cubicBezTo>
                                <a:pt x="31" y="64"/>
                                <a:pt x="32" y="65"/>
                                <a:pt x="31" y="70"/>
                              </a:cubicBezTo>
                              <a:cubicBezTo>
                                <a:pt x="30" y="75"/>
                                <a:pt x="32" y="76"/>
                                <a:pt x="35" y="75"/>
                              </a:cubicBezTo>
                              <a:cubicBezTo>
                                <a:pt x="35" y="75"/>
                                <a:pt x="32" y="80"/>
                                <a:pt x="35" y="80"/>
                              </a:cubicBezTo>
                              <a:cubicBezTo>
                                <a:pt x="39" y="80"/>
                                <a:pt x="39" y="80"/>
                                <a:pt x="39" y="84"/>
                              </a:cubicBezTo>
                              <a:cubicBezTo>
                                <a:pt x="39" y="87"/>
                                <a:pt x="38" y="92"/>
                                <a:pt x="44" y="91"/>
                              </a:cubicBezTo>
                              <a:cubicBezTo>
                                <a:pt x="50" y="91"/>
                                <a:pt x="55" y="88"/>
                                <a:pt x="60" y="95"/>
                              </a:cubicBezTo>
                              <a:cubicBezTo>
                                <a:pt x="65" y="102"/>
                                <a:pt x="62" y="111"/>
                                <a:pt x="59" y="120"/>
                              </a:cubicBezTo>
                              <a:cubicBezTo>
                                <a:pt x="57" y="129"/>
                                <a:pt x="54" y="142"/>
                                <a:pt x="54" y="142"/>
                              </a:cubicBezTo>
                              <a:cubicBezTo>
                                <a:pt x="54" y="142"/>
                                <a:pt x="54" y="143"/>
                                <a:pt x="54" y="144"/>
                              </a:cubicBezTo>
                              <a:cubicBezTo>
                                <a:pt x="54" y="142"/>
                                <a:pt x="53" y="141"/>
                                <a:pt x="53" y="141"/>
                              </a:cubicBezTo>
                              <a:cubicBezTo>
                                <a:pt x="49" y="134"/>
                                <a:pt x="47" y="130"/>
                                <a:pt x="47" y="126"/>
                              </a:cubicBezTo>
                              <a:cubicBezTo>
                                <a:pt x="47" y="122"/>
                                <a:pt x="45" y="121"/>
                                <a:pt x="43" y="124"/>
                              </a:cubicBezTo>
                              <a:cubicBezTo>
                                <a:pt x="40" y="127"/>
                                <a:pt x="40" y="133"/>
                                <a:pt x="42" y="138"/>
                              </a:cubicBezTo>
                              <a:cubicBezTo>
                                <a:pt x="44" y="144"/>
                                <a:pt x="47" y="149"/>
                                <a:pt x="40" y="147"/>
                              </a:cubicBezTo>
                              <a:cubicBezTo>
                                <a:pt x="32" y="146"/>
                                <a:pt x="24" y="141"/>
                                <a:pt x="18" y="138"/>
                              </a:cubicBezTo>
                              <a:cubicBezTo>
                                <a:pt x="12" y="135"/>
                                <a:pt x="7" y="133"/>
                                <a:pt x="6" y="135"/>
                              </a:cubicBezTo>
                              <a:cubicBezTo>
                                <a:pt x="4" y="137"/>
                                <a:pt x="7" y="141"/>
                                <a:pt x="11" y="143"/>
                              </a:cubicBezTo>
                              <a:cubicBezTo>
                                <a:pt x="15" y="146"/>
                                <a:pt x="23" y="150"/>
                                <a:pt x="23" y="150"/>
                              </a:cubicBezTo>
                              <a:cubicBezTo>
                                <a:pt x="23" y="150"/>
                                <a:pt x="27" y="152"/>
                                <a:pt x="26" y="154"/>
                              </a:cubicBezTo>
                              <a:cubicBezTo>
                                <a:pt x="25" y="155"/>
                                <a:pt x="18" y="152"/>
                                <a:pt x="16" y="150"/>
                              </a:cubicBezTo>
                              <a:cubicBezTo>
                                <a:pt x="13" y="148"/>
                                <a:pt x="5" y="140"/>
                                <a:pt x="2" y="144"/>
                              </a:cubicBezTo>
                              <a:cubicBezTo>
                                <a:pt x="0" y="147"/>
                                <a:pt x="4" y="150"/>
                                <a:pt x="5" y="151"/>
                              </a:cubicBezTo>
                              <a:cubicBezTo>
                                <a:pt x="5" y="151"/>
                                <a:pt x="3" y="154"/>
                                <a:pt x="6" y="159"/>
                              </a:cubicBezTo>
                              <a:cubicBezTo>
                                <a:pt x="9" y="164"/>
                                <a:pt x="12" y="169"/>
                                <a:pt x="20" y="172"/>
                              </a:cubicBezTo>
                              <a:cubicBezTo>
                                <a:pt x="29" y="175"/>
                                <a:pt x="34" y="178"/>
                                <a:pt x="47" y="179"/>
                              </a:cubicBezTo>
                              <a:cubicBezTo>
                                <a:pt x="45" y="188"/>
                                <a:pt x="44" y="198"/>
                                <a:pt x="43" y="206"/>
                              </a:cubicBezTo>
                              <a:cubicBezTo>
                                <a:pt x="151" y="206"/>
                                <a:pt x="151" y="206"/>
                                <a:pt x="151" y="206"/>
                              </a:cubicBezTo>
                              <a:cubicBezTo>
                                <a:pt x="153" y="181"/>
                                <a:pt x="159" y="111"/>
                                <a:pt x="144"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0" name="Freeform 113">
                          <a:extLst>
                            <a:ext uri="{FF2B5EF4-FFF2-40B4-BE49-F238E27FC236}">
                              <a16:creationId xmlns="" xmlns:a16="http://schemas.microsoft.com/office/drawing/2014/main" id="{37C4133A-A2A5-4E3A-BEA3-29F6B02CFD9F}"/>
                            </a:ext>
                          </a:extLst>
                        </p:cNvPr>
                        <p:cNvSpPr>
                          <a:spLocks/>
                        </p:cNvSpPr>
                        <p:nvPr/>
                      </p:nvSpPr>
                      <p:spPr bwMode="auto">
                        <a:xfrm>
                          <a:off x="5232401" y="4217988"/>
                          <a:ext cx="395288" cy="385763"/>
                        </a:xfrm>
                        <a:custGeom>
                          <a:avLst/>
                          <a:gdLst>
                            <a:gd name="T0" fmla="*/ 203 w 208"/>
                            <a:gd name="T1" fmla="*/ 164 h 203"/>
                            <a:gd name="T2" fmla="*/ 193 w 208"/>
                            <a:gd name="T3" fmla="*/ 146 h 203"/>
                            <a:gd name="T4" fmla="*/ 182 w 208"/>
                            <a:gd name="T5" fmla="*/ 129 h 203"/>
                            <a:gd name="T6" fmla="*/ 169 w 208"/>
                            <a:gd name="T7" fmla="*/ 111 h 203"/>
                            <a:gd name="T8" fmla="*/ 160 w 208"/>
                            <a:gd name="T9" fmla="*/ 98 h 203"/>
                            <a:gd name="T10" fmla="*/ 147 w 208"/>
                            <a:gd name="T11" fmla="*/ 84 h 203"/>
                            <a:gd name="T12" fmla="*/ 113 w 208"/>
                            <a:gd name="T13" fmla="*/ 82 h 203"/>
                            <a:gd name="T14" fmla="*/ 99 w 208"/>
                            <a:gd name="T15" fmla="*/ 78 h 203"/>
                            <a:gd name="T16" fmla="*/ 107 w 208"/>
                            <a:gd name="T17" fmla="*/ 55 h 203"/>
                            <a:gd name="T18" fmla="*/ 103 w 208"/>
                            <a:gd name="T19" fmla="*/ 40 h 203"/>
                            <a:gd name="T20" fmla="*/ 103 w 208"/>
                            <a:gd name="T21" fmla="*/ 33 h 203"/>
                            <a:gd name="T22" fmla="*/ 99 w 208"/>
                            <a:gd name="T23" fmla="*/ 18 h 203"/>
                            <a:gd name="T24" fmla="*/ 89 w 208"/>
                            <a:gd name="T25" fmla="*/ 8 h 203"/>
                            <a:gd name="T26" fmla="*/ 63 w 208"/>
                            <a:gd name="T27" fmla="*/ 4 h 203"/>
                            <a:gd name="T28" fmla="*/ 44 w 208"/>
                            <a:gd name="T29" fmla="*/ 13 h 203"/>
                            <a:gd name="T30" fmla="*/ 35 w 208"/>
                            <a:gd name="T31" fmla="*/ 40 h 203"/>
                            <a:gd name="T32" fmla="*/ 48 w 208"/>
                            <a:gd name="T33" fmla="*/ 63 h 203"/>
                            <a:gd name="T34" fmla="*/ 52 w 208"/>
                            <a:gd name="T35" fmla="*/ 79 h 203"/>
                            <a:gd name="T36" fmla="*/ 44 w 208"/>
                            <a:gd name="T37" fmla="*/ 86 h 203"/>
                            <a:gd name="T38" fmla="*/ 8 w 208"/>
                            <a:gd name="T39" fmla="*/ 105 h 203"/>
                            <a:gd name="T40" fmla="*/ 4 w 208"/>
                            <a:gd name="T41" fmla="*/ 132 h 203"/>
                            <a:gd name="T42" fmla="*/ 2 w 208"/>
                            <a:gd name="T43" fmla="*/ 171 h 203"/>
                            <a:gd name="T44" fmla="*/ 3 w 208"/>
                            <a:gd name="T45" fmla="*/ 203 h 203"/>
                            <a:gd name="T46" fmla="*/ 205 w 208"/>
                            <a:gd name="T47" fmla="*/ 203 h 203"/>
                            <a:gd name="T48" fmla="*/ 203 w 208"/>
                            <a:gd name="T49" fmla="*/ 16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 h="203">
                              <a:moveTo>
                                <a:pt x="203" y="164"/>
                              </a:moveTo>
                              <a:cubicBezTo>
                                <a:pt x="200" y="154"/>
                                <a:pt x="193" y="153"/>
                                <a:pt x="193" y="146"/>
                              </a:cubicBezTo>
                              <a:cubicBezTo>
                                <a:pt x="192" y="139"/>
                                <a:pt x="183" y="133"/>
                                <a:pt x="182" y="129"/>
                              </a:cubicBezTo>
                              <a:cubicBezTo>
                                <a:pt x="180" y="125"/>
                                <a:pt x="176" y="116"/>
                                <a:pt x="169" y="111"/>
                              </a:cubicBezTo>
                              <a:cubicBezTo>
                                <a:pt x="163" y="106"/>
                                <a:pt x="163" y="106"/>
                                <a:pt x="160" y="98"/>
                              </a:cubicBezTo>
                              <a:cubicBezTo>
                                <a:pt x="157" y="91"/>
                                <a:pt x="155" y="87"/>
                                <a:pt x="147" y="84"/>
                              </a:cubicBezTo>
                              <a:cubicBezTo>
                                <a:pt x="139" y="81"/>
                                <a:pt x="122" y="83"/>
                                <a:pt x="113" y="82"/>
                              </a:cubicBezTo>
                              <a:cubicBezTo>
                                <a:pt x="105" y="82"/>
                                <a:pt x="99" y="78"/>
                                <a:pt x="99" y="78"/>
                              </a:cubicBezTo>
                              <a:cubicBezTo>
                                <a:pt x="107" y="79"/>
                                <a:pt x="106" y="63"/>
                                <a:pt x="107" y="55"/>
                              </a:cubicBezTo>
                              <a:cubicBezTo>
                                <a:pt x="108" y="46"/>
                                <a:pt x="104" y="42"/>
                                <a:pt x="103" y="40"/>
                              </a:cubicBezTo>
                              <a:cubicBezTo>
                                <a:pt x="102" y="38"/>
                                <a:pt x="102" y="38"/>
                                <a:pt x="103" y="33"/>
                              </a:cubicBezTo>
                              <a:cubicBezTo>
                                <a:pt x="104" y="29"/>
                                <a:pt x="102" y="24"/>
                                <a:pt x="99" y="18"/>
                              </a:cubicBezTo>
                              <a:cubicBezTo>
                                <a:pt x="96" y="12"/>
                                <a:pt x="89" y="8"/>
                                <a:pt x="89" y="8"/>
                              </a:cubicBezTo>
                              <a:cubicBezTo>
                                <a:pt x="78" y="0"/>
                                <a:pt x="63" y="4"/>
                                <a:pt x="63" y="4"/>
                              </a:cubicBezTo>
                              <a:cubicBezTo>
                                <a:pt x="63" y="4"/>
                                <a:pt x="51" y="6"/>
                                <a:pt x="44" y="13"/>
                              </a:cubicBezTo>
                              <a:cubicBezTo>
                                <a:pt x="37" y="20"/>
                                <a:pt x="34" y="30"/>
                                <a:pt x="35" y="40"/>
                              </a:cubicBezTo>
                              <a:cubicBezTo>
                                <a:pt x="35" y="49"/>
                                <a:pt x="43" y="58"/>
                                <a:pt x="48" y="63"/>
                              </a:cubicBezTo>
                              <a:cubicBezTo>
                                <a:pt x="52" y="68"/>
                                <a:pt x="52" y="75"/>
                                <a:pt x="52" y="79"/>
                              </a:cubicBezTo>
                              <a:cubicBezTo>
                                <a:pt x="51" y="83"/>
                                <a:pt x="49" y="83"/>
                                <a:pt x="44" y="86"/>
                              </a:cubicBezTo>
                              <a:cubicBezTo>
                                <a:pt x="40" y="88"/>
                                <a:pt x="13" y="97"/>
                                <a:pt x="8" y="105"/>
                              </a:cubicBezTo>
                              <a:cubicBezTo>
                                <a:pt x="2" y="112"/>
                                <a:pt x="2" y="124"/>
                                <a:pt x="4" y="132"/>
                              </a:cubicBezTo>
                              <a:cubicBezTo>
                                <a:pt x="5" y="140"/>
                                <a:pt x="0" y="152"/>
                                <a:pt x="2" y="171"/>
                              </a:cubicBezTo>
                              <a:cubicBezTo>
                                <a:pt x="3" y="183"/>
                                <a:pt x="1" y="194"/>
                                <a:pt x="3" y="203"/>
                              </a:cubicBezTo>
                              <a:cubicBezTo>
                                <a:pt x="205" y="203"/>
                                <a:pt x="205" y="203"/>
                                <a:pt x="205" y="203"/>
                              </a:cubicBezTo>
                              <a:cubicBezTo>
                                <a:pt x="208" y="182"/>
                                <a:pt x="206" y="172"/>
                                <a:pt x="203" y="1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81" name="Freeform 114">
                          <a:extLst>
                            <a:ext uri="{FF2B5EF4-FFF2-40B4-BE49-F238E27FC236}">
                              <a16:creationId xmlns="" xmlns:a16="http://schemas.microsoft.com/office/drawing/2014/main" id="{133F15D9-8747-4795-AA3F-94CB14D2927F}"/>
                            </a:ext>
                          </a:extLst>
                        </p:cNvPr>
                        <p:cNvSpPr>
                          <a:spLocks/>
                        </p:cNvSpPr>
                        <p:nvPr/>
                      </p:nvSpPr>
                      <p:spPr bwMode="auto">
                        <a:xfrm>
                          <a:off x="5213351" y="4619626"/>
                          <a:ext cx="782638" cy="266700"/>
                        </a:xfrm>
                        <a:custGeom>
                          <a:avLst/>
                          <a:gdLst>
                            <a:gd name="T0" fmla="*/ 0 w 411"/>
                            <a:gd name="T1" fmla="*/ 0 h 140"/>
                            <a:gd name="T2" fmla="*/ 0 w 411"/>
                            <a:gd name="T3" fmla="*/ 140 h 140"/>
                            <a:gd name="T4" fmla="*/ 411 w 411"/>
                            <a:gd name="T5" fmla="*/ 140 h 140"/>
                            <a:gd name="T6" fmla="*/ 411 w 411"/>
                            <a:gd name="T7" fmla="*/ 0 h 140"/>
                            <a:gd name="T8" fmla="*/ 0 w 411"/>
                            <a:gd name="T9" fmla="*/ 0 h 140"/>
                          </a:gdLst>
                          <a:ahLst/>
                          <a:cxnLst>
                            <a:cxn ang="0">
                              <a:pos x="T0" y="T1"/>
                            </a:cxn>
                            <a:cxn ang="0">
                              <a:pos x="T2" y="T3"/>
                            </a:cxn>
                            <a:cxn ang="0">
                              <a:pos x="T4" y="T5"/>
                            </a:cxn>
                            <a:cxn ang="0">
                              <a:pos x="T6" y="T7"/>
                            </a:cxn>
                            <a:cxn ang="0">
                              <a:pos x="T8" y="T9"/>
                            </a:cxn>
                          </a:cxnLst>
                          <a:rect l="0" t="0" r="r" b="b"/>
                          <a:pathLst>
                            <a:path w="411" h="140">
                              <a:moveTo>
                                <a:pt x="0" y="0"/>
                              </a:moveTo>
                              <a:cubicBezTo>
                                <a:pt x="0" y="140"/>
                                <a:pt x="0" y="140"/>
                                <a:pt x="0" y="140"/>
                              </a:cubicBezTo>
                              <a:cubicBezTo>
                                <a:pt x="0" y="140"/>
                                <a:pt x="403" y="140"/>
                                <a:pt x="411" y="140"/>
                              </a:cubicBezTo>
                              <a:cubicBezTo>
                                <a:pt x="411" y="132"/>
                                <a:pt x="411" y="8"/>
                                <a:pt x="411" y="0"/>
                              </a:cubicBezTo>
                              <a:cubicBezTo>
                                <a:pt x="403"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78" name="TextBox 841">
                        <a:extLst>
                          <a:ext uri="{FF2B5EF4-FFF2-40B4-BE49-F238E27FC236}">
                            <a16:creationId xmlns="" xmlns:a16="http://schemas.microsoft.com/office/drawing/2014/main" id="{5D209E7A-17BD-4448-8033-BFD3B0C5DC1E}"/>
                          </a:ext>
                        </a:extLst>
                      </p:cNvPr>
                      <p:cNvSpPr txBox="1"/>
                      <p:nvPr/>
                    </p:nvSpPr>
                    <p:spPr>
                      <a:xfrm>
                        <a:off x="10846292" y="1948891"/>
                        <a:ext cx="838587" cy="1116728"/>
                      </a:xfrm>
                      <a:prstGeom prst="rect">
                        <a:avLst/>
                      </a:prstGeom>
                      <a:noFill/>
                    </p:spPr>
                    <p:txBody>
                      <a:bodyPr wrap="square" rtlCol="0">
                        <a:spAutoFit/>
                      </a:bodyPr>
                      <a:lstStyle/>
                      <a:p>
                        <a:r>
                          <a:rPr kumimoji="1" lang="zh-CN" altLang="en-US" sz="900" dirty="0"/>
                          <a:t>集团高管</a:t>
                        </a:r>
                      </a:p>
                    </p:txBody>
                  </p:sp>
                </p:grpSp>
              </p:grpSp>
              <p:sp>
                <p:nvSpPr>
                  <p:cNvPr id="56" name="Line 24">
                    <a:extLst>
                      <a:ext uri="{FF2B5EF4-FFF2-40B4-BE49-F238E27FC236}">
                        <a16:creationId xmlns="" xmlns:a16="http://schemas.microsoft.com/office/drawing/2014/main" id="{AB3F8E92-3181-4875-BB36-3E96212A395A}"/>
                      </a:ext>
                    </a:extLst>
                  </p:cNvPr>
                  <p:cNvSpPr>
                    <a:spLocks noChangeShapeType="1"/>
                  </p:cNvSpPr>
                  <p:nvPr/>
                </p:nvSpPr>
                <p:spPr bwMode="auto">
                  <a:xfrm rot="16200000">
                    <a:off x="10550242" y="1981230"/>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83">
                      <a:defRPr/>
                    </a:pPr>
                    <a:endParaRPr lang="zh-CN" altLang="en-US" sz="1350" kern="0">
                      <a:solidFill>
                        <a:sysClr val="windowText" lastClr="000000"/>
                      </a:solidFill>
                    </a:endParaRPr>
                  </a:p>
                </p:txBody>
              </p:sp>
              <p:sp>
                <p:nvSpPr>
                  <p:cNvPr id="57" name="TextBox 856">
                    <a:extLst>
                      <a:ext uri="{FF2B5EF4-FFF2-40B4-BE49-F238E27FC236}">
                        <a16:creationId xmlns="" xmlns:a16="http://schemas.microsoft.com/office/drawing/2014/main" id="{F5E00698-C5CB-4A36-81A9-0C81167981F8}"/>
                      </a:ext>
                    </a:extLst>
                  </p:cNvPr>
                  <p:cNvSpPr txBox="1"/>
                  <p:nvPr/>
                </p:nvSpPr>
                <p:spPr>
                  <a:xfrm>
                    <a:off x="10769600" y="2283996"/>
                    <a:ext cx="819494" cy="492443"/>
                  </a:xfrm>
                  <a:prstGeom prst="rect">
                    <a:avLst/>
                  </a:prstGeom>
                  <a:noFill/>
                </p:spPr>
                <p:txBody>
                  <a:bodyPr wrap="square" rtlCol="0">
                    <a:spAutoFit/>
                  </a:bodyPr>
                  <a:lstStyle/>
                  <a:p>
                    <a:r>
                      <a:rPr kumimoji="1" lang="zh-CN" altLang="en-US" sz="900" dirty="0"/>
                      <a:t>部门主管</a:t>
                    </a:r>
                  </a:p>
                </p:txBody>
              </p:sp>
              <p:grpSp>
                <p:nvGrpSpPr>
                  <p:cNvPr id="58" name="Group 878">
                    <a:extLst>
                      <a:ext uri="{FF2B5EF4-FFF2-40B4-BE49-F238E27FC236}">
                        <a16:creationId xmlns="" xmlns:a16="http://schemas.microsoft.com/office/drawing/2014/main" id="{47519710-3BB8-448F-84AC-79B2A75B58CA}"/>
                      </a:ext>
                    </a:extLst>
                  </p:cNvPr>
                  <p:cNvGrpSpPr/>
                  <p:nvPr/>
                </p:nvGrpSpPr>
                <p:grpSpPr>
                  <a:xfrm>
                    <a:off x="10362271" y="2518662"/>
                    <a:ext cx="1295286" cy="868523"/>
                    <a:chOff x="10362271" y="1853691"/>
                    <a:chExt cx="1265773" cy="868523"/>
                  </a:xfrm>
                </p:grpSpPr>
                <p:sp>
                  <p:nvSpPr>
                    <p:cNvPr id="72" name="Line 24">
                      <a:extLst>
                        <a:ext uri="{FF2B5EF4-FFF2-40B4-BE49-F238E27FC236}">
                          <a16:creationId xmlns="" xmlns:a16="http://schemas.microsoft.com/office/drawing/2014/main" id="{D7CAF1C6-A064-4F08-BB47-55DB480DCB39}"/>
                        </a:ext>
                      </a:extLst>
                    </p:cNvPr>
                    <p:cNvSpPr>
                      <a:spLocks noChangeShapeType="1"/>
                    </p:cNvSpPr>
                    <p:nvPr/>
                  </p:nvSpPr>
                  <p:spPr bwMode="auto">
                    <a:xfrm rot="16200000">
                      <a:off x="10550242" y="1989976"/>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685783">
                        <a:defRPr/>
                      </a:pPr>
                      <a:endParaRPr lang="zh-CN" altLang="en-US" sz="1350" kern="0">
                        <a:solidFill>
                          <a:sysClr val="windowText" lastClr="000000"/>
                        </a:solidFill>
                      </a:endParaRPr>
                    </a:p>
                  </p:txBody>
                </p:sp>
                <p:sp>
                  <p:nvSpPr>
                    <p:cNvPr id="73" name="TextBox 848">
                      <a:extLst>
                        <a:ext uri="{FF2B5EF4-FFF2-40B4-BE49-F238E27FC236}">
                          <a16:creationId xmlns="" xmlns:a16="http://schemas.microsoft.com/office/drawing/2014/main" id="{F88B3F63-23AC-467E-A4D2-F340015FE859}"/>
                        </a:ext>
                      </a:extLst>
                    </p:cNvPr>
                    <p:cNvSpPr txBox="1"/>
                    <p:nvPr/>
                  </p:nvSpPr>
                  <p:spPr>
                    <a:xfrm>
                      <a:off x="10808551" y="2229772"/>
                      <a:ext cx="819493" cy="492442"/>
                    </a:xfrm>
                    <a:prstGeom prst="rect">
                      <a:avLst/>
                    </a:prstGeom>
                    <a:noFill/>
                  </p:spPr>
                  <p:txBody>
                    <a:bodyPr wrap="square" rtlCol="0">
                      <a:spAutoFit/>
                    </a:bodyPr>
                    <a:lstStyle/>
                    <a:p>
                      <a:r>
                        <a:rPr kumimoji="1" lang="zh-CN" altLang="en-US" sz="900" dirty="0"/>
                        <a:t>二级厂部</a:t>
                      </a:r>
                    </a:p>
                  </p:txBody>
                </p:sp>
                <p:sp>
                  <p:nvSpPr>
                    <p:cNvPr id="74" name="Freeform 9">
                      <a:extLst>
                        <a:ext uri="{FF2B5EF4-FFF2-40B4-BE49-F238E27FC236}">
                          <a16:creationId xmlns="" xmlns:a16="http://schemas.microsoft.com/office/drawing/2014/main" id="{2CB545D0-D15E-41D9-814C-9237ACF51F52}"/>
                        </a:ext>
                      </a:extLst>
                    </p:cNvPr>
                    <p:cNvSpPr>
                      <a:spLocks noEditPoints="1"/>
                    </p:cNvSpPr>
                    <p:nvPr/>
                  </p:nvSpPr>
                  <p:spPr bwMode="auto">
                    <a:xfrm>
                      <a:off x="10986019" y="1853691"/>
                      <a:ext cx="379135" cy="392332"/>
                    </a:xfrm>
                    <a:custGeom>
                      <a:avLst/>
                      <a:gdLst>
                        <a:gd name="T0" fmla="*/ 1021 w 1295"/>
                        <a:gd name="T1" fmla="*/ 376 h 1946"/>
                        <a:gd name="T2" fmla="*/ 645 w 1295"/>
                        <a:gd name="T3" fmla="*/ 751 h 1946"/>
                        <a:gd name="T4" fmla="*/ 270 w 1295"/>
                        <a:gd name="T5" fmla="*/ 376 h 1946"/>
                        <a:gd name="T6" fmla="*/ 645 w 1295"/>
                        <a:gd name="T7" fmla="*/ 0 h 1946"/>
                        <a:gd name="T8" fmla="*/ 1021 w 1295"/>
                        <a:gd name="T9" fmla="*/ 376 h 1946"/>
                        <a:gd name="T10" fmla="*/ 645 w 1295"/>
                        <a:gd name="T11" fmla="*/ 922 h 1946"/>
                        <a:gd name="T12" fmla="*/ 589 w 1295"/>
                        <a:gd name="T13" fmla="*/ 815 h 1946"/>
                        <a:gd name="T14" fmla="*/ 327 w 1295"/>
                        <a:gd name="T15" fmla="*/ 668 h 1946"/>
                        <a:gd name="T16" fmla="*/ 4 w 1295"/>
                        <a:gd name="T17" fmla="*/ 1504 h 1946"/>
                        <a:gd name="T18" fmla="*/ 34 w 1295"/>
                        <a:gd name="T19" fmla="*/ 1717 h 1946"/>
                        <a:gd name="T20" fmla="*/ 209 w 1295"/>
                        <a:gd name="T21" fmla="*/ 1857 h 1946"/>
                        <a:gd name="T22" fmla="*/ 645 w 1295"/>
                        <a:gd name="T23" fmla="*/ 1946 h 1946"/>
                        <a:gd name="T24" fmla="*/ 650 w 1295"/>
                        <a:gd name="T25" fmla="*/ 1946 h 1946"/>
                        <a:gd name="T26" fmla="*/ 1086 w 1295"/>
                        <a:gd name="T27" fmla="*/ 1857 h 1946"/>
                        <a:gd name="T28" fmla="*/ 1261 w 1295"/>
                        <a:gd name="T29" fmla="*/ 1717 h 1946"/>
                        <a:gd name="T30" fmla="*/ 1291 w 1295"/>
                        <a:gd name="T31" fmla="*/ 1504 h 1946"/>
                        <a:gd name="T32" fmla="*/ 969 w 1295"/>
                        <a:gd name="T33" fmla="*/ 668 h 1946"/>
                        <a:gd name="T34" fmla="*/ 695 w 1295"/>
                        <a:gd name="T35" fmla="*/ 811 h 1946"/>
                        <a:gd name="T36" fmla="*/ 645 w 1295"/>
                        <a:gd name="T37" fmla="*/ 922 h 1946"/>
                        <a:gd name="T38" fmla="*/ 644 w 1295"/>
                        <a:gd name="T39" fmla="*/ 1592 h 1946"/>
                        <a:gd name="T40" fmla="*/ 571 w 1295"/>
                        <a:gd name="T41" fmla="*/ 1492 h 1946"/>
                        <a:gd name="T42" fmla="*/ 601 w 1295"/>
                        <a:gd name="T43" fmla="*/ 1038 h 1946"/>
                        <a:gd name="T44" fmla="*/ 644 w 1295"/>
                        <a:gd name="T45" fmla="*/ 983 h 1946"/>
                        <a:gd name="T46" fmla="*/ 689 w 1295"/>
                        <a:gd name="T47" fmla="*/ 1038 h 1946"/>
                        <a:gd name="T48" fmla="*/ 720 w 1295"/>
                        <a:gd name="T49" fmla="*/ 1492 h 1946"/>
                        <a:gd name="T50" fmla="*/ 644 w 1295"/>
                        <a:gd name="T51" fmla="*/ 159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5" h="1946">
                          <a:moveTo>
                            <a:pt x="1021" y="376"/>
                          </a:moveTo>
                          <a:cubicBezTo>
                            <a:pt x="1021" y="583"/>
                            <a:pt x="853" y="751"/>
                            <a:pt x="645" y="751"/>
                          </a:cubicBezTo>
                          <a:cubicBezTo>
                            <a:pt x="438" y="751"/>
                            <a:pt x="270" y="583"/>
                            <a:pt x="270" y="376"/>
                          </a:cubicBezTo>
                          <a:cubicBezTo>
                            <a:pt x="270" y="168"/>
                            <a:pt x="438" y="0"/>
                            <a:pt x="645" y="0"/>
                          </a:cubicBezTo>
                          <a:cubicBezTo>
                            <a:pt x="853" y="0"/>
                            <a:pt x="1021" y="168"/>
                            <a:pt x="1021" y="376"/>
                          </a:cubicBezTo>
                          <a:close/>
                          <a:moveTo>
                            <a:pt x="645" y="922"/>
                          </a:moveTo>
                          <a:cubicBezTo>
                            <a:pt x="589" y="815"/>
                            <a:pt x="589" y="815"/>
                            <a:pt x="589" y="815"/>
                          </a:cubicBezTo>
                          <a:cubicBezTo>
                            <a:pt x="589" y="815"/>
                            <a:pt x="424" y="757"/>
                            <a:pt x="327" y="668"/>
                          </a:cubicBezTo>
                          <a:cubicBezTo>
                            <a:pt x="174" y="922"/>
                            <a:pt x="4" y="1196"/>
                            <a:pt x="4" y="1504"/>
                          </a:cubicBezTo>
                          <a:cubicBezTo>
                            <a:pt x="4" y="1574"/>
                            <a:pt x="0" y="1652"/>
                            <a:pt x="34" y="1717"/>
                          </a:cubicBezTo>
                          <a:cubicBezTo>
                            <a:pt x="73" y="1791"/>
                            <a:pt x="139" y="1821"/>
                            <a:pt x="209" y="1857"/>
                          </a:cubicBezTo>
                          <a:cubicBezTo>
                            <a:pt x="342" y="1926"/>
                            <a:pt x="498" y="1933"/>
                            <a:pt x="645" y="1946"/>
                          </a:cubicBezTo>
                          <a:cubicBezTo>
                            <a:pt x="650" y="1946"/>
                            <a:pt x="650" y="1946"/>
                            <a:pt x="650" y="1946"/>
                          </a:cubicBezTo>
                          <a:cubicBezTo>
                            <a:pt x="797" y="1933"/>
                            <a:pt x="953" y="1926"/>
                            <a:pt x="1086" y="1857"/>
                          </a:cubicBezTo>
                          <a:cubicBezTo>
                            <a:pt x="1156" y="1821"/>
                            <a:pt x="1223" y="1791"/>
                            <a:pt x="1261" y="1717"/>
                          </a:cubicBezTo>
                          <a:cubicBezTo>
                            <a:pt x="1295" y="1652"/>
                            <a:pt x="1291" y="1574"/>
                            <a:pt x="1291" y="1504"/>
                          </a:cubicBezTo>
                          <a:cubicBezTo>
                            <a:pt x="1291" y="1196"/>
                            <a:pt x="1122" y="922"/>
                            <a:pt x="969" y="668"/>
                          </a:cubicBezTo>
                          <a:cubicBezTo>
                            <a:pt x="872" y="757"/>
                            <a:pt x="821" y="775"/>
                            <a:pt x="695" y="811"/>
                          </a:cubicBezTo>
                          <a:lnTo>
                            <a:pt x="645" y="922"/>
                          </a:lnTo>
                          <a:close/>
                          <a:moveTo>
                            <a:pt x="644" y="1592"/>
                          </a:moveTo>
                          <a:cubicBezTo>
                            <a:pt x="571" y="1492"/>
                            <a:pt x="571" y="1492"/>
                            <a:pt x="571" y="1492"/>
                          </a:cubicBezTo>
                          <a:cubicBezTo>
                            <a:pt x="601" y="1038"/>
                            <a:pt x="601" y="1038"/>
                            <a:pt x="601" y="1038"/>
                          </a:cubicBezTo>
                          <a:cubicBezTo>
                            <a:pt x="644" y="983"/>
                            <a:pt x="644" y="983"/>
                            <a:pt x="644" y="983"/>
                          </a:cubicBezTo>
                          <a:cubicBezTo>
                            <a:pt x="689" y="1038"/>
                            <a:pt x="689" y="1038"/>
                            <a:pt x="689" y="1038"/>
                          </a:cubicBezTo>
                          <a:cubicBezTo>
                            <a:pt x="720" y="1492"/>
                            <a:pt x="720" y="1492"/>
                            <a:pt x="720" y="1492"/>
                          </a:cubicBezTo>
                          <a:lnTo>
                            <a:pt x="644" y="15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a:p>
                  </p:txBody>
                </p:sp>
              </p:grpSp>
              <p:cxnSp>
                <p:nvCxnSpPr>
                  <p:cNvPr id="59" name="直接连接符 1769">
                    <a:extLst>
                      <a:ext uri="{FF2B5EF4-FFF2-40B4-BE49-F238E27FC236}">
                        <a16:creationId xmlns="" xmlns:a16="http://schemas.microsoft.com/office/drawing/2014/main" id="{97B13066-5724-4FB8-915F-F00E21A6A6EE}"/>
                      </a:ext>
                    </a:extLst>
                  </p:cNvPr>
                  <p:cNvCxnSpPr>
                    <a:cxnSpLocks noChangeShapeType="1"/>
                  </p:cNvCxnSpPr>
                  <p:nvPr/>
                </p:nvCxnSpPr>
                <p:spPr bwMode="auto">
                  <a:xfrm flipH="1">
                    <a:off x="11600698" y="1190689"/>
                    <a:ext cx="10373" cy="540000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cxnSp>
              <p:grpSp>
                <p:nvGrpSpPr>
                  <p:cNvPr id="60" name="Group 879">
                    <a:extLst>
                      <a:ext uri="{FF2B5EF4-FFF2-40B4-BE49-F238E27FC236}">
                        <a16:creationId xmlns="" xmlns:a16="http://schemas.microsoft.com/office/drawing/2014/main" id="{D59FB2B8-D293-4E2C-8123-691D244AE242}"/>
                      </a:ext>
                    </a:extLst>
                  </p:cNvPr>
                  <p:cNvGrpSpPr/>
                  <p:nvPr/>
                </p:nvGrpSpPr>
                <p:grpSpPr>
                  <a:xfrm>
                    <a:off x="10858417" y="1902318"/>
                    <a:ext cx="615815" cy="440361"/>
                    <a:chOff x="2493963" y="468313"/>
                    <a:chExt cx="590551" cy="619126"/>
                  </a:xfrm>
                </p:grpSpPr>
                <p:sp>
                  <p:nvSpPr>
                    <p:cNvPr id="61" name="Rectangle 6">
                      <a:extLst>
                        <a:ext uri="{FF2B5EF4-FFF2-40B4-BE49-F238E27FC236}">
                          <a16:creationId xmlns="" xmlns:a16="http://schemas.microsoft.com/office/drawing/2014/main" id="{E7430B76-A37E-4240-97BF-D02172458251}"/>
                        </a:ext>
                      </a:extLst>
                    </p:cNvPr>
                    <p:cNvSpPr>
                      <a:spLocks noChangeArrowheads="1"/>
                    </p:cNvSpPr>
                    <p:nvPr/>
                  </p:nvSpPr>
                  <p:spPr bwMode="auto">
                    <a:xfrm>
                      <a:off x="3051176" y="606426"/>
                      <a:ext cx="33338" cy="4810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62" name="Oval 7">
                      <a:extLst>
                        <a:ext uri="{FF2B5EF4-FFF2-40B4-BE49-F238E27FC236}">
                          <a16:creationId xmlns="" xmlns:a16="http://schemas.microsoft.com/office/drawing/2014/main" id="{B8AB046C-D5B2-4574-9029-4B1AA570F121}"/>
                        </a:ext>
                      </a:extLst>
                    </p:cNvPr>
                    <p:cNvSpPr>
                      <a:spLocks noChangeArrowheads="1"/>
                    </p:cNvSpPr>
                    <p:nvPr/>
                  </p:nvSpPr>
                  <p:spPr bwMode="auto">
                    <a:xfrm>
                      <a:off x="2879726" y="468313"/>
                      <a:ext cx="93663" cy="936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63" name="Freeform 8">
                      <a:extLst>
                        <a:ext uri="{FF2B5EF4-FFF2-40B4-BE49-F238E27FC236}">
                          <a16:creationId xmlns="" xmlns:a16="http://schemas.microsoft.com/office/drawing/2014/main" id="{492C6B43-E25F-4FA5-A935-0232175F6ABE}"/>
                        </a:ext>
                      </a:extLst>
                    </p:cNvPr>
                    <p:cNvSpPr>
                      <a:spLocks/>
                    </p:cNvSpPr>
                    <p:nvPr/>
                  </p:nvSpPr>
                  <p:spPr bwMode="auto">
                    <a:xfrm>
                      <a:off x="2493963" y="579438"/>
                      <a:ext cx="541338" cy="508000"/>
                    </a:xfrm>
                    <a:custGeom>
                      <a:avLst/>
                      <a:gdLst>
                        <a:gd name="T0" fmla="*/ 241 w 284"/>
                        <a:gd name="T1" fmla="*/ 0 h 267"/>
                        <a:gd name="T2" fmla="*/ 203 w 284"/>
                        <a:gd name="T3" fmla="*/ 17 h 267"/>
                        <a:gd name="T4" fmla="*/ 166 w 284"/>
                        <a:gd name="T5" fmla="*/ 53 h 267"/>
                        <a:gd name="T6" fmla="*/ 111 w 284"/>
                        <a:gd name="T7" fmla="*/ 58 h 267"/>
                        <a:gd name="T8" fmla="*/ 111 w 284"/>
                        <a:gd name="T9" fmla="*/ 76 h 267"/>
                        <a:gd name="T10" fmla="*/ 172 w 284"/>
                        <a:gd name="T11" fmla="*/ 76 h 267"/>
                        <a:gd name="T12" fmla="*/ 214 w 284"/>
                        <a:gd name="T13" fmla="*/ 47 h 267"/>
                        <a:gd name="T14" fmla="*/ 214 w 284"/>
                        <a:gd name="T15" fmla="*/ 107 h 267"/>
                        <a:gd name="T16" fmla="*/ 203 w 284"/>
                        <a:gd name="T17" fmla="*/ 111 h 267"/>
                        <a:gd name="T18" fmla="*/ 203 w 284"/>
                        <a:gd name="T19" fmla="*/ 86 h 267"/>
                        <a:gd name="T20" fmla="*/ 0 w 284"/>
                        <a:gd name="T21" fmla="*/ 86 h 267"/>
                        <a:gd name="T22" fmla="*/ 0 w 284"/>
                        <a:gd name="T23" fmla="*/ 267 h 267"/>
                        <a:gd name="T24" fmla="*/ 203 w 284"/>
                        <a:gd name="T25" fmla="*/ 267 h 267"/>
                        <a:gd name="T26" fmla="*/ 203 w 284"/>
                        <a:gd name="T27" fmla="*/ 163 h 267"/>
                        <a:gd name="T28" fmla="*/ 245 w 284"/>
                        <a:gd name="T29" fmla="*/ 163 h 267"/>
                        <a:gd name="T30" fmla="*/ 282 w 284"/>
                        <a:gd name="T31" fmla="*/ 124 h 267"/>
                        <a:gd name="T32" fmla="*/ 282 w 284"/>
                        <a:gd name="T33" fmla="*/ 39 h 267"/>
                        <a:gd name="T34" fmla="*/ 241 w 284"/>
                        <a:gd name="T3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4" h="267">
                          <a:moveTo>
                            <a:pt x="241" y="0"/>
                          </a:moveTo>
                          <a:cubicBezTo>
                            <a:pt x="241" y="0"/>
                            <a:pt x="222" y="0"/>
                            <a:pt x="203" y="17"/>
                          </a:cubicBezTo>
                          <a:cubicBezTo>
                            <a:pt x="185" y="34"/>
                            <a:pt x="166" y="53"/>
                            <a:pt x="166" y="53"/>
                          </a:cubicBezTo>
                          <a:cubicBezTo>
                            <a:pt x="111" y="58"/>
                            <a:pt x="111" y="58"/>
                            <a:pt x="111" y="58"/>
                          </a:cubicBezTo>
                          <a:cubicBezTo>
                            <a:pt x="111" y="76"/>
                            <a:pt x="111" y="76"/>
                            <a:pt x="111" y="76"/>
                          </a:cubicBezTo>
                          <a:cubicBezTo>
                            <a:pt x="172" y="76"/>
                            <a:pt x="172" y="76"/>
                            <a:pt x="172" y="76"/>
                          </a:cubicBezTo>
                          <a:cubicBezTo>
                            <a:pt x="214" y="47"/>
                            <a:pt x="214" y="47"/>
                            <a:pt x="214" y="47"/>
                          </a:cubicBezTo>
                          <a:cubicBezTo>
                            <a:pt x="214" y="107"/>
                            <a:pt x="214" y="107"/>
                            <a:pt x="214" y="107"/>
                          </a:cubicBezTo>
                          <a:cubicBezTo>
                            <a:pt x="203" y="111"/>
                            <a:pt x="203" y="111"/>
                            <a:pt x="203" y="111"/>
                          </a:cubicBezTo>
                          <a:cubicBezTo>
                            <a:pt x="203" y="86"/>
                            <a:pt x="203" y="86"/>
                            <a:pt x="203" y="86"/>
                          </a:cubicBezTo>
                          <a:cubicBezTo>
                            <a:pt x="0" y="86"/>
                            <a:pt x="0" y="86"/>
                            <a:pt x="0" y="86"/>
                          </a:cubicBezTo>
                          <a:cubicBezTo>
                            <a:pt x="0" y="267"/>
                            <a:pt x="0" y="267"/>
                            <a:pt x="0" y="267"/>
                          </a:cubicBezTo>
                          <a:cubicBezTo>
                            <a:pt x="203" y="267"/>
                            <a:pt x="203" y="267"/>
                            <a:pt x="203" y="267"/>
                          </a:cubicBezTo>
                          <a:cubicBezTo>
                            <a:pt x="203" y="163"/>
                            <a:pt x="203" y="163"/>
                            <a:pt x="203" y="163"/>
                          </a:cubicBezTo>
                          <a:cubicBezTo>
                            <a:pt x="245" y="163"/>
                            <a:pt x="245" y="163"/>
                            <a:pt x="245" y="163"/>
                          </a:cubicBezTo>
                          <a:cubicBezTo>
                            <a:pt x="245" y="163"/>
                            <a:pt x="282" y="163"/>
                            <a:pt x="282" y="124"/>
                          </a:cubicBezTo>
                          <a:cubicBezTo>
                            <a:pt x="282" y="93"/>
                            <a:pt x="282" y="39"/>
                            <a:pt x="282" y="39"/>
                          </a:cubicBezTo>
                          <a:cubicBezTo>
                            <a:pt x="282" y="39"/>
                            <a:pt x="284" y="1"/>
                            <a:pt x="2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64" name="Rectangle 9">
                      <a:extLst>
                        <a:ext uri="{FF2B5EF4-FFF2-40B4-BE49-F238E27FC236}">
                          <a16:creationId xmlns="" xmlns:a16="http://schemas.microsoft.com/office/drawing/2014/main" id="{6D11B9FA-2A9D-46F3-B345-41B78FA842B5}"/>
                        </a:ext>
                      </a:extLst>
                    </p:cNvPr>
                    <p:cNvSpPr>
                      <a:spLocks noChangeArrowheads="1"/>
                    </p:cNvSpPr>
                    <p:nvPr/>
                  </p:nvSpPr>
                  <p:spPr bwMode="auto">
                    <a:xfrm>
                      <a:off x="2517776" y="704851"/>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65" name="Rectangle 10">
                      <a:extLst>
                        <a:ext uri="{FF2B5EF4-FFF2-40B4-BE49-F238E27FC236}">
                          <a16:creationId xmlns="" xmlns:a16="http://schemas.microsoft.com/office/drawing/2014/main" id="{06EF50ED-58E1-45D4-A6D8-5AEB2D7539A8}"/>
                        </a:ext>
                      </a:extLst>
                    </p:cNvPr>
                    <p:cNvSpPr>
                      <a:spLocks noChangeArrowheads="1"/>
                    </p:cNvSpPr>
                    <p:nvPr/>
                  </p:nvSpPr>
                  <p:spPr bwMode="auto">
                    <a:xfrm>
                      <a:off x="2517776" y="642938"/>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66" name="Rectangle 11">
                      <a:extLst>
                        <a:ext uri="{FF2B5EF4-FFF2-40B4-BE49-F238E27FC236}">
                          <a16:creationId xmlns="" xmlns:a16="http://schemas.microsoft.com/office/drawing/2014/main" id="{C35AD698-75CA-4E03-8843-70A2887AEFB9}"/>
                        </a:ext>
                      </a:extLst>
                    </p:cNvPr>
                    <p:cNvSpPr>
                      <a:spLocks noChangeArrowheads="1"/>
                    </p:cNvSpPr>
                    <p:nvPr/>
                  </p:nvSpPr>
                  <p:spPr bwMode="auto">
                    <a:xfrm>
                      <a:off x="2517776" y="581026"/>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67" name="Rectangle 12">
                      <a:extLst>
                        <a:ext uri="{FF2B5EF4-FFF2-40B4-BE49-F238E27FC236}">
                          <a16:creationId xmlns="" xmlns:a16="http://schemas.microsoft.com/office/drawing/2014/main" id="{B06C76AE-FAFC-471B-859A-05F332881945}"/>
                        </a:ext>
                      </a:extLst>
                    </p:cNvPr>
                    <p:cNvSpPr>
                      <a:spLocks noChangeArrowheads="1"/>
                    </p:cNvSpPr>
                    <p:nvPr/>
                  </p:nvSpPr>
                  <p:spPr bwMode="auto">
                    <a:xfrm>
                      <a:off x="2517776" y="520701"/>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68" name="Rectangle 13">
                      <a:extLst>
                        <a:ext uri="{FF2B5EF4-FFF2-40B4-BE49-F238E27FC236}">
                          <a16:creationId xmlns="" xmlns:a16="http://schemas.microsoft.com/office/drawing/2014/main" id="{96D3C8D8-4036-42DC-9047-C2DAE356AFD6}"/>
                        </a:ext>
                      </a:extLst>
                    </p:cNvPr>
                    <p:cNvSpPr>
                      <a:spLocks noChangeArrowheads="1"/>
                    </p:cNvSpPr>
                    <p:nvPr/>
                  </p:nvSpPr>
                  <p:spPr bwMode="auto">
                    <a:xfrm>
                      <a:off x="2495551" y="674688"/>
                      <a:ext cx="1428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69" name="Rectangle 14">
                      <a:extLst>
                        <a:ext uri="{FF2B5EF4-FFF2-40B4-BE49-F238E27FC236}">
                          <a16:creationId xmlns="" xmlns:a16="http://schemas.microsoft.com/office/drawing/2014/main" id="{F95877E3-5B60-4B41-9A96-8BCAA85EDC4D}"/>
                        </a:ext>
                      </a:extLst>
                    </p:cNvPr>
                    <p:cNvSpPr>
                      <a:spLocks noChangeArrowheads="1"/>
                    </p:cNvSpPr>
                    <p:nvPr/>
                  </p:nvSpPr>
                  <p:spPr bwMode="auto">
                    <a:xfrm>
                      <a:off x="2495551" y="612776"/>
                      <a:ext cx="142875"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70" name="Rectangle 15">
                      <a:extLst>
                        <a:ext uri="{FF2B5EF4-FFF2-40B4-BE49-F238E27FC236}">
                          <a16:creationId xmlns="" xmlns:a16="http://schemas.microsoft.com/office/drawing/2014/main" id="{1DC59729-E6B2-4985-AE41-ABBF45A8B873}"/>
                        </a:ext>
                      </a:extLst>
                    </p:cNvPr>
                    <p:cNvSpPr>
                      <a:spLocks noChangeArrowheads="1"/>
                    </p:cNvSpPr>
                    <p:nvPr/>
                  </p:nvSpPr>
                  <p:spPr bwMode="auto">
                    <a:xfrm>
                      <a:off x="2495551" y="550863"/>
                      <a:ext cx="1428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71" name="Freeform 16">
                      <a:extLst>
                        <a:ext uri="{FF2B5EF4-FFF2-40B4-BE49-F238E27FC236}">
                          <a16:creationId xmlns="" xmlns:a16="http://schemas.microsoft.com/office/drawing/2014/main" id="{95F369D4-F877-4D2C-A2A2-AF2CC7EDAF59}"/>
                        </a:ext>
                      </a:extLst>
                    </p:cNvPr>
                    <p:cNvSpPr>
                      <a:spLocks/>
                    </p:cNvSpPr>
                    <p:nvPr/>
                  </p:nvSpPr>
                  <p:spPr bwMode="auto">
                    <a:xfrm>
                      <a:off x="2732088" y="608013"/>
                      <a:ext cx="39688" cy="66675"/>
                    </a:xfrm>
                    <a:custGeom>
                      <a:avLst/>
                      <a:gdLst>
                        <a:gd name="T0" fmla="*/ 25 w 25"/>
                        <a:gd name="T1" fmla="*/ 3 h 42"/>
                        <a:gd name="T2" fmla="*/ 14 w 25"/>
                        <a:gd name="T3" fmla="*/ 0 h 42"/>
                        <a:gd name="T4" fmla="*/ 0 w 25"/>
                        <a:gd name="T5" fmla="*/ 42 h 42"/>
                        <a:gd name="T6" fmla="*/ 13 w 25"/>
                        <a:gd name="T7" fmla="*/ 40 h 42"/>
                        <a:gd name="T8" fmla="*/ 25 w 25"/>
                        <a:gd name="T9" fmla="*/ 3 h 42"/>
                      </a:gdLst>
                      <a:ahLst/>
                      <a:cxnLst>
                        <a:cxn ang="0">
                          <a:pos x="T0" y="T1"/>
                        </a:cxn>
                        <a:cxn ang="0">
                          <a:pos x="T2" y="T3"/>
                        </a:cxn>
                        <a:cxn ang="0">
                          <a:pos x="T4" y="T5"/>
                        </a:cxn>
                        <a:cxn ang="0">
                          <a:pos x="T6" y="T7"/>
                        </a:cxn>
                        <a:cxn ang="0">
                          <a:pos x="T8" y="T9"/>
                        </a:cxn>
                      </a:cxnLst>
                      <a:rect l="0" t="0" r="r" b="b"/>
                      <a:pathLst>
                        <a:path w="25" h="42">
                          <a:moveTo>
                            <a:pt x="25" y="3"/>
                          </a:moveTo>
                          <a:lnTo>
                            <a:pt x="14" y="0"/>
                          </a:lnTo>
                          <a:lnTo>
                            <a:pt x="0" y="42"/>
                          </a:lnTo>
                          <a:lnTo>
                            <a:pt x="13" y="40"/>
                          </a:lnTo>
                          <a:lnTo>
                            <a:pt x="2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grpSp>
            <p:grpSp>
              <p:nvGrpSpPr>
                <p:cNvPr id="46" name="Group 891">
                  <a:extLst>
                    <a:ext uri="{FF2B5EF4-FFF2-40B4-BE49-F238E27FC236}">
                      <a16:creationId xmlns="" xmlns:a16="http://schemas.microsoft.com/office/drawing/2014/main" id="{CAC7D814-291E-42B3-9B0D-343AE0FA4A0F}"/>
                    </a:ext>
                  </a:extLst>
                </p:cNvPr>
                <p:cNvGrpSpPr/>
                <p:nvPr/>
              </p:nvGrpSpPr>
              <p:grpSpPr>
                <a:xfrm>
                  <a:off x="8757030" y="2473920"/>
                  <a:ext cx="961767" cy="1842330"/>
                  <a:chOff x="9527010" y="2498843"/>
                  <a:chExt cx="961767" cy="1842330"/>
                </a:xfrm>
              </p:grpSpPr>
              <p:sp>
                <p:nvSpPr>
                  <p:cNvPr id="47" name="右箭头 1534">
                    <a:extLst>
                      <a:ext uri="{FF2B5EF4-FFF2-40B4-BE49-F238E27FC236}">
                        <a16:creationId xmlns="" xmlns:a16="http://schemas.microsoft.com/office/drawing/2014/main" id="{BB3DF59A-E5C1-418D-A664-77F3A2B3762E}"/>
                      </a:ext>
                    </a:extLst>
                  </p:cNvPr>
                  <p:cNvSpPr>
                    <a:spLocks noChangeArrowheads="1"/>
                  </p:cNvSpPr>
                  <p:nvPr/>
                </p:nvSpPr>
                <p:spPr bwMode="auto">
                  <a:xfrm>
                    <a:off x="9867009" y="4041136"/>
                    <a:ext cx="26987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0" b="0">
                      <a:solidFill>
                        <a:srgbClr val="FFFFFF"/>
                      </a:solidFill>
                      <a:latin typeface="微软雅黑" pitchFamily="34" charset="-122"/>
                      <a:ea typeface="微软雅黑" pitchFamily="34" charset="-122"/>
                    </a:endParaRPr>
                  </a:p>
                </p:txBody>
              </p:sp>
              <p:sp>
                <p:nvSpPr>
                  <p:cNvPr id="48" name="Rectangle 802">
                    <a:extLst>
                      <a:ext uri="{FF2B5EF4-FFF2-40B4-BE49-F238E27FC236}">
                        <a16:creationId xmlns="" xmlns:a16="http://schemas.microsoft.com/office/drawing/2014/main" id="{8532AF44-EB76-4FB7-94FC-44D83B39B214}"/>
                      </a:ext>
                    </a:extLst>
                  </p:cNvPr>
                  <p:cNvSpPr/>
                  <p:nvPr/>
                </p:nvSpPr>
                <p:spPr>
                  <a:xfrm>
                    <a:off x="9644123" y="3418408"/>
                    <a:ext cx="735867" cy="677108"/>
                  </a:xfrm>
                  <a:prstGeom prst="rect">
                    <a:avLst/>
                  </a:prstGeom>
                </p:spPr>
                <p:txBody>
                  <a:bodyPr wrap="square">
                    <a:spAutoFit/>
                  </a:bodyPr>
                  <a:lstStyle/>
                  <a:p>
                    <a:pPr algn="ctr"/>
                    <a:r>
                      <a:rPr lang="zh-CN" altLang="en-US" sz="900" b="1" dirty="0">
                        <a:latin typeface="微软雅黑" pitchFamily="34" charset="-122"/>
                        <a:ea typeface="微软雅黑" pitchFamily="34" charset="-122"/>
                      </a:rPr>
                      <a:t>智能决策可视化平台</a:t>
                    </a:r>
                  </a:p>
                </p:txBody>
              </p:sp>
              <p:pic>
                <p:nvPicPr>
                  <p:cNvPr id="49" name="Picture 2">
                    <a:extLst>
                      <a:ext uri="{FF2B5EF4-FFF2-40B4-BE49-F238E27FC236}">
                        <a16:creationId xmlns="" xmlns:a16="http://schemas.microsoft.com/office/drawing/2014/main" id="{DE6A9A69-128D-4CD1-AE34-64B5152033D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527010" y="2498843"/>
                    <a:ext cx="961767" cy="961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6" name="Rounded Rectangle 894">
                <a:extLst>
                  <a:ext uri="{FF2B5EF4-FFF2-40B4-BE49-F238E27FC236}">
                    <a16:creationId xmlns="" xmlns:a16="http://schemas.microsoft.com/office/drawing/2014/main" id="{CB74EB75-97DE-45A0-9309-25F134681F45}"/>
                  </a:ext>
                </a:extLst>
              </p:cNvPr>
              <p:cNvSpPr/>
              <p:nvPr/>
            </p:nvSpPr>
            <p:spPr>
              <a:xfrm>
                <a:off x="1837573" y="1578041"/>
                <a:ext cx="1269941" cy="5474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zh-CN" sz="900" dirty="0" err="1"/>
                  <a:t>wonderware</a:t>
                </a:r>
                <a:r>
                  <a:rPr kumimoji="1" lang="zh-CN" altLang="en-US" sz="900" dirty="0"/>
                  <a:t>实时数据同步</a:t>
                </a:r>
              </a:p>
            </p:txBody>
          </p:sp>
          <p:sp>
            <p:nvSpPr>
              <p:cNvPr id="27" name="Rounded Rectangle 895">
                <a:extLst>
                  <a:ext uri="{FF2B5EF4-FFF2-40B4-BE49-F238E27FC236}">
                    <a16:creationId xmlns="" xmlns:a16="http://schemas.microsoft.com/office/drawing/2014/main" id="{C2FAAEC3-6AD7-4D5D-8F3F-C353911E645D}"/>
                  </a:ext>
                </a:extLst>
              </p:cNvPr>
              <p:cNvSpPr/>
              <p:nvPr/>
            </p:nvSpPr>
            <p:spPr>
              <a:xfrm>
                <a:off x="2125398" y="3436255"/>
                <a:ext cx="770333" cy="32657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zh-CN" sz="1350" dirty="0"/>
                  <a:t>ETL</a:t>
                </a:r>
                <a:endParaRPr kumimoji="1" lang="zh-CN" altLang="en-US" sz="1350" dirty="0"/>
              </a:p>
            </p:txBody>
          </p:sp>
          <p:cxnSp>
            <p:nvCxnSpPr>
              <p:cNvPr id="28" name="Straight Arrow Connector 897">
                <a:extLst>
                  <a:ext uri="{FF2B5EF4-FFF2-40B4-BE49-F238E27FC236}">
                    <a16:creationId xmlns="" xmlns:a16="http://schemas.microsoft.com/office/drawing/2014/main" id="{5CCB0454-CFEF-4702-80DD-3DAD3AD60EFB}"/>
                  </a:ext>
                </a:extLst>
              </p:cNvPr>
              <p:cNvCxnSpPr/>
              <p:nvPr/>
            </p:nvCxnSpPr>
            <p:spPr>
              <a:xfrm flipV="1">
                <a:off x="1804384" y="2257649"/>
                <a:ext cx="1255356" cy="11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899">
                <a:extLst>
                  <a:ext uri="{FF2B5EF4-FFF2-40B4-BE49-F238E27FC236}">
                    <a16:creationId xmlns="" xmlns:a16="http://schemas.microsoft.com/office/drawing/2014/main" id="{CC2B272D-C929-4EFF-AADF-541F807350B1}"/>
                  </a:ext>
                </a:extLst>
              </p:cNvPr>
              <p:cNvSpPr/>
              <p:nvPr/>
            </p:nvSpPr>
            <p:spPr>
              <a:xfrm>
                <a:off x="1792196" y="5309598"/>
                <a:ext cx="1269941" cy="5474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zh-CN" sz="900" dirty="0" err="1"/>
                  <a:t>DaraX</a:t>
                </a:r>
                <a:r>
                  <a:rPr kumimoji="1" lang="zh-CN" altLang="en-US" sz="900" dirty="0"/>
                  <a:t>离线数据同步</a:t>
                </a:r>
              </a:p>
            </p:txBody>
          </p:sp>
          <p:cxnSp>
            <p:nvCxnSpPr>
              <p:cNvPr id="30" name="Straight Arrow Connector 900">
                <a:extLst>
                  <a:ext uri="{FF2B5EF4-FFF2-40B4-BE49-F238E27FC236}">
                    <a16:creationId xmlns="" xmlns:a16="http://schemas.microsoft.com/office/drawing/2014/main" id="{ECCD488D-CB7C-4E26-B414-503AA45393C5}"/>
                  </a:ext>
                </a:extLst>
              </p:cNvPr>
              <p:cNvCxnSpPr/>
              <p:nvPr/>
            </p:nvCxnSpPr>
            <p:spPr>
              <a:xfrm flipV="1">
                <a:off x="1759007" y="5989206"/>
                <a:ext cx="1255356" cy="11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0" name="圆角矩形 816">
              <a:extLst>
                <a:ext uri="{FF2B5EF4-FFF2-40B4-BE49-F238E27FC236}">
                  <a16:creationId xmlns="" xmlns:a16="http://schemas.microsoft.com/office/drawing/2014/main" id="{1B87EC83-79FC-4455-A4BB-96EFC3711E50}"/>
                </a:ext>
              </a:extLst>
            </p:cNvPr>
            <p:cNvSpPr/>
            <p:nvPr/>
          </p:nvSpPr>
          <p:spPr>
            <a:xfrm>
              <a:off x="6249182" y="1543798"/>
              <a:ext cx="2383376" cy="216653"/>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002060"/>
                  </a:solidFill>
                  <a:latin typeface="微软雅黑" pitchFamily="34" charset="-122"/>
                  <a:ea typeface="微软雅黑" pitchFamily="34" charset="-122"/>
                </a:rPr>
                <a:t>python</a:t>
              </a:r>
              <a:r>
                <a:rPr lang="zh-CN" altLang="en-US" sz="1200" dirty="0">
                  <a:solidFill>
                    <a:srgbClr val="002060"/>
                  </a:solidFill>
                  <a:latin typeface="微软雅黑" pitchFamily="34" charset="-122"/>
                  <a:ea typeface="微软雅黑" pitchFamily="34" charset="-122"/>
                </a:rPr>
                <a:t>、</a:t>
              </a:r>
              <a:r>
                <a:rPr lang="en-US" altLang="zh-CN" sz="1200" dirty="0">
                  <a:solidFill>
                    <a:srgbClr val="002060"/>
                  </a:solidFill>
                  <a:latin typeface="微软雅黑" pitchFamily="34" charset="-122"/>
                  <a:ea typeface="微软雅黑" pitchFamily="34" charset="-122"/>
                </a:rPr>
                <a:t>spark</a:t>
              </a:r>
              <a:endParaRPr lang="zh-CN" altLang="en-US" sz="1200" dirty="0">
                <a:solidFill>
                  <a:srgbClr val="002060"/>
                </a:solidFill>
                <a:latin typeface="微软雅黑" pitchFamily="34" charset="-122"/>
                <a:ea typeface="微软雅黑" pitchFamily="34" charset="-122"/>
              </a:endParaRPr>
            </a:p>
          </p:txBody>
        </p:sp>
        <p:sp>
          <p:nvSpPr>
            <p:cNvPr id="21" name="Rounded Rectangle 903">
              <a:extLst>
                <a:ext uri="{FF2B5EF4-FFF2-40B4-BE49-F238E27FC236}">
                  <a16:creationId xmlns="" xmlns:a16="http://schemas.microsoft.com/office/drawing/2014/main" id="{7F694E8C-0AAB-4507-BA86-97D05BF14348}"/>
                </a:ext>
              </a:extLst>
            </p:cNvPr>
            <p:cNvSpPr/>
            <p:nvPr/>
          </p:nvSpPr>
          <p:spPr>
            <a:xfrm>
              <a:off x="8580651" y="4379049"/>
              <a:ext cx="1269941" cy="5474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sz="900" dirty="0"/>
                <a:t>网页前端界面展示</a:t>
              </a:r>
            </a:p>
          </p:txBody>
        </p:sp>
        <p:sp>
          <p:nvSpPr>
            <p:cNvPr id="23" name="Rounded Rectangle 905">
              <a:extLst>
                <a:ext uri="{FF2B5EF4-FFF2-40B4-BE49-F238E27FC236}">
                  <a16:creationId xmlns="" xmlns:a16="http://schemas.microsoft.com/office/drawing/2014/main" id="{0389E3F5-6529-4991-A785-146F3E2FA0DC}"/>
                </a:ext>
              </a:extLst>
            </p:cNvPr>
            <p:cNvSpPr/>
            <p:nvPr/>
          </p:nvSpPr>
          <p:spPr>
            <a:xfrm>
              <a:off x="4093745" y="3340775"/>
              <a:ext cx="770333" cy="32657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zh-CN" sz="900" dirty="0"/>
                <a:t>Oracle</a:t>
              </a:r>
              <a:endParaRPr kumimoji="1" lang="zh-CN" altLang="en-US" sz="900" dirty="0"/>
            </a:p>
          </p:txBody>
        </p:sp>
        <p:sp>
          <p:nvSpPr>
            <p:cNvPr id="24" name="Rounded Rectangle 906">
              <a:extLst>
                <a:ext uri="{FF2B5EF4-FFF2-40B4-BE49-F238E27FC236}">
                  <a16:creationId xmlns="" xmlns:a16="http://schemas.microsoft.com/office/drawing/2014/main" id="{88893551-7F13-4CA8-9C8A-C6789AC0DBE4}"/>
                </a:ext>
              </a:extLst>
            </p:cNvPr>
            <p:cNvSpPr/>
            <p:nvPr/>
          </p:nvSpPr>
          <p:spPr>
            <a:xfrm>
              <a:off x="8602129" y="5042319"/>
              <a:ext cx="1269941" cy="5474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zh-CN" sz="750" dirty="0" err="1"/>
                <a:t>Django</a:t>
              </a:r>
              <a:r>
                <a:rPr kumimoji="1" lang="zh-CN" altLang="en-US" sz="750" dirty="0"/>
                <a:t>搭建应用分析</a:t>
              </a:r>
              <a:r>
                <a:rPr kumimoji="1" lang="en-US" altLang="zh-CN" sz="750" dirty="0"/>
                <a:t>web</a:t>
              </a:r>
              <a:r>
                <a:rPr kumimoji="1" lang="zh-CN" altLang="en-US" sz="750" dirty="0"/>
                <a:t>服务后台</a:t>
              </a:r>
            </a:p>
          </p:txBody>
        </p:sp>
      </p:grpSp>
    </p:spTree>
    <p:extLst>
      <p:ext uri="{BB962C8B-B14F-4D97-AF65-F5344CB8AC3E}">
        <p14:creationId xmlns:p14="http://schemas.microsoft.com/office/powerpoint/2010/main" val="616907530"/>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25076</TotalTime>
  <Words>3487</Words>
  <Application>Microsoft Office PowerPoint</Application>
  <PresentationFormat>全屏显示(4:3)</PresentationFormat>
  <Paragraphs>496</Paragraphs>
  <Slides>34</Slides>
  <Notes>34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黑体</vt:lpstr>
      <vt:lpstr>黑体</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袁兆麟</cp:lastModifiedBy>
  <cp:revision>1102</cp:revision>
  <dcterms:created xsi:type="dcterms:W3CDTF">2015-03-26T07:55:48Z</dcterms:created>
  <dcterms:modified xsi:type="dcterms:W3CDTF">2018-01-21T05:57:58Z</dcterms:modified>
</cp:coreProperties>
</file>