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538" r:id="rId2"/>
    <p:sldId id="539" r:id="rId3"/>
    <p:sldId id="54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9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orient="horz" pos="2183" userDrawn="1">
          <p15:clr>
            <a:srgbClr val="A4A3A4"/>
          </p15:clr>
        </p15:guide>
        <p15:guide id="9" pos="5432" userDrawn="1">
          <p15:clr>
            <a:srgbClr val="A4A3A4"/>
          </p15:clr>
        </p15:guide>
        <p15:guide id="10" pos="2880" userDrawn="1">
          <p15:clr>
            <a:srgbClr val="A4A3A4"/>
          </p15:clr>
        </p15:guide>
        <p15:guide id="11" orient="horz" pos="358" userDrawn="1">
          <p15:clr>
            <a:srgbClr val="A4A3A4"/>
          </p15:clr>
        </p15:guide>
        <p15:guide id="12" orient="horz" pos="3972" userDrawn="1">
          <p15:clr>
            <a:srgbClr val="A4A3A4"/>
          </p15:clr>
        </p15:guide>
        <p15:guide id="13" pos="326" userDrawn="1">
          <p15:clr>
            <a:srgbClr val="A4A3A4"/>
          </p15:clr>
        </p15:guide>
        <p15:guide id="14" pos="5435" userDrawn="1">
          <p15:clr>
            <a:srgbClr val="A4A3A4"/>
          </p15:clr>
        </p15:guide>
        <p15:guide id="15" pos="28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9933"/>
    <a:srgbClr val="FFFFFF"/>
    <a:srgbClr val="40B0FF"/>
    <a:srgbClr val="6295B7"/>
    <a:srgbClr val="0070C0"/>
    <a:srgbClr val="007DDA"/>
    <a:srgbClr val="0069B8"/>
    <a:srgbClr val="0078D2"/>
    <a:srgbClr val="005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71230" autoAdjust="0"/>
  </p:normalViewPr>
  <p:slideViewPr>
    <p:cSldViewPr snapToGrid="0">
      <p:cViewPr>
        <p:scale>
          <a:sx n="100" d="100"/>
          <a:sy n="100" d="100"/>
        </p:scale>
        <p:origin x="1530" y="-306"/>
      </p:cViewPr>
      <p:guideLst>
        <p:guide pos="329"/>
        <p:guide orient="horz" pos="323"/>
        <p:guide orient="horz" pos="4020"/>
        <p:guide orient="horz" pos="2183"/>
        <p:guide pos="5432"/>
        <p:guide pos="2880"/>
        <p:guide orient="horz" pos="358"/>
        <p:guide orient="horz" pos="3972"/>
        <p:guide pos="326"/>
        <p:guide pos="5435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7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84626-2413-450F-BA91-8C6B09865E2B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B0AF30CF-56F3-4A8D-BECC-C62EE71E6027}">
      <dgm:prSet phldrT="[文本]"/>
      <dgm:spPr>
        <a:effectLst>
          <a:softEdge rad="63500"/>
        </a:effectLst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  算法模型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D169A8-1E96-4449-904D-162478DDB0B0}" type="parTrans" cxnId="{59E9D5B4-E6E8-4733-9985-C4071843B02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BFF6C-39E4-43A4-A28F-0279FE7918D0}" type="sibTrans" cxnId="{59E9D5B4-E6E8-4733-9985-C4071843B02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A3FB70-E7A9-4238-A803-547BF2C22E89}">
      <dgm:prSet phldrT="[文本]"/>
      <dgm:spPr>
        <a:effectLst>
          <a:softEdge rad="63500"/>
        </a:effectLst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聚类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9F06F6-CF3A-42E8-B90C-4090ECB49059}" type="parTrans" cxnId="{3D065B26-B97E-4EA6-BC3D-4DA1EF5334A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195DEA-E5E0-486E-9EC2-3C80D8CFDA1A}" type="sibTrans" cxnId="{3D065B26-B97E-4EA6-BC3D-4DA1EF5334A0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4B030-1323-4388-88EA-A296B0D82A92}">
      <dgm:prSet phldrT="[文本]"/>
      <dgm:spPr>
        <a:solidFill>
          <a:srgbClr val="00B050"/>
        </a:solidFill>
        <a:effectLst>
          <a:softEdge rad="63500"/>
        </a:effectLst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  工具组件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499C0A-2DE0-4B87-A9C1-6302C661228E}" type="parTrans" cxnId="{2B7340F8-A9BF-44C6-9FB3-B04F39C1069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B829E0-3DDA-47A8-9B34-DE8B9EDA2F5C}" type="sibTrans" cxnId="{2B7340F8-A9BF-44C6-9FB3-B04F39C1069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287E2A-8EFC-4B57-97B8-658B3D3BC415}">
      <dgm:prSet phldrT="[文本]"/>
      <dgm:spPr>
        <a:solidFill>
          <a:srgbClr val="92D050">
            <a:alpha val="90000"/>
          </a:srgbClr>
        </a:solidFill>
        <a:effectLst>
          <a:softEdge rad="63500"/>
        </a:effectLst>
      </dgm:spPr>
      <dgm:t>
        <a:bodyPr/>
        <a:lstStyle/>
        <a:p>
          <a:r>
            <a:rPr lang="en-US" altLang="zh-CN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TensorFlow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C08B44-3F7E-4437-92AC-322159687AF7}" type="parTrans" cxnId="{46172DE7-3B67-4868-97F6-23B2FCDC543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311AF-A5F4-45AD-88C3-428ADB4AB213}" type="sibTrans" cxnId="{46172DE7-3B67-4868-97F6-23B2FCDC543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753F3A-49D5-4B66-AB4F-F5161C5988F8}">
      <dgm:prSet phldrT="[文本]"/>
      <dgm:spPr>
        <a:solidFill>
          <a:srgbClr val="4472C4"/>
        </a:solidFill>
        <a:effectLst>
          <a:softEdge rad="63500"/>
        </a:effectLst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  加速优化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D9EC52-AC7C-4AAA-B86B-0C9CFECE057D}" type="parTrans" cxnId="{71A1EEAA-F58C-4635-9EB0-631DE375858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CF0D29-A216-4D42-B61D-2E747073956A}" type="sibTrans" cxnId="{71A1EEAA-F58C-4635-9EB0-631DE375858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8D6C9-BC0C-44D5-881B-F8150EA769A6}">
      <dgm:prSet phldrT="[文本]"/>
      <dgm:spPr>
        <a:effectLst>
          <a:softEdge rad="63500"/>
        </a:effectLst>
      </dgm:spPr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GPU</a:t>
          </a:r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优化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12DDE8-3BE3-40DC-8475-4BCF7BE78E6F}" type="parTrans" cxnId="{93444F2D-D21A-4477-9719-723C6CF4B2A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1BB22D-8943-4B6C-AFA1-D46A304783A6}" type="sibTrans" cxnId="{93444F2D-D21A-4477-9719-723C6CF4B2A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BC4A42-764C-40E9-A9C6-4A8810DD2832}">
      <dgm:prSet phldrT="[文本]"/>
      <dgm:spPr>
        <a:effectLst>
          <a:softEdge rad="63500"/>
        </a:effectLst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并行加速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57E7FF-5318-41A7-9C04-C9870CB5FDA7}" type="parTrans" cxnId="{41BA35B6-C453-4474-BEB5-D72737DF996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6970E0-B018-43D0-A24E-D69A9D640651}" type="sibTrans" cxnId="{41BA35B6-C453-4474-BEB5-D72737DF996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2FA74B-FD59-4C32-8D7C-3DBB38028937}">
      <dgm:prSet phldrT="[文本]"/>
      <dgm:spPr>
        <a:effectLst>
          <a:softEdge rad="63500"/>
        </a:effectLst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降维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653367C-55CA-4D69-9D44-D0548F424D3A}" type="parTrans" cxnId="{9917C604-4FCE-40BD-A143-8549BB05006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C81D3C5-EBA7-4745-978A-F70D9EC54FC7}" type="sibTrans" cxnId="{9917C604-4FCE-40BD-A143-8549BB05006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4E8941-A09F-410D-8E0A-787BF884CAF0}">
      <dgm:prSet phldrT="[文本]"/>
      <dgm:spPr>
        <a:effectLst>
          <a:softEdge rad="63500"/>
        </a:effectLst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分类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8C32BE-A49E-4940-8876-CB26B64EB5D6}" type="parTrans" cxnId="{45C9ACB6-281F-4C69-A45A-9E5A259D165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6D6A56-136B-4C97-84FF-07C2602EC5A0}" type="sibTrans" cxnId="{45C9ACB6-281F-4C69-A45A-9E5A259D165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207C0D-C8C6-469D-9F12-89C21503D151}">
      <dgm:prSet phldrT="[文本]"/>
      <dgm:spPr>
        <a:effectLst>
          <a:softEdge rad="63500"/>
        </a:effectLst>
      </dgm:spPr>
      <dgm:t>
        <a:bodyPr/>
        <a:lstStyle/>
        <a:p>
          <a:r>
            <a: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回归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DC1A41-24B1-460D-807E-237B440044F2}" type="parTrans" cxnId="{D2B04BB6-0C53-40E4-B5CD-5814337E54D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AC84A8-1ED9-437D-BFF7-9A876CE655B4}" type="sibTrans" cxnId="{D2B04BB6-0C53-40E4-B5CD-5814337E54DD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8E686D-7D69-445D-A9FD-D7B225AA8AB0}">
      <dgm:prSet phldrT="[文本]"/>
      <dgm:spPr>
        <a:solidFill>
          <a:srgbClr val="92D050">
            <a:alpha val="90000"/>
          </a:srgbClr>
        </a:solidFill>
        <a:effectLst>
          <a:softEdge rad="63500"/>
        </a:effectLst>
      </dgm:spPr>
      <dgm:t>
        <a:bodyPr/>
        <a:lstStyle/>
        <a:p>
          <a:r>
            <a:rPr lang="en-US" altLang="zh-CN" i="0" u="none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Scikit</a:t>
          </a:r>
          <a:r>
            <a:rPr lang="en-US" altLang="zh-CN" i="0" u="none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-learn</a:t>
          </a:r>
          <a:endParaRPr lang="zh-CN" altLang="en-US" i="0" u="none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606B58-43CD-4757-A414-124E58539041}" type="parTrans" cxnId="{BF9FB269-BEC5-4FA8-88AF-0FB408B5ACA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3D36D5-83FF-4BD9-9E39-F8A69F2B0E1C}" type="sibTrans" cxnId="{BF9FB269-BEC5-4FA8-88AF-0FB408B5ACA1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64BA1C-287B-42C8-887C-DA7B11775989}" type="pres">
      <dgm:prSet presAssocID="{DFE84626-2413-450F-BA91-8C6B09865E2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B8190B3-0617-466F-89DF-050CCD888C9F}" type="pres">
      <dgm:prSet presAssocID="{B0AF30CF-56F3-4A8D-BECC-C62EE71E6027}" presName="composite" presStyleCnt="0"/>
      <dgm:spPr/>
    </dgm:pt>
    <dgm:pt modelId="{E7D55942-7F42-4872-ABAE-B1754F78F7AD}" type="pres">
      <dgm:prSet presAssocID="{B0AF30CF-56F3-4A8D-BECC-C62EE71E6027}" presName="parTx" presStyleLbl="alignNode1" presStyleIdx="0" presStyleCnt="3" custScaleY="13889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5AF7CE-5CAD-40D2-BF74-426EC4A1E86F}" type="pres">
      <dgm:prSet presAssocID="{B0AF30CF-56F3-4A8D-BECC-C62EE71E6027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F9FBAF-198A-442B-99D5-C44BE0172DE9}" type="pres">
      <dgm:prSet presAssocID="{65ABFF6C-39E4-43A4-A28F-0279FE7918D0}" presName="space" presStyleCnt="0"/>
      <dgm:spPr/>
    </dgm:pt>
    <dgm:pt modelId="{60B56D94-55FE-4341-B4C8-FC92377D30D0}" type="pres">
      <dgm:prSet presAssocID="{E7A4B030-1323-4388-88EA-A296B0D82A92}" presName="composite" presStyleCnt="0"/>
      <dgm:spPr/>
    </dgm:pt>
    <dgm:pt modelId="{BA87A7FF-EF4F-45D6-BA95-3874CB632A50}" type="pres">
      <dgm:prSet presAssocID="{E7A4B030-1323-4388-88EA-A296B0D82A92}" presName="parTx" presStyleLbl="alignNode1" presStyleIdx="1" presStyleCnt="3" custScaleY="1331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BA8E39-C53C-43B2-81B2-8415CB576215}" type="pres">
      <dgm:prSet presAssocID="{E7A4B030-1323-4388-88EA-A296B0D82A92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9676F1-65FB-4EFB-A27C-6E20A8FC86DF}" type="pres">
      <dgm:prSet presAssocID="{B7B829E0-3DDA-47A8-9B34-DE8B9EDA2F5C}" presName="space" presStyleCnt="0"/>
      <dgm:spPr/>
    </dgm:pt>
    <dgm:pt modelId="{438D7EE6-9E63-46AB-A2A2-B4781CE76133}" type="pres">
      <dgm:prSet presAssocID="{D9753F3A-49D5-4B66-AB4F-F5161C5988F8}" presName="composite" presStyleCnt="0"/>
      <dgm:spPr/>
    </dgm:pt>
    <dgm:pt modelId="{D2699B14-E106-4976-AB82-C08F033737A0}" type="pres">
      <dgm:prSet presAssocID="{D9753F3A-49D5-4B66-AB4F-F5161C5988F8}" presName="parTx" presStyleLbl="alignNode1" presStyleIdx="2" presStyleCnt="3" custScaleY="15037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C63B8C-B975-47F3-A03D-5E159A462FC6}" type="pres">
      <dgm:prSet presAssocID="{D9753F3A-49D5-4B66-AB4F-F5161C5988F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2B04BB6-0C53-40E4-B5CD-5814337E54DD}" srcId="{B0AF30CF-56F3-4A8D-BECC-C62EE71E6027}" destId="{C4207C0D-C8C6-469D-9F12-89C21503D151}" srcOrd="3" destOrd="0" parTransId="{7ADC1A41-24B1-460D-807E-237B440044F2}" sibTransId="{8DAC84A8-1ED9-437D-BFF7-9A876CE655B4}"/>
    <dgm:cxn modelId="{F7655645-88C3-42BE-B9B2-E87DE027DCC7}" type="presOf" srcId="{DFE84626-2413-450F-BA91-8C6B09865E2B}" destId="{F264BA1C-287B-42C8-887C-DA7B11775989}" srcOrd="0" destOrd="0" presId="urn:microsoft.com/office/officeart/2005/8/layout/hList1"/>
    <dgm:cxn modelId="{45C9ACB6-281F-4C69-A45A-9E5A259D165C}" srcId="{B0AF30CF-56F3-4A8D-BECC-C62EE71E6027}" destId="{2E4E8941-A09F-410D-8E0A-787BF884CAF0}" srcOrd="2" destOrd="0" parTransId="{E68C32BE-A49E-4940-8876-CB26B64EB5D6}" sibTransId="{666D6A56-136B-4C97-84FF-07C2602EC5A0}"/>
    <dgm:cxn modelId="{0BA71A24-925A-4457-BCF1-538B7B3BAD3C}" type="presOf" srcId="{D9753F3A-49D5-4B66-AB4F-F5161C5988F8}" destId="{D2699B14-E106-4976-AB82-C08F033737A0}" srcOrd="0" destOrd="0" presId="urn:microsoft.com/office/officeart/2005/8/layout/hList1"/>
    <dgm:cxn modelId="{6D61FBAF-7D0B-49BF-BD06-50F00F56233B}" type="presOf" srcId="{C4207C0D-C8C6-469D-9F12-89C21503D151}" destId="{E65AF7CE-5CAD-40D2-BF74-426EC4A1E86F}" srcOrd="0" destOrd="3" presId="urn:microsoft.com/office/officeart/2005/8/layout/hList1"/>
    <dgm:cxn modelId="{E905D01F-710C-4760-AAC1-1F4CAF8591E5}" type="presOf" srcId="{F1A3FB70-E7A9-4238-A803-547BF2C22E89}" destId="{E65AF7CE-5CAD-40D2-BF74-426EC4A1E86F}" srcOrd="0" destOrd="0" presId="urn:microsoft.com/office/officeart/2005/8/layout/hList1"/>
    <dgm:cxn modelId="{6E6A25F2-8E1E-4C1D-8640-9D1D4A4F5B6D}" type="presOf" srcId="{B0AF30CF-56F3-4A8D-BECC-C62EE71E6027}" destId="{E7D55942-7F42-4872-ABAE-B1754F78F7AD}" srcOrd="0" destOrd="0" presId="urn:microsoft.com/office/officeart/2005/8/layout/hList1"/>
    <dgm:cxn modelId="{93444F2D-D21A-4477-9719-723C6CF4B2AD}" srcId="{D9753F3A-49D5-4B66-AB4F-F5161C5988F8}" destId="{CAD8D6C9-BC0C-44D5-881B-F8150EA769A6}" srcOrd="0" destOrd="0" parTransId="{8D12DDE8-3BE3-40DC-8475-4BCF7BE78E6F}" sibTransId="{C81BB22D-8943-4B6C-AFA1-D46A304783A6}"/>
    <dgm:cxn modelId="{9AB53A26-AAD6-4806-B4F9-0D244958D589}" type="presOf" srcId="{2E4E8941-A09F-410D-8E0A-787BF884CAF0}" destId="{E65AF7CE-5CAD-40D2-BF74-426EC4A1E86F}" srcOrd="0" destOrd="2" presId="urn:microsoft.com/office/officeart/2005/8/layout/hList1"/>
    <dgm:cxn modelId="{46172DE7-3B67-4868-97F6-23B2FCDC543F}" srcId="{E7A4B030-1323-4388-88EA-A296B0D82A92}" destId="{07287E2A-8EFC-4B57-97B8-658B3D3BC415}" srcOrd="0" destOrd="0" parTransId="{CDC08B44-3F7E-4437-92AC-322159687AF7}" sibTransId="{8D9311AF-A5F4-45AD-88C3-428ADB4AB213}"/>
    <dgm:cxn modelId="{59E9D5B4-E6E8-4733-9985-C4071843B027}" srcId="{DFE84626-2413-450F-BA91-8C6B09865E2B}" destId="{B0AF30CF-56F3-4A8D-BECC-C62EE71E6027}" srcOrd="0" destOrd="0" parTransId="{84D169A8-1E96-4449-904D-162478DDB0B0}" sibTransId="{65ABFF6C-39E4-43A4-A28F-0279FE7918D0}"/>
    <dgm:cxn modelId="{BF9FB269-BEC5-4FA8-88AF-0FB408B5ACA1}" srcId="{E7A4B030-1323-4388-88EA-A296B0D82A92}" destId="{288E686D-7D69-445D-A9FD-D7B225AA8AB0}" srcOrd="1" destOrd="0" parTransId="{F8606B58-43CD-4757-A414-124E58539041}" sibTransId="{153D36D5-83FF-4BD9-9E39-F8A69F2B0E1C}"/>
    <dgm:cxn modelId="{2CD78320-47EE-4622-AC61-76954D392498}" type="presOf" srcId="{7A2FA74B-FD59-4C32-8D7C-3DBB38028937}" destId="{E65AF7CE-5CAD-40D2-BF74-426EC4A1E86F}" srcOrd="0" destOrd="1" presId="urn:microsoft.com/office/officeart/2005/8/layout/hList1"/>
    <dgm:cxn modelId="{2B7340F8-A9BF-44C6-9FB3-B04F39C10692}" srcId="{DFE84626-2413-450F-BA91-8C6B09865E2B}" destId="{E7A4B030-1323-4388-88EA-A296B0D82A92}" srcOrd="1" destOrd="0" parTransId="{20499C0A-2DE0-4B87-A9C1-6302C661228E}" sibTransId="{B7B829E0-3DDA-47A8-9B34-DE8B9EDA2F5C}"/>
    <dgm:cxn modelId="{BAADD5FE-14B3-4D47-9A30-8A42D640C1B8}" type="presOf" srcId="{288E686D-7D69-445D-A9FD-D7B225AA8AB0}" destId="{12BA8E39-C53C-43B2-81B2-8415CB576215}" srcOrd="0" destOrd="1" presId="urn:microsoft.com/office/officeart/2005/8/layout/hList1"/>
    <dgm:cxn modelId="{A62D942F-16CE-4083-B3B5-67E9E9E0D3FD}" type="presOf" srcId="{07287E2A-8EFC-4B57-97B8-658B3D3BC415}" destId="{12BA8E39-C53C-43B2-81B2-8415CB576215}" srcOrd="0" destOrd="0" presId="urn:microsoft.com/office/officeart/2005/8/layout/hList1"/>
    <dgm:cxn modelId="{9917C604-4FCE-40BD-A143-8549BB05006E}" srcId="{B0AF30CF-56F3-4A8D-BECC-C62EE71E6027}" destId="{7A2FA74B-FD59-4C32-8D7C-3DBB38028937}" srcOrd="1" destOrd="0" parTransId="{9653367C-55CA-4D69-9D44-D0548F424D3A}" sibTransId="{EC81D3C5-EBA7-4745-978A-F70D9EC54FC7}"/>
    <dgm:cxn modelId="{DF1BBC69-2BE9-47CA-B3F2-FA6AA9107800}" type="presOf" srcId="{7CBC4A42-764C-40E9-A9C6-4A8810DD2832}" destId="{10C63B8C-B975-47F3-A03D-5E159A462FC6}" srcOrd="0" destOrd="1" presId="urn:microsoft.com/office/officeart/2005/8/layout/hList1"/>
    <dgm:cxn modelId="{926EEE23-18EF-4375-AA01-9B04E7E403AE}" type="presOf" srcId="{E7A4B030-1323-4388-88EA-A296B0D82A92}" destId="{BA87A7FF-EF4F-45D6-BA95-3874CB632A50}" srcOrd="0" destOrd="0" presId="urn:microsoft.com/office/officeart/2005/8/layout/hList1"/>
    <dgm:cxn modelId="{9A64292F-7365-4977-AC55-EC1F8F510C58}" type="presOf" srcId="{CAD8D6C9-BC0C-44D5-881B-F8150EA769A6}" destId="{10C63B8C-B975-47F3-A03D-5E159A462FC6}" srcOrd="0" destOrd="0" presId="urn:microsoft.com/office/officeart/2005/8/layout/hList1"/>
    <dgm:cxn modelId="{71A1EEAA-F58C-4635-9EB0-631DE3758586}" srcId="{DFE84626-2413-450F-BA91-8C6B09865E2B}" destId="{D9753F3A-49D5-4B66-AB4F-F5161C5988F8}" srcOrd="2" destOrd="0" parTransId="{79D9EC52-AC7C-4AAA-B86B-0C9CFECE057D}" sibTransId="{43CF0D29-A216-4D42-B61D-2E747073956A}"/>
    <dgm:cxn modelId="{3D065B26-B97E-4EA6-BC3D-4DA1EF5334A0}" srcId="{B0AF30CF-56F3-4A8D-BECC-C62EE71E6027}" destId="{F1A3FB70-E7A9-4238-A803-547BF2C22E89}" srcOrd="0" destOrd="0" parTransId="{F29F06F6-CF3A-42E8-B90C-4090ECB49059}" sibTransId="{6E195DEA-E5E0-486E-9EC2-3C80D8CFDA1A}"/>
    <dgm:cxn modelId="{41BA35B6-C453-4474-BEB5-D72737DF996F}" srcId="{D9753F3A-49D5-4B66-AB4F-F5161C5988F8}" destId="{7CBC4A42-764C-40E9-A9C6-4A8810DD2832}" srcOrd="1" destOrd="0" parTransId="{3357E7FF-5318-41A7-9C04-C9870CB5FDA7}" sibTransId="{936970E0-B018-43D0-A24E-D69A9D640651}"/>
    <dgm:cxn modelId="{361D5EBE-CFC0-4223-931E-5718C6259295}" type="presParOf" srcId="{F264BA1C-287B-42C8-887C-DA7B11775989}" destId="{0B8190B3-0617-466F-89DF-050CCD888C9F}" srcOrd="0" destOrd="0" presId="urn:microsoft.com/office/officeart/2005/8/layout/hList1"/>
    <dgm:cxn modelId="{6323EA89-C42E-4234-AE62-83F6B8E35B23}" type="presParOf" srcId="{0B8190B3-0617-466F-89DF-050CCD888C9F}" destId="{E7D55942-7F42-4872-ABAE-B1754F78F7AD}" srcOrd="0" destOrd="0" presId="urn:microsoft.com/office/officeart/2005/8/layout/hList1"/>
    <dgm:cxn modelId="{DB193581-4195-4285-B7CD-D238024E6E7A}" type="presParOf" srcId="{0B8190B3-0617-466F-89DF-050CCD888C9F}" destId="{E65AF7CE-5CAD-40D2-BF74-426EC4A1E86F}" srcOrd="1" destOrd="0" presId="urn:microsoft.com/office/officeart/2005/8/layout/hList1"/>
    <dgm:cxn modelId="{E30BDC8E-3EF7-4878-9F55-81F1432ACA48}" type="presParOf" srcId="{F264BA1C-287B-42C8-887C-DA7B11775989}" destId="{39F9FBAF-198A-442B-99D5-C44BE0172DE9}" srcOrd="1" destOrd="0" presId="urn:microsoft.com/office/officeart/2005/8/layout/hList1"/>
    <dgm:cxn modelId="{C317552F-555F-49B2-9DD9-6F58D26A9FBA}" type="presParOf" srcId="{F264BA1C-287B-42C8-887C-DA7B11775989}" destId="{60B56D94-55FE-4341-B4C8-FC92377D30D0}" srcOrd="2" destOrd="0" presId="urn:microsoft.com/office/officeart/2005/8/layout/hList1"/>
    <dgm:cxn modelId="{40D4B0DE-0B04-450B-B85D-8B8B0BE431E7}" type="presParOf" srcId="{60B56D94-55FE-4341-B4C8-FC92377D30D0}" destId="{BA87A7FF-EF4F-45D6-BA95-3874CB632A50}" srcOrd="0" destOrd="0" presId="urn:microsoft.com/office/officeart/2005/8/layout/hList1"/>
    <dgm:cxn modelId="{77321A79-6147-410C-A0AC-42C8F62CD4AF}" type="presParOf" srcId="{60B56D94-55FE-4341-B4C8-FC92377D30D0}" destId="{12BA8E39-C53C-43B2-81B2-8415CB576215}" srcOrd="1" destOrd="0" presId="urn:microsoft.com/office/officeart/2005/8/layout/hList1"/>
    <dgm:cxn modelId="{13CB6EC4-6339-43F9-8DB9-959F313BCAA8}" type="presParOf" srcId="{F264BA1C-287B-42C8-887C-DA7B11775989}" destId="{A69676F1-65FB-4EFB-A27C-6E20A8FC86DF}" srcOrd="3" destOrd="0" presId="urn:microsoft.com/office/officeart/2005/8/layout/hList1"/>
    <dgm:cxn modelId="{2ABEB175-AD82-4E05-8FC6-4958ADD95B3F}" type="presParOf" srcId="{F264BA1C-287B-42C8-887C-DA7B11775989}" destId="{438D7EE6-9E63-46AB-A2A2-B4781CE76133}" srcOrd="4" destOrd="0" presId="urn:microsoft.com/office/officeart/2005/8/layout/hList1"/>
    <dgm:cxn modelId="{74B0486B-25B6-403C-8643-A0517CFE7A6D}" type="presParOf" srcId="{438D7EE6-9E63-46AB-A2A2-B4781CE76133}" destId="{D2699B14-E106-4976-AB82-C08F033737A0}" srcOrd="0" destOrd="0" presId="urn:microsoft.com/office/officeart/2005/8/layout/hList1"/>
    <dgm:cxn modelId="{C58FAFFC-4955-44AF-AB05-A7B0BFBA15F7}" type="presParOf" srcId="{438D7EE6-9E63-46AB-A2A2-B4781CE76133}" destId="{10C63B8C-B975-47F3-A03D-5E159A462FC6}" srcOrd="1" destOrd="0" presId="urn:microsoft.com/office/officeart/2005/8/layout/hList1"/>
  </dgm:cxnLst>
  <dgm:bg>
    <a:effectLst>
      <a:softEdge rad="63500"/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55942-7F42-4872-ABAE-B1754F78F7AD}">
      <dsp:nvSpPr>
        <dsp:cNvPr id="0" name=""/>
        <dsp:cNvSpPr/>
      </dsp:nvSpPr>
      <dsp:spPr>
        <a:xfrm>
          <a:off x="1113" y="48675"/>
          <a:ext cx="1085624" cy="4000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  算法模型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13" y="48675"/>
        <a:ext cx="1085624" cy="400003"/>
      </dsp:txXfrm>
    </dsp:sp>
    <dsp:sp modelId="{E65AF7CE-5CAD-40D2-BF74-426EC4A1E86F}">
      <dsp:nvSpPr>
        <dsp:cNvPr id="0" name=""/>
        <dsp:cNvSpPr/>
      </dsp:nvSpPr>
      <dsp:spPr>
        <a:xfrm>
          <a:off x="1113" y="392677"/>
          <a:ext cx="1085624" cy="10430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聚类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降维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分类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回归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13" y="392677"/>
        <a:ext cx="1085624" cy="1043099"/>
      </dsp:txXfrm>
    </dsp:sp>
    <dsp:sp modelId="{BA87A7FF-EF4F-45D6-BA95-3874CB632A50}">
      <dsp:nvSpPr>
        <dsp:cNvPr id="0" name=""/>
        <dsp:cNvSpPr/>
      </dsp:nvSpPr>
      <dsp:spPr>
        <a:xfrm>
          <a:off x="1238724" y="52809"/>
          <a:ext cx="1085624" cy="383466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  工具组件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38724" y="52809"/>
        <a:ext cx="1085624" cy="383466"/>
      </dsp:txXfrm>
    </dsp:sp>
    <dsp:sp modelId="{12BA8E39-C53C-43B2-81B2-8415CB576215}">
      <dsp:nvSpPr>
        <dsp:cNvPr id="0" name=""/>
        <dsp:cNvSpPr/>
      </dsp:nvSpPr>
      <dsp:spPr>
        <a:xfrm>
          <a:off x="1238724" y="388543"/>
          <a:ext cx="1085624" cy="1043099"/>
        </a:xfrm>
        <a:prstGeom prst="rect">
          <a:avLst/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  <a:miter lim="800000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TensorFlow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i="0" u="none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Scikit</a:t>
          </a:r>
          <a:r>
            <a:rPr lang="en-US" altLang="zh-CN" sz="1000" i="0" u="none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-learn</a:t>
          </a:r>
          <a:endParaRPr lang="zh-CN" altLang="en-US" sz="1000" i="0" u="none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38724" y="388543"/>
        <a:ext cx="1085624" cy="1043099"/>
      </dsp:txXfrm>
    </dsp:sp>
    <dsp:sp modelId="{D2699B14-E106-4976-AB82-C08F033737A0}">
      <dsp:nvSpPr>
        <dsp:cNvPr id="0" name=""/>
        <dsp:cNvSpPr/>
      </dsp:nvSpPr>
      <dsp:spPr>
        <a:xfrm>
          <a:off x="2476336" y="40407"/>
          <a:ext cx="1085624" cy="433074"/>
        </a:xfrm>
        <a:prstGeom prst="rect">
          <a:avLst/>
        </a:prstGeom>
        <a:solidFill>
          <a:srgbClr val="4472C4"/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  加速优化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76336" y="40407"/>
        <a:ext cx="1085624" cy="433074"/>
      </dsp:txXfrm>
    </dsp:sp>
    <dsp:sp modelId="{10C63B8C-B975-47F3-A03D-5E159A462FC6}">
      <dsp:nvSpPr>
        <dsp:cNvPr id="0" name=""/>
        <dsp:cNvSpPr/>
      </dsp:nvSpPr>
      <dsp:spPr>
        <a:xfrm>
          <a:off x="2476336" y="400945"/>
          <a:ext cx="1085624" cy="1043099"/>
        </a:xfrm>
        <a:prstGeom prst="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>
          <a:softEdge rad="6350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GPU</a:t>
          </a: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优化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并行加速</a:t>
          </a:r>
          <a:endParaRPr lang="zh-CN" altLang="en-US" sz="1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476336" y="400945"/>
        <a:ext cx="1085624" cy="1043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F5C08-7271-40A6-B530-5481A5352A4F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18D6B-2817-409A-B344-730C9C6250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9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02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238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18D6B-2817-409A-B344-730C9C625005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64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9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0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052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8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1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7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43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03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48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92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0072-DF53-4E6F-995A-C346827FC413}" type="datetimeFigureOut">
              <a:rPr lang="zh-CN" altLang="en-US" smtClean="0"/>
              <a:pPr/>
              <a:t>2018/1/20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0199-151D-428B-8932-CF557838D6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111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521496" y="1096084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数据层构建</a:t>
            </a:r>
            <a:endParaRPr lang="da-DK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2837" y="1126692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17816" y="1427074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935903" y="2855669"/>
            <a:ext cx="4154526" cy="4998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92503" y="2855673"/>
            <a:ext cx="1575151" cy="4998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文件数据：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603125" y="3354200"/>
            <a:ext cx="585509" cy="977512"/>
            <a:chOff x="8240859" y="3478041"/>
            <a:chExt cx="839537" cy="1347958"/>
          </a:xfrm>
          <a:solidFill>
            <a:srgbClr val="FFFF00"/>
          </a:solidFill>
        </p:grpSpPr>
        <p:sp>
          <p:nvSpPr>
            <p:cNvPr id="16" name="矩形 15"/>
            <p:cNvSpPr/>
            <p:nvPr/>
          </p:nvSpPr>
          <p:spPr>
            <a:xfrm>
              <a:off x="8240859" y="3478041"/>
              <a:ext cx="839537" cy="134795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报表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4603" y="4179445"/>
              <a:ext cx="570567" cy="57140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pic>
      </p:grpSp>
      <p:grpSp>
        <p:nvGrpSpPr>
          <p:cNvPr id="88" name="组合 87"/>
          <p:cNvGrpSpPr/>
          <p:nvPr/>
        </p:nvGrpSpPr>
        <p:grpSpPr>
          <a:xfrm>
            <a:off x="6180246" y="3355569"/>
            <a:ext cx="489462" cy="977341"/>
            <a:chOff x="9065836" y="3478042"/>
            <a:chExt cx="842206" cy="1347958"/>
          </a:xfrm>
          <a:solidFill>
            <a:srgbClr val="FFFF00"/>
          </a:solidFill>
        </p:grpSpPr>
        <p:sp>
          <p:nvSpPr>
            <p:cNvPr id="18" name="矩形 17"/>
            <p:cNvSpPr/>
            <p:nvPr/>
          </p:nvSpPr>
          <p:spPr>
            <a:xfrm>
              <a:off x="9065836" y="3478042"/>
              <a:ext cx="842206" cy="134795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电子表格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808" y="4221962"/>
              <a:ext cx="480368" cy="5024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pic>
      </p:grpSp>
      <p:grpSp>
        <p:nvGrpSpPr>
          <p:cNvPr id="43" name="组合 42"/>
          <p:cNvGrpSpPr/>
          <p:nvPr/>
        </p:nvGrpSpPr>
        <p:grpSpPr>
          <a:xfrm>
            <a:off x="5091997" y="3357036"/>
            <a:ext cx="575561" cy="974504"/>
            <a:chOff x="7325762" y="3481947"/>
            <a:chExt cx="857720" cy="1344046"/>
          </a:xfrm>
          <a:solidFill>
            <a:srgbClr val="FFFF00"/>
          </a:solidFill>
        </p:grpSpPr>
        <p:sp>
          <p:nvSpPr>
            <p:cNvPr id="15" name="矩形 14"/>
            <p:cNvSpPr/>
            <p:nvPr/>
          </p:nvSpPr>
          <p:spPr>
            <a:xfrm>
              <a:off x="7325762" y="3481947"/>
              <a:ext cx="857720" cy="134404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文档</a:t>
              </a:r>
              <a:endPara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4159" y="4179562"/>
              <a:ext cx="536871" cy="5376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pic>
      </p:grpSp>
      <p:grpSp>
        <p:nvGrpSpPr>
          <p:cNvPr id="8" name="组合 7"/>
          <p:cNvGrpSpPr/>
          <p:nvPr/>
        </p:nvGrpSpPr>
        <p:grpSpPr>
          <a:xfrm>
            <a:off x="935902" y="3355567"/>
            <a:ext cx="4154030" cy="977341"/>
            <a:chOff x="2273684" y="2513063"/>
            <a:chExt cx="7642328" cy="1345972"/>
          </a:xfrm>
          <a:solidFill>
            <a:srgbClr val="FFFF00"/>
          </a:solidFill>
        </p:grpSpPr>
        <p:sp>
          <p:nvSpPr>
            <p:cNvPr id="21" name="矩形 20"/>
            <p:cNvSpPr/>
            <p:nvPr/>
          </p:nvSpPr>
          <p:spPr>
            <a:xfrm>
              <a:off x="2273684" y="2513063"/>
              <a:ext cx="7642328" cy="13459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7145" y="2673254"/>
              <a:ext cx="567616" cy="35790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pic>
      </p:grpSp>
      <p:grpSp>
        <p:nvGrpSpPr>
          <p:cNvPr id="89" name="组合 88"/>
          <p:cNvGrpSpPr/>
          <p:nvPr/>
        </p:nvGrpSpPr>
        <p:grpSpPr>
          <a:xfrm>
            <a:off x="938826" y="2207208"/>
            <a:ext cx="5731747" cy="651809"/>
            <a:chOff x="2262957" y="1230653"/>
            <a:chExt cx="7642329" cy="1142185"/>
          </a:xfrm>
          <a:solidFill>
            <a:srgbClr val="92D050"/>
          </a:solidFill>
        </p:grpSpPr>
        <p:sp>
          <p:nvSpPr>
            <p:cNvPr id="17" name="矩形 16"/>
            <p:cNvSpPr/>
            <p:nvPr/>
          </p:nvSpPr>
          <p:spPr>
            <a:xfrm>
              <a:off x="2262957" y="1230653"/>
              <a:ext cx="7642329" cy="114218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054008" y="1421144"/>
              <a:ext cx="1464565" cy="26298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元数据管理</a:t>
              </a:r>
              <a:endPara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6054008" y="1943940"/>
              <a:ext cx="1464565" cy="26298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权限管理</a:t>
              </a:r>
              <a:endPara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8192408" y="1967120"/>
              <a:ext cx="1464565" cy="26298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容灾备份</a:t>
              </a:r>
              <a:endPara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225129" y="1425628"/>
              <a:ext cx="1464565" cy="26298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查询优化</a:t>
              </a:r>
              <a:endParaRPr lang="zh-CN" altLang="en-US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103942" y="1487305"/>
              <a:ext cx="2413000" cy="64719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数据管理层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35905" y="4834904"/>
            <a:ext cx="876056" cy="482907"/>
            <a:chOff x="2262957" y="5940422"/>
            <a:chExt cx="1725567" cy="797417"/>
          </a:xfrm>
          <a:solidFill>
            <a:srgbClr val="FF9933"/>
          </a:solidFill>
        </p:grpSpPr>
        <p:sp>
          <p:nvSpPr>
            <p:cNvPr id="35" name="矩形 34"/>
            <p:cNvSpPr/>
            <p:nvPr/>
          </p:nvSpPr>
          <p:spPr>
            <a:xfrm>
              <a:off x="2262957" y="5940422"/>
              <a:ext cx="1725567" cy="7974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MES</a:t>
              </a:r>
              <a:endPara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857" y="6107359"/>
              <a:ext cx="463542" cy="463542"/>
            </a:xfrm>
            <a:prstGeom prst="rect">
              <a:avLst/>
            </a:prstGeom>
            <a:grpFill/>
          </p:spPr>
        </p:pic>
      </p:grpSp>
      <p:grpSp>
        <p:nvGrpSpPr>
          <p:cNvPr id="37" name="组合 36"/>
          <p:cNvGrpSpPr/>
          <p:nvPr/>
        </p:nvGrpSpPr>
        <p:grpSpPr>
          <a:xfrm>
            <a:off x="1811965" y="4834905"/>
            <a:ext cx="872279" cy="469442"/>
            <a:chOff x="2262957" y="5940422"/>
            <a:chExt cx="1725569" cy="797417"/>
          </a:xfrm>
          <a:solidFill>
            <a:srgbClr val="FF9933"/>
          </a:solidFill>
        </p:grpSpPr>
        <p:sp>
          <p:nvSpPr>
            <p:cNvPr id="38" name="矩形 37"/>
            <p:cNvSpPr/>
            <p:nvPr/>
          </p:nvSpPr>
          <p:spPr>
            <a:xfrm>
              <a:off x="2262957" y="5940422"/>
              <a:ext cx="1725569" cy="7974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ERP</a:t>
              </a:r>
              <a:endPara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857" y="6107359"/>
              <a:ext cx="463542" cy="463542"/>
            </a:xfrm>
            <a:prstGeom prst="rect">
              <a:avLst/>
            </a:prstGeom>
            <a:grpFill/>
          </p:spPr>
        </p:pic>
      </p:grpSp>
      <p:grpSp>
        <p:nvGrpSpPr>
          <p:cNvPr id="25" name="组合 24"/>
          <p:cNvGrpSpPr/>
          <p:nvPr/>
        </p:nvGrpSpPr>
        <p:grpSpPr>
          <a:xfrm>
            <a:off x="2684242" y="4834905"/>
            <a:ext cx="1305731" cy="470078"/>
            <a:chOff x="5363261" y="5940421"/>
            <a:chExt cx="2297079" cy="797417"/>
          </a:xfrm>
          <a:solidFill>
            <a:srgbClr val="FF9933"/>
          </a:solidFill>
        </p:grpSpPr>
        <p:sp>
          <p:nvSpPr>
            <p:cNvPr id="41" name="矩形 40"/>
            <p:cNvSpPr/>
            <p:nvPr/>
          </p:nvSpPr>
          <p:spPr>
            <a:xfrm>
              <a:off x="5363261" y="5940421"/>
              <a:ext cx="2297079" cy="7974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历史文件</a:t>
              </a:r>
              <a:endPara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8299" y="6109188"/>
              <a:ext cx="467404" cy="467404"/>
            </a:xfrm>
            <a:prstGeom prst="rect">
              <a:avLst/>
            </a:prstGeom>
            <a:grpFill/>
          </p:spPr>
        </p:pic>
      </p:grpSp>
      <p:grpSp>
        <p:nvGrpSpPr>
          <p:cNvPr id="54" name="组合 53"/>
          <p:cNvGrpSpPr/>
          <p:nvPr/>
        </p:nvGrpSpPr>
        <p:grpSpPr>
          <a:xfrm>
            <a:off x="3989973" y="4834907"/>
            <a:ext cx="1393022" cy="470416"/>
            <a:chOff x="7644907" y="5813911"/>
            <a:chExt cx="1846964" cy="599583"/>
          </a:xfrm>
          <a:solidFill>
            <a:srgbClr val="FF9933"/>
          </a:solidFill>
        </p:grpSpPr>
        <p:sp>
          <p:nvSpPr>
            <p:cNvPr id="44" name="矩形 43"/>
            <p:cNvSpPr/>
            <p:nvPr/>
          </p:nvSpPr>
          <p:spPr>
            <a:xfrm>
              <a:off x="7644907" y="5813911"/>
              <a:ext cx="1846964" cy="59958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外部数据</a:t>
              </a:r>
              <a:endPara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2648" y="5939433"/>
              <a:ext cx="348540" cy="348540"/>
            </a:xfrm>
            <a:prstGeom prst="rect">
              <a:avLst/>
            </a:prstGeom>
            <a:grpFill/>
          </p:spPr>
        </p:pic>
      </p:grpSp>
      <p:sp>
        <p:nvSpPr>
          <p:cNvPr id="48" name="上箭头 47"/>
          <p:cNvSpPr/>
          <p:nvPr/>
        </p:nvSpPr>
        <p:spPr>
          <a:xfrm>
            <a:off x="2703733" y="4348820"/>
            <a:ext cx="217715" cy="4610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上箭头 49"/>
          <p:cNvSpPr/>
          <p:nvPr/>
        </p:nvSpPr>
        <p:spPr>
          <a:xfrm>
            <a:off x="6383879" y="4352669"/>
            <a:ext cx="171270" cy="4683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上箭头 51"/>
          <p:cNvSpPr/>
          <p:nvPr/>
        </p:nvSpPr>
        <p:spPr>
          <a:xfrm>
            <a:off x="971566" y="4366530"/>
            <a:ext cx="171270" cy="4683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384885" y="4833520"/>
            <a:ext cx="1284658" cy="471803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生产设备</a:t>
            </a:r>
            <a:endParaRPr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331" y="4929044"/>
            <a:ext cx="277419" cy="277419"/>
          </a:xfrm>
          <a:prstGeom prst="rect">
            <a:avLst/>
          </a:prstGeom>
          <a:solidFill>
            <a:srgbClr val="FF9933"/>
          </a:solidFill>
        </p:spPr>
      </p:pic>
      <p:grpSp>
        <p:nvGrpSpPr>
          <p:cNvPr id="45" name="组合 44"/>
          <p:cNvGrpSpPr/>
          <p:nvPr/>
        </p:nvGrpSpPr>
        <p:grpSpPr>
          <a:xfrm>
            <a:off x="935905" y="5304345"/>
            <a:ext cx="876056" cy="444611"/>
            <a:chOff x="2262957" y="5940422"/>
            <a:chExt cx="1725567" cy="797417"/>
          </a:xfrm>
          <a:solidFill>
            <a:srgbClr val="FF9933"/>
          </a:solidFill>
        </p:grpSpPr>
        <p:sp>
          <p:nvSpPr>
            <p:cNvPr id="47" name="矩形 46"/>
            <p:cNvSpPr/>
            <p:nvPr/>
          </p:nvSpPr>
          <p:spPr>
            <a:xfrm>
              <a:off x="2262957" y="5940422"/>
              <a:ext cx="1725567" cy="7974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TMS</a:t>
              </a:r>
              <a:endPara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857" y="6107359"/>
              <a:ext cx="463542" cy="463542"/>
            </a:xfrm>
            <a:prstGeom prst="rect">
              <a:avLst/>
            </a:prstGeom>
            <a:grpFill/>
          </p:spPr>
        </p:pic>
      </p:grpSp>
      <p:grpSp>
        <p:nvGrpSpPr>
          <p:cNvPr id="56" name="组合 55"/>
          <p:cNvGrpSpPr/>
          <p:nvPr/>
        </p:nvGrpSpPr>
        <p:grpSpPr>
          <a:xfrm>
            <a:off x="1811962" y="5304348"/>
            <a:ext cx="874169" cy="443000"/>
            <a:chOff x="2262957" y="5940422"/>
            <a:chExt cx="1725569" cy="797417"/>
          </a:xfrm>
          <a:solidFill>
            <a:srgbClr val="FF9933"/>
          </a:solidFill>
        </p:grpSpPr>
        <p:sp>
          <p:nvSpPr>
            <p:cNvPr id="58" name="矩形 57"/>
            <p:cNvSpPr/>
            <p:nvPr/>
          </p:nvSpPr>
          <p:spPr>
            <a:xfrm>
              <a:off x="2262957" y="5940422"/>
              <a:ext cx="1725569" cy="7974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5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PCS</a:t>
              </a:r>
              <a:endPara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857" y="6107359"/>
              <a:ext cx="463542" cy="463542"/>
            </a:xfrm>
            <a:prstGeom prst="rect">
              <a:avLst/>
            </a:prstGeom>
            <a:grpFill/>
          </p:spPr>
        </p:pic>
      </p:grpSp>
      <p:sp>
        <p:nvSpPr>
          <p:cNvPr id="61" name="矩形 60"/>
          <p:cNvSpPr/>
          <p:nvPr/>
        </p:nvSpPr>
        <p:spPr>
          <a:xfrm>
            <a:off x="2684239" y="5304344"/>
            <a:ext cx="1303842" cy="443001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OA</a:t>
            </a:r>
            <a:r>
              <a:rPr lang="zh-CN" altLang="en-US" sz="13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3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384884" y="5305324"/>
            <a:ext cx="1282769" cy="442025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APS</a:t>
            </a:r>
            <a:endParaRPr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989976" y="5304344"/>
            <a:ext cx="1393021" cy="443001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监控设备</a:t>
            </a:r>
            <a:endParaRPr lang="zh-CN" altLang="en-US" sz="15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0" name="图片 6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196" y="5377394"/>
            <a:ext cx="297831" cy="277419"/>
          </a:xfrm>
          <a:prstGeom prst="rect">
            <a:avLst/>
          </a:prstGeom>
          <a:solidFill>
            <a:srgbClr val="FF9933"/>
          </a:solidFill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97" y="5400835"/>
            <a:ext cx="270587" cy="270587"/>
          </a:xfrm>
          <a:prstGeom prst="rect">
            <a:avLst/>
          </a:prstGeom>
          <a:solidFill>
            <a:srgbClr val="FF9933"/>
          </a:solidFill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333" y="5372941"/>
            <a:ext cx="399659" cy="317189"/>
          </a:xfrm>
          <a:prstGeom prst="rect">
            <a:avLst/>
          </a:prstGeom>
          <a:solidFill>
            <a:srgbClr val="FF9933"/>
          </a:solidFill>
        </p:spPr>
      </p:pic>
      <p:sp>
        <p:nvSpPr>
          <p:cNvPr id="14" name="文本框 13"/>
          <p:cNvSpPr txBox="1"/>
          <p:nvPr/>
        </p:nvSpPr>
        <p:spPr>
          <a:xfrm>
            <a:off x="2335584" y="3432705"/>
            <a:ext cx="17336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多主题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数据仓库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957775" y="3898171"/>
            <a:ext cx="839911" cy="377420"/>
            <a:chOff x="2424687" y="4201499"/>
            <a:chExt cx="1119881" cy="520539"/>
          </a:xfrm>
        </p:grpSpPr>
        <p:sp>
          <p:nvSpPr>
            <p:cNvPr id="36" name="矩形 35"/>
            <p:cNvSpPr/>
            <p:nvPr/>
          </p:nvSpPr>
          <p:spPr>
            <a:xfrm>
              <a:off x="2424687" y="4201499"/>
              <a:ext cx="1119881" cy="51572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867" y="4318598"/>
              <a:ext cx="322099" cy="322099"/>
            </a:xfrm>
            <a:prstGeom prst="rect">
              <a:avLst/>
            </a:prstGeom>
          </p:spPr>
        </p:pic>
        <p:sp>
          <p:nvSpPr>
            <p:cNvPr id="30" name="文本框 29"/>
            <p:cNvSpPr txBox="1"/>
            <p:nvPr/>
          </p:nvSpPr>
          <p:spPr>
            <a:xfrm>
              <a:off x="2826212" y="4297550"/>
              <a:ext cx="718356" cy="424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财务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774257" y="3899624"/>
            <a:ext cx="839911" cy="377420"/>
            <a:chOff x="2424687" y="4201499"/>
            <a:chExt cx="1119881" cy="520539"/>
          </a:xfrm>
        </p:grpSpPr>
        <p:sp>
          <p:nvSpPr>
            <p:cNvPr id="73" name="矩形 72"/>
            <p:cNvSpPr/>
            <p:nvPr/>
          </p:nvSpPr>
          <p:spPr>
            <a:xfrm>
              <a:off x="2424687" y="4201499"/>
              <a:ext cx="1119881" cy="51572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867" y="4318598"/>
              <a:ext cx="322099" cy="322099"/>
            </a:xfrm>
            <a:prstGeom prst="rect">
              <a:avLst/>
            </a:prstGeom>
          </p:spPr>
        </p:pic>
        <p:sp>
          <p:nvSpPr>
            <p:cNvPr id="75" name="文本框 74"/>
            <p:cNvSpPr txBox="1"/>
            <p:nvPr/>
          </p:nvSpPr>
          <p:spPr>
            <a:xfrm>
              <a:off x="2826212" y="4297550"/>
              <a:ext cx="718356" cy="424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560203" y="3894962"/>
            <a:ext cx="839911" cy="377420"/>
            <a:chOff x="2424687" y="4201499"/>
            <a:chExt cx="1119881" cy="520539"/>
          </a:xfrm>
        </p:grpSpPr>
        <p:sp>
          <p:nvSpPr>
            <p:cNvPr id="77" name="矩形 76"/>
            <p:cNvSpPr/>
            <p:nvPr/>
          </p:nvSpPr>
          <p:spPr>
            <a:xfrm>
              <a:off x="2424687" y="4201499"/>
              <a:ext cx="1119881" cy="51572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8" name="图片 7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867" y="4318598"/>
              <a:ext cx="322099" cy="322099"/>
            </a:xfrm>
            <a:prstGeom prst="rect">
              <a:avLst/>
            </a:prstGeom>
          </p:spPr>
        </p:pic>
        <p:sp>
          <p:nvSpPr>
            <p:cNvPr id="79" name="文本框 78"/>
            <p:cNvSpPr txBox="1"/>
            <p:nvPr/>
          </p:nvSpPr>
          <p:spPr>
            <a:xfrm>
              <a:off x="2826212" y="4297550"/>
              <a:ext cx="718356" cy="424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质量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3341784" y="3895829"/>
            <a:ext cx="839911" cy="377420"/>
            <a:chOff x="2424687" y="4201499"/>
            <a:chExt cx="1119881" cy="520539"/>
          </a:xfrm>
        </p:grpSpPr>
        <p:sp>
          <p:nvSpPr>
            <p:cNvPr id="81" name="矩形 80"/>
            <p:cNvSpPr/>
            <p:nvPr/>
          </p:nvSpPr>
          <p:spPr>
            <a:xfrm>
              <a:off x="2424687" y="4201499"/>
              <a:ext cx="1119881" cy="51572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867" y="4318598"/>
              <a:ext cx="322099" cy="322099"/>
            </a:xfrm>
            <a:prstGeom prst="rect">
              <a:avLst/>
            </a:prstGeom>
          </p:spPr>
        </p:pic>
        <p:sp>
          <p:nvSpPr>
            <p:cNvPr id="83" name="文本框 82"/>
            <p:cNvSpPr txBox="1"/>
            <p:nvPr/>
          </p:nvSpPr>
          <p:spPr>
            <a:xfrm>
              <a:off x="2826212" y="4297550"/>
              <a:ext cx="718356" cy="424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4141929" y="3895829"/>
            <a:ext cx="839911" cy="377420"/>
            <a:chOff x="2424687" y="4201499"/>
            <a:chExt cx="1119881" cy="520539"/>
          </a:xfrm>
        </p:grpSpPr>
        <p:sp>
          <p:nvSpPr>
            <p:cNvPr id="85" name="矩形 84"/>
            <p:cNvSpPr/>
            <p:nvPr/>
          </p:nvSpPr>
          <p:spPr>
            <a:xfrm>
              <a:off x="2424687" y="4201499"/>
              <a:ext cx="1119881" cy="515728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6" name="图片 85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8867" y="4318598"/>
              <a:ext cx="322099" cy="322099"/>
            </a:xfrm>
            <a:prstGeom prst="rect">
              <a:avLst/>
            </a:prstGeom>
          </p:spPr>
        </p:pic>
        <p:sp>
          <p:nvSpPr>
            <p:cNvPr id="87" name="文本框 86"/>
            <p:cNvSpPr txBox="1"/>
            <p:nvPr/>
          </p:nvSpPr>
          <p:spPr>
            <a:xfrm>
              <a:off x="2826212" y="4297550"/>
              <a:ext cx="718356" cy="424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销售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3401040" y="1696449"/>
            <a:ext cx="143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数据层构建</a:t>
            </a:r>
            <a:endParaRPr lang="da-DK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21495" y="4509603"/>
            <a:ext cx="2874127" cy="25391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12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ETL</a:t>
            </a:r>
            <a:r>
              <a:rPr lang="zh-CN" altLang="en-US" sz="12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：数据抽取与转换</a:t>
            </a:r>
            <a:endParaRPr lang="zh-CN" altLang="en-US" sz="12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241228" y="4514124"/>
            <a:ext cx="2874127" cy="25391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1200" b="1" dirty="0" err="1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DataX</a:t>
            </a:r>
            <a:r>
              <a:rPr lang="zh-CN" altLang="en-US" sz="12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：异构数据同步</a:t>
            </a:r>
            <a:endParaRPr lang="zh-CN" altLang="en-US" sz="12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上箭头 93"/>
          <p:cNvSpPr/>
          <p:nvPr/>
        </p:nvSpPr>
        <p:spPr>
          <a:xfrm>
            <a:off x="4519636" y="4352669"/>
            <a:ext cx="171270" cy="4683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535934" y="4512733"/>
            <a:ext cx="2002973" cy="25391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1200" b="1" dirty="0" err="1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Scrapy</a:t>
            </a:r>
            <a:r>
              <a:rPr lang="zh-CN" altLang="en-US" sz="12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：互联网数据爬取</a:t>
            </a:r>
            <a:endParaRPr lang="zh-CN" altLang="en-US" sz="12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979960" y="2207206"/>
            <a:ext cx="2066081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数据管理层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服务于应用程序的分权限数据调用，提供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稳定安全的数据存储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高效的操作访问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004545" y="3179176"/>
            <a:ext cx="206608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数据存储层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：基于</a:t>
            </a:r>
            <a:r>
              <a:rPr lang="zh-CN" altLang="en-US" sz="13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关系型数据库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3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分布式文件系统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的存储模式，分主题来源于数据源的原始数据进行归档整理。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992249" y="4965492"/>
            <a:ext cx="204149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原始数据存储层：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所有数据供给的源头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，存在</a:t>
            </a:r>
            <a:r>
              <a:rPr lang="zh-CN" altLang="en-US" sz="135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异构、冗余、缺失</a:t>
            </a:r>
            <a:endParaRPr lang="en-US" altLang="zh-CN" sz="13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4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521496" y="1096084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数据层构建</a:t>
            </a:r>
            <a:endParaRPr lang="da-DK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2837" y="1126692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17816" y="1427074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3401041" y="1696449"/>
            <a:ext cx="2295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算法分析层构建</a:t>
            </a:r>
            <a:endParaRPr lang="da-DK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2518388" y="2605547"/>
            <a:ext cx="3563074" cy="2913595"/>
            <a:chOff x="3490464" y="2720414"/>
            <a:chExt cx="4750765" cy="3884793"/>
          </a:xfrm>
        </p:grpSpPr>
        <p:graphicFrame>
          <p:nvGraphicFramePr>
            <p:cNvPr id="49" name="图示 48"/>
            <p:cNvGraphicFramePr/>
            <p:nvPr>
              <p:extLst>
                <p:ext uri="{D42A27DB-BD31-4B8C-83A1-F6EECF244321}">
                  <p14:modId xmlns:p14="http://schemas.microsoft.com/office/powerpoint/2010/main" val="2722142433"/>
                </p:ext>
              </p:extLst>
            </p:nvPr>
          </p:nvGraphicFramePr>
          <p:xfrm>
            <a:off x="3490464" y="2720414"/>
            <a:ext cx="4750765" cy="197927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97" name="矩形 96"/>
            <p:cNvSpPr/>
            <p:nvPr/>
          </p:nvSpPr>
          <p:spPr>
            <a:xfrm>
              <a:off x="5960962" y="4699684"/>
              <a:ext cx="2271210" cy="1018572"/>
            </a:xfrm>
            <a:prstGeom prst="rect">
              <a:avLst/>
            </a:prstGeom>
            <a:effectLst>
              <a:softEdge rad="635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  <a:r>
                <a:rPr lang="zh-CN" altLang="en-US" sz="13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计算分析</a:t>
              </a:r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3490464" y="4699684"/>
              <a:ext cx="2354752" cy="1018572"/>
            </a:xfrm>
            <a:prstGeom prst="rect">
              <a:avLst/>
            </a:prstGeom>
            <a:effectLst>
              <a:softEdge rad="63500"/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3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Spark</a:t>
              </a:r>
              <a:r>
                <a:rPr lang="zh-CN" altLang="en-US" sz="13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大数据流计算</a:t>
              </a:r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490464" y="5718256"/>
              <a:ext cx="4741708" cy="886951"/>
            </a:xfrm>
            <a:prstGeom prst="rect">
              <a:avLst/>
            </a:prstGeom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/>
                <a:t>数据接口服务</a:t>
              </a:r>
              <a:endParaRPr lang="zh-CN" altLang="en-US" sz="1350" dirty="0"/>
            </a:p>
          </p:txBody>
        </p:sp>
      </p:grpSp>
      <p:sp>
        <p:nvSpPr>
          <p:cNvPr id="66" name="云形标注 65"/>
          <p:cNvSpPr/>
          <p:nvPr/>
        </p:nvSpPr>
        <p:spPr>
          <a:xfrm>
            <a:off x="5630163" y="1555013"/>
            <a:ext cx="2790422" cy="1157241"/>
          </a:xfrm>
          <a:prstGeom prst="cloudCallout">
            <a:avLst>
              <a:gd name="adj1" fmla="val -96361"/>
              <a:gd name="adj2" fmla="val 3857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TensorFlow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：深度学习框架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Scikit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-learn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机器学习算法库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云形标注 104"/>
          <p:cNvSpPr/>
          <p:nvPr/>
        </p:nvSpPr>
        <p:spPr>
          <a:xfrm>
            <a:off x="0" y="2118108"/>
            <a:ext cx="2148632" cy="1371600"/>
          </a:xfrm>
          <a:prstGeom prst="cloudCallout">
            <a:avLst>
              <a:gd name="adj1" fmla="val 63929"/>
              <a:gd name="adj2" fmla="val 27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根据数据的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特征差异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算法任务的特殊需求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选择不同的算法模型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云形标注 105"/>
          <p:cNvSpPr/>
          <p:nvPr/>
        </p:nvSpPr>
        <p:spPr>
          <a:xfrm>
            <a:off x="41263" y="4062339"/>
            <a:ext cx="2148632" cy="1371600"/>
          </a:xfrm>
          <a:prstGeom prst="cloudCallout">
            <a:avLst>
              <a:gd name="adj1" fmla="val 61504"/>
              <a:gd name="adj2" fmla="val -3186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：用于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大规模数据处理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计算引擎</a:t>
            </a:r>
          </a:p>
        </p:txBody>
      </p:sp>
      <p:sp>
        <p:nvSpPr>
          <p:cNvPr id="107" name="云形标注 106"/>
          <p:cNvSpPr/>
          <p:nvPr/>
        </p:nvSpPr>
        <p:spPr>
          <a:xfrm>
            <a:off x="6492480" y="4567322"/>
            <a:ext cx="2379521" cy="1157241"/>
          </a:xfrm>
          <a:prstGeom prst="cloudCallout">
            <a:avLst>
              <a:gd name="adj1" fmla="val -66701"/>
              <a:gd name="adj2" fmla="val -67192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对于运算量较小的计算任务直接在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应用服务器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上完成，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减少数据云平台压力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云形标注 107"/>
          <p:cNvSpPr/>
          <p:nvPr/>
        </p:nvSpPr>
        <p:spPr>
          <a:xfrm>
            <a:off x="6728309" y="2905100"/>
            <a:ext cx="2074239" cy="1157241"/>
          </a:xfrm>
          <a:prstGeom prst="cloudCallout">
            <a:avLst>
              <a:gd name="adj1" fmla="val -80431"/>
              <a:gd name="adj2" fmla="val -26685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数据量巨大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高算法复杂度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分析过程采用加速优化策略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" name="图片 7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98555" y="2729856"/>
            <a:ext cx="196931" cy="196931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60522" y="2723287"/>
            <a:ext cx="225706" cy="225706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761" y="2685717"/>
            <a:ext cx="282554" cy="28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137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1221130"/>
            <a:ext cx="137160" cy="3905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文本框 12"/>
          <p:cNvSpPr txBox="1"/>
          <p:nvPr/>
        </p:nvSpPr>
        <p:spPr>
          <a:xfrm>
            <a:off x="521496" y="1096084"/>
            <a:ext cx="356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数据层构建</a:t>
            </a:r>
            <a:endParaRPr lang="da-DK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92837" y="1126692"/>
            <a:ext cx="334421" cy="263482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51" name="直接连接符 50"/>
          <p:cNvCxnSpPr/>
          <p:nvPr/>
        </p:nvCxnSpPr>
        <p:spPr>
          <a:xfrm flipV="1">
            <a:off x="-17816" y="1427074"/>
            <a:ext cx="9161816" cy="22175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2897508" y="1704994"/>
            <a:ext cx="3216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基于预测与研判的成本优化</a:t>
            </a:r>
            <a:endParaRPr lang="da-DK" altLang="zh-CN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箭头连接符 3"/>
          <p:cNvCxnSpPr>
            <a:stCxn id="2" idx="3"/>
            <a:endCxn id="20" idx="1"/>
          </p:cNvCxnSpPr>
          <p:nvPr/>
        </p:nvCxnSpPr>
        <p:spPr>
          <a:xfrm flipV="1">
            <a:off x="3565056" y="3030966"/>
            <a:ext cx="2067506" cy="34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062957" y="2680262"/>
            <a:ext cx="8854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关键参数</a:t>
            </a:r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 flipV="1">
            <a:off x="1041722" y="3027502"/>
            <a:ext cx="4092" cy="2966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2" idx="1"/>
          </p:cNvCxnSpPr>
          <p:nvPr/>
        </p:nvCxnSpPr>
        <p:spPr>
          <a:xfrm>
            <a:off x="3" y="3027504"/>
            <a:ext cx="1872257" cy="69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26473" y="2681056"/>
            <a:ext cx="12285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计算结果</a:t>
            </a:r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 flipV="1">
            <a:off x="8125301" y="3034420"/>
            <a:ext cx="4092" cy="2966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</p:cNvCxnSpPr>
          <p:nvPr/>
        </p:nvCxnSpPr>
        <p:spPr>
          <a:xfrm>
            <a:off x="7325363" y="3030962"/>
            <a:ext cx="1818643" cy="117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739136" y="2722300"/>
            <a:ext cx="12607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成本优化决策</a:t>
            </a:r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H="1" flipV="1">
            <a:off x="4499546" y="3034425"/>
            <a:ext cx="4092" cy="2966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367129" y="3488517"/>
            <a:ext cx="1873461" cy="113107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5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方法模型：</a:t>
            </a:r>
            <a:endParaRPr lang="en-US" altLang="zh-CN" sz="15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03" indent="-214303">
              <a:buFont typeface="Arial" panose="020B0604020202020204" pitchFamily="34" charset="0"/>
              <a:buChar char="•"/>
            </a:pP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相关性分析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03" indent="-214303">
              <a:buFont typeface="Arial" panose="020B0604020202020204" pitchFamily="34" charset="0"/>
              <a:buChar char="•"/>
            </a:pP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主成分分析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03" indent="-214303">
              <a:buFont typeface="Arial" panose="020B0604020202020204" pitchFamily="34" charset="0"/>
              <a:buChar char="•"/>
            </a:pP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信息熵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多元回归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03" indent="-214303">
              <a:buFont typeface="Arial" panose="020B0604020202020204" pitchFamily="34" charset="0"/>
              <a:buChar char="•"/>
            </a:pPr>
            <a:r>
              <a:rPr lang="zh-CN" altLang="en-US" sz="1350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核化线性降维</a:t>
            </a:r>
            <a:endParaRPr lang="zh-CN" altLang="en-US" sz="1350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367133" y="4715459"/>
            <a:ext cx="2991313" cy="7155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5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目的：</a:t>
            </a:r>
            <a:endParaRPr lang="en-US" altLang="zh-CN" sz="15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03" indent="-214303">
              <a:buFont typeface="Arial" panose="020B0604020202020204" pitchFamily="34" charset="0"/>
              <a:buChar char="•"/>
            </a:pP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减少数据维度，加速分析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03" indent="-214303">
              <a:buFont typeface="Arial" panose="020B0604020202020204" pitchFamily="34" charset="0"/>
              <a:buChar char="•"/>
            </a:pP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剔除无用成分，增加研判效果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20863" y="3488517"/>
            <a:ext cx="2831225" cy="113107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5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方法模型：</a:t>
            </a:r>
            <a:endParaRPr lang="en-US" altLang="zh-CN" sz="15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03" indent="-214303">
              <a:buFont typeface="Arial" panose="020B0604020202020204" pitchFamily="34" charset="0"/>
              <a:buChar char="•"/>
            </a:pP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偏最小二乘法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03" indent="-214303">
              <a:buFont typeface="Arial" panose="020B0604020202020204" pitchFamily="34" charset="0"/>
              <a:buChar char="•"/>
            </a:pP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核偏最小二乘法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03" indent="-214303">
              <a:buFont typeface="Arial" panose="020B0604020202020204" pitchFamily="34" charset="0"/>
              <a:buChar char="•"/>
            </a:pP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03" indent="-214303">
              <a:buFont typeface="Arial" panose="020B0604020202020204" pitchFamily="34" charset="0"/>
              <a:buChar char="•"/>
            </a:pP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流型的有监督学习</a:t>
            </a:r>
            <a:endParaRPr lang="zh-CN" altLang="en-US" sz="135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820865" y="4715460"/>
            <a:ext cx="2991313" cy="113107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500" b="1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目的：</a:t>
            </a:r>
            <a:endParaRPr lang="en-US" altLang="zh-CN" sz="1500" b="1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03" indent="-214303">
              <a:buFont typeface="Arial" panose="020B0604020202020204" pitchFamily="34" charset="0"/>
              <a:buChar char="•"/>
            </a:pP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KPI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中的自变量（原料成本、生产成本、人员成本等）</a:t>
            </a:r>
            <a:r>
              <a:rPr lang="zh-CN" altLang="zh-CN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目标间的模型关系</a:t>
            </a:r>
            <a:endParaRPr lang="en-US" altLang="zh-CN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14303" indent="-214303">
              <a:buFont typeface="Arial" panose="020B0604020202020204" pitchFamily="34" charset="0"/>
              <a:buChar char="•"/>
            </a:pPr>
            <a:r>
              <a:rPr lang="zh-CN" altLang="en-US" sz="1350" dirty="0">
                <a:ln/>
                <a:latin typeface="微软雅黑" panose="020B0503020204020204" pitchFamily="34" charset="-122"/>
                <a:ea typeface="微软雅黑" panose="020B0503020204020204" pitchFamily="34" charset="-122"/>
              </a:rPr>
              <a:t>评估成本优化弹性区间</a:t>
            </a:r>
            <a:endParaRPr lang="zh-CN" altLang="en-US" sz="1350" dirty="0">
              <a:ln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1872262" y="2687185"/>
            <a:ext cx="1692797" cy="694481"/>
            <a:chOff x="2496343" y="2439906"/>
            <a:chExt cx="2257063" cy="925975"/>
          </a:xfrm>
        </p:grpSpPr>
        <p:sp>
          <p:nvSpPr>
            <p:cNvPr id="2" name="矩形 1"/>
            <p:cNvSpPr/>
            <p:nvPr/>
          </p:nvSpPr>
          <p:spPr>
            <a:xfrm>
              <a:off x="2496343" y="2439906"/>
              <a:ext cx="2257063" cy="9259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参数遴选与提取</a:t>
              </a:r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078" y="2658776"/>
              <a:ext cx="488233" cy="488233"/>
            </a:xfrm>
            <a:prstGeom prst="rect">
              <a:avLst/>
            </a:prstGeom>
          </p:spPr>
        </p:pic>
      </p:grpSp>
      <p:grpSp>
        <p:nvGrpSpPr>
          <p:cNvPr id="53" name="组合 52"/>
          <p:cNvGrpSpPr/>
          <p:nvPr/>
        </p:nvGrpSpPr>
        <p:grpSpPr>
          <a:xfrm>
            <a:off x="5632566" y="2680267"/>
            <a:ext cx="1692797" cy="701399"/>
            <a:chOff x="7510080" y="2450943"/>
            <a:chExt cx="2257063" cy="925975"/>
          </a:xfrm>
        </p:grpSpPr>
        <p:sp>
          <p:nvSpPr>
            <p:cNvPr id="20" name="矩形 19"/>
            <p:cNvSpPr/>
            <p:nvPr/>
          </p:nvSpPr>
          <p:spPr>
            <a:xfrm>
              <a:off x="7510080" y="2450943"/>
              <a:ext cx="2257063" cy="92597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35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预测与研判</a:t>
              </a:r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3459" y="2661466"/>
              <a:ext cx="485543" cy="4855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51069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23580</TotalTime>
  <Words>355</Words>
  <Application>Microsoft Office PowerPoint</Application>
  <PresentationFormat>全屏显示(4:3)</PresentationFormat>
  <Paragraphs>83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袁兆麟</cp:lastModifiedBy>
  <cp:revision>1100</cp:revision>
  <dcterms:created xsi:type="dcterms:W3CDTF">2015-03-26T07:55:48Z</dcterms:created>
  <dcterms:modified xsi:type="dcterms:W3CDTF">2018-01-20T06:10:05Z</dcterms:modified>
</cp:coreProperties>
</file>