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4" r:id="rId9"/>
    <p:sldId id="269" r:id="rId10"/>
    <p:sldId id="290" r:id="rId11"/>
    <p:sldId id="267" r:id="rId12"/>
    <p:sldId id="268" r:id="rId13"/>
    <p:sldId id="270" r:id="rId14"/>
    <p:sldId id="271" r:id="rId15"/>
    <p:sldId id="272" r:id="rId16"/>
    <p:sldId id="273" r:id="rId17"/>
    <p:sldId id="275" r:id="rId18"/>
    <p:sldId id="274" r:id="rId19"/>
    <p:sldId id="276" r:id="rId20"/>
    <p:sldId id="277" r:id="rId21"/>
    <p:sldId id="281" r:id="rId22"/>
    <p:sldId id="282" r:id="rId23"/>
    <p:sldId id="283" r:id="rId24"/>
    <p:sldId id="284" r:id="rId25"/>
    <p:sldId id="285" r:id="rId26"/>
    <p:sldId id="286" r:id="rId27"/>
    <p:sldId id="287" r:id="rId28"/>
    <p:sldId id="288" r:id="rId29"/>
    <p:sldId id="289" r:id="rId30"/>
    <p:sldId id="29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dgm:spPr/>
      <dgm:t>
        <a:bodyPr/>
        <a:lstStyle/>
        <a:p>
          <a:r>
            <a:rPr lang="en-US" altLang="zh-CN" b="1" smtClean="0">
              <a:latin typeface="微软雅黑" panose="020B0503020204020204" pitchFamily="34" charset="-122"/>
              <a:ea typeface="微软雅黑" panose="020B0503020204020204" pitchFamily="34" charset="-122"/>
            </a:rPr>
            <a:t>KPI</a:t>
          </a:r>
          <a:r>
            <a:rPr lang="zh-CN" altLang="en-US" b="1" smtClean="0">
              <a:latin typeface="微软雅黑" panose="020B0503020204020204" pitchFamily="34" charset="-122"/>
              <a:ea typeface="微软雅黑" panose="020B0503020204020204" pitchFamily="34" charset="-122"/>
            </a:rPr>
            <a:t>体系</a:t>
          </a:r>
          <a:endParaRPr lang="zh-CN" altLang="en-US"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dgm:spPr/>
      <dgm:t>
        <a:bodyPr/>
        <a:lstStyle/>
        <a:p>
          <a:r>
            <a:rPr lang="zh-CN" altLang="en-US" b="1" dirty="0" smtClean="0">
              <a:latin typeface="微软雅黑" panose="020B0503020204020204" pitchFamily="34" charset="-122"/>
              <a:ea typeface="微软雅黑" panose="020B0503020204020204" pitchFamily="34" charset="-122"/>
            </a:rPr>
            <a:t>数据知识发现</a:t>
          </a:r>
          <a:endParaRPr lang="zh-CN" altLang="en-US"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决策指导</a:t>
          </a:r>
          <a:endParaRPr lang="zh-CN" altLang="en-US" sz="24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dgm:spPr/>
      <dgm:t>
        <a:bodyPr/>
        <a:lstStyle/>
        <a:p>
          <a:r>
            <a:rPr lang="zh-CN" altLang="en-US" dirty="0" smtClean="0">
              <a:latin typeface="微软雅黑" panose="020B0503020204020204" pitchFamily="34" charset="-122"/>
              <a:ea typeface="微软雅黑" panose="020B0503020204020204" pitchFamily="34" charset="-122"/>
            </a:rPr>
            <a:t>生产决策</a:t>
          </a:r>
          <a:endParaRPr lang="zh-CN" altLang="en-US" dirty="0">
            <a:latin typeface="微软雅黑" panose="020B0503020204020204" pitchFamily="34" charset="-122"/>
            <a:ea typeface="微软雅黑" panose="020B0503020204020204" pitchFamily="34" charset="-122"/>
          </a:endParaRP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dgm:spPr/>
      <dgm:t>
        <a:bodyPr/>
        <a:lstStyle/>
        <a:p>
          <a:r>
            <a:rPr lang="zh-CN" altLang="en-US" dirty="0" smtClean="0">
              <a:latin typeface="微软雅黑" panose="020B0503020204020204" pitchFamily="34" charset="-122"/>
              <a:ea typeface="微软雅黑" panose="020B0503020204020204" pitchFamily="34" charset="-122"/>
            </a:rPr>
            <a:t>销售决策</a:t>
          </a:r>
          <a:endParaRPr lang="zh-CN" altLang="en-US" dirty="0">
            <a:latin typeface="微软雅黑" panose="020B0503020204020204" pitchFamily="34" charset="-122"/>
            <a:ea typeface="微软雅黑" panose="020B0503020204020204" pitchFamily="34" charset="-122"/>
          </a:endParaRP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dgm:spPr/>
      <dgm:t>
        <a:bodyPr/>
        <a:lstStyle/>
        <a:p>
          <a:r>
            <a:rPr lang="zh-CN" altLang="en-US" dirty="0" smtClean="0">
              <a:latin typeface="微软雅黑" panose="020B0503020204020204" pitchFamily="34" charset="-122"/>
              <a:ea typeface="微软雅黑" panose="020B0503020204020204" pitchFamily="34" charset="-122"/>
            </a:rPr>
            <a:t>管理决策</a:t>
          </a:r>
          <a:endParaRPr lang="zh-CN" altLang="en-US" dirty="0">
            <a:latin typeface="微软雅黑" panose="020B0503020204020204" pitchFamily="34" charset="-122"/>
            <a:ea typeface="微软雅黑" panose="020B0503020204020204" pitchFamily="34" charset="-122"/>
          </a:endParaRP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84626-2413-450F-BA91-8C6B09865E2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AF30CF-56F3-4A8D-BECC-C62EE71E6027}">
      <dgm:prSet phldrT="[文本]" custT="1"/>
      <dgm:spPr>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84D169A8-1E96-4449-904D-162478DDB0B0}" type="par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65ABFF6C-39E4-43A4-A28F-0279FE7918D0}" type="sibTrans" cxnId="{59E9D5B4-E6E8-4733-9985-C4071843B027}">
      <dgm:prSet/>
      <dgm:spPr/>
      <dgm:t>
        <a:bodyPr/>
        <a:lstStyle/>
        <a:p>
          <a:endParaRPr lang="zh-CN" altLang="en-US">
            <a:latin typeface="微软雅黑" panose="020B0503020204020204" pitchFamily="34" charset="-122"/>
            <a:ea typeface="微软雅黑" panose="020B0503020204020204" pitchFamily="34" charset="-122"/>
          </a:endParaRPr>
        </a:p>
      </dgm:t>
    </dgm:pt>
    <dgm:pt modelId="{F1A3FB70-E7A9-4238-A803-547BF2C22E89}">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聚类</a:t>
          </a:r>
          <a:endParaRPr lang="zh-CN" altLang="en-US" dirty="0">
            <a:latin typeface="微软雅黑" panose="020B0503020204020204" pitchFamily="34" charset="-122"/>
            <a:ea typeface="微软雅黑" panose="020B0503020204020204" pitchFamily="34" charset="-122"/>
          </a:endParaRPr>
        </a:p>
      </dgm:t>
    </dgm:pt>
    <dgm:pt modelId="{F29F06F6-CF3A-42E8-B90C-4090ECB49059}" type="par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6E195DEA-E5E0-486E-9EC2-3C80D8CFDA1A}" type="sibTrans" cxnId="{3D065B26-B97E-4EA6-BC3D-4DA1EF5334A0}">
      <dgm:prSet/>
      <dgm:spPr/>
      <dgm:t>
        <a:bodyPr/>
        <a:lstStyle/>
        <a:p>
          <a:endParaRPr lang="zh-CN" altLang="en-US">
            <a:latin typeface="微软雅黑" panose="020B0503020204020204" pitchFamily="34" charset="-122"/>
            <a:ea typeface="微软雅黑" panose="020B0503020204020204" pitchFamily="34" charset="-122"/>
          </a:endParaRPr>
        </a:p>
      </dgm:t>
    </dgm:pt>
    <dgm:pt modelId="{E7A4B030-1323-4388-88EA-A296B0D82A92}">
      <dgm:prSet phldrT="[文本]" custT="1"/>
      <dgm:spPr>
        <a:solidFill>
          <a:srgbClr val="00B050"/>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20499C0A-2DE0-4B87-A9C1-6302C661228E}" type="par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B7B829E0-3DDA-47A8-9B34-DE8B9EDA2F5C}" type="sibTrans" cxnId="{2B7340F8-A9BF-44C6-9FB3-B04F39C10692}">
      <dgm:prSet/>
      <dgm:spPr/>
      <dgm:t>
        <a:bodyPr/>
        <a:lstStyle/>
        <a:p>
          <a:endParaRPr lang="zh-CN" altLang="en-US">
            <a:latin typeface="微软雅黑" panose="020B0503020204020204" pitchFamily="34" charset="-122"/>
            <a:ea typeface="微软雅黑" panose="020B0503020204020204" pitchFamily="34" charset="-122"/>
          </a:endParaRPr>
        </a:p>
      </dgm:t>
    </dgm:pt>
    <dgm:pt modelId="{07287E2A-8EFC-4B57-97B8-658B3D3BC415}">
      <dgm:prSet phldrT="[文本]"/>
      <dgm:spPr>
        <a:solidFill>
          <a:srgbClr val="92D050">
            <a:alpha val="90000"/>
          </a:srgbClr>
        </a:solidFill>
        <a:effectLst>
          <a:softEdge rad="63500"/>
        </a:effectLst>
      </dgm:spPr>
      <dgm:t>
        <a:bodyPr/>
        <a:lstStyle/>
        <a:p>
          <a:r>
            <a:rPr lang="en-US" altLang="zh-CN" dirty="0" err="1" smtClean="0">
              <a:latin typeface="微软雅黑" panose="020B0503020204020204" pitchFamily="34" charset="-122"/>
              <a:ea typeface="微软雅黑" panose="020B0503020204020204" pitchFamily="34" charset="-122"/>
            </a:rPr>
            <a:t>TensorFlow</a:t>
          </a:r>
          <a:endParaRPr lang="zh-CN" altLang="en-US" dirty="0">
            <a:latin typeface="微软雅黑" panose="020B0503020204020204" pitchFamily="34" charset="-122"/>
            <a:ea typeface="微软雅黑" panose="020B0503020204020204" pitchFamily="34" charset="-122"/>
          </a:endParaRPr>
        </a:p>
      </dgm:t>
    </dgm:pt>
    <dgm:pt modelId="{CDC08B44-3F7E-4437-92AC-322159687AF7}" type="par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8D9311AF-A5F4-45AD-88C3-428ADB4AB213}" type="sibTrans" cxnId="{46172DE7-3B67-4868-97F6-23B2FCDC543F}">
      <dgm:prSet/>
      <dgm:spPr/>
      <dgm:t>
        <a:bodyPr/>
        <a:lstStyle/>
        <a:p>
          <a:endParaRPr lang="zh-CN" altLang="en-US">
            <a:latin typeface="微软雅黑" panose="020B0503020204020204" pitchFamily="34" charset="-122"/>
            <a:ea typeface="微软雅黑" panose="020B0503020204020204" pitchFamily="34" charset="-122"/>
          </a:endParaRPr>
        </a:p>
      </dgm:t>
    </dgm:pt>
    <dgm:pt modelId="{D9753F3A-49D5-4B66-AB4F-F5161C5988F8}">
      <dgm:prSet phldrT="[文本]" custT="1"/>
      <dgm:spPr>
        <a:solidFill>
          <a:srgbClr val="4472C4"/>
        </a:solidFill>
        <a:effectLst>
          <a:softEdge rad="63500"/>
        </a:effectLst>
      </dgm:spPr>
      <dgm:t>
        <a:bodyPr/>
        <a:lstStyle/>
        <a:p>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gm:t>
    </dgm:pt>
    <dgm:pt modelId="{79D9EC52-AC7C-4AAA-B86B-0C9CFECE057D}" type="par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43CF0D29-A216-4D42-B61D-2E747073956A}" type="sibTrans" cxnId="{71A1EEAA-F58C-4635-9EB0-631DE3758586}">
      <dgm:prSet/>
      <dgm:spPr/>
      <dgm:t>
        <a:bodyPr/>
        <a:lstStyle/>
        <a:p>
          <a:endParaRPr lang="zh-CN" altLang="en-US">
            <a:latin typeface="微软雅黑" panose="020B0503020204020204" pitchFamily="34" charset="-122"/>
            <a:ea typeface="微软雅黑" panose="020B0503020204020204" pitchFamily="34" charset="-122"/>
          </a:endParaRPr>
        </a:p>
      </dgm:t>
    </dgm:pt>
    <dgm:pt modelId="{CAD8D6C9-BC0C-44D5-881B-F8150EA769A6}">
      <dgm:prSet phldrT="[文本]"/>
      <dgm:spPr>
        <a:effectLst>
          <a:softEdge rad="63500"/>
        </a:effectLst>
      </dgm:spPr>
      <dgm:t>
        <a:bodyPr/>
        <a:lstStyle/>
        <a:p>
          <a:r>
            <a:rPr lang="en-US" altLang="zh-CN" dirty="0" smtClean="0">
              <a:latin typeface="微软雅黑" panose="020B0503020204020204" pitchFamily="34" charset="-122"/>
              <a:ea typeface="微软雅黑" panose="020B0503020204020204" pitchFamily="34" charset="-122"/>
            </a:rPr>
            <a:t>GPU</a:t>
          </a:r>
          <a:r>
            <a:rPr lang="zh-CN" altLang="en-US" dirty="0" smtClean="0">
              <a:latin typeface="微软雅黑" panose="020B0503020204020204" pitchFamily="34" charset="-122"/>
              <a:ea typeface="微软雅黑" panose="020B0503020204020204" pitchFamily="34" charset="-122"/>
            </a:rPr>
            <a:t>优化</a:t>
          </a:r>
          <a:endParaRPr lang="zh-CN" altLang="en-US" dirty="0">
            <a:latin typeface="微软雅黑" panose="020B0503020204020204" pitchFamily="34" charset="-122"/>
            <a:ea typeface="微软雅黑" panose="020B0503020204020204" pitchFamily="34" charset="-122"/>
          </a:endParaRPr>
        </a:p>
      </dgm:t>
    </dgm:pt>
    <dgm:pt modelId="{8D12DDE8-3BE3-40DC-8475-4BCF7BE78E6F}" type="par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C81BB22D-8943-4B6C-AFA1-D46A304783A6}" type="sibTrans" cxnId="{93444F2D-D21A-4477-9719-723C6CF4B2AD}">
      <dgm:prSet/>
      <dgm:spPr/>
      <dgm:t>
        <a:bodyPr/>
        <a:lstStyle/>
        <a:p>
          <a:endParaRPr lang="zh-CN" altLang="en-US">
            <a:latin typeface="微软雅黑" panose="020B0503020204020204" pitchFamily="34" charset="-122"/>
            <a:ea typeface="微软雅黑" panose="020B0503020204020204" pitchFamily="34" charset="-122"/>
          </a:endParaRPr>
        </a:p>
      </dgm:t>
    </dgm:pt>
    <dgm:pt modelId="{7CBC4A42-764C-40E9-A9C6-4A8810DD2832}">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并行加速</a:t>
          </a:r>
          <a:endParaRPr lang="zh-CN" altLang="en-US" dirty="0">
            <a:latin typeface="微软雅黑" panose="020B0503020204020204" pitchFamily="34" charset="-122"/>
            <a:ea typeface="微软雅黑" panose="020B0503020204020204" pitchFamily="34" charset="-122"/>
          </a:endParaRPr>
        </a:p>
      </dgm:t>
    </dgm:pt>
    <dgm:pt modelId="{3357E7FF-5318-41A7-9C04-C9870CB5FDA7}" type="par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936970E0-B018-43D0-A24E-D69A9D640651}" type="sibTrans" cxnId="{41BA35B6-C453-4474-BEB5-D72737DF996F}">
      <dgm:prSet/>
      <dgm:spPr/>
      <dgm:t>
        <a:bodyPr/>
        <a:lstStyle/>
        <a:p>
          <a:endParaRPr lang="zh-CN" altLang="en-US">
            <a:latin typeface="微软雅黑" panose="020B0503020204020204" pitchFamily="34" charset="-122"/>
            <a:ea typeface="微软雅黑" panose="020B0503020204020204" pitchFamily="34" charset="-122"/>
          </a:endParaRPr>
        </a:p>
      </dgm:t>
    </dgm:pt>
    <dgm:pt modelId="{7A2FA74B-FD59-4C32-8D7C-3DBB38028937}">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降维</a:t>
          </a:r>
          <a:endParaRPr lang="zh-CN" altLang="en-US" dirty="0">
            <a:latin typeface="微软雅黑" panose="020B0503020204020204" pitchFamily="34" charset="-122"/>
            <a:ea typeface="微软雅黑" panose="020B0503020204020204" pitchFamily="34" charset="-122"/>
          </a:endParaRPr>
        </a:p>
      </dgm:t>
    </dgm:pt>
    <dgm:pt modelId="{9653367C-55CA-4D69-9D44-D0548F424D3A}" type="par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EC81D3C5-EBA7-4745-978A-F70D9EC54FC7}" type="sibTrans" cxnId="{9917C604-4FCE-40BD-A143-8549BB05006E}">
      <dgm:prSet/>
      <dgm:spPr/>
      <dgm:t>
        <a:bodyPr/>
        <a:lstStyle/>
        <a:p>
          <a:endParaRPr lang="zh-CN" altLang="en-US">
            <a:latin typeface="微软雅黑" panose="020B0503020204020204" pitchFamily="34" charset="-122"/>
            <a:ea typeface="微软雅黑" panose="020B0503020204020204" pitchFamily="34" charset="-122"/>
          </a:endParaRPr>
        </a:p>
      </dgm:t>
    </dgm:pt>
    <dgm:pt modelId="{2E4E8941-A09F-410D-8E0A-787BF884CAF0}">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分类</a:t>
          </a:r>
          <a:endParaRPr lang="zh-CN" altLang="en-US" dirty="0">
            <a:latin typeface="微软雅黑" panose="020B0503020204020204" pitchFamily="34" charset="-122"/>
            <a:ea typeface="微软雅黑" panose="020B0503020204020204" pitchFamily="34" charset="-122"/>
          </a:endParaRPr>
        </a:p>
      </dgm:t>
    </dgm:pt>
    <dgm:pt modelId="{E68C32BE-A49E-4940-8876-CB26B64EB5D6}" type="par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666D6A56-136B-4C97-84FF-07C2602EC5A0}" type="sibTrans" cxnId="{45C9ACB6-281F-4C69-A45A-9E5A259D165C}">
      <dgm:prSet/>
      <dgm:spPr/>
      <dgm:t>
        <a:bodyPr/>
        <a:lstStyle/>
        <a:p>
          <a:endParaRPr lang="zh-CN" altLang="en-US">
            <a:latin typeface="微软雅黑" panose="020B0503020204020204" pitchFamily="34" charset="-122"/>
            <a:ea typeface="微软雅黑" panose="020B0503020204020204" pitchFamily="34" charset="-122"/>
          </a:endParaRPr>
        </a:p>
      </dgm:t>
    </dgm:pt>
    <dgm:pt modelId="{C4207C0D-C8C6-469D-9F12-89C21503D151}">
      <dgm:prSet phldrT="[文本]"/>
      <dgm:spPr>
        <a:effectLst>
          <a:softEdge rad="63500"/>
        </a:effectLst>
      </dgm:spPr>
      <dgm:t>
        <a:bodyPr/>
        <a:lstStyle/>
        <a:p>
          <a:r>
            <a:rPr lang="zh-CN" altLang="en-US" dirty="0" smtClean="0">
              <a:latin typeface="微软雅黑" panose="020B0503020204020204" pitchFamily="34" charset="-122"/>
              <a:ea typeface="微软雅黑" panose="020B0503020204020204" pitchFamily="34" charset="-122"/>
            </a:rPr>
            <a:t>回归</a:t>
          </a:r>
          <a:endParaRPr lang="zh-CN" altLang="en-US" dirty="0">
            <a:latin typeface="微软雅黑" panose="020B0503020204020204" pitchFamily="34" charset="-122"/>
            <a:ea typeface="微软雅黑" panose="020B0503020204020204" pitchFamily="34" charset="-122"/>
          </a:endParaRPr>
        </a:p>
      </dgm:t>
    </dgm:pt>
    <dgm:pt modelId="{7ADC1A41-24B1-460D-807E-237B440044F2}" type="par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8DAC84A8-1ED9-437D-BFF7-9A876CE655B4}" type="sibTrans" cxnId="{D2B04BB6-0C53-40E4-B5CD-5814337E54DD}">
      <dgm:prSet/>
      <dgm:spPr/>
      <dgm:t>
        <a:bodyPr/>
        <a:lstStyle/>
        <a:p>
          <a:endParaRPr lang="zh-CN" altLang="en-US">
            <a:latin typeface="微软雅黑" panose="020B0503020204020204" pitchFamily="34" charset="-122"/>
            <a:ea typeface="微软雅黑" panose="020B0503020204020204" pitchFamily="34" charset="-122"/>
          </a:endParaRPr>
        </a:p>
      </dgm:t>
    </dgm:pt>
    <dgm:pt modelId="{288E686D-7D69-445D-A9FD-D7B225AA8AB0}">
      <dgm:prSet phldrT="[文本]"/>
      <dgm:spPr>
        <a:solidFill>
          <a:srgbClr val="92D050">
            <a:alpha val="90000"/>
          </a:srgbClr>
        </a:solidFill>
        <a:effectLst>
          <a:softEdge rad="63500"/>
        </a:effectLst>
      </dgm:spPr>
      <dgm:t>
        <a:bodyPr/>
        <a:lstStyle/>
        <a:p>
          <a:r>
            <a:rPr lang="en-US" altLang="zh-CN" i="0" u="none" dirty="0" err="1" smtClean="0">
              <a:latin typeface="微软雅黑" panose="020B0503020204020204" pitchFamily="34" charset="-122"/>
              <a:ea typeface="微软雅黑" panose="020B0503020204020204" pitchFamily="34" charset="-122"/>
            </a:rPr>
            <a:t>Scikit</a:t>
          </a:r>
          <a:r>
            <a:rPr lang="en-US" altLang="zh-CN" i="0" u="none" dirty="0" smtClean="0">
              <a:latin typeface="微软雅黑" panose="020B0503020204020204" pitchFamily="34" charset="-122"/>
              <a:ea typeface="微软雅黑" panose="020B0503020204020204" pitchFamily="34" charset="-122"/>
            </a:rPr>
            <a:t>-learn</a:t>
          </a:r>
          <a:endParaRPr lang="zh-CN" altLang="en-US" i="0" u="none" dirty="0">
            <a:latin typeface="微软雅黑" panose="020B0503020204020204" pitchFamily="34" charset="-122"/>
            <a:ea typeface="微软雅黑" panose="020B0503020204020204" pitchFamily="34" charset="-122"/>
          </a:endParaRPr>
        </a:p>
      </dgm:t>
    </dgm:pt>
    <dgm:pt modelId="{F8606B58-43CD-4757-A414-124E58539041}" type="par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153D36D5-83FF-4BD9-9E39-F8A69F2B0E1C}" type="sibTrans" cxnId="{BF9FB269-BEC5-4FA8-88AF-0FB408B5ACA1}">
      <dgm:prSet/>
      <dgm:spPr/>
      <dgm:t>
        <a:bodyPr/>
        <a:lstStyle/>
        <a:p>
          <a:endParaRPr lang="zh-CN" altLang="en-US">
            <a:latin typeface="微软雅黑" panose="020B0503020204020204" pitchFamily="34" charset="-122"/>
            <a:ea typeface="微软雅黑" panose="020B0503020204020204" pitchFamily="34" charset="-122"/>
          </a:endParaRPr>
        </a:p>
      </dgm:t>
    </dgm:pt>
    <dgm:pt modelId="{F264BA1C-287B-42C8-887C-DA7B11775989}" type="pres">
      <dgm:prSet presAssocID="{DFE84626-2413-450F-BA91-8C6B09865E2B}" presName="Name0" presStyleCnt="0">
        <dgm:presLayoutVars>
          <dgm:dir/>
          <dgm:animLvl val="lvl"/>
          <dgm:resizeHandles val="exact"/>
        </dgm:presLayoutVars>
      </dgm:prSet>
      <dgm:spPr/>
      <dgm:t>
        <a:bodyPr/>
        <a:lstStyle/>
        <a:p>
          <a:endParaRPr lang="zh-CN" altLang="en-US"/>
        </a:p>
      </dgm:t>
    </dgm:pt>
    <dgm:pt modelId="{0B8190B3-0617-466F-89DF-050CCD888C9F}" type="pres">
      <dgm:prSet presAssocID="{B0AF30CF-56F3-4A8D-BECC-C62EE71E6027}" presName="composite" presStyleCnt="0"/>
      <dgm:spPr/>
    </dgm:pt>
    <dgm:pt modelId="{E7D55942-7F42-4872-ABAE-B1754F78F7AD}" type="pres">
      <dgm:prSet presAssocID="{B0AF30CF-56F3-4A8D-BECC-C62EE71E6027}" presName="parTx" presStyleLbl="alignNode1" presStyleIdx="0" presStyleCnt="3" custScaleY="138890">
        <dgm:presLayoutVars>
          <dgm:chMax val="0"/>
          <dgm:chPref val="0"/>
          <dgm:bulletEnabled val="1"/>
        </dgm:presLayoutVars>
      </dgm:prSet>
      <dgm:spPr/>
      <dgm:t>
        <a:bodyPr/>
        <a:lstStyle/>
        <a:p>
          <a:endParaRPr lang="zh-CN" altLang="en-US"/>
        </a:p>
      </dgm:t>
    </dgm:pt>
    <dgm:pt modelId="{E65AF7CE-5CAD-40D2-BF74-426EC4A1E86F}" type="pres">
      <dgm:prSet presAssocID="{B0AF30CF-56F3-4A8D-BECC-C62EE71E6027}" presName="desTx" presStyleLbl="alignAccFollowNode1" presStyleIdx="0" presStyleCnt="3">
        <dgm:presLayoutVars>
          <dgm:bulletEnabled val="1"/>
        </dgm:presLayoutVars>
      </dgm:prSet>
      <dgm:spPr/>
      <dgm:t>
        <a:bodyPr/>
        <a:lstStyle/>
        <a:p>
          <a:endParaRPr lang="zh-CN" altLang="en-US"/>
        </a:p>
      </dgm:t>
    </dgm:pt>
    <dgm:pt modelId="{39F9FBAF-198A-442B-99D5-C44BE0172DE9}" type="pres">
      <dgm:prSet presAssocID="{65ABFF6C-39E4-43A4-A28F-0279FE7918D0}" presName="space" presStyleCnt="0"/>
      <dgm:spPr/>
    </dgm:pt>
    <dgm:pt modelId="{60B56D94-55FE-4341-B4C8-FC92377D30D0}" type="pres">
      <dgm:prSet presAssocID="{E7A4B030-1323-4388-88EA-A296B0D82A92}" presName="composite" presStyleCnt="0"/>
      <dgm:spPr/>
    </dgm:pt>
    <dgm:pt modelId="{BA87A7FF-EF4F-45D6-BA95-3874CB632A50}" type="pres">
      <dgm:prSet presAssocID="{E7A4B030-1323-4388-88EA-A296B0D82A92}" presName="parTx" presStyleLbl="alignNode1" presStyleIdx="1" presStyleCnt="3" custScaleY="133148">
        <dgm:presLayoutVars>
          <dgm:chMax val="0"/>
          <dgm:chPref val="0"/>
          <dgm:bulletEnabled val="1"/>
        </dgm:presLayoutVars>
      </dgm:prSet>
      <dgm:spPr/>
      <dgm:t>
        <a:bodyPr/>
        <a:lstStyle/>
        <a:p>
          <a:endParaRPr lang="zh-CN" altLang="en-US"/>
        </a:p>
      </dgm:t>
    </dgm:pt>
    <dgm:pt modelId="{12BA8E39-C53C-43B2-81B2-8415CB576215}" type="pres">
      <dgm:prSet presAssocID="{E7A4B030-1323-4388-88EA-A296B0D82A92}" presName="desTx" presStyleLbl="alignAccFollowNode1" presStyleIdx="1" presStyleCnt="3">
        <dgm:presLayoutVars>
          <dgm:bulletEnabled val="1"/>
        </dgm:presLayoutVars>
      </dgm:prSet>
      <dgm:spPr/>
      <dgm:t>
        <a:bodyPr/>
        <a:lstStyle/>
        <a:p>
          <a:endParaRPr lang="zh-CN" altLang="en-US"/>
        </a:p>
      </dgm:t>
    </dgm:pt>
    <dgm:pt modelId="{A69676F1-65FB-4EFB-A27C-6E20A8FC86DF}" type="pres">
      <dgm:prSet presAssocID="{B7B829E0-3DDA-47A8-9B34-DE8B9EDA2F5C}" presName="space" presStyleCnt="0"/>
      <dgm:spPr/>
    </dgm:pt>
    <dgm:pt modelId="{438D7EE6-9E63-46AB-A2A2-B4781CE76133}" type="pres">
      <dgm:prSet presAssocID="{D9753F3A-49D5-4B66-AB4F-F5161C5988F8}" presName="composite" presStyleCnt="0"/>
      <dgm:spPr/>
    </dgm:pt>
    <dgm:pt modelId="{D2699B14-E106-4976-AB82-C08F033737A0}" type="pres">
      <dgm:prSet presAssocID="{D9753F3A-49D5-4B66-AB4F-F5161C5988F8}" presName="parTx" presStyleLbl="alignNode1" presStyleIdx="2" presStyleCnt="3" custScaleY="150373">
        <dgm:presLayoutVars>
          <dgm:chMax val="0"/>
          <dgm:chPref val="0"/>
          <dgm:bulletEnabled val="1"/>
        </dgm:presLayoutVars>
      </dgm:prSet>
      <dgm:spPr/>
      <dgm:t>
        <a:bodyPr/>
        <a:lstStyle/>
        <a:p>
          <a:endParaRPr lang="zh-CN" altLang="en-US"/>
        </a:p>
      </dgm:t>
    </dgm:pt>
    <dgm:pt modelId="{10C63B8C-B975-47F3-A03D-5E159A462FC6}" type="pres">
      <dgm:prSet presAssocID="{D9753F3A-49D5-4B66-AB4F-F5161C5988F8}" presName="desTx" presStyleLbl="alignAccFollowNode1" presStyleIdx="2" presStyleCnt="3">
        <dgm:presLayoutVars>
          <dgm:bulletEnabled val="1"/>
        </dgm:presLayoutVars>
      </dgm:prSet>
      <dgm:spPr/>
      <dgm:t>
        <a:bodyPr/>
        <a:lstStyle/>
        <a:p>
          <a:endParaRPr lang="zh-CN" altLang="en-US"/>
        </a:p>
      </dgm:t>
    </dgm:pt>
  </dgm:ptLst>
  <dgm:cxnLst>
    <dgm:cxn modelId="{46172DE7-3B67-4868-97F6-23B2FCDC543F}" srcId="{E7A4B030-1323-4388-88EA-A296B0D82A92}" destId="{07287E2A-8EFC-4B57-97B8-658B3D3BC415}" srcOrd="0" destOrd="0" parTransId="{CDC08B44-3F7E-4437-92AC-322159687AF7}" sibTransId="{8D9311AF-A5F4-45AD-88C3-428ADB4AB213}"/>
    <dgm:cxn modelId="{93F07B07-8CBB-41B9-9E60-B40CF69E7380}" type="presOf" srcId="{D9753F3A-49D5-4B66-AB4F-F5161C5988F8}" destId="{D2699B14-E106-4976-AB82-C08F033737A0}" srcOrd="0" destOrd="0" presId="urn:microsoft.com/office/officeart/2005/8/layout/hList1"/>
    <dgm:cxn modelId="{2B7340F8-A9BF-44C6-9FB3-B04F39C10692}" srcId="{DFE84626-2413-450F-BA91-8C6B09865E2B}" destId="{E7A4B030-1323-4388-88EA-A296B0D82A92}" srcOrd="1" destOrd="0" parTransId="{20499C0A-2DE0-4B87-A9C1-6302C661228E}" sibTransId="{B7B829E0-3DDA-47A8-9B34-DE8B9EDA2F5C}"/>
    <dgm:cxn modelId="{9917C604-4FCE-40BD-A143-8549BB05006E}" srcId="{B0AF30CF-56F3-4A8D-BECC-C62EE71E6027}" destId="{7A2FA74B-FD59-4C32-8D7C-3DBB38028937}" srcOrd="1" destOrd="0" parTransId="{9653367C-55CA-4D69-9D44-D0548F424D3A}" sibTransId="{EC81D3C5-EBA7-4745-978A-F70D9EC54FC7}"/>
    <dgm:cxn modelId="{59E9D5B4-E6E8-4733-9985-C4071843B027}" srcId="{DFE84626-2413-450F-BA91-8C6B09865E2B}" destId="{B0AF30CF-56F3-4A8D-BECC-C62EE71E6027}" srcOrd="0" destOrd="0" parTransId="{84D169A8-1E96-4449-904D-162478DDB0B0}" sibTransId="{65ABFF6C-39E4-43A4-A28F-0279FE7918D0}"/>
    <dgm:cxn modelId="{D2B04BB6-0C53-40E4-B5CD-5814337E54DD}" srcId="{B0AF30CF-56F3-4A8D-BECC-C62EE71E6027}" destId="{C4207C0D-C8C6-469D-9F12-89C21503D151}" srcOrd="3" destOrd="0" parTransId="{7ADC1A41-24B1-460D-807E-237B440044F2}" sibTransId="{8DAC84A8-1ED9-437D-BFF7-9A876CE655B4}"/>
    <dgm:cxn modelId="{40ED0EC3-9265-4B86-A2DA-5EC560F0E512}" type="presOf" srcId="{C4207C0D-C8C6-469D-9F12-89C21503D151}" destId="{E65AF7CE-5CAD-40D2-BF74-426EC4A1E86F}" srcOrd="0" destOrd="3" presId="urn:microsoft.com/office/officeart/2005/8/layout/hList1"/>
    <dgm:cxn modelId="{36364C14-AE47-4BE1-BED0-E80E5091222B}" type="presOf" srcId="{7A2FA74B-FD59-4C32-8D7C-3DBB38028937}" destId="{E65AF7CE-5CAD-40D2-BF74-426EC4A1E86F}" srcOrd="0" destOrd="1" presId="urn:microsoft.com/office/officeart/2005/8/layout/hList1"/>
    <dgm:cxn modelId="{284B81C5-70BE-4ED8-B4CD-E069C294D149}" type="presOf" srcId="{7CBC4A42-764C-40E9-A9C6-4A8810DD2832}" destId="{10C63B8C-B975-47F3-A03D-5E159A462FC6}" srcOrd="0" destOrd="1" presId="urn:microsoft.com/office/officeart/2005/8/layout/hList1"/>
    <dgm:cxn modelId="{458FC407-A8B7-49B8-B928-9CAEAABCC4BA}" type="presOf" srcId="{E7A4B030-1323-4388-88EA-A296B0D82A92}" destId="{BA87A7FF-EF4F-45D6-BA95-3874CB632A50}" srcOrd="0" destOrd="0" presId="urn:microsoft.com/office/officeart/2005/8/layout/hList1"/>
    <dgm:cxn modelId="{45C9ACB6-281F-4C69-A45A-9E5A259D165C}" srcId="{B0AF30CF-56F3-4A8D-BECC-C62EE71E6027}" destId="{2E4E8941-A09F-410D-8E0A-787BF884CAF0}" srcOrd="2" destOrd="0" parTransId="{E68C32BE-A49E-4940-8876-CB26B64EB5D6}" sibTransId="{666D6A56-136B-4C97-84FF-07C2602EC5A0}"/>
    <dgm:cxn modelId="{75C94F2E-A58F-4328-85C6-2F3D0E5BD9CF}" type="presOf" srcId="{B0AF30CF-56F3-4A8D-BECC-C62EE71E6027}" destId="{E7D55942-7F42-4872-ABAE-B1754F78F7AD}" srcOrd="0" destOrd="0" presId="urn:microsoft.com/office/officeart/2005/8/layout/hList1"/>
    <dgm:cxn modelId="{3D065B26-B97E-4EA6-BC3D-4DA1EF5334A0}" srcId="{B0AF30CF-56F3-4A8D-BECC-C62EE71E6027}" destId="{F1A3FB70-E7A9-4238-A803-547BF2C22E89}" srcOrd="0" destOrd="0" parTransId="{F29F06F6-CF3A-42E8-B90C-4090ECB49059}" sibTransId="{6E195DEA-E5E0-486E-9EC2-3C80D8CFDA1A}"/>
    <dgm:cxn modelId="{93444F2D-D21A-4477-9719-723C6CF4B2AD}" srcId="{D9753F3A-49D5-4B66-AB4F-F5161C5988F8}" destId="{CAD8D6C9-BC0C-44D5-881B-F8150EA769A6}" srcOrd="0" destOrd="0" parTransId="{8D12DDE8-3BE3-40DC-8475-4BCF7BE78E6F}" sibTransId="{C81BB22D-8943-4B6C-AFA1-D46A304783A6}"/>
    <dgm:cxn modelId="{1FBD3503-A0D8-4E56-9BDB-C5529EC8A344}" type="presOf" srcId="{07287E2A-8EFC-4B57-97B8-658B3D3BC415}" destId="{12BA8E39-C53C-43B2-81B2-8415CB576215}" srcOrd="0" destOrd="0" presId="urn:microsoft.com/office/officeart/2005/8/layout/hList1"/>
    <dgm:cxn modelId="{282B1341-F83E-43EA-9EF1-AE7A9787D558}" type="presOf" srcId="{2E4E8941-A09F-410D-8E0A-787BF884CAF0}" destId="{E65AF7CE-5CAD-40D2-BF74-426EC4A1E86F}" srcOrd="0" destOrd="2" presId="urn:microsoft.com/office/officeart/2005/8/layout/hList1"/>
    <dgm:cxn modelId="{71A1EEAA-F58C-4635-9EB0-631DE3758586}" srcId="{DFE84626-2413-450F-BA91-8C6B09865E2B}" destId="{D9753F3A-49D5-4B66-AB4F-F5161C5988F8}" srcOrd="2" destOrd="0" parTransId="{79D9EC52-AC7C-4AAA-B86B-0C9CFECE057D}" sibTransId="{43CF0D29-A216-4D42-B61D-2E747073956A}"/>
    <dgm:cxn modelId="{BF9FB269-BEC5-4FA8-88AF-0FB408B5ACA1}" srcId="{E7A4B030-1323-4388-88EA-A296B0D82A92}" destId="{288E686D-7D69-445D-A9FD-D7B225AA8AB0}" srcOrd="1" destOrd="0" parTransId="{F8606B58-43CD-4757-A414-124E58539041}" sibTransId="{153D36D5-83FF-4BD9-9E39-F8A69F2B0E1C}"/>
    <dgm:cxn modelId="{41BA35B6-C453-4474-BEB5-D72737DF996F}" srcId="{D9753F3A-49D5-4B66-AB4F-F5161C5988F8}" destId="{7CBC4A42-764C-40E9-A9C6-4A8810DD2832}" srcOrd="1" destOrd="0" parTransId="{3357E7FF-5318-41A7-9C04-C9870CB5FDA7}" sibTransId="{936970E0-B018-43D0-A24E-D69A9D640651}"/>
    <dgm:cxn modelId="{D89B1296-24AD-4B35-BC06-3103AF61C606}" type="presOf" srcId="{288E686D-7D69-445D-A9FD-D7B225AA8AB0}" destId="{12BA8E39-C53C-43B2-81B2-8415CB576215}" srcOrd="0" destOrd="1" presId="urn:microsoft.com/office/officeart/2005/8/layout/hList1"/>
    <dgm:cxn modelId="{7A4AC11B-D709-4020-8587-EEBF2E3101AB}" type="presOf" srcId="{DFE84626-2413-450F-BA91-8C6B09865E2B}" destId="{F264BA1C-287B-42C8-887C-DA7B11775989}" srcOrd="0" destOrd="0" presId="urn:microsoft.com/office/officeart/2005/8/layout/hList1"/>
    <dgm:cxn modelId="{81287C40-317E-439F-B799-03B685BE8280}" type="presOf" srcId="{CAD8D6C9-BC0C-44D5-881B-F8150EA769A6}" destId="{10C63B8C-B975-47F3-A03D-5E159A462FC6}" srcOrd="0" destOrd="0" presId="urn:microsoft.com/office/officeart/2005/8/layout/hList1"/>
    <dgm:cxn modelId="{C5024C83-EC96-4024-904B-CA8E1F87E82D}" type="presOf" srcId="{F1A3FB70-E7A9-4238-A803-547BF2C22E89}" destId="{E65AF7CE-5CAD-40D2-BF74-426EC4A1E86F}" srcOrd="0" destOrd="0" presId="urn:microsoft.com/office/officeart/2005/8/layout/hList1"/>
    <dgm:cxn modelId="{9B3D6B35-1206-4921-B051-8DEAAE3A02DA}" type="presParOf" srcId="{F264BA1C-287B-42C8-887C-DA7B11775989}" destId="{0B8190B3-0617-466F-89DF-050CCD888C9F}" srcOrd="0" destOrd="0" presId="urn:microsoft.com/office/officeart/2005/8/layout/hList1"/>
    <dgm:cxn modelId="{B1CFB0D6-A640-442F-84C0-E17A353D1109}" type="presParOf" srcId="{0B8190B3-0617-466F-89DF-050CCD888C9F}" destId="{E7D55942-7F42-4872-ABAE-B1754F78F7AD}" srcOrd="0" destOrd="0" presId="urn:microsoft.com/office/officeart/2005/8/layout/hList1"/>
    <dgm:cxn modelId="{801A7EB6-ADDB-4E4B-8B9E-2554CF99D907}" type="presParOf" srcId="{0B8190B3-0617-466F-89DF-050CCD888C9F}" destId="{E65AF7CE-5CAD-40D2-BF74-426EC4A1E86F}" srcOrd="1" destOrd="0" presId="urn:microsoft.com/office/officeart/2005/8/layout/hList1"/>
    <dgm:cxn modelId="{B2F6946F-A867-49B2-A8F4-87A06B9BDC43}" type="presParOf" srcId="{F264BA1C-287B-42C8-887C-DA7B11775989}" destId="{39F9FBAF-198A-442B-99D5-C44BE0172DE9}" srcOrd="1" destOrd="0" presId="urn:microsoft.com/office/officeart/2005/8/layout/hList1"/>
    <dgm:cxn modelId="{76F4CD20-994C-4179-AE90-5CF6FD63DA0A}" type="presParOf" srcId="{F264BA1C-287B-42C8-887C-DA7B11775989}" destId="{60B56D94-55FE-4341-B4C8-FC92377D30D0}" srcOrd="2" destOrd="0" presId="urn:microsoft.com/office/officeart/2005/8/layout/hList1"/>
    <dgm:cxn modelId="{EE4095C9-06D1-467A-ABDC-7E1DF659D482}" type="presParOf" srcId="{60B56D94-55FE-4341-B4C8-FC92377D30D0}" destId="{BA87A7FF-EF4F-45D6-BA95-3874CB632A50}" srcOrd="0" destOrd="0" presId="urn:microsoft.com/office/officeart/2005/8/layout/hList1"/>
    <dgm:cxn modelId="{6C985C69-78E7-4D7A-A8AE-0847134727D1}" type="presParOf" srcId="{60B56D94-55FE-4341-B4C8-FC92377D30D0}" destId="{12BA8E39-C53C-43B2-81B2-8415CB576215}" srcOrd="1" destOrd="0" presId="urn:microsoft.com/office/officeart/2005/8/layout/hList1"/>
    <dgm:cxn modelId="{0B31D301-01AB-454E-8BBB-8CD1CF68C12D}" type="presParOf" srcId="{F264BA1C-287B-42C8-887C-DA7B11775989}" destId="{A69676F1-65FB-4EFB-A27C-6E20A8FC86DF}" srcOrd="3" destOrd="0" presId="urn:microsoft.com/office/officeart/2005/8/layout/hList1"/>
    <dgm:cxn modelId="{7775CFC1-BE12-43DC-8F34-DE448C72C89F}" type="presParOf" srcId="{F264BA1C-287B-42C8-887C-DA7B11775989}" destId="{438D7EE6-9E63-46AB-A2A2-B4781CE76133}" srcOrd="4" destOrd="0" presId="urn:microsoft.com/office/officeart/2005/8/layout/hList1"/>
    <dgm:cxn modelId="{CDA0A7EE-7769-47DE-9736-57A74BDA8A03}" type="presParOf" srcId="{438D7EE6-9E63-46AB-A2A2-B4781CE76133}" destId="{D2699B14-E106-4976-AB82-C08F033737A0}" srcOrd="0" destOrd="0" presId="urn:microsoft.com/office/officeart/2005/8/layout/hList1"/>
    <dgm:cxn modelId="{AB71D103-E2CA-426E-9C10-5FA5C196C8AB}" type="presParOf" srcId="{438D7EE6-9E63-46AB-A2A2-B4781CE76133}" destId="{10C63B8C-B975-47F3-A03D-5E159A462FC6}" srcOrd="1" destOrd="0" presId="urn:microsoft.com/office/officeart/2005/8/layout/hList1"/>
  </dgm:cxnLst>
  <dgm:bg>
    <a:effectLst>
      <a:softEdge rad="635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en-US" altLang="zh-CN" sz="1400" b="1" dirty="0" smtClean="0">
              <a:latin typeface="微软雅黑" panose="020B0503020204020204" pitchFamily="34" charset="-122"/>
              <a:ea typeface="微软雅黑" panose="020B0503020204020204" pitchFamily="34" charset="-122"/>
            </a:rPr>
            <a:t>APS</a:t>
          </a:r>
          <a:r>
            <a:rPr lang="zh-CN" altLang="en-US" sz="1400" b="1" dirty="0" smtClean="0">
              <a:latin typeface="微软雅黑" panose="020B0503020204020204" pitchFamily="34" charset="-122"/>
              <a:ea typeface="微软雅黑" panose="020B0503020204020204" pitchFamily="34" charset="-122"/>
            </a:rPr>
            <a:t>高级计划排程带来的效益</a:t>
          </a:r>
          <a:endParaRPr lang="zh-CN" altLang="en-US" sz="14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76ABF530-F776-4F56-BFFA-82EC36F7803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提高订单准时交货率</a:t>
          </a:r>
          <a:endParaRPr lang="zh-CN" altLang="en-US" sz="1100" dirty="0">
            <a:latin typeface="微软雅黑" panose="020B0503020204020204" pitchFamily="34" charset="-122"/>
            <a:ea typeface="微软雅黑" panose="020B0503020204020204" pitchFamily="34" charset="-122"/>
          </a:endParaRPr>
        </a:p>
      </dgm:t>
    </dgm:pt>
    <dgm:pt modelId="{D011E39D-78DE-4C40-8321-D2289B2E52CF}" type="parTrans" cxnId="{12097410-528D-404C-A800-880ACC992D90}">
      <dgm:prSet/>
      <dgm:spPr/>
      <dgm:t>
        <a:bodyPr/>
        <a:lstStyle/>
        <a:p>
          <a:endParaRPr lang="zh-CN" altLang="en-US"/>
        </a:p>
      </dgm:t>
    </dgm:pt>
    <dgm:pt modelId="{0CC4F43F-4A69-4FC8-A1F0-2642345DCA8D}" type="sibTrans" cxnId="{12097410-528D-404C-A800-880ACC992D90}">
      <dgm:prSet/>
      <dgm:spPr/>
      <dgm:t>
        <a:bodyPr/>
        <a:lstStyle/>
        <a:p>
          <a:endParaRPr lang="zh-CN" altLang="en-US"/>
        </a:p>
      </dgm:t>
    </dgm:pt>
    <dgm:pt modelId="{39D37922-3455-4B77-81DC-07AC199B1A5F}">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缩短订单生产过程时间</a:t>
          </a:r>
          <a:endParaRPr lang="zh-CN" altLang="en-US" sz="1100" dirty="0">
            <a:latin typeface="微软雅黑" panose="020B0503020204020204" pitchFamily="34" charset="-122"/>
            <a:ea typeface="微软雅黑" panose="020B0503020204020204" pitchFamily="34" charset="-122"/>
          </a:endParaRPr>
        </a:p>
      </dgm:t>
    </dgm:pt>
    <dgm:pt modelId="{39158A1A-D4A7-4D13-B613-AE01ACB79806}" type="parTrans" cxnId="{B82FBEF1-D183-41CF-957A-FE0A3B4A1B3D}">
      <dgm:prSet/>
      <dgm:spPr/>
      <dgm:t>
        <a:bodyPr/>
        <a:lstStyle/>
        <a:p>
          <a:endParaRPr lang="zh-CN" altLang="en-US"/>
        </a:p>
      </dgm:t>
    </dgm:pt>
    <dgm:pt modelId="{52D0CB53-6BA2-4C1D-B05E-4FC70136C045}" type="sibTrans" cxnId="{B82FBEF1-D183-41CF-957A-FE0A3B4A1B3D}">
      <dgm:prSet/>
      <dgm:spPr/>
      <dgm:t>
        <a:bodyPr/>
        <a:lstStyle/>
        <a:p>
          <a:endParaRPr lang="zh-CN" altLang="en-US"/>
        </a:p>
      </dgm:t>
    </dgm:pt>
    <dgm:pt modelId="{FE257C13-0506-467A-A0AA-2AF0E5D0532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减少物料采购提前期</a:t>
          </a:r>
          <a:endParaRPr lang="zh-CN" altLang="en-US" sz="1100" dirty="0">
            <a:latin typeface="微软雅黑" panose="020B0503020204020204" pitchFamily="34" charset="-122"/>
            <a:ea typeface="微软雅黑" panose="020B0503020204020204" pitchFamily="34" charset="-122"/>
          </a:endParaRPr>
        </a:p>
      </dgm:t>
    </dgm:pt>
    <dgm:pt modelId="{B805ADA8-BBDB-4F1C-9ABC-2A8245FF84F5}" type="parTrans" cxnId="{A8F1DFEF-E14A-4BC0-8283-17231805472A}">
      <dgm:prSet/>
      <dgm:spPr/>
      <dgm:t>
        <a:bodyPr/>
        <a:lstStyle/>
        <a:p>
          <a:endParaRPr lang="zh-CN" altLang="en-US"/>
        </a:p>
      </dgm:t>
    </dgm:pt>
    <dgm:pt modelId="{623F5B59-F6E1-4AAB-9863-5CFB349E9125}" type="sibTrans" cxnId="{A8F1DFEF-E14A-4BC0-8283-17231805472A}">
      <dgm:prSet/>
      <dgm:spPr/>
      <dgm:t>
        <a:bodyPr/>
        <a:lstStyle/>
        <a:p>
          <a:endParaRPr lang="zh-CN" altLang="en-US"/>
        </a:p>
      </dgm:t>
    </dgm:pt>
    <dgm:pt modelId="{F1AC6AD1-E876-4C42-B50B-CA49AA540D50}">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减少物料、半成品、成品的库存</a:t>
          </a:r>
          <a:endParaRPr lang="zh-CN" altLang="en-US" sz="1100" dirty="0">
            <a:latin typeface="微软雅黑" panose="020B0503020204020204" pitchFamily="34" charset="-122"/>
            <a:ea typeface="微软雅黑" panose="020B0503020204020204" pitchFamily="34" charset="-122"/>
          </a:endParaRPr>
        </a:p>
      </dgm:t>
    </dgm:pt>
    <dgm:pt modelId="{A55BA766-EC8B-4506-91B5-EF8356571ACD}" type="parTrans" cxnId="{5919F2C8-14A3-44E1-8281-1AC9265E1ADD}">
      <dgm:prSet/>
      <dgm:spPr/>
      <dgm:t>
        <a:bodyPr/>
        <a:lstStyle/>
        <a:p>
          <a:endParaRPr lang="zh-CN" altLang="en-US"/>
        </a:p>
      </dgm:t>
    </dgm:pt>
    <dgm:pt modelId="{C7365661-2732-4076-B5EF-DD6029F05BA3}" type="sibTrans" cxnId="{5919F2C8-14A3-44E1-8281-1AC9265E1ADD}">
      <dgm:prSet/>
      <dgm:spPr/>
      <dgm:t>
        <a:bodyPr/>
        <a:lstStyle/>
        <a:p>
          <a:endParaRPr lang="zh-CN" altLang="en-US"/>
        </a:p>
      </dgm:t>
    </dgm:pt>
    <dgm:pt modelId="{E44D398B-B312-4970-8A3B-809B359ABEE7}">
      <dgm:prSet phldrT="[文本]" custT="1"/>
      <dgm:spPr/>
      <dgm:t>
        <a:bodyPr anchor="ctr"/>
        <a:lstStyle/>
        <a:p>
          <a:pPr algn="ctr"/>
          <a:r>
            <a:rPr lang="zh-CN" altLang="en-US" sz="1100" dirty="0" smtClean="0">
              <a:latin typeface="微软雅黑" panose="020B0503020204020204" pitchFamily="34" charset="-122"/>
              <a:ea typeface="微软雅黑" panose="020B0503020204020204" pitchFamily="34" charset="-122"/>
            </a:rPr>
            <a:t>减少生管、生产的人力需求</a:t>
          </a:r>
          <a:endParaRPr lang="zh-CN" altLang="en-US" sz="1100" dirty="0">
            <a:latin typeface="微软雅黑" panose="020B0503020204020204" pitchFamily="34" charset="-122"/>
            <a:ea typeface="微软雅黑" panose="020B0503020204020204" pitchFamily="34" charset="-122"/>
          </a:endParaRPr>
        </a:p>
      </dgm:t>
    </dgm:pt>
    <dgm:pt modelId="{928073B3-BD45-476D-9FF3-E0CE12D1B004}" type="parTrans" cxnId="{FC4CB595-F8A9-4785-97F9-4795EC8757D0}">
      <dgm:prSet/>
      <dgm:spPr/>
      <dgm:t>
        <a:bodyPr/>
        <a:lstStyle/>
        <a:p>
          <a:endParaRPr lang="zh-CN" altLang="en-US"/>
        </a:p>
      </dgm:t>
    </dgm:pt>
    <dgm:pt modelId="{6EC7E286-55F3-43A4-A275-6EAFB7636E07}" type="sibTrans" cxnId="{FC4CB595-F8A9-4785-97F9-4795EC8757D0}">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932AB30A-2B5E-42F4-9E14-0193F879888C}" type="pres">
      <dgm:prSet presAssocID="{AFA79022-E2BD-46DF-B125-A8694F5ED410}" presName="thickLine" presStyleLbl="alignNode1" presStyleIdx="0" presStyleCnt="1"/>
      <dgm:spPr/>
    </dgm:pt>
    <dgm:pt modelId="{FECA157A-AC62-4319-BB3C-4771376C3985}" type="pres">
      <dgm:prSet presAssocID="{AFA79022-E2BD-46DF-B125-A8694F5ED410}" presName="horz1" presStyleCnt="0"/>
      <dgm:spPr/>
    </dgm:pt>
    <dgm:pt modelId="{899ED0D7-A50C-4DBD-AC7D-1F51D3C6F598}" type="pres">
      <dgm:prSet presAssocID="{AFA79022-E2BD-46DF-B125-A8694F5ED410}" presName="tx1" presStyleLbl="revTx" presStyleIdx="0" presStyleCnt="6" custScaleX="86792"/>
      <dgm:spPr/>
      <dgm:t>
        <a:bodyPr/>
        <a:lstStyle/>
        <a:p>
          <a:endParaRPr lang="zh-CN" altLang="en-US"/>
        </a:p>
      </dgm:t>
    </dgm:pt>
    <dgm:pt modelId="{7161189B-6839-4CF1-92D1-EDC6389EA04A}" type="pres">
      <dgm:prSet presAssocID="{AFA79022-E2BD-46DF-B125-A8694F5ED410}" presName="vert1" presStyleCnt="0"/>
      <dgm:spPr/>
    </dgm:pt>
    <dgm:pt modelId="{0966C2CE-6E52-41EB-8033-ECC95A21F650}" type="pres">
      <dgm:prSet presAssocID="{76ABF530-F776-4F56-BFFA-82EC36F7803F}" presName="vertSpace2a" presStyleCnt="0"/>
      <dgm:spPr/>
    </dgm:pt>
    <dgm:pt modelId="{C3D79155-36FE-4110-8867-D9041728AFC6}" type="pres">
      <dgm:prSet presAssocID="{76ABF530-F776-4F56-BFFA-82EC36F7803F}" presName="horz2" presStyleCnt="0"/>
      <dgm:spPr/>
    </dgm:pt>
    <dgm:pt modelId="{35BF0E80-9BBC-413E-9953-6D208D9D8FB0}" type="pres">
      <dgm:prSet presAssocID="{76ABF530-F776-4F56-BFFA-82EC36F7803F}" presName="horzSpace2" presStyleCnt="0"/>
      <dgm:spPr/>
    </dgm:pt>
    <dgm:pt modelId="{14A0A4AB-C8F5-4679-AE80-C9984DAB54EF}" type="pres">
      <dgm:prSet presAssocID="{76ABF530-F776-4F56-BFFA-82EC36F7803F}" presName="tx2" presStyleLbl="revTx" presStyleIdx="1" presStyleCnt="6"/>
      <dgm:spPr/>
      <dgm:t>
        <a:bodyPr/>
        <a:lstStyle/>
        <a:p>
          <a:endParaRPr lang="zh-CN" altLang="en-US"/>
        </a:p>
      </dgm:t>
    </dgm:pt>
    <dgm:pt modelId="{69436D86-7B7D-4FF3-8ACD-739E1793E335}" type="pres">
      <dgm:prSet presAssocID="{76ABF530-F776-4F56-BFFA-82EC36F7803F}" presName="vert2" presStyleCnt="0"/>
      <dgm:spPr/>
    </dgm:pt>
    <dgm:pt modelId="{B27E16B3-0026-49A0-9668-7B75EAB0CD6F}" type="pres">
      <dgm:prSet presAssocID="{76ABF530-F776-4F56-BFFA-82EC36F7803F}" presName="thinLine2b" presStyleLbl="callout" presStyleIdx="0" presStyleCnt="5"/>
      <dgm:spPr/>
    </dgm:pt>
    <dgm:pt modelId="{98A0A6CC-2EC2-4FFB-B1FE-A1572D138A07}" type="pres">
      <dgm:prSet presAssocID="{76ABF530-F776-4F56-BFFA-82EC36F7803F}"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6"/>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5"/>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6"/>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5"/>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6"/>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5"/>
      <dgm:spPr/>
    </dgm:pt>
    <dgm:pt modelId="{69D181D1-2496-4A58-A634-7FB19A86BE51}" type="pres">
      <dgm:prSet presAssocID="{F1AC6AD1-E876-4C42-B50B-CA49AA540D50}" presName="vertSpace2b" presStyleCnt="0"/>
      <dgm:spPr/>
    </dgm:pt>
    <dgm:pt modelId="{D6C2F746-C4AE-462D-B061-C93714C08980}" type="pres">
      <dgm:prSet presAssocID="{E44D398B-B312-4970-8A3B-809B359ABEE7}" presName="horz2" presStyleCnt="0"/>
      <dgm:spPr/>
    </dgm:pt>
    <dgm:pt modelId="{2AE3803C-D6D3-4541-93FA-7FA72D92DFAF}" type="pres">
      <dgm:prSet presAssocID="{E44D398B-B312-4970-8A3B-809B359ABEE7}" presName="horzSpace2" presStyleCnt="0"/>
      <dgm:spPr/>
    </dgm:pt>
    <dgm:pt modelId="{443B7B62-5AE0-4224-AFCA-4D39E78A154F}" type="pres">
      <dgm:prSet presAssocID="{E44D398B-B312-4970-8A3B-809B359ABEE7}" presName="tx2" presStyleLbl="revTx" presStyleIdx="5" presStyleCnt="6"/>
      <dgm:spPr/>
      <dgm:t>
        <a:bodyPr/>
        <a:lstStyle/>
        <a:p>
          <a:endParaRPr lang="zh-CN" altLang="en-US"/>
        </a:p>
      </dgm:t>
    </dgm:pt>
    <dgm:pt modelId="{C86439A0-86E6-45F7-852D-1C1EBE46B657}" type="pres">
      <dgm:prSet presAssocID="{E44D398B-B312-4970-8A3B-809B359ABEE7}" presName="vert2" presStyleCnt="0"/>
      <dgm:spPr/>
    </dgm:pt>
    <dgm:pt modelId="{BD47003E-8652-4941-B116-D2ECB6E66C0D}" type="pres">
      <dgm:prSet presAssocID="{E44D398B-B312-4970-8A3B-809B359ABEE7}" presName="thinLine2b" presStyleLbl="callout" presStyleIdx="4" presStyleCnt="5"/>
      <dgm:spPr/>
    </dgm:pt>
    <dgm:pt modelId="{08AF4314-1E2B-432A-B21A-FFF915F827A3}" type="pres">
      <dgm:prSet presAssocID="{E44D398B-B312-4970-8A3B-809B359ABEE7}" presName="vertSpace2b" presStyleCnt="0"/>
      <dgm:spPr/>
    </dgm:pt>
  </dgm:ptLst>
  <dgm:cxnLst>
    <dgm:cxn modelId="{F29B9CED-8784-46DD-BD4F-8609620CDF64}" type="presOf" srcId="{FE257C13-0506-467A-A0AA-2AF0E5D05327}" destId="{A1EC6B82-2205-4573-AFF8-1B9FF15D91FB}" srcOrd="0" destOrd="0" presId="urn:microsoft.com/office/officeart/2008/layout/LinedList"/>
    <dgm:cxn modelId="{5919F2C8-14A3-44E1-8281-1AC9265E1ADD}" srcId="{AFA79022-E2BD-46DF-B125-A8694F5ED410}" destId="{F1AC6AD1-E876-4C42-B50B-CA49AA540D50}" srcOrd="3" destOrd="0" parTransId="{A55BA766-EC8B-4506-91B5-EF8356571ACD}" sibTransId="{C7365661-2732-4076-B5EF-DD6029F05BA3}"/>
    <dgm:cxn modelId="{E9B068F8-68C7-449F-B218-39F079D127D5}" type="presOf" srcId="{AFA79022-E2BD-46DF-B125-A8694F5ED410}" destId="{899ED0D7-A50C-4DBD-AC7D-1F51D3C6F598}" srcOrd="0" destOrd="0" presId="urn:microsoft.com/office/officeart/2008/layout/LinedList"/>
    <dgm:cxn modelId="{F103A5A7-79D6-423C-B626-6897F9D2E6D3}" type="presOf" srcId="{39D37922-3455-4B77-81DC-07AC199B1A5F}" destId="{111CE732-67A1-449C-93CD-D1CE38EEF28E}" srcOrd="0" destOrd="0" presId="urn:microsoft.com/office/officeart/2008/layout/LinedList"/>
    <dgm:cxn modelId="{784CD7D5-92EB-4370-B817-B7EDD391185D}" srcId="{FFE58820-1F74-491E-90BE-CFE4C7C330B7}" destId="{AFA79022-E2BD-46DF-B125-A8694F5ED410}" srcOrd="0" destOrd="0" parTransId="{64E43BB0-ED3E-4514-A36B-74A09D8C9BE2}" sibTransId="{FD294C47-473F-42DC-A170-D131A4485EBC}"/>
    <dgm:cxn modelId="{12097410-528D-404C-A800-880ACC992D90}" srcId="{AFA79022-E2BD-46DF-B125-A8694F5ED410}" destId="{76ABF530-F776-4F56-BFFA-82EC36F7803F}" srcOrd="0" destOrd="0" parTransId="{D011E39D-78DE-4C40-8321-D2289B2E52CF}" sibTransId="{0CC4F43F-4A69-4FC8-A1F0-2642345DCA8D}"/>
    <dgm:cxn modelId="{54798C08-E319-4C1D-8F3F-92C69C2292BB}" type="presOf" srcId="{FFE58820-1F74-491E-90BE-CFE4C7C330B7}" destId="{8143BD99-29AC-4BD5-B205-724201EB5D3B}" srcOrd="0" destOrd="0" presId="urn:microsoft.com/office/officeart/2008/layout/LinedList"/>
    <dgm:cxn modelId="{C0661A7E-1400-479C-A27F-651256ADCABF}" type="presOf" srcId="{76ABF530-F776-4F56-BFFA-82EC36F7803F}" destId="{14A0A4AB-C8F5-4679-AE80-C9984DAB54EF}" srcOrd="0" destOrd="0" presId="urn:microsoft.com/office/officeart/2008/layout/LinedList"/>
    <dgm:cxn modelId="{6E2474D8-8C71-45EC-A620-83D9346D5CA9}" type="presOf" srcId="{F1AC6AD1-E876-4C42-B50B-CA49AA540D50}" destId="{9B4921E8-7D0B-498B-A5D7-9338654C79D1}" srcOrd="0" destOrd="0" presId="urn:microsoft.com/office/officeart/2008/layout/LinedList"/>
    <dgm:cxn modelId="{4A099692-6A0A-41CD-83EA-0937525E9920}" type="presOf" srcId="{E44D398B-B312-4970-8A3B-809B359ABEE7}" destId="{443B7B62-5AE0-4224-AFCA-4D39E78A154F}" srcOrd="0" destOrd="0" presId="urn:microsoft.com/office/officeart/2008/layout/LinedList"/>
    <dgm:cxn modelId="{B82FBEF1-D183-41CF-957A-FE0A3B4A1B3D}" srcId="{AFA79022-E2BD-46DF-B125-A8694F5ED410}" destId="{39D37922-3455-4B77-81DC-07AC199B1A5F}" srcOrd="1" destOrd="0" parTransId="{39158A1A-D4A7-4D13-B613-AE01ACB79806}" sibTransId="{52D0CB53-6BA2-4C1D-B05E-4FC70136C045}"/>
    <dgm:cxn modelId="{FC4CB595-F8A9-4785-97F9-4795EC8757D0}" srcId="{AFA79022-E2BD-46DF-B125-A8694F5ED410}" destId="{E44D398B-B312-4970-8A3B-809B359ABEE7}" srcOrd="4" destOrd="0" parTransId="{928073B3-BD45-476D-9FF3-E0CE12D1B004}" sibTransId="{6EC7E286-55F3-43A4-A275-6EAFB7636E07}"/>
    <dgm:cxn modelId="{A8F1DFEF-E14A-4BC0-8283-17231805472A}" srcId="{AFA79022-E2BD-46DF-B125-A8694F5ED410}" destId="{FE257C13-0506-467A-A0AA-2AF0E5D05327}" srcOrd="2" destOrd="0" parTransId="{B805ADA8-BBDB-4F1C-9ABC-2A8245FF84F5}" sibTransId="{623F5B59-F6E1-4AAB-9863-5CFB349E9125}"/>
    <dgm:cxn modelId="{AA30851B-6647-4B04-AEC8-BF40F74B6005}" type="presParOf" srcId="{8143BD99-29AC-4BD5-B205-724201EB5D3B}" destId="{932AB30A-2B5E-42F4-9E14-0193F879888C}" srcOrd="0" destOrd="0" presId="urn:microsoft.com/office/officeart/2008/layout/LinedList"/>
    <dgm:cxn modelId="{A48CE514-29A9-4293-980C-721BB17CACAC}" type="presParOf" srcId="{8143BD99-29AC-4BD5-B205-724201EB5D3B}" destId="{FECA157A-AC62-4319-BB3C-4771376C3985}" srcOrd="1" destOrd="0" presId="urn:microsoft.com/office/officeart/2008/layout/LinedList"/>
    <dgm:cxn modelId="{9FFE5F08-50BD-4708-B9AC-FF2056E19C6E}" type="presParOf" srcId="{FECA157A-AC62-4319-BB3C-4771376C3985}" destId="{899ED0D7-A50C-4DBD-AC7D-1F51D3C6F598}" srcOrd="0" destOrd="0" presId="urn:microsoft.com/office/officeart/2008/layout/LinedList"/>
    <dgm:cxn modelId="{B66425FE-F192-4425-A772-8829B495699F}" type="presParOf" srcId="{FECA157A-AC62-4319-BB3C-4771376C3985}" destId="{7161189B-6839-4CF1-92D1-EDC6389EA04A}" srcOrd="1" destOrd="0" presId="urn:microsoft.com/office/officeart/2008/layout/LinedList"/>
    <dgm:cxn modelId="{D9C56BCD-AC4C-424C-9357-685F936F66E5}" type="presParOf" srcId="{7161189B-6839-4CF1-92D1-EDC6389EA04A}" destId="{0966C2CE-6E52-41EB-8033-ECC95A21F650}" srcOrd="0" destOrd="0" presId="urn:microsoft.com/office/officeart/2008/layout/LinedList"/>
    <dgm:cxn modelId="{35D92565-D26A-4D22-94AE-30E9D7B0E3A5}" type="presParOf" srcId="{7161189B-6839-4CF1-92D1-EDC6389EA04A}" destId="{C3D79155-36FE-4110-8867-D9041728AFC6}" srcOrd="1" destOrd="0" presId="urn:microsoft.com/office/officeart/2008/layout/LinedList"/>
    <dgm:cxn modelId="{0E8D87D5-3670-443C-9818-F78E8AD57BD3}" type="presParOf" srcId="{C3D79155-36FE-4110-8867-D9041728AFC6}" destId="{35BF0E80-9BBC-413E-9953-6D208D9D8FB0}" srcOrd="0" destOrd="0" presId="urn:microsoft.com/office/officeart/2008/layout/LinedList"/>
    <dgm:cxn modelId="{49F30477-26F5-41FE-9110-E68CC14C1D39}" type="presParOf" srcId="{C3D79155-36FE-4110-8867-D9041728AFC6}" destId="{14A0A4AB-C8F5-4679-AE80-C9984DAB54EF}" srcOrd="1" destOrd="0" presId="urn:microsoft.com/office/officeart/2008/layout/LinedList"/>
    <dgm:cxn modelId="{E5A72DD3-C9AB-4809-9DE3-4CB0BB9A1890}" type="presParOf" srcId="{C3D79155-36FE-4110-8867-D9041728AFC6}" destId="{69436D86-7B7D-4FF3-8ACD-739E1793E335}" srcOrd="2" destOrd="0" presId="urn:microsoft.com/office/officeart/2008/layout/LinedList"/>
    <dgm:cxn modelId="{397C9DC2-2322-43E6-ADB7-F94C8C099BAC}" type="presParOf" srcId="{7161189B-6839-4CF1-92D1-EDC6389EA04A}" destId="{B27E16B3-0026-49A0-9668-7B75EAB0CD6F}" srcOrd="2" destOrd="0" presId="urn:microsoft.com/office/officeart/2008/layout/LinedList"/>
    <dgm:cxn modelId="{01BEEA6C-6481-4FD1-919E-0320966B8D56}" type="presParOf" srcId="{7161189B-6839-4CF1-92D1-EDC6389EA04A}" destId="{98A0A6CC-2EC2-4FFB-B1FE-A1572D138A07}" srcOrd="3" destOrd="0" presId="urn:microsoft.com/office/officeart/2008/layout/LinedList"/>
    <dgm:cxn modelId="{C5EC7B5C-D892-472A-846E-5AFF8ADB8AE2}" type="presParOf" srcId="{7161189B-6839-4CF1-92D1-EDC6389EA04A}" destId="{2BA1D558-5750-472C-84E4-2E85ECFCCE91}" srcOrd="4" destOrd="0" presId="urn:microsoft.com/office/officeart/2008/layout/LinedList"/>
    <dgm:cxn modelId="{D79F4CC1-010E-41B6-B0F5-454A171A924B}" type="presParOf" srcId="{2BA1D558-5750-472C-84E4-2E85ECFCCE91}" destId="{DC63BEE3-94F9-4BAF-AC97-F51347A82AD1}" srcOrd="0" destOrd="0" presId="urn:microsoft.com/office/officeart/2008/layout/LinedList"/>
    <dgm:cxn modelId="{3BABFD25-57B1-4C9B-A648-37D10A943BA7}" type="presParOf" srcId="{2BA1D558-5750-472C-84E4-2E85ECFCCE91}" destId="{111CE732-67A1-449C-93CD-D1CE38EEF28E}" srcOrd="1" destOrd="0" presId="urn:microsoft.com/office/officeart/2008/layout/LinedList"/>
    <dgm:cxn modelId="{18D8F96D-3CB9-4C04-A4D5-0CC17CEACEC2}" type="presParOf" srcId="{2BA1D558-5750-472C-84E4-2E85ECFCCE91}" destId="{6B7867F1-3667-41E7-B09C-BF6BB91EEE36}" srcOrd="2" destOrd="0" presId="urn:microsoft.com/office/officeart/2008/layout/LinedList"/>
    <dgm:cxn modelId="{BE97C0AA-8DEA-4425-AB18-219E2EB7723F}" type="presParOf" srcId="{7161189B-6839-4CF1-92D1-EDC6389EA04A}" destId="{2C5EBE48-0256-4AB2-B0A9-74C7F3511239}" srcOrd="5" destOrd="0" presId="urn:microsoft.com/office/officeart/2008/layout/LinedList"/>
    <dgm:cxn modelId="{DFD8C53E-8914-4A27-BF1A-05C6C1D59AFF}" type="presParOf" srcId="{7161189B-6839-4CF1-92D1-EDC6389EA04A}" destId="{50115932-B5C1-40C1-B1EF-975D90A2C5BF}" srcOrd="6" destOrd="0" presId="urn:microsoft.com/office/officeart/2008/layout/LinedList"/>
    <dgm:cxn modelId="{4C17FC4C-9794-4DEC-AE7B-02721FD89FC3}" type="presParOf" srcId="{7161189B-6839-4CF1-92D1-EDC6389EA04A}" destId="{7635989B-EDC9-419A-80D2-B9021C33E052}" srcOrd="7" destOrd="0" presId="urn:microsoft.com/office/officeart/2008/layout/LinedList"/>
    <dgm:cxn modelId="{FAA8F972-6B39-4A0E-B9C6-BD719353A05A}" type="presParOf" srcId="{7635989B-EDC9-419A-80D2-B9021C33E052}" destId="{4A580B36-A6CC-4EE2-BFE8-6262ED8C7C55}" srcOrd="0" destOrd="0" presId="urn:microsoft.com/office/officeart/2008/layout/LinedList"/>
    <dgm:cxn modelId="{6D376D0B-5653-4EBC-AB2C-A931ED09129C}" type="presParOf" srcId="{7635989B-EDC9-419A-80D2-B9021C33E052}" destId="{A1EC6B82-2205-4573-AFF8-1B9FF15D91FB}" srcOrd="1" destOrd="0" presId="urn:microsoft.com/office/officeart/2008/layout/LinedList"/>
    <dgm:cxn modelId="{4A300760-6875-445E-9381-6E94C40AFD75}" type="presParOf" srcId="{7635989B-EDC9-419A-80D2-B9021C33E052}" destId="{779183D9-2279-476D-878F-9A13ECC36D0F}" srcOrd="2" destOrd="0" presId="urn:microsoft.com/office/officeart/2008/layout/LinedList"/>
    <dgm:cxn modelId="{2460C19A-AC99-4085-92A7-224CD8B74EE0}" type="presParOf" srcId="{7161189B-6839-4CF1-92D1-EDC6389EA04A}" destId="{DDF8D2EC-C7E8-4C9A-9AF0-EBA11EE67AC5}" srcOrd="8" destOrd="0" presId="urn:microsoft.com/office/officeart/2008/layout/LinedList"/>
    <dgm:cxn modelId="{1E541489-DF90-4E52-B02B-930DFA626448}" type="presParOf" srcId="{7161189B-6839-4CF1-92D1-EDC6389EA04A}" destId="{22F7B4EC-56AA-41F5-8542-510854ED0AAD}" srcOrd="9" destOrd="0" presId="urn:microsoft.com/office/officeart/2008/layout/LinedList"/>
    <dgm:cxn modelId="{6F4C4CC7-471A-43DC-840D-AC25B0570C50}" type="presParOf" srcId="{7161189B-6839-4CF1-92D1-EDC6389EA04A}" destId="{B70542C1-3473-420F-B137-18E7E3C44395}" srcOrd="10" destOrd="0" presId="urn:microsoft.com/office/officeart/2008/layout/LinedList"/>
    <dgm:cxn modelId="{A25352B9-F432-4393-94DF-7A29D17A5C8F}" type="presParOf" srcId="{B70542C1-3473-420F-B137-18E7E3C44395}" destId="{CCF40232-B2A9-423E-92D1-34A0634E302D}" srcOrd="0" destOrd="0" presId="urn:microsoft.com/office/officeart/2008/layout/LinedList"/>
    <dgm:cxn modelId="{B7BE89AA-7AC4-46A5-BE73-1147531E2353}" type="presParOf" srcId="{B70542C1-3473-420F-B137-18E7E3C44395}" destId="{9B4921E8-7D0B-498B-A5D7-9338654C79D1}" srcOrd="1" destOrd="0" presId="urn:microsoft.com/office/officeart/2008/layout/LinedList"/>
    <dgm:cxn modelId="{D311E0D7-E3E9-48FA-9A3E-CA0F2F56781A}" type="presParOf" srcId="{B70542C1-3473-420F-B137-18E7E3C44395}" destId="{1B5989F4-BDB4-4D9C-ACF1-69F10C03E903}" srcOrd="2" destOrd="0" presId="urn:microsoft.com/office/officeart/2008/layout/LinedList"/>
    <dgm:cxn modelId="{1597A9B6-A7CF-4E2D-B43D-F2E16715B98B}" type="presParOf" srcId="{7161189B-6839-4CF1-92D1-EDC6389EA04A}" destId="{9B0E3B63-80B2-4CB7-98D1-E4167CDC6103}" srcOrd="11" destOrd="0" presId="urn:microsoft.com/office/officeart/2008/layout/LinedList"/>
    <dgm:cxn modelId="{A743CA1A-8F9B-4607-9927-B216802B1880}" type="presParOf" srcId="{7161189B-6839-4CF1-92D1-EDC6389EA04A}" destId="{69D181D1-2496-4A58-A634-7FB19A86BE51}" srcOrd="12" destOrd="0" presId="urn:microsoft.com/office/officeart/2008/layout/LinedList"/>
    <dgm:cxn modelId="{03486B0F-7DB4-42C1-96F5-4C8EECA9DE71}" type="presParOf" srcId="{7161189B-6839-4CF1-92D1-EDC6389EA04A}" destId="{D6C2F746-C4AE-462D-B061-C93714C08980}" srcOrd="13" destOrd="0" presId="urn:microsoft.com/office/officeart/2008/layout/LinedList"/>
    <dgm:cxn modelId="{18B5D1B8-66D1-4831-A716-B544B2FF08A5}" type="presParOf" srcId="{D6C2F746-C4AE-462D-B061-C93714C08980}" destId="{2AE3803C-D6D3-4541-93FA-7FA72D92DFAF}" srcOrd="0" destOrd="0" presId="urn:microsoft.com/office/officeart/2008/layout/LinedList"/>
    <dgm:cxn modelId="{019E4E05-4906-4DD9-BC46-F5FB55EB7598}" type="presParOf" srcId="{D6C2F746-C4AE-462D-B061-C93714C08980}" destId="{443B7B62-5AE0-4224-AFCA-4D39E78A154F}" srcOrd="1" destOrd="0" presId="urn:microsoft.com/office/officeart/2008/layout/LinedList"/>
    <dgm:cxn modelId="{3F5FA2EF-BB45-4F91-9A7D-264AF51900B8}" type="presParOf" srcId="{D6C2F746-C4AE-462D-B061-C93714C08980}" destId="{C86439A0-86E6-45F7-852D-1C1EBE46B657}" srcOrd="2" destOrd="0" presId="urn:microsoft.com/office/officeart/2008/layout/LinedList"/>
    <dgm:cxn modelId="{98D900E3-A512-489D-8EB1-7AD9FA7CFD81}" type="presParOf" srcId="{7161189B-6839-4CF1-92D1-EDC6389EA04A}" destId="{BD47003E-8652-4941-B116-D2ECB6E66C0D}" srcOrd="14" destOrd="0" presId="urn:microsoft.com/office/officeart/2008/layout/LinedList"/>
    <dgm:cxn modelId="{601788CB-6529-4C1E-A82D-CF57499F6CE9}" type="presParOf" srcId="{7161189B-6839-4CF1-92D1-EDC6389EA04A}" destId="{08AF4314-1E2B-432A-B21A-FFF915F827A3}"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精益服务</a:t>
          </a:r>
          <a:endParaRPr lang="en-US" altLang="zh-CN" sz="1400" b="1" dirty="0" smtClean="0">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质量评估</a:t>
          </a:r>
          <a:endParaRPr lang="zh-CN" altLang="en-US" sz="1400" b="1" dirty="0">
            <a:latin typeface="微软雅黑" panose="020B0503020204020204" pitchFamily="34" charset="-122"/>
            <a:ea typeface="微软雅黑" panose="020B0503020204020204" pitchFamily="34" charset="-122"/>
          </a:endParaRP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产品生产</a:t>
          </a:r>
          <a:endParaRPr lang="zh-CN" altLang="en-US" sz="1400" b="1" dirty="0">
            <a:latin typeface="微软雅黑" panose="020B0503020204020204" pitchFamily="34" charset="-122"/>
            <a:ea typeface="微软雅黑" panose="020B0503020204020204" pitchFamily="34" charset="-122"/>
          </a:endParaRP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smtClean="0">
              <a:latin typeface="微软雅黑" panose="020B0503020204020204" pitchFamily="34" charset="-122"/>
              <a:ea typeface="微软雅黑" panose="020B0503020204020204" pitchFamily="34" charset="-122"/>
            </a:rPr>
            <a:t>客户</a:t>
          </a:r>
          <a:endParaRPr lang="zh-CN" altLang="en-US" sz="1400" b="1" dirty="0">
            <a:latin typeface="微软雅黑" panose="020B0503020204020204" pitchFamily="34" charset="-122"/>
            <a:ea typeface="微软雅黑" panose="020B0503020204020204" pitchFamily="34" charset="-122"/>
          </a:endParaRP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dgm:spPr/>
      <dgm:t>
        <a:bodyPr/>
        <a:lstStyle/>
        <a:p>
          <a:r>
            <a:rPr lang="zh-CN" altLang="en-US" dirty="0" smtClean="0">
              <a:latin typeface="微软雅黑" panose="020B0503020204020204" pitchFamily="34" charset="-122"/>
              <a:ea typeface="微软雅黑" panose="020B0503020204020204" pitchFamily="34" charset="-122"/>
            </a:rPr>
            <a:t>售后服务评估</a:t>
          </a:r>
          <a:endParaRPr lang="zh-CN" altLang="en-US" dirty="0">
            <a:latin typeface="微软雅黑" panose="020B0503020204020204" pitchFamily="34" charset="-122"/>
            <a:ea typeface="微软雅黑" panose="020B0503020204020204" pitchFamily="34" charset="-122"/>
          </a:endParaRP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dgm:spPr/>
      <dgm:t>
        <a:bodyPr/>
        <a:lstStyle/>
        <a:p>
          <a:r>
            <a:rPr lang="zh-CN" altLang="en-US" dirty="0" smtClean="0">
              <a:latin typeface="微软雅黑" panose="020B0503020204020204" pitchFamily="34" charset="-122"/>
              <a:ea typeface="微软雅黑" panose="020B0503020204020204" pitchFamily="34" charset="-122"/>
            </a:rPr>
            <a:t>产品满意度评估</a:t>
          </a:r>
          <a:endParaRPr lang="zh-CN" altLang="en-US" dirty="0">
            <a:latin typeface="微软雅黑" panose="020B0503020204020204" pitchFamily="34" charset="-122"/>
            <a:ea typeface="微软雅黑" panose="020B0503020204020204" pitchFamily="34" charset="-122"/>
          </a:endParaRP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dgm:spPr/>
      <dgm:t>
        <a:bodyPr/>
        <a:lstStyle/>
        <a:p>
          <a:r>
            <a:rPr lang="zh-CN" altLang="en-US" dirty="0" smtClean="0">
              <a:latin typeface="微软雅黑" panose="020B0503020204020204" pitchFamily="34" charset="-122"/>
              <a:ea typeface="微软雅黑" panose="020B0503020204020204" pitchFamily="34" charset="-122"/>
            </a:rPr>
            <a:t>配货满意度评估</a:t>
          </a:r>
          <a:endParaRPr lang="zh-CN" altLang="en-US" dirty="0">
            <a:latin typeface="微软雅黑" panose="020B0503020204020204" pitchFamily="34" charset="-122"/>
            <a:ea typeface="微软雅黑" panose="020B0503020204020204" pitchFamily="34" charset="-122"/>
          </a:endParaRP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226" custLinFactNeighborY="-24191">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LinFactNeighborX="-92963" custLinFactNeighborY="-51768">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0C51ABA0-5DB8-4575-A83C-F6E357426A0F}" type="presOf" srcId="{3BE0937E-1BE9-42EF-BB6B-E8D3D1904352}" destId="{B55EAD1A-B7F2-48CA-967B-02884B4FAD1F}" srcOrd="0" destOrd="0" presId="urn:microsoft.com/office/officeart/2005/8/layout/gear1"/>
    <dgm:cxn modelId="{44E0DFB8-A14B-48C4-A644-A947914B432B}" type="presOf" srcId="{EF34174B-1B9D-462F-92D2-5569BDA67D1D}" destId="{7202A672-F7B5-4A4F-A52F-2F7A89A5C2DC}" srcOrd="0" destOrd="2" presId="urn:microsoft.com/office/officeart/2005/8/layout/gear1"/>
    <dgm:cxn modelId="{6DBB44E3-7F06-4085-AE8B-2034AF3F7951}" type="presOf" srcId="{572C54BF-9260-4C02-BE99-32EA5C62A8C1}" destId="{4220225B-1D67-47B9-A7D8-4CB8214C3EA7}" srcOrd="1" destOrd="0" presId="urn:microsoft.com/office/officeart/2005/8/layout/gear1"/>
    <dgm:cxn modelId="{48EA432C-FF2F-4EE6-A8C5-42B1E945E223}" type="presOf" srcId="{B9088C6F-E40C-4371-BB55-FBD3E9509B7D}" destId="{CB5E1D08-2079-4863-806E-52A29BA82A3D}" srcOrd="0"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E7BFC8CE-CBF2-435B-8D54-F86606C0F879}" srcId="{572C54BF-9260-4C02-BE99-32EA5C62A8C1}" destId="{6BA56474-94A1-4B23-B204-641F9551C289}" srcOrd="1" destOrd="0" parTransId="{9E2CA345-0DB2-43D7-BD7E-1AFBB1F9C728}" sibTransId="{5EE96EFA-BDEE-4BD9-A4BE-65C5B01837E8}"/>
    <dgm:cxn modelId="{CFB0A990-9BD6-46DE-9125-D6EAA0BE91BA}" type="presOf" srcId="{572C54BF-9260-4C02-BE99-32EA5C62A8C1}" destId="{88F42706-C009-4520-A258-8F15006B31E2}" srcOrd="2" destOrd="0" presId="urn:microsoft.com/office/officeart/2005/8/layout/gear1"/>
    <dgm:cxn modelId="{A36BEBF3-8E8C-47A5-92C9-A9BE57953C08}" type="presOf" srcId="{D9945292-2C15-4C13-9557-947DE514CBD7}" destId="{CA27EECF-A1CC-48A8-82A1-3D89987F2851}" srcOrd="0" destOrd="0" presId="urn:microsoft.com/office/officeart/2005/8/layout/gear1"/>
    <dgm:cxn modelId="{5B2CEFBC-BED4-477B-8293-229CA4D19E01}" type="presOf" srcId="{B2CA64B7-8AB5-4BBF-8107-DF8EB16716BB}" destId="{9D9D4223-C606-405D-A99C-595DAE230A03}" srcOrd="0" destOrd="0" presId="urn:microsoft.com/office/officeart/2005/8/layout/gear1"/>
    <dgm:cxn modelId="{F946443E-6B8D-48F6-ADCB-174E888F7371}" type="presOf" srcId="{B9088C6F-E40C-4371-BB55-FBD3E9509B7D}" destId="{C45400E6-9485-4E28-A062-A0D5243BFEE9}" srcOrd="2" destOrd="0"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82FF54AE-3AC2-483E-AA6C-7890CAD45C81}" type="presOf" srcId="{5A415908-B0C0-4347-9047-C4A633E1BCE0}" destId="{C9F08333-E958-45D4-A44E-26899C0D5EB7}" srcOrd="0" destOrd="0" presId="urn:microsoft.com/office/officeart/2005/8/layout/gear1"/>
    <dgm:cxn modelId="{00B59F8C-EA79-4918-884D-AFB1AF867FC1}" type="presOf" srcId="{5F379BAF-7CCD-4CB5-9261-C9AA41C744BB}" destId="{115F6250-C989-44EF-9BA6-18A35BD1A7DC}" srcOrd="0" destOrd="0" presId="urn:microsoft.com/office/officeart/2005/8/layout/gear1"/>
    <dgm:cxn modelId="{81321731-0376-4131-B53B-0366850B4FAD}" type="presOf" srcId="{B2CA64B7-8AB5-4BBF-8107-DF8EB16716BB}" destId="{83559BC1-9184-4093-9E51-BD3090EBF842}" srcOrd="1" destOrd="0" presId="urn:microsoft.com/office/officeart/2005/8/layout/gear1"/>
    <dgm:cxn modelId="{A85B8AD4-8DBE-402B-90E6-88B4940607AA}" type="presOf" srcId="{B2CA64B7-8AB5-4BBF-8107-DF8EB16716BB}" destId="{167AB8D6-85E7-4740-99EC-A57231B2D205}" srcOrd="3" destOrd="0" presId="urn:microsoft.com/office/officeart/2005/8/layout/gear1"/>
    <dgm:cxn modelId="{1146C4EE-D00F-496F-9194-A271FEF25BFD}" type="presOf" srcId="{7FBC03B0-5C2D-4F54-A285-8A13960561C2}" destId="{7202A672-F7B5-4A4F-A52F-2F7A89A5C2DC}" srcOrd="0" destOrd="0" presId="urn:microsoft.com/office/officeart/2005/8/layout/gear1"/>
    <dgm:cxn modelId="{09D35170-5AD5-454A-83FF-74E9A4113874}" type="presOf" srcId="{B9088C6F-E40C-4371-BB55-FBD3E9509B7D}" destId="{0DBD3C7E-587D-41E7-A5E6-0765AA3100B8}" srcOrd="1" destOrd="0" presId="urn:microsoft.com/office/officeart/2005/8/layout/gear1"/>
    <dgm:cxn modelId="{3E8AA7B8-1516-4741-B1B6-AC01CFEFBF1D}" type="presOf" srcId="{B2CA64B7-8AB5-4BBF-8107-DF8EB16716BB}" destId="{CE9EB4D6-5786-4F58-8516-5D3DEFB4FB46}" srcOrd="2" destOrd="0" presId="urn:microsoft.com/office/officeart/2005/8/layout/gear1"/>
    <dgm:cxn modelId="{E0AAD241-30BE-43EC-BE14-71A0C0801CB1}" type="presOf" srcId="{572C54BF-9260-4C02-BE99-32EA5C62A8C1}" destId="{56F993A5-7578-4097-8476-217CC0201C6D}"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1C66E234-84AB-4772-9DDC-0E5E71A855C6}" type="presOf" srcId="{6BA56474-94A1-4B23-B204-641F9551C289}" destId="{7202A672-F7B5-4A4F-A52F-2F7A89A5C2DC}" srcOrd="0" destOrd="1" presId="urn:microsoft.com/office/officeart/2005/8/layout/gear1"/>
    <dgm:cxn modelId="{E1407437-B776-4A36-A569-EA0AEB0F35B3}" srcId="{3BE0937E-1BE9-42EF-BB6B-E8D3D1904352}" destId="{572C54BF-9260-4C02-BE99-32EA5C62A8C1}" srcOrd="0" destOrd="0" parTransId="{79DF1F91-4218-41C3-8265-28271EF95D9F}" sibTransId="{5A415908-B0C0-4347-9047-C4A633E1BCE0}"/>
    <dgm:cxn modelId="{D1596083-FA17-4648-9546-FC03E368B84F}" srcId="{572C54BF-9260-4C02-BE99-32EA5C62A8C1}" destId="{EF34174B-1B9D-462F-92D2-5569BDA67D1D}" srcOrd="2" destOrd="0" parTransId="{E82F86D9-259B-4784-8B36-7CDAA0CB42BE}" sibTransId="{9527717B-504D-4D33-94E8-A45C256BCAA3}"/>
    <dgm:cxn modelId="{2A1AEA77-C882-425D-9115-A280B1B82074}" type="presParOf" srcId="{B55EAD1A-B7F2-48CA-967B-02884B4FAD1F}" destId="{56F993A5-7578-4097-8476-217CC0201C6D}" srcOrd="0" destOrd="0" presId="urn:microsoft.com/office/officeart/2005/8/layout/gear1"/>
    <dgm:cxn modelId="{40422719-4483-41DE-994A-13E2EB032522}" type="presParOf" srcId="{B55EAD1A-B7F2-48CA-967B-02884B4FAD1F}" destId="{4220225B-1D67-47B9-A7D8-4CB8214C3EA7}" srcOrd="1" destOrd="0" presId="urn:microsoft.com/office/officeart/2005/8/layout/gear1"/>
    <dgm:cxn modelId="{597FB47E-7290-4B1E-A458-6AFADC3B5B52}" type="presParOf" srcId="{B55EAD1A-B7F2-48CA-967B-02884B4FAD1F}" destId="{88F42706-C009-4520-A258-8F15006B31E2}" srcOrd="2" destOrd="0" presId="urn:microsoft.com/office/officeart/2005/8/layout/gear1"/>
    <dgm:cxn modelId="{2E98775A-AC7F-4745-9A1E-A81FC84C739A}" type="presParOf" srcId="{B55EAD1A-B7F2-48CA-967B-02884B4FAD1F}" destId="{7202A672-F7B5-4A4F-A52F-2F7A89A5C2DC}" srcOrd="3" destOrd="0" presId="urn:microsoft.com/office/officeart/2005/8/layout/gear1"/>
    <dgm:cxn modelId="{8FD7A430-789E-476E-BDDA-EF7037D08381}" type="presParOf" srcId="{B55EAD1A-B7F2-48CA-967B-02884B4FAD1F}" destId="{CB5E1D08-2079-4863-806E-52A29BA82A3D}" srcOrd="4" destOrd="0" presId="urn:microsoft.com/office/officeart/2005/8/layout/gear1"/>
    <dgm:cxn modelId="{841B36E1-7C32-42C2-B809-E84E8D07DCE2}" type="presParOf" srcId="{B55EAD1A-B7F2-48CA-967B-02884B4FAD1F}" destId="{0DBD3C7E-587D-41E7-A5E6-0765AA3100B8}" srcOrd="5" destOrd="0" presId="urn:microsoft.com/office/officeart/2005/8/layout/gear1"/>
    <dgm:cxn modelId="{88EDFBE3-EF57-4200-BDA6-9A6068CFA37C}" type="presParOf" srcId="{B55EAD1A-B7F2-48CA-967B-02884B4FAD1F}" destId="{C45400E6-9485-4E28-A062-A0D5243BFEE9}" srcOrd="6" destOrd="0" presId="urn:microsoft.com/office/officeart/2005/8/layout/gear1"/>
    <dgm:cxn modelId="{11347DBD-4C33-4042-80F4-185060E323DF}" type="presParOf" srcId="{B55EAD1A-B7F2-48CA-967B-02884B4FAD1F}" destId="{9D9D4223-C606-405D-A99C-595DAE230A03}" srcOrd="7" destOrd="0" presId="urn:microsoft.com/office/officeart/2005/8/layout/gear1"/>
    <dgm:cxn modelId="{AE401FC7-75B9-4ADB-9571-505E6ADE0777}" type="presParOf" srcId="{B55EAD1A-B7F2-48CA-967B-02884B4FAD1F}" destId="{83559BC1-9184-4093-9E51-BD3090EBF842}" srcOrd="8" destOrd="0" presId="urn:microsoft.com/office/officeart/2005/8/layout/gear1"/>
    <dgm:cxn modelId="{A90D4804-2540-44A4-8BA1-F9F52DE6827B}" type="presParOf" srcId="{B55EAD1A-B7F2-48CA-967B-02884B4FAD1F}" destId="{CE9EB4D6-5786-4F58-8516-5D3DEFB4FB46}" srcOrd="9" destOrd="0" presId="urn:microsoft.com/office/officeart/2005/8/layout/gear1"/>
    <dgm:cxn modelId="{FF159329-53DC-44B0-A94C-2C348182AD1C}" type="presParOf" srcId="{B55EAD1A-B7F2-48CA-967B-02884B4FAD1F}" destId="{167AB8D6-85E7-4740-99EC-A57231B2D205}" srcOrd="10" destOrd="0" presId="urn:microsoft.com/office/officeart/2005/8/layout/gear1"/>
    <dgm:cxn modelId="{19C8A027-488B-416D-9444-7CC5380507F0}" type="presParOf" srcId="{B55EAD1A-B7F2-48CA-967B-02884B4FAD1F}" destId="{C9F08333-E958-45D4-A44E-26899C0D5EB7}" srcOrd="11" destOrd="0" presId="urn:microsoft.com/office/officeart/2005/8/layout/gear1"/>
    <dgm:cxn modelId="{5E44A82B-53A0-4F1F-9D09-BF63F99711D2}" type="presParOf" srcId="{B55EAD1A-B7F2-48CA-967B-02884B4FAD1F}" destId="{115F6250-C989-44EF-9BA6-18A35BD1A7DC}" srcOrd="12" destOrd="0" presId="urn:microsoft.com/office/officeart/2005/8/layout/gear1"/>
    <dgm:cxn modelId="{76F47C83-AD49-416F-BB20-2759CB3BF9D4}"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altLang="zh-CN" sz="2400" b="1" kern="1200" smtClean="0">
              <a:latin typeface="微软雅黑" panose="020B0503020204020204" pitchFamily="34" charset="-122"/>
              <a:ea typeface="微软雅黑" panose="020B0503020204020204" pitchFamily="34" charset="-122"/>
            </a:rPr>
            <a:t>KPI</a:t>
          </a:r>
          <a:r>
            <a:rPr lang="zh-CN" altLang="en-US" sz="2400" b="1" kern="1200" smtClean="0">
              <a:latin typeface="微软雅黑" panose="020B0503020204020204" pitchFamily="34" charset="-122"/>
              <a:ea typeface="微软雅黑" panose="020B0503020204020204" pitchFamily="34" charset="-122"/>
            </a:rPr>
            <a:t>体系</a:t>
          </a:r>
          <a:endParaRPr lang="zh-CN" altLang="en-US" sz="24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数据知识发现</a:t>
          </a:r>
          <a:endParaRPr lang="zh-CN" altLang="en-US" sz="24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决策指导</a:t>
          </a:r>
          <a:endParaRPr lang="zh-CN" altLang="en-US" sz="2400" kern="1200" dirty="0"/>
        </a:p>
      </dsp:txBody>
      <dsp:txXfrm>
        <a:off x="3146323" y="1240302"/>
        <a:ext cx="1463528" cy="1463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生产决策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销售决策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76200" rIns="14224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管理决策</a:t>
          </a:r>
          <a:endParaRPr lang="zh-CN" altLang="en-US" sz="2000" kern="1200" dirty="0">
            <a:latin typeface="微软雅黑" panose="020B0503020204020204" pitchFamily="34" charset="-122"/>
            <a:ea typeface="微软雅黑" panose="020B0503020204020204" pitchFamily="34" charset="-122"/>
          </a:endParaRP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55942-7F42-4872-ABAE-B1754F78F7AD}">
      <dsp:nvSpPr>
        <dsp:cNvPr id="0" name=""/>
        <dsp:cNvSpPr/>
      </dsp:nvSpPr>
      <dsp:spPr>
        <a:xfrm>
          <a:off x="1190" y="11198"/>
          <a:ext cx="1160409" cy="48477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算法模型</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190" y="11198"/>
        <a:ext cx="1160409" cy="484775"/>
      </dsp:txXfrm>
    </dsp:sp>
    <dsp:sp modelId="{E65AF7CE-5CAD-40D2-BF74-426EC4A1E86F}">
      <dsp:nvSpPr>
        <dsp:cNvPr id="0" name=""/>
        <dsp:cNvSpPr/>
      </dsp:nvSpPr>
      <dsp:spPr>
        <a:xfrm>
          <a:off x="1190" y="428104"/>
          <a:ext cx="1160409" cy="114740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聚类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降维</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分类</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回归</a:t>
          </a:r>
          <a:endParaRPr lang="zh-CN" altLang="en-US" sz="1100" kern="1200" dirty="0">
            <a:latin typeface="微软雅黑" panose="020B0503020204020204" pitchFamily="34" charset="-122"/>
            <a:ea typeface="微软雅黑" panose="020B0503020204020204" pitchFamily="34" charset="-122"/>
          </a:endParaRPr>
        </a:p>
      </dsp:txBody>
      <dsp:txXfrm>
        <a:off x="1190" y="428104"/>
        <a:ext cx="1160409" cy="1147409"/>
      </dsp:txXfrm>
    </dsp:sp>
    <dsp:sp modelId="{BA87A7FF-EF4F-45D6-BA95-3874CB632A50}">
      <dsp:nvSpPr>
        <dsp:cNvPr id="0" name=""/>
        <dsp:cNvSpPr/>
      </dsp:nvSpPr>
      <dsp:spPr>
        <a:xfrm>
          <a:off x="1324057" y="16208"/>
          <a:ext cx="1160409" cy="464734"/>
        </a:xfrm>
        <a:prstGeom prst="rect">
          <a:avLst/>
        </a:prstGeom>
        <a:solidFill>
          <a:srgbClr val="00B050"/>
        </a:solidFill>
        <a:ln w="12700" cap="flat" cmpd="sng" algn="ctr">
          <a:solidFill>
            <a:schemeClr val="accent4">
              <a:hueOff val="5197846"/>
              <a:satOff val="-23984"/>
              <a:lumOff val="883"/>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工具组件</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1324057" y="16208"/>
        <a:ext cx="1160409" cy="464734"/>
      </dsp:txXfrm>
    </dsp:sp>
    <dsp:sp modelId="{12BA8E39-C53C-43B2-81B2-8415CB576215}">
      <dsp:nvSpPr>
        <dsp:cNvPr id="0" name=""/>
        <dsp:cNvSpPr/>
      </dsp:nvSpPr>
      <dsp:spPr>
        <a:xfrm>
          <a:off x="1324057" y="423094"/>
          <a:ext cx="1160409" cy="1147409"/>
        </a:xfrm>
        <a:prstGeom prst="rect">
          <a:avLst/>
        </a:prstGeom>
        <a:solidFill>
          <a:srgbClr val="92D050">
            <a:alpha val="90000"/>
          </a:srgbClr>
        </a:solidFill>
        <a:ln w="12700" cap="flat" cmpd="sng" algn="ctr">
          <a:solidFill>
            <a:schemeClr val="accent4">
              <a:tint val="40000"/>
              <a:alpha val="90000"/>
              <a:hueOff val="5756959"/>
              <a:satOff val="-30630"/>
              <a:lumOff val="-174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err="1" smtClean="0">
              <a:latin typeface="微软雅黑" panose="020B0503020204020204" pitchFamily="34" charset="-122"/>
              <a:ea typeface="微软雅黑" panose="020B0503020204020204" pitchFamily="34" charset="-122"/>
            </a:rPr>
            <a:t>TensorFlow</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en-US" altLang="zh-CN" sz="1100" i="0" u="none" kern="1200" dirty="0" err="1" smtClean="0">
              <a:latin typeface="微软雅黑" panose="020B0503020204020204" pitchFamily="34" charset="-122"/>
              <a:ea typeface="微软雅黑" panose="020B0503020204020204" pitchFamily="34" charset="-122"/>
            </a:rPr>
            <a:t>Scikit</a:t>
          </a:r>
          <a:r>
            <a:rPr lang="en-US" altLang="zh-CN" sz="1100" i="0" u="none" kern="1200" dirty="0" smtClean="0">
              <a:latin typeface="微软雅黑" panose="020B0503020204020204" pitchFamily="34" charset="-122"/>
              <a:ea typeface="微软雅黑" panose="020B0503020204020204" pitchFamily="34" charset="-122"/>
            </a:rPr>
            <a:t>-learn</a:t>
          </a:r>
          <a:endParaRPr lang="zh-CN" altLang="en-US" sz="1100" i="0" u="none" kern="1200" dirty="0">
            <a:latin typeface="微软雅黑" panose="020B0503020204020204" pitchFamily="34" charset="-122"/>
            <a:ea typeface="微软雅黑" panose="020B0503020204020204" pitchFamily="34" charset="-122"/>
          </a:endParaRPr>
        </a:p>
      </dsp:txBody>
      <dsp:txXfrm>
        <a:off x="1324057" y="423094"/>
        <a:ext cx="1160409" cy="1147409"/>
      </dsp:txXfrm>
    </dsp:sp>
    <dsp:sp modelId="{D2699B14-E106-4976-AB82-C08F033737A0}">
      <dsp:nvSpPr>
        <dsp:cNvPr id="0" name=""/>
        <dsp:cNvSpPr/>
      </dsp:nvSpPr>
      <dsp:spPr>
        <a:xfrm>
          <a:off x="2646924" y="1178"/>
          <a:ext cx="1160409" cy="524855"/>
        </a:xfrm>
        <a:prstGeom prst="rect">
          <a:avLst/>
        </a:prstGeom>
        <a:solidFill>
          <a:srgbClr val="4472C4"/>
        </a:solidFill>
        <a:ln w="12700" cap="flat" cmpd="sng" algn="ctr">
          <a:solidFill>
            <a:schemeClr val="accent4">
              <a:hueOff val="10395692"/>
              <a:satOff val="-47968"/>
              <a:lumOff val="1765"/>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a:lnSpc>
              <a:spcPct val="90000"/>
            </a:lnSpc>
            <a:spcBef>
              <a:spcPct val="0"/>
            </a:spcBef>
            <a:spcAft>
              <a:spcPct val="35000"/>
            </a:spcAft>
          </a:pPr>
          <a:r>
            <a:rPr lang="zh-CN" altLang="en-US" sz="1000" kern="1200" dirty="0" smtClean="0">
              <a:latin typeface="微软雅黑" panose="020B0503020204020204" pitchFamily="34" charset="-122"/>
              <a:ea typeface="微软雅黑" panose="020B0503020204020204" pitchFamily="34" charset="-122"/>
            </a:rPr>
            <a:t>      </a:t>
          </a:r>
          <a:r>
            <a:rPr lang="zh-CN" altLang="en-US" sz="1350" b="1" kern="1200" dirty="0" smtClean="0">
              <a:solidFill>
                <a:schemeClr val="lt1"/>
              </a:solidFill>
              <a:latin typeface="微软雅黑" panose="020B0503020204020204" pitchFamily="34" charset="-122"/>
              <a:ea typeface="微软雅黑" panose="020B0503020204020204" pitchFamily="34" charset="-122"/>
              <a:cs typeface="+mn-cs"/>
            </a:rPr>
            <a:t>加速优化</a:t>
          </a:r>
          <a:endParaRPr lang="zh-CN" altLang="en-US" sz="1350" b="1" kern="1200" dirty="0">
            <a:solidFill>
              <a:schemeClr val="lt1"/>
            </a:solidFill>
            <a:latin typeface="微软雅黑" panose="020B0503020204020204" pitchFamily="34" charset="-122"/>
            <a:ea typeface="微软雅黑" panose="020B0503020204020204" pitchFamily="34" charset="-122"/>
            <a:cs typeface="+mn-cs"/>
          </a:endParaRPr>
        </a:p>
      </dsp:txBody>
      <dsp:txXfrm>
        <a:off x="2646924" y="1178"/>
        <a:ext cx="1160409" cy="524855"/>
      </dsp:txXfrm>
    </dsp:sp>
    <dsp:sp modelId="{10C63B8C-B975-47F3-A03D-5E159A462FC6}">
      <dsp:nvSpPr>
        <dsp:cNvPr id="0" name=""/>
        <dsp:cNvSpPr/>
      </dsp:nvSpPr>
      <dsp:spPr>
        <a:xfrm>
          <a:off x="2646924" y="438124"/>
          <a:ext cx="1160409" cy="114740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a:softEdge rad="63500"/>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altLang="zh-CN" sz="1100" kern="1200" dirty="0" smtClean="0">
              <a:latin typeface="微软雅黑" panose="020B0503020204020204" pitchFamily="34" charset="-122"/>
              <a:ea typeface="微软雅黑" panose="020B0503020204020204" pitchFamily="34" charset="-122"/>
            </a:rPr>
            <a:t>GPU</a:t>
          </a:r>
          <a:r>
            <a:rPr lang="zh-CN" altLang="en-US" sz="1100" kern="1200" dirty="0" smtClean="0">
              <a:latin typeface="微软雅黑" panose="020B0503020204020204" pitchFamily="34" charset="-122"/>
              <a:ea typeface="微软雅黑" panose="020B0503020204020204" pitchFamily="34" charset="-122"/>
            </a:rPr>
            <a:t>优化</a:t>
          </a:r>
          <a:endParaRPr lang="zh-CN" altLang="en-US" sz="1100" kern="1200" dirty="0">
            <a:latin typeface="微软雅黑" panose="020B0503020204020204" pitchFamily="34" charset="-122"/>
            <a:ea typeface="微软雅黑" panose="020B0503020204020204" pitchFamily="34" charset="-122"/>
          </a:endParaRPr>
        </a:p>
        <a:p>
          <a:pPr marL="57150" lvl="1" indent="-57150" algn="l" defTabSz="488950">
            <a:lnSpc>
              <a:spcPct val="90000"/>
            </a:lnSpc>
            <a:spcBef>
              <a:spcPct val="0"/>
            </a:spcBef>
            <a:spcAft>
              <a:spcPct val="15000"/>
            </a:spcAft>
            <a:buChar char="••"/>
          </a:pPr>
          <a:r>
            <a:rPr lang="zh-CN" altLang="en-US" sz="1100" kern="1200" dirty="0" smtClean="0">
              <a:latin typeface="微软雅黑" panose="020B0503020204020204" pitchFamily="34" charset="-122"/>
              <a:ea typeface="微软雅黑" panose="020B0503020204020204" pitchFamily="34" charset="-122"/>
            </a:rPr>
            <a:t>并行加速</a:t>
          </a:r>
          <a:endParaRPr lang="zh-CN" altLang="en-US" sz="1100" kern="1200" dirty="0">
            <a:latin typeface="微软雅黑" panose="020B0503020204020204" pitchFamily="34" charset="-122"/>
            <a:ea typeface="微软雅黑" panose="020B0503020204020204" pitchFamily="34" charset="-122"/>
          </a:endParaRPr>
        </a:p>
      </dsp:txBody>
      <dsp:txXfrm>
        <a:off x="2646924" y="438124"/>
        <a:ext cx="1160409" cy="1147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AB30A-2B5E-42F4-9E14-0193F879888C}">
      <dsp:nvSpPr>
        <dsp:cNvPr id="0" name=""/>
        <dsp:cNvSpPr/>
      </dsp:nvSpPr>
      <dsp:spPr>
        <a:xfrm>
          <a:off x="0" y="754"/>
          <a:ext cx="85850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ED0D7-A50C-4DBD-AC7D-1F51D3C6F598}">
      <dsp:nvSpPr>
        <dsp:cNvPr id="0" name=""/>
        <dsp:cNvSpPr/>
      </dsp:nvSpPr>
      <dsp:spPr>
        <a:xfrm>
          <a:off x="0" y="754"/>
          <a:ext cx="1490233" cy="154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微软雅黑" panose="020B0503020204020204" pitchFamily="34" charset="-122"/>
              <a:ea typeface="微软雅黑" panose="020B0503020204020204" pitchFamily="34" charset="-122"/>
            </a:rPr>
            <a:t>APS</a:t>
          </a:r>
          <a:r>
            <a:rPr lang="zh-CN" altLang="en-US" sz="1400" b="1" kern="1200" dirty="0" smtClean="0">
              <a:latin typeface="微软雅黑" panose="020B0503020204020204" pitchFamily="34" charset="-122"/>
              <a:ea typeface="微软雅黑" panose="020B0503020204020204" pitchFamily="34" charset="-122"/>
            </a:rPr>
            <a:t>高级计划排程带来的效益</a:t>
          </a:r>
          <a:endParaRPr lang="zh-CN" altLang="en-US" sz="1400" b="1" kern="1200" dirty="0">
            <a:latin typeface="微软雅黑" panose="020B0503020204020204" pitchFamily="34" charset="-122"/>
            <a:ea typeface="微软雅黑" panose="020B0503020204020204" pitchFamily="34" charset="-122"/>
          </a:endParaRPr>
        </a:p>
      </dsp:txBody>
      <dsp:txXfrm>
        <a:off x="0" y="754"/>
        <a:ext cx="1490233" cy="1544715"/>
      </dsp:txXfrm>
    </dsp:sp>
    <dsp:sp modelId="{14A0A4AB-C8F5-4679-AE80-C9984DAB54EF}">
      <dsp:nvSpPr>
        <dsp:cNvPr id="0" name=""/>
        <dsp:cNvSpPr/>
      </dsp:nvSpPr>
      <dsp:spPr>
        <a:xfrm>
          <a:off x="1619009" y="15312"/>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提高订单准时交货率</a:t>
          </a:r>
          <a:endParaRPr lang="zh-CN" altLang="en-US" sz="1100" kern="1200" dirty="0">
            <a:latin typeface="微软雅黑" panose="020B0503020204020204" pitchFamily="34" charset="-122"/>
            <a:ea typeface="微软雅黑" panose="020B0503020204020204" pitchFamily="34" charset="-122"/>
          </a:endParaRPr>
        </a:p>
      </dsp:txBody>
      <dsp:txXfrm>
        <a:off x="1619009" y="15312"/>
        <a:ext cx="6739290" cy="291142"/>
      </dsp:txXfrm>
    </dsp:sp>
    <dsp:sp modelId="{B27E16B3-0026-49A0-9668-7B75EAB0CD6F}">
      <dsp:nvSpPr>
        <dsp:cNvPr id="0" name=""/>
        <dsp:cNvSpPr/>
      </dsp:nvSpPr>
      <dsp:spPr>
        <a:xfrm>
          <a:off x="1490233" y="3064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619009" y="3210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缩短订单生产过程时间</a:t>
          </a:r>
          <a:endParaRPr lang="zh-CN" altLang="en-US" sz="1100" kern="1200" dirty="0">
            <a:latin typeface="微软雅黑" panose="020B0503020204020204" pitchFamily="34" charset="-122"/>
            <a:ea typeface="微软雅黑" panose="020B0503020204020204" pitchFamily="34" charset="-122"/>
          </a:endParaRPr>
        </a:p>
      </dsp:txBody>
      <dsp:txXfrm>
        <a:off x="1619009" y="321011"/>
        <a:ext cx="6739290" cy="291142"/>
      </dsp:txXfrm>
    </dsp:sp>
    <dsp:sp modelId="{2C5EBE48-0256-4AB2-B0A9-74C7F3511239}">
      <dsp:nvSpPr>
        <dsp:cNvPr id="0" name=""/>
        <dsp:cNvSpPr/>
      </dsp:nvSpPr>
      <dsp:spPr>
        <a:xfrm>
          <a:off x="1490233" y="6121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619009" y="6267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减少物料采购提前期</a:t>
          </a:r>
          <a:endParaRPr lang="zh-CN" altLang="en-US" sz="1100" kern="1200" dirty="0">
            <a:latin typeface="微软雅黑" panose="020B0503020204020204" pitchFamily="34" charset="-122"/>
            <a:ea typeface="微软雅黑" panose="020B0503020204020204" pitchFamily="34" charset="-122"/>
          </a:endParaRPr>
        </a:p>
      </dsp:txBody>
      <dsp:txXfrm>
        <a:off x="1619009" y="626711"/>
        <a:ext cx="6739290" cy="291142"/>
      </dsp:txXfrm>
    </dsp:sp>
    <dsp:sp modelId="{DDF8D2EC-C7E8-4C9A-9AF0-EBA11EE67AC5}">
      <dsp:nvSpPr>
        <dsp:cNvPr id="0" name=""/>
        <dsp:cNvSpPr/>
      </dsp:nvSpPr>
      <dsp:spPr>
        <a:xfrm>
          <a:off x="1490233" y="917854"/>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619009" y="932411"/>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减少物料、半成品、成品的库存</a:t>
          </a:r>
          <a:endParaRPr lang="zh-CN" altLang="en-US" sz="1100" kern="1200" dirty="0">
            <a:latin typeface="微软雅黑" panose="020B0503020204020204" pitchFamily="34" charset="-122"/>
            <a:ea typeface="微软雅黑" panose="020B0503020204020204" pitchFamily="34" charset="-122"/>
          </a:endParaRPr>
        </a:p>
      </dsp:txBody>
      <dsp:txXfrm>
        <a:off x="1619009" y="932411"/>
        <a:ext cx="6739290" cy="291142"/>
      </dsp:txXfrm>
    </dsp:sp>
    <dsp:sp modelId="{9B0E3B63-80B2-4CB7-98D1-E4167CDC6103}">
      <dsp:nvSpPr>
        <dsp:cNvPr id="0" name=""/>
        <dsp:cNvSpPr/>
      </dsp:nvSpPr>
      <dsp:spPr>
        <a:xfrm>
          <a:off x="1490233" y="12235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B7B62-5AE0-4224-AFCA-4D39E78A154F}">
      <dsp:nvSpPr>
        <dsp:cNvPr id="0" name=""/>
        <dsp:cNvSpPr/>
      </dsp:nvSpPr>
      <dsp:spPr>
        <a:xfrm>
          <a:off x="1619009" y="1238110"/>
          <a:ext cx="6739290" cy="291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smtClean="0">
              <a:latin typeface="微软雅黑" panose="020B0503020204020204" pitchFamily="34" charset="-122"/>
              <a:ea typeface="微软雅黑" panose="020B0503020204020204" pitchFamily="34" charset="-122"/>
            </a:rPr>
            <a:t>减少生管、生产的人力需求</a:t>
          </a:r>
          <a:endParaRPr lang="zh-CN" altLang="en-US" sz="1100" kern="1200" dirty="0">
            <a:latin typeface="微软雅黑" panose="020B0503020204020204" pitchFamily="34" charset="-122"/>
            <a:ea typeface="微软雅黑" panose="020B0503020204020204" pitchFamily="34" charset="-122"/>
          </a:endParaRPr>
        </a:p>
      </dsp:txBody>
      <dsp:txXfrm>
        <a:off x="1619009" y="1238110"/>
        <a:ext cx="6739290" cy="291142"/>
      </dsp:txXfrm>
    </dsp:sp>
    <dsp:sp modelId="{BD47003E-8652-4941-B116-D2ECB6E66C0D}">
      <dsp:nvSpPr>
        <dsp:cNvPr id="0" name=""/>
        <dsp:cNvSpPr/>
      </dsp:nvSpPr>
      <dsp:spPr>
        <a:xfrm>
          <a:off x="1490233" y="1529253"/>
          <a:ext cx="686806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587495" y="994391"/>
          <a:ext cx="1725559" cy="172555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精益服务</a:t>
          </a:r>
          <a:endParaRPr lang="en-US" altLang="zh-CN" sz="1400" b="1" kern="1200" dirty="0" smtClean="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质量评估</a:t>
          </a:r>
          <a:endParaRPr lang="zh-CN" altLang="en-US" sz="1400" b="1" kern="1200" dirty="0">
            <a:latin typeface="微软雅黑" panose="020B0503020204020204" pitchFamily="34" charset="-122"/>
            <a:ea typeface="微软雅黑" panose="020B0503020204020204" pitchFamily="34" charset="-122"/>
          </a:endParaRPr>
        </a:p>
      </dsp:txBody>
      <dsp:txXfrm>
        <a:off x="934409" y="1398595"/>
        <a:ext cx="1031731" cy="886973"/>
      </dsp:txXfrm>
    </dsp:sp>
    <dsp:sp modelId="{7202A672-F7B5-4A4F-A52F-2F7A89A5C2DC}">
      <dsp:nvSpPr>
        <dsp:cNvPr id="0" name=""/>
        <dsp:cNvSpPr/>
      </dsp:nvSpPr>
      <dsp:spPr>
        <a:xfrm>
          <a:off x="955738" y="2137457"/>
          <a:ext cx="1098083" cy="6588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产品满意度评估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配货满意度评估</a:t>
          </a:r>
          <a:endParaRPr lang="zh-CN" altLang="en-US" sz="800" kern="1200" dirty="0">
            <a:latin typeface="微软雅黑" panose="020B0503020204020204" pitchFamily="34" charset="-122"/>
            <a:ea typeface="微软雅黑" panose="020B0503020204020204" pitchFamily="34" charset="-122"/>
          </a:endParaRPr>
        </a:p>
        <a:p>
          <a:pPr marL="57150" lvl="1" indent="-57150" algn="l" defTabSz="355600">
            <a:lnSpc>
              <a:spcPct val="90000"/>
            </a:lnSpc>
            <a:spcBef>
              <a:spcPct val="0"/>
            </a:spcBef>
            <a:spcAft>
              <a:spcPct val="15000"/>
            </a:spcAft>
            <a:buChar char="••"/>
          </a:pPr>
          <a:r>
            <a:rPr lang="zh-CN" altLang="en-US" sz="800" kern="1200" dirty="0" smtClean="0">
              <a:latin typeface="微软雅黑" panose="020B0503020204020204" pitchFamily="34" charset="-122"/>
              <a:ea typeface="微软雅黑" panose="020B0503020204020204" pitchFamily="34" charset="-122"/>
            </a:rPr>
            <a:t>售后服务评估</a:t>
          </a:r>
          <a:endParaRPr lang="zh-CN" altLang="en-US" sz="800" kern="1200" dirty="0">
            <a:latin typeface="微软雅黑" panose="020B0503020204020204" pitchFamily="34" charset="-122"/>
            <a:ea typeface="微软雅黑" panose="020B0503020204020204" pitchFamily="34" charset="-122"/>
          </a:endParaRPr>
        </a:p>
      </dsp:txBody>
      <dsp:txXfrm>
        <a:off x="975035" y="2156754"/>
        <a:ext cx="1059489" cy="620256"/>
      </dsp:txXfrm>
    </dsp:sp>
    <dsp:sp modelId="{CB5E1D08-2079-4863-806E-52A29BA82A3D}">
      <dsp:nvSpPr>
        <dsp:cNvPr id="0" name=""/>
        <dsp:cNvSpPr/>
      </dsp:nvSpPr>
      <dsp:spPr>
        <a:xfrm>
          <a:off x="1903460" y="59384"/>
          <a:ext cx="1441137" cy="1422764"/>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产品生产</a:t>
          </a:r>
          <a:endParaRPr lang="zh-CN" altLang="en-US" sz="1400" b="1" kern="1200" dirty="0">
            <a:latin typeface="微软雅黑" panose="020B0503020204020204" pitchFamily="34" charset="-122"/>
            <a:ea typeface="微软雅黑" panose="020B0503020204020204" pitchFamily="34" charset="-122"/>
          </a:endParaRPr>
        </a:p>
      </dsp:txBody>
      <dsp:txXfrm>
        <a:off x="2264316" y="419734"/>
        <a:ext cx="719425" cy="702064"/>
      </dsp:txXfrm>
    </dsp:sp>
    <dsp:sp modelId="{9D9D4223-C606-405D-A99C-595DAE230A03}">
      <dsp:nvSpPr>
        <dsp:cNvPr id="0" name=""/>
        <dsp:cNvSpPr/>
      </dsp:nvSpPr>
      <dsp:spPr>
        <a:xfrm rot="20700000">
          <a:off x="2488160" y="1268307"/>
          <a:ext cx="1229597" cy="1229597"/>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smtClean="0">
              <a:latin typeface="微软雅黑" panose="020B0503020204020204" pitchFamily="34" charset="-122"/>
              <a:ea typeface="微软雅黑" panose="020B0503020204020204" pitchFamily="34" charset="-122"/>
            </a:rPr>
            <a:t>客户</a:t>
          </a:r>
          <a:endParaRPr lang="zh-CN" altLang="en-US" sz="1400" b="1" kern="1200" dirty="0">
            <a:latin typeface="微软雅黑" panose="020B0503020204020204" pitchFamily="34" charset="-122"/>
            <a:ea typeface="微软雅黑" panose="020B0503020204020204" pitchFamily="34" charset="-122"/>
          </a:endParaRPr>
        </a:p>
      </dsp:txBody>
      <dsp:txXfrm rot="-20700000">
        <a:off x="2757847" y="1537994"/>
        <a:ext cx="690223" cy="690223"/>
      </dsp:txXfrm>
    </dsp:sp>
    <dsp:sp modelId="{C9F08333-E958-45D4-A44E-26899C0D5EB7}">
      <dsp:nvSpPr>
        <dsp:cNvPr id="0" name=""/>
        <dsp:cNvSpPr/>
      </dsp:nvSpPr>
      <dsp:spPr>
        <a:xfrm rot="14823934">
          <a:off x="397729" y="628674"/>
          <a:ext cx="2208716" cy="2208716"/>
        </a:xfrm>
        <a:prstGeom prst="circularArrow">
          <a:avLst>
            <a:gd name="adj1" fmla="val 4687"/>
            <a:gd name="adj2" fmla="val 299029"/>
            <a:gd name="adj3" fmla="val 2484269"/>
            <a:gd name="adj4" fmla="val 15931782"/>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181724" y="1112615"/>
          <a:ext cx="1747739" cy="1604770"/>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1862457" y="-130893"/>
          <a:ext cx="1730265" cy="173026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10</a:t>
            </a:fld>
            <a:endParaRPr lang="zh-CN" altLang="en-US"/>
          </a:p>
        </p:txBody>
      </p:sp>
    </p:spTree>
    <p:extLst>
      <p:ext uri="{BB962C8B-B14F-4D97-AF65-F5344CB8AC3E}">
        <p14:creationId xmlns:p14="http://schemas.microsoft.com/office/powerpoint/2010/main" val="216348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11</a:t>
            </a:fld>
            <a:endParaRPr lang="zh-CN" altLang="en-US"/>
          </a:p>
        </p:txBody>
      </p:sp>
    </p:spTree>
    <p:extLst>
      <p:ext uri="{BB962C8B-B14F-4D97-AF65-F5344CB8AC3E}">
        <p14:creationId xmlns:p14="http://schemas.microsoft.com/office/powerpoint/2010/main" val="125852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12</a:t>
            </a:fld>
            <a:endParaRPr lang="zh-CN" altLang="en-US"/>
          </a:p>
        </p:txBody>
      </p:sp>
    </p:spTree>
    <p:extLst>
      <p:ext uri="{BB962C8B-B14F-4D97-AF65-F5344CB8AC3E}">
        <p14:creationId xmlns:p14="http://schemas.microsoft.com/office/powerpoint/2010/main" val="401019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14</a:t>
            </a:fld>
            <a:endParaRPr lang="zh-CN" altLang="en-US"/>
          </a:p>
        </p:txBody>
      </p:sp>
    </p:spTree>
    <p:extLst>
      <p:ext uri="{BB962C8B-B14F-4D97-AF65-F5344CB8AC3E}">
        <p14:creationId xmlns:p14="http://schemas.microsoft.com/office/powerpoint/2010/main" val="2361967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15</a:t>
            </a:fld>
            <a:endParaRPr lang="zh-CN" altLang="en-US"/>
          </a:p>
        </p:txBody>
      </p:sp>
    </p:spTree>
    <p:extLst>
      <p:ext uri="{BB962C8B-B14F-4D97-AF65-F5344CB8AC3E}">
        <p14:creationId xmlns:p14="http://schemas.microsoft.com/office/powerpoint/2010/main" val="84489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16</a:t>
            </a:fld>
            <a:endParaRPr lang="zh-CN" altLang="en-US"/>
          </a:p>
        </p:txBody>
      </p:sp>
    </p:spTree>
    <p:extLst>
      <p:ext uri="{BB962C8B-B14F-4D97-AF65-F5344CB8AC3E}">
        <p14:creationId xmlns:p14="http://schemas.microsoft.com/office/powerpoint/2010/main" val="282218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17</a:t>
            </a:fld>
            <a:endParaRPr lang="zh-CN" altLang="en-US"/>
          </a:p>
        </p:txBody>
      </p:sp>
    </p:spTree>
    <p:extLst>
      <p:ext uri="{BB962C8B-B14F-4D97-AF65-F5344CB8AC3E}">
        <p14:creationId xmlns:p14="http://schemas.microsoft.com/office/powerpoint/2010/main" val="165960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18</a:t>
            </a:fld>
            <a:endParaRPr lang="zh-CN" altLang="en-US"/>
          </a:p>
        </p:txBody>
      </p:sp>
    </p:spTree>
    <p:extLst>
      <p:ext uri="{BB962C8B-B14F-4D97-AF65-F5344CB8AC3E}">
        <p14:creationId xmlns:p14="http://schemas.microsoft.com/office/powerpoint/2010/main" val="305331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19</a:t>
            </a:fld>
            <a:endParaRPr lang="zh-CN" altLang="en-US"/>
          </a:p>
        </p:txBody>
      </p:sp>
    </p:spTree>
    <p:extLst>
      <p:ext uri="{BB962C8B-B14F-4D97-AF65-F5344CB8AC3E}">
        <p14:creationId xmlns:p14="http://schemas.microsoft.com/office/powerpoint/2010/main" val="62609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20</a:t>
            </a:fld>
            <a:endParaRPr lang="zh-CN" altLang="en-US"/>
          </a:p>
        </p:txBody>
      </p:sp>
    </p:spTree>
    <p:extLst>
      <p:ext uri="{BB962C8B-B14F-4D97-AF65-F5344CB8AC3E}">
        <p14:creationId xmlns:p14="http://schemas.microsoft.com/office/powerpoint/2010/main" val="204894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21</a:t>
            </a:fld>
            <a:endParaRPr lang="zh-CN" altLang="en-US"/>
          </a:p>
        </p:txBody>
      </p:sp>
    </p:spTree>
    <p:extLst>
      <p:ext uri="{BB962C8B-B14F-4D97-AF65-F5344CB8AC3E}">
        <p14:creationId xmlns:p14="http://schemas.microsoft.com/office/powerpoint/2010/main" val="306605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22</a:t>
            </a:fld>
            <a:endParaRPr lang="zh-CN" altLang="en-US"/>
          </a:p>
        </p:txBody>
      </p:sp>
    </p:spTree>
    <p:extLst>
      <p:ext uri="{BB962C8B-B14F-4D97-AF65-F5344CB8AC3E}">
        <p14:creationId xmlns:p14="http://schemas.microsoft.com/office/powerpoint/2010/main" val="909804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23</a:t>
            </a:fld>
            <a:endParaRPr lang="zh-CN" altLang="en-US"/>
          </a:p>
        </p:txBody>
      </p:sp>
    </p:spTree>
    <p:extLst>
      <p:ext uri="{BB962C8B-B14F-4D97-AF65-F5344CB8AC3E}">
        <p14:creationId xmlns:p14="http://schemas.microsoft.com/office/powerpoint/2010/main" val="1054689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24</a:t>
            </a:fld>
            <a:endParaRPr lang="zh-CN" altLang="en-US"/>
          </a:p>
        </p:txBody>
      </p:sp>
    </p:spTree>
    <p:extLst>
      <p:ext uri="{BB962C8B-B14F-4D97-AF65-F5344CB8AC3E}">
        <p14:creationId xmlns:p14="http://schemas.microsoft.com/office/powerpoint/2010/main" val="373999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25</a:t>
            </a:fld>
            <a:endParaRPr lang="zh-CN" altLang="en-US"/>
          </a:p>
        </p:txBody>
      </p:sp>
    </p:spTree>
    <p:extLst>
      <p:ext uri="{BB962C8B-B14F-4D97-AF65-F5344CB8AC3E}">
        <p14:creationId xmlns:p14="http://schemas.microsoft.com/office/powerpoint/2010/main" val="4126653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26</a:t>
            </a:fld>
            <a:endParaRPr lang="zh-CN" altLang="en-US"/>
          </a:p>
        </p:txBody>
      </p:sp>
    </p:spTree>
    <p:extLst>
      <p:ext uri="{BB962C8B-B14F-4D97-AF65-F5344CB8AC3E}">
        <p14:creationId xmlns:p14="http://schemas.microsoft.com/office/powerpoint/2010/main" val="2657322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27</a:t>
            </a:fld>
            <a:endParaRPr lang="zh-CN" altLang="en-US"/>
          </a:p>
        </p:txBody>
      </p:sp>
    </p:spTree>
    <p:extLst>
      <p:ext uri="{BB962C8B-B14F-4D97-AF65-F5344CB8AC3E}">
        <p14:creationId xmlns:p14="http://schemas.microsoft.com/office/powerpoint/2010/main" val="2217164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28</a:t>
            </a:fld>
            <a:endParaRPr lang="zh-CN" altLang="en-US"/>
          </a:p>
        </p:txBody>
      </p:sp>
    </p:spTree>
    <p:extLst>
      <p:ext uri="{BB962C8B-B14F-4D97-AF65-F5344CB8AC3E}">
        <p14:creationId xmlns:p14="http://schemas.microsoft.com/office/powerpoint/2010/main" val="303966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29</a:t>
            </a:fld>
            <a:endParaRPr lang="zh-CN" altLang="en-US"/>
          </a:p>
        </p:txBody>
      </p:sp>
    </p:spTree>
    <p:extLst>
      <p:ext uri="{BB962C8B-B14F-4D97-AF65-F5344CB8AC3E}">
        <p14:creationId xmlns:p14="http://schemas.microsoft.com/office/powerpoint/2010/main" val="191316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30</a:t>
            </a:fld>
            <a:endParaRPr lang="zh-CN" altLang="en-US"/>
          </a:p>
        </p:txBody>
      </p:sp>
    </p:spTree>
    <p:extLst>
      <p:ext uri="{BB962C8B-B14F-4D97-AF65-F5344CB8AC3E}">
        <p14:creationId xmlns:p14="http://schemas.microsoft.com/office/powerpoint/2010/main" val="310251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7F618D6B-2817-409A-B344-730C9C625005}" type="slidenum">
              <a:rPr lang="zh-CN" altLang="en-US" smtClean="0"/>
              <a:pPr/>
              <a:t>9</a:t>
            </a:fld>
            <a:endParaRPr lang="zh-CN" altLang="en-US"/>
          </a:p>
        </p:txBody>
      </p:sp>
    </p:spTree>
    <p:extLst>
      <p:ext uri="{BB962C8B-B14F-4D97-AF65-F5344CB8AC3E}">
        <p14:creationId xmlns:p14="http://schemas.microsoft.com/office/powerpoint/2010/main" val="189887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9.png"/><Relationship Id="rId4" Type="http://schemas.openxmlformats.org/officeDocument/2006/relationships/diagramLayout" Target="../diagrams/layout3.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notesSlide" Target="../notesSlides/notesSlide23.xml"/><Relationship Id="rId7" Type="http://schemas.openxmlformats.org/officeDocument/2006/relationships/package" Target="../embeddings/Microsoft_Visio_Drawing4522.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2.emf"/><Relationship Id="rId5" Type="http://schemas.openxmlformats.org/officeDocument/2006/relationships/package" Target="../embeddings/Microsoft_Visio_Drawing2311.vsdx"/><Relationship Id="rId4" Type="http://schemas.openxmlformats.org/officeDocument/2006/relationships/image" Target="../media/image44.emf"/></Relationships>
</file>

<file path=ppt/slides/_rels/slide2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6.png"/><Relationship Id="rId7" Type="http://schemas.openxmlformats.org/officeDocument/2006/relationships/diagramColors" Target="../diagrams/colors4.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35903" y="2855669"/>
            <a:ext cx="4154526"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关系型数据：</a:t>
            </a:r>
            <a:r>
              <a:rPr lang="en-US" altLang="zh-CN" dirty="0">
                <a:solidFill>
                  <a:schemeClr val="tx1"/>
                </a:solidFill>
                <a:latin typeface="微软雅黑" panose="020B0503020204020204" pitchFamily="34" charset="-122"/>
                <a:ea typeface="微软雅黑" panose="020B0503020204020204" pitchFamily="34" charset="-122"/>
              </a:rPr>
              <a:t>Oracle</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092503" y="2855673"/>
            <a:ext cx="1575151" cy="4998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文件数据：</a:t>
            </a:r>
            <a:r>
              <a:rPr lang="en-US" altLang="zh-CN" sz="1200" dirty="0">
                <a:solidFill>
                  <a:schemeClr val="tx1"/>
                </a:solidFill>
                <a:latin typeface="微软雅黑" panose="020B0503020204020204" pitchFamily="34" charset="-122"/>
                <a:ea typeface="微软雅黑" panose="020B0503020204020204" pitchFamily="34" charset="-122"/>
              </a:rPr>
              <a:t>HDFS</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5603125" y="3354200"/>
            <a:ext cx="585509" cy="977512"/>
            <a:chOff x="8240859" y="3478041"/>
            <a:chExt cx="839537" cy="1347958"/>
          </a:xfrm>
          <a:solidFill>
            <a:srgbClr val="FFFF00"/>
          </a:solidFill>
        </p:grpSpPr>
        <p:sp>
          <p:nvSpPr>
            <p:cNvPr id="1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报表</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8" name="组合 87"/>
          <p:cNvGrpSpPr/>
          <p:nvPr/>
        </p:nvGrpSpPr>
        <p:grpSpPr>
          <a:xfrm>
            <a:off x="6180246" y="3355569"/>
            <a:ext cx="489462" cy="977341"/>
            <a:chOff x="9065836" y="3478042"/>
            <a:chExt cx="842206" cy="1347958"/>
          </a:xfrm>
          <a:solidFill>
            <a:srgbClr val="FFFF00"/>
          </a:solidFill>
        </p:grpSpPr>
        <p:sp>
          <p:nvSpPr>
            <p:cNvPr id="18"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电子表格</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43" name="组合 42"/>
          <p:cNvGrpSpPr/>
          <p:nvPr/>
        </p:nvGrpSpPr>
        <p:grpSpPr>
          <a:xfrm>
            <a:off x="5091997" y="3357036"/>
            <a:ext cx="575561" cy="974504"/>
            <a:chOff x="7325762" y="3481947"/>
            <a:chExt cx="857720" cy="1344046"/>
          </a:xfrm>
          <a:solidFill>
            <a:srgbClr val="FFFF00"/>
          </a:solidFill>
        </p:grpSpPr>
        <p:sp>
          <p:nvSpPr>
            <p:cNvPr id="15"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200" dirty="0">
                  <a:solidFill>
                    <a:schemeClr val="tx1"/>
                  </a:solidFill>
                  <a:latin typeface="微软雅黑" panose="020B0503020204020204" pitchFamily="34" charset="-122"/>
                  <a:ea typeface="微软雅黑" panose="020B0503020204020204" pitchFamily="34" charset="-122"/>
                </a:rPr>
                <a:t>文档</a:t>
              </a: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7"/>
          <p:cNvGrpSpPr/>
          <p:nvPr/>
        </p:nvGrpSpPr>
        <p:grpSpPr>
          <a:xfrm>
            <a:off x="935902" y="3355567"/>
            <a:ext cx="4154030" cy="977341"/>
            <a:chOff x="2273684" y="2513063"/>
            <a:chExt cx="7642328" cy="1345972"/>
          </a:xfrm>
          <a:solidFill>
            <a:srgbClr val="FFFF00"/>
          </a:solidFill>
        </p:grpSpPr>
        <p:sp>
          <p:nvSpPr>
            <p:cNvPr id="21" name="矩形 20"/>
            <p:cNvSpPr/>
            <p:nvPr/>
          </p:nvSpPr>
          <p:spPr>
            <a:xfrm>
              <a:off x="2273684" y="2513063"/>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     </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37145" y="2673254"/>
              <a:ext cx="567616" cy="35790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9" name="组合 88"/>
          <p:cNvGrpSpPr/>
          <p:nvPr/>
        </p:nvGrpSpPr>
        <p:grpSpPr>
          <a:xfrm>
            <a:off x="938826" y="2207208"/>
            <a:ext cx="5731747" cy="651809"/>
            <a:chOff x="2262957" y="1230653"/>
            <a:chExt cx="7642329" cy="1142185"/>
          </a:xfrm>
          <a:solidFill>
            <a:srgbClr val="92D050"/>
          </a:solidFill>
        </p:grpSpPr>
        <p:sp>
          <p:nvSpPr>
            <p:cNvPr id="17" name="矩形 16"/>
            <p:cNvSpPr/>
            <p:nvPr/>
          </p:nvSpPr>
          <p:spPr>
            <a:xfrm>
              <a:off x="2262957" y="1230653"/>
              <a:ext cx="7642329"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6054008" y="1421144"/>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元数据管理</a:t>
              </a:r>
            </a:p>
          </p:txBody>
        </p:sp>
        <p:sp>
          <p:nvSpPr>
            <p:cNvPr id="26" name="圆角矩形 25"/>
            <p:cNvSpPr/>
            <p:nvPr/>
          </p:nvSpPr>
          <p:spPr>
            <a:xfrm>
              <a:off x="6054008" y="194394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权限管理</a:t>
              </a:r>
            </a:p>
          </p:txBody>
        </p:sp>
        <p:sp>
          <p:nvSpPr>
            <p:cNvPr id="27" name="圆角矩形 26"/>
            <p:cNvSpPr/>
            <p:nvPr/>
          </p:nvSpPr>
          <p:spPr>
            <a:xfrm>
              <a:off x="8192408" y="1967120"/>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容灾备份</a:t>
              </a:r>
            </a:p>
          </p:txBody>
        </p:sp>
        <p:sp>
          <p:nvSpPr>
            <p:cNvPr id="28" name="圆角矩形 27"/>
            <p:cNvSpPr/>
            <p:nvPr/>
          </p:nvSpPr>
          <p:spPr>
            <a:xfrm>
              <a:off x="8225129" y="1425628"/>
              <a:ext cx="1464565" cy="26298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查询优化</a:t>
              </a:r>
            </a:p>
          </p:txBody>
        </p:sp>
        <p:sp>
          <p:nvSpPr>
            <p:cNvPr id="10" name="文本框 9"/>
            <p:cNvSpPr txBox="1"/>
            <p:nvPr/>
          </p:nvSpPr>
          <p:spPr>
            <a:xfrm>
              <a:off x="3103942" y="1487305"/>
              <a:ext cx="2413000" cy="647192"/>
            </a:xfrm>
            <a:prstGeom prst="rect">
              <a:avLst/>
            </a:prstGeom>
            <a:grp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数据管理层</a:t>
              </a:r>
            </a:p>
          </p:txBody>
        </p:sp>
      </p:grpSp>
      <p:grpSp>
        <p:nvGrpSpPr>
          <p:cNvPr id="19" name="组合 18"/>
          <p:cNvGrpSpPr/>
          <p:nvPr/>
        </p:nvGrpSpPr>
        <p:grpSpPr>
          <a:xfrm>
            <a:off x="935905" y="4834904"/>
            <a:ext cx="876056" cy="482907"/>
            <a:chOff x="2262957" y="5940422"/>
            <a:chExt cx="1725567" cy="797417"/>
          </a:xfrm>
          <a:solidFill>
            <a:srgbClr val="FF9933"/>
          </a:solidFill>
        </p:grpSpPr>
        <p:sp>
          <p:nvSpPr>
            <p:cNvPr id="3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MES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7" name="组合 36"/>
          <p:cNvGrpSpPr/>
          <p:nvPr/>
        </p:nvGrpSpPr>
        <p:grpSpPr>
          <a:xfrm>
            <a:off x="1811965" y="4834905"/>
            <a:ext cx="872279" cy="469442"/>
            <a:chOff x="2262957" y="5940422"/>
            <a:chExt cx="1725569" cy="797417"/>
          </a:xfrm>
          <a:solidFill>
            <a:srgbClr val="FF9933"/>
          </a:solidFill>
        </p:grpSpPr>
        <p:sp>
          <p:nvSpPr>
            <p:cNvPr id="3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ERP</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5" name="组合 24"/>
          <p:cNvGrpSpPr/>
          <p:nvPr/>
        </p:nvGrpSpPr>
        <p:grpSpPr>
          <a:xfrm>
            <a:off x="2684242" y="4834905"/>
            <a:ext cx="1305731" cy="470078"/>
            <a:chOff x="5363261" y="5940421"/>
            <a:chExt cx="2297079" cy="797417"/>
          </a:xfrm>
          <a:solidFill>
            <a:srgbClr val="FF9933"/>
          </a:solidFill>
        </p:grpSpPr>
        <p:sp>
          <p:nvSpPr>
            <p:cNvPr id="4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历史文件</a:t>
              </a: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54" name="组合 53"/>
          <p:cNvGrpSpPr/>
          <p:nvPr/>
        </p:nvGrpSpPr>
        <p:grpSpPr>
          <a:xfrm>
            <a:off x="3989973" y="4834907"/>
            <a:ext cx="1393022" cy="470416"/>
            <a:chOff x="7644907" y="5813911"/>
            <a:chExt cx="1846964" cy="599583"/>
          </a:xfrm>
          <a:solidFill>
            <a:srgbClr val="FF9933"/>
          </a:solidFill>
        </p:grpSpPr>
        <p:sp>
          <p:nvSpPr>
            <p:cNvPr id="4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a:t>
              </a:r>
              <a:r>
                <a:rPr lang="zh-CN" altLang="en-US" sz="1500" dirty="0">
                  <a:solidFill>
                    <a:schemeClr val="tx1"/>
                  </a:solidFill>
                  <a:latin typeface="微软雅黑" panose="020B0503020204020204" pitchFamily="34" charset="-122"/>
                  <a:ea typeface="微软雅黑" panose="020B0503020204020204" pitchFamily="34" charset="-122"/>
                </a:rPr>
                <a:t>外部数据</a:t>
              </a:r>
            </a:p>
          </p:txBody>
        </p:sp>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48" name="上箭头 47"/>
          <p:cNvSpPr/>
          <p:nvPr/>
        </p:nvSpPr>
        <p:spPr>
          <a:xfrm>
            <a:off x="2703733" y="4348820"/>
            <a:ext cx="217715" cy="461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0" name="上箭头 49"/>
          <p:cNvSpPr/>
          <p:nvPr/>
        </p:nvSpPr>
        <p:spPr>
          <a:xfrm>
            <a:off x="6383879"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2" name="上箭头 51"/>
          <p:cNvSpPr/>
          <p:nvPr/>
        </p:nvSpPr>
        <p:spPr>
          <a:xfrm>
            <a:off x="971566" y="4366530"/>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7" name="矩形 56"/>
          <p:cNvSpPr/>
          <p:nvPr/>
        </p:nvSpPr>
        <p:spPr>
          <a:xfrm>
            <a:off x="5384885" y="4833520"/>
            <a:ext cx="1284658" cy="47180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生产设备</a:t>
            </a:r>
          </a:p>
        </p:txBody>
      </p:sp>
      <p:pic>
        <p:nvPicPr>
          <p:cNvPr id="55" name="图片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19331" y="4929044"/>
            <a:ext cx="277419" cy="277419"/>
          </a:xfrm>
          <a:prstGeom prst="rect">
            <a:avLst/>
          </a:prstGeom>
          <a:solidFill>
            <a:srgbClr val="FF9933"/>
          </a:solidFill>
        </p:spPr>
      </p:pic>
      <p:grpSp>
        <p:nvGrpSpPr>
          <p:cNvPr id="45" name="组合 44"/>
          <p:cNvGrpSpPr/>
          <p:nvPr/>
        </p:nvGrpSpPr>
        <p:grpSpPr>
          <a:xfrm>
            <a:off x="935905" y="5304345"/>
            <a:ext cx="876056" cy="444611"/>
            <a:chOff x="2262957" y="5940422"/>
            <a:chExt cx="1725567" cy="797417"/>
          </a:xfrm>
          <a:solidFill>
            <a:srgbClr val="FF9933"/>
          </a:solidFill>
        </p:grpSpPr>
        <p:sp>
          <p:nvSpPr>
            <p:cNvPr id="47"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TMS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56" name="组合 55"/>
          <p:cNvGrpSpPr/>
          <p:nvPr/>
        </p:nvGrpSpPr>
        <p:grpSpPr>
          <a:xfrm>
            <a:off x="1811962" y="5304348"/>
            <a:ext cx="874169" cy="443000"/>
            <a:chOff x="2262957" y="5940422"/>
            <a:chExt cx="1725569" cy="797417"/>
          </a:xfrm>
          <a:solidFill>
            <a:srgbClr val="FF9933"/>
          </a:solidFill>
        </p:grpSpPr>
        <p:sp>
          <p:nvSpPr>
            <p:cNvPr id="58"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    PCS</a:t>
              </a:r>
              <a:endParaRPr lang="zh-CN" altLang="en-US" sz="1500" dirty="0">
                <a:solidFill>
                  <a:schemeClr val="tx1"/>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61" name="矩形 60"/>
          <p:cNvSpPr/>
          <p:nvPr/>
        </p:nvSpPr>
        <p:spPr>
          <a:xfrm>
            <a:off x="2684239" y="5304344"/>
            <a:ext cx="1303842"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latin typeface="微软雅黑" panose="020B0503020204020204" pitchFamily="34" charset="-122"/>
                <a:ea typeface="微软雅黑" panose="020B0503020204020204" pitchFamily="34" charset="-122"/>
              </a:rPr>
              <a:t>    OA</a:t>
            </a:r>
            <a:r>
              <a:rPr lang="zh-CN" altLang="en-US" sz="1350" dirty="0">
                <a:solidFill>
                  <a:schemeClr val="tx1"/>
                </a:solidFill>
                <a:latin typeface="微软雅黑" panose="020B0503020204020204" pitchFamily="34" charset="-122"/>
                <a:ea typeface="微软雅黑" panose="020B0503020204020204" pitchFamily="34" charset="-122"/>
              </a:rPr>
              <a:t>系统</a:t>
            </a:r>
          </a:p>
        </p:txBody>
      </p:sp>
      <p:sp>
        <p:nvSpPr>
          <p:cNvPr id="64" name="矩形 63"/>
          <p:cNvSpPr/>
          <p:nvPr/>
        </p:nvSpPr>
        <p:spPr>
          <a:xfrm>
            <a:off x="5384884" y="5305324"/>
            <a:ext cx="1282769" cy="442025"/>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微软雅黑" panose="020B0503020204020204" pitchFamily="34" charset="-122"/>
                <a:ea typeface="微软雅黑" panose="020B0503020204020204" pitchFamily="34" charset="-122"/>
              </a:rPr>
              <a:t>APS</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69" name="矩形 68"/>
          <p:cNvSpPr/>
          <p:nvPr/>
        </p:nvSpPr>
        <p:spPr>
          <a:xfrm>
            <a:off x="3989976" y="5304344"/>
            <a:ext cx="1393021" cy="443001"/>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solidFill>
                <a:latin typeface="微软雅黑" panose="020B0503020204020204" pitchFamily="34" charset="-122"/>
                <a:ea typeface="微软雅黑" panose="020B0503020204020204" pitchFamily="34" charset="-122"/>
              </a:rPr>
              <a:t>   监控设备</a:t>
            </a:r>
          </a:p>
        </p:txBody>
      </p:sp>
      <p:pic>
        <p:nvPicPr>
          <p:cNvPr id="70" name="图片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48196" y="5377394"/>
            <a:ext cx="297831" cy="277419"/>
          </a:xfrm>
          <a:prstGeom prst="rect">
            <a:avLst/>
          </a:prstGeom>
          <a:solidFill>
            <a:srgbClr val="FF9933"/>
          </a:solidFill>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30097" y="5400835"/>
            <a:ext cx="270587" cy="270587"/>
          </a:xfrm>
          <a:prstGeom prst="rect">
            <a:avLst/>
          </a:prstGeom>
          <a:solidFill>
            <a:srgbClr val="FF9933"/>
          </a:solidFill>
        </p:spPr>
      </p:pic>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419333" y="5372941"/>
            <a:ext cx="399659" cy="317189"/>
          </a:xfrm>
          <a:prstGeom prst="rect">
            <a:avLst/>
          </a:prstGeom>
          <a:solidFill>
            <a:srgbClr val="FF9933"/>
          </a:solidFill>
        </p:spPr>
      </p:pic>
      <p:sp>
        <p:nvSpPr>
          <p:cNvPr id="14" name="文本框 13"/>
          <p:cNvSpPr txBox="1"/>
          <p:nvPr/>
        </p:nvSpPr>
        <p:spPr>
          <a:xfrm>
            <a:off x="2335584" y="3432705"/>
            <a:ext cx="1733684" cy="323165"/>
          </a:xfrm>
          <a:prstGeom prst="rect">
            <a:avLst/>
          </a:prstGeom>
          <a:noFill/>
        </p:spPr>
        <p:txBody>
          <a:bodyPr wrap="square" rtlCol="0">
            <a:spAutoFit/>
          </a:bodyPr>
          <a:lstStyle/>
          <a:p>
            <a:r>
              <a:rPr lang="zh-CN" altLang="en-US" sz="1500" dirty="0">
                <a:latin typeface="微软雅黑" panose="020B0503020204020204" pitchFamily="34" charset="-122"/>
                <a:ea typeface="微软雅黑" panose="020B0503020204020204" pitchFamily="34" charset="-122"/>
              </a:rPr>
              <a:t> 多主题数据仓库</a:t>
            </a:r>
          </a:p>
        </p:txBody>
      </p:sp>
      <p:grpSp>
        <p:nvGrpSpPr>
          <p:cNvPr id="40" name="组合 39"/>
          <p:cNvGrpSpPr/>
          <p:nvPr/>
        </p:nvGrpSpPr>
        <p:grpSpPr>
          <a:xfrm>
            <a:off x="957775" y="3898171"/>
            <a:ext cx="839911" cy="377420"/>
            <a:chOff x="2424687" y="4201499"/>
            <a:chExt cx="1119881" cy="520539"/>
          </a:xfrm>
        </p:grpSpPr>
        <p:sp>
          <p:nvSpPr>
            <p:cNvPr id="36" name="矩形 35"/>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30" name="文本框 29"/>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财务</a:t>
              </a:r>
            </a:p>
          </p:txBody>
        </p:sp>
      </p:grpSp>
      <p:grpSp>
        <p:nvGrpSpPr>
          <p:cNvPr id="72" name="组合 71"/>
          <p:cNvGrpSpPr/>
          <p:nvPr/>
        </p:nvGrpSpPr>
        <p:grpSpPr>
          <a:xfrm>
            <a:off x="1774257" y="3899624"/>
            <a:ext cx="839911" cy="377420"/>
            <a:chOff x="2424687" y="4201499"/>
            <a:chExt cx="1119881" cy="520539"/>
          </a:xfrm>
        </p:grpSpPr>
        <p:sp>
          <p:nvSpPr>
            <p:cNvPr id="73" name="矩形 72"/>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4" name="图片 7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5" name="文本框 74"/>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生产</a:t>
              </a:r>
            </a:p>
          </p:txBody>
        </p:sp>
      </p:grpSp>
      <p:grpSp>
        <p:nvGrpSpPr>
          <p:cNvPr id="76" name="组合 75"/>
          <p:cNvGrpSpPr/>
          <p:nvPr/>
        </p:nvGrpSpPr>
        <p:grpSpPr>
          <a:xfrm>
            <a:off x="2560203" y="3894962"/>
            <a:ext cx="839911" cy="377420"/>
            <a:chOff x="2424687" y="4201499"/>
            <a:chExt cx="1119881" cy="520539"/>
          </a:xfrm>
        </p:grpSpPr>
        <p:sp>
          <p:nvSpPr>
            <p:cNvPr id="77" name="矩形 76"/>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78" name="图片 7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79" name="文本框 78"/>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a:t>
              </a:r>
            </a:p>
          </p:txBody>
        </p:sp>
      </p:grpSp>
      <p:grpSp>
        <p:nvGrpSpPr>
          <p:cNvPr id="80" name="组合 79"/>
          <p:cNvGrpSpPr/>
          <p:nvPr/>
        </p:nvGrpSpPr>
        <p:grpSpPr>
          <a:xfrm>
            <a:off x="3341784" y="3895829"/>
            <a:ext cx="839911" cy="377420"/>
            <a:chOff x="2424687" y="4201499"/>
            <a:chExt cx="1119881" cy="520539"/>
          </a:xfrm>
        </p:grpSpPr>
        <p:sp>
          <p:nvSpPr>
            <p:cNvPr id="81" name="矩形 80"/>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2" name="图片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3" name="文本框 82"/>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采购</a:t>
              </a:r>
            </a:p>
          </p:txBody>
        </p:sp>
      </p:grpSp>
      <p:grpSp>
        <p:nvGrpSpPr>
          <p:cNvPr id="84" name="组合 83"/>
          <p:cNvGrpSpPr/>
          <p:nvPr/>
        </p:nvGrpSpPr>
        <p:grpSpPr>
          <a:xfrm>
            <a:off x="4141929" y="3895829"/>
            <a:ext cx="839911" cy="377420"/>
            <a:chOff x="2424687" y="4201499"/>
            <a:chExt cx="1119881" cy="520539"/>
          </a:xfrm>
        </p:grpSpPr>
        <p:sp>
          <p:nvSpPr>
            <p:cNvPr id="85" name="矩形 84"/>
            <p:cNvSpPr/>
            <p:nvPr/>
          </p:nvSpPr>
          <p:spPr>
            <a:xfrm>
              <a:off x="2424687" y="4201499"/>
              <a:ext cx="1119881" cy="515728"/>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pic>
          <p:nvPicPr>
            <p:cNvPr id="86" name="图片 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87" name="文本框 86"/>
            <p:cNvSpPr txBox="1"/>
            <p:nvPr/>
          </p:nvSpPr>
          <p:spPr>
            <a:xfrm>
              <a:off x="2826212" y="4297550"/>
              <a:ext cx="718356" cy="42448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销售</a:t>
              </a:r>
            </a:p>
          </p:txBody>
        </p:sp>
      </p:grpSp>
      <p:sp>
        <p:nvSpPr>
          <p:cNvPr id="91" name="文本框 90"/>
          <p:cNvSpPr txBox="1"/>
          <p:nvPr/>
        </p:nvSpPr>
        <p:spPr>
          <a:xfrm>
            <a:off x="3401040" y="1696449"/>
            <a:ext cx="1433636"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2" name="矩形 91"/>
          <p:cNvSpPr/>
          <p:nvPr/>
        </p:nvSpPr>
        <p:spPr>
          <a:xfrm>
            <a:off x="521495" y="4509603"/>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a:ln/>
                <a:latin typeface="微软雅黑" panose="020B0503020204020204" pitchFamily="34" charset="-122"/>
                <a:ea typeface="微软雅黑" panose="020B0503020204020204" pitchFamily="34" charset="-122"/>
              </a:rPr>
              <a:t>ETL</a:t>
            </a:r>
            <a:r>
              <a:rPr lang="zh-CN" altLang="en-US" sz="1200" b="1" dirty="0">
                <a:ln/>
                <a:latin typeface="微软雅黑" panose="020B0503020204020204" pitchFamily="34" charset="-122"/>
                <a:ea typeface="微软雅黑" panose="020B0503020204020204" pitchFamily="34" charset="-122"/>
              </a:rPr>
              <a:t>：数据抽取与转换</a:t>
            </a:r>
          </a:p>
        </p:txBody>
      </p:sp>
      <p:sp>
        <p:nvSpPr>
          <p:cNvPr id="93" name="矩形 92"/>
          <p:cNvSpPr/>
          <p:nvPr/>
        </p:nvSpPr>
        <p:spPr>
          <a:xfrm>
            <a:off x="2241228" y="4514124"/>
            <a:ext cx="2874127"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DataX</a:t>
            </a:r>
            <a:r>
              <a:rPr lang="zh-CN" altLang="en-US" sz="1200" b="1" dirty="0">
                <a:ln/>
                <a:latin typeface="微软雅黑" panose="020B0503020204020204" pitchFamily="34" charset="-122"/>
                <a:ea typeface="微软雅黑" panose="020B0503020204020204" pitchFamily="34" charset="-122"/>
              </a:rPr>
              <a:t>：异构数据同步</a:t>
            </a:r>
          </a:p>
        </p:txBody>
      </p:sp>
      <p:sp>
        <p:nvSpPr>
          <p:cNvPr id="94" name="上箭头 93"/>
          <p:cNvSpPr/>
          <p:nvPr/>
        </p:nvSpPr>
        <p:spPr>
          <a:xfrm>
            <a:off x="4519636" y="4352669"/>
            <a:ext cx="171270" cy="4683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95" name="矩形 94"/>
          <p:cNvSpPr/>
          <p:nvPr/>
        </p:nvSpPr>
        <p:spPr>
          <a:xfrm>
            <a:off x="4535934" y="4512733"/>
            <a:ext cx="2002973" cy="253916"/>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pPr algn="ctr"/>
            <a:r>
              <a:rPr lang="en-US" altLang="zh-CN" sz="1200" b="1" dirty="0" err="1">
                <a:ln/>
                <a:latin typeface="微软雅黑" panose="020B0503020204020204" pitchFamily="34" charset="-122"/>
                <a:ea typeface="微软雅黑" panose="020B0503020204020204" pitchFamily="34" charset="-122"/>
              </a:rPr>
              <a:t>Scrapy</a:t>
            </a:r>
            <a:r>
              <a:rPr lang="zh-CN" altLang="en-US" sz="1200" b="1" dirty="0">
                <a:ln/>
                <a:latin typeface="微软雅黑" panose="020B0503020204020204" pitchFamily="34" charset="-122"/>
                <a:ea typeface="微软雅黑" panose="020B0503020204020204" pitchFamily="34" charset="-122"/>
              </a:rPr>
              <a:t>：互联网数据爬取</a:t>
            </a:r>
          </a:p>
        </p:txBody>
      </p:sp>
      <p:sp>
        <p:nvSpPr>
          <p:cNvPr id="96" name="文本框 95"/>
          <p:cNvSpPr txBox="1"/>
          <p:nvPr/>
        </p:nvSpPr>
        <p:spPr>
          <a:xfrm>
            <a:off x="6979960" y="2207206"/>
            <a:ext cx="2066081" cy="854080"/>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数据管理层</a:t>
            </a:r>
            <a:r>
              <a:rPr lang="zh-CN" altLang="en-US" sz="135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服务于应用程序的分权限数据调用，提供</a:t>
            </a:r>
            <a:r>
              <a:rPr lang="zh-CN" altLang="en-US" sz="1200" dirty="0">
                <a:solidFill>
                  <a:srgbClr val="FF0000"/>
                </a:solidFill>
                <a:latin typeface="微软雅黑" panose="020B0503020204020204" pitchFamily="34" charset="-122"/>
                <a:ea typeface="微软雅黑" panose="020B0503020204020204" pitchFamily="34" charset="-122"/>
              </a:rPr>
              <a:t>稳定安全的数据存储</a:t>
            </a:r>
            <a:r>
              <a:rPr lang="zh-CN" altLang="en-US" sz="1200" dirty="0">
                <a:latin typeface="微软雅黑" panose="020B0503020204020204" pitchFamily="34" charset="-122"/>
                <a:ea typeface="微软雅黑" panose="020B0503020204020204" pitchFamily="34" charset="-122"/>
              </a:rPr>
              <a:t>与</a:t>
            </a:r>
            <a:r>
              <a:rPr lang="zh-CN" altLang="en-US" sz="1200" dirty="0">
                <a:solidFill>
                  <a:srgbClr val="FF0000"/>
                </a:solidFill>
                <a:latin typeface="微软雅黑" panose="020B0503020204020204" pitchFamily="34" charset="-122"/>
                <a:ea typeface="微软雅黑" panose="020B0503020204020204" pitchFamily="34" charset="-122"/>
              </a:rPr>
              <a:t>高效的操作访问</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99" name="文本框 98"/>
          <p:cNvSpPr txBox="1"/>
          <p:nvPr/>
        </p:nvSpPr>
        <p:spPr>
          <a:xfrm>
            <a:off x="7004545" y="3179176"/>
            <a:ext cx="2066081" cy="1131079"/>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数据存储层</a:t>
            </a:r>
            <a:r>
              <a:rPr lang="zh-CN" altLang="en-US" sz="1350" dirty="0">
                <a:latin typeface="微软雅黑" panose="020B0503020204020204" pitchFamily="34" charset="-122"/>
                <a:ea typeface="微软雅黑" panose="020B0503020204020204" pitchFamily="34" charset="-122"/>
              </a:rPr>
              <a:t>：基于</a:t>
            </a:r>
            <a:r>
              <a:rPr lang="zh-CN" altLang="en-US" sz="1350" dirty="0">
                <a:solidFill>
                  <a:srgbClr val="FF0000"/>
                </a:solidFill>
                <a:latin typeface="微软雅黑" panose="020B0503020204020204" pitchFamily="34" charset="-122"/>
                <a:ea typeface="微软雅黑" panose="020B0503020204020204" pitchFamily="34" charset="-122"/>
              </a:rPr>
              <a:t>关系型数据库</a:t>
            </a:r>
            <a:r>
              <a:rPr lang="zh-CN" altLang="en-US" sz="1350" dirty="0">
                <a:latin typeface="微软雅黑" panose="020B0503020204020204" pitchFamily="34" charset="-122"/>
                <a:ea typeface="微软雅黑" panose="020B0503020204020204" pitchFamily="34" charset="-122"/>
              </a:rPr>
              <a:t>和</a:t>
            </a:r>
            <a:r>
              <a:rPr lang="zh-CN" altLang="en-US" sz="1350" dirty="0">
                <a:solidFill>
                  <a:srgbClr val="FF0000"/>
                </a:solidFill>
                <a:latin typeface="微软雅黑" panose="020B0503020204020204" pitchFamily="34" charset="-122"/>
                <a:ea typeface="微软雅黑" panose="020B0503020204020204" pitchFamily="34" charset="-122"/>
              </a:rPr>
              <a:t>分布式文件系统</a:t>
            </a:r>
            <a:r>
              <a:rPr lang="zh-CN" altLang="en-US" sz="135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2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6992249" y="4965492"/>
            <a:ext cx="2041496" cy="715581"/>
          </a:xfrm>
          <a:prstGeom prst="rect">
            <a:avLst/>
          </a:prstGeom>
          <a:noFill/>
        </p:spPr>
        <p:txBody>
          <a:bodyPr wrap="square" rtlCol="0">
            <a:spAutoFit/>
          </a:bodyPr>
          <a:lstStyle/>
          <a:p>
            <a:r>
              <a:rPr lang="zh-CN" altLang="en-US" sz="1350" b="1" dirty="0" smtClean="0">
                <a:latin typeface="微软雅黑" panose="020B0503020204020204" pitchFamily="34" charset="-122"/>
                <a:ea typeface="微软雅黑" panose="020B0503020204020204" pitchFamily="34" charset="-122"/>
              </a:rPr>
              <a:t>数据源：</a:t>
            </a:r>
            <a:r>
              <a:rPr lang="zh-CN" altLang="en-US" sz="1350" dirty="0">
                <a:latin typeface="微软雅黑" panose="020B0503020204020204" pitchFamily="34" charset="-122"/>
                <a:ea typeface="微软雅黑" panose="020B0503020204020204" pitchFamily="34" charset="-122"/>
              </a:rPr>
              <a:t>所有数据供给的源头，存在</a:t>
            </a:r>
            <a:r>
              <a:rPr lang="zh-CN" altLang="en-US" sz="1350" dirty="0">
                <a:solidFill>
                  <a:srgbClr val="FF0000"/>
                </a:solidFill>
                <a:latin typeface="微软雅黑" panose="020B0503020204020204" pitchFamily="34" charset="-122"/>
                <a:ea typeface="微软雅黑" panose="020B0503020204020204" pitchFamily="34" charset="-122"/>
              </a:rPr>
              <a:t>异构、冗余、缺失</a:t>
            </a:r>
            <a:endParaRPr lang="en-US" altLang="zh-CN" sz="135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0982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3401041" y="1696449"/>
            <a:ext cx="2295712"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算法分析层构建</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2448480" y="2610976"/>
            <a:ext cx="3808525" cy="3114305"/>
            <a:chOff x="3490464" y="2720414"/>
            <a:chExt cx="4750765" cy="3884793"/>
          </a:xfrm>
        </p:grpSpPr>
        <p:graphicFrame>
          <p:nvGraphicFramePr>
            <p:cNvPr id="49" name="图示 48"/>
            <p:cNvGraphicFramePr/>
            <p:nvPr>
              <p:extLst>
                <p:ext uri="{D42A27DB-BD31-4B8C-83A1-F6EECF244321}">
                  <p14:modId xmlns:p14="http://schemas.microsoft.com/office/powerpoint/2010/main" val="3990190615"/>
                </p:ext>
              </p:extLst>
            </p:nvPr>
          </p:nvGraphicFramePr>
          <p:xfrm>
            <a:off x="3490464" y="2720414"/>
            <a:ext cx="4750765" cy="1979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 name="矩形 96"/>
            <p:cNvSpPr/>
            <p:nvPr/>
          </p:nvSpPr>
          <p:spPr>
            <a:xfrm>
              <a:off x="5960962" y="4699684"/>
              <a:ext cx="2271210"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服务器计算分析</a:t>
              </a:r>
            </a:p>
          </p:txBody>
        </p:sp>
        <p:sp>
          <p:nvSpPr>
            <p:cNvPr id="98" name="矩形 97"/>
            <p:cNvSpPr/>
            <p:nvPr/>
          </p:nvSpPr>
          <p:spPr>
            <a:xfrm>
              <a:off x="3490464" y="4699684"/>
              <a:ext cx="2354752" cy="1018572"/>
            </a:xfrm>
            <a:prstGeom prst="rect">
              <a:avLst/>
            </a:prstGeom>
            <a:effectLst>
              <a:softEdge rad="635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350" b="1" dirty="0">
                  <a:latin typeface="微软雅黑" panose="020B0503020204020204" pitchFamily="34" charset="-122"/>
                  <a:ea typeface="微软雅黑" panose="020B0503020204020204" pitchFamily="34" charset="-122"/>
                </a:rPr>
                <a:t>Spark</a:t>
              </a:r>
              <a:r>
                <a:rPr lang="zh-CN" altLang="en-US" sz="1350" b="1" dirty="0">
                  <a:latin typeface="微软雅黑" panose="020B0503020204020204" pitchFamily="34" charset="-122"/>
                  <a:ea typeface="微软雅黑" panose="020B0503020204020204" pitchFamily="34" charset="-122"/>
                </a:rPr>
                <a:t>大数据流计算</a:t>
              </a:r>
            </a:p>
          </p:txBody>
        </p:sp>
        <p:sp>
          <p:nvSpPr>
            <p:cNvPr id="65" name="矩形 64"/>
            <p:cNvSpPr/>
            <p:nvPr/>
          </p:nvSpPr>
          <p:spPr>
            <a:xfrm>
              <a:off x="3490464" y="5718256"/>
              <a:ext cx="4741708" cy="886951"/>
            </a:xfrm>
            <a:prstGeom prst="rect">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latin typeface="微软雅黑" panose="020B0503020204020204" pitchFamily="34" charset="-122"/>
                  <a:ea typeface="微软雅黑" panose="020B0503020204020204" pitchFamily="34" charset="-122"/>
                </a:rPr>
                <a:t>数据接口服务</a:t>
              </a:r>
            </a:p>
          </p:txBody>
        </p:sp>
      </p:grpSp>
      <p:sp>
        <p:nvSpPr>
          <p:cNvPr id="66" name="云形标注 65"/>
          <p:cNvSpPr/>
          <p:nvPr/>
        </p:nvSpPr>
        <p:spPr>
          <a:xfrm>
            <a:off x="5630163" y="1555013"/>
            <a:ext cx="2790422" cy="1157241"/>
          </a:xfrm>
          <a:prstGeom prst="cloudCallout">
            <a:avLst>
              <a:gd name="adj1" fmla="val -96361"/>
              <a:gd name="adj2" fmla="val 38578"/>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err="1">
                <a:solidFill>
                  <a:schemeClr val="tx1"/>
                </a:solidFill>
                <a:latin typeface="微软雅黑" panose="020B0503020204020204" pitchFamily="34" charset="-122"/>
                <a:ea typeface="微软雅黑" panose="020B0503020204020204" pitchFamily="34" charset="-122"/>
              </a:rPr>
              <a:t>TensorFlow</a:t>
            </a:r>
            <a:r>
              <a:rPr lang="zh-CN" altLang="en-US" sz="1200" dirty="0">
                <a:solidFill>
                  <a:schemeClr val="tx1"/>
                </a:solidFill>
                <a:latin typeface="微软雅黑" panose="020B0503020204020204" pitchFamily="34" charset="-122"/>
                <a:ea typeface="微软雅黑" panose="020B0503020204020204" pitchFamily="34" charset="-122"/>
              </a:rPr>
              <a:t>：深度学习框架</a:t>
            </a:r>
            <a:endParaRPr lang="en-US" altLang="zh-CN" sz="1200" dirty="0">
              <a:solidFill>
                <a:schemeClr val="tx1"/>
              </a:solidFill>
              <a:latin typeface="微软雅黑" panose="020B0503020204020204" pitchFamily="34" charset="-122"/>
              <a:ea typeface="微软雅黑" panose="020B0503020204020204" pitchFamily="34" charset="-122"/>
            </a:endParaRPr>
          </a:p>
          <a:p>
            <a:r>
              <a:rPr lang="en-US" altLang="zh-CN" sz="1200" dirty="0" err="1">
                <a:solidFill>
                  <a:schemeClr val="tx1"/>
                </a:solidFill>
                <a:latin typeface="微软雅黑" panose="020B0503020204020204" pitchFamily="34" charset="-122"/>
                <a:ea typeface="微软雅黑" panose="020B0503020204020204" pitchFamily="34" charset="-122"/>
              </a:rPr>
              <a:t>Scikit</a:t>
            </a:r>
            <a:r>
              <a:rPr lang="en-US" altLang="zh-CN" sz="1200" dirty="0">
                <a:solidFill>
                  <a:schemeClr val="tx1"/>
                </a:solidFill>
                <a:latin typeface="微软雅黑" panose="020B0503020204020204" pitchFamily="34" charset="-122"/>
                <a:ea typeface="微软雅黑" panose="020B0503020204020204" pitchFamily="34" charset="-122"/>
              </a:rPr>
              <a:t>-learn</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Python</a:t>
            </a:r>
            <a:r>
              <a:rPr lang="zh-CN" altLang="en-US" sz="1200" dirty="0">
                <a:solidFill>
                  <a:schemeClr val="tx1"/>
                </a:solidFill>
                <a:latin typeface="微软雅黑" panose="020B0503020204020204" pitchFamily="34" charset="-122"/>
                <a:ea typeface="微软雅黑" panose="020B0503020204020204" pitchFamily="34" charset="-122"/>
              </a:rPr>
              <a:t>机器学习算法库</a:t>
            </a:r>
          </a:p>
        </p:txBody>
      </p:sp>
      <p:sp>
        <p:nvSpPr>
          <p:cNvPr id="105" name="云形标注 104"/>
          <p:cNvSpPr/>
          <p:nvPr/>
        </p:nvSpPr>
        <p:spPr>
          <a:xfrm>
            <a:off x="0" y="2118108"/>
            <a:ext cx="2148632" cy="1371600"/>
          </a:xfrm>
          <a:prstGeom prst="cloudCallout">
            <a:avLst>
              <a:gd name="adj1" fmla="val 63929"/>
              <a:gd name="adj2" fmla="val 27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根据数据的</a:t>
            </a:r>
            <a:r>
              <a:rPr lang="zh-CN" altLang="en-US" sz="1200" dirty="0">
                <a:solidFill>
                  <a:srgbClr val="FF0000"/>
                </a:solidFill>
                <a:latin typeface="微软雅黑" panose="020B0503020204020204" pitchFamily="34" charset="-122"/>
                <a:ea typeface="微软雅黑" panose="020B0503020204020204" pitchFamily="34" charset="-122"/>
              </a:rPr>
              <a:t>特征差异</a:t>
            </a:r>
            <a:r>
              <a:rPr lang="zh-CN" altLang="en-US" sz="1200" dirty="0">
                <a:solidFill>
                  <a:schemeClr val="tx1"/>
                </a:solidFill>
                <a:latin typeface="微软雅黑" panose="020B0503020204020204" pitchFamily="34" charset="-122"/>
                <a:ea typeface="微软雅黑" panose="020B0503020204020204" pitchFamily="34" charset="-122"/>
              </a:rPr>
              <a:t>以及</a:t>
            </a:r>
            <a:r>
              <a:rPr lang="zh-CN" altLang="en-US" sz="1200" dirty="0">
                <a:solidFill>
                  <a:srgbClr val="FF0000"/>
                </a:solidFill>
                <a:latin typeface="微软雅黑" panose="020B0503020204020204" pitchFamily="34" charset="-122"/>
                <a:ea typeface="微软雅黑" panose="020B0503020204020204" pitchFamily="34" charset="-122"/>
              </a:rPr>
              <a:t>算法任务的特殊需求</a:t>
            </a:r>
            <a:r>
              <a:rPr lang="zh-CN" altLang="en-US" sz="1200" dirty="0">
                <a:solidFill>
                  <a:schemeClr val="tx1"/>
                </a:solidFill>
                <a:latin typeface="微软雅黑" panose="020B0503020204020204" pitchFamily="34" charset="-122"/>
                <a:ea typeface="微软雅黑" panose="020B0503020204020204" pitchFamily="34" charset="-122"/>
              </a:rPr>
              <a:t>选择不同的算法模型</a:t>
            </a:r>
          </a:p>
        </p:txBody>
      </p:sp>
      <p:sp>
        <p:nvSpPr>
          <p:cNvPr id="106" name="云形标注 105"/>
          <p:cNvSpPr/>
          <p:nvPr/>
        </p:nvSpPr>
        <p:spPr>
          <a:xfrm>
            <a:off x="0" y="4168129"/>
            <a:ext cx="2148632" cy="1371600"/>
          </a:xfrm>
          <a:prstGeom prst="cloudCallout">
            <a:avLst>
              <a:gd name="adj1" fmla="val 61504"/>
              <a:gd name="adj2" fmla="val -3186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latin typeface="微软雅黑" panose="020B0503020204020204" pitchFamily="34" charset="-122"/>
                <a:ea typeface="微软雅黑" panose="020B0503020204020204" pitchFamily="34" charset="-122"/>
              </a:rPr>
              <a:t>Spark</a:t>
            </a:r>
            <a:r>
              <a:rPr lang="zh-CN" altLang="en-US" sz="1200" dirty="0">
                <a:solidFill>
                  <a:schemeClr val="tx1"/>
                </a:solidFill>
                <a:latin typeface="微软雅黑" panose="020B0503020204020204" pitchFamily="34" charset="-122"/>
                <a:ea typeface="微软雅黑" panose="020B0503020204020204" pitchFamily="34" charset="-122"/>
              </a:rPr>
              <a:t>：用于</a:t>
            </a:r>
            <a:r>
              <a:rPr lang="zh-CN" altLang="en-US" sz="1200" dirty="0">
                <a:solidFill>
                  <a:srgbClr val="FF0000"/>
                </a:solidFill>
                <a:latin typeface="微软雅黑" panose="020B0503020204020204" pitchFamily="34" charset="-122"/>
                <a:ea typeface="微软雅黑" panose="020B0503020204020204" pitchFamily="34" charset="-122"/>
              </a:rPr>
              <a:t>大规模数据处理</a:t>
            </a:r>
            <a:r>
              <a:rPr lang="zh-CN" altLang="en-US" sz="1200" dirty="0">
                <a:solidFill>
                  <a:schemeClr val="tx1"/>
                </a:solidFill>
                <a:latin typeface="微软雅黑" panose="020B0503020204020204" pitchFamily="34" charset="-122"/>
                <a:ea typeface="微软雅黑" panose="020B0503020204020204" pitchFamily="34" charset="-122"/>
              </a:rPr>
              <a:t>的计算引擎</a:t>
            </a:r>
          </a:p>
        </p:txBody>
      </p:sp>
      <p:sp>
        <p:nvSpPr>
          <p:cNvPr id="107" name="云形标注 106"/>
          <p:cNvSpPr/>
          <p:nvPr/>
        </p:nvSpPr>
        <p:spPr>
          <a:xfrm>
            <a:off x="6501188" y="4748139"/>
            <a:ext cx="2379521" cy="1283192"/>
          </a:xfrm>
          <a:prstGeom prst="cloudCallout">
            <a:avLst>
              <a:gd name="adj1" fmla="val -66701"/>
              <a:gd name="adj2" fmla="val -6719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对于运算量较小的计算任务直接在</a:t>
            </a:r>
            <a:r>
              <a:rPr lang="zh-CN" altLang="en-US" sz="1200" dirty="0">
                <a:solidFill>
                  <a:srgbClr val="FF0000"/>
                </a:solidFill>
                <a:latin typeface="微软雅黑" panose="020B0503020204020204" pitchFamily="34" charset="-122"/>
                <a:ea typeface="微软雅黑" panose="020B0503020204020204" pitchFamily="34" charset="-122"/>
              </a:rPr>
              <a:t>应用服务器</a:t>
            </a:r>
            <a:r>
              <a:rPr lang="zh-CN" altLang="en-US" sz="1200" dirty="0">
                <a:solidFill>
                  <a:schemeClr val="tx1"/>
                </a:solidFill>
                <a:latin typeface="微软雅黑" panose="020B0503020204020204" pitchFamily="34" charset="-122"/>
                <a:ea typeface="微软雅黑" panose="020B0503020204020204" pitchFamily="34" charset="-122"/>
              </a:rPr>
              <a:t>上完成，</a:t>
            </a:r>
            <a:r>
              <a:rPr lang="zh-CN" altLang="en-US" sz="1200" dirty="0">
                <a:solidFill>
                  <a:srgbClr val="FF0000"/>
                </a:solidFill>
                <a:latin typeface="微软雅黑" panose="020B0503020204020204" pitchFamily="34" charset="-122"/>
                <a:ea typeface="微软雅黑" panose="020B0503020204020204" pitchFamily="34" charset="-122"/>
              </a:rPr>
              <a:t>减少数据云平台压力</a:t>
            </a:r>
          </a:p>
        </p:txBody>
      </p:sp>
      <p:sp>
        <p:nvSpPr>
          <p:cNvPr id="108" name="云形标注 107"/>
          <p:cNvSpPr/>
          <p:nvPr/>
        </p:nvSpPr>
        <p:spPr>
          <a:xfrm>
            <a:off x="6728309" y="2905100"/>
            <a:ext cx="2074239" cy="1157241"/>
          </a:xfrm>
          <a:prstGeom prst="cloudCallout">
            <a:avLst>
              <a:gd name="adj1" fmla="val -80431"/>
              <a:gd name="adj2" fmla="val -26685"/>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tx1"/>
                </a:solidFill>
                <a:latin typeface="微软雅黑" panose="020B0503020204020204" pitchFamily="34" charset="-122"/>
                <a:ea typeface="微软雅黑" panose="020B0503020204020204" pitchFamily="34" charset="-122"/>
              </a:rPr>
              <a:t>对于</a:t>
            </a:r>
            <a:r>
              <a:rPr lang="zh-CN" altLang="en-US" sz="1200" dirty="0">
                <a:solidFill>
                  <a:srgbClr val="FF0000"/>
                </a:solidFill>
                <a:latin typeface="微软雅黑" panose="020B0503020204020204" pitchFamily="34" charset="-122"/>
                <a:ea typeface="微软雅黑" panose="020B0503020204020204" pitchFamily="34" charset="-122"/>
              </a:rPr>
              <a:t>数据量巨大</a:t>
            </a:r>
            <a:r>
              <a:rPr lang="zh-CN" altLang="en-US"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高算法复杂度</a:t>
            </a:r>
            <a:r>
              <a:rPr lang="zh-CN" altLang="en-US" sz="1200" dirty="0">
                <a:solidFill>
                  <a:schemeClr val="tx1"/>
                </a:solidFill>
                <a:latin typeface="微软雅黑" panose="020B0503020204020204" pitchFamily="34" charset="-122"/>
                <a:ea typeface="微软雅黑" panose="020B0503020204020204" pitchFamily="34" charset="-122"/>
              </a:rPr>
              <a:t>分析过程采用加速优化策略</a:t>
            </a:r>
          </a:p>
        </p:txBody>
      </p:sp>
      <p:pic>
        <p:nvPicPr>
          <p:cNvPr id="71" name="图片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2490849" y="2723287"/>
            <a:ext cx="277098" cy="277098"/>
          </a:xfrm>
          <a:prstGeom prst="rect">
            <a:avLst/>
          </a:prstGeom>
        </p:spPr>
      </p:pic>
      <p:pic>
        <p:nvPicPr>
          <p:cNvPr id="90" name="图片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V="1">
            <a:off x="3859255" y="2723287"/>
            <a:ext cx="277098" cy="277098"/>
          </a:xfrm>
          <a:prstGeom prst="rect">
            <a:avLst/>
          </a:prstGeom>
        </p:spPr>
      </p:pic>
      <p:pic>
        <p:nvPicPr>
          <p:cNvPr id="109" name="图片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35185" y="2666706"/>
            <a:ext cx="390260" cy="390260"/>
          </a:xfrm>
          <a:prstGeom prst="rect">
            <a:avLst/>
          </a:prstGeom>
        </p:spPr>
      </p:pic>
    </p:spTree>
    <p:extLst>
      <p:ext uri="{BB962C8B-B14F-4D97-AF65-F5344CB8AC3E}">
        <p14:creationId xmlns:p14="http://schemas.microsoft.com/office/powerpoint/2010/main" val="34281636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4086227" y="1696449"/>
            <a:ext cx="1610526"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应用展示层</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95380" y="4196273"/>
            <a:ext cx="160439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智能决策应用服务后台由</a:t>
            </a:r>
            <a:r>
              <a:rPr lang="en-US" altLang="zh-CN" sz="1350" dirty="0" err="1">
                <a:solidFill>
                  <a:srgbClr val="FF0000"/>
                </a:solidFill>
                <a:latin typeface="微软雅黑" panose="020B0503020204020204" pitchFamily="34" charset="-122"/>
                <a:ea typeface="微软雅黑" panose="020B0503020204020204" pitchFamily="34" charset="-122"/>
              </a:rPr>
              <a:t>MVC</a:t>
            </a:r>
            <a:r>
              <a:rPr lang="zh-CN" altLang="en-US" sz="1350" dirty="0">
                <a:solidFill>
                  <a:srgbClr val="FF0000"/>
                </a:solidFill>
                <a:latin typeface="微软雅黑" panose="020B0503020204020204" pitchFamily="34" charset="-122"/>
                <a:ea typeface="微软雅黑" panose="020B0503020204020204" pitchFamily="34" charset="-122"/>
              </a:rPr>
              <a:t>模式</a:t>
            </a:r>
            <a:r>
              <a:rPr lang="zh-CN" altLang="en-US" sz="1350" dirty="0">
                <a:latin typeface="微软雅黑" panose="020B0503020204020204" pitchFamily="34" charset="-122"/>
                <a:ea typeface="微软雅黑" panose="020B0503020204020204" pitchFamily="34" charset="-122"/>
              </a:rPr>
              <a:t>的</a:t>
            </a:r>
            <a:r>
              <a:rPr lang="en-US" altLang="zh-CN" sz="1350" dirty="0">
                <a:latin typeface="微软雅黑" panose="020B0503020204020204" pitchFamily="34" charset="-122"/>
                <a:ea typeface="微软雅黑" panose="020B0503020204020204" pitchFamily="34" charset="-122"/>
              </a:rPr>
              <a:t>Web</a:t>
            </a:r>
            <a:r>
              <a:rPr lang="zh-CN" altLang="en-US" sz="1350" dirty="0">
                <a:latin typeface="微软雅黑" panose="020B0503020204020204" pitchFamily="34" charset="-122"/>
                <a:ea typeface="微软雅黑" panose="020B0503020204020204" pitchFamily="34" charset="-122"/>
              </a:rPr>
              <a:t>框架</a:t>
            </a:r>
            <a:r>
              <a:rPr lang="en-US" altLang="zh-CN" sz="1350" dirty="0">
                <a:latin typeface="微软雅黑" panose="020B0503020204020204" pitchFamily="34" charset="-122"/>
                <a:ea typeface="微软雅黑" panose="020B0503020204020204" pitchFamily="34" charset="-122"/>
              </a:rPr>
              <a:t>Django</a:t>
            </a:r>
            <a:r>
              <a:rPr lang="zh-CN" altLang="en-US" sz="1350" dirty="0">
                <a:latin typeface="微软雅黑" panose="020B0503020204020204" pitchFamily="34" charset="-122"/>
                <a:ea typeface="微软雅黑" panose="020B0503020204020204" pitchFamily="34" charset="-122"/>
              </a:rPr>
              <a:t>实现。 </a:t>
            </a:r>
            <a:endParaRPr lang="zh-CN" altLang="zh-CN" sz="135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966803" y="4191918"/>
            <a:ext cx="2085132" cy="113107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系统使用</a:t>
            </a:r>
            <a:r>
              <a:rPr lang="en-US" altLang="zh-CN" sz="1350" dirty="0">
                <a:latin typeface="微软雅黑" panose="020B0503020204020204" pitchFamily="34" charset="-122"/>
                <a:ea typeface="微软雅黑" panose="020B0503020204020204" pitchFamily="34" charset="-122"/>
              </a:rPr>
              <a:t>html</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css</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JavaScript</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Jquery</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vue.js</a:t>
            </a:r>
            <a:r>
              <a:rPr lang="zh-CN" altLang="en-US" sz="1350" dirty="0">
                <a:latin typeface="微软雅黑" panose="020B0503020204020204" pitchFamily="34" charset="-122"/>
                <a:ea typeface="微软雅黑" panose="020B0503020204020204" pitchFamily="34" charset="-122"/>
              </a:rPr>
              <a:t>等开发工具开发</a:t>
            </a:r>
            <a:r>
              <a:rPr lang="zh-CN" altLang="zh-CN" sz="1350" dirty="0">
                <a:latin typeface="微软雅黑" panose="020B0503020204020204" pitchFamily="34" charset="-122"/>
                <a:ea typeface="微软雅黑" panose="020B0503020204020204" pitchFamily="34" charset="-122"/>
              </a:rPr>
              <a:t>网页</a:t>
            </a:r>
            <a:r>
              <a:rPr lang="zh-CN" altLang="en-US" sz="1350" dirty="0">
                <a:latin typeface="微软雅黑" panose="020B0503020204020204" pitchFamily="34" charset="-122"/>
                <a:ea typeface="微软雅黑" panose="020B0503020204020204" pitchFamily="34" charset="-122"/>
              </a:rPr>
              <a:t>，应用</a:t>
            </a:r>
            <a:r>
              <a:rPr lang="en-US" altLang="zh-CN" sz="1350" dirty="0" smtClean="0">
                <a:solidFill>
                  <a:srgbClr val="FF0000"/>
                </a:solidFill>
                <a:latin typeface="微软雅黑" panose="020B0503020204020204" pitchFamily="34" charset="-122"/>
                <a:ea typeface="微软雅黑" panose="020B0503020204020204" pitchFamily="34" charset="-122"/>
              </a:rPr>
              <a:t>Echarts3.0</a:t>
            </a:r>
            <a:r>
              <a:rPr lang="zh-CN" altLang="en-US" sz="1350" dirty="0" smtClean="0">
                <a:latin typeface="微软雅黑" panose="020B0503020204020204" pitchFamily="34" charset="-122"/>
                <a:ea typeface="微软雅黑" panose="020B0503020204020204" pitchFamily="34" charset="-122"/>
              </a:rPr>
              <a:t>进行</a:t>
            </a:r>
            <a:r>
              <a:rPr lang="zh-CN" altLang="en-US" sz="1350" dirty="0">
                <a:latin typeface="微软雅黑" panose="020B0503020204020204" pitchFamily="34" charset="-122"/>
                <a:ea typeface="微软雅黑" panose="020B0503020204020204" pitchFamily="34" charset="-122"/>
              </a:rPr>
              <a:t>图形</a:t>
            </a:r>
            <a:r>
              <a:rPr lang="zh-CN" altLang="en-US" sz="1350" dirty="0" smtClean="0">
                <a:latin typeface="微软雅黑" panose="020B0503020204020204" pitchFamily="34" charset="-122"/>
                <a:ea typeface="微软雅黑" panose="020B0503020204020204" pitchFamily="34" charset="-122"/>
              </a:rPr>
              <a:t>可视化展示</a:t>
            </a:r>
            <a:r>
              <a:rPr lang="zh-CN" altLang="zh-CN" sz="1350" dirty="0" smtClean="0">
                <a:latin typeface="微软雅黑" panose="020B0503020204020204" pitchFamily="34" charset="-122"/>
                <a:ea typeface="微软雅黑" panose="020B0503020204020204" pitchFamily="34" charset="-122"/>
              </a:rPr>
              <a:t>。</a:t>
            </a:r>
            <a:endParaRPr lang="zh-CN" altLang="zh-CN" sz="1350"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577" y="2150548"/>
            <a:ext cx="6495864" cy="4082741"/>
          </a:xfrm>
          <a:prstGeom prst="rect">
            <a:avLst/>
          </a:prstGeom>
        </p:spPr>
      </p:pic>
    </p:spTree>
    <p:extLst>
      <p:ext uri="{BB962C8B-B14F-4D97-AF65-F5344CB8AC3E}">
        <p14:creationId xmlns:p14="http://schemas.microsoft.com/office/powerpoint/2010/main" val="366296587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smtClean="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smtClean="0">
                <a:latin typeface="微软雅黑" panose="020B0503020204020204" pitchFamily="34" charset="-122"/>
                <a:ea typeface="微软雅黑" panose="020B0503020204020204" pitchFamily="34" charset="-122"/>
              </a:rPr>
              <a:t>各</a:t>
            </a:r>
            <a:r>
              <a:rPr lang="zh-CN" altLang="en-US" sz="3600" b="1" dirty="0">
                <a:latin typeface="微软雅黑" panose="020B0503020204020204" pitchFamily="34" charset="-122"/>
                <a:ea typeface="微软雅黑" panose="020B0503020204020204" pitchFamily="34" charset="-122"/>
              </a:rPr>
              <a:t>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Subject Modules</a:t>
            </a:r>
            <a:endParaRPr lang="en-US"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四大主题</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994942" y="4692521"/>
            <a:ext cx="3136300" cy="1252252"/>
            <a:chOff x="521493" y="1593956"/>
            <a:chExt cx="3136300" cy="1252252"/>
          </a:xfrm>
        </p:grpSpPr>
        <p:sp>
          <p:nvSpPr>
            <p:cNvPr id="2" name="文本框 1"/>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14"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5"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17" name="矩形 16"/>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18"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19"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0" name="左右箭头 19"/>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1"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2"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3"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4"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5" name="左右箭头 24"/>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6" name="左右箭头 25"/>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7" name="左右箭头 26"/>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8"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9"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0"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5"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70"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71" name="直接连接符 70"/>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954379" y="2252183"/>
            <a:ext cx="7217425" cy="1451435"/>
            <a:chOff x="1399801" y="2644224"/>
            <a:chExt cx="7217425" cy="1451435"/>
          </a:xfrm>
        </p:grpSpPr>
        <p:grpSp>
          <p:nvGrpSpPr>
            <p:cNvPr id="144" name="组合 143"/>
            <p:cNvGrpSpPr/>
            <p:nvPr/>
          </p:nvGrpSpPr>
          <p:grpSpPr>
            <a:xfrm>
              <a:off x="1399801" y="3131736"/>
              <a:ext cx="1283820" cy="963922"/>
              <a:chOff x="5353501" y="2295579"/>
              <a:chExt cx="1711760" cy="1285229"/>
            </a:xfrm>
          </p:grpSpPr>
          <p:sp>
            <p:nvSpPr>
              <p:cNvPr id="161" name="任意多边形 160"/>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5" name="组合 144"/>
            <p:cNvGrpSpPr/>
            <p:nvPr/>
          </p:nvGrpSpPr>
          <p:grpSpPr>
            <a:xfrm>
              <a:off x="3396017" y="3131736"/>
              <a:ext cx="1260287" cy="963922"/>
              <a:chOff x="7116576" y="2304930"/>
              <a:chExt cx="1680382" cy="1285229"/>
            </a:xfrm>
          </p:grpSpPr>
          <p:sp>
            <p:nvSpPr>
              <p:cNvPr id="158" name="任意多边形 157"/>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9" name="椭圆 158"/>
              <p:cNvSpPr/>
              <p:nvPr/>
            </p:nvSpPr>
            <p:spPr>
              <a:xfrm>
                <a:off x="7292289"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6" name="组合 145"/>
            <p:cNvGrpSpPr/>
            <p:nvPr/>
          </p:nvGrpSpPr>
          <p:grpSpPr>
            <a:xfrm>
              <a:off x="5368700" y="3130659"/>
              <a:ext cx="1249814" cy="965000"/>
              <a:chOff x="8841357" y="2298299"/>
              <a:chExt cx="1579530" cy="1285229"/>
            </a:xfrm>
          </p:grpSpPr>
          <p:sp>
            <p:nvSpPr>
              <p:cNvPr id="155" name="任意多边形 154"/>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6" name="椭圆 155"/>
              <p:cNvSpPr/>
              <p:nvPr/>
            </p:nvSpPr>
            <p:spPr>
              <a:xfrm>
                <a:off x="9021634" y="2368740"/>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7" name="组合 146"/>
            <p:cNvGrpSpPr/>
            <p:nvPr/>
          </p:nvGrpSpPr>
          <p:grpSpPr>
            <a:xfrm>
              <a:off x="7330910" y="3129248"/>
              <a:ext cx="1108516" cy="966410"/>
              <a:chOff x="10469041" y="2295579"/>
              <a:chExt cx="1647784" cy="1285229"/>
            </a:xfrm>
          </p:grpSpPr>
          <p:sp>
            <p:nvSpPr>
              <p:cNvPr id="152" name="任意多边形 151"/>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53" name="Picture 125" descr="AnalyticApps_computer-wcharts_icon.png"/>
              <p:cNvPicPr>
                <a:picLocks noChangeAspect="1"/>
              </p:cNvPicPr>
              <p:nvPr/>
            </p:nvPicPr>
            <p:blipFill>
              <a:blip r:embed="rId6"/>
              <a:srcRect/>
              <a:stretch>
                <a:fillRect/>
              </a:stretch>
            </p:blipFill>
            <p:spPr bwMode="auto">
              <a:xfrm>
                <a:off x="10676665" y="2367587"/>
                <a:ext cx="1224136" cy="1174605"/>
              </a:xfrm>
              <a:prstGeom prst="rect">
                <a:avLst/>
              </a:prstGeom>
              <a:noFill/>
              <a:ln w="9525">
                <a:noFill/>
                <a:miter lim="800000"/>
                <a:headEnd/>
                <a:tailEnd/>
              </a:ln>
            </p:spPr>
          </p:pic>
        </p:grpSp>
        <p:sp>
          <p:nvSpPr>
            <p:cNvPr id="194" name="TextBox 52"/>
            <p:cNvSpPr txBox="1"/>
            <p:nvPr/>
          </p:nvSpPr>
          <p:spPr>
            <a:xfrm>
              <a:off x="1399801" y="2644224"/>
              <a:ext cx="130231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成本精益控制</a:t>
              </a:r>
            </a:p>
          </p:txBody>
        </p:sp>
        <p:sp>
          <p:nvSpPr>
            <p:cNvPr id="195" name="TextBox 54"/>
            <p:cNvSpPr txBox="1"/>
            <p:nvPr/>
          </p:nvSpPr>
          <p:spPr>
            <a:xfrm>
              <a:off x="3383705" y="2665873"/>
              <a:ext cx="128491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质量精益管控</a:t>
              </a:r>
            </a:p>
          </p:txBody>
        </p:sp>
        <p:sp>
          <p:nvSpPr>
            <p:cNvPr id="196" name="TextBox 56"/>
            <p:cNvSpPr txBox="1"/>
            <p:nvPr/>
          </p:nvSpPr>
          <p:spPr>
            <a:xfrm>
              <a:off x="5364296" y="2644224"/>
              <a:ext cx="12709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客户精益服务</a:t>
              </a:r>
            </a:p>
          </p:txBody>
        </p:sp>
        <p:sp>
          <p:nvSpPr>
            <p:cNvPr id="197" name="TextBox 59"/>
            <p:cNvSpPr txBox="1"/>
            <p:nvPr/>
          </p:nvSpPr>
          <p:spPr>
            <a:xfrm>
              <a:off x="7330796" y="2665873"/>
              <a:ext cx="1286430"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绩效智能决策</a:t>
              </a:r>
            </a:p>
          </p:txBody>
        </p:sp>
      </p:grpSp>
      <p:cxnSp>
        <p:nvCxnSpPr>
          <p:cNvPr id="164" name="肘形连接符 163"/>
          <p:cNvCxnSpPr>
            <a:stCxn id="14" idx="1"/>
            <a:endCxn id="159" idx="4"/>
          </p:cNvCxnSpPr>
          <p:nvPr/>
        </p:nvCxnSpPr>
        <p:spPr>
          <a:xfrm rot="10800000">
            <a:off x="3513996" y="3650785"/>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肘形连接符 168"/>
          <p:cNvCxnSpPr>
            <a:stCxn id="14" idx="1"/>
          </p:cNvCxnSpPr>
          <p:nvPr/>
        </p:nvCxnSpPr>
        <p:spPr>
          <a:xfrm rot="10800000" flipH="1">
            <a:off x="4563092" y="3661505"/>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4" idx="1"/>
            <a:endCxn id="153" idx="2"/>
          </p:cNvCxnSpPr>
          <p:nvPr/>
        </p:nvCxnSpPr>
        <p:spPr>
          <a:xfrm rot="10800000" flipH="1">
            <a:off x="4563091" y="3674581"/>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70" idx="0"/>
            <a:endCxn id="162" idx="2"/>
          </p:cNvCxnSpPr>
          <p:nvPr/>
        </p:nvCxnSpPr>
        <p:spPr>
          <a:xfrm rot="16200000" flipV="1">
            <a:off x="2442048" y="2804913"/>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960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21493" y="1628934"/>
            <a:ext cx="1283820" cy="963922"/>
            <a:chOff x="6180735" y="1016480"/>
            <a:chExt cx="1711760" cy="1285229"/>
          </a:xfrm>
        </p:grpSpPr>
        <p:sp>
          <p:nvSpPr>
            <p:cNvPr id="11" name="任意多边形 10"/>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各工序成本指标计算</a:t>
            </a: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成本预测与优化</a:t>
            </a: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风向预警与规避</a:t>
            </a:r>
          </a:p>
        </p:txBody>
      </p:sp>
      <p:sp>
        <p:nvSpPr>
          <p:cNvPr id="19" name="矩形 18"/>
          <p:cNvSpPr/>
          <p:nvPr/>
        </p:nvSpPr>
        <p:spPr>
          <a:xfrm>
            <a:off x="521493" y="5298041"/>
            <a:ext cx="6906918" cy="784830"/>
          </a:xfrm>
          <a:prstGeom prst="rect">
            <a:avLst/>
          </a:prstGeom>
        </p:spPr>
        <p:txBody>
          <a:bodyPr wrap="square">
            <a:spAutoFit/>
          </a:bodyPr>
          <a:lstStyle/>
          <a:p>
            <a:pPr>
              <a:lnSpc>
                <a:spcPct val="150000"/>
              </a:lnSpc>
            </a:pPr>
            <a:r>
              <a:rPr lang="zh-CN" altLang="en-US" sz="1500" b="1" dirty="0">
                <a:latin typeface="黑体" panose="02010609060101010101" pitchFamily="49" charset="-122"/>
                <a:ea typeface="黑体" panose="02010609060101010101" pitchFamily="49" charset="-122"/>
              </a:rPr>
              <a:t>目前计划的成本核算范围包括产销全流程中</a:t>
            </a:r>
            <a:r>
              <a:rPr lang="zh-CN" altLang="en-US" sz="1500" b="1" dirty="0">
                <a:solidFill>
                  <a:srgbClr val="FF0000"/>
                </a:solidFill>
                <a:latin typeface="黑体" panose="02010609060101010101" pitchFamily="49" charset="-122"/>
                <a:ea typeface="黑体" panose="02010609060101010101" pitchFamily="49" charset="-122"/>
              </a:rPr>
              <a:t>物料、能源、人力、运输部分</a:t>
            </a:r>
            <a:r>
              <a:rPr lang="zh-CN" altLang="en-US" sz="1500" b="1" dirty="0">
                <a:latin typeface="黑体" panose="02010609060101010101" pitchFamily="49" charset="-122"/>
                <a:ea typeface="黑体" panose="02010609060101010101" pitchFamily="49" charset="-122"/>
              </a:rPr>
              <a:t>。</a:t>
            </a:r>
            <a:endParaRPr lang="en-US" altLang="zh-CN" sz="1500" b="1" dirty="0">
              <a:latin typeface="黑体" panose="02010609060101010101" pitchFamily="49" charset="-122"/>
              <a:ea typeface="黑体" panose="02010609060101010101" pitchFamily="49" charset="-122"/>
            </a:endParaRPr>
          </a:p>
          <a:p>
            <a:pPr>
              <a:lnSpc>
                <a:spcPct val="150000"/>
              </a:lnSpc>
            </a:pPr>
            <a:r>
              <a:rPr lang="zh-CN" altLang="en-US" sz="1500" b="1" dirty="0">
                <a:latin typeface="黑体" panose="02010609060101010101" pitchFamily="49" charset="-122"/>
                <a:ea typeface="黑体" panose="02010609060101010101" pitchFamily="49" charset="-122"/>
              </a:rPr>
              <a:t>生产成本监测范围包括</a:t>
            </a:r>
            <a:r>
              <a:rPr lang="zh-CN" altLang="en-US" sz="1500" b="1" dirty="0">
                <a:solidFill>
                  <a:srgbClr val="FF0000"/>
                </a:solidFill>
                <a:latin typeface="黑体" panose="02010609060101010101" pitchFamily="49" charset="-122"/>
                <a:ea typeface="黑体" panose="02010609060101010101" pitchFamily="49" charset="-122"/>
              </a:rPr>
              <a:t>熔铸、热轧、冷轧</a:t>
            </a:r>
            <a:r>
              <a:rPr lang="zh-CN" altLang="en-US" sz="1500" b="1" dirty="0">
                <a:latin typeface="黑体" panose="02010609060101010101" pitchFamily="49" charset="-122"/>
                <a:ea typeface="黑体" panose="02010609060101010101" pitchFamily="49" charset="-122"/>
              </a:rPr>
              <a:t>三个工序</a:t>
            </a:r>
            <a:endParaRPr lang="en-US" altLang="zh-CN" sz="15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08"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2539823848"/>
              </p:ext>
            </p:extLst>
          </p:nvPr>
        </p:nvGraphicFramePr>
        <p:xfrm>
          <a:off x="4482425" y="1627621"/>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200" dirty="0">
                          <a:latin typeface="微软雅黑" panose="020B0503020204020204" pitchFamily="34" charset="-122"/>
                          <a:ea typeface="微软雅黑" panose="020B0503020204020204" pitchFamily="34" charset="-122"/>
                        </a:rPr>
                        <a:t>核心</a:t>
                      </a:r>
                      <a:r>
                        <a:rPr lang="en-US" altLang="zh-CN" sz="1200" dirty="0">
                          <a:latin typeface="微软雅黑" panose="020B0503020204020204" pitchFamily="34" charset="-122"/>
                          <a:ea typeface="微软雅黑" panose="020B0503020204020204" pitchFamily="34" charset="-122"/>
                        </a:rPr>
                        <a:t>KPI</a:t>
                      </a:r>
                      <a:r>
                        <a:rPr lang="zh-CN" altLang="en-US" sz="1200" dirty="0">
                          <a:latin typeface="微软雅黑" panose="020B0503020204020204" pitchFamily="34" charset="-122"/>
                          <a:ea typeface="微软雅黑" panose="020B0503020204020204" pitchFamily="34" charset="-122"/>
                        </a:rPr>
                        <a:t>指标</a:t>
                      </a: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2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2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2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2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2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2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74631534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工序成本指标计算</a:t>
            </a:r>
          </a:p>
        </p:txBody>
      </p:sp>
      <p:sp>
        <p:nvSpPr>
          <p:cNvPr id="10" name="圆角矩形 9"/>
          <p:cNvSpPr/>
          <p:nvPr/>
        </p:nvSpPr>
        <p:spPr bwMode="auto">
          <a:xfrm>
            <a:off x="410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p>
        </p:txBody>
      </p:sp>
      <p:sp>
        <p:nvSpPr>
          <p:cNvPr id="11" name="圆柱形 10"/>
          <p:cNvSpPr>
            <a:spLocks noChangeArrowheads="1"/>
          </p:cNvSpPr>
          <p:nvPr/>
        </p:nvSpPr>
        <p:spPr bwMode="auto">
          <a:xfrm>
            <a:off x="2590532" y="5204774"/>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3555712" y="5204774"/>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4527820" y="5204774"/>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1828571" y="5074067"/>
            <a:ext cx="513228" cy="588963"/>
          </a:xfrm>
          <a:prstGeom prst="rect">
            <a:avLst/>
          </a:prstGeom>
          <a:noFill/>
          <a:ln w="9525">
            <a:noFill/>
            <a:miter lim="800000"/>
            <a:headEnd/>
            <a:tailEnd/>
          </a:ln>
        </p:spPr>
      </p:pic>
      <p:sp>
        <p:nvSpPr>
          <p:cNvPr id="17" name="TextBox 71"/>
          <p:cNvSpPr txBox="1"/>
          <p:nvPr/>
        </p:nvSpPr>
        <p:spPr>
          <a:xfrm>
            <a:off x="1800454" y="5138938"/>
            <a:ext cx="585236" cy="253916"/>
          </a:xfrm>
          <a:prstGeom prst="rect">
            <a:avLst/>
          </a:prstGeom>
          <a:noFill/>
        </p:spPr>
        <p:txBody>
          <a:bodyPr wrap="square" rtlCol="0">
            <a:spAutoFit/>
          </a:bodyPr>
          <a:lstStyle/>
          <a:p>
            <a:r>
              <a:rPr lang="zh-CN" altLang="en-US" sz="1050" dirty="0">
                <a:latin typeface="+mj-ea"/>
                <a:ea typeface="+mj-ea"/>
              </a:rPr>
              <a:t>云存储</a:t>
            </a:r>
          </a:p>
        </p:txBody>
      </p:sp>
      <p:sp>
        <p:nvSpPr>
          <p:cNvPr id="18" name="矩形 17"/>
          <p:cNvSpPr/>
          <p:nvPr/>
        </p:nvSpPr>
        <p:spPr bwMode="auto">
          <a:xfrm>
            <a:off x="410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1276373"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4848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946" y="3939697"/>
            <a:ext cx="427784" cy="427784"/>
          </a:xfrm>
          <a:prstGeom prst="rect">
            <a:avLst/>
          </a:prstGeom>
        </p:spPr>
      </p:pic>
      <p:sp>
        <p:nvSpPr>
          <p:cNvPr id="22" name="文本框 21"/>
          <p:cNvSpPr txBox="1"/>
          <p:nvPr/>
        </p:nvSpPr>
        <p:spPr>
          <a:xfrm>
            <a:off x="805925" y="3662508"/>
            <a:ext cx="508290"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原料成本</a:t>
            </a:r>
          </a:p>
        </p:txBody>
      </p:sp>
      <p:sp>
        <p:nvSpPr>
          <p:cNvPr id="23" name="文本框 22"/>
          <p:cNvSpPr txBox="1"/>
          <p:nvPr/>
        </p:nvSpPr>
        <p:spPr>
          <a:xfrm>
            <a:off x="5102324" y="2818956"/>
            <a:ext cx="497862"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配送</a:t>
            </a:r>
          </a:p>
        </p:txBody>
      </p:sp>
      <p:sp>
        <p:nvSpPr>
          <p:cNvPr id="25" name="文本框 24"/>
          <p:cNvSpPr txBox="1"/>
          <p:nvPr/>
        </p:nvSpPr>
        <p:spPr>
          <a:xfrm>
            <a:off x="5341112" y="3664105"/>
            <a:ext cx="49101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物流成本</a:t>
            </a:r>
          </a:p>
        </p:txBody>
      </p:sp>
      <p:sp>
        <p:nvSpPr>
          <p:cNvPr id="26" name="文本框 25"/>
          <p:cNvSpPr txBox="1"/>
          <p:nvPr/>
        </p:nvSpPr>
        <p:spPr>
          <a:xfrm>
            <a:off x="589621" y="2830589"/>
            <a:ext cx="507974"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350" dirty="0">
                <a:latin typeface="微软雅黑" panose="020B0503020204020204" pitchFamily="34" charset="-122"/>
                <a:ea typeface="微软雅黑" panose="020B0503020204020204" pitchFamily="34" charset="-122"/>
              </a:rPr>
              <a:t>采购</a:t>
            </a:r>
          </a:p>
        </p:txBody>
      </p:sp>
      <p:sp>
        <p:nvSpPr>
          <p:cNvPr id="27" name="矩形 26"/>
          <p:cNvSpPr/>
          <p:nvPr/>
        </p:nvSpPr>
        <p:spPr>
          <a:xfrm>
            <a:off x="150317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1515934"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熔铸工序</a:t>
            </a:r>
          </a:p>
        </p:txBody>
      </p:sp>
      <p:sp>
        <p:nvSpPr>
          <p:cNvPr id="29" name="矩形 28"/>
          <p:cNvSpPr/>
          <p:nvPr/>
        </p:nvSpPr>
        <p:spPr>
          <a:xfrm>
            <a:off x="2643908"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2656663"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热轧工序</a:t>
            </a:r>
          </a:p>
        </p:txBody>
      </p:sp>
      <p:sp>
        <p:nvSpPr>
          <p:cNvPr id="35" name="矩形 34"/>
          <p:cNvSpPr/>
          <p:nvPr/>
        </p:nvSpPr>
        <p:spPr>
          <a:xfrm>
            <a:off x="3783135"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3795889" y="2980577"/>
            <a:ext cx="877163" cy="300082"/>
          </a:xfrm>
          <a:prstGeom prst="rect">
            <a:avLst/>
          </a:prstGeom>
          <a:noFill/>
        </p:spPr>
        <p:txBody>
          <a:bodyPr wrap="none" rtlCol="0" anchor="ctr">
            <a:spAutoFit/>
          </a:bodyPr>
          <a:lstStyle/>
          <a:p>
            <a:pPr algn="ctr"/>
            <a:r>
              <a:rPr kumimoji="1" lang="zh-CN" altLang="en-US" sz="1350" dirty="0">
                <a:latin typeface="微软雅黑" panose="020B0503020204020204" pitchFamily="34" charset="-122"/>
                <a:ea typeface="微软雅黑" panose="020B0503020204020204" pitchFamily="34" charset="-122"/>
                <a:cs typeface="SimHei" charset="-122"/>
              </a:rPr>
              <a:t>冷轧工序</a:t>
            </a:r>
          </a:p>
        </p:txBody>
      </p:sp>
      <p:sp>
        <p:nvSpPr>
          <p:cNvPr id="37" name="文本框 36"/>
          <p:cNvSpPr txBox="1"/>
          <p:nvPr/>
        </p:nvSpPr>
        <p:spPr>
          <a:xfrm>
            <a:off x="1441460" y="3671041"/>
            <a:ext cx="380879" cy="923330"/>
          </a:xfrm>
          <a:prstGeom prst="rect">
            <a:avLst/>
          </a:prstGeom>
          <a:noFill/>
        </p:spPr>
        <p:txBody>
          <a:bodyPr wrap="squar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制造成本</a:t>
            </a:r>
          </a:p>
        </p:txBody>
      </p:sp>
      <p:cxnSp>
        <p:nvCxnSpPr>
          <p:cNvPr id="38" name="直接连接符 37"/>
          <p:cNvCxnSpPr/>
          <p:nvPr/>
        </p:nvCxnSpPr>
        <p:spPr>
          <a:xfrm>
            <a:off x="410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1924303" y="3388399"/>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1931432"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1931432"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30561" y="3492328"/>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能源消耗：水电、燃料消耗等</a:t>
            </a:r>
          </a:p>
        </p:txBody>
      </p:sp>
      <p:sp>
        <p:nvSpPr>
          <p:cNvPr id="43" name="文本框 42"/>
          <p:cNvSpPr txBox="1"/>
          <p:nvPr/>
        </p:nvSpPr>
        <p:spPr>
          <a:xfrm>
            <a:off x="2030561" y="4022179"/>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人工成本：工资、福利成本等</a:t>
            </a:r>
          </a:p>
        </p:txBody>
      </p:sp>
      <p:sp>
        <p:nvSpPr>
          <p:cNvPr id="44" name="文本框 43"/>
          <p:cNvSpPr txBox="1"/>
          <p:nvPr/>
        </p:nvSpPr>
        <p:spPr>
          <a:xfrm>
            <a:off x="1986638" y="4561799"/>
            <a:ext cx="281655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物料消耗：铝锭消耗、废料投入等</a:t>
            </a:r>
          </a:p>
        </p:txBody>
      </p:sp>
      <p:sp>
        <p:nvSpPr>
          <p:cNvPr id="45" name="矩形 44"/>
          <p:cNvSpPr/>
          <p:nvPr/>
        </p:nvSpPr>
        <p:spPr>
          <a:xfrm>
            <a:off x="410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计算分析模型</a:t>
            </a:r>
          </a:p>
        </p:txBody>
      </p:sp>
      <p:sp>
        <p:nvSpPr>
          <p:cNvPr id="46" name="矩形 45"/>
          <p:cNvSpPr/>
          <p:nvPr/>
        </p:nvSpPr>
        <p:spPr>
          <a:xfrm>
            <a:off x="3223004"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成本可视化展示</a:t>
            </a:r>
          </a:p>
        </p:txBody>
      </p:sp>
      <p:sp>
        <p:nvSpPr>
          <p:cNvPr id="47" name="文本框 46"/>
          <p:cNvSpPr txBox="1"/>
          <p:nvPr/>
        </p:nvSpPr>
        <p:spPr>
          <a:xfrm>
            <a:off x="6173204" y="2117812"/>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成本指标设计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35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计算分析模型</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可视化展示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endParaRPr lang="en-US" altLang="zh-CN" sz="13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24" y="3947094"/>
            <a:ext cx="420388" cy="420388"/>
          </a:xfrm>
          <a:prstGeom prst="rect">
            <a:avLst/>
          </a:prstGeom>
        </p:spPr>
      </p:pic>
    </p:spTree>
    <p:extLst>
      <p:ext uri="{BB962C8B-B14F-4D97-AF65-F5344CB8AC3E}">
        <p14:creationId xmlns:p14="http://schemas.microsoft.com/office/powerpoint/2010/main" val="299027175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成本精益控制</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2897508" y="1704994"/>
            <a:ext cx="321636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基于预测与研判的成本优化</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4" name="直接箭头连接符 3"/>
          <p:cNvCxnSpPr>
            <a:stCxn id="2" idx="3"/>
            <a:endCxn id="20" idx="1"/>
          </p:cNvCxnSpPr>
          <p:nvPr/>
        </p:nvCxnSpPr>
        <p:spPr>
          <a:xfrm flipV="1">
            <a:off x="3565056" y="3030966"/>
            <a:ext cx="2067506" cy="34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4062957" y="2680262"/>
            <a:ext cx="88546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关键参数</a:t>
            </a:r>
          </a:p>
        </p:txBody>
      </p:sp>
      <p:cxnSp>
        <p:nvCxnSpPr>
          <p:cNvPr id="28" name="直接连接符 27"/>
          <p:cNvCxnSpPr/>
          <p:nvPr/>
        </p:nvCxnSpPr>
        <p:spPr>
          <a:xfrm flipH="1" flipV="1">
            <a:off x="1041722" y="3027502"/>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35" name="直接箭头连接符 34"/>
          <p:cNvCxnSpPr>
            <a:endCxn id="2" idx="1"/>
          </p:cNvCxnSpPr>
          <p:nvPr/>
        </p:nvCxnSpPr>
        <p:spPr>
          <a:xfrm>
            <a:off x="3" y="3027504"/>
            <a:ext cx="1872257" cy="69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326473" y="2681056"/>
            <a:ext cx="1228562" cy="300082"/>
          </a:xfrm>
          <a:prstGeom prst="rect">
            <a:avLst/>
          </a:prstGeom>
          <a:noFill/>
        </p:spPr>
        <p:txBody>
          <a:bodyPr wrap="square" rtlCol="0">
            <a:spAutoFit/>
          </a:bodyPr>
          <a:lstStyle/>
          <a:p>
            <a:r>
              <a:rPr lang="en-US" altLang="zh-CN" sz="1350" dirty="0">
                <a:latin typeface="微软雅黑" panose="020B0503020204020204" pitchFamily="34" charset="-122"/>
                <a:ea typeface="微软雅黑" panose="020B0503020204020204" pitchFamily="34" charset="-122"/>
              </a:rPr>
              <a:t>KPI</a:t>
            </a:r>
            <a:r>
              <a:rPr lang="zh-CN" altLang="en-US" sz="1350" dirty="0">
                <a:latin typeface="微软雅黑" panose="020B0503020204020204" pitchFamily="34" charset="-122"/>
                <a:ea typeface="微软雅黑" panose="020B0503020204020204" pitchFamily="34" charset="-122"/>
              </a:rPr>
              <a:t>计算结果</a:t>
            </a:r>
          </a:p>
        </p:txBody>
      </p:sp>
      <p:cxnSp>
        <p:nvCxnSpPr>
          <p:cNvPr id="44" name="直接连接符 43"/>
          <p:cNvCxnSpPr/>
          <p:nvPr/>
        </p:nvCxnSpPr>
        <p:spPr>
          <a:xfrm flipH="1" flipV="1">
            <a:off x="8125301" y="3034420"/>
            <a:ext cx="4092" cy="29663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箭头连接符 44"/>
          <p:cNvCxnSpPr>
            <a:stCxn id="20" idx="3"/>
          </p:cNvCxnSpPr>
          <p:nvPr/>
        </p:nvCxnSpPr>
        <p:spPr>
          <a:xfrm>
            <a:off x="7325363" y="3030962"/>
            <a:ext cx="1818643" cy="117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7739136" y="2722300"/>
            <a:ext cx="1260758"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成本优化决策</a:t>
            </a:r>
          </a:p>
        </p:txBody>
      </p:sp>
      <p:cxnSp>
        <p:nvCxnSpPr>
          <p:cNvPr id="52" name="直接连接符 51"/>
          <p:cNvCxnSpPr/>
          <p:nvPr/>
        </p:nvCxnSpPr>
        <p:spPr>
          <a:xfrm flipH="1" flipV="1">
            <a:off x="4499546" y="3034425"/>
            <a:ext cx="4092" cy="2966330"/>
          </a:xfrm>
          <a:prstGeom prst="line">
            <a:avLst/>
          </a:prstGeom>
        </p:spPr>
        <p:style>
          <a:lnRef idx="1">
            <a:schemeClr val="dk1"/>
          </a:lnRef>
          <a:fillRef idx="0">
            <a:schemeClr val="dk1"/>
          </a:fillRef>
          <a:effectRef idx="0">
            <a:schemeClr val="dk1"/>
          </a:effectRef>
          <a:fontRef idx="minor">
            <a:schemeClr val="tx1"/>
          </a:fontRef>
        </p:style>
      </p:cxnSp>
      <p:sp>
        <p:nvSpPr>
          <p:cNvPr id="42" name="矩形 41"/>
          <p:cNvSpPr/>
          <p:nvPr/>
        </p:nvSpPr>
        <p:spPr>
          <a:xfrm>
            <a:off x="1367129" y="3488517"/>
            <a:ext cx="1873461"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相关性分析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主成分分析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信息熵、多元回归</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核化线性降维</a:t>
            </a:r>
          </a:p>
        </p:txBody>
      </p:sp>
      <p:sp>
        <p:nvSpPr>
          <p:cNvPr id="58" name="矩形 57"/>
          <p:cNvSpPr/>
          <p:nvPr/>
        </p:nvSpPr>
        <p:spPr>
          <a:xfrm>
            <a:off x="1367133" y="4715459"/>
            <a:ext cx="2991313"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减少数据维度，</a:t>
            </a:r>
            <a:r>
              <a:rPr lang="zh-CN" altLang="en-US" sz="1350" dirty="0" smtClean="0">
                <a:solidFill>
                  <a:srgbClr val="FF0000"/>
                </a:solidFill>
                <a:latin typeface="微软雅黑" panose="020B0503020204020204" pitchFamily="34" charset="-122"/>
                <a:ea typeface="微软雅黑" panose="020B0503020204020204" pitchFamily="34" charset="-122"/>
              </a:rPr>
              <a:t>加速计算过程</a:t>
            </a:r>
            <a:endParaRPr lang="en-US" altLang="zh-CN" sz="1350" dirty="0">
              <a:solidFill>
                <a:srgbClr val="FF0000"/>
              </a:solidFill>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剔除无用成分，增加研判效果</a:t>
            </a:r>
            <a:endParaRPr lang="en-US" altLang="zh-CN" sz="1350" dirty="0">
              <a:latin typeface="微软雅黑" panose="020B0503020204020204" pitchFamily="34" charset="-122"/>
              <a:ea typeface="微软雅黑" panose="020B0503020204020204" pitchFamily="34" charset="-122"/>
            </a:endParaRPr>
          </a:p>
        </p:txBody>
      </p:sp>
      <p:sp>
        <p:nvSpPr>
          <p:cNvPr id="59" name="矩形 58"/>
          <p:cNvSpPr/>
          <p:nvPr/>
        </p:nvSpPr>
        <p:spPr>
          <a:xfrm>
            <a:off x="4820863" y="3488517"/>
            <a:ext cx="2831225"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方法模型：</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核偏最小二乘法</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函数型数据分析</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atin typeface="微软雅黑" panose="020B0503020204020204" pitchFamily="34" charset="-122"/>
                <a:ea typeface="微软雅黑" panose="020B0503020204020204" pitchFamily="34" charset="-122"/>
              </a:rPr>
              <a:t>基于流型的有监督学习</a:t>
            </a:r>
            <a:endParaRPr lang="zh-CN" altLang="en-US" sz="1350" b="1" dirty="0">
              <a:ln/>
              <a:latin typeface="微软雅黑" panose="020B0503020204020204" pitchFamily="34" charset="-122"/>
              <a:ea typeface="微软雅黑" panose="020B0503020204020204" pitchFamily="34" charset="-122"/>
            </a:endParaRPr>
          </a:p>
        </p:txBody>
      </p:sp>
      <p:sp>
        <p:nvSpPr>
          <p:cNvPr id="60" name="矩形 59"/>
          <p:cNvSpPr/>
          <p:nvPr/>
        </p:nvSpPr>
        <p:spPr>
          <a:xfrm>
            <a:off x="4820865" y="4715460"/>
            <a:ext cx="2991313" cy="1131079"/>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500" b="1" dirty="0">
                <a:ln/>
                <a:latin typeface="微软雅黑" panose="020B0503020204020204" pitchFamily="34" charset="-122"/>
                <a:ea typeface="微软雅黑" panose="020B0503020204020204" pitchFamily="34" charset="-122"/>
              </a:rPr>
              <a:t>目的：</a:t>
            </a:r>
            <a:endParaRPr lang="en-US" altLang="zh-CN" sz="1500" b="1" dirty="0">
              <a:ln/>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zh-CN" sz="1350" dirty="0">
                <a:latin typeface="微软雅黑" panose="020B0503020204020204" pitchFamily="34" charset="-122"/>
                <a:ea typeface="微软雅黑" panose="020B0503020204020204" pitchFamily="34" charset="-122"/>
              </a:rPr>
              <a:t>建立</a:t>
            </a:r>
            <a:r>
              <a:rPr lang="en-US" altLang="zh-CN" sz="1350" dirty="0">
                <a:latin typeface="微软雅黑" panose="020B0503020204020204" pitchFamily="34" charset="-122"/>
                <a:ea typeface="微软雅黑" panose="020B0503020204020204" pitchFamily="34" charset="-122"/>
              </a:rPr>
              <a:t>KPI</a:t>
            </a:r>
            <a:r>
              <a:rPr lang="zh-CN" altLang="zh-CN" sz="1350" dirty="0">
                <a:latin typeface="微软雅黑" panose="020B0503020204020204" pitchFamily="34" charset="-122"/>
                <a:ea typeface="微软雅黑" panose="020B0503020204020204" pitchFamily="34" charset="-122"/>
              </a:rPr>
              <a:t>中的自变量（原料成本、生产成本、人员成本等）</a:t>
            </a:r>
            <a:r>
              <a:rPr lang="zh-CN" altLang="zh-CN" sz="1350" dirty="0" smtClean="0">
                <a:latin typeface="微软雅黑" panose="020B0503020204020204" pitchFamily="34" charset="-122"/>
                <a:ea typeface="微软雅黑" panose="020B0503020204020204" pitchFamily="34" charset="-122"/>
              </a:rPr>
              <a:t>与</a:t>
            </a:r>
            <a:r>
              <a:rPr lang="zh-CN" altLang="en-US" sz="1350" dirty="0" smtClean="0">
                <a:latin typeface="微软雅黑" panose="020B0503020204020204" pitchFamily="34" charset="-122"/>
                <a:ea typeface="微软雅黑" panose="020B0503020204020204" pitchFamily="34" charset="-122"/>
              </a:rPr>
              <a:t>优化目标</a:t>
            </a:r>
            <a:r>
              <a:rPr lang="zh-CN" altLang="en-US" sz="1350" dirty="0">
                <a:latin typeface="微软雅黑" panose="020B0503020204020204" pitchFamily="34" charset="-122"/>
                <a:ea typeface="微软雅黑" panose="020B0503020204020204" pitchFamily="34" charset="-122"/>
              </a:rPr>
              <a:t>间</a:t>
            </a:r>
            <a:r>
              <a:rPr lang="zh-CN" altLang="en-US" sz="1350" dirty="0" smtClean="0">
                <a:latin typeface="微软雅黑" panose="020B0503020204020204" pitchFamily="34" charset="-122"/>
                <a:ea typeface="微软雅黑" panose="020B0503020204020204" pitchFamily="34" charset="-122"/>
              </a:rPr>
              <a:t>的</a:t>
            </a:r>
            <a:r>
              <a:rPr lang="zh-CN" altLang="en-US" sz="1350" dirty="0">
                <a:latin typeface="微软雅黑" panose="020B0503020204020204" pitchFamily="34" charset="-122"/>
                <a:ea typeface="微软雅黑" panose="020B0503020204020204" pitchFamily="34" charset="-122"/>
              </a:rPr>
              <a:t>约束</a:t>
            </a:r>
            <a:r>
              <a:rPr lang="zh-CN" altLang="en-US" sz="1350" dirty="0" smtClean="0">
                <a:latin typeface="微软雅黑" panose="020B0503020204020204" pitchFamily="34" charset="-122"/>
                <a:ea typeface="微软雅黑" panose="020B0503020204020204" pitchFamily="34" charset="-122"/>
              </a:rPr>
              <a:t>关系</a:t>
            </a:r>
            <a:endParaRPr lang="en-US" altLang="zh-CN" sz="1350" dirty="0">
              <a:latin typeface="微软雅黑" panose="020B0503020204020204" pitchFamily="34" charset="-122"/>
              <a:ea typeface="微软雅黑" panose="020B0503020204020204" pitchFamily="34" charset="-122"/>
            </a:endParaRPr>
          </a:p>
          <a:p>
            <a:pPr marL="214303" indent="-214303">
              <a:buFont typeface="Arial" panose="020B0604020202020204" pitchFamily="34" charset="0"/>
              <a:buChar char="•"/>
            </a:pPr>
            <a:r>
              <a:rPr lang="zh-CN" altLang="en-US" sz="1350" dirty="0">
                <a:ln/>
                <a:latin typeface="微软雅黑" panose="020B0503020204020204" pitchFamily="34" charset="-122"/>
                <a:ea typeface="微软雅黑" panose="020B0503020204020204" pitchFamily="34" charset="-122"/>
              </a:rPr>
              <a:t>评估</a:t>
            </a:r>
            <a:r>
              <a:rPr lang="zh-CN" altLang="en-US" sz="1350" dirty="0">
                <a:ln/>
                <a:solidFill>
                  <a:srgbClr val="FF0000"/>
                </a:solidFill>
                <a:latin typeface="微软雅黑" panose="020B0503020204020204" pitchFamily="34" charset="-122"/>
                <a:ea typeface="微软雅黑" panose="020B0503020204020204" pitchFamily="34" charset="-122"/>
              </a:rPr>
              <a:t>成本优化弹性区间</a:t>
            </a:r>
          </a:p>
        </p:txBody>
      </p:sp>
      <p:grpSp>
        <p:nvGrpSpPr>
          <p:cNvPr id="48" name="组合 47"/>
          <p:cNvGrpSpPr/>
          <p:nvPr/>
        </p:nvGrpSpPr>
        <p:grpSpPr>
          <a:xfrm>
            <a:off x="1872262" y="2687185"/>
            <a:ext cx="1692797" cy="694481"/>
            <a:chOff x="2496343" y="2439906"/>
            <a:chExt cx="2257063" cy="925975"/>
          </a:xfrm>
        </p:grpSpPr>
        <p:sp>
          <p:nvSpPr>
            <p:cNvPr id="2" name="矩形 1"/>
            <p:cNvSpPr/>
            <p:nvPr/>
          </p:nvSpPr>
          <p:spPr>
            <a:xfrm>
              <a:off x="2496343" y="2439906"/>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参数遴选与提取</a:t>
              </a:r>
            </a:p>
          </p:txBody>
        </p:sp>
        <p:pic>
          <p:nvPicPr>
            <p:cNvPr id="46" name="图片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078" y="2658776"/>
              <a:ext cx="488233" cy="488233"/>
            </a:xfrm>
            <a:prstGeom prst="rect">
              <a:avLst/>
            </a:prstGeom>
          </p:spPr>
        </p:pic>
      </p:grpSp>
      <p:grpSp>
        <p:nvGrpSpPr>
          <p:cNvPr id="53" name="组合 52"/>
          <p:cNvGrpSpPr/>
          <p:nvPr/>
        </p:nvGrpSpPr>
        <p:grpSpPr>
          <a:xfrm>
            <a:off x="5632566" y="2680267"/>
            <a:ext cx="1692797" cy="701399"/>
            <a:chOff x="7510080" y="2450943"/>
            <a:chExt cx="2257063" cy="925975"/>
          </a:xfrm>
        </p:grpSpPr>
        <p:sp>
          <p:nvSpPr>
            <p:cNvPr id="20" name="矩形 19"/>
            <p:cNvSpPr/>
            <p:nvPr/>
          </p:nvSpPr>
          <p:spPr>
            <a:xfrm>
              <a:off x="7510080" y="2450943"/>
              <a:ext cx="2257063" cy="9259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350" dirty="0">
                  <a:latin typeface="微软雅黑" panose="020B0503020204020204" pitchFamily="34" charset="-122"/>
                  <a:ea typeface="微软雅黑" panose="020B0503020204020204" pitchFamily="34" charset="-122"/>
                </a:rPr>
                <a:t>        预测与研判</a:t>
              </a:r>
            </a:p>
          </p:txBody>
        </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459" y="2661466"/>
              <a:ext cx="485543" cy="485543"/>
            </a:xfrm>
            <a:prstGeom prst="rect">
              <a:avLst/>
            </a:prstGeom>
          </p:spPr>
        </p:pic>
      </p:grpSp>
    </p:spTree>
    <p:extLst>
      <p:ext uri="{BB962C8B-B14F-4D97-AF65-F5344CB8AC3E}">
        <p14:creationId xmlns:p14="http://schemas.microsoft.com/office/powerpoint/2010/main" val="380450539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749797"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80" y="3555194"/>
              <a:ext cx="2505290" cy="447925"/>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对</a:t>
              </a:r>
              <a:r>
                <a:rPr lang="zh-CN" altLang="en-US" sz="1200" dirty="0">
                  <a:solidFill>
                    <a:srgbClr val="FF0000"/>
                  </a:solidFill>
                  <a:latin typeface="微软雅黑" pitchFamily="34" charset="-122"/>
                  <a:ea typeface="微软雅黑" pitchFamily="34" charset="-122"/>
                </a:rPr>
                <a:t>风险系数</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风险机率</a:t>
              </a:r>
              <a:r>
                <a:rPr lang="zh-CN" altLang="en-US" sz="1200" dirty="0">
                  <a:latin typeface="微软雅黑" pitchFamily="34" charset="-122"/>
                  <a:ea typeface="微软雅黑" pitchFamily="34" charset="-122"/>
                </a:rPr>
                <a:t>进行评估，分析风险</a:t>
              </a:r>
              <a:r>
                <a:rPr lang="zh-CN" altLang="en-US" sz="1200" dirty="0">
                  <a:solidFill>
                    <a:srgbClr val="FF0000"/>
                  </a:solidFill>
                  <a:latin typeface="微软雅黑" pitchFamily="34" charset="-122"/>
                  <a:ea typeface="微软雅黑" pitchFamily="34" charset="-122"/>
                </a:rPr>
                <a:t>变化趋势</a:t>
              </a:r>
            </a:p>
          </p:txBody>
        </p:sp>
        <p:sp>
          <p:nvSpPr>
            <p:cNvPr id="24" name="圆角矩形 50"/>
            <p:cNvSpPr>
              <a:spLocks noChangeArrowheads="1"/>
            </p:cNvSpPr>
            <p:nvPr/>
          </p:nvSpPr>
          <p:spPr bwMode="auto">
            <a:xfrm>
              <a:off x="4056955" y="2257966"/>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200" dirty="0">
                  <a:latin typeface="微软雅黑" pitchFamily="34" charset="-122"/>
                  <a:ea typeface="微软雅黑" pitchFamily="34" charset="-122"/>
                </a:rPr>
                <a:t>结合</a:t>
              </a:r>
              <a:r>
                <a:rPr lang="zh-CN" altLang="en-US" sz="1200" dirty="0">
                  <a:solidFill>
                    <a:srgbClr val="FF0000"/>
                  </a:solidFill>
                  <a:latin typeface="微软雅黑" pitchFamily="34" charset="-122"/>
                  <a:ea typeface="微软雅黑" pitchFamily="34" charset="-122"/>
                </a:rPr>
                <a:t>指标分析</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预测结果</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判断风险</a:t>
              </a:r>
              <a:r>
                <a:rPr lang="zh-CN" altLang="en-US" sz="1200" dirty="0">
                  <a:solidFill>
                    <a:srgbClr val="FF0000"/>
                  </a:solidFill>
                  <a:latin typeface="微软雅黑" pitchFamily="34" charset="-122"/>
                  <a:ea typeface="微软雅黑" pitchFamily="34" charset="-122"/>
                </a:rPr>
                <a:t>来源与等级</a:t>
              </a: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制定</a:t>
              </a:r>
              <a:r>
                <a:rPr lang="zh-CN" altLang="en-US" sz="1200" dirty="0">
                  <a:solidFill>
                    <a:srgbClr val="FF0000"/>
                  </a:solidFill>
                  <a:latin typeface="微软雅黑" pitchFamily="34" charset="-122"/>
                  <a:ea typeface="微软雅黑" pitchFamily="34" charset="-122"/>
                </a:rPr>
                <a:t>风险应对方案</a:t>
              </a:r>
              <a:r>
                <a:rPr lang="zh-CN" altLang="en-US" sz="1200" dirty="0">
                  <a:latin typeface="微软雅黑" pitchFamily="34" charset="-122"/>
                  <a:ea typeface="微软雅黑" pitchFamily="34" charset="-122"/>
                </a:rPr>
                <a:t>和</a:t>
              </a:r>
              <a:r>
                <a:rPr lang="zh-CN" altLang="en-US" sz="1200" dirty="0">
                  <a:solidFill>
                    <a:srgbClr val="FF0000"/>
                  </a:solidFill>
                  <a:latin typeface="微软雅黑" pitchFamily="34" charset="-122"/>
                  <a:ea typeface="微软雅黑" pitchFamily="34" charset="-122"/>
                </a:rPr>
                <a:t>危机处理预案</a:t>
              </a:r>
              <a:r>
                <a:rPr lang="zh-CN" altLang="en-US" sz="1200" dirty="0">
                  <a:latin typeface="微软雅黑" pitchFamily="34" charset="-122"/>
                  <a:ea typeface="微软雅黑" pitchFamily="34" charset="-122"/>
                </a:rPr>
                <a:t>，进入</a:t>
              </a:r>
              <a:r>
                <a:rPr lang="zh-CN" altLang="en-US" sz="1200" dirty="0">
                  <a:solidFill>
                    <a:srgbClr val="FF0000"/>
                  </a:solidFill>
                  <a:latin typeface="微软雅黑" pitchFamily="34" charset="-122"/>
                  <a:ea typeface="微软雅黑" pitchFamily="34" charset="-122"/>
                </a:rPr>
                <a:t>风险监管</a:t>
              </a:r>
              <a:r>
                <a:rPr lang="zh-CN" altLang="en-US" sz="1200" dirty="0">
                  <a:latin typeface="微软雅黑" pitchFamily="34" charset="-122"/>
                  <a:ea typeface="微软雅黑" pitchFamily="34" charset="-122"/>
                </a:rPr>
                <a:t>状态</a:t>
              </a:r>
            </a:p>
          </p:txBody>
        </p:sp>
      </p:grpSp>
      <p:sp>
        <p:nvSpPr>
          <p:cNvPr id="47" name="TextBox 35"/>
          <p:cNvSpPr txBox="1"/>
          <p:nvPr/>
        </p:nvSpPr>
        <p:spPr>
          <a:xfrm>
            <a:off x="3495005" y="2205622"/>
            <a:ext cx="1463857" cy="722505"/>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050" dirty="0">
                <a:latin typeface="微软雅黑" panose="020B0503020204020204" pitchFamily="34" charset="-122"/>
                <a:ea typeface="微软雅黑" panose="020B0503020204020204" pitchFamily="34" charset="-122"/>
              </a:rPr>
              <a:t>物料成本   人工成本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能源成本   原料成本</a:t>
            </a:r>
            <a:endParaRPr lang="en-US" altLang="zh-CN" sz="1050" dirty="0">
              <a:latin typeface="微软雅黑" panose="020B0503020204020204" pitchFamily="34" charset="-122"/>
              <a:ea typeface="微软雅黑" panose="020B0503020204020204" pitchFamily="34" charset="-122"/>
            </a:endParaRPr>
          </a:p>
          <a:p>
            <a:pPr>
              <a:lnSpc>
                <a:spcPct val="130000"/>
              </a:lnSpc>
            </a:pPr>
            <a:r>
              <a:rPr lang="zh-CN" altLang="en-US" sz="1050" dirty="0">
                <a:latin typeface="微软雅黑" panose="020B0503020204020204" pitchFamily="34" charset="-122"/>
                <a:ea typeface="微软雅黑" panose="020B0503020204020204" pitchFamily="34" charset="-122"/>
              </a:rPr>
              <a:t>物流成本   耗材成本</a:t>
            </a:r>
            <a:endParaRPr lang="en-US" altLang="zh-CN" sz="1050" dirty="0">
              <a:latin typeface="微软雅黑" panose="020B0503020204020204" pitchFamily="34" charset="-122"/>
              <a:ea typeface="微软雅黑" panose="020B0503020204020204" pitchFamily="34" charset="-122"/>
            </a:endParaRPr>
          </a:p>
        </p:txBody>
      </p:sp>
      <p:sp>
        <p:nvSpPr>
          <p:cNvPr id="48" name="圆角矩形 48"/>
          <p:cNvSpPr>
            <a:spLocks noChangeArrowheads="1"/>
          </p:cNvSpPr>
          <p:nvPr/>
        </p:nvSpPr>
        <p:spPr bwMode="auto">
          <a:xfrm>
            <a:off x="306277" y="2307006"/>
            <a:ext cx="2214246"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5682557" y="2877040"/>
            <a:ext cx="3136252" cy="902555"/>
          </a:xfrm>
          <a:prstGeom prst="rect">
            <a:avLst/>
          </a:prstGeom>
        </p:spPr>
        <p:txBody>
          <a:bodyPr wrap="square">
            <a:spAutoFit/>
          </a:bodyPr>
          <a:lstStyle/>
          <a:p>
            <a:pPr>
              <a:lnSpc>
                <a:spcPct val="130000"/>
              </a:lnSpc>
            </a:pPr>
            <a:r>
              <a:rPr lang="zh-CN" altLang="en-US" sz="1350" dirty="0">
                <a:latin typeface="微软雅黑" panose="020B0503020204020204" pitchFamily="34" charset="-122"/>
                <a:ea typeface="微软雅黑" panose="020B0503020204020204" pitchFamily="34" charset="-122"/>
              </a:rPr>
              <a:t>    在成本管理中，对成本指标进行</a:t>
            </a:r>
            <a:r>
              <a:rPr lang="zh-CN" altLang="en-US" sz="1350" dirty="0">
                <a:solidFill>
                  <a:srgbClr val="FF0000"/>
                </a:solidFill>
                <a:latin typeface="微软雅黑" panose="020B0503020204020204" pitchFamily="34" charset="-122"/>
                <a:ea typeface="微软雅黑" panose="020B0503020204020204" pitchFamily="34" charset="-122"/>
              </a:rPr>
              <a:t>风险分析</a:t>
            </a:r>
            <a:r>
              <a:rPr lang="zh-CN" altLang="en-US" sz="1350" dirty="0">
                <a:latin typeface="微软雅黑" panose="020B0503020204020204" pitchFamily="34" charset="-122"/>
                <a:ea typeface="微软雅黑" panose="020B0503020204020204" pitchFamily="34" charset="-122"/>
              </a:rPr>
              <a:t>并</a:t>
            </a:r>
            <a:r>
              <a:rPr lang="zh-CN" altLang="en-US" sz="1350" dirty="0">
                <a:solidFill>
                  <a:srgbClr val="FF0000"/>
                </a:solidFill>
                <a:latin typeface="微软雅黑" panose="020B0503020204020204" pitchFamily="34" charset="-122"/>
                <a:ea typeface="微软雅黑" panose="020B0503020204020204" pitchFamily="34" charset="-122"/>
              </a:rPr>
              <a:t>建立预警机制</a:t>
            </a:r>
            <a:r>
              <a:rPr lang="zh-CN" altLang="en-US" sz="1350" dirty="0">
                <a:latin typeface="微软雅黑" panose="020B0503020204020204" pitchFamily="34" charset="-122"/>
                <a:ea typeface="微软雅黑" panose="020B0503020204020204" pitchFamily="34" charset="-122"/>
              </a:rPr>
              <a:t>是企业管理决策中的重要环节。</a:t>
            </a:r>
          </a:p>
        </p:txBody>
      </p:sp>
      <p:sp>
        <p:nvSpPr>
          <p:cNvPr id="50" name="文本框 49"/>
          <p:cNvSpPr txBox="1"/>
          <p:nvPr/>
        </p:nvSpPr>
        <p:spPr>
          <a:xfrm>
            <a:off x="3663008" y="1566678"/>
            <a:ext cx="1875295"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风险预警与规避</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756657"/>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质量指标计算与展示</a:t>
            </a:r>
            <a:endParaRPr lang="zh-CN" altLang="en-US" sz="1500" b="1" dirty="0">
              <a:solidFill>
                <a:schemeClr val="bg1"/>
              </a:solidFill>
              <a:latin typeface="微软雅黑" pitchFamily="34" charset="-122"/>
              <a:ea typeface="微软雅黑" pitchFamily="34" charset="-122"/>
            </a:endParaRP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质量问题的离线分析</a:t>
            </a:r>
            <a:endParaRPr lang="zh-CN" altLang="en-US" sz="1500" b="1" dirty="0">
              <a:solidFill>
                <a:schemeClr val="bg1"/>
              </a:solidFill>
              <a:latin typeface="微软雅黑" pitchFamily="34" charset="-122"/>
              <a:ea typeface="微软雅黑" pitchFamily="34" charset="-122"/>
            </a:endParaRP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smtClean="0">
                <a:solidFill>
                  <a:schemeClr val="bg1"/>
                </a:solidFill>
                <a:latin typeface="微软雅黑" pitchFamily="34" charset="-122"/>
                <a:ea typeface="微软雅黑" pitchFamily="34" charset="-122"/>
              </a:rPr>
              <a:t>质量设计产品改进</a:t>
            </a:r>
            <a:endParaRPr lang="zh-CN" altLang="en-US" sz="1500" b="1" dirty="0">
              <a:solidFill>
                <a:schemeClr val="bg1"/>
              </a:solidFill>
              <a:latin typeface="微软雅黑" pitchFamily="34" charset="-122"/>
              <a:ea typeface="微软雅黑" pitchFamily="34" charset="-122"/>
            </a:endParaRPr>
          </a:p>
        </p:txBody>
      </p:sp>
      <p:sp>
        <p:nvSpPr>
          <p:cNvPr id="19" name="矩形 18"/>
          <p:cNvSpPr/>
          <p:nvPr/>
        </p:nvSpPr>
        <p:spPr>
          <a:xfrm>
            <a:off x="653279" y="5285277"/>
            <a:ext cx="7977544" cy="1131079"/>
          </a:xfrm>
          <a:prstGeom prst="rect">
            <a:avLst/>
          </a:prstGeom>
        </p:spPr>
        <p:txBody>
          <a:bodyPr wrap="square">
            <a:spAutoFit/>
          </a:bodyPr>
          <a:lstStyle/>
          <a:p>
            <a:pPr>
              <a:lnSpc>
                <a:spcPct val="150000"/>
              </a:lnSpc>
            </a:pPr>
            <a:r>
              <a:rPr lang="zh-CN" altLang="zh-CN" sz="1500" dirty="0">
                <a:latin typeface="黑体" panose="02010609060101010101" pitchFamily="49" charset="-122"/>
                <a:ea typeface="黑体" panose="02010609060101010101" pitchFamily="49" charset="-122"/>
              </a:rPr>
              <a:t>根据历史</a:t>
            </a:r>
            <a:r>
              <a:rPr lang="zh-CN" altLang="zh-CN" sz="1500" dirty="0" smtClean="0">
                <a:latin typeface="黑体" panose="02010609060101010101" pitchFamily="49" charset="-122"/>
                <a:ea typeface="黑体" panose="02010609060101010101" pitchFamily="49" charset="-122"/>
              </a:rPr>
              <a:t>质量</a:t>
            </a:r>
            <a:r>
              <a:rPr lang="zh-CN" altLang="en-US" sz="1500" dirty="0" smtClean="0">
                <a:latin typeface="黑体" panose="02010609060101010101" pitchFamily="49" charset="-122"/>
                <a:ea typeface="黑体" panose="02010609060101010101" pitchFamily="49" charset="-122"/>
              </a:rPr>
              <a:t>数据对</a:t>
            </a:r>
            <a:r>
              <a:rPr lang="zh-CN" altLang="en-US" sz="1500" dirty="0" smtClean="0">
                <a:solidFill>
                  <a:srgbClr val="FF0000"/>
                </a:solidFill>
                <a:latin typeface="黑体" panose="02010609060101010101" pitchFamily="49" charset="-122"/>
                <a:ea typeface="黑体" panose="02010609060101010101" pitchFamily="49" charset="-122"/>
              </a:rPr>
              <a:t>核心</a:t>
            </a:r>
            <a:r>
              <a:rPr lang="en-US" altLang="zh-CN" sz="1500" dirty="0" smtClean="0">
                <a:solidFill>
                  <a:srgbClr val="FF0000"/>
                </a:solidFill>
                <a:latin typeface="黑体" panose="02010609060101010101" pitchFamily="49" charset="-122"/>
                <a:ea typeface="黑体" panose="02010609060101010101" pitchFamily="49" charset="-122"/>
              </a:rPr>
              <a:t>KPI</a:t>
            </a:r>
            <a:r>
              <a:rPr lang="zh-CN" altLang="en-US" sz="1500" dirty="0" smtClean="0">
                <a:solidFill>
                  <a:srgbClr val="FF0000"/>
                </a:solidFill>
                <a:latin typeface="黑体" panose="02010609060101010101" pitchFamily="49" charset="-122"/>
                <a:ea typeface="黑体" panose="02010609060101010101" pitchFamily="49" charset="-122"/>
              </a:rPr>
              <a:t>指标</a:t>
            </a:r>
            <a:r>
              <a:rPr lang="zh-CN" altLang="en-US" sz="1500" dirty="0" smtClean="0">
                <a:latin typeface="黑体" panose="02010609060101010101" pitchFamily="49" charset="-122"/>
                <a:ea typeface="黑体" panose="02010609060101010101" pitchFamily="49" charset="-122"/>
              </a:rPr>
              <a:t>进行计算与展示，并对于存在的历史质量问题进行生产</a:t>
            </a:r>
            <a:r>
              <a:rPr lang="zh-CN" altLang="en-US" sz="1500" dirty="0" smtClean="0">
                <a:solidFill>
                  <a:srgbClr val="FF0000"/>
                </a:solidFill>
                <a:latin typeface="黑体" panose="02010609060101010101" pitchFamily="49" charset="-122"/>
                <a:ea typeface="黑体" panose="02010609060101010101" pitchFamily="49" charset="-122"/>
              </a:rPr>
              <a:t>全</a:t>
            </a:r>
            <a:r>
              <a:rPr lang="zh-CN" altLang="en-US" sz="1500" dirty="0">
                <a:solidFill>
                  <a:srgbClr val="FF0000"/>
                </a:solidFill>
                <a:latin typeface="黑体" panose="02010609060101010101" pitchFamily="49" charset="-122"/>
                <a:ea typeface="黑体" panose="02010609060101010101" pitchFamily="49" charset="-122"/>
              </a:rPr>
              <a:t>流程的问题分析</a:t>
            </a:r>
            <a:r>
              <a:rPr lang="zh-CN" altLang="en-US" sz="1500" dirty="0" smtClean="0">
                <a:solidFill>
                  <a:srgbClr val="FF0000"/>
                </a:solidFill>
                <a:latin typeface="黑体" panose="02010609060101010101" pitchFamily="49" charset="-122"/>
                <a:ea typeface="黑体" panose="02010609060101010101" pitchFamily="49" charset="-122"/>
              </a:rPr>
              <a:t>与原因追溯</a:t>
            </a:r>
            <a:r>
              <a:rPr lang="zh-CN" altLang="en-US" sz="1500" dirty="0" smtClean="0">
                <a:latin typeface="黑体" panose="02010609060101010101" pitchFamily="49" charset="-122"/>
                <a:ea typeface="黑体" panose="02010609060101010101" pitchFamily="49" charset="-122"/>
              </a:rPr>
              <a:t>，结合材料工艺研究</a:t>
            </a:r>
            <a:r>
              <a:rPr lang="zh-CN" altLang="en-US" sz="1500" dirty="0" smtClean="0">
                <a:solidFill>
                  <a:srgbClr val="FF0000"/>
                </a:solidFill>
                <a:latin typeface="黑体" panose="02010609060101010101" pitchFamily="49" charset="-122"/>
                <a:ea typeface="黑体" panose="02010609060101010101" pitchFamily="49" charset="-122"/>
              </a:rPr>
              <a:t>维护更新产品工艺库</a:t>
            </a:r>
            <a:r>
              <a:rPr lang="zh-CN" altLang="en-US" sz="1500" dirty="0" smtClean="0">
                <a:latin typeface="黑体" panose="02010609060101010101" pitchFamily="49" charset="-122"/>
                <a:ea typeface="黑体" panose="02010609060101010101" pitchFamily="49" charset="-122"/>
              </a:rPr>
              <a:t>，实现</a:t>
            </a:r>
            <a:r>
              <a:rPr lang="zh-CN" altLang="en-US" sz="1500" dirty="0" smtClean="0">
                <a:solidFill>
                  <a:srgbClr val="FF0000"/>
                </a:solidFill>
                <a:latin typeface="黑体" panose="02010609060101010101" pitchFamily="49" charset="-122"/>
                <a:ea typeface="黑体" panose="02010609060101010101" pitchFamily="49" charset="-122"/>
              </a:rPr>
              <a:t>质量设计的持续改进</a:t>
            </a:r>
            <a:r>
              <a:rPr lang="zh-CN" altLang="en-US" sz="1500" dirty="0" smtClean="0">
                <a:latin typeface="黑体" panose="02010609060101010101" pitchFamily="49" charset="-122"/>
                <a:ea typeface="黑体" panose="02010609060101010101" pitchFamily="49" charset="-122"/>
              </a:rPr>
              <a:t>。</a:t>
            </a:r>
            <a:endParaRPr lang="en-US" altLang="zh-CN" sz="15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10"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521494" y="1587944"/>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7" name="椭圆 46"/>
          <p:cNvSpPr/>
          <p:nvPr/>
        </p:nvSpPr>
        <p:spPr>
          <a:xfrm>
            <a:off x="653279" y="1635802"/>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任意多边形 47"/>
          <p:cNvSpPr/>
          <p:nvPr/>
        </p:nvSpPr>
        <p:spPr>
          <a:xfrm>
            <a:off x="521494" y="1607376"/>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9" name="椭圆 48"/>
          <p:cNvSpPr/>
          <p:nvPr/>
        </p:nvSpPr>
        <p:spPr>
          <a:xfrm>
            <a:off x="653279" y="1655234"/>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2" name="表格 51"/>
          <p:cNvGraphicFramePr>
            <a:graphicFrameLocks noGrp="1"/>
          </p:cNvGraphicFramePr>
          <p:nvPr>
            <p:extLst/>
          </p:nvPr>
        </p:nvGraphicFramePr>
        <p:xfrm>
          <a:off x="4474272" y="1849490"/>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500" dirty="0">
                          <a:latin typeface="微软雅黑" panose="020B0503020204020204" pitchFamily="34" charset="-122"/>
                          <a:ea typeface="微软雅黑" panose="020B0503020204020204" pitchFamily="34" charset="-122"/>
                        </a:rPr>
                        <a:t>熔炼溶液</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5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2622252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 xmlns:a16="http://schemas.microsoft.com/office/drawing/2014/main"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 xmlns:a16="http://schemas.microsoft.com/office/drawing/2014/main"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 xmlns:a16="http://schemas.microsoft.com/office/drawing/2014/main"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 xmlns:a16="http://schemas.microsoft.com/office/drawing/2014/main"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 xmlns:a16="http://schemas.microsoft.com/office/drawing/2014/main"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 xmlns:a16="http://schemas.microsoft.com/office/drawing/2014/main"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 xmlns:a16="http://schemas.microsoft.com/office/drawing/2014/main"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 xmlns:a16="http://schemas.microsoft.com/office/drawing/2014/main"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48" y="2053439"/>
            <a:ext cx="5381254" cy="3833525"/>
          </a:xfrm>
          <a:prstGeom prst="rect">
            <a:avLst/>
          </a:prstGeom>
        </p:spPr>
      </p:pic>
      <p:sp>
        <p:nvSpPr>
          <p:cNvPr id="24" name="文本框 23"/>
          <p:cNvSpPr txBox="1"/>
          <p:nvPr/>
        </p:nvSpPr>
        <p:spPr>
          <a:xfrm>
            <a:off x="3663008" y="1566678"/>
            <a:ext cx="1875295"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质量问题追溯</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833965" y="2053439"/>
            <a:ext cx="3127155" cy="3631763"/>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数据源头</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生产过程</a:t>
            </a:r>
            <a:r>
              <a:rPr lang="zh-CN" altLang="en-US" sz="1600" dirty="0" smtClean="0">
                <a:solidFill>
                  <a:srgbClr val="FF0000"/>
                </a:solidFill>
                <a:latin typeface="微软雅黑" panose="020B0503020204020204" pitchFamily="34" charset="-122"/>
                <a:ea typeface="微软雅黑" panose="020B0503020204020204" pitchFamily="34" charset="-122"/>
              </a:rPr>
              <a:t>监测数据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质量</a:t>
            </a:r>
            <a:r>
              <a:rPr lang="zh-CN" altLang="en-US" sz="1600" dirty="0" smtClean="0">
                <a:solidFill>
                  <a:srgbClr val="FF0000"/>
                </a:solidFill>
                <a:latin typeface="微软雅黑" panose="020B0503020204020204" pitchFamily="34" charset="-122"/>
                <a:ea typeface="微软雅黑" panose="020B0503020204020204" pitchFamily="34" charset="-122"/>
              </a:rPr>
              <a:t>工艺数据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rPr>
              <a:t>用户</a:t>
            </a:r>
            <a:r>
              <a:rPr lang="zh-CN" altLang="en-US" sz="1600" dirty="0" smtClean="0">
                <a:solidFill>
                  <a:srgbClr val="FF0000"/>
                </a:solidFill>
                <a:latin typeface="微软雅黑" panose="020B0503020204020204" pitchFamily="34" charset="-122"/>
                <a:ea typeface="微软雅黑" panose="020B0503020204020204" pitchFamily="34" charset="-122"/>
              </a:rPr>
              <a:t>评价数据</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质量问题追溯方法</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将生产</a:t>
            </a:r>
            <a:r>
              <a:rPr lang="zh-CN" altLang="en-US" sz="1600" dirty="0" smtClean="0">
                <a:solidFill>
                  <a:srgbClr val="FF0000"/>
                </a:solidFill>
                <a:latin typeface="微软雅黑" panose="020B0503020204020204" pitchFamily="34" charset="-122"/>
                <a:ea typeface="微软雅黑" panose="020B0503020204020204" pitchFamily="34" charset="-122"/>
              </a:rPr>
              <a:t>全流程数据进行关联</a:t>
            </a:r>
            <a:r>
              <a:rPr lang="zh-CN" altLang="en-US" sz="1600" dirty="0" smtClean="0">
                <a:latin typeface="微软雅黑" panose="020B0503020204020204" pitchFamily="34" charset="-122"/>
                <a:ea typeface="微软雅黑" panose="020B0503020204020204" pitchFamily="34" charset="-122"/>
              </a:rPr>
              <a:t>，根据质量问题特征</a:t>
            </a:r>
            <a:r>
              <a:rPr lang="zh-CN" altLang="en-US" sz="1600" dirty="0" smtClean="0">
                <a:solidFill>
                  <a:srgbClr val="FF0000"/>
                </a:solidFill>
                <a:latin typeface="微软雅黑" panose="020B0503020204020204" pitchFamily="34" charset="-122"/>
                <a:ea typeface="微软雅黑" panose="020B0503020204020204" pitchFamily="34" charset="-122"/>
              </a:rPr>
              <a:t>寻找关联度最高的参数</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追溯目的</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高效、准确定位质量问题出处，有效指导</a:t>
            </a:r>
            <a:r>
              <a:rPr lang="zh-CN" altLang="en-US" sz="1600" dirty="0" smtClean="0">
                <a:solidFill>
                  <a:srgbClr val="FF0000"/>
                </a:solidFill>
                <a:latin typeface="微软雅黑" panose="020B0503020204020204" pitchFamily="34" charset="-122"/>
                <a:ea typeface="微软雅黑" panose="020B0503020204020204" pitchFamily="34" charset="-122"/>
              </a:rPr>
              <a:t>生产模式改良</a:t>
            </a:r>
            <a:r>
              <a:rPr lang="zh-CN" altLang="en-US" sz="1600" dirty="0" smtClean="0">
                <a:latin typeface="微软雅黑" panose="020B0503020204020204" pitchFamily="34" charset="-122"/>
                <a:ea typeface="微软雅黑" panose="020B0503020204020204" pitchFamily="34" charset="-122"/>
              </a:rPr>
              <a:t>与</a:t>
            </a:r>
            <a:r>
              <a:rPr lang="zh-CN" altLang="en-US" sz="1600" dirty="0" smtClean="0">
                <a:solidFill>
                  <a:srgbClr val="FF0000"/>
                </a:solidFill>
                <a:latin typeface="微软雅黑" panose="020B0503020204020204" pitchFamily="34" charset="-122"/>
                <a:ea typeface="微软雅黑" panose="020B0503020204020204" pitchFamily="34" charset="-122"/>
              </a:rPr>
              <a:t>工艺参数调整</a:t>
            </a:r>
            <a:endParaRPr lang="en-US" altLang="zh-CN" sz="1600"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326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429327" y="1566678"/>
            <a:ext cx="2267529"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质量设计、产品改进</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833965" y="2053439"/>
            <a:ext cx="3127155" cy="184665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生产模式闭环</a:t>
            </a:r>
            <a:endParaRPr lang="en-US" altLang="zh-CN"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工艺库为产品的生产过程提供</a:t>
            </a:r>
            <a:r>
              <a:rPr lang="zh-CN" altLang="en-US" sz="1600" dirty="0" smtClean="0">
                <a:solidFill>
                  <a:srgbClr val="FF0000"/>
                </a:solidFill>
                <a:latin typeface="微软雅黑" panose="020B0503020204020204" pitchFamily="34" charset="-122"/>
                <a:ea typeface="微软雅黑" panose="020B0503020204020204" pitchFamily="34" charset="-122"/>
              </a:rPr>
              <a:t>工艺方法的指导</a:t>
            </a:r>
            <a:r>
              <a:rPr lang="zh-CN" altLang="en-US" sz="1600" dirty="0" smtClean="0">
                <a:latin typeface="微软雅黑" panose="020B0503020204020204" pitchFamily="34" charset="-122"/>
                <a:ea typeface="微软雅黑" panose="020B0503020204020204" pitchFamily="34" charset="-122"/>
              </a:rPr>
              <a:t>，产品生产部门为客户提供</a:t>
            </a:r>
            <a:r>
              <a:rPr lang="zh-CN" altLang="en-US" sz="1600" dirty="0" smtClean="0">
                <a:solidFill>
                  <a:srgbClr val="FF0000"/>
                </a:solidFill>
                <a:latin typeface="微软雅黑" panose="020B0503020204020204" pitchFamily="34" charset="-122"/>
                <a:ea typeface="微软雅黑" panose="020B0503020204020204" pitchFamily="34" charset="-122"/>
              </a:rPr>
              <a:t>产品服务</a:t>
            </a:r>
            <a:r>
              <a:rPr lang="zh-CN" altLang="en-US" sz="1600" dirty="0" smtClean="0">
                <a:latin typeface="微软雅黑" panose="020B0503020204020204" pitchFamily="34" charset="-122"/>
                <a:ea typeface="微软雅黑" panose="020B0503020204020204" pitchFamily="34" charset="-122"/>
              </a:rPr>
              <a:t>，用户根据产品使用体验给出的</a:t>
            </a:r>
            <a:r>
              <a:rPr lang="zh-CN" altLang="en-US" sz="1600" dirty="0" smtClean="0">
                <a:solidFill>
                  <a:srgbClr val="FF0000"/>
                </a:solidFill>
                <a:latin typeface="微软雅黑" panose="020B0503020204020204" pitchFamily="34" charset="-122"/>
                <a:ea typeface="微软雅黑" panose="020B0503020204020204" pitchFamily="34" charset="-122"/>
              </a:rPr>
              <a:t>反馈情况</a:t>
            </a:r>
            <a:r>
              <a:rPr lang="zh-CN" altLang="en-US" sz="1600" dirty="0" smtClean="0">
                <a:latin typeface="微软雅黑" panose="020B0503020204020204" pitchFamily="34" charset="-122"/>
                <a:ea typeface="微软雅黑" panose="020B0503020204020204" pitchFamily="34" charset="-122"/>
              </a:rPr>
              <a:t>可以反过来指导工艺库的改进。</a:t>
            </a:r>
            <a:r>
              <a:rPr lang="zh-CN" altLang="en-US" sz="1600" dirty="0" smtClean="0">
                <a:solidFill>
                  <a:srgbClr val="FF0000"/>
                </a:solidFill>
                <a:latin typeface="微软雅黑" panose="020B0503020204020204" pitchFamily="34" charset="-122"/>
                <a:ea typeface="微软雅黑" panose="020B0503020204020204" pitchFamily="34" charset="-122"/>
              </a:rPr>
              <a:t>工艺、生产、客户</a:t>
            </a:r>
            <a:r>
              <a:rPr lang="zh-CN" altLang="en-US" sz="1600" dirty="0" smtClean="0">
                <a:latin typeface="微软雅黑" panose="020B0503020204020204" pitchFamily="34" charset="-122"/>
                <a:ea typeface="微软雅黑" panose="020B0503020204020204" pitchFamily="34" charset="-122"/>
              </a:rPr>
              <a:t>三者形成闭环</a:t>
            </a:r>
            <a:endParaRPr lang="en-US" altLang="zh-CN" sz="1600" dirty="0" smtClean="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686956" y="2186845"/>
            <a:ext cx="4451100" cy="4070027"/>
          </a:xfrm>
          <a:prstGeom prst="rect">
            <a:avLst/>
          </a:prstGeom>
        </p:spPr>
      </p:pic>
      <p:sp>
        <p:nvSpPr>
          <p:cNvPr id="16" name="文本框 15"/>
          <p:cNvSpPr txBox="1"/>
          <p:nvPr/>
        </p:nvSpPr>
        <p:spPr>
          <a:xfrm>
            <a:off x="5833965" y="4202642"/>
            <a:ext cx="3127155" cy="2092881"/>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行业趋势指导工艺优化</a:t>
            </a:r>
          </a:p>
          <a:p>
            <a:r>
              <a:rPr lang="zh-CN" altLang="en-US" sz="1600" dirty="0" smtClean="0">
                <a:latin typeface="微软雅黑" panose="020B0503020204020204" pitchFamily="34" charset="-122"/>
                <a:ea typeface="微软雅黑" panose="020B0503020204020204" pitchFamily="34" charset="-122"/>
              </a:rPr>
              <a:t>通过外部数据爬取手段可以获得部分</a:t>
            </a:r>
            <a:r>
              <a:rPr lang="zh-CN" altLang="en-US" sz="1600" dirty="0" smtClean="0">
                <a:solidFill>
                  <a:srgbClr val="FF0000"/>
                </a:solidFill>
                <a:latin typeface="微软雅黑" panose="020B0503020204020204" pitchFamily="34" charset="-122"/>
                <a:ea typeface="微软雅黑" panose="020B0503020204020204" pitchFamily="34" charset="-122"/>
              </a:rPr>
              <a:t>市场数据</a:t>
            </a:r>
            <a:r>
              <a:rPr lang="zh-CN" altLang="en-US" sz="1600" dirty="0" smtClean="0">
                <a:latin typeface="微软雅黑" panose="020B0503020204020204" pitchFamily="34" charset="-122"/>
                <a:ea typeface="微软雅黑" panose="020B0503020204020204" pitchFamily="34" charset="-122"/>
              </a:rPr>
              <a:t>，进而分析得到</a:t>
            </a:r>
            <a:r>
              <a:rPr lang="zh-CN" altLang="en-US" sz="1600" dirty="0" smtClean="0">
                <a:solidFill>
                  <a:srgbClr val="FF0000"/>
                </a:solidFill>
                <a:latin typeface="微软雅黑" panose="020B0503020204020204" pitchFamily="34" charset="-122"/>
                <a:ea typeface="微软雅黑" panose="020B0503020204020204" pitchFamily="34" charset="-122"/>
              </a:rPr>
              <a:t>行业趋势变化情况</a:t>
            </a:r>
            <a:r>
              <a:rPr lang="zh-CN" altLang="en-US" sz="1600" dirty="0" smtClean="0">
                <a:latin typeface="微软雅黑" panose="020B0503020204020204" pitchFamily="34" charset="-122"/>
                <a:ea typeface="微软雅黑" panose="020B0503020204020204" pitchFamily="34" charset="-122"/>
              </a:rPr>
              <a:t>，有效利用这些信息，</a:t>
            </a:r>
            <a:r>
              <a:rPr lang="zh-CN" altLang="en-US" sz="1600" dirty="0" smtClean="0">
                <a:solidFill>
                  <a:srgbClr val="FF0000"/>
                </a:solidFill>
                <a:latin typeface="微软雅黑" panose="020B0503020204020204" pitchFamily="34" charset="-122"/>
                <a:ea typeface="微软雅黑" panose="020B0503020204020204" pitchFamily="34" charset="-122"/>
              </a:rPr>
              <a:t>精准、快速地进行产品设计</a:t>
            </a:r>
            <a:r>
              <a:rPr lang="zh-CN" altLang="en-US" sz="1600" dirty="0" smtClean="0">
                <a:latin typeface="微软雅黑" panose="020B0503020204020204" pitchFamily="34" charset="-122"/>
                <a:ea typeface="微软雅黑" panose="020B0503020204020204" pitchFamily="34" charset="-122"/>
              </a:rPr>
              <a:t>与工艺优化以满足</a:t>
            </a:r>
            <a:r>
              <a:rPr lang="zh-CN" altLang="en-US" sz="1600" dirty="0" smtClean="0">
                <a:solidFill>
                  <a:srgbClr val="FF0000"/>
                </a:solidFill>
                <a:latin typeface="微软雅黑" panose="020B0503020204020204" pitchFamily="34" charset="-122"/>
                <a:ea typeface="微软雅黑" panose="020B0503020204020204" pitchFamily="34" charset="-122"/>
              </a:rPr>
              <a:t>未来市场需求</a:t>
            </a:r>
            <a:r>
              <a:rPr lang="zh-CN" altLang="en-US" sz="1600" dirty="0" smtClean="0">
                <a:latin typeface="微软雅黑" panose="020B0503020204020204" pitchFamily="34" charset="-122"/>
                <a:ea typeface="微软雅黑" panose="020B0503020204020204" pitchFamily="34" charset="-122"/>
              </a:rPr>
              <a:t>，将对于公司利润有极大的优化</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99487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591509" y="2969843"/>
            <a:ext cx="271923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产品销售情况分析</a:t>
            </a:r>
          </a:p>
        </p:txBody>
      </p:sp>
      <p:sp>
        <p:nvSpPr>
          <p:cNvPr id="21" name="矩形 20"/>
          <p:cNvSpPr/>
          <p:nvPr/>
        </p:nvSpPr>
        <p:spPr>
          <a:xfrm>
            <a:off x="1591509" y="3511951"/>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客户分析</a:t>
            </a:r>
          </a:p>
        </p:txBody>
      </p:sp>
      <p:sp>
        <p:nvSpPr>
          <p:cNvPr id="22" name="矩形 21"/>
          <p:cNvSpPr/>
          <p:nvPr/>
        </p:nvSpPr>
        <p:spPr>
          <a:xfrm>
            <a:off x="1591509" y="4114392"/>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服务质量评估</a:t>
            </a:r>
          </a:p>
        </p:txBody>
      </p:sp>
      <p:cxnSp>
        <p:nvCxnSpPr>
          <p:cNvPr id="23" name="肘形连接符 22"/>
          <p:cNvCxnSpPr>
            <a:endCxn id="20" idx="1"/>
          </p:cNvCxnSpPr>
          <p:nvPr/>
        </p:nvCxnSpPr>
        <p:spPr>
          <a:xfrm rot="16200000" flipH="1">
            <a:off x="1144995" y="2680290"/>
            <a:ext cx="483207"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21" idx="1"/>
          </p:cNvCxnSpPr>
          <p:nvPr/>
        </p:nvCxnSpPr>
        <p:spPr>
          <a:xfrm rot="16200000" flipH="1">
            <a:off x="877356" y="2954760"/>
            <a:ext cx="1018486"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22" idx="1"/>
          </p:cNvCxnSpPr>
          <p:nvPr/>
        </p:nvCxnSpPr>
        <p:spPr>
          <a:xfrm rot="16200000" flipH="1">
            <a:off x="596099" y="3275943"/>
            <a:ext cx="1580999"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50393" y="1619692"/>
            <a:ext cx="1237029" cy="1030737"/>
            <a:chOff x="6189915" y="3760669"/>
            <a:chExt cx="1649372" cy="1374316"/>
          </a:xfrm>
        </p:grpSpPr>
        <p:sp>
          <p:nvSpPr>
            <p:cNvPr id="28" name="任意多边形 27"/>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9" name="椭圆 28"/>
            <p:cNvSpPr/>
            <p:nvPr/>
          </p:nvSpPr>
          <p:spPr>
            <a:xfrm>
              <a:off x="6378163" y="3835993"/>
              <a:ext cx="1201868" cy="123075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591509" y="4656500"/>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325042" y="3546995"/>
            <a:ext cx="2123110" cy="409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026316" y="5533060"/>
            <a:ext cx="7073551" cy="784830"/>
          </a:xfrm>
          <a:prstGeom prst="rect">
            <a:avLst/>
          </a:prstGeom>
        </p:spPr>
        <p:txBody>
          <a:bodyPr wrap="square">
            <a:spAutoFit/>
          </a:bodyPr>
          <a:lstStyle/>
          <a:p>
            <a:r>
              <a:rPr lang="zh-CN" altLang="en-US" sz="1500" dirty="0">
                <a:latin typeface="黑体" panose="02010609060101010101" pitchFamily="49" charset="-122"/>
                <a:ea typeface="黑体" panose="02010609060101010101" pitchFamily="49" charset="-122"/>
              </a:rPr>
              <a:t>分别以</a:t>
            </a:r>
            <a:r>
              <a:rPr lang="zh-CN" altLang="en-US" sz="1500" dirty="0">
                <a:solidFill>
                  <a:srgbClr val="FF0000"/>
                </a:solidFill>
                <a:latin typeface="黑体" panose="02010609060101010101" pitchFamily="49" charset="-122"/>
                <a:ea typeface="黑体" panose="02010609060101010101" pitchFamily="49" charset="-122"/>
              </a:rPr>
              <a:t>产品、客户、服务</a:t>
            </a:r>
            <a:r>
              <a:rPr lang="zh-CN" altLang="en-US" sz="1500" dirty="0">
                <a:latin typeface="黑体" panose="02010609060101010101" pitchFamily="49" charset="-122"/>
                <a:ea typeface="黑体" panose="02010609060101010101" pitchFamily="49" charset="-122"/>
              </a:rPr>
              <a:t>为导向进行数据分析，计算</a:t>
            </a:r>
            <a:r>
              <a:rPr lang="zh-CN" altLang="en-US" sz="1500" dirty="0">
                <a:solidFill>
                  <a:srgbClr val="FF0000"/>
                </a:solidFill>
                <a:latin typeface="黑体" panose="02010609060101010101" pitchFamily="49" charset="-122"/>
                <a:ea typeface="黑体" panose="02010609060101010101" pitchFamily="49" charset="-122"/>
              </a:rPr>
              <a:t>公司销售业绩</a:t>
            </a:r>
            <a:r>
              <a:rPr lang="zh-CN" altLang="en-US" sz="1500" dirty="0">
                <a:latin typeface="黑体" panose="02010609060101010101" pitchFamily="49" charset="-122"/>
                <a:ea typeface="黑体" panose="02010609060101010101" pitchFamily="49" charset="-122"/>
              </a:rPr>
              <a:t>、观察</a:t>
            </a:r>
            <a:r>
              <a:rPr lang="zh-CN" altLang="en-US" sz="1500" dirty="0">
                <a:solidFill>
                  <a:srgbClr val="FF0000"/>
                </a:solidFill>
                <a:latin typeface="黑体" panose="02010609060101010101" pitchFamily="49" charset="-122"/>
                <a:ea typeface="黑体" panose="02010609060101010101" pitchFamily="49" charset="-122"/>
              </a:rPr>
              <a:t>市场供需状况</a:t>
            </a:r>
            <a:r>
              <a:rPr lang="zh-CN" altLang="en-US" sz="1500" dirty="0">
                <a:latin typeface="黑体" panose="02010609060101010101" pitchFamily="49" charset="-122"/>
                <a:ea typeface="黑体" panose="02010609060101010101" pitchFamily="49" charset="-122"/>
              </a:rPr>
              <a:t>、了解</a:t>
            </a:r>
            <a:r>
              <a:rPr lang="zh-CN" altLang="en-US" sz="1500" dirty="0">
                <a:solidFill>
                  <a:srgbClr val="FF0000"/>
                </a:solidFill>
                <a:latin typeface="黑体" panose="02010609060101010101" pitchFamily="49" charset="-122"/>
                <a:ea typeface="黑体" panose="02010609060101010101" pitchFamily="49" charset="-122"/>
              </a:rPr>
              <a:t>产品质量及销售服务情况</a:t>
            </a:r>
            <a:r>
              <a:rPr lang="zh-CN" altLang="en-US" sz="1500" dirty="0">
                <a:latin typeface="黑体" panose="02010609060101010101" pitchFamily="49" charset="-122"/>
                <a:ea typeface="黑体" panose="02010609060101010101" pitchFamily="49" charset="-122"/>
              </a:rPr>
              <a:t>，并根据</a:t>
            </a:r>
            <a:r>
              <a:rPr lang="zh-CN" altLang="zh-CN" sz="1500" dirty="0">
                <a:latin typeface="黑体" panose="02010609060101010101" pitchFamily="49" charset="-122"/>
                <a:ea typeface="黑体" panose="02010609060101010101" pitchFamily="49" charset="-122"/>
              </a:rPr>
              <a:t>资源信息及订单情况</a:t>
            </a:r>
            <a:r>
              <a:rPr lang="zh-CN" altLang="en-US" sz="1500" dirty="0">
                <a:latin typeface="黑体" panose="02010609060101010101" pitchFamily="49" charset="-122"/>
                <a:ea typeface="黑体" panose="02010609060101010101" pitchFamily="49" charset="-122"/>
              </a:rPr>
              <a:t>提供</a:t>
            </a:r>
            <a:r>
              <a:rPr lang="zh-CN" altLang="en-US" sz="1500" dirty="0">
                <a:solidFill>
                  <a:srgbClr val="FF0000"/>
                </a:solidFill>
                <a:latin typeface="黑体" panose="02010609060101010101" pitchFamily="49" charset="-122"/>
                <a:ea typeface="黑体" panose="02010609060101010101" pitchFamily="49" charset="-122"/>
              </a:rPr>
              <a:t>辅助排程模块</a:t>
            </a:r>
            <a:r>
              <a:rPr lang="zh-CN" altLang="en-US" sz="1500" dirty="0">
                <a:latin typeface="黑体" panose="02010609060101010101" pitchFamily="49" charset="-122"/>
                <a:ea typeface="黑体" panose="02010609060101010101" pitchFamily="49" charset="-122"/>
              </a:rPr>
              <a:t>，提升客户精益化服务质量。</a:t>
            </a:r>
          </a:p>
        </p:txBody>
      </p:sp>
      <p:graphicFrame>
        <p:nvGraphicFramePr>
          <p:cNvPr id="50" name="表格 49"/>
          <p:cNvGraphicFramePr>
            <a:graphicFrameLocks noGrp="1"/>
          </p:cNvGraphicFramePr>
          <p:nvPr>
            <p:extLst/>
          </p:nvPr>
        </p:nvGraphicFramePr>
        <p:xfrm>
          <a:off x="4398072" y="1518265"/>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销售分析</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客户分析</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500" dirty="0">
                          <a:latin typeface="微软雅黑" panose="020B0503020204020204" pitchFamily="34" charset="-122"/>
                          <a:ea typeface="微软雅黑" panose="020B0503020204020204" pitchFamily="34" charset="-122"/>
                        </a:rPr>
                        <a:t>A</a:t>
                      </a:r>
                      <a:r>
                        <a:rPr lang="zh-CN" altLang="en-US" sz="15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5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35876240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a:off x="92836" y="2296702"/>
            <a:ext cx="4341285" cy="3983229"/>
          </a:xfrm>
          <a:prstGeom prst="rect">
            <a:avLst/>
          </a:prstGeom>
          <a:ln>
            <a:solidFill>
              <a:schemeClr val="tx1"/>
            </a:solidFill>
          </a:ln>
        </p:spPr>
      </p:pic>
      <p:sp>
        <p:nvSpPr>
          <p:cNvPr id="37" name="文本框 36"/>
          <p:cNvSpPr txBox="1"/>
          <p:nvPr/>
        </p:nvSpPr>
        <p:spPr>
          <a:xfrm>
            <a:off x="3961271" y="1565573"/>
            <a:ext cx="156821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销售指标分析</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014233" y="520545"/>
            <a:ext cx="27510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09189390"/>
              </p:ext>
            </p:extLst>
          </p:nvPr>
        </p:nvGraphicFramePr>
        <p:xfrm>
          <a:off x="6234846" y="4779449"/>
          <a:ext cx="2714217" cy="1764226"/>
        </p:xfrm>
        <a:graphic>
          <a:graphicData uri="http://schemas.openxmlformats.org/presentationml/2006/ole">
            <mc:AlternateContent xmlns:mc="http://schemas.openxmlformats.org/markup-compatibility/2006">
              <mc:Choice xmlns:v="urn:schemas-microsoft-com:vml" Requires="v">
                <p:oleObj spid="_x0000_s1065" r:id="rId5" imgW="8762971" imgH="5515014" progId="Visio.Drawing.15">
                  <p:embed/>
                </p:oleObj>
              </mc:Choice>
              <mc:Fallback>
                <p:oleObj r:id="rId5" imgW="8762971" imgH="5515014"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4846" y="4779449"/>
                        <a:ext cx="2714217" cy="1764226"/>
                      </a:xfrm>
                      <a:prstGeom prst="rect">
                        <a:avLst/>
                      </a:prstGeom>
                      <a:noFill/>
                      <a:ln>
                        <a:solidFill>
                          <a:schemeClr val="tx1"/>
                        </a:solidFill>
                      </a:ln>
                    </p:spPr>
                  </p:pic>
                </p:oleObj>
              </mc:Fallback>
            </mc:AlternateContent>
          </a:graphicData>
        </a:graphic>
      </p:graphicFrame>
      <p:sp>
        <p:nvSpPr>
          <p:cNvPr id="10" name="Rectangle 4"/>
          <p:cNvSpPr>
            <a:spLocks noChangeArrowheads="1"/>
          </p:cNvSpPr>
          <p:nvPr/>
        </p:nvSpPr>
        <p:spPr bwMode="auto">
          <a:xfrm>
            <a:off x="7223761" y="-5672"/>
            <a:ext cx="31350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003064016"/>
              </p:ext>
            </p:extLst>
          </p:nvPr>
        </p:nvGraphicFramePr>
        <p:xfrm>
          <a:off x="6234846" y="3084109"/>
          <a:ext cx="2714217" cy="1742854"/>
        </p:xfrm>
        <a:graphic>
          <a:graphicData uri="http://schemas.openxmlformats.org/presentationml/2006/ole">
            <mc:AlternateContent xmlns:mc="http://schemas.openxmlformats.org/markup-compatibility/2006">
              <mc:Choice xmlns:v="urn:schemas-microsoft-com:vml" Requires="v">
                <p:oleObj spid="_x0000_s1066" r:id="rId7" imgW="8762971" imgH="5515014" progId="Visio.Drawing.15">
                  <p:embed/>
                </p:oleObj>
              </mc:Choice>
              <mc:Fallback>
                <p:oleObj r:id="rId7" imgW="8762971" imgH="5515014" progId="Visio.Drawing.15">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4846" y="3084109"/>
                        <a:ext cx="2714217" cy="1742854"/>
                      </a:xfrm>
                      <a:prstGeom prst="rect">
                        <a:avLst/>
                      </a:prstGeom>
                      <a:noFill/>
                      <a:ln>
                        <a:solidFill>
                          <a:schemeClr val="tx1"/>
                        </a:solidFill>
                      </a:ln>
                    </p:spPr>
                  </p:pic>
                </p:oleObj>
              </mc:Fallback>
            </mc:AlternateContent>
          </a:graphicData>
        </a:graphic>
      </p:graphicFrame>
      <p:sp>
        <p:nvSpPr>
          <p:cNvPr id="26" name="文本框 25"/>
          <p:cNvSpPr txBox="1"/>
          <p:nvPr/>
        </p:nvSpPr>
        <p:spPr>
          <a:xfrm>
            <a:off x="6208225" y="2176315"/>
            <a:ext cx="2740838"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指标展示与分析：</a:t>
            </a:r>
            <a:r>
              <a:rPr lang="zh-CN" altLang="en-US" sz="1200" dirty="0" smtClean="0">
                <a:latin typeface="微软雅黑" panose="020B0503020204020204" pitchFamily="34" charset="-122"/>
                <a:ea typeface="微软雅黑" panose="020B0503020204020204" pitchFamily="34" charset="-122"/>
              </a:rPr>
              <a:t>结合具体销售</a:t>
            </a:r>
            <a:r>
              <a:rPr lang="en-US" altLang="zh-CN" sz="1200" dirty="0" smtClean="0">
                <a:solidFill>
                  <a:srgbClr val="FF0000"/>
                </a:solidFill>
                <a:latin typeface="微软雅黑" panose="020B0503020204020204" pitchFamily="34" charset="-122"/>
                <a:ea typeface="微软雅黑" panose="020B0503020204020204" pitchFamily="34" charset="-122"/>
              </a:rPr>
              <a:t>KPI</a:t>
            </a:r>
            <a:r>
              <a:rPr lang="zh-CN" altLang="en-US" sz="1200" dirty="0" smtClean="0">
                <a:solidFill>
                  <a:srgbClr val="FF0000"/>
                </a:solidFill>
                <a:latin typeface="微软雅黑" panose="020B0503020204020204" pitchFamily="34" charset="-122"/>
                <a:ea typeface="微软雅黑" panose="020B0503020204020204" pitchFamily="34" charset="-122"/>
              </a:rPr>
              <a:t>指标类型与含义</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选择合适的图表展示方法</a:t>
            </a:r>
            <a:r>
              <a:rPr lang="zh-CN" altLang="en-US" sz="1200" dirty="0" smtClean="0">
                <a:latin typeface="微软雅黑" panose="020B0503020204020204" pitchFamily="34" charset="-122"/>
                <a:ea typeface="微软雅黑" panose="020B0503020204020204" pitchFamily="34" charset="-122"/>
              </a:rPr>
              <a:t>，生动、形象、直观地对销售情况进行表达</a:t>
            </a:r>
            <a:endParaRPr lang="zh-CN" altLang="en-US" sz="12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4423150" y="2175657"/>
            <a:ext cx="1553131" cy="1815882"/>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销售数据预处理：</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缺失值拟合</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冗余值剔除</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离群</a:t>
            </a:r>
            <a:r>
              <a:rPr lang="zh-CN" altLang="en-US" sz="1400" dirty="0" smtClean="0">
                <a:latin typeface="微软雅黑" panose="020B0503020204020204" pitchFamily="34" charset="-122"/>
                <a:ea typeface="微软雅黑" panose="020B0503020204020204" pitchFamily="34" charset="-122"/>
              </a:rPr>
              <a:t>点处理</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数据多维度归档（时间、产品）</a:t>
            </a:r>
            <a:endParaRPr lang="en-US" altLang="zh-CN" sz="1400" dirty="0" smtClean="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096077" y="2289132"/>
            <a:ext cx="18973" cy="4254543"/>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4449771" y="4232291"/>
            <a:ext cx="1785075"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常见</a:t>
            </a:r>
            <a:r>
              <a:rPr lang="zh-CN" altLang="en-US" sz="1400" b="1" dirty="0" smtClean="0">
                <a:latin typeface="微软雅黑" panose="020B0503020204020204" pitchFamily="34" charset="-122"/>
                <a:ea typeface="微软雅黑" panose="020B0503020204020204" pitchFamily="34" charset="-122"/>
              </a:rPr>
              <a:t>统计值计算：</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方差</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同比变化率</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时间平滑指数</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75270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23528" y="1613531"/>
            <a:ext cx="115354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客户管理</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stretch>
            <a:fillRect/>
          </a:stretch>
        </p:blipFill>
        <p:spPr>
          <a:xfrm>
            <a:off x="427257" y="2111232"/>
            <a:ext cx="5858783" cy="3234480"/>
          </a:xfrm>
          <a:prstGeom prst="rect">
            <a:avLst/>
          </a:prstGeom>
        </p:spPr>
      </p:pic>
      <p:sp>
        <p:nvSpPr>
          <p:cNvPr id="2" name="Rectangle 2"/>
          <p:cNvSpPr>
            <a:spLocks noChangeArrowheads="1"/>
          </p:cNvSpPr>
          <p:nvPr/>
        </p:nvSpPr>
        <p:spPr bwMode="auto">
          <a:xfrm>
            <a:off x="5210175" y="17802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6505576" y="2199880"/>
            <a:ext cx="2223075" cy="1569660"/>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客户考核指标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交易额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退</a:t>
            </a:r>
            <a:r>
              <a:rPr lang="zh-CN" altLang="en-US" sz="1600" dirty="0" smtClean="0">
                <a:latin typeface="微软雅黑" panose="020B0503020204020204" pitchFamily="34" charset="-122"/>
                <a:ea typeface="微软雅黑" panose="020B0503020204020204" pitchFamily="34" charset="-122"/>
              </a:rPr>
              <a:t>单量</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欠款额</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失信记录</a:t>
            </a:r>
            <a:endParaRPr lang="en-US" altLang="zh-CN" sz="1600" dirty="0" smtClean="0">
              <a:latin typeface="微软雅黑" panose="020B0503020204020204" pitchFamily="34" charset="-122"/>
              <a:ea typeface="微软雅黑" panose="020B0503020204020204" pitchFamily="34" charset="-122"/>
            </a:endParaRPr>
          </a:p>
        </p:txBody>
      </p:sp>
      <p:sp>
        <p:nvSpPr>
          <p:cNvPr id="24" name="文本框 23"/>
          <p:cNvSpPr txBox="1"/>
          <p:nvPr/>
        </p:nvSpPr>
        <p:spPr>
          <a:xfrm>
            <a:off x="6505576" y="4039502"/>
            <a:ext cx="2381249" cy="1323439"/>
          </a:xfrm>
          <a:prstGeom prst="rect">
            <a:avLst/>
          </a:prstGeom>
          <a:noFill/>
        </p:spPr>
        <p:txBody>
          <a:bodyPr wrap="square" rtlCol="0">
            <a:spAutoFit/>
          </a:bodyPr>
          <a:lstStyle/>
          <a:p>
            <a:r>
              <a:rPr lang="zh-CN" altLang="en-US" sz="1600" b="1" dirty="0" smtClean="0">
                <a:latin typeface="微软雅黑" panose="020B0503020204020204" pitchFamily="34" charset="-122"/>
                <a:ea typeface="微软雅黑" panose="020B0503020204020204" pitchFamily="34" charset="-122"/>
              </a:rPr>
              <a:t>高评级的客户待遇：</a:t>
            </a:r>
            <a:endParaRPr lang="en-US" altLang="zh-CN" sz="1600" b="1" dirty="0" smtClean="0">
              <a:latin typeface="微软雅黑" panose="020B0503020204020204" pitchFamily="34" charset="-122"/>
              <a:ea typeface="微软雅黑" panose="020B0503020204020204" pitchFamily="34" charset="-122"/>
            </a:endParaRPr>
          </a:p>
          <a:p>
            <a:endParaRPr lang="en-US" altLang="zh-CN" sz="1600" b="1"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更高优先级的排单</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力度更大的优惠政策</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更优质的售后体验</a:t>
            </a:r>
            <a:endParaRPr lang="en-US" altLang="zh-CN" sz="1600" dirty="0">
              <a:latin typeface="微软雅黑" panose="020B0503020204020204" pitchFamily="34" charset="-122"/>
              <a:ea typeface="微软雅黑" panose="020B0503020204020204" pitchFamily="34" charset="-122"/>
            </a:endParaRPr>
          </a:p>
        </p:txBody>
      </p:sp>
      <p:sp>
        <p:nvSpPr>
          <p:cNvPr id="6" name="矩形 5"/>
          <p:cNvSpPr/>
          <p:nvPr/>
        </p:nvSpPr>
        <p:spPr>
          <a:xfrm>
            <a:off x="287248" y="5765351"/>
            <a:ext cx="6607589" cy="369332"/>
          </a:xfrm>
          <a:prstGeom prst="rect">
            <a:avLst/>
          </a:prstGeom>
        </p:spPr>
        <p:txBody>
          <a:bodyPr wrap="square">
            <a:spAutoFit/>
          </a:bodyPr>
          <a:lstStyle/>
          <a:p>
            <a:pPr algn="ct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用户保密，仅对销售部门及公司高层开放可见</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766455"/>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42" y="1796406"/>
            <a:ext cx="5985087" cy="3020054"/>
          </a:xfrm>
          <a:prstGeom prst="rect">
            <a:avLst/>
          </a:prstGeom>
        </p:spPr>
      </p:pic>
      <p:sp>
        <p:nvSpPr>
          <p:cNvPr id="25" name="文本框 24"/>
          <p:cNvSpPr txBox="1"/>
          <p:nvPr/>
        </p:nvSpPr>
        <p:spPr>
          <a:xfrm>
            <a:off x="6343979" y="1863081"/>
            <a:ext cx="2602089" cy="2000548"/>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排程效果评估：</a:t>
            </a:r>
            <a:endParaRPr lang="en-US" altLang="zh-CN" b="1" dirty="0" smtClean="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备货效率</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设备资源占用情况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人力资源占用情况</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latin typeface="微软雅黑" panose="020B0503020204020204" pitchFamily="34" charset="-122"/>
                <a:ea typeface="微软雅黑" panose="020B0503020204020204" pitchFamily="34" charset="-122"/>
              </a:rPr>
              <a:t>生产阻塞时间</a:t>
            </a:r>
            <a:r>
              <a:rPr lang="en-US" altLang="zh-CN" sz="1100" dirty="0" smtClean="0">
                <a:latin typeface="微软雅黑" panose="020B0503020204020204" pitchFamily="34" charset="-122"/>
                <a:ea typeface="微软雅黑" panose="020B0503020204020204" pitchFamily="34" charset="-122"/>
              </a:rPr>
              <a:t>(</a:t>
            </a:r>
            <a:r>
              <a:rPr lang="zh-CN" altLang="zh-CN" sz="1200" dirty="0" smtClean="0">
                <a:latin typeface="微软雅黑" panose="020B0503020204020204" pitchFamily="34" charset="-122"/>
                <a:ea typeface="微软雅黑" panose="020B0503020204020204" pitchFamily="34" charset="-122"/>
              </a:rPr>
              <a:t>从</a:t>
            </a:r>
            <a:r>
              <a:rPr lang="zh-CN" altLang="zh-CN" sz="1200" dirty="0">
                <a:latin typeface="微软雅黑" panose="020B0503020204020204" pitchFamily="34" charset="-122"/>
                <a:ea typeface="微软雅黑" panose="020B0503020204020204" pitchFamily="34" charset="-122"/>
              </a:rPr>
              <a:t>第</a:t>
            </a:r>
            <a:r>
              <a:rPr lang="zh-CN" altLang="zh-CN" sz="1200" dirty="0" smtClean="0">
                <a:latin typeface="微软雅黑" panose="020B0503020204020204" pitchFamily="34" charset="-122"/>
                <a:ea typeface="微软雅黑" panose="020B0503020204020204" pitchFamily="34" charset="-122"/>
              </a:rPr>
              <a:t>一道</a:t>
            </a:r>
            <a:r>
              <a:rPr lang="zh-CN" altLang="en-US" sz="1200" dirty="0">
                <a:latin typeface="微软雅黑" panose="020B0503020204020204" pitchFamily="34" charset="-122"/>
                <a:ea typeface="微软雅黑" panose="020B0503020204020204" pitchFamily="34" charset="-122"/>
              </a:rPr>
              <a:t>加工</a:t>
            </a:r>
            <a:r>
              <a:rPr lang="zh-CN" altLang="zh-CN" sz="1200" dirty="0" smtClean="0">
                <a:latin typeface="微软雅黑" panose="020B0503020204020204" pitchFamily="34" charset="-122"/>
                <a:ea typeface="微软雅黑" panose="020B0503020204020204" pitchFamily="34" charset="-122"/>
              </a:rPr>
              <a:t>工序</a:t>
            </a:r>
            <a:r>
              <a:rPr lang="zh-CN" altLang="zh-CN" sz="1200" dirty="0">
                <a:latin typeface="微软雅黑" panose="020B0503020204020204" pitchFamily="34" charset="-122"/>
                <a:ea typeface="微软雅黑" panose="020B0503020204020204" pitchFamily="34" charset="-122"/>
              </a:rPr>
              <a:t>开始，之后因为等待资源分配而等待的</a:t>
            </a:r>
            <a:r>
              <a:rPr lang="zh-CN" altLang="zh-CN" sz="1200" dirty="0" smtClean="0">
                <a:latin typeface="微软雅黑" panose="020B0503020204020204" pitchFamily="34" charset="-122"/>
                <a:ea typeface="微软雅黑" panose="020B0503020204020204" pitchFamily="34" charset="-122"/>
              </a:rPr>
              <a:t>时间总和</a:t>
            </a:r>
            <a:r>
              <a:rPr lang="en-US" altLang="zh-CN"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741370733"/>
              </p:ext>
            </p:extLst>
          </p:nvPr>
        </p:nvGraphicFramePr>
        <p:xfrm>
          <a:off x="270550" y="5054600"/>
          <a:ext cx="8585083" cy="1546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933106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06061" y="1552477"/>
            <a:ext cx="1714061"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626274" y="2368534"/>
            <a:ext cx="5485657" cy="4046831"/>
            <a:chOff x="2109621" y="1474820"/>
            <a:chExt cx="6520516" cy="4810258"/>
          </a:xfrm>
        </p:grpSpPr>
        <p:grpSp>
          <p:nvGrpSpPr>
            <p:cNvPr id="24" name="组合 23"/>
            <p:cNvGrpSpPr/>
            <p:nvPr/>
          </p:nvGrpSpPr>
          <p:grpSpPr>
            <a:xfrm>
              <a:off x="3036276" y="1661745"/>
              <a:ext cx="5593861" cy="4623333"/>
              <a:chOff x="3036276" y="1661745"/>
              <a:chExt cx="5593861" cy="4623333"/>
            </a:xfrm>
          </p:grpSpPr>
          <p:graphicFrame>
            <p:nvGraphicFramePr>
              <p:cNvPr id="26" name="图示 25"/>
              <p:cNvGraphicFramePr/>
              <p:nvPr>
                <p:extLst>
                  <p:ext uri="{D42A27DB-BD31-4B8C-83A1-F6EECF244321}">
                    <p14:modId xmlns:p14="http://schemas.microsoft.com/office/powerpoint/2010/main" val="316688664"/>
                  </p:ext>
                </p:extLst>
              </p:nvPr>
            </p:nvGraphicFramePr>
            <p:xfrm>
              <a:off x="3036276" y="1661745"/>
              <a:ext cx="5593861" cy="372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矩形 26"/>
              <p:cNvSpPr/>
              <p:nvPr/>
            </p:nvSpPr>
            <p:spPr>
              <a:xfrm>
                <a:off x="3482591" y="2888204"/>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28" name="矩形 27"/>
              <p:cNvSpPr/>
              <p:nvPr/>
            </p:nvSpPr>
            <p:spPr>
              <a:xfrm>
                <a:off x="7061061" y="2457381"/>
                <a:ext cx="496557" cy="282524"/>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29" name="矩形 28"/>
              <p:cNvSpPr/>
              <p:nvPr/>
            </p:nvSpPr>
            <p:spPr>
              <a:xfrm>
                <a:off x="6684651" y="4650209"/>
                <a:ext cx="839009" cy="487995"/>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0" name="组合 29"/>
              <p:cNvGrpSpPr/>
              <p:nvPr/>
            </p:nvGrpSpPr>
            <p:grpSpPr>
              <a:xfrm>
                <a:off x="4031224" y="4942597"/>
                <a:ext cx="1575281" cy="1342481"/>
                <a:chOff x="4080819" y="5033558"/>
                <a:chExt cx="1575281" cy="1342481"/>
              </a:xfrm>
            </p:grpSpPr>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11530" y="5460101"/>
                  <a:ext cx="578085" cy="537747"/>
                </a:xfrm>
                <a:prstGeom prst="rect">
                  <a:avLst/>
                </a:prstGeom>
              </p:spPr>
            </p:pic>
            <p:sp>
              <p:nvSpPr>
                <p:cNvPr id="36" name="矩形 35"/>
                <p:cNvSpPr/>
                <p:nvPr/>
              </p:nvSpPr>
              <p:spPr>
                <a:xfrm>
                  <a:off x="4080819" y="5999342"/>
                  <a:ext cx="1575281" cy="376697"/>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37" name="直接箭头连接符 36"/>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5004299" y="5210427"/>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1" idx="2"/>
                </p:cNvCxnSpPr>
                <p:nvPr/>
              </p:nvCxnSpPr>
              <p:spPr>
                <a:xfrm flipH="1" flipV="1">
                  <a:off x="4777529" y="5033558"/>
                  <a:ext cx="35587" cy="48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237518" y="5211276"/>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配货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1" name="文本框 40"/>
                <p:cNvSpPr txBox="1"/>
                <p:nvPr/>
              </p:nvSpPr>
              <p:spPr>
                <a:xfrm>
                  <a:off x="4560558" y="5051407"/>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销售</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sp>
              <p:nvSpPr>
                <p:cNvPr id="42" name="文本框 41"/>
                <p:cNvSpPr txBox="1"/>
                <p:nvPr/>
              </p:nvSpPr>
              <p:spPr>
                <a:xfrm>
                  <a:off x="4920182" y="5216152"/>
                  <a:ext cx="505117" cy="462310"/>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退货</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数据</a:t>
                  </a:r>
                </a:p>
              </p:txBody>
            </p:sp>
          </p:grpSp>
        </p:grpSp>
        <p:sp>
          <p:nvSpPr>
            <p:cNvPr id="25" name="文本框 24"/>
            <p:cNvSpPr txBox="1"/>
            <p:nvPr/>
          </p:nvSpPr>
          <p:spPr>
            <a:xfrm>
              <a:off x="2109621" y="1474820"/>
              <a:ext cx="4902200" cy="445188"/>
            </a:xfrm>
            <a:prstGeom prst="rect">
              <a:avLst/>
            </a:prstGeom>
            <a:noFill/>
          </p:spPr>
          <p:txBody>
            <a:bodyPr wrap="square" rtlCol="0">
              <a:spAutoFit/>
            </a:bodyPr>
            <a:lstStyle/>
            <a:p>
              <a:pPr algn="ctr"/>
              <a:endParaRPr lang="zh-CN" altLang="en-US" sz="20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938621" y="2087161"/>
            <a:ext cx="7550331" cy="36933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服务质量评估旨在</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于</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客户的</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各项</a:t>
            </a:r>
            <a:r>
              <a:rPr lang="zh-CN"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a:t>
            </a:r>
            <a:r>
              <a:rPr lang="zh-CN" altLang="zh-CN"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量化</a:t>
            </a:r>
            <a:r>
              <a:rPr lang="zh-CN" altLang="en-US"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a:xfrm>
            <a:off x="4563091" y="3179681"/>
            <a:ext cx="4137453" cy="258532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服务质量评估根据</a:t>
            </a:r>
            <a:r>
              <a:rPr lang="zh-CN" altLang="en-US" dirty="0" smtClean="0">
                <a:solidFill>
                  <a:srgbClr val="FF0000"/>
                </a:solidFill>
                <a:latin typeface="微软雅黑" panose="020B0503020204020204" pitchFamily="34" charset="-122"/>
                <a:ea typeface="微软雅黑" panose="020B0503020204020204" pitchFamily="34" charset="-122"/>
              </a:rPr>
              <a:t>客户的评价数据</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销售数据</a:t>
            </a:r>
            <a:r>
              <a:rPr lang="zh-CN" altLang="en-US" dirty="0" smtClean="0">
                <a:latin typeface="微软雅黑" panose="020B0503020204020204" pitchFamily="34" charset="-122"/>
                <a:ea typeface="微软雅黑" panose="020B0503020204020204" pitchFamily="34" charset="-122"/>
              </a:rPr>
              <a:t>对</a:t>
            </a:r>
            <a:r>
              <a:rPr lang="zh-CN" altLang="en-US" dirty="0">
                <a:solidFill>
                  <a:srgbClr val="FF0000"/>
                </a:solidFill>
                <a:latin typeface="微软雅黑" panose="020B0503020204020204" pitchFamily="34" charset="-122"/>
                <a:ea typeface="微软雅黑" panose="020B0503020204020204" pitchFamily="34" charset="-122"/>
              </a:rPr>
              <a:t>产品</a:t>
            </a:r>
            <a:r>
              <a:rPr lang="zh-CN" altLang="en-US" dirty="0" smtClean="0">
                <a:solidFill>
                  <a:srgbClr val="FF0000"/>
                </a:solidFill>
                <a:latin typeface="微软雅黑" panose="020B0503020204020204" pitchFamily="34" charset="-122"/>
                <a:ea typeface="微软雅黑" panose="020B0503020204020204" pitchFamily="34" charset="-122"/>
              </a:rPr>
              <a:t>服务情况</a:t>
            </a:r>
            <a:r>
              <a:rPr lang="zh-CN" altLang="en-US" dirty="0" smtClean="0">
                <a:latin typeface="微软雅黑" panose="020B0503020204020204" pitchFamily="34" charset="-122"/>
                <a:ea typeface="微软雅黑" panose="020B0503020204020204" pitchFamily="34" charset="-122"/>
              </a:rPr>
              <a:t>进行评估，改进</a:t>
            </a:r>
            <a:r>
              <a:rPr lang="zh-CN" altLang="en-US" dirty="0" smtClean="0">
                <a:solidFill>
                  <a:srgbClr val="FF0000"/>
                </a:solidFill>
                <a:latin typeface="微软雅黑" panose="020B0503020204020204" pitchFamily="34" charset="-122"/>
                <a:ea typeface="微软雅黑" panose="020B0503020204020204" pitchFamily="34" charset="-122"/>
              </a:rPr>
              <a:t>产品生产</a:t>
            </a:r>
            <a:r>
              <a:rPr lang="zh-CN" altLang="en-US" dirty="0" smtClean="0">
                <a:latin typeface="微软雅黑" panose="020B0503020204020204" pitchFamily="34" charset="-122"/>
                <a:ea typeface="微软雅黑" panose="020B0503020204020204" pitchFamily="34" charset="-122"/>
              </a:rPr>
              <a:t>，为用户提供</a:t>
            </a:r>
            <a:r>
              <a:rPr lang="zh-CN" altLang="en-US" dirty="0" smtClean="0">
                <a:solidFill>
                  <a:srgbClr val="FF0000"/>
                </a:solidFill>
                <a:latin typeface="微软雅黑" panose="020B0503020204020204" pitchFamily="34" charset="-122"/>
                <a:ea typeface="微软雅黑" panose="020B0503020204020204" pitchFamily="34" charset="-122"/>
              </a:rPr>
              <a:t>更优质的产品与服务</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该评估结果可以作为</a:t>
            </a:r>
            <a:r>
              <a:rPr lang="zh-CN" altLang="en-US" dirty="0">
                <a:latin typeface="微软雅黑" panose="020B0503020204020204" pitchFamily="34" charset="-122"/>
                <a:ea typeface="微软雅黑" panose="020B0503020204020204" pitchFamily="34" charset="-122"/>
              </a:rPr>
              <a:t>部分</a:t>
            </a:r>
            <a:r>
              <a:rPr lang="zh-CN" altLang="en-US" dirty="0" smtClean="0">
                <a:latin typeface="微软雅黑" panose="020B0503020204020204" pitchFamily="34" charset="-122"/>
                <a:ea typeface="微软雅黑" panose="020B0503020204020204" pitchFamily="34" charset="-122"/>
              </a:rPr>
              <a:t>公司部门、人员的绩效考核依据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734683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591511" y="2905891"/>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sp>
        <p:nvSpPr>
          <p:cNvPr id="37" name="矩形 36"/>
          <p:cNvSpPr/>
          <p:nvPr/>
        </p:nvSpPr>
        <p:spPr>
          <a:xfrm>
            <a:off x="1566087" y="3437549"/>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38" name="肘形连接符 37"/>
          <p:cNvCxnSpPr>
            <a:endCxn id="30" idx="1"/>
          </p:cNvCxnSpPr>
          <p:nvPr/>
        </p:nvCxnSpPr>
        <p:spPr>
          <a:xfrm rot="16200000" flipH="1">
            <a:off x="1012245" y="2483586"/>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3" idx="2"/>
            <a:endCxn id="37" idx="1"/>
          </p:cNvCxnSpPr>
          <p:nvPr/>
        </p:nvCxnSpPr>
        <p:spPr>
          <a:xfrm rot="16200000" flipH="1">
            <a:off x="868435" y="2896859"/>
            <a:ext cx="1002060"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50477" y="2492423"/>
            <a:ext cx="4983898"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基于成本、质量、服务三个主题的分析结果，从各主题内部中筛选出一些关键</a:t>
            </a:r>
            <a:r>
              <a:rPr lang="en-US" altLang="zh-CN" sz="1350" b="1" dirty="0">
                <a:latin typeface="微软雅黑" pitchFamily="34" charset="-122"/>
                <a:ea typeface="微软雅黑" pitchFamily="34" charset="-122"/>
              </a:rPr>
              <a:t>KPI</a:t>
            </a:r>
            <a:r>
              <a:rPr lang="zh-CN" altLang="zh-CN" sz="1350" b="1" dirty="0">
                <a:latin typeface="微软雅黑" pitchFamily="34" charset="-122"/>
                <a:ea typeface="微软雅黑" pitchFamily="34" charset="-122"/>
              </a:rPr>
              <a:t>指标，建立基础指标库</a:t>
            </a:r>
            <a:endParaRPr lang="zh-CN" altLang="en-US" sz="1350" b="1" dirty="0">
              <a:latin typeface="微软雅黑" pitchFamily="34" charset="-122"/>
              <a:ea typeface="微软雅黑" pitchFamily="34" charset="-122"/>
            </a:endParaRPr>
          </a:p>
        </p:txBody>
      </p:sp>
      <p:cxnSp>
        <p:nvCxnSpPr>
          <p:cNvPr id="41" name="直接箭头连接符 40"/>
          <p:cNvCxnSpPr>
            <a:stCxn id="30" idx="3"/>
            <a:endCxn id="40" idx="1"/>
          </p:cNvCxnSpPr>
          <p:nvPr/>
        </p:nvCxnSpPr>
        <p:spPr>
          <a:xfrm flipV="1">
            <a:off x="3067052" y="2741718"/>
            <a:ext cx="283425" cy="32113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44" idx="1"/>
          </p:cNvCxnSpPr>
          <p:nvPr/>
        </p:nvCxnSpPr>
        <p:spPr>
          <a:xfrm flipV="1">
            <a:off x="3041629" y="3524940"/>
            <a:ext cx="308848" cy="6957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5" idx="3"/>
            <a:endCxn id="45" idx="1"/>
          </p:cNvCxnSpPr>
          <p:nvPr/>
        </p:nvCxnSpPr>
        <p:spPr>
          <a:xfrm>
            <a:off x="3041629" y="4126170"/>
            <a:ext cx="308848" cy="24537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350477" y="32756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面向企业级高层管理人员的需求所设计的针对成本、质量、服务三个主题的总体评价性指标</a:t>
            </a:r>
            <a:endParaRPr lang="zh-CN" altLang="en-US" sz="1350" b="1" dirty="0">
              <a:latin typeface="微软雅黑" pitchFamily="34" charset="-122"/>
              <a:ea typeface="微软雅黑" pitchFamily="34" charset="-122"/>
            </a:endParaRPr>
          </a:p>
        </p:txBody>
      </p:sp>
      <p:sp>
        <p:nvSpPr>
          <p:cNvPr id="45" name="矩形 44"/>
          <p:cNvSpPr/>
          <p:nvPr/>
        </p:nvSpPr>
        <p:spPr>
          <a:xfrm>
            <a:off x="3350477" y="412224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基于人力资源系统和安全反馈系统</a:t>
            </a:r>
            <a:r>
              <a:rPr lang="zh-CN" altLang="en-US" sz="1350" b="1" dirty="0">
                <a:latin typeface="微软雅黑" pitchFamily="34" charset="-122"/>
                <a:ea typeface="微软雅黑" pitchFamily="34" charset="-122"/>
              </a:rPr>
              <a:t>，实现</a:t>
            </a:r>
            <a:r>
              <a:rPr lang="zh-CN" altLang="zh-CN" sz="1350" b="1" dirty="0">
                <a:latin typeface="微软雅黑" pitchFamily="34" charset="-122"/>
                <a:ea typeface="微软雅黑" pitchFamily="34" charset="-122"/>
              </a:rPr>
              <a:t>安全资历指数和员工反馈指数的计算</a:t>
            </a:r>
            <a:endParaRPr lang="zh-CN" altLang="en-US" sz="1350" b="1" dirty="0">
              <a:latin typeface="微软雅黑" pitchFamily="34" charset="-122"/>
              <a:ea typeface="微软雅黑" pitchFamily="34" charset="-122"/>
            </a:endParaRPr>
          </a:p>
        </p:txBody>
      </p:sp>
      <p:grpSp>
        <p:nvGrpSpPr>
          <p:cNvPr id="49" name="组合 48"/>
          <p:cNvGrpSpPr/>
          <p:nvPr/>
        </p:nvGrpSpPr>
        <p:grpSpPr>
          <a:xfrm>
            <a:off x="558074" y="1657491"/>
            <a:ext cx="1235838" cy="963922"/>
            <a:chOff x="6171505" y="5190618"/>
            <a:chExt cx="1647784" cy="1285229"/>
          </a:xfrm>
        </p:grpSpPr>
        <p:sp>
          <p:nvSpPr>
            <p:cNvPr id="52" name="任意多边形 51"/>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53" name="Picture 125" descr="AnalyticApps_computer-wcharts_icon.png"/>
            <p:cNvPicPr>
              <a:picLocks noChangeAspect="1"/>
            </p:cNvPicPr>
            <p:nvPr/>
          </p:nvPicPr>
          <p:blipFill>
            <a:blip r:embed="rId3"/>
            <a:srcRect/>
            <a:stretch>
              <a:fillRect/>
            </a:stretch>
          </p:blipFill>
          <p:spPr bwMode="auto">
            <a:xfrm>
              <a:off x="6379129" y="5262626"/>
              <a:ext cx="1224136" cy="1174605"/>
            </a:xfrm>
            <a:prstGeom prst="rect">
              <a:avLst/>
            </a:prstGeom>
            <a:noFill/>
            <a:ln w="9525">
              <a:noFill/>
              <a:miter lim="800000"/>
              <a:headEnd/>
              <a:tailEnd/>
            </a:ln>
          </p:spPr>
        </p:pic>
      </p:grpSp>
      <p:sp>
        <p:nvSpPr>
          <p:cNvPr id="55" name="矩形 54"/>
          <p:cNvSpPr/>
          <p:nvPr/>
        </p:nvSpPr>
        <p:spPr>
          <a:xfrm>
            <a:off x="1566087" y="396920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员工安全评估</a:t>
            </a:r>
          </a:p>
        </p:txBody>
      </p:sp>
      <p:cxnSp>
        <p:nvCxnSpPr>
          <p:cNvPr id="57" name="肘形连接符 56"/>
          <p:cNvCxnSpPr>
            <a:stCxn id="53" idx="2"/>
            <a:endCxn id="55" idx="1"/>
          </p:cNvCxnSpPr>
          <p:nvPr/>
        </p:nvCxnSpPr>
        <p:spPr>
          <a:xfrm rot="16200000" flipH="1">
            <a:off x="602606" y="3162688"/>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p:cNvPicPr/>
          <p:nvPr/>
        </p:nvPicPr>
        <p:blipFill>
          <a:blip r:embed="rId4"/>
          <a:stretch>
            <a:fillRect/>
          </a:stretch>
        </p:blipFill>
        <p:spPr>
          <a:xfrm>
            <a:off x="377925" y="4719246"/>
            <a:ext cx="2689127" cy="1833953"/>
          </a:xfrm>
          <a:prstGeom prst="rect">
            <a:avLst/>
          </a:prstGeom>
        </p:spPr>
      </p:pic>
      <p:sp>
        <p:nvSpPr>
          <p:cNvPr id="47" name="矩形 46"/>
          <p:cNvSpPr/>
          <p:nvPr/>
        </p:nvSpPr>
        <p:spPr>
          <a:xfrm>
            <a:off x="3483827" y="5412895"/>
            <a:ext cx="4983897"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基于人力资源系统和安全反馈系统</a:t>
            </a:r>
            <a:r>
              <a:rPr lang="zh-CN" altLang="en-US" sz="1350" b="1" dirty="0">
                <a:latin typeface="微软雅黑" pitchFamily="34" charset="-122"/>
                <a:ea typeface="微软雅黑" pitchFamily="34" charset="-122"/>
              </a:rPr>
              <a:t>，实现</a:t>
            </a:r>
            <a:r>
              <a:rPr lang="zh-CN" altLang="zh-CN" sz="1350" b="1" dirty="0">
                <a:latin typeface="微软雅黑" pitchFamily="34" charset="-122"/>
                <a:ea typeface="微软雅黑" pitchFamily="34" charset="-122"/>
              </a:rPr>
              <a:t>安全资历指数和员工反馈指数的计算</a:t>
            </a:r>
            <a:endParaRPr lang="zh-CN" altLang="en-US" sz="1350" b="1" dirty="0">
              <a:latin typeface="微软雅黑" pitchFamily="34" charset="-122"/>
              <a:ea typeface="微软雅黑" pitchFamily="34" charset="-122"/>
            </a:endParaRPr>
          </a:p>
        </p:txBody>
      </p:sp>
    </p:spTree>
    <p:extLst>
      <p:ext uri="{BB962C8B-B14F-4D97-AF65-F5344CB8AC3E}">
        <p14:creationId xmlns:p14="http://schemas.microsoft.com/office/powerpoint/2010/main" val="191029736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基础</a:t>
            </a:r>
            <a:r>
              <a:rPr lang="en-US" altLang="zh-CN" sz="1350" b="1" dirty="0">
                <a:latin typeface="微软雅黑" panose="020B0503020204020204" pitchFamily="34" charset="-122"/>
                <a:ea typeface="微软雅黑" panose="020B0503020204020204" pitchFamily="34" charset="-122"/>
              </a:rPr>
              <a:t>/</a:t>
            </a:r>
            <a:r>
              <a:rPr lang="zh-CN" altLang="en-US" sz="1350" b="1" dirty="0">
                <a:latin typeface="微软雅黑" panose="020B0503020204020204" pitchFamily="34" charset="-122"/>
                <a:ea typeface="微软雅黑" panose="020B0503020204020204" pitchFamily="34" charset="-122"/>
              </a:rPr>
              <a:t>主题综合指标的计算与展示</a:t>
            </a:r>
          </a:p>
        </p:txBody>
      </p:sp>
      <p:sp>
        <p:nvSpPr>
          <p:cNvPr id="100" name="流程图: 磁盘 197">
            <a:extLst>
              <a:ext uri="{FF2B5EF4-FFF2-40B4-BE49-F238E27FC236}">
                <a16:creationId xmlns="" xmlns:a16="http://schemas.microsoft.com/office/drawing/2014/main" id="{05A06E09-B38B-41DF-B672-4140D510B88F}"/>
              </a:ext>
            </a:extLst>
          </p:cNvPr>
          <p:cNvSpPr>
            <a:spLocks noChangeArrowheads="1"/>
          </p:cNvSpPr>
          <p:nvPr/>
        </p:nvSpPr>
        <p:spPr bwMode="auto">
          <a:xfrm>
            <a:off x="1275524" y="5336453"/>
            <a:ext cx="705954" cy="373991"/>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rgbClr val="002060"/>
                </a:solidFill>
                <a:latin typeface="微软雅黑" pitchFamily="34" charset="-122"/>
                <a:ea typeface="微软雅黑" pitchFamily="34" charset="-122"/>
              </a:rPr>
              <a:t>产品质量主题</a:t>
            </a:r>
          </a:p>
        </p:txBody>
      </p:sp>
      <p:sp>
        <p:nvSpPr>
          <p:cNvPr id="101" name="流程图: 磁盘 197">
            <a:extLst>
              <a:ext uri="{FF2B5EF4-FFF2-40B4-BE49-F238E27FC236}">
                <a16:creationId xmlns="" xmlns:a16="http://schemas.microsoft.com/office/drawing/2014/main" id="{D32117EA-D2F7-4882-B798-1D378E4DEB5C}"/>
              </a:ext>
            </a:extLst>
          </p:cNvPr>
          <p:cNvSpPr>
            <a:spLocks noChangeArrowheads="1"/>
          </p:cNvSpPr>
          <p:nvPr/>
        </p:nvSpPr>
        <p:spPr bwMode="auto">
          <a:xfrm>
            <a:off x="2404649" y="5336452"/>
            <a:ext cx="705954" cy="36469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生产成品主题</a:t>
            </a:r>
          </a:p>
        </p:txBody>
      </p:sp>
      <p:sp>
        <p:nvSpPr>
          <p:cNvPr id="102" name="流程图: 磁盘 197">
            <a:extLst>
              <a:ext uri="{FF2B5EF4-FFF2-40B4-BE49-F238E27FC236}">
                <a16:creationId xmlns="" xmlns:a16="http://schemas.microsoft.com/office/drawing/2014/main" id="{F7555219-2C71-4E39-B96F-C936E708270E}"/>
              </a:ext>
            </a:extLst>
          </p:cNvPr>
          <p:cNvSpPr>
            <a:spLocks noChangeArrowheads="1"/>
          </p:cNvSpPr>
          <p:nvPr/>
        </p:nvSpPr>
        <p:spPr bwMode="auto">
          <a:xfrm>
            <a:off x="3533774" y="5336453"/>
            <a:ext cx="705954" cy="373991"/>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销售与服务</a:t>
            </a:r>
          </a:p>
        </p:txBody>
      </p:sp>
      <p:sp>
        <p:nvSpPr>
          <p:cNvPr id="103" name="流程图: 磁盘 197">
            <a:extLst>
              <a:ext uri="{FF2B5EF4-FFF2-40B4-BE49-F238E27FC236}">
                <a16:creationId xmlns="" xmlns:a16="http://schemas.microsoft.com/office/drawing/2014/main" id="{69AB2DC9-0A9A-4CFF-BE8C-9639C948235C}"/>
              </a:ext>
            </a:extLst>
          </p:cNvPr>
          <p:cNvSpPr>
            <a:spLocks noChangeArrowheads="1"/>
          </p:cNvSpPr>
          <p:nvPr/>
        </p:nvSpPr>
        <p:spPr bwMode="auto">
          <a:xfrm>
            <a:off x="4662899" y="5348232"/>
            <a:ext cx="705954" cy="341135"/>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其它主题库</a:t>
            </a:r>
          </a:p>
        </p:txBody>
      </p:sp>
      <p:sp>
        <p:nvSpPr>
          <p:cNvPr id="104"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287247" y="5192105"/>
            <a:ext cx="5391868" cy="662685"/>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5" name="文本框 104"/>
          <p:cNvSpPr txBox="1"/>
          <p:nvPr/>
        </p:nvSpPr>
        <p:spPr>
          <a:xfrm>
            <a:off x="354035" y="5403381"/>
            <a:ext cx="854703"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主题数据库</a:t>
            </a:r>
          </a:p>
        </p:txBody>
      </p:sp>
      <p:sp>
        <p:nvSpPr>
          <p:cNvPr id="106"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287247" y="2206715"/>
            <a:ext cx="3987622"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7" name="上箭头 106"/>
          <p:cNvSpPr/>
          <p:nvPr/>
        </p:nvSpPr>
        <p:spPr>
          <a:xfrm>
            <a:off x="2887931" y="4922588"/>
            <a:ext cx="190500" cy="2136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文本框 108"/>
          <p:cNvSpPr txBox="1"/>
          <p:nvPr/>
        </p:nvSpPr>
        <p:spPr>
          <a:xfrm>
            <a:off x="1716651" y="2306573"/>
            <a:ext cx="1084544"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指标设计与计算</a:t>
            </a:r>
          </a:p>
        </p:txBody>
      </p:sp>
      <p:sp>
        <p:nvSpPr>
          <p:cNvPr id="110"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4355141" y="2206715"/>
            <a:ext cx="1323975"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11" name="文本框 110"/>
          <p:cNvSpPr txBox="1"/>
          <p:nvPr/>
        </p:nvSpPr>
        <p:spPr>
          <a:xfrm>
            <a:off x="4486562" y="2318556"/>
            <a:ext cx="111756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指标分析与展示</a:t>
            </a:r>
          </a:p>
        </p:txBody>
      </p:sp>
      <p:pic>
        <p:nvPicPr>
          <p:cNvPr id="112" name="图片 111"/>
          <p:cNvPicPr>
            <a:picLocks noChangeAspect="1"/>
          </p:cNvPicPr>
          <p:nvPr/>
        </p:nvPicPr>
        <p:blipFill>
          <a:blip r:embed="rId3"/>
          <a:stretch>
            <a:fillRect/>
          </a:stretch>
        </p:blipFill>
        <p:spPr>
          <a:xfrm>
            <a:off x="4428336" y="3407613"/>
            <a:ext cx="1175081" cy="558053"/>
          </a:xfrm>
          <a:prstGeom prst="rect">
            <a:avLst/>
          </a:prstGeom>
        </p:spPr>
      </p:pic>
      <p:pic>
        <p:nvPicPr>
          <p:cNvPr id="113" name="图片 112"/>
          <p:cNvPicPr>
            <a:picLocks noChangeAspect="1"/>
          </p:cNvPicPr>
          <p:nvPr/>
        </p:nvPicPr>
        <p:blipFill>
          <a:blip r:embed="rId4"/>
          <a:stretch>
            <a:fillRect/>
          </a:stretch>
        </p:blipFill>
        <p:spPr>
          <a:xfrm>
            <a:off x="4428336" y="4121792"/>
            <a:ext cx="1175483" cy="538897"/>
          </a:xfrm>
          <a:prstGeom prst="rect">
            <a:avLst/>
          </a:prstGeom>
        </p:spPr>
      </p:pic>
      <p:pic>
        <p:nvPicPr>
          <p:cNvPr id="114" name="图片 113"/>
          <p:cNvPicPr>
            <a:picLocks noChangeAspect="1"/>
          </p:cNvPicPr>
          <p:nvPr/>
        </p:nvPicPr>
        <p:blipFill>
          <a:blip r:embed="rId5"/>
          <a:stretch>
            <a:fillRect/>
          </a:stretch>
        </p:blipFill>
        <p:spPr>
          <a:xfrm>
            <a:off x="4428336" y="2705515"/>
            <a:ext cx="1175081" cy="545971"/>
          </a:xfrm>
          <a:prstGeom prst="rect">
            <a:avLst/>
          </a:prstGeom>
        </p:spPr>
      </p:pic>
      <p:sp>
        <p:nvSpPr>
          <p:cNvPr id="2" name="文本框 1"/>
          <p:cNvSpPr txBox="1"/>
          <p:nvPr/>
        </p:nvSpPr>
        <p:spPr>
          <a:xfrm>
            <a:off x="6026588" y="2091533"/>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数据源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质量、成本、服务主题数据库</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基于质量、成本、服务三个主题构建基础指标、主题综合指标两层框架。</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指标计算</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自定义计算公式</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指标分析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统计分析、相关性分析</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p>
        </p:txBody>
      </p:sp>
      <p:pic>
        <p:nvPicPr>
          <p:cNvPr id="26" name="图片 25"/>
          <p:cNvPicPr>
            <a:picLocks noChangeAspect="1"/>
          </p:cNvPicPr>
          <p:nvPr/>
        </p:nvPicPr>
        <p:blipFill>
          <a:blip r:embed="rId6"/>
          <a:stretch>
            <a:fillRect/>
          </a:stretch>
        </p:blipFill>
        <p:spPr>
          <a:xfrm>
            <a:off x="287248" y="2707381"/>
            <a:ext cx="3950117" cy="2159305"/>
          </a:xfrm>
          <a:prstGeom prst="rect">
            <a:avLst/>
          </a:prstGeom>
        </p:spPr>
      </p:pic>
    </p:spTree>
    <p:extLst>
      <p:ext uri="{BB962C8B-B14F-4D97-AF65-F5344CB8AC3E}">
        <p14:creationId xmlns:p14="http://schemas.microsoft.com/office/powerpoint/2010/main" val="2781835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员工安全评估</a:t>
            </a:r>
          </a:p>
        </p:txBody>
      </p: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45" y="2794791"/>
            <a:ext cx="735975" cy="741770"/>
          </a:xfrm>
          <a:prstGeom prst="rect">
            <a:avLst/>
          </a:prstGeom>
        </p:spPr>
      </p:pic>
      <p:pic>
        <p:nvPicPr>
          <p:cNvPr id="101" name="图片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173" y="3729494"/>
            <a:ext cx="739547" cy="736775"/>
          </a:xfrm>
          <a:prstGeom prst="rect">
            <a:avLst/>
          </a:prstGeom>
        </p:spPr>
      </p:pic>
      <p:sp>
        <p:nvSpPr>
          <p:cNvPr id="102" name="文本框 101"/>
          <p:cNvSpPr txBox="1"/>
          <p:nvPr/>
        </p:nvSpPr>
        <p:spPr>
          <a:xfrm>
            <a:off x="2490484" y="2844064"/>
            <a:ext cx="940892"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人力资源系统员工档案数据</a:t>
            </a:r>
          </a:p>
        </p:txBody>
      </p:sp>
      <p:sp>
        <p:nvSpPr>
          <p:cNvPr id="103" name="文本框 102"/>
          <p:cNvSpPr txBox="1"/>
          <p:nvPr/>
        </p:nvSpPr>
        <p:spPr>
          <a:xfrm>
            <a:off x="2490485" y="3752115"/>
            <a:ext cx="915889"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安全反馈系统表单反馈记录</a:t>
            </a:r>
          </a:p>
        </p:txBody>
      </p:sp>
      <p:sp>
        <p:nvSpPr>
          <p:cNvPr id="104" name="矩形 103"/>
          <p:cNvSpPr/>
          <p:nvPr/>
        </p:nvSpPr>
        <p:spPr>
          <a:xfrm>
            <a:off x="3624853" y="2980528"/>
            <a:ext cx="1527572" cy="1266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无监督机器学习</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en-US" altLang="zh-CN" sz="1350" dirty="0">
                <a:solidFill>
                  <a:schemeClr val="tx1"/>
                </a:solidFill>
                <a:latin typeface="微软雅黑" panose="020B0503020204020204" pitchFamily="34" charset="-122"/>
                <a:ea typeface="微软雅黑" panose="020B0503020204020204" pitchFamily="34" charset="-122"/>
              </a:rPr>
              <a:t>K-mean</a:t>
            </a:r>
            <a:r>
              <a:rPr lang="zh-CN" altLang="en-US" sz="1350" dirty="0">
                <a:solidFill>
                  <a:schemeClr val="tx1"/>
                </a:solidFill>
                <a:latin typeface="微软雅黑" panose="020B0503020204020204" pitchFamily="34" charset="-122"/>
                <a:ea typeface="微软雅黑" panose="020B0503020204020204" pitchFamily="34" charset="-122"/>
              </a:rPr>
              <a:t>聚类</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回归分析</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a:t>
            </a:r>
            <a:endParaRPr lang="en-US" altLang="zh-CN" sz="1350" dirty="0">
              <a:solidFill>
                <a:schemeClr val="tx1"/>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5"/>
          <a:stretch>
            <a:fillRect/>
          </a:stretch>
        </p:blipFill>
        <p:spPr>
          <a:xfrm>
            <a:off x="5466875" y="2980529"/>
            <a:ext cx="957263" cy="1266825"/>
          </a:xfrm>
          <a:prstGeom prst="rect">
            <a:avLst/>
          </a:prstGeom>
        </p:spPr>
      </p:pic>
      <p:pic>
        <p:nvPicPr>
          <p:cNvPr id="106" name="图片 105"/>
          <p:cNvPicPr>
            <a:picLocks noChangeAspect="1"/>
          </p:cNvPicPr>
          <p:nvPr/>
        </p:nvPicPr>
        <p:blipFill>
          <a:blip r:embed="rId6"/>
          <a:stretch>
            <a:fillRect/>
          </a:stretch>
        </p:blipFill>
        <p:spPr>
          <a:xfrm>
            <a:off x="6424139" y="2980528"/>
            <a:ext cx="935831" cy="1266825"/>
          </a:xfrm>
          <a:prstGeom prst="rect">
            <a:avLst/>
          </a:prstGeom>
        </p:spPr>
      </p:pic>
      <p:sp>
        <p:nvSpPr>
          <p:cNvPr id="107" name="圆角矩形 106"/>
          <p:cNvSpPr/>
          <p:nvPr/>
        </p:nvSpPr>
        <p:spPr>
          <a:xfrm>
            <a:off x="1445116" y="2707885"/>
            <a:ext cx="1986260"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8" name="圆角矩形 107"/>
          <p:cNvSpPr/>
          <p:nvPr/>
        </p:nvSpPr>
        <p:spPr>
          <a:xfrm>
            <a:off x="3540445" y="2694777"/>
            <a:ext cx="172419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9" name="圆角矩形 108"/>
          <p:cNvSpPr/>
          <p:nvPr/>
        </p:nvSpPr>
        <p:spPr>
          <a:xfrm>
            <a:off x="5373708" y="2699541"/>
            <a:ext cx="207215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10" name="文本框 109"/>
          <p:cNvSpPr txBox="1"/>
          <p:nvPr/>
        </p:nvSpPr>
        <p:spPr>
          <a:xfrm>
            <a:off x="2080324" y="2311202"/>
            <a:ext cx="71584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数据源</a:t>
            </a:r>
          </a:p>
        </p:txBody>
      </p:sp>
      <p:sp>
        <p:nvSpPr>
          <p:cNvPr id="111" name="文本框 110"/>
          <p:cNvSpPr txBox="1"/>
          <p:nvPr/>
        </p:nvSpPr>
        <p:spPr>
          <a:xfrm>
            <a:off x="3800465" y="2322664"/>
            <a:ext cx="1351959"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数据计算分析</a:t>
            </a:r>
          </a:p>
        </p:txBody>
      </p:sp>
      <p:sp>
        <p:nvSpPr>
          <p:cNvPr id="112" name="文本框 111"/>
          <p:cNvSpPr txBox="1"/>
          <p:nvPr/>
        </p:nvSpPr>
        <p:spPr>
          <a:xfrm>
            <a:off x="5905624" y="2311202"/>
            <a:ext cx="1189132"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数据可视化</a:t>
            </a:r>
          </a:p>
        </p:txBody>
      </p:sp>
      <p:sp>
        <p:nvSpPr>
          <p:cNvPr id="2" name="矩形 1"/>
          <p:cNvSpPr/>
          <p:nvPr/>
        </p:nvSpPr>
        <p:spPr>
          <a:xfrm>
            <a:off x="967830" y="4831961"/>
            <a:ext cx="6865442" cy="1027204"/>
          </a:xfrm>
          <a:prstGeom prst="rect">
            <a:avLst/>
          </a:prstGeom>
        </p:spPr>
        <p:txBody>
          <a:bodyPr wrap="square">
            <a:spAutoFit/>
          </a:bodyPr>
          <a:lstStyle/>
          <a:p>
            <a:pPr indent="200020" algn="just">
              <a:lnSpc>
                <a:spcPct val="150000"/>
              </a:lnSpc>
              <a:spcBef>
                <a:spcPts val="364"/>
              </a:spcBef>
            </a:pP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基于人力资源系统记录的员工档案数据和安全反馈系统收集的表单统计记录，使用</a:t>
            </a:r>
            <a:r>
              <a:rPr lang="en-US" altLang="zh-CN" sz="1350" kern="100" dirty="0">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聚类、回归分析等</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算法进行</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员工安全指标</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的计算</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与分析</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并使用</a:t>
            </a:r>
            <a:r>
              <a:rPr lang="en-US" altLang="zh-CN" sz="1350" kern="100" dirty="0" err="1">
                <a:latin typeface="微软雅黑" panose="020B0503020204020204" pitchFamily="34" charset="-122"/>
                <a:ea typeface="微软雅黑" panose="020B0503020204020204" pitchFamily="34" charset="-122"/>
                <a:cs typeface="Times New Roman" panose="02020603050405020304" pitchFamily="18" charset="0"/>
              </a:rPr>
              <a:t>echarts</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图表进行可视化展示，</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使得管理人员能够对全厂员工的安全素养进行整体把握。</a:t>
            </a:r>
          </a:p>
        </p:txBody>
      </p:sp>
    </p:spTree>
    <p:extLst>
      <p:ext uri="{BB962C8B-B14F-4D97-AF65-F5344CB8AC3E}">
        <p14:creationId xmlns:p14="http://schemas.microsoft.com/office/powerpoint/2010/main" val="25623079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a:t>
            </a:r>
            <a:r>
              <a:rPr lang="zh-CN" altLang="en-US" sz="6000" b="1" dirty="0" smtClean="0">
                <a:solidFill>
                  <a:schemeClr val="tx2"/>
                </a:solidFill>
                <a:latin typeface="+mj-ea"/>
                <a:ea typeface="+mj-ea"/>
              </a:rPr>
              <a:t>指正</a:t>
            </a:r>
            <a:endParaRPr lang="en-US" altLang="zh-CN" sz="6000" b="1" dirty="0" smtClean="0">
              <a:solidFill>
                <a:schemeClr val="tx2"/>
              </a:solidFill>
              <a:latin typeface="+mj-ea"/>
              <a:ea typeface="+mj-ea"/>
            </a:endParaRPr>
          </a:p>
          <a:p>
            <a:pPr algn="ctr"/>
            <a:r>
              <a:rPr lang="zh-CN" altLang="en-US" sz="6000" b="1" dirty="0" smtClean="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07796733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351"/>
          </a:p>
        </p:txBody>
      </p:sp>
      <p:sp>
        <p:nvSpPr>
          <p:cNvPr id="11" name="文本框 10">
            <a:extLst>
              <a:ext uri="{FF2B5EF4-FFF2-40B4-BE49-F238E27FC236}">
                <a16:creationId xmlns="" xmlns:a16="http://schemas.microsoft.com/office/drawing/2014/main" id="{B37519D8-E25A-4DA5-B4B2-80D15113EDB2}"/>
              </a:ext>
            </a:extLst>
          </p:cNvPr>
          <p:cNvSpPr txBox="1"/>
          <p:nvPr/>
        </p:nvSpPr>
        <p:spPr>
          <a:xfrm>
            <a:off x="2548610" y="1595915"/>
            <a:ext cx="40290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08088"/>
          </a:xfrm>
          <a:prstGeom prst="rect">
            <a:avLst/>
          </a:prstGeom>
          <a:noFill/>
        </p:spPr>
        <p:txBody>
          <a:bodyPr wrap="square" rtlCol="0">
            <a:spAutoFit/>
          </a:bodyPr>
          <a:lstStyle/>
          <a:p>
            <a:r>
              <a:rPr lang="en-US" altLang="zh-CN" sz="1351" b="1" dirty="0">
                <a:solidFill>
                  <a:srgbClr val="FF0000"/>
                </a:solidFill>
                <a:latin typeface="微软雅黑" panose="020B0503020204020204" pitchFamily="34" charset="-122"/>
                <a:ea typeface="微软雅黑" panose="020B0503020204020204" pitchFamily="34" charset="-122"/>
              </a:rPr>
              <a:t>《</a:t>
            </a:r>
            <a:r>
              <a:rPr lang="zh-CN" altLang="en-US" sz="1351" b="1" dirty="0">
                <a:solidFill>
                  <a:srgbClr val="FF0000"/>
                </a:solidFill>
                <a:latin typeface="微软雅黑" panose="020B0503020204020204" pitchFamily="34" charset="-122"/>
                <a:ea typeface="微软雅黑" panose="020B0503020204020204" pitchFamily="34" charset="-122"/>
              </a:rPr>
              <a:t>中国制造</a:t>
            </a:r>
            <a:r>
              <a:rPr lang="en-US" altLang="zh-CN" sz="1351" b="1" dirty="0">
                <a:solidFill>
                  <a:srgbClr val="FF0000"/>
                </a:solidFill>
                <a:latin typeface="微软雅黑" panose="020B0503020204020204" pitchFamily="34" charset="-122"/>
                <a:ea typeface="微软雅黑" panose="020B0503020204020204" pitchFamily="34" charset="-122"/>
              </a:rPr>
              <a:t>2025》——</a:t>
            </a:r>
            <a:r>
              <a:rPr lang="zh-CN" altLang="en-US" sz="1351"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5"/>
            <a:ext cx="918988" cy="796677"/>
            <a:chOff x="3503681" y="4467308"/>
            <a:chExt cx="1225318" cy="106223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资源优化</a:t>
              </a:r>
              <a:endParaRPr lang="en-US" altLang="zh-CN" sz="1351"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5"/>
            <a:ext cx="951077" cy="868321"/>
            <a:chOff x="4970368" y="4371782"/>
            <a:chExt cx="1268102" cy="1157760"/>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00280"/>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生产调度</a:t>
              </a:r>
              <a:endParaRPr lang="en-US" altLang="zh-CN" sz="1351"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21769"/>
            <a:chOff x="6395353" y="4371782"/>
            <a:chExt cx="1026469" cy="1362359"/>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客户关系管理</a:t>
              </a:r>
              <a:endParaRPr lang="en-US" altLang="zh-CN" sz="135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76197"/>
            <a:chOff x="7873895" y="4371782"/>
            <a:chExt cx="767033" cy="1434930"/>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故障诊断</a:t>
              </a:r>
              <a:endParaRPr lang="en-US" altLang="zh-CN" sz="1351"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76197"/>
            <a:chOff x="9166063" y="4371782"/>
            <a:chExt cx="1008450" cy="1434930"/>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77451"/>
            </a:xfrm>
            <a:prstGeom prst="rect">
              <a:avLst/>
            </a:prstGeom>
            <a:noFill/>
          </p:spPr>
          <p:txBody>
            <a:bodyPr wrap="square" rtlCol="0">
              <a:spAutoFit/>
            </a:bodyPr>
            <a:lstStyle/>
            <a:p>
              <a:r>
                <a:rPr lang="zh-CN" altLang="en-US" sz="1351" dirty="0">
                  <a:latin typeface="微软雅黑" panose="020B0503020204020204" pitchFamily="34" charset="-122"/>
                  <a:ea typeface="微软雅黑" panose="020B0503020204020204" pitchFamily="34" charset="-122"/>
                </a:rPr>
                <a:t>生产过程分析</a:t>
              </a:r>
              <a:endParaRPr lang="en-US" altLang="zh-CN" sz="1351"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506708" y="1077331"/>
            <a:ext cx="6197283" cy="830997"/>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a:p>
            <a:pPr algn="ct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 xmlns:a16="http://schemas.microsoft.com/office/drawing/2014/main"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 xmlns:a16="http://schemas.microsoft.com/office/drawing/2014/main"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 xmlns:a16="http://schemas.microsoft.com/office/drawing/2014/main" id="{874C305A-8A9C-42BF-94F2-D8C43698E6FD}"/>
              </a:ext>
            </a:extLst>
          </p:cNvPr>
          <p:cNvSpPr txBox="1"/>
          <p:nvPr/>
        </p:nvSpPr>
        <p:spPr>
          <a:xfrm>
            <a:off x="825275" y="5262615"/>
            <a:ext cx="7560143" cy="1200329"/>
          </a:xfrm>
          <a:prstGeom prst="rect">
            <a:avLst/>
          </a:prstGeom>
          <a:noFill/>
          <a:ln>
            <a:noFill/>
          </a:ln>
          <a:effectLst/>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ctr"/>
            <a:endParaRPr lang="en-US" altLang="zh-CN" sz="2000" b="1"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信息化管理系统存在</a:t>
            </a:r>
            <a:r>
              <a:rPr lang="zh-CN" altLang="en-US" sz="1600" dirty="0">
                <a:solidFill>
                  <a:srgbClr val="FF0000"/>
                </a:solidFill>
                <a:latin typeface="微软雅黑" panose="020B0503020204020204" pitchFamily="34" charset="-122"/>
                <a:ea typeface="微软雅黑" panose="020B0503020204020204" pitchFamily="34" charset="-122"/>
              </a:rPr>
              <a:t>数据孤岛</a:t>
            </a:r>
            <a:r>
              <a:rPr lang="zh-CN" altLang="en-US" sz="1600" dirty="0">
                <a:latin typeface="微软雅黑" panose="020B0503020204020204" pitchFamily="34" charset="-122"/>
                <a:ea typeface="微软雅黑" panose="020B0503020204020204" pitchFamily="34" charset="-122"/>
              </a:rPr>
              <a:t>，诸多</a:t>
            </a:r>
            <a:r>
              <a:rPr lang="zh-CN" altLang="en-US" sz="16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600" dirty="0">
              <a:solidFill>
                <a:srgbClr val="FF0000"/>
              </a:solidFill>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历史数据价值</a:t>
            </a:r>
            <a:r>
              <a:rPr lang="zh-CN" altLang="en-US" sz="1600" dirty="0">
                <a:solidFill>
                  <a:srgbClr val="FF0000"/>
                </a:solidFill>
                <a:latin typeface="微软雅黑" panose="020B0503020204020204" pitchFamily="34" charset="-122"/>
                <a:ea typeface="微软雅黑" panose="020B0503020204020204" pitchFamily="34" charset="-122"/>
              </a:rPr>
              <a:t>未被充分挖掘</a:t>
            </a:r>
            <a:endParaRPr lang="en-US" altLang="zh-CN" sz="16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 xmlns:a16="http://schemas.microsoft.com/office/drawing/2014/main" id="{B37519D8-E25A-4DA5-B4B2-80D15113EDB2}"/>
              </a:ext>
            </a:extLst>
          </p:cNvPr>
          <p:cNvSpPr txBox="1"/>
          <p:nvPr/>
        </p:nvSpPr>
        <p:spPr>
          <a:xfrm>
            <a:off x="1473283" y="1120574"/>
            <a:ext cx="7090159"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a:t>
            </a:r>
            <a:r>
              <a:rPr lang="zh-CN" altLang="en-US" sz="2400" b="1" dirty="0" smtClean="0">
                <a:latin typeface="微软雅黑" panose="020B0503020204020204" pitchFamily="34" charset="-122"/>
                <a:ea typeface="微软雅黑" panose="020B0503020204020204" pitchFamily="34" charset="-122"/>
              </a:rPr>
              <a:t>的功能特色</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977" y="1725982"/>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打破数据</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壁垒</a:t>
            </a:r>
            <a:endParaRPr lang="en-US" altLang="zh-CN" sz="16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smtClean="0">
                <a:solidFill>
                  <a:sysClr val="windowText" lastClr="000000"/>
                </a:solidFill>
                <a:cs typeface="+mn-ea"/>
                <a:sym typeface="+mn-lt"/>
              </a:rPr>
              <a:t>消除数据</a:t>
            </a:r>
            <a:r>
              <a:rPr lang="zh-CN" altLang="en-US" sz="2000" b="1" kern="0" dirty="0">
                <a:solidFill>
                  <a:sysClr val="windowText" lastClr="000000"/>
                </a:solidFill>
                <a:cs typeface="+mn-ea"/>
                <a:sym typeface="+mn-lt"/>
              </a:rPr>
              <a:t>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400147" y="301062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，进而</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977" y="4326886"/>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a:t>
            </a:r>
            <a:r>
              <a:rPr lang="zh-CN" altLang="en-US" sz="1600" dirty="0" smtClean="0">
                <a:solidFill>
                  <a:srgbClr val="29303A"/>
                </a:solidFill>
                <a:latin typeface="微软雅黑" panose="020B0503020204020204" pitchFamily="34" charset="-122"/>
                <a:ea typeface="微软雅黑" panose="020B0503020204020204" pitchFamily="34" charset="-122"/>
                <a:cs typeface="+mn-ea"/>
                <a:sym typeface="+mn-lt"/>
              </a:rPr>
              <a:t>对</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该参量在未来的</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变化情况进行预测</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977" y="5611530"/>
            <a:ext cx="5595629"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6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高层决策</a:t>
            </a:r>
            <a:r>
              <a:rPr lang="zh-CN" altLang="en-US" sz="1600" dirty="0" smtClean="0">
                <a:solidFill>
                  <a:srgbClr val="FF0000"/>
                </a:solidFill>
                <a:latin typeface="微软雅黑" panose="020B0503020204020204" pitchFamily="34" charset="-122"/>
                <a:ea typeface="微软雅黑" panose="020B0503020204020204" pitchFamily="34" charset="-122"/>
                <a:cs typeface="+mn-ea"/>
                <a:sym typeface="+mn-lt"/>
              </a:rPr>
              <a:t>人员管理决策提供</a:t>
            </a:r>
            <a:r>
              <a:rPr lang="zh-CN" altLang="en-US" sz="1600" dirty="0">
                <a:solidFill>
                  <a:srgbClr val="FF0000"/>
                </a:solidFill>
                <a:latin typeface="微软雅黑" panose="020B0503020204020204" pitchFamily="34" charset="-122"/>
                <a:ea typeface="微软雅黑" panose="020B0503020204020204" pitchFamily="34" charset="-122"/>
                <a:cs typeface="+mn-ea"/>
                <a:sym typeface="+mn-lt"/>
              </a:rPr>
              <a:t>意见指导</a:t>
            </a:r>
            <a:endParaRPr lang="en-US" altLang="zh-CN" sz="16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Tree>
    <p:extLst>
      <p:ext uri="{BB962C8B-B14F-4D97-AF65-F5344CB8AC3E}">
        <p14:creationId xmlns:p14="http://schemas.microsoft.com/office/powerpoint/2010/main" val="19800161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 xmlns:a16="http://schemas.microsoft.com/office/drawing/2014/main" id="{B37519D8-E25A-4DA5-B4B2-80D15113EDB2}"/>
              </a:ext>
            </a:extLst>
          </p:cNvPr>
          <p:cNvSpPr txBox="1"/>
          <p:nvPr/>
        </p:nvSpPr>
        <p:spPr>
          <a:xfrm>
            <a:off x="1919287" y="1116109"/>
            <a:ext cx="537210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graphicFrame>
        <p:nvGraphicFramePr>
          <p:cNvPr id="6" name="图示 5"/>
          <p:cNvGraphicFramePr/>
          <p:nvPr>
            <p:extLst>
              <p:ext uri="{D42A27DB-BD31-4B8C-83A1-F6EECF244321}">
                <p14:modId xmlns:p14="http://schemas.microsoft.com/office/powerpoint/2010/main" val="2521677267"/>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a:t>
            </a:r>
            <a:r>
              <a:rPr lang="zh-CN" altLang="en-US" sz="1400" b="1" dirty="0" smtClean="0">
                <a:solidFill>
                  <a:schemeClr val="tx1"/>
                </a:solidFill>
                <a:latin typeface="微软雅黑" panose="020B0503020204020204" pitchFamily="34" charset="-122"/>
                <a:ea typeface="微软雅黑" panose="020B0503020204020204" pitchFamily="34" charset="-122"/>
              </a:rPr>
              <a:t>提供</a:t>
            </a:r>
            <a:r>
              <a:rPr lang="zh-CN" altLang="en-US" sz="1400" b="1" dirty="0" smtClean="0">
                <a:solidFill>
                  <a:srgbClr val="FF0000"/>
                </a:solidFill>
                <a:latin typeface="微软雅黑" panose="020B0503020204020204" pitchFamily="34" charset="-122"/>
                <a:ea typeface="微软雅黑" panose="020B0503020204020204" pitchFamily="34" charset="-122"/>
              </a:rPr>
              <a:t>战略决策</a:t>
            </a:r>
            <a:r>
              <a:rPr lang="zh-CN" altLang="en-US" sz="1400" b="1" dirty="0">
                <a:solidFill>
                  <a:srgbClr val="FF0000"/>
                </a:solidFill>
                <a:latin typeface="微软雅黑" panose="020B0503020204020204" pitchFamily="34" charset="-122"/>
                <a:ea typeface="微软雅黑" panose="020B0503020204020204" pitchFamily="34" charset="-122"/>
              </a:rPr>
              <a:t>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76226508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6" y="1096084"/>
            <a:ext cx="3564731" cy="369332"/>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7"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31" y="1713509"/>
            <a:ext cx="8810011" cy="4676982"/>
          </a:xfrm>
          <a:prstGeom prst="rect">
            <a:avLst/>
          </a:prstGeom>
        </p:spPr>
      </p:pic>
    </p:spTree>
    <p:extLst>
      <p:ext uri="{BB962C8B-B14F-4D97-AF65-F5344CB8AC3E}">
        <p14:creationId xmlns:p14="http://schemas.microsoft.com/office/powerpoint/2010/main" val="332707157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1336</TotalTime>
  <Words>4177</Words>
  <Application>Microsoft Office PowerPoint</Application>
  <PresentationFormat>全屏显示(4:3)</PresentationFormat>
  <Paragraphs>522</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黑体</vt:lpstr>
      <vt:lpstr>黑体</vt:lpstr>
      <vt:lpstr>宋体</vt:lpstr>
      <vt:lpstr>微软雅黑</vt:lpstr>
      <vt:lpstr>Arial</vt:lpstr>
      <vt:lpstr>Calibri</vt:lpstr>
      <vt:lpstr>Calibri Light</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40</cp:revision>
  <dcterms:created xsi:type="dcterms:W3CDTF">2018-01-20T06:15:46Z</dcterms:created>
  <dcterms:modified xsi:type="dcterms:W3CDTF">2018-01-21T04:33:49Z</dcterms:modified>
</cp:coreProperties>
</file>