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0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1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6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1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5138-D2B0-4A3E-BCF0-4D05A15B52D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CB8C-98FF-40DF-BCBF-99D8A8CB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9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6031" y="1605493"/>
            <a:ext cx="11077067" cy="4199482"/>
            <a:chOff x="456031" y="1605493"/>
            <a:chExt cx="11077067" cy="4199482"/>
          </a:xfrm>
        </p:grpSpPr>
        <p:sp>
          <p:nvSpPr>
            <p:cNvPr id="40" name="矩形 39"/>
            <p:cNvSpPr/>
            <p:nvPr/>
          </p:nvSpPr>
          <p:spPr>
            <a:xfrm>
              <a:off x="456032" y="5311891"/>
              <a:ext cx="9986306" cy="49308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铝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锭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消耗量，镁锭消耗量，金属锰消耗量，锌锭消耗量，废料消耗量，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6031" y="1605493"/>
              <a:ext cx="11071944" cy="824667"/>
              <a:chOff x="125191" y="699328"/>
              <a:chExt cx="11402784" cy="8246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5191" y="707566"/>
                <a:ext cx="10303323" cy="8164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熔炼工序</a:t>
                </a: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物料</a:t>
                </a:r>
                <a:r>
                  <a:rPr lang="zh-CN" altLang="en-US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消耗偏离度指标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428515" y="699328"/>
                <a:ext cx="1099460" cy="8164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指标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6032" y="2427438"/>
              <a:ext cx="11071943" cy="791712"/>
              <a:chOff x="125192" y="1521273"/>
              <a:chExt cx="11402783" cy="118110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5192" y="1523996"/>
                <a:ext cx="10303323" cy="11756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铝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锭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消耗偏离度，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镁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锭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消耗偏离度，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金属锰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消耗偏离度，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锌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锭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消耗偏离度，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废料</a:t>
                </a:r>
                <a:r>
                  <a:rPr lang="zh-CN" altLang="en-US" sz="16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消耗偏离度，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428515" y="1521273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具体指标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4179" y="3218269"/>
              <a:ext cx="11063795" cy="824670"/>
              <a:chOff x="128138" y="2699654"/>
              <a:chExt cx="11394391" cy="119486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8138" y="2699657"/>
                <a:ext cx="2449481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数理统计分析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675207" y="2699654"/>
                <a:ext cx="2729245" cy="1175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问题原因追溯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16178" y="2706852"/>
                <a:ext cx="2544957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挖掘成本控制问题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423069" y="2713411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分析逻辑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64179" y="4029686"/>
              <a:ext cx="11068919" cy="830183"/>
              <a:chOff x="130632" y="3875319"/>
              <a:chExt cx="11399669" cy="83018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0632" y="3875319"/>
                <a:ext cx="10297883" cy="81642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物料消耗数据清洗、维度转换、一致性处理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423745" y="3883629"/>
                <a:ext cx="1106556" cy="8218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数据准备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71405" y="4856996"/>
              <a:ext cx="11061692" cy="938767"/>
              <a:chOff x="132634" y="3950831"/>
              <a:chExt cx="11392226" cy="93876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2634" y="3955477"/>
                <a:ext cx="3395502" cy="43185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21420" y="4017999"/>
                <a:ext cx="247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MES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数据库生产实绩表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414513" y="3950831"/>
                <a:ext cx="1110347" cy="9387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数据获取</a:t>
                </a:r>
                <a:endPara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768390" y="4864510"/>
              <a:ext cx="3405888" cy="43185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45352" y="4856053"/>
              <a:ext cx="3296985" cy="4374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55044" y="3217325"/>
              <a:ext cx="2442511" cy="803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物料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消耗对比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26697" y="490354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Excel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生产记录表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556472" y="489993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手工记录实绩表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6031" y="1605493"/>
            <a:ext cx="11077067" cy="4199482"/>
            <a:chOff x="456031" y="1605493"/>
            <a:chExt cx="11077067" cy="4199482"/>
          </a:xfrm>
        </p:grpSpPr>
        <p:sp>
          <p:nvSpPr>
            <p:cNvPr id="40" name="矩形 39"/>
            <p:cNvSpPr/>
            <p:nvPr/>
          </p:nvSpPr>
          <p:spPr>
            <a:xfrm>
              <a:off x="456032" y="5311891"/>
              <a:ext cx="9986306" cy="49308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铝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锭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消耗量，镁锭消耗量，金属锰消耗量，锌锭消耗量，废料消耗量，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6031" y="1605493"/>
              <a:ext cx="11071944" cy="824667"/>
              <a:chOff x="125191" y="699328"/>
              <a:chExt cx="11402784" cy="8246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5191" y="707566"/>
                <a:ext cx="10303323" cy="8164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熔炼工序物料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消耗波动率指标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428515" y="699328"/>
                <a:ext cx="1099460" cy="8164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指标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6032" y="2427438"/>
              <a:ext cx="11071943" cy="791712"/>
              <a:chOff x="125192" y="1521273"/>
              <a:chExt cx="11402783" cy="118110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5192" y="1523996"/>
                <a:ext cx="10303323" cy="11756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铝锭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消耗波动率，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镁锭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消耗波动率，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金属锰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消耗波动率，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锌锭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消耗波动率，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废料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消耗波动率，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428515" y="1521273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具体指标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4179" y="3218269"/>
              <a:ext cx="11063795" cy="824670"/>
              <a:chOff x="128138" y="2699654"/>
              <a:chExt cx="11394391" cy="119486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8138" y="2699657"/>
                <a:ext cx="2449481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数理统计分析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675207" y="2699654"/>
                <a:ext cx="2729245" cy="1175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问题原因追溯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16178" y="2706852"/>
                <a:ext cx="2544957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挖掘波动率控制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423069" y="2713411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分析逻辑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64179" y="4029686"/>
              <a:ext cx="11068919" cy="830183"/>
              <a:chOff x="130632" y="3875319"/>
              <a:chExt cx="11399669" cy="83018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0632" y="3875319"/>
                <a:ext cx="10297883" cy="81642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物料消耗数据清洗、维度转换、一致性处理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423745" y="3883629"/>
                <a:ext cx="1106556" cy="8218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数据准备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71405" y="4856996"/>
              <a:ext cx="11061692" cy="938767"/>
              <a:chOff x="132634" y="3950831"/>
              <a:chExt cx="11392226" cy="93876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2634" y="3955477"/>
                <a:ext cx="3395502" cy="43185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21420" y="4017999"/>
                <a:ext cx="247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MES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数据库生产实绩表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414513" y="3950831"/>
                <a:ext cx="1110347" cy="9387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数据获取</a:t>
                </a:r>
                <a:endPara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768390" y="4864510"/>
              <a:ext cx="3405888" cy="43185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45352" y="4856053"/>
              <a:ext cx="3296985" cy="4374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55044" y="3217325"/>
              <a:ext cx="2442511" cy="803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物料消耗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波动率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26697" y="490354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Excel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生产记录表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556472" y="489993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手工记录实绩表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9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6031" y="1605493"/>
            <a:ext cx="11077067" cy="4199482"/>
            <a:chOff x="456031" y="1605493"/>
            <a:chExt cx="11077067" cy="4199482"/>
          </a:xfrm>
        </p:grpSpPr>
        <p:sp>
          <p:nvSpPr>
            <p:cNvPr id="40" name="矩形 39"/>
            <p:cNvSpPr/>
            <p:nvPr/>
          </p:nvSpPr>
          <p:spPr>
            <a:xfrm>
              <a:off x="456032" y="5311891"/>
              <a:ext cx="9986306" cy="49308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Al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Fe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Cu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Mn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Mg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Cr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Zn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6031" y="1605493"/>
              <a:ext cx="11071944" cy="824667"/>
              <a:chOff x="125191" y="699328"/>
              <a:chExt cx="11402784" cy="8246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5191" y="707566"/>
                <a:ext cx="10303323" cy="8164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熔炼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工序熔液成分偏离度指标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428515" y="699328"/>
                <a:ext cx="1099460" cy="8164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指标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6032" y="2427438"/>
              <a:ext cx="11071943" cy="791712"/>
              <a:chOff x="125192" y="1521273"/>
              <a:chExt cx="11402783" cy="118110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5192" y="1523996"/>
                <a:ext cx="10303323" cy="11756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Al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偏离度，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Fe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偏离度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Cu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偏离度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err="1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Mn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偏离度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Mg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偏离度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含量偏离度，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428515" y="1521273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具体指标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4179" y="3218269"/>
              <a:ext cx="11063795" cy="824670"/>
              <a:chOff x="128138" y="2699654"/>
              <a:chExt cx="11394391" cy="119486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8138" y="2699657"/>
                <a:ext cx="2449481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数理统计分析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675207" y="2699654"/>
                <a:ext cx="2729245" cy="1175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问题原因追溯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16178" y="2706852"/>
                <a:ext cx="2544957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挖掘成分控制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423069" y="2713411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分析逻辑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64179" y="4029686"/>
              <a:ext cx="11068919" cy="830183"/>
              <a:chOff x="130632" y="3875319"/>
              <a:chExt cx="11399669" cy="83018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0632" y="3875319"/>
                <a:ext cx="10297883" cy="81642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熔液成分数据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清洗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、数据转换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、一致性处理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423745" y="3883629"/>
                <a:ext cx="1106556" cy="8218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数据准备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71405" y="4856996"/>
              <a:ext cx="11061692" cy="938767"/>
              <a:chOff x="132634" y="3950831"/>
              <a:chExt cx="11392226" cy="93876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2634" y="3955477"/>
                <a:ext cx="3395502" cy="43185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21420" y="4017999"/>
                <a:ext cx="247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MES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数据库成分检测表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414513" y="3950831"/>
                <a:ext cx="1110347" cy="9387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数据获取</a:t>
                </a:r>
                <a:endPara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768390" y="4864510"/>
              <a:ext cx="3405888" cy="43185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45352" y="4856053"/>
              <a:ext cx="3296985" cy="4374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55044" y="3217325"/>
              <a:ext cx="2442511" cy="803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熔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液成分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26697" y="490354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Excel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取样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记录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556472" y="489993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手工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记录检测表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3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6031" y="1605493"/>
            <a:ext cx="11077067" cy="4199482"/>
            <a:chOff x="456031" y="1605493"/>
            <a:chExt cx="11077067" cy="4199482"/>
          </a:xfrm>
        </p:grpSpPr>
        <p:sp>
          <p:nvSpPr>
            <p:cNvPr id="40" name="矩形 39"/>
            <p:cNvSpPr/>
            <p:nvPr/>
          </p:nvSpPr>
          <p:spPr>
            <a:xfrm>
              <a:off x="456032" y="5311891"/>
              <a:ext cx="9986306" cy="49308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Al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Fe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Cu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Mn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Mg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Cr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Zn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含量，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6031" y="1605493"/>
              <a:ext cx="11071944" cy="824667"/>
              <a:chOff x="125191" y="699328"/>
              <a:chExt cx="11402784" cy="8246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5191" y="707566"/>
                <a:ext cx="10303323" cy="8164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熔炼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工序熔液成分波动率指标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428515" y="699328"/>
                <a:ext cx="1099460" cy="8164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指标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6032" y="2427438"/>
              <a:ext cx="11071943" cy="791712"/>
              <a:chOff x="125192" y="1521273"/>
              <a:chExt cx="11402783" cy="118110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5192" y="1523996"/>
                <a:ext cx="10303323" cy="11756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Al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波动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率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Fe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含量波动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率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Cu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含量波动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率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err="1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Mn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含量波动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率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Mg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含量波动率，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含量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波动率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428515" y="1521273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具体指标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4179" y="3218269"/>
              <a:ext cx="11063795" cy="824670"/>
              <a:chOff x="128138" y="2699654"/>
              <a:chExt cx="11394391" cy="119486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8138" y="2699657"/>
                <a:ext cx="2449481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数理统计分析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675207" y="2699654"/>
                <a:ext cx="2729245" cy="1175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问题原因追溯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16178" y="2706852"/>
                <a:ext cx="2544957" cy="11756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挖掘波动率控制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423069" y="2713411"/>
                <a:ext cx="1099460" cy="118110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分析逻辑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64179" y="4029686"/>
              <a:ext cx="11068919" cy="830183"/>
              <a:chOff x="130632" y="3875319"/>
              <a:chExt cx="11399669" cy="83018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0632" y="3875319"/>
                <a:ext cx="10297883" cy="81642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熔液成分数据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清洗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、数据转换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、一致性处理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423745" y="3883629"/>
                <a:ext cx="1106556" cy="8218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数据准备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71405" y="4856996"/>
              <a:ext cx="11061692" cy="938767"/>
              <a:chOff x="132634" y="3950831"/>
              <a:chExt cx="11392226" cy="93876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2634" y="3955477"/>
                <a:ext cx="3395502" cy="43185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21420" y="4017999"/>
                <a:ext cx="247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MES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数据库成分检测表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414513" y="3950831"/>
                <a:ext cx="1110347" cy="9387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数据获取</a:t>
                </a:r>
                <a:endPara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768390" y="4864510"/>
              <a:ext cx="3405888" cy="43185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45352" y="4856053"/>
              <a:ext cx="3296985" cy="4374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855044" y="3217325"/>
              <a:ext cx="2442511" cy="803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熔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液成分波动率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对比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226697" y="490354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Excel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取样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记录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556472" y="4899935"/>
              <a:ext cx="239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手工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记录检测表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2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56031" y="1605493"/>
            <a:ext cx="11071944" cy="824667"/>
            <a:chOff x="125191" y="699328"/>
            <a:chExt cx="11402784" cy="824667"/>
          </a:xfrm>
        </p:grpSpPr>
        <p:sp>
          <p:nvSpPr>
            <p:cNvPr id="11" name="矩形 10"/>
            <p:cNvSpPr/>
            <p:nvPr/>
          </p:nvSpPr>
          <p:spPr>
            <a:xfrm>
              <a:off x="125191" y="707566"/>
              <a:ext cx="10303323" cy="8164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安全主题整体评价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428515" y="699328"/>
              <a:ext cx="1099460" cy="8164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总体评价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6032" y="2427438"/>
            <a:ext cx="11071943" cy="791712"/>
            <a:chOff x="125192" y="1521273"/>
            <a:chExt cx="11402783" cy="1181106"/>
          </a:xfrm>
        </p:grpSpPr>
        <p:sp>
          <p:nvSpPr>
            <p:cNvPr id="26" name="矩形 25"/>
            <p:cNvSpPr/>
            <p:nvPr/>
          </p:nvSpPr>
          <p:spPr>
            <a:xfrm>
              <a:off x="125192" y="1523995"/>
              <a:ext cx="10303323" cy="11756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安全设置完备率，检修覆盖率，设备安全评级及权重，厂区警戒分级，员工安全资质评价，反馈审核评价指数，员工有效反馈率，反馈贡献度及等级划分，位置安全指数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428515" y="1521273"/>
              <a:ext cx="1099460" cy="11811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具体指标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1319" y="3218269"/>
            <a:ext cx="11066655" cy="824667"/>
            <a:chOff x="125192" y="2699657"/>
            <a:chExt cx="11397337" cy="1194860"/>
          </a:xfrm>
        </p:grpSpPr>
        <p:sp>
          <p:nvSpPr>
            <p:cNvPr id="19" name="矩形 18"/>
            <p:cNvSpPr/>
            <p:nvPr/>
          </p:nvSpPr>
          <p:spPr>
            <a:xfrm>
              <a:off x="125192" y="2699657"/>
              <a:ext cx="1690685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厂区安全设施分析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555555" y="2699657"/>
              <a:ext cx="1680476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设备安全隐患预测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15877" y="2699657"/>
              <a:ext cx="1739677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厂区警戒划分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36032" y="2699657"/>
              <a:ext cx="1303549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员工基本信息分析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39598" y="2699657"/>
              <a:ext cx="1298116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安全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反馈表单智能筛选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32249" y="2699657"/>
              <a:ext cx="1298133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员工反馈记录分析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130382" y="2699657"/>
              <a:ext cx="1298133" cy="117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基于</a:t>
              </a:r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GPS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的实时安全评价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3069" y="2713411"/>
              <a:ext cx="1099460" cy="11811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4179" y="4029686"/>
            <a:ext cx="11068919" cy="830183"/>
            <a:chOff x="130632" y="3875319"/>
            <a:chExt cx="11399669" cy="830183"/>
          </a:xfrm>
        </p:grpSpPr>
        <p:sp>
          <p:nvSpPr>
            <p:cNvPr id="12" name="矩形 11"/>
            <p:cNvSpPr/>
            <p:nvPr/>
          </p:nvSpPr>
          <p:spPr>
            <a:xfrm>
              <a:off x="130632" y="3875319"/>
              <a:ext cx="10297883" cy="8164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安全主题主题数据清洗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23745" y="3883629"/>
              <a:ext cx="1106556" cy="8218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数据准备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3205" y="4851703"/>
            <a:ext cx="11149892" cy="944060"/>
            <a:chOff x="41799" y="3945538"/>
            <a:chExt cx="11483061" cy="944060"/>
          </a:xfrm>
        </p:grpSpPr>
        <p:sp>
          <p:nvSpPr>
            <p:cNvPr id="16" name="矩形 15"/>
            <p:cNvSpPr/>
            <p:nvPr/>
          </p:nvSpPr>
          <p:spPr>
            <a:xfrm>
              <a:off x="5224679" y="3945538"/>
              <a:ext cx="5176828" cy="928446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2399" y="3945538"/>
              <a:ext cx="5102280" cy="928446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515883" y="4285956"/>
              <a:ext cx="1291300" cy="47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人力资源系统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3329" y="4285958"/>
              <a:ext cx="1266140" cy="47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安全设施检查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48082" y="4285958"/>
              <a:ext cx="1219200" cy="47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设备维修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36067" y="4285956"/>
              <a:ext cx="1219200" cy="47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设备维护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35796" y="4285956"/>
              <a:ext cx="1219200" cy="47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反馈系统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925138" y="4285956"/>
              <a:ext cx="1219200" cy="47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GPS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定位系统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30551" y="4377392"/>
              <a:ext cx="643614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18272" y="4374576"/>
              <a:ext cx="730693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799" y="3945538"/>
              <a:ext cx="1543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设备安全数据源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89269" y="3945538"/>
              <a:ext cx="1817914" cy="29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人员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安全数据源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414513" y="3950831"/>
              <a:ext cx="1110347" cy="938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数据获取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32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536</Words>
  <Application>Microsoft Office PowerPoint</Application>
  <PresentationFormat>宽屏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chyulia</cp:lastModifiedBy>
  <cp:revision>19</cp:revision>
  <dcterms:created xsi:type="dcterms:W3CDTF">2017-12-10T04:52:30Z</dcterms:created>
  <dcterms:modified xsi:type="dcterms:W3CDTF">2017-12-20T07:26:45Z</dcterms:modified>
</cp:coreProperties>
</file>