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71" r:id="rId4"/>
    <p:sldId id="266" r:id="rId5"/>
    <p:sldId id="272" r:id="rId6"/>
    <p:sldId id="268" r:id="rId7"/>
    <p:sldId id="267" r:id="rId8"/>
    <p:sldId id="269" r:id="rId9"/>
    <p:sldId id="270" r:id="rId10"/>
    <p:sldId id="257" r:id="rId11"/>
    <p:sldId id="259" r:id="rId12"/>
    <p:sldId id="258" r:id="rId13"/>
    <p:sldId id="262" r:id="rId14"/>
    <p:sldId id="264" r:id="rId15"/>
    <p:sldId id="263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47"/>
  </p:normalViewPr>
  <p:slideViewPr>
    <p:cSldViewPr snapToGrid="0" snapToObjects="1">
      <p:cViewPr>
        <p:scale>
          <a:sx n="100" d="100"/>
          <a:sy n="100" d="100"/>
        </p:scale>
        <p:origin x="-480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Office%20PowerPoint%20&#20013;&#30340;&#22270;&#34920;%20%20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861189801699699E-2"/>
          <c:y val="5.83333333333333E-2"/>
          <c:w val="0.73733711048158601"/>
          <c:h val="0.83770833333333306"/>
        </c:manualLayout>
      </c:layout>
      <c:lineChart>
        <c:grouping val="standard"/>
        <c:varyColors val="0"/>
        <c:ser>
          <c:idx val="0"/>
          <c:order val="0"/>
          <c:val>
            <c:numRef>
              <c:f>'[Microsoft Office PowerPoint 中的图表  ]Sheet1'!$A$1:$A$14</c:f>
              <c:numCache>
                <c:formatCode>General</c:formatCode>
                <c:ptCount val="14"/>
                <c:pt idx="0">
                  <c:v>443.27600000000001</c:v>
                </c:pt>
                <c:pt idx="1">
                  <c:v>445.08499999999998</c:v>
                </c:pt>
                <c:pt idx="2">
                  <c:v>437.142</c:v>
                </c:pt>
                <c:pt idx="3">
                  <c:v>445.85700000000003</c:v>
                </c:pt>
                <c:pt idx="4">
                  <c:v>386.608</c:v>
                </c:pt>
                <c:pt idx="5">
                  <c:v>449.99700000000001</c:v>
                </c:pt>
                <c:pt idx="6">
                  <c:v>450.15699999999998</c:v>
                </c:pt>
                <c:pt idx="7">
                  <c:v>450.19799999999998</c:v>
                </c:pt>
                <c:pt idx="8">
                  <c:v>449.125</c:v>
                </c:pt>
                <c:pt idx="9">
                  <c:v>419.89600000000002</c:v>
                </c:pt>
                <c:pt idx="10">
                  <c:v>420.39299999999997</c:v>
                </c:pt>
                <c:pt idx="11">
                  <c:v>444.84699999999998</c:v>
                </c:pt>
                <c:pt idx="12">
                  <c:v>400.55900000000003</c:v>
                </c:pt>
                <c:pt idx="13">
                  <c:v>380.96600000000001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88-4527-9107-D9D48D0C3684}"/>
            </c:ext>
          </c:extLst>
        </c:ser>
        <c:ser>
          <c:idx val="1"/>
          <c:order val="1"/>
          <c:val>
            <c:numRef>
              <c:f>'[Microsoft Office PowerPoint 中的图表  ]Sheet1'!$B$1:$B$14</c:f>
              <c:numCache>
                <c:formatCode>General</c:formatCode>
                <c:ptCount val="14"/>
                <c:pt idx="0">
                  <c:v>376.33600000000001</c:v>
                </c:pt>
                <c:pt idx="1">
                  <c:v>378.19600000000003</c:v>
                </c:pt>
                <c:pt idx="2">
                  <c:v>378.774</c:v>
                </c:pt>
                <c:pt idx="3">
                  <c:v>392.387</c:v>
                </c:pt>
                <c:pt idx="4">
                  <c:v>373.70800000000003</c:v>
                </c:pt>
                <c:pt idx="5">
                  <c:v>379.68400000000003</c:v>
                </c:pt>
                <c:pt idx="6">
                  <c:v>381.15100000000001</c:v>
                </c:pt>
                <c:pt idx="7">
                  <c:v>380.87900000000002</c:v>
                </c:pt>
                <c:pt idx="8">
                  <c:v>380.43599999999969</c:v>
                </c:pt>
                <c:pt idx="9">
                  <c:v>380.03800000000001</c:v>
                </c:pt>
                <c:pt idx="10">
                  <c:v>377.47899999999998</c:v>
                </c:pt>
                <c:pt idx="11">
                  <c:v>380.96300000000002</c:v>
                </c:pt>
                <c:pt idx="12">
                  <c:v>410.12</c:v>
                </c:pt>
                <c:pt idx="13">
                  <c:v>420.22800000000001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88-4527-9107-D9D48D0C3684}"/>
            </c:ext>
          </c:extLst>
        </c:ser>
        <c:ser>
          <c:idx val="2"/>
          <c:order val="2"/>
          <c:val>
            <c:numRef>
              <c:f>'[Microsoft Office PowerPoint 中的图表  ]Sheet1'!$C$1:$C$14</c:f>
              <c:numCache>
                <c:formatCode>General</c:formatCode>
                <c:ptCount val="14"/>
                <c:pt idx="0">
                  <c:v>550.50300000000004</c:v>
                </c:pt>
                <c:pt idx="1">
                  <c:v>543.08699999999999</c:v>
                </c:pt>
                <c:pt idx="2">
                  <c:v>528.98599999999999</c:v>
                </c:pt>
                <c:pt idx="3">
                  <c:v>564.25199999999995</c:v>
                </c:pt>
                <c:pt idx="4">
                  <c:v>526.94099999999969</c:v>
                </c:pt>
                <c:pt idx="5">
                  <c:v>550.15499999999997</c:v>
                </c:pt>
                <c:pt idx="6">
                  <c:v>549.56199999999967</c:v>
                </c:pt>
                <c:pt idx="7">
                  <c:v>549.17700000000002</c:v>
                </c:pt>
                <c:pt idx="8">
                  <c:v>545.91399999999999</c:v>
                </c:pt>
                <c:pt idx="9">
                  <c:v>543.48599999999999</c:v>
                </c:pt>
                <c:pt idx="10">
                  <c:v>538.09299999999996</c:v>
                </c:pt>
                <c:pt idx="11">
                  <c:v>542.11400000000003</c:v>
                </c:pt>
                <c:pt idx="12">
                  <c:v>550.84999999999968</c:v>
                </c:pt>
                <c:pt idx="13">
                  <c:v>570.8869999999996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88-4527-9107-D9D48D0C3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68329952"/>
        <c:axId val="-2095975136"/>
      </c:lineChart>
      <c:catAx>
        <c:axId val="-16683299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5975136"/>
        <c:crosses val="autoZero"/>
        <c:auto val="1"/>
        <c:lblAlgn val="ctr"/>
        <c:lblOffset val="100"/>
        <c:noMultiLvlLbl val="0"/>
      </c:catAx>
      <c:valAx>
        <c:axId val="-2095975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668329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5AD89-0A04-AB43-BAA8-39437ECB7F01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88376-DC28-B447-B63A-3985BB5FD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7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B2C-F552-6B4E-941D-D4C99BB90C42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BB5F-CC6F-584C-9859-9312381E6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58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B2C-F552-6B4E-941D-D4C99BB90C42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BB5F-CC6F-584C-9859-9312381E6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12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B2C-F552-6B4E-941D-D4C99BB90C42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BB5F-CC6F-584C-9859-9312381E6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B2C-F552-6B4E-941D-D4C99BB90C42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BB5F-CC6F-584C-9859-9312381E6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4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B2C-F552-6B4E-941D-D4C99BB90C42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BB5F-CC6F-584C-9859-9312381E6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00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B2C-F552-6B4E-941D-D4C99BB90C42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BB5F-CC6F-584C-9859-9312381E6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36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B2C-F552-6B4E-941D-D4C99BB90C42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BB5F-CC6F-584C-9859-9312381E6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4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B2C-F552-6B4E-941D-D4C99BB90C42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BB5F-CC6F-584C-9859-9312381E6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95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B2C-F552-6B4E-941D-D4C99BB90C42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BB5F-CC6F-584C-9859-9312381E6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3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B2C-F552-6B4E-941D-D4C99BB90C42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BB5F-CC6F-584C-9859-9312381E6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38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B2C-F552-6B4E-941D-D4C99BB90C42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BB5F-CC6F-584C-9859-9312381E6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56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7B2C-F552-6B4E-941D-D4C99BB90C42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BB5F-CC6F-584C-9859-9312381E6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5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 28"/>
          <p:cNvGrpSpPr/>
          <p:nvPr/>
        </p:nvGrpSpPr>
        <p:grpSpPr>
          <a:xfrm>
            <a:off x="1422400" y="469900"/>
            <a:ext cx="8864600" cy="5956300"/>
            <a:chOff x="1422400" y="469900"/>
            <a:chExt cx="8864600" cy="5956300"/>
          </a:xfrm>
        </p:grpSpPr>
        <p:sp>
          <p:nvSpPr>
            <p:cNvPr id="4" name="矩形 3"/>
            <p:cNvSpPr/>
            <p:nvPr/>
          </p:nvSpPr>
          <p:spPr>
            <a:xfrm>
              <a:off x="1422400" y="469900"/>
              <a:ext cx="8864600" cy="5956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22400" y="469900"/>
              <a:ext cx="1879600" cy="5956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22400" y="469900"/>
              <a:ext cx="18796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56906" y="89604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工序选择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4000" y="1790700"/>
              <a:ext cx="1676400" cy="4508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56906" y="3708340"/>
              <a:ext cx="1241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筛选条件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34906" y="1689100"/>
              <a:ext cx="2383294" cy="4610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15049" y="1689100"/>
              <a:ext cx="3981451" cy="2235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15049" y="4057650"/>
              <a:ext cx="3981451" cy="2241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92500" y="774700"/>
              <a:ext cx="1244600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22700" y="370828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成本组成分析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75486" y="2562195"/>
              <a:ext cx="3114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某因素成本历史数据对比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31675" y="4930745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成本追溯分析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22206" y="91754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熔铸工序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837048" y="774699"/>
              <a:ext cx="1244600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81596" y="774699"/>
              <a:ext cx="1244600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526144" y="769923"/>
              <a:ext cx="1244600" cy="649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870692" y="774699"/>
              <a:ext cx="1244600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854054" y="91754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热轧工序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234482" y="91754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冷轧工序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75726" y="90321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退火工序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907058" y="89604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精整工序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3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1422400" y="469900"/>
            <a:ext cx="9105900" cy="5956300"/>
            <a:chOff x="1422400" y="469900"/>
            <a:chExt cx="9105900" cy="5956300"/>
          </a:xfrm>
        </p:grpSpPr>
        <p:sp>
          <p:nvSpPr>
            <p:cNvPr id="4" name="矩形 3"/>
            <p:cNvSpPr/>
            <p:nvPr/>
          </p:nvSpPr>
          <p:spPr>
            <a:xfrm>
              <a:off x="1422400" y="469900"/>
              <a:ext cx="9105900" cy="5956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22400" y="469900"/>
              <a:ext cx="1879600" cy="5956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22400" y="469900"/>
              <a:ext cx="18796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56906" y="89604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工序选择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4000" y="1790700"/>
              <a:ext cx="1676400" cy="4508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56906" y="3794095"/>
              <a:ext cx="1241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筛选条件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34905" y="1689100"/>
              <a:ext cx="2478543" cy="4610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91249" y="1689100"/>
              <a:ext cx="4095751" cy="2235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91249" y="4057650"/>
              <a:ext cx="4095751" cy="2241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16300" y="769924"/>
              <a:ext cx="727333" cy="649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18458" y="3794095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成本组成分析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86185" y="2602275"/>
              <a:ext cx="3114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某因素成本历史数据对比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377349" y="497837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成本追溯分析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33306" y="90484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熔铸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57933" y="774699"/>
              <a:ext cx="1244600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68407" y="769924"/>
              <a:ext cx="750513" cy="656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829364" y="776972"/>
              <a:ext cx="747209" cy="649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690973" y="774699"/>
              <a:ext cx="716418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10514" y="91026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冷轧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878946" y="91026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退火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690973" y="9047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精整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29884" y="845737"/>
              <a:ext cx="1407758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锯切与铣面 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588784" y="852242"/>
              <a:ext cx="1407758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立推加热炉 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18040" y="776972"/>
              <a:ext cx="1244600" cy="649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73084" y="774699"/>
              <a:ext cx="892749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00570" y="91754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热轧机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0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1422400" y="469900"/>
            <a:ext cx="9105900" cy="5956300"/>
            <a:chOff x="1422400" y="469900"/>
            <a:chExt cx="9105900" cy="5956300"/>
          </a:xfrm>
        </p:grpSpPr>
        <p:sp>
          <p:nvSpPr>
            <p:cNvPr id="4" name="矩形 3"/>
            <p:cNvSpPr/>
            <p:nvPr/>
          </p:nvSpPr>
          <p:spPr>
            <a:xfrm>
              <a:off x="1422400" y="469900"/>
              <a:ext cx="9105900" cy="5956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22400" y="469900"/>
              <a:ext cx="1879600" cy="5956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22400" y="469900"/>
              <a:ext cx="18796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56906" y="89604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工序选择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4000" y="1790700"/>
              <a:ext cx="1676400" cy="4508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56906" y="379409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筛选条件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34905" y="1689100"/>
              <a:ext cx="3149680" cy="4610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786185" y="1689100"/>
              <a:ext cx="3500815" cy="2235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86185" y="4057650"/>
              <a:ext cx="3500815" cy="2241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16300" y="769924"/>
              <a:ext cx="727333" cy="649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247970" y="3844895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smtClean="0">
                  <a:latin typeface="SimHei" charset="-122"/>
                  <a:ea typeface="SimHei" charset="-122"/>
                  <a:cs typeface="SimHei" charset="-122"/>
                </a:rPr>
                <a:t>成本组成分析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33835" y="2606645"/>
              <a:ext cx="3005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smtClean="0">
                  <a:latin typeface="SimHei" charset="-122"/>
                  <a:ea typeface="SimHei" charset="-122"/>
                  <a:cs typeface="SimHei" charset="-122"/>
                </a:rPr>
                <a:t>某因素成本历史数据对比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74817" y="497837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smtClean="0">
                  <a:latin typeface="SimHei" charset="-122"/>
                  <a:ea typeface="SimHei" charset="-122"/>
                  <a:cs typeface="SimHei" charset="-122"/>
                </a:rPr>
                <a:t>成本追溯分析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33306" y="90484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熔铸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57933" y="774699"/>
              <a:ext cx="1244600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68407" y="769924"/>
              <a:ext cx="750513" cy="656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829364" y="776972"/>
              <a:ext cx="747209" cy="649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690973" y="774699"/>
              <a:ext cx="716418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10514" y="91026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冷轧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878946" y="91026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退火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690973" y="9047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精整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29884" y="845737"/>
              <a:ext cx="1407758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锯切与铣面 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588784" y="852242"/>
              <a:ext cx="1407758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立推加热炉 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18040" y="776972"/>
              <a:ext cx="1244600" cy="649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73084" y="774699"/>
              <a:ext cx="892749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00570" y="91754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热轧机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69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1422400" y="469900"/>
            <a:ext cx="9105900" cy="5956300"/>
            <a:chOff x="1422400" y="469900"/>
            <a:chExt cx="9105900" cy="5956300"/>
          </a:xfrm>
        </p:grpSpPr>
        <p:sp>
          <p:nvSpPr>
            <p:cNvPr id="4" name="矩形 3"/>
            <p:cNvSpPr/>
            <p:nvPr/>
          </p:nvSpPr>
          <p:spPr>
            <a:xfrm>
              <a:off x="1422400" y="469900"/>
              <a:ext cx="9105900" cy="5956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22400" y="469900"/>
              <a:ext cx="1879600" cy="5956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22400" y="469900"/>
              <a:ext cx="18796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56906" y="89604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工序选择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4000" y="1790700"/>
              <a:ext cx="1676400" cy="4508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56906" y="379409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参数选择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34905" y="1689100"/>
              <a:ext cx="3149680" cy="4610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786185" y="1689100"/>
              <a:ext cx="3500815" cy="2235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86185" y="4057650"/>
              <a:ext cx="3500815" cy="2241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16300" y="769924"/>
              <a:ext cx="727333" cy="649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119730" y="3844895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smtClean="0">
                  <a:latin typeface="SimHei" charset="-122"/>
                  <a:ea typeface="SimHei" charset="-122"/>
                  <a:cs typeface="SimHei" charset="-122"/>
                </a:rPr>
                <a:t>在线监测展示区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66782" y="2606645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前工序</a:t>
              </a:r>
              <a:r>
                <a:rPr kumimoji="1" lang="zh-CN" altLang="en-US" sz="2000" smtClean="0">
                  <a:latin typeface="SimHei" charset="-122"/>
                  <a:ea typeface="SimHei" charset="-122"/>
                  <a:cs typeface="SimHei" charset="-122"/>
                </a:rPr>
                <a:t>历史数据评价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90097" y="497837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smtClean="0">
                  <a:latin typeface="SimHei" charset="-122"/>
                  <a:ea typeface="SimHei" charset="-122"/>
                  <a:cs typeface="SimHei" charset="-122"/>
                </a:rPr>
                <a:t>监测与预警信息分析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33306" y="90484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熔铸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57933" y="774699"/>
              <a:ext cx="1244600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68407" y="769924"/>
              <a:ext cx="750513" cy="656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829364" y="776972"/>
              <a:ext cx="747209" cy="649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690973" y="774699"/>
              <a:ext cx="716418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10514" y="91026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冷轧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878946" y="91026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退火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690973" y="9047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精整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29884" y="845737"/>
              <a:ext cx="1407758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锯切与铣面 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588784" y="852242"/>
              <a:ext cx="1407758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立推加热炉 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18040" y="776972"/>
              <a:ext cx="1244600" cy="649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73084" y="774699"/>
              <a:ext cx="892749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00570" y="91754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热轧机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88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8352" y="60991"/>
            <a:ext cx="1435100" cy="679700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32" y="60991"/>
            <a:ext cx="1435100" cy="679700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0" y="1566081"/>
            <a:ext cx="11620500" cy="64389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608" y="2877528"/>
            <a:ext cx="11912600" cy="17907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48" y="121981"/>
            <a:ext cx="11391900" cy="14478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/>
          <a:srcRect r="1369"/>
          <a:stretch/>
        </p:blipFill>
        <p:spPr>
          <a:xfrm>
            <a:off x="112404" y="2877528"/>
            <a:ext cx="3695321" cy="15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1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0812" y="3931559"/>
            <a:ext cx="14897971" cy="4229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160" y="4583684"/>
            <a:ext cx="3289300" cy="3035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10" y="4583684"/>
            <a:ext cx="3327400" cy="3035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0560" y="4583684"/>
            <a:ext cx="3276600" cy="30099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10780C0-4274-4B94-BF8A-575F142A6628}"/>
              </a:ext>
            </a:extLst>
          </p:cNvPr>
          <p:cNvSpPr/>
          <p:nvPr/>
        </p:nvSpPr>
        <p:spPr bwMode="auto">
          <a:xfrm>
            <a:off x="5084064" y="954868"/>
            <a:ext cx="329184" cy="2533341"/>
          </a:xfrm>
          <a:prstGeom prst="rect">
            <a:avLst/>
          </a:prstGeom>
          <a:solidFill>
            <a:srgbClr val="B4FEBB">
              <a:alpha val="21000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legacyFlat3" dir="b"/>
          </a:scene3d>
          <a:sp3d extrusionH="887400" prstMaterial="legacyMatte">
            <a:extrusionClr>
              <a:srgbClr val="CC3300"/>
            </a:extrusionClr>
          </a:sp3d>
        </p:spPr>
        <p:txBody>
          <a:bodyPr wrap="none" rtlCol="0" anchor="ctr">
            <a:flatTx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4" name="图表 13"/>
          <p:cNvGraphicFramePr>
            <a:graphicFrameLocks/>
          </p:cNvGraphicFramePr>
          <p:nvPr/>
        </p:nvGraphicFramePr>
        <p:xfrm>
          <a:off x="1741488" y="756147"/>
          <a:ext cx="44831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413256" y="32259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时序图</a:t>
            </a:r>
            <a:endParaRPr kumimoji="1" lang="zh-CN" altLang="en-US" sz="22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66874" y="4570984"/>
            <a:ext cx="369824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0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203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1" y="2671106"/>
            <a:ext cx="12203535" cy="28152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4" y="5559828"/>
            <a:ext cx="12192000" cy="25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6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41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422400" y="469900"/>
            <a:ext cx="8864600" cy="5956300"/>
            <a:chOff x="1422400" y="469900"/>
            <a:chExt cx="8864600" cy="5956300"/>
          </a:xfrm>
        </p:grpSpPr>
        <p:grpSp>
          <p:nvGrpSpPr>
            <p:cNvPr id="32" name="组合 31"/>
            <p:cNvGrpSpPr/>
            <p:nvPr/>
          </p:nvGrpSpPr>
          <p:grpSpPr>
            <a:xfrm>
              <a:off x="1422400" y="469900"/>
              <a:ext cx="8864600" cy="5956300"/>
              <a:chOff x="1422400" y="469900"/>
              <a:chExt cx="8864600" cy="59563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22400" y="469900"/>
                <a:ext cx="8864600" cy="5956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2400" y="469900"/>
                <a:ext cx="1879600" cy="5956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422400" y="469900"/>
                <a:ext cx="1879600" cy="1219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756906" y="89604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工序选择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24000" y="1790700"/>
                <a:ext cx="1676400" cy="4508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756906" y="3708340"/>
                <a:ext cx="12410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筛选条件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92500" y="1689100"/>
                <a:ext cx="3189385" cy="4610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845273" y="1689100"/>
                <a:ext cx="3251228" cy="2235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45272" y="4057650"/>
                <a:ext cx="3251227" cy="22415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92500" y="774700"/>
                <a:ext cx="1244600" cy="64455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330148" y="5858924"/>
                <a:ext cx="1723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物料消耗组成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008659" y="3542152"/>
                <a:ext cx="31149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某物料消耗历史数据对比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18454" y="5858924"/>
                <a:ext cx="1723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>
                    <a:latin typeface="SimHei" charset="-122"/>
                    <a:ea typeface="SimHei" charset="-122"/>
                    <a:cs typeface="SimHei" charset="-122"/>
                  </a:rPr>
                  <a:t>问题</a:t>
                </a:r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原因追溯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22206" y="91754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熔铸工序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37048" y="774699"/>
                <a:ext cx="1244600" cy="644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181596" y="774699"/>
                <a:ext cx="1244600" cy="644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526144" y="769923"/>
                <a:ext cx="1244600" cy="649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870692" y="774699"/>
                <a:ext cx="1244600" cy="644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854054" y="91754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热轧工序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234482" y="91754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冷轧工序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575726" y="90321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退火工序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907058" y="89604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精整工序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pic>
            <p:nvPicPr>
              <p:cNvPr id="28" name="图片 27"/>
              <p:cNvPicPr/>
              <p:nvPr/>
            </p:nvPicPr>
            <p:blipFill rotWithShape="1">
              <a:blip r:embed="rId2"/>
              <a:srcRect t="11484" r="26113"/>
              <a:stretch/>
            </p:blipFill>
            <p:spPr>
              <a:xfrm>
                <a:off x="7098831" y="1736636"/>
                <a:ext cx="2762797" cy="1859468"/>
              </a:xfrm>
              <a:prstGeom prst="rect">
                <a:avLst/>
              </a:prstGeom>
              <a:ln>
                <a:solidFill>
                  <a:schemeClr val="tx1">
                    <a:alpha val="46000"/>
                  </a:schemeClr>
                </a:solidFill>
              </a:ln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4732794" y="3402253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dirty="0" smtClean="0">
                    <a:latin typeface="SimHei" charset="-122"/>
                    <a:ea typeface="SimHei" charset="-122"/>
                    <a:cs typeface="SimHei" charset="-122"/>
                  </a:rPr>
                  <a:t>柱状图</a:t>
                </a:r>
                <a:endParaRPr kumimoji="1" lang="zh-CN" altLang="en-US" sz="16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763762" y="5553769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dirty="0" smtClean="0">
                    <a:latin typeface="SimHei" charset="-122"/>
                    <a:ea typeface="SimHei" charset="-122"/>
                    <a:cs typeface="SimHei" charset="-122"/>
                  </a:rPr>
                  <a:t>雷达图</a:t>
                </a:r>
                <a:endParaRPr kumimoji="1" lang="zh-CN" altLang="en-US" sz="16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3"/>
              <a:srcRect t="1551"/>
              <a:stretch/>
            </p:blipFill>
            <p:spPr>
              <a:xfrm>
                <a:off x="3672944" y="1802606"/>
                <a:ext cx="2933223" cy="1599647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2993" y="3725707"/>
                <a:ext cx="2574379" cy="1906076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5"/>
            <a:srcRect t="2120"/>
            <a:stretch/>
          </p:blipFill>
          <p:spPr>
            <a:xfrm>
              <a:off x="6932355" y="4332302"/>
              <a:ext cx="2998046" cy="1477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4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422400" y="469900"/>
            <a:ext cx="8864600" cy="5956300"/>
            <a:chOff x="1422400" y="469900"/>
            <a:chExt cx="8864600" cy="5956300"/>
          </a:xfrm>
        </p:grpSpPr>
        <p:grpSp>
          <p:nvGrpSpPr>
            <p:cNvPr id="32" name="组合 31"/>
            <p:cNvGrpSpPr/>
            <p:nvPr/>
          </p:nvGrpSpPr>
          <p:grpSpPr>
            <a:xfrm>
              <a:off x="1422400" y="469900"/>
              <a:ext cx="8864600" cy="5956300"/>
              <a:chOff x="1422400" y="469900"/>
              <a:chExt cx="8864600" cy="59563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22400" y="469900"/>
                <a:ext cx="8864600" cy="5956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2400" y="469900"/>
                <a:ext cx="1879600" cy="5956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422400" y="469900"/>
                <a:ext cx="1879600" cy="1219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756906" y="89604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工序选择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24000" y="1790700"/>
                <a:ext cx="1676400" cy="4508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756906" y="3708340"/>
                <a:ext cx="12410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筛选条件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92500" y="1689100"/>
                <a:ext cx="3189385" cy="4610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845273" y="1689100"/>
                <a:ext cx="3251228" cy="2235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45272" y="4057650"/>
                <a:ext cx="3251227" cy="22415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92500" y="774700"/>
                <a:ext cx="1244600" cy="64455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330148" y="5858924"/>
                <a:ext cx="1723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熔液成分组成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237947" y="3542152"/>
                <a:ext cx="2492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某</a:t>
                </a:r>
                <a:r>
                  <a:rPr kumimoji="1" lang="zh-CN" altLang="en-US" sz="2000" dirty="0">
                    <a:latin typeface="SimHei" charset="-122"/>
                    <a:ea typeface="SimHei" charset="-122"/>
                    <a:cs typeface="SimHei" charset="-122"/>
                  </a:rPr>
                  <a:t>含量</a:t>
                </a:r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历史数据对比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18454" y="5858924"/>
                <a:ext cx="1723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>
                    <a:latin typeface="SimHei" charset="-122"/>
                    <a:ea typeface="SimHei" charset="-122"/>
                    <a:cs typeface="SimHei" charset="-122"/>
                  </a:rPr>
                  <a:t>问题</a:t>
                </a:r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原因追溯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22206" y="91754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熔铸工序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37048" y="774699"/>
                <a:ext cx="1244600" cy="644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181596" y="774699"/>
                <a:ext cx="1244600" cy="644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526144" y="769923"/>
                <a:ext cx="1244600" cy="649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870692" y="774699"/>
                <a:ext cx="1244600" cy="644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854054" y="91754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热轧工序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234482" y="91754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冷轧工序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575726" y="90321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退火工序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907058" y="89604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精整工序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pic>
            <p:nvPicPr>
              <p:cNvPr id="28" name="图片 27"/>
              <p:cNvPicPr/>
              <p:nvPr/>
            </p:nvPicPr>
            <p:blipFill rotWithShape="1">
              <a:blip r:embed="rId2"/>
              <a:srcRect t="11484" r="26113"/>
              <a:stretch/>
            </p:blipFill>
            <p:spPr>
              <a:xfrm>
                <a:off x="7098831" y="1736636"/>
                <a:ext cx="2762797" cy="1859468"/>
              </a:xfrm>
              <a:prstGeom prst="rect">
                <a:avLst/>
              </a:prstGeom>
              <a:ln>
                <a:solidFill>
                  <a:schemeClr val="tx1">
                    <a:alpha val="46000"/>
                  </a:schemeClr>
                </a:solidFill>
              </a:ln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4732794" y="3402253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dirty="0" smtClean="0">
                    <a:latin typeface="SimHei" charset="-122"/>
                    <a:ea typeface="SimHei" charset="-122"/>
                    <a:cs typeface="SimHei" charset="-122"/>
                  </a:rPr>
                  <a:t>柱状图</a:t>
                </a:r>
                <a:endParaRPr kumimoji="1" lang="zh-CN" altLang="en-US" sz="16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763762" y="5553769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dirty="0" smtClean="0">
                    <a:latin typeface="SimHei" charset="-122"/>
                    <a:ea typeface="SimHei" charset="-122"/>
                    <a:cs typeface="SimHei" charset="-122"/>
                  </a:rPr>
                  <a:t>雷达图</a:t>
                </a:r>
                <a:endParaRPr kumimoji="1" lang="zh-CN" altLang="en-US" sz="16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3"/>
            <a:srcRect t="2120"/>
            <a:stretch/>
          </p:blipFill>
          <p:spPr>
            <a:xfrm>
              <a:off x="6932355" y="4332302"/>
              <a:ext cx="2998046" cy="1477577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07" y="2037059"/>
            <a:ext cx="3045167" cy="134068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/>
          <a:srcRect t="3832" b="4330"/>
          <a:stretch/>
        </p:blipFill>
        <p:spPr>
          <a:xfrm>
            <a:off x="3998568" y="3769029"/>
            <a:ext cx="2267243" cy="18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422400" y="469900"/>
            <a:ext cx="8864600" cy="5956300"/>
            <a:chOff x="1422400" y="469900"/>
            <a:chExt cx="8864600" cy="5956300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4906" y="1750967"/>
              <a:ext cx="6255855" cy="1501043"/>
            </a:xfrm>
            <a:prstGeom prst="rect">
              <a:avLst/>
            </a:prstGeom>
          </p:spPr>
        </p:pic>
        <p:grpSp>
          <p:nvGrpSpPr>
            <p:cNvPr id="43" name="组合 42"/>
            <p:cNvGrpSpPr/>
            <p:nvPr/>
          </p:nvGrpSpPr>
          <p:grpSpPr>
            <a:xfrm>
              <a:off x="1422400" y="469900"/>
              <a:ext cx="8864600" cy="5956300"/>
              <a:chOff x="1422400" y="469900"/>
              <a:chExt cx="8864600" cy="59563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22400" y="469900"/>
                <a:ext cx="8864600" cy="5956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2400" y="469900"/>
                <a:ext cx="1879600" cy="5956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422400" y="469900"/>
                <a:ext cx="1879600" cy="1219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756906" y="89604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工序选择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24000" y="1790700"/>
                <a:ext cx="1676400" cy="4508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756906" y="3708340"/>
                <a:ext cx="12410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筛选条件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92500" y="1689100"/>
                <a:ext cx="6622792" cy="22226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492500" y="4057650"/>
                <a:ext cx="6603999" cy="22415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92500" y="774700"/>
                <a:ext cx="1244600" cy="64455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695875" y="1664971"/>
                <a:ext cx="35253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物料</a:t>
                </a:r>
                <a:r>
                  <a:rPr kumimoji="1" lang="zh-CN" altLang="en-US" sz="2000" dirty="0">
                    <a:latin typeface="SimHei" charset="-122"/>
                    <a:ea typeface="SimHei" charset="-122"/>
                    <a:cs typeface="SimHei" charset="-122"/>
                  </a:rPr>
                  <a:t>波动率对比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077268" y="5908545"/>
                <a:ext cx="3262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波动率分析及偏高原因追溯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22206" y="91754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熔铸工序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37048" y="774699"/>
                <a:ext cx="1244600" cy="644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181596" y="774699"/>
                <a:ext cx="1244600" cy="644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526144" y="769923"/>
                <a:ext cx="1244600" cy="649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870692" y="774699"/>
                <a:ext cx="1244600" cy="644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854054" y="91754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热轧工序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234482" y="91754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冷轧工序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575726" y="90321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退火工序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907058" y="89604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精整工序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633207" y="3357098"/>
                <a:ext cx="1826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dirty="0" smtClean="0">
                    <a:latin typeface="SimHei" charset="-122"/>
                    <a:ea typeface="SimHei" charset="-122"/>
                    <a:cs typeface="SimHei" charset="-122"/>
                  </a:rPr>
                  <a:t>波动率对比柱状图</a:t>
                </a:r>
                <a:endParaRPr kumimoji="1" lang="zh-CN" altLang="en-US" sz="16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795414" y="3353053"/>
                <a:ext cx="1826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dirty="0">
                    <a:latin typeface="SimHei" charset="-122"/>
                    <a:ea typeface="SimHei" charset="-122"/>
                    <a:cs typeface="SimHei" charset="-122"/>
                  </a:rPr>
                  <a:t>波动率对比雷达</a:t>
                </a:r>
                <a:r>
                  <a:rPr kumimoji="1" lang="zh-CN" altLang="en-US" sz="1600" dirty="0" smtClean="0">
                    <a:latin typeface="SimHei" charset="-122"/>
                    <a:ea typeface="SimHei" charset="-122"/>
                    <a:cs typeface="SimHei" charset="-122"/>
                  </a:rPr>
                  <a:t>图</a:t>
                </a:r>
                <a:endParaRPr kumimoji="1" lang="zh-CN" altLang="en-US" sz="16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9639" y="1817794"/>
                <a:ext cx="2360485" cy="1374752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0820" y="1837894"/>
                <a:ext cx="1998819" cy="1354652"/>
              </a:xfrm>
              <a:prstGeom prst="rect">
                <a:avLst/>
              </a:prstGeom>
            </p:spPr>
          </p:pic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18454" y="1995890"/>
                <a:ext cx="2172307" cy="1239769"/>
              </a:xfrm>
              <a:prstGeom prst="rect">
                <a:avLst/>
              </a:prstGeom>
            </p:spPr>
          </p:pic>
          <p:sp>
            <p:nvSpPr>
              <p:cNvPr id="37" name="文本框 36"/>
              <p:cNvSpPr txBox="1"/>
              <p:nvPr/>
            </p:nvSpPr>
            <p:spPr>
              <a:xfrm>
                <a:off x="7898232" y="3357098"/>
                <a:ext cx="1826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dirty="0">
                    <a:latin typeface="SimHei" charset="-122"/>
                    <a:ea typeface="SimHei" charset="-122"/>
                    <a:cs typeface="SimHei" charset="-122"/>
                  </a:rPr>
                  <a:t>波动率对比折线图</a:t>
                </a:r>
              </a:p>
            </p:txBody>
          </p:sp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6"/>
              <a:srcRect r="14661"/>
              <a:stretch/>
            </p:blipFill>
            <p:spPr>
              <a:xfrm>
                <a:off x="3630820" y="4260520"/>
                <a:ext cx="2519113" cy="1528072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9561" y="4267446"/>
                <a:ext cx="4027384" cy="15400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97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422400" y="469900"/>
            <a:ext cx="8864600" cy="5956300"/>
            <a:chOff x="1422400" y="469900"/>
            <a:chExt cx="8864600" cy="5956300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4906" y="1750967"/>
              <a:ext cx="6255855" cy="1501043"/>
            </a:xfrm>
            <a:prstGeom prst="rect">
              <a:avLst/>
            </a:prstGeom>
          </p:spPr>
        </p:pic>
        <p:grpSp>
          <p:nvGrpSpPr>
            <p:cNvPr id="43" name="组合 42"/>
            <p:cNvGrpSpPr/>
            <p:nvPr/>
          </p:nvGrpSpPr>
          <p:grpSpPr>
            <a:xfrm>
              <a:off x="1422400" y="469900"/>
              <a:ext cx="8864600" cy="5956300"/>
              <a:chOff x="1422400" y="469900"/>
              <a:chExt cx="8864600" cy="59563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22400" y="469900"/>
                <a:ext cx="8864600" cy="5956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2400" y="469900"/>
                <a:ext cx="1879600" cy="5956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422400" y="469900"/>
                <a:ext cx="1879600" cy="1219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756906" y="89604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工序选择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24000" y="1790700"/>
                <a:ext cx="1676400" cy="4508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756906" y="3708340"/>
                <a:ext cx="12410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筛选条件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92500" y="1689100"/>
                <a:ext cx="6622792" cy="22226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492500" y="4057650"/>
                <a:ext cx="6603999" cy="22415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92500" y="774700"/>
                <a:ext cx="1244600" cy="64455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695875" y="1664971"/>
                <a:ext cx="35253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成分波动</a:t>
                </a:r>
                <a:r>
                  <a:rPr kumimoji="1" lang="zh-CN" altLang="en-US" sz="2000" dirty="0">
                    <a:latin typeface="SimHei" charset="-122"/>
                    <a:ea typeface="SimHei" charset="-122"/>
                    <a:cs typeface="SimHei" charset="-122"/>
                  </a:rPr>
                  <a:t>率对比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077268" y="5908545"/>
                <a:ext cx="3262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波动率分析及偏高原因追溯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22206" y="91754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熔铸工序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37048" y="774699"/>
                <a:ext cx="1244600" cy="644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181596" y="774699"/>
                <a:ext cx="1244600" cy="644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526144" y="769923"/>
                <a:ext cx="1244600" cy="649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870692" y="774699"/>
                <a:ext cx="1244600" cy="644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854054" y="91754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热轧工序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234482" y="91754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冷轧工序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575726" y="90321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退火工序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907058" y="89604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SimHei" charset="-122"/>
                    <a:ea typeface="SimHei" charset="-122"/>
                    <a:cs typeface="SimHei" charset="-122"/>
                  </a:rPr>
                  <a:t>精整工序</a:t>
                </a:r>
                <a:endParaRPr kumimoji="1" lang="zh-CN" altLang="en-US" sz="2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633207" y="3357098"/>
                <a:ext cx="1826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dirty="0" smtClean="0">
                    <a:latin typeface="SimHei" charset="-122"/>
                    <a:ea typeface="SimHei" charset="-122"/>
                    <a:cs typeface="SimHei" charset="-122"/>
                  </a:rPr>
                  <a:t>波动率对比柱状图</a:t>
                </a:r>
                <a:endParaRPr kumimoji="1" lang="zh-CN" altLang="en-US" sz="16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795414" y="3353053"/>
                <a:ext cx="1826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dirty="0">
                    <a:latin typeface="SimHei" charset="-122"/>
                    <a:ea typeface="SimHei" charset="-122"/>
                    <a:cs typeface="SimHei" charset="-122"/>
                  </a:rPr>
                  <a:t>波动率对比雷达</a:t>
                </a:r>
                <a:r>
                  <a:rPr kumimoji="1" lang="zh-CN" altLang="en-US" sz="1600" dirty="0" smtClean="0">
                    <a:latin typeface="SimHei" charset="-122"/>
                    <a:ea typeface="SimHei" charset="-122"/>
                    <a:cs typeface="SimHei" charset="-122"/>
                  </a:rPr>
                  <a:t>图</a:t>
                </a:r>
                <a:endParaRPr kumimoji="1" lang="zh-CN" altLang="en-US" sz="16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7898232" y="3357098"/>
                <a:ext cx="1826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dirty="0">
                    <a:latin typeface="SimHei" charset="-122"/>
                    <a:ea typeface="SimHei" charset="-122"/>
                    <a:cs typeface="SimHei" charset="-122"/>
                  </a:rPr>
                  <a:t>波动率对比折线图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99" y="1909991"/>
            <a:ext cx="1899716" cy="13975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408" y="1919543"/>
            <a:ext cx="2551124" cy="13392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937" y="2055148"/>
            <a:ext cx="1924019" cy="129514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296" y="4099414"/>
            <a:ext cx="6048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469900"/>
            <a:ext cx="8864600" cy="5956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2400" y="469900"/>
            <a:ext cx="1879600" cy="5956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2400" y="469900"/>
            <a:ext cx="1879600" cy="121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6906" y="896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工序选择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1790700"/>
            <a:ext cx="1676400" cy="45085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6906" y="37083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耗材选择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2500" y="1689100"/>
            <a:ext cx="3189385" cy="4610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45273" y="1689100"/>
            <a:ext cx="3251228" cy="2235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5272" y="4057650"/>
            <a:ext cx="3251227" cy="2241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2500" y="774700"/>
            <a:ext cx="1244600" cy="644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04552" y="370833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耗材详细信息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26196" y="359086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历史耗材使用寿命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66187" y="583694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当前耗材使用情况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22206" y="91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熔铸工序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37048" y="774699"/>
            <a:ext cx="1244600" cy="6445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81596" y="774699"/>
            <a:ext cx="1244600" cy="644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26144" y="769923"/>
            <a:ext cx="1244600" cy="64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70692" y="774699"/>
            <a:ext cx="1244600" cy="644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54054" y="91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热轧工序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34482" y="91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冷轧工序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75726" y="9032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退火工序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07058" y="896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精整工序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854" y="4194146"/>
            <a:ext cx="3034061" cy="165400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54" y="1805031"/>
            <a:ext cx="3034061" cy="17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469900"/>
            <a:ext cx="8864600" cy="5956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2400" y="469900"/>
            <a:ext cx="1879600" cy="5956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2400" y="469900"/>
            <a:ext cx="1879600" cy="121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6906" y="896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工序选择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1790700"/>
            <a:ext cx="1676400" cy="45085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6906" y="37083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耗材选择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2500" y="1689100"/>
            <a:ext cx="3189385" cy="4610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45273" y="1689100"/>
            <a:ext cx="3251228" cy="2235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5272" y="4057650"/>
            <a:ext cx="3251227" cy="2241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2500" y="774700"/>
            <a:ext cx="1244600" cy="644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04552" y="370833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耗材详细信息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26196" y="359086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历史耗材使用寿命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66187" y="583694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当前耗材使用情况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22206" y="91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熔铸工序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37048" y="774699"/>
            <a:ext cx="1244600" cy="644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81596" y="774699"/>
            <a:ext cx="1244600" cy="6445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26144" y="769923"/>
            <a:ext cx="1244600" cy="64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70692" y="774699"/>
            <a:ext cx="1244600" cy="644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54054" y="91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热轧工序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34482" y="91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冷轧工序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75726" y="9032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退火工序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07058" y="896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精整工序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854" y="4194146"/>
            <a:ext cx="3034061" cy="165400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54" y="1805031"/>
            <a:ext cx="3034061" cy="17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469900"/>
            <a:ext cx="8864600" cy="5956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2400" y="469900"/>
            <a:ext cx="1879600" cy="5956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2400" y="469900"/>
            <a:ext cx="1879600" cy="121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6906" y="896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工序选择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1790700"/>
            <a:ext cx="1676400" cy="45085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6906" y="37083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筛选条件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2500" y="1689100"/>
            <a:ext cx="3189385" cy="4610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45273" y="1689100"/>
            <a:ext cx="3251228" cy="2235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5272" y="4057650"/>
            <a:ext cx="3251227" cy="2241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2500" y="774700"/>
            <a:ext cx="1244600" cy="644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14543" y="579170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当前吨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材燃料比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60063" y="356828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历史吨材燃料比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00380" y="500269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吨材燃料比详细信息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22206" y="91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熔铸工序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37048" y="774699"/>
            <a:ext cx="1244600" cy="644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81596" y="774699"/>
            <a:ext cx="1244600" cy="644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26144" y="769923"/>
            <a:ext cx="1244600" cy="64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70692" y="774699"/>
            <a:ext cx="1244600" cy="644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54054" y="91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热轧工序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34482" y="91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冷轧工序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75726" y="9032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退火工序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07058" y="896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精整工序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27" name="图片 26"/>
          <p:cNvPicPr/>
          <p:nvPr/>
        </p:nvPicPr>
        <p:blipFill rotWithShape="1">
          <a:blip r:embed="rId2"/>
          <a:srcRect l="4349" r="7710"/>
          <a:stretch/>
        </p:blipFill>
        <p:spPr>
          <a:xfrm>
            <a:off x="3557041" y="2444152"/>
            <a:ext cx="3095032" cy="3127149"/>
          </a:xfrm>
          <a:prstGeom prst="rect">
            <a:avLst/>
          </a:prstGeom>
        </p:spPr>
      </p:pic>
      <p:pic>
        <p:nvPicPr>
          <p:cNvPr id="28" name="图片 27"/>
          <p:cNvPicPr/>
          <p:nvPr/>
        </p:nvPicPr>
        <p:blipFill>
          <a:blip r:embed="rId3"/>
          <a:stretch>
            <a:fillRect/>
          </a:stretch>
        </p:blipFill>
        <p:spPr>
          <a:xfrm>
            <a:off x="7220914" y="1765300"/>
            <a:ext cx="2572456" cy="1763259"/>
          </a:xfrm>
          <a:prstGeom prst="rect">
            <a:avLst/>
          </a:prstGeom>
        </p:spPr>
      </p:pic>
      <p:pic>
        <p:nvPicPr>
          <p:cNvPr id="30" name="图片 29"/>
          <p:cNvPicPr/>
          <p:nvPr/>
        </p:nvPicPr>
        <p:blipFill>
          <a:blip r:embed="rId2"/>
          <a:stretch>
            <a:fillRect/>
          </a:stretch>
        </p:blipFill>
        <p:spPr>
          <a:xfrm>
            <a:off x="11611480" y="-259006"/>
            <a:ext cx="3338195" cy="2966085"/>
          </a:xfrm>
          <a:prstGeom prst="rect">
            <a:avLst/>
          </a:prstGeom>
        </p:spPr>
      </p:pic>
      <p:pic>
        <p:nvPicPr>
          <p:cNvPr id="31" name="图片 30"/>
          <p:cNvPicPr/>
          <p:nvPr/>
        </p:nvPicPr>
        <p:blipFill>
          <a:blip r:embed="rId3"/>
          <a:stretch>
            <a:fillRect/>
          </a:stretch>
        </p:blipFill>
        <p:spPr>
          <a:xfrm>
            <a:off x="11391452" y="3139340"/>
            <a:ext cx="3778250" cy="2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422400" y="469900"/>
            <a:ext cx="8864600" cy="5956300"/>
            <a:chOff x="1422400" y="469900"/>
            <a:chExt cx="8864600" cy="5956300"/>
          </a:xfrm>
        </p:grpSpPr>
        <p:sp>
          <p:nvSpPr>
            <p:cNvPr id="5" name="矩形 4"/>
            <p:cNvSpPr/>
            <p:nvPr/>
          </p:nvSpPr>
          <p:spPr>
            <a:xfrm>
              <a:off x="1422400" y="469900"/>
              <a:ext cx="8864600" cy="5956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22400" y="469900"/>
              <a:ext cx="1879600" cy="5956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22400" y="469900"/>
              <a:ext cx="1879600" cy="121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56906" y="89604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工序选择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24000" y="1790700"/>
              <a:ext cx="1676400" cy="4508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56906" y="3708340"/>
              <a:ext cx="1241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筛选条件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92499" y="1689100"/>
              <a:ext cx="3198740" cy="25291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2500" y="4336434"/>
              <a:ext cx="6603999" cy="19627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92500" y="774700"/>
              <a:ext cx="1244600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64577" y="2712128"/>
              <a:ext cx="2802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吨材燃料比详细信息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76437" y="5945294"/>
              <a:ext cx="3054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历史吨材燃料比</a:t>
              </a:r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对比</a:t>
              </a:r>
              <a:r>
                <a:rPr kumimoji="1" lang="zh-CN" altLang="en-US" sz="2000" dirty="0">
                  <a:latin typeface="SimHei" charset="-122"/>
                  <a:ea typeface="SimHei" charset="-122"/>
                  <a:cs typeface="SimHei" charset="-122"/>
                </a:rPr>
                <a:t>分析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22206" y="91754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熔铸工序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37048" y="774699"/>
              <a:ext cx="1244600" cy="6445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81596" y="774699"/>
              <a:ext cx="1244600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526144" y="769923"/>
              <a:ext cx="1244600" cy="649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870692" y="774699"/>
              <a:ext cx="1244600" cy="644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54054" y="91754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热轧工序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234482" y="91754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冷轧工序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575726" y="90321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退火工序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907058" y="89604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精整工序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511347" y="382061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 smtClean="0">
                  <a:latin typeface="SimHei" charset="-122"/>
                  <a:ea typeface="SimHei" charset="-122"/>
                  <a:cs typeface="SimHei" charset="-122"/>
                </a:rPr>
                <a:t>燃料组成</a:t>
              </a:r>
              <a:endParaRPr kumimoji="1" lang="zh-CN" altLang="en-US" sz="2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6792839" y="1695755"/>
            <a:ext cx="3303659" cy="25225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8" name="图片 37"/>
          <p:cNvPicPr/>
          <p:nvPr/>
        </p:nvPicPr>
        <p:blipFill rotWithShape="1">
          <a:blip r:embed="rId2"/>
          <a:srcRect t="9518" r="2733" b="9421"/>
          <a:stretch/>
        </p:blipFill>
        <p:spPr>
          <a:xfrm>
            <a:off x="3743708" y="1807261"/>
            <a:ext cx="2712276" cy="2008384"/>
          </a:xfrm>
          <a:prstGeom prst="rect">
            <a:avLst/>
          </a:prstGeom>
        </p:spPr>
      </p:pic>
      <p:pic>
        <p:nvPicPr>
          <p:cNvPr id="39" name="图片 38"/>
          <p:cNvPicPr/>
          <p:nvPr/>
        </p:nvPicPr>
        <p:blipFill>
          <a:blip r:embed="rId3"/>
          <a:stretch>
            <a:fillRect/>
          </a:stretch>
        </p:blipFill>
        <p:spPr>
          <a:xfrm>
            <a:off x="3799876" y="4410549"/>
            <a:ext cx="2633530" cy="156127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791" y="4390009"/>
            <a:ext cx="2887706" cy="16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365</Words>
  <Application>Microsoft Office PowerPoint</Application>
  <PresentationFormat>宽屏</PresentationFormat>
  <Paragraphs>135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黑体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chyulia</cp:lastModifiedBy>
  <cp:revision>45</cp:revision>
  <dcterms:created xsi:type="dcterms:W3CDTF">2017-12-10T09:48:38Z</dcterms:created>
  <dcterms:modified xsi:type="dcterms:W3CDTF">2017-12-20T07:35:53Z</dcterms:modified>
</cp:coreProperties>
</file>