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theme/themeOverride4.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1" r:id="rId5"/>
    <p:sldId id="262" r:id="rId6"/>
    <p:sldId id="263" r:id="rId7"/>
    <p:sldId id="264" r:id="rId8"/>
    <p:sldId id="293" r:id="rId9"/>
    <p:sldId id="294" r:id="rId10"/>
    <p:sldId id="295" r:id="rId11"/>
    <p:sldId id="296" r:id="rId12"/>
    <p:sldId id="270" r:id="rId13"/>
    <p:sldId id="297" r:id="rId14"/>
    <p:sldId id="299" r:id="rId15"/>
    <p:sldId id="318" r:id="rId16"/>
    <p:sldId id="332" r:id="rId17"/>
    <p:sldId id="333" r:id="rId18"/>
    <p:sldId id="306" r:id="rId19"/>
    <p:sldId id="315" r:id="rId20"/>
    <p:sldId id="334" r:id="rId21"/>
    <p:sldId id="317" r:id="rId22"/>
    <p:sldId id="307" r:id="rId23"/>
    <p:sldId id="312" r:id="rId24"/>
    <p:sldId id="311" r:id="rId25"/>
    <p:sldId id="335" r:id="rId26"/>
    <p:sldId id="336" r:id="rId27"/>
    <p:sldId id="337" r:id="rId28"/>
    <p:sldId id="338" r:id="rId29"/>
    <p:sldId id="339" r:id="rId30"/>
    <p:sldId id="340" r:id="rId31"/>
    <p:sldId id="34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8" autoAdjust="0"/>
    <p:restoredTop sz="94632"/>
  </p:normalViewPr>
  <p:slideViewPr>
    <p:cSldViewPr snapToGrid="0">
      <p:cViewPr varScale="1">
        <p:scale>
          <a:sx n="110" d="100"/>
          <a:sy n="110" d="100"/>
        </p:scale>
        <p:origin x="20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ata1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image" Target="../media/image75.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rawing1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image" Target="../media/image7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KPI</a:t>
          </a:r>
          <a:r>
            <a:rPr lang="zh-CN" altLang="en-US" sz="1600" b="1" dirty="0" smtClean="0">
              <a:latin typeface="微软雅黑" panose="020B0503020204020204" pitchFamily="34" charset="-122"/>
              <a:ea typeface="微软雅黑" panose="020B0503020204020204" pitchFamily="34" charset="-122"/>
            </a:rPr>
            <a:t>体系</a:t>
          </a:r>
          <a:endParaRPr lang="zh-CN" altLang="en-US" sz="1600"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数据知识发现</a:t>
          </a:r>
          <a:endParaRPr lang="zh-CN" altLang="en-US" sz="1600"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决策支持</a:t>
          </a:r>
          <a:endParaRPr lang="zh-CN" altLang="en-US" sz="16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t>
        <a:bodyPr/>
        <a:lstStyle/>
        <a:p>
          <a:endParaRPr lang="zh-CN" altLang="en-US"/>
        </a:p>
      </dgm:t>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t>
        <a:bodyPr/>
        <a:lstStyle/>
        <a:p>
          <a:endParaRPr lang="zh-CN" altLang="en-US"/>
        </a:p>
      </dgm:t>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t>
        <a:bodyPr/>
        <a:lstStyle/>
        <a:p>
          <a:endParaRPr lang="zh-CN" altLang="en-US"/>
        </a:p>
      </dgm:t>
    </dgm:pt>
    <dgm:pt modelId="{3A0F05E0-07AE-4EAB-A08F-8AD0045FD429}" type="pres">
      <dgm:prSet presAssocID="{90CA37DC-7D9A-4B44-ABBD-08C82008B2E7}" presName="sibTransLast" presStyleLbl="sibTrans2D1" presStyleIdx="1" presStyleCnt="2" custLinFactNeighborX="-59637" custLinFactNeighborY="-9445"/>
      <dgm:spPr/>
      <dgm:t>
        <a:bodyPr/>
        <a:lstStyle/>
        <a:p>
          <a:endParaRPr lang="zh-CN" altLang="en-US"/>
        </a:p>
      </dgm:t>
    </dgm:pt>
    <dgm:pt modelId="{5B860432-0BF4-4900-AB6B-6CD534EA1504}" type="pres">
      <dgm:prSet presAssocID="{90CA37DC-7D9A-4B44-ABBD-08C82008B2E7}" presName="connectorText" presStyleLbl="sibTrans2D1" presStyleIdx="1" presStyleCnt="2"/>
      <dgm:spPr/>
      <dgm:t>
        <a:bodyPr/>
        <a:lstStyle/>
        <a:p>
          <a:endParaRPr lang="zh-CN" altLang="en-US"/>
        </a:p>
      </dgm:t>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t>
        <a:bodyPr/>
        <a:lstStyle/>
        <a:p>
          <a:endParaRPr lang="zh-CN" altLang="en-US"/>
        </a:p>
      </dgm:t>
    </dgm:pt>
  </dgm:ptLst>
  <dgm:cxnLst>
    <dgm:cxn modelId="{826CE77A-8B0F-411A-A99F-4A1D79B8C85F}" srcId="{90CA37DC-7D9A-4B44-ABBD-08C82008B2E7}" destId="{664C2014-2564-46BE-A67B-E52A35E97174}" srcOrd="1" destOrd="0" parTransId="{BBF6B8FD-F2EF-4031-B83B-68D6AED1566D}" sibTransId="{F9776433-2780-43E3-9490-E2C5E8CD3DA3}"/>
    <dgm:cxn modelId="{951B95FF-DF99-45C9-B904-47C62E02A247}" type="presOf" srcId="{F9776433-2780-43E3-9490-E2C5E8CD3DA3}" destId="{5B860432-0BF4-4900-AB6B-6CD534EA1504}" srcOrd="1" destOrd="0" presId="urn:microsoft.com/office/officeart/2005/8/layout/equation2"/>
    <dgm:cxn modelId="{ACB6954E-42DD-4639-8F98-79DF97BD35FA}" type="presOf" srcId="{7DBF50C2-7BBA-43A8-B89A-B2FA994C55C0}" destId="{BE515259-5AE9-486D-AB3F-425E31F6C8E7}"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7345E1A7-5DDC-4F14-AA61-25153AD3C449}" srcId="{90CA37DC-7D9A-4B44-ABBD-08C82008B2E7}" destId="{7DBF50C2-7BBA-43A8-B89A-B2FA994C55C0}" srcOrd="2" destOrd="0" parTransId="{4C9EFB7B-DA17-49AD-AB1D-6E75885DF301}" sibTransId="{A13D7B7D-398C-49A8-B66F-07C69ED3F3AF}"/>
    <dgm:cxn modelId="{57DD40E9-1D13-4781-B3BE-838A05C3F522}" type="presOf" srcId="{90CA37DC-7D9A-4B44-ABBD-08C82008B2E7}" destId="{17656B77-961C-4692-9C12-16B24A3D7C96}" srcOrd="0" destOrd="0" presId="urn:microsoft.com/office/officeart/2005/8/layout/equation2"/>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0497DE5-9512-4668-B981-86B8DA6B97A5}" type="presOf" srcId="{A318C530-CC68-4268-8952-1F15251AB659}" destId="{7781B803-B606-48D8-BDA0-31A28A2BDFBA}" srcOrd="0" destOrd="0" presId="urn:microsoft.com/office/officeart/2005/8/layout/equation2"/>
    <dgm:cxn modelId="{374C9CCA-F975-432D-9D99-DC32579C5102}" type="presOf" srcId="{9DDE3273-61F1-4448-86E1-7EFDE3A78BD4}" destId="{1D9B993F-DFE0-4C64-8168-D6C444F4F2A5}" srcOrd="0"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59EA3B-B53C-44F9-B7C4-6371547A26E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D288449F-372C-48F0-8909-B0C9969A84D6}">
      <dgm:prSet phldrT="[文本]" custT="1"/>
      <dgm:spPr/>
      <dgm:t>
        <a:bodyPr/>
        <a:lstStyle/>
        <a:p>
          <a:r>
            <a:rPr lang="zh-CN" altLang="en-US" sz="1600" dirty="0">
              <a:latin typeface="微软雅黑" panose="020B0503020204020204" pitchFamily="34" charset="-122"/>
              <a:ea typeface="微软雅黑" panose="020B0503020204020204" pitchFamily="34" charset="-122"/>
            </a:rPr>
            <a:t>综合评价指标</a:t>
          </a:r>
        </a:p>
      </dgm:t>
    </dgm:pt>
    <dgm:pt modelId="{5725F4D0-50E0-4A53-B037-162F36B56501}" type="par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4BB8C3B8-3D76-44E2-874A-2379E1F93C62}" type="sib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0FDC9EE0-BA1D-4DA9-9E07-936DF06CD799}">
      <dgm:prSet phldrT="[文本]" custT="1"/>
      <dgm:spPr/>
      <dgm:t>
        <a:bodyPr/>
        <a:lstStyle/>
        <a:p>
          <a:r>
            <a:rPr lang="zh-CN" altLang="en-US" sz="1400" dirty="0">
              <a:latin typeface="微软雅黑" panose="020B0503020204020204" pitchFamily="34" charset="-122"/>
              <a:ea typeface="微软雅黑" panose="020B0503020204020204" pitchFamily="34" charset="-122"/>
            </a:rPr>
            <a:t>市场占有率</a:t>
          </a:r>
        </a:p>
      </dgm:t>
    </dgm:pt>
    <dgm:pt modelId="{A1DEE141-E940-479C-AC5F-08617C61DA3E}" type="par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A7E6C588-9033-4880-B904-ED7649E0FE3A}" type="sib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48EBED28-1DB6-4DF5-A126-A5B52490EEF8}">
      <dgm:prSet phldrT="[文本]" custT="1"/>
      <dgm:spPr/>
      <dgm:t>
        <a:bodyPr/>
        <a:lstStyle/>
        <a:p>
          <a:r>
            <a:rPr lang="zh-CN" altLang="en-US" sz="1400" dirty="0">
              <a:latin typeface="微软雅黑" panose="020B0503020204020204" pitchFamily="34" charset="-122"/>
              <a:ea typeface="微软雅黑" panose="020B0503020204020204" pitchFamily="34" charset="-122"/>
            </a:rPr>
            <a:t>销售利润率</a:t>
          </a:r>
        </a:p>
      </dgm:t>
    </dgm:pt>
    <dgm:pt modelId="{5E5F978B-8CF9-4D55-96D5-1EC90FAEDB89}" type="par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4ABF889-E2F0-44FF-B6A8-CD09A0C0F328}" type="sib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8D95793-B93F-4CDE-8572-EBBCFC1409DF}">
      <dgm:prSet phldrT="[文本]" custT="1"/>
      <dgm:spPr/>
      <dgm:t>
        <a:bodyPr/>
        <a:lstStyle/>
        <a:p>
          <a:r>
            <a:rPr lang="zh-CN" altLang="en-US" sz="1400" dirty="0">
              <a:latin typeface="微软雅黑" panose="020B0503020204020204" pitchFamily="34" charset="-122"/>
              <a:ea typeface="微软雅黑" panose="020B0503020204020204" pitchFamily="34" charset="-122"/>
            </a:rPr>
            <a:t>产品质量合格率</a:t>
          </a:r>
        </a:p>
      </dgm:t>
    </dgm:pt>
    <dgm:pt modelId="{246C75E7-A02C-4DB0-B0C7-CED9FB1806BD}" type="par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CC89BA72-0C29-48D2-BBF7-13D7AE86AFB3}" type="sib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FD5DFD78-2F8C-4ACA-B43D-CA707A60B47F}">
      <dgm:prSet phldrT="[文本]" custT="1"/>
      <dgm:spPr/>
      <dgm:t>
        <a:bodyPr/>
        <a:lstStyle/>
        <a:p>
          <a:r>
            <a:rPr lang="zh-CN" altLang="en-US" sz="1600" dirty="0">
              <a:latin typeface="微软雅黑" panose="020B0503020204020204" pitchFamily="34" charset="-122"/>
              <a:ea typeface="微软雅黑" panose="020B0503020204020204" pitchFamily="34" charset="-122"/>
            </a:rPr>
            <a:t>安全评价指标</a:t>
          </a:r>
        </a:p>
      </dgm:t>
    </dgm:pt>
    <dgm:pt modelId="{6D5C6A9D-ADC7-48A9-84D4-E9CD107C7A52}" type="par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9AAF9197-45F5-4B01-84DC-4D45C4FF0AD0}" type="sib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0D2ACC30-6A38-4DD5-80D7-A50F751A058C}">
      <dgm:prSet phldrT="[文本]" custT="1"/>
      <dgm:spPr/>
      <dgm:t>
        <a:bodyPr/>
        <a:lstStyle/>
        <a:p>
          <a:r>
            <a:rPr lang="zh-CN" altLang="en-US" sz="1400" dirty="0">
              <a:latin typeface="微软雅黑" panose="020B0503020204020204" pitchFamily="34" charset="-122"/>
              <a:ea typeface="微软雅黑" panose="020B0503020204020204" pitchFamily="34" charset="-122"/>
            </a:rPr>
            <a:t>员工安全资质</a:t>
          </a:r>
        </a:p>
      </dgm:t>
    </dgm:pt>
    <dgm:pt modelId="{C9BAB5AF-E21C-433E-8A90-7A87F27A46F6}" type="par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4882ECD9-9271-4F2E-8F3D-5E1334B5EB83}" type="sib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9EE1F225-9DFC-4B53-AAAA-E6AE07B40395}">
      <dgm:prSet phldrT="[文本]" custT="1"/>
      <dgm:spPr/>
      <dgm:t>
        <a:bodyPr/>
        <a:lstStyle/>
        <a:p>
          <a:r>
            <a:rPr lang="zh-CN" altLang="en-US" sz="1400" dirty="0">
              <a:latin typeface="微软雅黑" panose="020B0503020204020204" pitchFamily="34" charset="-122"/>
              <a:ea typeface="微软雅黑" panose="020B0503020204020204" pitchFamily="34" charset="-122"/>
            </a:rPr>
            <a:t>工伤事故率</a:t>
          </a:r>
        </a:p>
      </dgm:t>
    </dgm:pt>
    <dgm:pt modelId="{1810049F-3D1F-4681-8308-CF7AD8EE39F6}" type="par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FF3A0850-1F9F-4BCF-AC94-1EF8DA618EA6}" type="sib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36FF086D-42B3-4AA6-9769-E182738C60C1}">
      <dgm:prSet phldrT="[文本]" custT="1"/>
      <dgm:spPr/>
      <dgm:t>
        <a:bodyPr/>
        <a:lstStyle/>
        <a:p>
          <a:r>
            <a:rPr lang="zh-CN" altLang="en-US" sz="1400" dirty="0">
              <a:latin typeface="微软雅黑" panose="020B0503020204020204" pitchFamily="34" charset="-122"/>
              <a:ea typeface="微软雅黑" panose="020B0503020204020204" pitchFamily="34" charset="-122"/>
            </a:rPr>
            <a:t>安全生产周期</a:t>
          </a:r>
        </a:p>
      </dgm:t>
    </dgm:pt>
    <dgm:pt modelId="{7A4BD46B-A9FD-4FD7-A357-C3D6B1AD24ED}" type="par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E43A0730-BF00-4250-973D-19D823FB5145}" type="sib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6A60BD40-6742-4267-9036-E26893ACBCCE}">
      <dgm:prSet phldrT="[文本]" custT="1"/>
      <dgm:spPr/>
      <dgm:t>
        <a:bodyPr/>
        <a:lstStyle/>
        <a:p>
          <a:r>
            <a:rPr lang="zh-CN" altLang="en-US" sz="1600" dirty="0">
              <a:latin typeface="微软雅黑" panose="020B0503020204020204" pitchFamily="34" charset="-122"/>
              <a:ea typeface="微软雅黑" panose="020B0503020204020204" pitchFamily="34" charset="-122"/>
            </a:rPr>
            <a:t>设备评价指标</a:t>
          </a:r>
        </a:p>
      </dgm:t>
    </dgm:pt>
    <dgm:pt modelId="{3C22A09E-FA97-4CA4-A5D0-10A73E2685DB}" type="par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E77B8394-758A-49CD-BCB2-B1438C50302E}" type="sib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4B481C0C-B80A-4C43-87F5-C35E8986EF08}">
      <dgm:prSet phldrT="[文本]" custT="1"/>
      <dgm:spPr/>
      <dgm:t>
        <a:bodyPr/>
        <a:lstStyle/>
        <a:p>
          <a:r>
            <a:rPr lang="zh-CN" altLang="en-US" sz="1400" dirty="0">
              <a:latin typeface="微软雅黑" panose="020B0503020204020204" pitchFamily="34" charset="-122"/>
              <a:ea typeface="微软雅黑" panose="020B0503020204020204" pitchFamily="34" charset="-122"/>
            </a:rPr>
            <a:t>设备生产率</a:t>
          </a:r>
        </a:p>
      </dgm:t>
    </dgm:pt>
    <dgm:pt modelId="{A4C98916-DB8F-44BA-9DE0-3E2AD1421419}" type="par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4FEFDFB4-FC98-4D78-877F-4D6EF9998064}" type="sib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ECE25522-90F8-426B-A9A5-600781C2BFBD}">
      <dgm:prSet phldrT="[文本]" custT="1"/>
      <dgm:spPr/>
      <dgm:t>
        <a:bodyPr/>
        <a:lstStyle/>
        <a:p>
          <a:r>
            <a:rPr lang="zh-CN" altLang="en-US" sz="1400" dirty="0">
              <a:latin typeface="微软雅黑" panose="020B0503020204020204" pitchFamily="34" charset="-122"/>
              <a:ea typeface="微软雅黑" panose="020B0503020204020204" pitchFamily="34" charset="-122"/>
            </a:rPr>
            <a:t>设备完好率</a:t>
          </a:r>
        </a:p>
      </dgm:t>
    </dgm:pt>
    <dgm:pt modelId="{8D42DD82-0F96-49CC-82A8-2DF66BCD61CA}" type="par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AA1D8AAE-0202-414A-B04A-E5FE91F7DCA2}" type="sib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361D0C6E-AE95-4A2D-8029-015BB30467DC}">
      <dgm:prSet phldrT="[文本]" custT="1"/>
      <dgm:spPr/>
      <dgm:t>
        <a:bodyPr/>
        <a:lstStyle/>
        <a:p>
          <a:r>
            <a:rPr lang="zh-CN" altLang="en-US" sz="1400" dirty="0">
              <a:latin typeface="微软雅黑" panose="020B0503020204020204" pitchFamily="34" charset="-122"/>
              <a:ea typeface="微软雅黑" panose="020B0503020204020204" pitchFamily="34" charset="-122"/>
            </a:rPr>
            <a:t>设备维修率</a:t>
          </a:r>
        </a:p>
      </dgm:t>
    </dgm:pt>
    <dgm:pt modelId="{58727E97-D075-46FF-B92B-0884001362B5}" type="par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8C8FA101-5B18-4A25-8AE8-F8B37FEF7EC9}" type="sib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211F900B-D393-4908-8406-4200D6441FCC}" type="pres">
      <dgm:prSet presAssocID="{9959EA3B-B53C-44F9-B7C4-6371547A26EF}" presName="layout" presStyleCnt="0">
        <dgm:presLayoutVars>
          <dgm:chMax/>
          <dgm:chPref/>
          <dgm:dir/>
          <dgm:resizeHandles/>
        </dgm:presLayoutVars>
      </dgm:prSet>
      <dgm:spPr/>
      <dgm:t>
        <a:bodyPr/>
        <a:lstStyle/>
        <a:p>
          <a:endParaRPr lang="zh-CN" altLang="en-US"/>
        </a:p>
      </dgm:t>
    </dgm:pt>
    <dgm:pt modelId="{3AC06489-236A-4ABD-946D-7640FCFA727D}" type="pres">
      <dgm:prSet presAssocID="{D288449F-372C-48F0-8909-B0C9969A84D6}" presName="root" presStyleCnt="0">
        <dgm:presLayoutVars>
          <dgm:chMax/>
          <dgm:chPref/>
        </dgm:presLayoutVars>
      </dgm:prSet>
      <dgm:spPr/>
    </dgm:pt>
    <dgm:pt modelId="{9ACA2AFF-148E-4E6F-B2A5-87985A76229E}" type="pres">
      <dgm:prSet presAssocID="{D288449F-372C-48F0-8909-B0C9969A84D6}" presName="rootComposite" presStyleCnt="0">
        <dgm:presLayoutVars/>
      </dgm:prSet>
      <dgm:spPr/>
    </dgm:pt>
    <dgm:pt modelId="{1123E242-F527-4E2F-8BB4-CB448F1750AA}" type="pres">
      <dgm:prSet presAssocID="{D288449F-372C-48F0-8909-B0C9969A84D6}" presName="ParentAccent" presStyleLbl="alignNode1" presStyleIdx="0" presStyleCnt="3"/>
      <dgm:spPr/>
    </dgm:pt>
    <dgm:pt modelId="{8E7B5408-CD11-4663-972C-8F5EBB57C5C4}" type="pres">
      <dgm:prSet presAssocID="{D288449F-372C-48F0-8909-B0C9969A84D6}" presName="ParentSmallAccent" presStyleLbl="fgAcc1" presStyleIdx="0" presStyleCnt="3"/>
      <dgm:spPr/>
    </dgm:pt>
    <dgm:pt modelId="{BE08EFE5-AF70-44A5-9DC8-CA58668D9DED}" type="pres">
      <dgm:prSet presAssocID="{D288449F-372C-48F0-8909-B0C9969A84D6}" presName="Parent" presStyleLbl="revTx" presStyleIdx="0" presStyleCnt="12">
        <dgm:presLayoutVars>
          <dgm:chMax/>
          <dgm:chPref val="4"/>
          <dgm:bulletEnabled val="1"/>
        </dgm:presLayoutVars>
      </dgm:prSet>
      <dgm:spPr/>
      <dgm:t>
        <a:bodyPr/>
        <a:lstStyle/>
        <a:p>
          <a:endParaRPr lang="zh-CN" altLang="en-US"/>
        </a:p>
      </dgm:t>
    </dgm:pt>
    <dgm:pt modelId="{96356A48-85FB-4A71-A91E-7C34F38A9A09}" type="pres">
      <dgm:prSet presAssocID="{D288449F-372C-48F0-8909-B0C9969A84D6}" presName="childShape" presStyleCnt="0">
        <dgm:presLayoutVars>
          <dgm:chMax val="0"/>
          <dgm:chPref val="0"/>
        </dgm:presLayoutVars>
      </dgm:prSet>
      <dgm:spPr/>
    </dgm:pt>
    <dgm:pt modelId="{BF776096-D1B6-4CE0-8868-377AFE87BCC7}" type="pres">
      <dgm:prSet presAssocID="{0FDC9EE0-BA1D-4DA9-9E07-936DF06CD799}" presName="childComposite" presStyleCnt="0">
        <dgm:presLayoutVars>
          <dgm:chMax val="0"/>
          <dgm:chPref val="0"/>
        </dgm:presLayoutVars>
      </dgm:prSet>
      <dgm:spPr/>
    </dgm:pt>
    <dgm:pt modelId="{863B82FE-38FB-44FF-9327-3560915D6822}" type="pres">
      <dgm:prSet presAssocID="{0FDC9EE0-BA1D-4DA9-9E07-936DF06CD799}" presName="ChildAccent" presStyleLbl="solidFgAcc1" presStyleIdx="0" presStyleCnt="9"/>
      <dgm:spPr/>
    </dgm:pt>
    <dgm:pt modelId="{D2BD6E47-9E15-4906-93AF-55869E77EB91}" type="pres">
      <dgm:prSet presAssocID="{0FDC9EE0-BA1D-4DA9-9E07-936DF06CD799}" presName="Child" presStyleLbl="revTx" presStyleIdx="1" presStyleCnt="12">
        <dgm:presLayoutVars>
          <dgm:chMax val="0"/>
          <dgm:chPref val="0"/>
          <dgm:bulletEnabled val="1"/>
        </dgm:presLayoutVars>
      </dgm:prSet>
      <dgm:spPr/>
      <dgm:t>
        <a:bodyPr/>
        <a:lstStyle/>
        <a:p>
          <a:endParaRPr lang="zh-CN" altLang="en-US"/>
        </a:p>
      </dgm:t>
    </dgm:pt>
    <dgm:pt modelId="{6B259994-0DEB-4DD0-9EBE-0A4DB8DF9F7A}" type="pres">
      <dgm:prSet presAssocID="{48EBED28-1DB6-4DF5-A126-A5B52490EEF8}" presName="childComposite" presStyleCnt="0">
        <dgm:presLayoutVars>
          <dgm:chMax val="0"/>
          <dgm:chPref val="0"/>
        </dgm:presLayoutVars>
      </dgm:prSet>
      <dgm:spPr/>
    </dgm:pt>
    <dgm:pt modelId="{BB93EF2E-44A6-4922-9BBC-E19EA4ED096E}" type="pres">
      <dgm:prSet presAssocID="{48EBED28-1DB6-4DF5-A126-A5B52490EEF8}" presName="ChildAccent" presStyleLbl="solidFgAcc1" presStyleIdx="1" presStyleCnt="9"/>
      <dgm:spPr/>
    </dgm:pt>
    <dgm:pt modelId="{FFE243B6-5A25-4CAE-A6FB-66BE1B561D8B}" type="pres">
      <dgm:prSet presAssocID="{48EBED28-1DB6-4DF5-A126-A5B52490EEF8}" presName="Child" presStyleLbl="revTx" presStyleIdx="2" presStyleCnt="12">
        <dgm:presLayoutVars>
          <dgm:chMax val="0"/>
          <dgm:chPref val="0"/>
          <dgm:bulletEnabled val="1"/>
        </dgm:presLayoutVars>
      </dgm:prSet>
      <dgm:spPr/>
      <dgm:t>
        <a:bodyPr/>
        <a:lstStyle/>
        <a:p>
          <a:endParaRPr lang="zh-CN" altLang="en-US"/>
        </a:p>
      </dgm:t>
    </dgm:pt>
    <dgm:pt modelId="{7281F2F0-61A5-4032-9295-AEF7E8AF8361}" type="pres">
      <dgm:prSet presAssocID="{78D95793-B93F-4CDE-8572-EBBCFC1409DF}" presName="childComposite" presStyleCnt="0">
        <dgm:presLayoutVars>
          <dgm:chMax val="0"/>
          <dgm:chPref val="0"/>
        </dgm:presLayoutVars>
      </dgm:prSet>
      <dgm:spPr/>
    </dgm:pt>
    <dgm:pt modelId="{A54FE95D-13BA-454F-A727-88CCDA7BE48A}" type="pres">
      <dgm:prSet presAssocID="{78D95793-B93F-4CDE-8572-EBBCFC1409DF}" presName="ChildAccent" presStyleLbl="solidFgAcc1" presStyleIdx="2" presStyleCnt="9"/>
      <dgm:spPr/>
    </dgm:pt>
    <dgm:pt modelId="{801D9352-ADEA-4AAF-A35F-524178F9FF3E}" type="pres">
      <dgm:prSet presAssocID="{78D95793-B93F-4CDE-8572-EBBCFC1409DF}" presName="Child" presStyleLbl="revTx" presStyleIdx="3" presStyleCnt="12">
        <dgm:presLayoutVars>
          <dgm:chMax val="0"/>
          <dgm:chPref val="0"/>
          <dgm:bulletEnabled val="1"/>
        </dgm:presLayoutVars>
      </dgm:prSet>
      <dgm:spPr/>
      <dgm:t>
        <a:bodyPr/>
        <a:lstStyle/>
        <a:p>
          <a:endParaRPr lang="zh-CN" altLang="en-US"/>
        </a:p>
      </dgm:t>
    </dgm:pt>
    <dgm:pt modelId="{925F78CA-1B72-4471-91F8-1D560442DE60}" type="pres">
      <dgm:prSet presAssocID="{FD5DFD78-2F8C-4ACA-B43D-CA707A60B47F}" presName="root" presStyleCnt="0">
        <dgm:presLayoutVars>
          <dgm:chMax/>
          <dgm:chPref/>
        </dgm:presLayoutVars>
      </dgm:prSet>
      <dgm:spPr/>
    </dgm:pt>
    <dgm:pt modelId="{FA0569C6-1580-4092-9C66-4B83BE522252}" type="pres">
      <dgm:prSet presAssocID="{FD5DFD78-2F8C-4ACA-B43D-CA707A60B47F}" presName="rootComposite" presStyleCnt="0">
        <dgm:presLayoutVars/>
      </dgm:prSet>
      <dgm:spPr/>
    </dgm:pt>
    <dgm:pt modelId="{2DD5C1B5-46BE-4EC3-B1AC-9204BC43498F}" type="pres">
      <dgm:prSet presAssocID="{FD5DFD78-2F8C-4ACA-B43D-CA707A60B47F}" presName="ParentAccent" presStyleLbl="alignNode1" presStyleIdx="1" presStyleCnt="3"/>
      <dgm:spPr/>
    </dgm:pt>
    <dgm:pt modelId="{7EE022F0-78A6-4E02-BCAE-3177D221BFB0}" type="pres">
      <dgm:prSet presAssocID="{FD5DFD78-2F8C-4ACA-B43D-CA707A60B47F}" presName="ParentSmallAccent" presStyleLbl="fgAcc1" presStyleIdx="1" presStyleCnt="3"/>
      <dgm:spPr/>
    </dgm:pt>
    <dgm:pt modelId="{C0206291-988D-4275-B907-732559CD6B38}" type="pres">
      <dgm:prSet presAssocID="{FD5DFD78-2F8C-4ACA-B43D-CA707A60B47F}" presName="Parent" presStyleLbl="revTx" presStyleIdx="4" presStyleCnt="12">
        <dgm:presLayoutVars>
          <dgm:chMax/>
          <dgm:chPref val="4"/>
          <dgm:bulletEnabled val="1"/>
        </dgm:presLayoutVars>
      </dgm:prSet>
      <dgm:spPr/>
      <dgm:t>
        <a:bodyPr/>
        <a:lstStyle/>
        <a:p>
          <a:endParaRPr lang="zh-CN" altLang="en-US"/>
        </a:p>
      </dgm:t>
    </dgm:pt>
    <dgm:pt modelId="{10714920-41BC-41DC-938E-467647EDE56D}" type="pres">
      <dgm:prSet presAssocID="{FD5DFD78-2F8C-4ACA-B43D-CA707A60B47F}" presName="childShape" presStyleCnt="0">
        <dgm:presLayoutVars>
          <dgm:chMax val="0"/>
          <dgm:chPref val="0"/>
        </dgm:presLayoutVars>
      </dgm:prSet>
      <dgm:spPr/>
    </dgm:pt>
    <dgm:pt modelId="{8D16AA0D-D6A0-4A50-BDF2-D332EF121E99}" type="pres">
      <dgm:prSet presAssocID="{0D2ACC30-6A38-4DD5-80D7-A50F751A058C}" presName="childComposite" presStyleCnt="0">
        <dgm:presLayoutVars>
          <dgm:chMax val="0"/>
          <dgm:chPref val="0"/>
        </dgm:presLayoutVars>
      </dgm:prSet>
      <dgm:spPr/>
    </dgm:pt>
    <dgm:pt modelId="{571C97E6-F486-4086-88E4-00C375E3B789}" type="pres">
      <dgm:prSet presAssocID="{0D2ACC30-6A38-4DD5-80D7-A50F751A058C}" presName="ChildAccent" presStyleLbl="solidFgAcc1" presStyleIdx="3" presStyleCnt="9"/>
      <dgm:spPr/>
    </dgm:pt>
    <dgm:pt modelId="{9935F0C8-8533-42CB-9781-7E39651C9BB3}" type="pres">
      <dgm:prSet presAssocID="{0D2ACC30-6A38-4DD5-80D7-A50F751A058C}" presName="Child" presStyleLbl="revTx" presStyleIdx="5" presStyleCnt="12">
        <dgm:presLayoutVars>
          <dgm:chMax val="0"/>
          <dgm:chPref val="0"/>
          <dgm:bulletEnabled val="1"/>
        </dgm:presLayoutVars>
      </dgm:prSet>
      <dgm:spPr/>
      <dgm:t>
        <a:bodyPr/>
        <a:lstStyle/>
        <a:p>
          <a:endParaRPr lang="zh-CN" altLang="en-US"/>
        </a:p>
      </dgm:t>
    </dgm:pt>
    <dgm:pt modelId="{6CDBE0FF-FFD1-4207-BDE8-170210E3F3B9}" type="pres">
      <dgm:prSet presAssocID="{9EE1F225-9DFC-4B53-AAAA-E6AE07B40395}" presName="childComposite" presStyleCnt="0">
        <dgm:presLayoutVars>
          <dgm:chMax val="0"/>
          <dgm:chPref val="0"/>
        </dgm:presLayoutVars>
      </dgm:prSet>
      <dgm:spPr/>
    </dgm:pt>
    <dgm:pt modelId="{D50BB141-FF9E-41AE-ADE1-681A86FD1EFF}" type="pres">
      <dgm:prSet presAssocID="{9EE1F225-9DFC-4B53-AAAA-E6AE07B40395}" presName="ChildAccent" presStyleLbl="solidFgAcc1" presStyleIdx="4" presStyleCnt="9"/>
      <dgm:spPr/>
    </dgm:pt>
    <dgm:pt modelId="{4C15E7B9-4814-419A-9540-24C9B757B6E2}" type="pres">
      <dgm:prSet presAssocID="{9EE1F225-9DFC-4B53-AAAA-E6AE07B40395}" presName="Child" presStyleLbl="revTx" presStyleIdx="6" presStyleCnt="12">
        <dgm:presLayoutVars>
          <dgm:chMax val="0"/>
          <dgm:chPref val="0"/>
          <dgm:bulletEnabled val="1"/>
        </dgm:presLayoutVars>
      </dgm:prSet>
      <dgm:spPr/>
      <dgm:t>
        <a:bodyPr/>
        <a:lstStyle/>
        <a:p>
          <a:endParaRPr lang="zh-CN" altLang="en-US"/>
        </a:p>
      </dgm:t>
    </dgm:pt>
    <dgm:pt modelId="{01F08418-B743-4A30-9D16-FCBAB4946D50}" type="pres">
      <dgm:prSet presAssocID="{36FF086D-42B3-4AA6-9769-E182738C60C1}" presName="childComposite" presStyleCnt="0">
        <dgm:presLayoutVars>
          <dgm:chMax val="0"/>
          <dgm:chPref val="0"/>
        </dgm:presLayoutVars>
      </dgm:prSet>
      <dgm:spPr/>
    </dgm:pt>
    <dgm:pt modelId="{ACA3386A-19E2-4A73-B3A4-8E5A9BAF458F}" type="pres">
      <dgm:prSet presAssocID="{36FF086D-42B3-4AA6-9769-E182738C60C1}" presName="ChildAccent" presStyleLbl="solidFgAcc1" presStyleIdx="5" presStyleCnt="9"/>
      <dgm:spPr/>
    </dgm:pt>
    <dgm:pt modelId="{2E0B6C2F-F4D5-46E8-99FC-DA7678B87D0C}" type="pres">
      <dgm:prSet presAssocID="{36FF086D-42B3-4AA6-9769-E182738C60C1}" presName="Child" presStyleLbl="revTx" presStyleIdx="7" presStyleCnt="12">
        <dgm:presLayoutVars>
          <dgm:chMax val="0"/>
          <dgm:chPref val="0"/>
          <dgm:bulletEnabled val="1"/>
        </dgm:presLayoutVars>
      </dgm:prSet>
      <dgm:spPr/>
      <dgm:t>
        <a:bodyPr/>
        <a:lstStyle/>
        <a:p>
          <a:endParaRPr lang="zh-CN" altLang="en-US"/>
        </a:p>
      </dgm:t>
    </dgm:pt>
    <dgm:pt modelId="{9EAA41EF-0EF2-450B-8F85-A6F38BBD633D}" type="pres">
      <dgm:prSet presAssocID="{6A60BD40-6742-4267-9036-E26893ACBCCE}" presName="root" presStyleCnt="0">
        <dgm:presLayoutVars>
          <dgm:chMax/>
          <dgm:chPref/>
        </dgm:presLayoutVars>
      </dgm:prSet>
      <dgm:spPr/>
    </dgm:pt>
    <dgm:pt modelId="{0C7D5EC1-D37F-42EC-9694-92F2CC9004B9}" type="pres">
      <dgm:prSet presAssocID="{6A60BD40-6742-4267-9036-E26893ACBCCE}" presName="rootComposite" presStyleCnt="0">
        <dgm:presLayoutVars/>
      </dgm:prSet>
      <dgm:spPr/>
    </dgm:pt>
    <dgm:pt modelId="{CF67F001-85B4-4F41-AD85-064D7DFDA50B}" type="pres">
      <dgm:prSet presAssocID="{6A60BD40-6742-4267-9036-E26893ACBCCE}" presName="ParentAccent" presStyleLbl="alignNode1" presStyleIdx="2" presStyleCnt="3"/>
      <dgm:spPr/>
    </dgm:pt>
    <dgm:pt modelId="{5ECC803B-0998-4D54-9110-F7C03EBABE38}" type="pres">
      <dgm:prSet presAssocID="{6A60BD40-6742-4267-9036-E26893ACBCCE}" presName="ParentSmallAccent" presStyleLbl="fgAcc1" presStyleIdx="2" presStyleCnt="3"/>
      <dgm:spPr/>
    </dgm:pt>
    <dgm:pt modelId="{ECA934C1-DE14-4B6D-A3AE-0441ADFC6C4B}" type="pres">
      <dgm:prSet presAssocID="{6A60BD40-6742-4267-9036-E26893ACBCCE}" presName="Parent" presStyleLbl="revTx" presStyleIdx="8" presStyleCnt="12">
        <dgm:presLayoutVars>
          <dgm:chMax/>
          <dgm:chPref val="4"/>
          <dgm:bulletEnabled val="1"/>
        </dgm:presLayoutVars>
      </dgm:prSet>
      <dgm:spPr/>
      <dgm:t>
        <a:bodyPr/>
        <a:lstStyle/>
        <a:p>
          <a:endParaRPr lang="zh-CN" altLang="en-US"/>
        </a:p>
      </dgm:t>
    </dgm:pt>
    <dgm:pt modelId="{92B7EBEC-B8DB-4270-883C-F4EEB60EC378}" type="pres">
      <dgm:prSet presAssocID="{6A60BD40-6742-4267-9036-E26893ACBCCE}" presName="childShape" presStyleCnt="0">
        <dgm:presLayoutVars>
          <dgm:chMax val="0"/>
          <dgm:chPref val="0"/>
        </dgm:presLayoutVars>
      </dgm:prSet>
      <dgm:spPr/>
    </dgm:pt>
    <dgm:pt modelId="{62B31036-3773-4F83-BE9B-76B2D5FC46E8}" type="pres">
      <dgm:prSet presAssocID="{4B481C0C-B80A-4C43-87F5-C35E8986EF08}" presName="childComposite" presStyleCnt="0">
        <dgm:presLayoutVars>
          <dgm:chMax val="0"/>
          <dgm:chPref val="0"/>
        </dgm:presLayoutVars>
      </dgm:prSet>
      <dgm:spPr/>
    </dgm:pt>
    <dgm:pt modelId="{48020B6F-AAD2-4E0D-A99F-CD947C826471}" type="pres">
      <dgm:prSet presAssocID="{4B481C0C-B80A-4C43-87F5-C35E8986EF08}" presName="ChildAccent" presStyleLbl="solidFgAcc1" presStyleIdx="6" presStyleCnt="9"/>
      <dgm:spPr/>
    </dgm:pt>
    <dgm:pt modelId="{B03DBF07-F7AD-4B31-B28B-38CA6396A20F}" type="pres">
      <dgm:prSet presAssocID="{4B481C0C-B80A-4C43-87F5-C35E8986EF08}" presName="Child" presStyleLbl="revTx" presStyleIdx="9" presStyleCnt="12">
        <dgm:presLayoutVars>
          <dgm:chMax val="0"/>
          <dgm:chPref val="0"/>
          <dgm:bulletEnabled val="1"/>
        </dgm:presLayoutVars>
      </dgm:prSet>
      <dgm:spPr/>
      <dgm:t>
        <a:bodyPr/>
        <a:lstStyle/>
        <a:p>
          <a:endParaRPr lang="zh-CN" altLang="en-US"/>
        </a:p>
      </dgm:t>
    </dgm:pt>
    <dgm:pt modelId="{B8296E56-3B71-42CC-ACE5-A08A4F4C0AD0}" type="pres">
      <dgm:prSet presAssocID="{ECE25522-90F8-426B-A9A5-600781C2BFBD}" presName="childComposite" presStyleCnt="0">
        <dgm:presLayoutVars>
          <dgm:chMax val="0"/>
          <dgm:chPref val="0"/>
        </dgm:presLayoutVars>
      </dgm:prSet>
      <dgm:spPr/>
    </dgm:pt>
    <dgm:pt modelId="{15FBF138-5ECE-4348-9647-7ABDC9349BAE}" type="pres">
      <dgm:prSet presAssocID="{ECE25522-90F8-426B-A9A5-600781C2BFBD}" presName="ChildAccent" presStyleLbl="solidFgAcc1" presStyleIdx="7" presStyleCnt="9"/>
      <dgm:spPr/>
    </dgm:pt>
    <dgm:pt modelId="{5E360706-BAC7-4C7A-B114-B70E972457CE}" type="pres">
      <dgm:prSet presAssocID="{ECE25522-90F8-426B-A9A5-600781C2BFBD}" presName="Child" presStyleLbl="revTx" presStyleIdx="10" presStyleCnt="12">
        <dgm:presLayoutVars>
          <dgm:chMax val="0"/>
          <dgm:chPref val="0"/>
          <dgm:bulletEnabled val="1"/>
        </dgm:presLayoutVars>
      </dgm:prSet>
      <dgm:spPr/>
      <dgm:t>
        <a:bodyPr/>
        <a:lstStyle/>
        <a:p>
          <a:endParaRPr lang="zh-CN" altLang="en-US"/>
        </a:p>
      </dgm:t>
    </dgm:pt>
    <dgm:pt modelId="{9ECD45B5-D7F5-4358-BB98-660BF30B0914}" type="pres">
      <dgm:prSet presAssocID="{361D0C6E-AE95-4A2D-8029-015BB30467DC}" presName="childComposite" presStyleCnt="0">
        <dgm:presLayoutVars>
          <dgm:chMax val="0"/>
          <dgm:chPref val="0"/>
        </dgm:presLayoutVars>
      </dgm:prSet>
      <dgm:spPr/>
    </dgm:pt>
    <dgm:pt modelId="{F6A4F45C-328A-4688-B90D-AC8ADA01D3B9}" type="pres">
      <dgm:prSet presAssocID="{361D0C6E-AE95-4A2D-8029-015BB30467DC}" presName="ChildAccent" presStyleLbl="solidFgAcc1" presStyleIdx="8" presStyleCnt="9"/>
      <dgm:spPr/>
    </dgm:pt>
    <dgm:pt modelId="{597F3D22-7D79-4626-A5E4-A62262FC6EDA}" type="pres">
      <dgm:prSet presAssocID="{361D0C6E-AE95-4A2D-8029-015BB30467DC}" presName="Child" presStyleLbl="revTx" presStyleIdx="11" presStyleCnt="12">
        <dgm:presLayoutVars>
          <dgm:chMax val="0"/>
          <dgm:chPref val="0"/>
          <dgm:bulletEnabled val="1"/>
        </dgm:presLayoutVars>
      </dgm:prSet>
      <dgm:spPr/>
      <dgm:t>
        <a:bodyPr/>
        <a:lstStyle/>
        <a:p>
          <a:endParaRPr lang="zh-CN" altLang="en-US"/>
        </a:p>
      </dgm:t>
    </dgm:pt>
  </dgm:ptLst>
  <dgm:cxnLst>
    <dgm:cxn modelId="{3EE83F09-22E0-4249-9ABF-AAB9A559DA94}" type="presOf" srcId="{48EBED28-1DB6-4DF5-A126-A5B52490EEF8}" destId="{FFE243B6-5A25-4CAE-A6FB-66BE1B561D8B}" srcOrd="0" destOrd="0" presId="urn:microsoft.com/office/officeart/2008/layout/SquareAccentList"/>
    <dgm:cxn modelId="{997CC754-0F8E-4ED9-83A8-CD84831D1678}" type="presOf" srcId="{4B481C0C-B80A-4C43-87F5-C35E8986EF08}" destId="{B03DBF07-F7AD-4B31-B28B-38CA6396A20F}" srcOrd="0" destOrd="0" presId="urn:microsoft.com/office/officeart/2008/layout/SquareAccentList"/>
    <dgm:cxn modelId="{0FE2A528-99E0-4946-AED3-97743A510B96}" type="presOf" srcId="{D288449F-372C-48F0-8909-B0C9969A84D6}" destId="{BE08EFE5-AF70-44A5-9DC8-CA58668D9DED}" srcOrd="0" destOrd="0" presId="urn:microsoft.com/office/officeart/2008/layout/SquareAccentList"/>
    <dgm:cxn modelId="{76A2070F-B49A-4B1D-A625-B9AF43334507}" srcId="{D288449F-372C-48F0-8909-B0C9969A84D6}" destId="{48EBED28-1DB6-4DF5-A126-A5B52490EEF8}" srcOrd="1" destOrd="0" parTransId="{5E5F978B-8CF9-4D55-96D5-1EC90FAEDB89}" sibTransId="{74ABF889-E2F0-44FF-B6A8-CD09A0C0F328}"/>
    <dgm:cxn modelId="{385E408C-4776-4FE0-9D27-87D6ADB83DEF}" type="presOf" srcId="{6A60BD40-6742-4267-9036-E26893ACBCCE}" destId="{ECA934C1-DE14-4B6D-A3AE-0441ADFC6C4B}" srcOrd="0" destOrd="0" presId="urn:microsoft.com/office/officeart/2008/layout/SquareAccentList"/>
    <dgm:cxn modelId="{4FD70298-C605-439C-8341-48E538992D35}" type="presOf" srcId="{0FDC9EE0-BA1D-4DA9-9E07-936DF06CD799}" destId="{D2BD6E47-9E15-4906-93AF-55869E77EB91}" srcOrd="0" destOrd="0" presId="urn:microsoft.com/office/officeart/2008/layout/SquareAccentList"/>
    <dgm:cxn modelId="{AC4A3D3A-B963-4F84-A81A-F46C3B966EE6}" srcId="{6A60BD40-6742-4267-9036-E26893ACBCCE}" destId="{4B481C0C-B80A-4C43-87F5-C35E8986EF08}" srcOrd="0" destOrd="0" parTransId="{A4C98916-DB8F-44BA-9DE0-3E2AD1421419}" sibTransId="{4FEFDFB4-FC98-4D78-877F-4D6EF9998064}"/>
    <dgm:cxn modelId="{05A89213-64F1-41ED-AA93-4EB0B45E866C}" srcId="{FD5DFD78-2F8C-4ACA-B43D-CA707A60B47F}" destId="{36FF086D-42B3-4AA6-9769-E182738C60C1}" srcOrd="2" destOrd="0" parTransId="{7A4BD46B-A9FD-4FD7-A357-C3D6B1AD24ED}" sibTransId="{E43A0730-BF00-4250-973D-19D823FB5145}"/>
    <dgm:cxn modelId="{65411E8D-89E8-49E7-801B-E992610838BF}" type="presOf" srcId="{FD5DFD78-2F8C-4ACA-B43D-CA707A60B47F}" destId="{C0206291-988D-4275-B907-732559CD6B38}" srcOrd="0" destOrd="0" presId="urn:microsoft.com/office/officeart/2008/layout/SquareAccentList"/>
    <dgm:cxn modelId="{117AB85A-64D1-426B-AAD3-7CD2E996D9AC}" srcId="{D288449F-372C-48F0-8909-B0C9969A84D6}" destId="{0FDC9EE0-BA1D-4DA9-9E07-936DF06CD799}" srcOrd="0" destOrd="0" parTransId="{A1DEE141-E940-479C-AC5F-08617C61DA3E}" sibTransId="{A7E6C588-9033-4880-B904-ED7649E0FE3A}"/>
    <dgm:cxn modelId="{2A1EF4BE-89B3-4CF7-A02D-B851C83CEE59}" type="presOf" srcId="{78D95793-B93F-4CDE-8572-EBBCFC1409DF}" destId="{801D9352-ADEA-4AAF-A35F-524178F9FF3E}" srcOrd="0" destOrd="0" presId="urn:microsoft.com/office/officeart/2008/layout/SquareAccentList"/>
    <dgm:cxn modelId="{53F0EA54-7D23-4AC6-B906-75546B9CE8B0}" type="presOf" srcId="{361D0C6E-AE95-4A2D-8029-015BB30467DC}" destId="{597F3D22-7D79-4626-A5E4-A62262FC6EDA}" srcOrd="0" destOrd="0" presId="urn:microsoft.com/office/officeart/2008/layout/SquareAccentList"/>
    <dgm:cxn modelId="{8F2C3381-8E62-4CB1-85D4-9490FF476BCD}" type="presOf" srcId="{9EE1F225-9DFC-4B53-AAAA-E6AE07B40395}" destId="{4C15E7B9-4814-419A-9540-24C9B757B6E2}" srcOrd="0" destOrd="0" presId="urn:microsoft.com/office/officeart/2008/layout/SquareAccentList"/>
    <dgm:cxn modelId="{64D60F31-85EA-4B22-B85A-50AC16C27B6A}" srcId="{6A60BD40-6742-4267-9036-E26893ACBCCE}" destId="{ECE25522-90F8-426B-A9A5-600781C2BFBD}" srcOrd="1" destOrd="0" parTransId="{8D42DD82-0F96-49CC-82A8-2DF66BCD61CA}" sibTransId="{AA1D8AAE-0202-414A-B04A-E5FE91F7DCA2}"/>
    <dgm:cxn modelId="{C5CFFC65-A96B-476E-B36C-41973985F5FA}" type="presOf" srcId="{36FF086D-42B3-4AA6-9769-E182738C60C1}" destId="{2E0B6C2F-F4D5-46E8-99FC-DA7678B87D0C}" srcOrd="0" destOrd="0" presId="urn:microsoft.com/office/officeart/2008/layout/SquareAccentList"/>
    <dgm:cxn modelId="{B736F76E-C9FA-4E9B-948D-9A2AD7A4C142}" srcId="{6A60BD40-6742-4267-9036-E26893ACBCCE}" destId="{361D0C6E-AE95-4A2D-8029-015BB30467DC}" srcOrd="2" destOrd="0" parTransId="{58727E97-D075-46FF-B92B-0884001362B5}" sibTransId="{8C8FA101-5B18-4A25-8AE8-F8B37FEF7EC9}"/>
    <dgm:cxn modelId="{742FB5D2-7387-4904-BE15-7429273A8A6C}" type="presOf" srcId="{0D2ACC30-6A38-4DD5-80D7-A50F751A058C}" destId="{9935F0C8-8533-42CB-9781-7E39651C9BB3}" srcOrd="0" destOrd="0" presId="urn:microsoft.com/office/officeart/2008/layout/SquareAccentList"/>
    <dgm:cxn modelId="{4F97EEF3-F529-4DD4-8B1D-2C714DAF6C94}" srcId="{9959EA3B-B53C-44F9-B7C4-6371547A26EF}" destId="{FD5DFD78-2F8C-4ACA-B43D-CA707A60B47F}" srcOrd="1" destOrd="0" parTransId="{6D5C6A9D-ADC7-48A9-84D4-E9CD107C7A52}" sibTransId="{9AAF9197-45F5-4B01-84DC-4D45C4FF0AD0}"/>
    <dgm:cxn modelId="{5A3116E6-EEA2-4F5B-B8F2-EECBBC50F88C}" srcId="{9959EA3B-B53C-44F9-B7C4-6371547A26EF}" destId="{D288449F-372C-48F0-8909-B0C9969A84D6}" srcOrd="0" destOrd="0" parTransId="{5725F4D0-50E0-4A53-B037-162F36B56501}" sibTransId="{4BB8C3B8-3D76-44E2-874A-2379E1F93C62}"/>
    <dgm:cxn modelId="{DF9F2A7E-9DCE-418E-AE03-D3A162C18CD2}" srcId="{FD5DFD78-2F8C-4ACA-B43D-CA707A60B47F}" destId="{0D2ACC30-6A38-4DD5-80D7-A50F751A058C}" srcOrd="0" destOrd="0" parTransId="{C9BAB5AF-E21C-433E-8A90-7A87F27A46F6}" sibTransId="{4882ECD9-9271-4F2E-8F3D-5E1334B5EB83}"/>
    <dgm:cxn modelId="{874FF25A-8FB5-486B-9F28-97DF99628694}" type="presOf" srcId="{ECE25522-90F8-426B-A9A5-600781C2BFBD}" destId="{5E360706-BAC7-4C7A-B114-B70E972457CE}" srcOrd="0" destOrd="0" presId="urn:microsoft.com/office/officeart/2008/layout/SquareAccentList"/>
    <dgm:cxn modelId="{A3113CCD-4696-49B8-BA4F-F824F988A758}" srcId="{9959EA3B-B53C-44F9-B7C4-6371547A26EF}" destId="{6A60BD40-6742-4267-9036-E26893ACBCCE}" srcOrd="2" destOrd="0" parTransId="{3C22A09E-FA97-4CA4-A5D0-10A73E2685DB}" sibTransId="{E77B8394-758A-49CD-BCB2-B1438C50302E}"/>
    <dgm:cxn modelId="{A7ED8C66-C9C0-463D-82C6-FBD01C5A5F95}" type="presOf" srcId="{9959EA3B-B53C-44F9-B7C4-6371547A26EF}" destId="{211F900B-D393-4908-8406-4200D6441FCC}" srcOrd="0" destOrd="0" presId="urn:microsoft.com/office/officeart/2008/layout/SquareAccentList"/>
    <dgm:cxn modelId="{637AB7D6-E851-4A10-B666-6027B9C4C121}" srcId="{D288449F-372C-48F0-8909-B0C9969A84D6}" destId="{78D95793-B93F-4CDE-8572-EBBCFC1409DF}" srcOrd="2" destOrd="0" parTransId="{246C75E7-A02C-4DB0-B0C7-CED9FB1806BD}" sibTransId="{CC89BA72-0C29-48D2-BBF7-13D7AE86AFB3}"/>
    <dgm:cxn modelId="{781AEE2E-969E-4CE4-9806-26A8E4C7101F}" srcId="{FD5DFD78-2F8C-4ACA-B43D-CA707A60B47F}" destId="{9EE1F225-9DFC-4B53-AAAA-E6AE07B40395}" srcOrd="1" destOrd="0" parTransId="{1810049F-3D1F-4681-8308-CF7AD8EE39F6}" sibTransId="{FF3A0850-1F9F-4BCF-AC94-1EF8DA618EA6}"/>
    <dgm:cxn modelId="{0DBD974C-EC5C-419C-94B2-E37B623F850E}" type="presParOf" srcId="{211F900B-D393-4908-8406-4200D6441FCC}" destId="{3AC06489-236A-4ABD-946D-7640FCFA727D}" srcOrd="0" destOrd="0" presId="urn:microsoft.com/office/officeart/2008/layout/SquareAccentList"/>
    <dgm:cxn modelId="{7817E0F6-C868-419F-9B11-FE727087AC30}" type="presParOf" srcId="{3AC06489-236A-4ABD-946D-7640FCFA727D}" destId="{9ACA2AFF-148E-4E6F-B2A5-87985A76229E}" srcOrd="0" destOrd="0" presId="urn:microsoft.com/office/officeart/2008/layout/SquareAccentList"/>
    <dgm:cxn modelId="{6B7181D8-786C-4A74-981B-50FCDD267416}" type="presParOf" srcId="{9ACA2AFF-148E-4E6F-B2A5-87985A76229E}" destId="{1123E242-F527-4E2F-8BB4-CB448F1750AA}" srcOrd="0" destOrd="0" presId="urn:microsoft.com/office/officeart/2008/layout/SquareAccentList"/>
    <dgm:cxn modelId="{B611EC18-29F0-43EB-9B8A-A9449D8B3765}" type="presParOf" srcId="{9ACA2AFF-148E-4E6F-B2A5-87985A76229E}" destId="{8E7B5408-CD11-4663-972C-8F5EBB57C5C4}" srcOrd="1" destOrd="0" presId="urn:microsoft.com/office/officeart/2008/layout/SquareAccentList"/>
    <dgm:cxn modelId="{FBBF8035-C532-4FBC-A8DE-05F0A7338C9F}" type="presParOf" srcId="{9ACA2AFF-148E-4E6F-B2A5-87985A76229E}" destId="{BE08EFE5-AF70-44A5-9DC8-CA58668D9DED}" srcOrd="2" destOrd="0" presId="urn:microsoft.com/office/officeart/2008/layout/SquareAccentList"/>
    <dgm:cxn modelId="{EA677585-F8E2-4555-8B54-093A6E633F48}" type="presParOf" srcId="{3AC06489-236A-4ABD-946D-7640FCFA727D}" destId="{96356A48-85FB-4A71-A91E-7C34F38A9A09}" srcOrd="1" destOrd="0" presId="urn:microsoft.com/office/officeart/2008/layout/SquareAccentList"/>
    <dgm:cxn modelId="{A354A620-7FCF-47E1-B1DD-77E0AFBC635F}" type="presParOf" srcId="{96356A48-85FB-4A71-A91E-7C34F38A9A09}" destId="{BF776096-D1B6-4CE0-8868-377AFE87BCC7}" srcOrd="0" destOrd="0" presId="urn:microsoft.com/office/officeart/2008/layout/SquareAccentList"/>
    <dgm:cxn modelId="{E3BE87EB-688B-496E-A319-B1949A4ED97E}" type="presParOf" srcId="{BF776096-D1B6-4CE0-8868-377AFE87BCC7}" destId="{863B82FE-38FB-44FF-9327-3560915D6822}" srcOrd="0" destOrd="0" presId="urn:microsoft.com/office/officeart/2008/layout/SquareAccentList"/>
    <dgm:cxn modelId="{95261C93-C79E-4F5B-AF19-D296C400E1C1}" type="presParOf" srcId="{BF776096-D1B6-4CE0-8868-377AFE87BCC7}" destId="{D2BD6E47-9E15-4906-93AF-55869E77EB91}" srcOrd="1" destOrd="0" presId="urn:microsoft.com/office/officeart/2008/layout/SquareAccentList"/>
    <dgm:cxn modelId="{0F1A38C3-F0BE-493D-8D0E-3CE2BAEC342E}" type="presParOf" srcId="{96356A48-85FB-4A71-A91E-7C34F38A9A09}" destId="{6B259994-0DEB-4DD0-9EBE-0A4DB8DF9F7A}" srcOrd="1" destOrd="0" presId="urn:microsoft.com/office/officeart/2008/layout/SquareAccentList"/>
    <dgm:cxn modelId="{2702157C-DBC6-4B06-BC95-D8FE8906028E}" type="presParOf" srcId="{6B259994-0DEB-4DD0-9EBE-0A4DB8DF9F7A}" destId="{BB93EF2E-44A6-4922-9BBC-E19EA4ED096E}" srcOrd="0" destOrd="0" presId="urn:microsoft.com/office/officeart/2008/layout/SquareAccentList"/>
    <dgm:cxn modelId="{6D10588D-7FB6-4246-9E45-5B9FCDD8ED35}" type="presParOf" srcId="{6B259994-0DEB-4DD0-9EBE-0A4DB8DF9F7A}" destId="{FFE243B6-5A25-4CAE-A6FB-66BE1B561D8B}" srcOrd="1" destOrd="0" presId="urn:microsoft.com/office/officeart/2008/layout/SquareAccentList"/>
    <dgm:cxn modelId="{5CABF2F6-3854-4464-A15A-CEFF94EF67EE}" type="presParOf" srcId="{96356A48-85FB-4A71-A91E-7C34F38A9A09}" destId="{7281F2F0-61A5-4032-9295-AEF7E8AF8361}" srcOrd="2" destOrd="0" presId="urn:microsoft.com/office/officeart/2008/layout/SquareAccentList"/>
    <dgm:cxn modelId="{BE3BB543-E9AD-45DD-8664-94CA65DC09A9}" type="presParOf" srcId="{7281F2F0-61A5-4032-9295-AEF7E8AF8361}" destId="{A54FE95D-13BA-454F-A727-88CCDA7BE48A}" srcOrd="0" destOrd="0" presId="urn:microsoft.com/office/officeart/2008/layout/SquareAccentList"/>
    <dgm:cxn modelId="{419FB870-58EE-43B3-9A77-DB6E40D8B2AA}" type="presParOf" srcId="{7281F2F0-61A5-4032-9295-AEF7E8AF8361}" destId="{801D9352-ADEA-4AAF-A35F-524178F9FF3E}" srcOrd="1" destOrd="0" presId="urn:microsoft.com/office/officeart/2008/layout/SquareAccentList"/>
    <dgm:cxn modelId="{367B62C5-87F2-48DA-96DE-B02BF824F1CA}" type="presParOf" srcId="{211F900B-D393-4908-8406-4200D6441FCC}" destId="{925F78CA-1B72-4471-91F8-1D560442DE60}" srcOrd="1" destOrd="0" presId="urn:microsoft.com/office/officeart/2008/layout/SquareAccentList"/>
    <dgm:cxn modelId="{EEFAEADB-438E-4E1E-96E0-826FD14C34ED}" type="presParOf" srcId="{925F78CA-1B72-4471-91F8-1D560442DE60}" destId="{FA0569C6-1580-4092-9C66-4B83BE522252}" srcOrd="0" destOrd="0" presId="urn:microsoft.com/office/officeart/2008/layout/SquareAccentList"/>
    <dgm:cxn modelId="{5853BD59-5891-4F84-AA7A-F971110A53B0}" type="presParOf" srcId="{FA0569C6-1580-4092-9C66-4B83BE522252}" destId="{2DD5C1B5-46BE-4EC3-B1AC-9204BC43498F}" srcOrd="0" destOrd="0" presId="urn:microsoft.com/office/officeart/2008/layout/SquareAccentList"/>
    <dgm:cxn modelId="{F058116D-4033-4B56-BB59-A6807E98677C}" type="presParOf" srcId="{FA0569C6-1580-4092-9C66-4B83BE522252}" destId="{7EE022F0-78A6-4E02-BCAE-3177D221BFB0}" srcOrd="1" destOrd="0" presId="urn:microsoft.com/office/officeart/2008/layout/SquareAccentList"/>
    <dgm:cxn modelId="{3309D038-2765-4519-BE8B-C411E7E74ABF}" type="presParOf" srcId="{FA0569C6-1580-4092-9C66-4B83BE522252}" destId="{C0206291-988D-4275-B907-732559CD6B38}" srcOrd="2" destOrd="0" presId="urn:microsoft.com/office/officeart/2008/layout/SquareAccentList"/>
    <dgm:cxn modelId="{5B9DC604-7DCF-47B2-B21E-23BBD1CAF074}" type="presParOf" srcId="{925F78CA-1B72-4471-91F8-1D560442DE60}" destId="{10714920-41BC-41DC-938E-467647EDE56D}" srcOrd="1" destOrd="0" presId="urn:microsoft.com/office/officeart/2008/layout/SquareAccentList"/>
    <dgm:cxn modelId="{771DB1C7-0792-4106-86BC-E662B2CC5C1F}" type="presParOf" srcId="{10714920-41BC-41DC-938E-467647EDE56D}" destId="{8D16AA0D-D6A0-4A50-BDF2-D332EF121E99}" srcOrd="0" destOrd="0" presId="urn:microsoft.com/office/officeart/2008/layout/SquareAccentList"/>
    <dgm:cxn modelId="{A08BF69A-7440-4E1B-B3F2-7D69F898C3CC}" type="presParOf" srcId="{8D16AA0D-D6A0-4A50-BDF2-D332EF121E99}" destId="{571C97E6-F486-4086-88E4-00C375E3B789}" srcOrd="0" destOrd="0" presId="urn:microsoft.com/office/officeart/2008/layout/SquareAccentList"/>
    <dgm:cxn modelId="{074B716A-D0D6-48BD-AD17-4657B651A6F0}" type="presParOf" srcId="{8D16AA0D-D6A0-4A50-BDF2-D332EF121E99}" destId="{9935F0C8-8533-42CB-9781-7E39651C9BB3}" srcOrd="1" destOrd="0" presId="urn:microsoft.com/office/officeart/2008/layout/SquareAccentList"/>
    <dgm:cxn modelId="{0D4959F9-F901-4F24-9A32-44D6771C6D2F}" type="presParOf" srcId="{10714920-41BC-41DC-938E-467647EDE56D}" destId="{6CDBE0FF-FFD1-4207-BDE8-170210E3F3B9}" srcOrd="1" destOrd="0" presId="urn:microsoft.com/office/officeart/2008/layout/SquareAccentList"/>
    <dgm:cxn modelId="{4A5550A9-8CB4-4A69-8755-891DB5D4D8B3}" type="presParOf" srcId="{6CDBE0FF-FFD1-4207-BDE8-170210E3F3B9}" destId="{D50BB141-FF9E-41AE-ADE1-681A86FD1EFF}" srcOrd="0" destOrd="0" presId="urn:microsoft.com/office/officeart/2008/layout/SquareAccentList"/>
    <dgm:cxn modelId="{1E972DA2-19C6-4EA3-97A8-8148A0FDF14F}" type="presParOf" srcId="{6CDBE0FF-FFD1-4207-BDE8-170210E3F3B9}" destId="{4C15E7B9-4814-419A-9540-24C9B757B6E2}" srcOrd="1" destOrd="0" presId="urn:microsoft.com/office/officeart/2008/layout/SquareAccentList"/>
    <dgm:cxn modelId="{75B058B1-1AF7-4DDA-AD1A-487492E1EA12}" type="presParOf" srcId="{10714920-41BC-41DC-938E-467647EDE56D}" destId="{01F08418-B743-4A30-9D16-FCBAB4946D50}" srcOrd="2" destOrd="0" presId="urn:microsoft.com/office/officeart/2008/layout/SquareAccentList"/>
    <dgm:cxn modelId="{95969D4A-9F5C-4259-A2D0-ADDA2FCBBA3C}" type="presParOf" srcId="{01F08418-B743-4A30-9D16-FCBAB4946D50}" destId="{ACA3386A-19E2-4A73-B3A4-8E5A9BAF458F}" srcOrd="0" destOrd="0" presId="urn:microsoft.com/office/officeart/2008/layout/SquareAccentList"/>
    <dgm:cxn modelId="{BE242F2E-1ACF-4F8F-9422-8B0AB5D7EC49}" type="presParOf" srcId="{01F08418-B743-4A30-9D16-FCBAB4946D50}" destId="{2E0B6C2F-F4D5-46E8-99FC-DA7678B87D0C}" srcOrd="1" destOrd="0" presId="urn:microsoft.com/office/officeart/2008/layout/SquareAccentList"/>
    <dgm:cxn modelId="{DE6C3D5C-EF0B-456B-BAF3-A01B597F739B}" type="presParOf" srcId="{211F900B-D393-4908-8406-4200D6441FCC}" destId="{9EAA41EF-0EF2-450B-8F85-A6F38BBD633D}" srcOrd="2" destOrd="0" presId="urn:microsoft.com/office/officeart/2008/layout/SquareAccentList"/>
    <dgm:cxn modelId="{481E6457-2C3D-43AD-87FA-00159B6AF8DB}" type="presParOf" srcId="{9EAA41EF-0EF2-450B-8F85-A6F38BBD633D}" destId="{0C7D5EC1-D37F-42EC-9694-92F2CC9004B9}" srcOrd="0" destOrd="0" presId="urn:microsoft.com/office/officeart/2008/layout/SquareAccentList"/>
    <dgm:cxn modelId="{DC0333AD-B30F-4FE0-8EF9-B52C0D5613CC}" type="presParOf" srcId="{0C7D5EC1-D37F-42EC-9694-92F2CC9004B9}" destId="{CF67F001-85B4-4F41-AD85-064D7DFDA50B}" srcOrd="0" destOrd="0" presId="urn:microsoft.com/office/officeart/2008/layout/SquareAccentList"/>
    <dgm:cxn modelId="{62259502-B79C-458D-940C-A4819E470808}" type="presParOf" srcId="{0C7D5EC1-D37F-42EC-9694-92F2CC9004B9}" destId="{5ECC803B-0998-4D54-9110-F7C03EBABE38}" srcOrd="1" destOrd="0" presId="urn:microsoft.com/office/officeart/2008/layout/SquareAccentList"/>
    <dgm:cxn modelId="{59F8A6EC-0A00-4082-BB0A-6CDCD6FE82E4}" type="presParOf" srcId="{0C7D5EC1-D37F-42EC-9694-92F2CC9004B9}" destId="{ECA934C1-DE14-4B6D-A3AE-0441ADFC6C4B}" srcOrd="2" destOrd="0" presId="urn:microsoft.com/office/officeart/2008/layout/SquareAccentList"/>
    <dgm:cxn modelId="{69C7A93F-384E-4CE8-94E8-B174EA9ECA99}" type="presParOf" srcId="{9EAA41EF-0EF2-450B-8F85-A6F38BBD633D}" destId="{92B7EBEC-B8DB-4270-883C-F4EEB60EC378}" srcOrd="1" destOrd="0" presId="urn:microsoft.com/office/officeart/2008/layout/SquareAccentList"/>
    <dgm:cxn modelId="{CC33DEFF-FAAC-4A13-B9DF-496EF60291FD}" type="presParOf" srcId="{92B7EBEC-B8DB-4270-883C-F4EEB60EC378}" destId="{62B31036-3773-4F83-BE9B-76B2D5FC46E8}" srcOrd="0" destOrd="0" presId="urn:microsoft.com/office/officeart/2008/layout/SquareAccentList"/>
    <dgm:cxn modelId="{2A20387A-FD8D-4DFB-B8A6-489DF7440E69}" type="presParOf" srcId="{62B31036-3773-4F83-BE9B-76B2D5FC46E8}" destId="{48020B6F-AAD2-4E0D-A99F-CD947C826471}" srcOrd="0" destOrd="0" presId="urn:microsoft.com/office/officeart/2008/layout/SquareAccentList"/>
    <dgm:cxn modelId="{673BEC69-A76E-41FB-8099-74AA42326771}" type="presParOf" srcId="{62B31036-3773-4F83-BE9B-76B2D5FC46E8}" destId="{B03DBF07-F7AD-4B31-B28B-38CA6396A20F}" srcOrd="1" destOrd="0" presId="urn:microsoft.com/office/officeart/2008/layout/SquareAccentList"/>
    <dgm:cxn modelId="{E74DA49C-0F4C-4364-A9F8-44B7C7E9E4BC}" type="presParOf" srcId="{92B7EBEC-B8DB-4270-883C-F4EEB60EC378}" destId="{B8296E56-3B71-42CC-ACE5-A08A4F4C0AD0}" srcOrd="1" destOrd="0" presId="urn:microsoft.com/office/officeart/2008/layout/SquareAccentList"/>
    <dgm:cxn modelId="{1F1C92BA-7C18-41EA-93CE-2A209F28B3CA}" type="presParOf" srcId="{B8296E56-3B71-42CC-ACE5-A08A4F4C0AD0}" destId="{15FBF138-5ECE-4348-9647-7ABDC9349BAE}" srcOrd="0" destOrd="0" presId="urn:microsoft.com/office/officeart/2008/layout/SquareAccentList"/>
    <dgm:cxn modelId="{BE117901-7AC3-495F-801F-67976B5B7A9D}" type="presParOf" srcId="{B8296E56-3B71-42CC-ACE5-A08A4F4C0AD0}" destId="{5E360706-BAC7-4C7A-B114-B70E972457CE}" srcOrd="1" destOrd="0" presId="urn:microsoft.com/office/officeart/2008/layout/SquareAccentList"/>
    <dgm:cxn modelId="{6EE503FB-8488-4888-961B-263733C055E5}" type="presParOf" srcId="{92B7EBEC-B8DB-4270-883C-F4EEB60EC378}" destId="{9ECD45B5-D7F5-4358-BB98-660BF30B0914}" srcOrd="2" destOrd="0" presId="urn:microsoft.com/office/officeart/2008/layout/SquareAccentList"/>
    <dgm:cxn modelId="{BB3357CF-EBD2-4A30-8CE0-29F20BB8DDA1}" type="presParOf" srcId="{9ECD45B5-D7F5-4358-BB98-660BF30B0914}" destId="{F6A4F45C-328A-4688-B90D-AC8ADA01D3B9}" srcOrd="0" destOrd="0" presId="urn:microsoft.com/office/officeart/2008/layout/SquareAccentList"/>
    <dgm:cxn modelId="{2F2EB278-B85D-4B7D-874A-272F9C4CE443}" type="presParOf" srcId="{9ECD45B5-D7F5-4358-BB98-660BF30B0914}" destId="{597F3D22-7D79-4626-A5E4-A62262FC6EDA}"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961A9D-9CAD-450A-B9F1-6A29F3560A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66EDA8E-1BCB-4C38-A0FD-0905B3DDA257}">
      <dgm:prSet phldrT="[文本]"/>
      <dgm:spPr/>
      <dgm:t>
        <a:bodyPr/>
        <a:lstStyle/>
        <a:p>
          <a:r>
            <a:rPr lang="zh-CN" altLang="en-US" dirty="0"/>
            <a:t>人力资源系统</a:t>
          </a:r>
        </a:p>
      </dgm:t>
    </dgm:pt>
    <dgm:pt modelId="{5AD9CF2A-C72C-44C5-9B6E-2C2C68D7ECE0}" type="parTrans" cxnId="{DBC2C234-6156-4112-A1C1-5DB3B1031D09}">
      <dgm:prSet/>
      <dgm:spPr/>
      <dgm:t>
        <a:bodyPr/>
        <a:lstStyle/>
        <a:p>
          <a:endParaRPr lang="zh-CN" altLang="en-US"/>
        </a:p>
      </dgm:t>
    </dgm:pt>
    <dgm:pt modelId="{697B940D-B986-4A8C-AC3F-81FA1B524850}" type="sibTrans" cxnId="{DBC2C234-6156-4112-A1C1-5DB3B1031D09}">
      <dgm:prSet/>
      <dgm:spPr/>
      <dgm:t>
        <a:bodyPr/>
        <a:lstStyle/>
        <a:p>
          <a:endParaRPr lang="zh-CN" altLang="en-US"/>
        </a:p>
      </dgm:t>
    </dgm:pt>
    <dgm:pt modelId="{8683DB5E-F03C-43B0-9EFE-A6A503105713}">
      <dgm:prSet phldrT="[文本]"/>
      <dgm:spPr/>
      <dgm:t>
        <a:bodyPr/>
        <a:lstStyle/>
        <a:p>
          <a:r>
            <a:rPr lang="zh-CN" altLang="en-US" dirty="0"/>
            <a:t>安全反馈系统</a:t>
          </a:r>
        </a:p>
      </dgm:t>
    </dgm:pt>
    <dgm:pt modelId="{A7A4BAB1-AC8F-4916-ADE9-7765766038F3}" type="parTrans" cxnId="{828E385C-3D5D-4F29-B6B1-9E95D67CCA4E}">
      <dgm:prSet/>
      <dgm:spPr/>
      <dgm:t>
        <a:bodyPr/>
        <a:lstStyle/>
        <a:p>
          <a:endParaRPr lang="zh-CN" altLang="en-US"/>
        </a:p>
      </dgm:t>
    </dgm:pt>
    <dgm:pt modelId="{B593F551-C4C5-40D8-A3E8-7BC4CBA69CCB}" type="sibTrans" cxnId="{828E385C-3D5D-4F29-B6B1-9E95D67CCA4E}">
      <dgm:prSet/>
      <dgm:spPr/>
      <dgm:t>
        <a:bodyPr/>
        <a:lstStyle/>
        <a:p>
          <a:endParaRPr lang="zh-CN" altLang="en-US"/>
        </a:p>
      </dgm:t>
    </dgm:pt>
    <dgm:pt modelId="{03EFDE76-0AF7-4C9C-BA8B-C462E5B9DB43}">
      <dgm:prSet phldrT="[文本]"/>
      <dgm:spPr/>
      <dgm:t>
        <a:bodyPr/>
        <a:lstStyle/>
        <a:p>
          <a:r>
            <a:rPr lang="zh-CN" altLang="en-US" dirty="0"/>
            <a:t>主题数据库</a:t>
          </a:r>
        </a:p>
      </dgm:t>
    </dgm:pt>
    <dgm:pt modelId="{49588ACD-C386-474A-AA36-A13DB27DF875}" type="parTrans" cxnId="{975E40A5-F5E7-4968-9D19-5659F28D2E18}">
      <dgm:prSet/>
      <dgm:spPr/>
      <dgm:t>
        <a:bodyPr/>
        <a:lstStyle/>
        <a:p>
          <a:endParaRPr lang="zh-CN" altLang="en-US"/>
        </a:p>
      </dgm:t>
    </dgm:pt>
    <dgm:pt modelId="{AA512B74-E089-4D0B-93FA-E1B0B1FC20AA}" type="sibTrans" cxnId="{975E40A5-F5E7-4968-9D19-5659F28D2E18}">
      <dgm:prSet/>
      <dgm:spPr/>
      <dgm:t>
        <a:bodyPr/>
        <a:lstStyle/>
        <a:p>
          <a:endParaRPr lang="zh-CN" altLang="en-US"/>
        </a:p>
      </dgm:t>
    </dgm:pt>
    <dgm:pt modelId="{BF418493-DA65-4A78-ABE9-DF991868A673}" type="pres">
      <dgm:prSet presAssocID="{8F961A9D-9CAD-450A-B9F1-6A29F3560A5F}" presName="linear" presStyleCnt="0">
        <dgm:presLayoutVars>
          <dgm:dir/>
          <dgm:animLvl val="lvl"/>
          <dgm:resizeHandles val="exact"/>
        </dgm:presLayoutVars>
      </dgm:prSet>
      <dgm:spPr/>
      <dgm:t>
        <a:bodyPr/>
        <a:lstStyle/>
        <a:p>
          <a:endParaRPr lang="zh-CN" altLang="en-US"/>
        </a:p>
      </dgm:t>
    </dgm:pt>
    <dgm:pt modelId="{FA3D4AA0-699D-411C-8599-D9A352187548}" type="pres">
      <dgm:prSet presAssocID="{666EDA8E-1BCB-4C38-A0FD-0905B3DDA257}" presName="parentLin" presStyleCnt="0"/>
      <dgm:spPr/>
    </dgm:pt>
    <dgm:pt modelId="{9036F66C-6E7B-4E6D-A44D-7F123453F4C8}" type="pres">
      <dgm:prSet presAssocID="{666EDA8E-1BCB-4C38-A0FD-0905B3DDA257}" presName="parentLeftMargin" presStyleLbl="node1" presStyleIdx="0" presStyleCnt="3"/>
      <dgm:spPr/>
      <dgm:t>
        <a:bodyPr/>
        <a:lstStyle/>
        <a:p>
          <a:endParaRPr lang="zh-CN" altLang="en-US"/>
        </a:p>
      </dgm:t>
    </dgm:pt>
    <dgm:pt modelId="{98DBA743-3801-4BC6-9248-C8CBD19DDA64}" type="pres">
      <dgm:prSet presAssocID="{666EDA8E-1BCB-4C38-A0FD-0905B3DDA257}" presName="parentText" presStyleLbl="node1" presStyleIdx="0" presStyleCnt="3">
        <dgm:presLayoutVars>
          <dgm:chMax val="0"/>
          <dgm:bulletEnabled val="1"/>
        </dgm:presLayoutVars>
      </dgm:prSet>
      <dgm:spPr/>
      <dgm:t>
        <a:bodyPr/>
        <a:lstStyle/>
        <a:p>
          <a:endParaRPr lang="zh-CN" altLang="en-US"/>
        </a:p>
      </dgm:t>
    </dgm:pt>
    <dgm:pt modelId="{8214E0AF-9446-4012-8630-6C081E425043}" type="pres">
      <dgm:prSet presAssocID="{666EDA8E-1BCB-4C38-A0FD-0905B3DDA257}" presName="negativeSpace" presStyleCnt="0"/>
      <dgm:spPr/>
    </dgm:pt>
    <dgm:pt modelId="{B812619C-B5FF-4683-86C0-4580326A20F5}" type="pres">
      <dgm:prSet presAssocID="{666EDA8E-1BCB-4C38-A0FD-0905B3DDA257}" presName="childText" presStyleLbl="conFgAcc1" presStyleIdx="0" presStyleCnt="3">
        <dgm:presLayoutVars>
          <dgm:bulletEnabled val="1"/>
        </dgm:presLayoutVars>
      </dgm:prSet>
      <dgm:spPr/>
    </dgm:pt>
    <dgm:pt modelId="{FA1BB9DC-1B79-4A2C-A417-60216BE2F276}" type="pres">
      <dgm:prSet presAssocID="{697B940D-B986-4A8C-AC3F-81FA1B524850}" presName="spaceBetweenRectangles" presStyleCnt="0"/>
      <dgm:spPr/>
    </dgm:pt>
    <dgm:pt modelId="{EBE5BF5D-41BA-471E-90C8-013BD8AE48FA}" type="pres">
      <dgm:prSet presAssocID="{8683DB5E-F03C-43B0-9EFE-A6A503105713}" presName="parentLin" presStyleCnt="0"/>
      <dgm:spPr/>
    </dgm:pt>
    <dgm:pt modelId="{196AF412-16FE-444A-B5C0-1FF49078F28F}" type="pres">
      <dgm:prSet presAssocID="{8683DB5E-F03C-43B0-9EFE-A6A503105713}" presName="parentLeftMargin" presStyleLbl="node1" presStyleIdx="0" presStyleCnt="3"/>
      <dgm:spPr/>
      <dgm:t>
        <a:bodyPr/>
        <a:lstStyle/>
        <a:p>
          <a:endParaRPr lang="zh-CN" altLang="en-US"/>
        </a:p>
      </dgm:t>
    </dgm:pt>
    <dgm:pt modelId="{F6275BDC-CA60-4B02-9B27-419C2DCCFED6}" type="pres">
      <dgm:prSet presAssocID="{8683DB5E-F03C-43B0-9EFE-A6A503105713}" presName="parentText" presStyleLbl="node1" presStyleIdx="1" presStyleCnt="3">
        <dgm:presLayoutVars>
          <dgm:chMax val="0"/>
          <dgm:bulletEnabled val="1"/>
        </dgm:presLayoutVars>
      </dgm:prSet>
      <dgm:spPr/>
      <dgm:t>
        <a:bodyPr/>
        <a:lstStyle/>
        <a:p>
          <a:endParaRPr lang="zh-CN" altLang="en-US"/>
        </a:p>
      </dgm:t>
    </dgm:pt>
    <dgm:pt modelId="{5811C1EF-9152-431C-A7E1-08C99920E229}" type="pres">
      <dgm:prSet presAssocID="{8683DB5E-F03C-43B0-9EFE-A6A503105713}" presName="negativeSpace" presStyleCnt="0"/>
      <dgm:spPr/>
    </dgm:pt>
    <dgm:pt modelId="{ABB3C456-5F7F-45BF-B36C-BB05E0210A81}" type="pres">
      <dgm:prSet presAssocID="{8683DB5E-F03C-43B0-9EFE-A6A503105713}" presName="childText" presStyleLbl="conFgAcc1" presStyleIdx="1" presStyleCnt="3">
        <dgm:presLayoutVars>
          <dgm:bulletEnabled val="1"/>
        </dgm:presLayoutVars>
      </dgm:prSet>
      <dgm:spPr/>
    </dgm:pt>
    <dgm:pt modelId="{6B534256-7750-488F-8334-1BA16384705E}" type="pres">
      <dgm:prSet presAssocID="{B593F551-C4C5-40D8-A3E8-7BC4CBA69CCB}" presName="spaceBetweenRectangles" presStyleCnt="0"/>
      <dgm:spPr/>
    </dgm:pt>
    <dgm:pt modelId="{CC89616F-959D-493A-9121-BAFF78A722DE}" type="pres">
      <dgm:prSet presAssocID="{03EFDE76-0AF7-4C9C-BA8B-C462E5B9DB43}" presName="parentLin" presStyleCnt="0"/>
      <dgm:spPr/>
    </dgm:pt>
    <dgm:pt modelId="{9DDAA4A6-2CDA-4345-85DD-B6685897F66B}" type="pres">
      <dgm:prSet presAssocID="{03EFDE76-0AF7-4C9C-BA8B-C462E5B9DB43}" presName="parentLeftMargin" presStyleLbl="node1" presStyleIdx="1" presStyleCnt="3"/>
      <dgm:spPr/>
      <dgm:t>
        <a:bodyPr/>
        <a:lstStyle/>
        <a:p>
          <a:endParaRPr lang="zh-CN" altLang="en-US"/>
        </a:p>
      </dgm:t>
    </dgm:pt>
    <dgm:pt modelId="{074FB129-56F3-4381-8B79-910349574F70}" type="pres">
      <dgm:prSet presAssocID="{03EFDE76-0AF7-4C9C-BA8B-C462E5B9DB43}" presName="parentText" presStyleLbl="node1" presStyleIdx="2" presStyleCnt="3">
        <dgm:presLayoutVars>
          <dgm:chMax val="0"/>
          <dgm:bulletEnabled val="1"/>
        </dgm:presLayoutVars>
      </dgm:prSet>
      <dgm:spPr/>
      <dgm:t>
        <a:bodyPr/>
        <a:lstStyle/>
        <a:p>
          <a:endParaRPr lang="zh-CN" altLang="en-US"/>
        </a:p>
      </dgm:t>
    </dgm:pt>
    <dgm:pt modelId="{EE64E8B9-7A23-424A-94AF-B494E91E9B18}" type="pres">
      <dgm:prSet presAssocID="{03EFDE76-0AF7-4C9C-BA8B-C462E5B9DB43}" presName="negativeSpace" presStyleCnt="0"/>
      <dgm:spPr/>
    </dgm:pt>
    <dgm:pt modelId="{3707C18C-86CC-494A-AD74-D0B697FAAB5B}" type="pres">
      <dgm:prSet presAssocID="{03EFDE76-0AF7-4C9C-BA8B-C462E5B9DB43}" presName="childText" presStyleLbl="conFgAcc1" presStyleIdx="2" presStyleCnt="3">
        <dgm:presLayoutVars>
          <dgm:bulletEnabled val="1"/>
        </dgm:presLayoutVars>
      </dgm:prSet>
      <dgm:spPr/>
    </dgm:pt>
  </dgm:ptLst>
  <dgm:cxnLst>
    <dgm:cxn modelId="{97595273-0BD4-4387-98EC-0C9A87B71E39}" type="presOf" srcId="{8683DB5E-F03C-43B0-9EFE-A6A503105713}" destId="{196AF412-16FE-444A-B5C0-1FF49078F28F}" srcOrd="0" destOrd="0" presId="urn:microsoft.com/office/officeart/2005/8/layout/list1"/>
    <dgm:cxn modelId="{DE88BD9F-CBB3-4245-8D88-9A98ADCF07CB}" type="presOf" srcId="{03EFDE76-0AF7-4C9C-BA8B-C462E5B9DB43}" destId="{9DDAA4A6-2CDA-4345-85DD-B6685897F66B}" srcOrd="0" destOrd="0" presId="urn:microsoft.com/office/officeart/2005/8/layout/list1"/>
    <dgm:cxn modelId="{1D2EBC63-9550-4A4A-9460-329AF808CB37}" type="presOf" srcId="{03EFDE76-0AF7-4C9C-BA8B-C462E5B9DB43}" destId="{074FB129-56F3-4381-8B79-910349574F70}" srcOrd="1" destOrd="0" presId="urn:microsoft.com/office/officeart/2005/8/layout/list1"/>
    <dgm:cxn modelId="{DBC2C234-6156-4112-A1C1-5DB3B1031D09}" srcId="{8F961A9D-9CAD-450A-B9F1-6A29F3560A5F}" destId="{666EDA8E-1BCB-4C38-A0FD-0905B3DDA257}" srcOrd="0" destOrd="0" parTransId="{5AD9CF2A-C72C-44C5-9B6E-2C2C68D7ECE0}" sibTransId="{697B940D-B986-4A8C-AC3F-81FA1B524850}"/>
    <dgm:cxn modelId="{975E40A5-F5E7-4968-9D19-5659F28D2E18}" srcId="{8F961A9D-9CAD-450A-B9F1-6A29F3560A5F}" destId="{03EFDE76-0AF7-4C9C-BA8B-C462E5B9DB43}" srcOrd="2" destOrd="0" parTransId="{49588ACD-C386-474A-AA36-A13DB27DF875}" sibTransId="{AA512B74-E089-4D0B-93FA-E1B0B1FC20AA}"/>
    <dgm:cxn modelId="{828E385C-3D5D-4F29-B6B1-9E95D67CCA4E}" srcId="{8F961A9D-9CAD-450A-B9F1-6A29F3560A5F}" destId="{8683DB5E-F03C-43B0-9EFE-A6A503105713}" srcOrd="1" destOrd="0" parTransId="{A7A4BAB1-AC8F-4916-ADE9-7765766038F3}" sibTransId="{B593F551-C4C5-40D8-A3E8-7BC4CBA69CCB}"/>
    <dgm:cxn modelId="{9B714F44-1CC6-4C28-938B-0A32E7CAF20F}" type="presOf" srcId="{8683DB5E-F03C-43B0-9EFE-A6A503105713}" destId="{F6275BDC-CA60-4B02-9B27-419C2DCCFED6}" srcOrd="1" destOrd="0" presId="urn:microsoft.com/office/officeart/2005/8/layout/list1"/>
    <dgm:cxn modelId="{84220867-C2B2-43E1-9C09-62B23C604389}" type="presOf" srcId="{666EDA8E-1BCB-4C38-A0FD-0905B3DDA257}" destId="{98DBA743-3801-4BC6-9248-C8CBD19DDA64}" srcOrd="1" destOrd="0" presId="urn:microsoft.com/office/officeart/2005/8/layout/list1"/>
    <dgm:cxn modelId="{BE70E35D-CC21-406A-BA65-64FB1F7C16A5}" type="presOf" srcId="{666EDA8E-1BCB-4C38-A0FD-0905B3DDA257}" destId="{9036F66C-6E7B-4E6D-A44D-7F123453F4C8}" srcOrd="0" destOrd="0" presId="urn:microsoft.com/office/officeart/2005/8/layout/list1"/>
    <dgm:cxn modelId="{257F4BBC-D4C7-4683-A27C-39C4065C0FE9}" type="presOf" srcId="{8F961A9D-9CAD-450A-B9F1-6A29F3560A5F}" destId="{BF418493-DA65-4A78-ABE9-DF991868A673}" srcOrd="0" destOrd="0" presId="urn:microsoft.com/office/officeart/2005/8/layout/list1"/>
    <dgm:cxn modelId="{1F3AF044-AB9F-4D12-9ADE-34504FD1DBDC}" type="presParOf" srcId="{BF418493-DA65-4A78-ABE9-DF991868A673}" destId="{FA3D4AA0-699D-411C-8599-D9A352187548}" srcOrd="0" destOrd="0" presId="urn:microsoft.com/office/officeart/2005/8/layout/list1"/>
    <dgm:cxn modelId="{9A06008C-A93E-4598-9FD7-A76802F734EC}" type="presParOf" srcId="{FA3D4AA0-699D-411C-8599-D9A352187548}" destId="{9036F66C-6E7B-4E6D-A44D-7F123453F4C8}" srcOrd="0" destOrd="0" presId="urn:microsoft.com/office/officeart/2005/8/layout/list1"/>
    <dgm:cxn modelId="{876C9238-B73C-467B-8863-6B81285A828D}" type="presParOf" srcId="{FA3D4AA0-699D-411C-8599-D9A352187548}" destId="{98DBA743-3801-4BC6-9248-C8CBD19DDA64}" srcOrd="1" destOrd="0" presId="urn:microsoft.com/office/officeart/2005/8/layout/list1"/>
    <dgm:cxn modelId="{1BE5E137-B8D1-4451-9C6F-DAF5D6B499D5}" type="presParOf" srcId="{BF418493-DA65-4A78-ABE9-DF991868A673}" destId="{8214E0AF-9446-4012-8630-6C081E425043}" srcOrd="1" destOrd="0" presId="urn:microsoft.com/office/officeart/2005/8/layout/list1"/>
    <dgm:cxn modelId="{5DB1DA93-6DA1-4C13-91AA-4D7AA721CB67}" type="presParOf" srcId="{BF418493-DA65-4A78-ABE9-DF991868A673}" destId="{B812619C-B5FF-4683-86C0-4580326A20F5}" srcOrd="2" destOrd="0" presId="urn:microsoft.com/office/officeart/2005/8/layout/list1"/>
    <dgm:cxn modelId="{220790A4-4B1F-4BDE-8EBC-BACAE791282B}" type="presParOf" srcId="{BF418493-DA65-4A78-ABE9-DF991868A673}" destId="{FA1BB9DC-1B79-4A2C-A417-60216BE2F276}" srcOrd="3" destOrd="0" presId="urn:microsoft.com/office/officeart/2005/8/layout/list1"/>
    <dgm:cxn modelId="{DCB7812D-5B64-44FA-B548-EF89926B6190}" type="presParOf" srcId="{BF418493-DA65-4A78-ABE9-DF991868A673}" destId="{EBE5BF5D-41BA-471E-90C8-013BD8AE48FA}" srcOrd="4" destOrd="0" presId="urn:microsoft.com/office/officeart/2005/8/layout/list1"/>
    <dgm:cxn modelId="{E02FBE87-0620-4CE9-92FB-F4D961035BF3}" type="presParOf" srcId="{EBE5BF5D-41BA-471E-90C8-013BD8AE48FA}" destId="{196AF412-16FE-444A-B5C0-1FF49078F28F}" srcOrd="0" destOrd="0" presId="urn:microsoft.com/office/officeart/2005/8/layout/list1"/>
    <dgm:cxn modelId="{060BC842-8425-4415-821A-B46FD7202EE5}" type="presParOf" srcId="{EBE5BF5D-41BA-471E-90C8-013BD8AE48FA}" destId="{F6275BDC-CA60-4B02-9B27-419C2DCCFED6}" srcOrd="1" destOrd="0" presId="urn:microsoft.com/office/officeart/2005/8/layout/list1"/>
    <dgm:cxn modelId="{25610C5C-EAC9-4FA1-AD1B-B39BC5903467}" type="presParOf" srcId="{BF418493-DA65-4A78-ABE9-DF991868A673}" destId="{5811C1EF-9152-431C-A7E1-08C99920E229}" srcOrd="5" destOrd="0" presId="urn:microsoft.com/office/officeart/2005/8/layout/list1"/>
    <dgm:cxn modelId="{BA21FE9D-9CF1-4D87-BFB9-75A91A30AED8}" type="presParOf" srcId="{BF418493-DA65-4A78-ABE9-DF991868A673}" destId="{ABB3C456-5F7F-45BF-B36C-BB05E0210A81}" srcOrd="6" destOrd="0" presId="urn:microsoft.com/office/officeart/2005/8/layout/list1"/>
    <dgm:cxn modelId="{183A2A08-7E7F-4012-8AF1-6B733543F07E}" type="presParOf" srcId="{BF418493-DA65-4A78-ABE9-DF991868A673}" destId="{6B534256-7750-488F-8334-1BA16384705E}" srcOrd="7" destOrd="0" presId="urn:microsoft.com/office/officeart/2005/8/layout/list1"/>
    <dgm:cxn modelId="{C389EEB2-18B7-4678-9E3D-109276A8DD9E}" type="presParOf" srcId="{BF418493-DA65-4A78-ABE9-DF991868A673}" destId="{CC89616F-959D-493A-9121-BAFF78A722DE}" srcOrd="8" destOrd="0" presId="urn:microsoft.com/office/officeart/2005/8/layout/list1"/>
    <dgm:cxn modelId="{0A709D2D-5128-4B31-AAE1-475F8B2CCA56}" type="presParOf" srcId="{CC89616F-959D-493A-9121-BAFF78A722DE}" destId="{9DDAA4A6-2CDA-4345-85DD-B6685897F66B}" srcOrd="0" destOrd="0" presId="urn:microsoft.com/office/officeart/2005/8/layout/list1"/>
    <dgm:cxn modelId="{5CD17EEF-AD67-4117-A204-5967B719FA58}" type="presParOf" srcId="{CC89616F-959D-493A-9121-BAFF78A722DE}" destId="{074FB129-56F3-4381-8B79-910349574F70}" srcOrd="1" destOrd="0" presId="urn:microsoft.com/office/officeart/2005/8/layout/list1"/>
    <dgm:cxn modelId="{48049967-2C74-435C-8D7F-80BE8F4DFCDC}" type="presParOf" srcId="{BF418493-DA65-4A78-ABE9-DF991868A673}" destId="{EE64E8B9-7A23-424A-94AF-B494E91E9B18}" srcOrd="9" destOrd="0" presId="urn:microsoft.com/office/officeart/2005/8/layout/list1"/>
    <dgm:cxn modelId="{FABFC230-1364-421A-B813-E8796F6DF959}" type="presParOf" srcId="{BF418493-DA65-4A78-ABE9-DF991868A673}" destId="{3707C18C-86CC-494A-AD74-D0B697FAAB5B}"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EDC2962-A74E-4922-816F-691235C4DD86}" type="doc">
      <dgm:prSet loTypeId="urn:microsoft.com/office/officeart/2008/layout/AscendingPictureAccentProcess" loCatId="picture" qsTypeId="urn:microsoft.com/office/officeart/2005/8/quickstyle/simple1" qsCatId="simple" csTypeId="urn:microsoft.com/office/officeart/2005/8/colors/accent1_4" csCatId="accent1" phldr="1"/>
      <dgm:spPr/>
      <dgm:t>
        <a:bodyPr/>
        <a:lstStyle/>
        <a:p>
          <a:endParaRPr lang="zh-CN" altLang="en-US"/>
        </a:p>
      </dgm:t>
    </dgm:pt>
    <dgm:pt modelId="{08CC6649-5AD5-4D53-94A4-47C4EB28266A}">
      <dgm:prSet phldrT="[文本]"/>
      <dgm:spPr/>
      <dgm:t>
        <a:bodyPr/>
        <a:lstStyle/>
        <a:p>
          <a:r>
            <a:rPr lang="zh-CN" altLang="en-US" dirty="0"/>
            <a:t>指标计算</a:t>
          </a:r>
        </a:p>
      </dgm:t>
    </dgm:pt>
    <dgm:pt modelId="{EAC93B74-64C5-4E93-A46F-FFE77AD077A0}" type="parTrans" cxnId="{730BEB48-5D8E-4820-A31A-53D6173BE4A3}">
      <dgm:prSet/>
      <dgm:spPr/>
      <dgm:t>
        <a:bodyPr/>
        <a:lstStyle/>
        <a:p>
          <a:endParaRPr lang="zh-CN" altLang="en-US"/>
        </a:p>
      </dgm:t>
    </dgm:pt>
    <dgm:pt modelId="{184EE3FF-3D3B-4B50-B918-03E059FFFBAC}" type="sibTrans" cxnId="{730BEB48-5D8E-4820-A31A-53D6173BE4A3}">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6B9D63CE-1F3E-4376-9568-0BC35C5E9082}">
      <dgm:prSet phldrT="[文本]"/>
      <dgm:spPr/>
      <dgm:t>
        <a:bodyPr/>
        <a:lstStyle/>
        <a:p>
          <a:r>
            <a:rPr lang="zh-CN" altLang="en-US" dirty="0"/>
            <a:t>指标分析</a:t>
          </a:r>
        </a:p>
      </dgm:t>
    </dgm:pt>
    <dgm:pt modelId="{AE325803-4BE5-4E73-B91D-924733BA539C}" type="parTrans" cxnId="{7513C65F-CBB4-494C-9B94-0BB44FFBFDD9}">
      <dgm:prSet/>
      <dgm:spPr/>
      <dgm:t>
        <a:bodyPr/>
        <a:lstStyle/>
        <a:p>
          <a:endParaRPr lang="zh-CN" altLang="en-US"/>
        </a:p>
      </dgm:t>
    </dgm:pt>
    <dgm:pt modelId="{7785A1B7-CF71-4EB4-B5A2-D68C345914E0}" type="sibTrans" cxnId="{7513C65F-CBB4-494C-9B94-0BB44FFBFDD9}">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C2908A7-05FC-4CE3-B106-E399A8725832}">
      <dgm:prSet phldrT="[文本]"/>
      <dgm:spPr/>
      <dgm:t>
        <a:bodyPr/>
        <a:lstStyle/>
        <a:p>
          <a:r>
            <a:rPr lang="zh-CN" altLang="en-US" dirty="0"/>
            <a:t>可视化展示</a:t>
          </a:r>
        </a:p>
      </dgm:t>
    </dgm:pt>
    <dgm:pt modelId="{4E7A7A15-9158-40E6-96FC-4E8E69B835BF}" type="parTrans" cxnId="{86D9C282-C0FB-4D4A-8D53-F3CE26ABE85A}">
      <dgm:prSet/>
      <dgm:spPr/>
      <dgm:t>
        <a:bodyPr/>
        <a:lstStyle/>
        <a:p>
          <a:endParaRPr lang="zh-CN" altLang="en-US"/>
        </a:p>
      </dgm:t>
    </dgm:pt>
    <dgm:pt modelId="{3EC04545-5B59-4029-9C47-7121C67EF30B}" type="sibTrans" cxnId="{86D9C282-C0FB-4D4A-8D53-F3CE26ABE85A}">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dgm:spPr>
      <dgm:t>
        <a:bodyPr/>
        <a:lstStyle/>
        <a:p>
          <a:endParaRPr lang="zh-CN" altLang="en-US"/>
        </a:p>
      </dgm:t>
    </dgm:pt>
    <dgm:pt modelId="{6B29B8B7-6E6D-4322-B21A-CD80B4A70ABA}" type="pres">
      <dgm:prSet presAssocID="{5EDC2962-A74E-4922-816F-691235C4DD86}" presName="Name0" presStyleCnt="0">
        <dgm:presLayoutVars>
          <dgm:chMax val="7"/>
          <dgm:chPref val="7"/>
          <dgm:dir/>
        </dgm:presLayoutVars>
      </dgm:prSet>
      <dgm:spPr/>
      <dgm:t>
        <a:bodyPr/>
        <a:lstStyle/>
        <a:p>
          <a:endParaRPr lang="zh-CN" altLang="en-US"/>
        </a:p>
      </dgm:t>
    </dgm:pt>
    <dgm:pt modelId="{22A4E96F-0B2F-45E5-82F4-6E1A689B744B}" type="pres">
      <dgm:prSet presAssocID="{5EDC2962-A74E-4922-816F-691235C4DD86}" presName="dot1" presStyleLbl="alignNode1" presStyleIdx="0" presStyleCnt="12"/>
      <dgm:spPr/>
    </dgm:pt>
    <dgm:pt modelId="{85FB67AD-D6FC-4227-BA35-DBF34CC1C6A2}" type="pres">
      <dgm:prSet presAssocID="{5EDC2962-A74E-4922-816F-691235C4DD86}" presName="dot2" presStyleLbl="alignNode1" presStyleIdx="1" presStyleCnt="12"/>
      <dgm:spPr/>
    </dgm:pt>
    <dgm:pt modelId="{E143DEC3-1E78-4239-886F-585F201FADBA}" type="pres">
      <dgm:prSet presAssocID="{5EDC2962-A74E-4922-816F-691235C4DD86}" presName="dot3" presStyleLbl="alignNode1" presStyleIdx="2" presStyleCnt="12"/>
      <dgm:spPr/>
    </dgm:pt>
    <dgm:pt modelId="{710E7CBB-6C8C-4318-8ACA-7A8860D3A79A}" type="pres">
      <dgm:prSet presAssocID="{5EDC2962-A74E-4922-816F-691235C4DD86}" presName="dot4" presStyleLbl="alignNode1" presStyleIdx="3" presStyleCnt="12"/>
      <dgm:spPr/>
    </dgm:pt>
    <dgm:pt modelId="{7B181391-0964-4B21-95B5-84C79753C674}" type="pres">
      <dgm:prSet presAssocID="{5EDC2962-A74E-4922-816F-691235C4DD86}" presName="dot5" presStyleLbl="alignNode1" presStyleIdx="4" presStyleCnt="12"/>
      <dgm:spPr/>
    </dgm:pt>
    <dgm:pt modelId="{94CA1E38-C32A-4181-B29D-70424C83E570}" type="pres">
      <dgm:prSet presAssocID="{5EDC2962-A74E-4922-816F-691235C4DD86}" presName="dotArrow1" presStyleLbl="alignNode1" presStyleIdx="5" presStyleCnt="12"/>
      <dgm:spPr/>
    </dgm:pt>
    <dgm:pt modelId="{98E37EFD-9908-4BB4-A770-D52C36838CB4}" type="pres">
      <dgm:prSet presAssocID="{5EDC2962-A74E-4922-816F-691235C4DD86}" presName="dotArrow2" presStyleLbl="alignNode1" presStyleIdx="6" presStyleCnt="12"/>
      <dgm:spPr/>
    </dgm:pt>
    <dgm:pt modelId="{B51D547A-9966-400D-AF1E-591E904B9BFA}" type="pres">
      <dgm:prSet presAssocID="{5EDC2962-A74E-4922-816F-691235C4DD86}" presName="dotArrow3" presStyleLbl="alignNode1" presStyleIdx="7" presStyleCnt="12"/>
      <dgm:spPr/>
    </dgm:pt>
    <dgm:pt modelId="{A0448650-6097-4E08-B30B-211029BDFF3B}" type="pres">
      <dgm:prSet presAssocID="{5EDC2962-A74E-4922-816F-691235C4DD86}" presName="dotArrow4" presStyleLbl="alignNode1" presStyleIdx="8" presStyleCnt="12"/>
      <dgm:spPr/>
    </dgm:pt>
    <dgm:pt modelId="{35D54EE4-409A-4B78-9FED-74D8B0937CE1}" type="pres">
      <dgm:prSet presAssocID="{5EDC2962-A74E-4922-816F-691235C4DD86}" presName="dotArrow5" presStyleLbl="alignNode1" presStyleIdx="9" presStyleCnt="12"/>
      <dgm:spPr/>
    </dgm:pt>
    <dgm:pt modelId="{4A895452-ECFF-4750-BC9B-2C7AF6B82551}" type="pres">
      <dgm:prSet presAssocID="{5EDC2962-A74E-4922-816F-691235C4DD86}" presName="dotArrow6" presStyleLbl="alignNode1" presStyleIdx="10" presStyleCnt="12"/>
      <dgm:spPr/>
    </dgm:pt>
    <dgm:pt modelId="{F70DE9D4-7D26-4B12-8E2D-ADBA69C6CBC9}" type="pres">
      <dgm:prSet presAssocID="{5EDC2962-A74E-4922-816F-691235C4DD86}" presName="dotArrow7" presStyleLbl="alignNode1" presStyleIdx="11" presStyleCnt="12"/>
      <dgm:spPr/>
    </dgm:pt>
    <dgm:pt modelId="{AFBB2716-47DB-4950-B59B-66E4823AD6D6}" type="pres">
      <dgm:prSet presAssocID="{08CC6649-5AD5-4D53-94A4-47C4EB28266A}" presName="parTx1" presStyleLbl="node1" presStyleIdx="0" presStyleCnt="3"/>
      <dgm:spPr/>
      <dgm:t>
        <a:bodyPr/>
        <a:lstStyle/>
        <a:p>
          <a:endParaRPr lang="zh-CN" altLang="en-US"/>
        </a:p>
      </dgm:t>
    </dgm:pt>
    <dgm:pt modelId="{BD9116EF-E9F0-48E5-887B-3A7E499C856E}" type="pres">
      <dgm:prSet presAssocID="{184EE3FF-3D3B-4B50-B918-03E059FFFBAC}" presName="picture1" presStyleCnt="0"/>
      <dgm:spPr/>
    </dgm:pt>
    <dgm:pt modelId="{85A4AB6B-FD85-444B-854F-D3329169DC3B}" type="pres">
      <dgm:prSet presAssocID="{184EE3FF-3D3B-4B50-B918-03E059FFFBAC}" presName="imageRepeatNode" presStyleLbl="fgImgPlace1" presStyleIdx="0" presStyleCnt="3"/>
      <dgm:spPr/>
      <dgm:t>
        <a:bodyPr/>
        <a:lstStyle/>
        <a:p>
          <a:endParaRPr lang="zh-CN" altLang="en-US"/>
        </a:p>
      </dgm:t>
    </dgm:pt>
    <dgm:pt modelId="{6615D748-B90A-44BE-A45E-37916AB021F9}" type="pres">
      <dgm:prSet presAssocID="{6B9D63CE-1F3E-4376-9568-0BC35C5E9082}" presName="parTx2" presStyleLbl="node1" presStyleIdx="1" presStyleCnt="3"/>
      <dgm:spPr/>
      <dgm:t>
        <a:bodyPr/>
        <a:lstStyle/>
        <a:p>
          <a:endParaRPr lang="zh-CN" altLang="en-US"/>
        </a:p>
      </dgm:t>
    </dgm:pt>
    <dgm:pt modelId="{99C16253-B6C0-4CF5-9743-0A499B8C35B9}" type="pres">
      <dgm:prSet presAssocID="{7785A1B7-CF71-4EB4-B5A2-D68C345914E0}" presName="picture2" presStyleCnt="0"/>
      <dgm:spPr/>
    </dgm:pt>
    <dgm:pt modelId="{ACB79306-1BAD-4C3B-A612-6D306A961446}" type="pres">
      <dgm:prSet presAssocID="{7785A1B7-CF71-4EB4-B5A2-D68C345914E0}" presName="imageRepeatNode" presStyleLbl="fgImgPlace1" presStyleIdx="1" presStyleCnt="3"/>
      <dgm:spPr/>
      <dgm:t>
        <a:bodyPr/>
        <a:lstStyle/>
        <a:p>
          <a:endParaRPr lang="zh-CN" altLang="en-US"/>
        </a:p>
      </dgm:t>
    </dgm:pt>
    <dgm:pt modelId="{12050DAC-F21F-4E0F-9926-C1BD54872180}" type="pres">
      <dgm:prSet presAssocID="{FC2908A7-05FC-4CE3-B106-E399A8725832}" presName="parTx3" presStyleLbl="node1" presStyleIdx="2" presStyleCnt="3"/>
      <dgm:spPr/>
      <dgm:t>
        <a:bodyPr/>
        <a:lstStyle/>
        <a:p>
          <a:endParaRPr lang="zh-CN" altLang="en-US"/>
        </a:p>
      </dgm:t>
    </dgm:pt>
    <dgm:pt modelId="{D8ABFD82-F0B4-4ACB-A218-EF117BEDBEDC}" type="pres">
      <dgm:prSet presAssocID="{3EC04545-5B59-4029-9C47-7121C67EF30B}" presName="picture3" presStyleCnt="0"/>
      <dgm:spPr/>
    </dgm:pt>
    <dgm:pt modelId="{3171E7C3-7DCE-41D1-9D0C-29220360D5BF}" type="pres">
      <dgm:prSet presAssocID="{3EC04545-5B59-4029-9C47-7121C67EF30B}" presName="imageRepeatNode" presStyleLbl="fgImgPlace1" presStyleIdx="2" presStyleCnt="3"/>
      <dgm:spPr/>
      <dgm:t>
        <a:bodyPr/>
        <a:lstStyle/>
        <a:p>
          <a:endParaRPr lang="zh-CN" altLang="en-US"/>
        </a:p>
      </dgm:t>
    </dgm:pt>
  </dgm:ptLst>
  <dgm:cxnLst>
    <dgm:cxn modelId="{7513C65F-CBB4-494C-9B94-0BB44FFBFDD9}" srcId="{5EDC2962-A74E-4922-816F-691235C4DD86}" destId="{6B9D63CE-1F3E-4376-9568-0BC35C5E9082}" srcOrd="1" destOrd="0" parTransId="{AE325803-4BE5-4E73-B91D-924733BA539C}" sibTransId="{7785A1B7-CF71-4EB4-B5A2-D68C345914E0}"/>
    <dgm:cxn modelId="{E52DF82A-AEC6-439F-9E36-07F4387A72E3}" type="presOf" srcId="{FC2908A7-05FC-4CE3-B106-E399A8725832}" destId="{12050DAC-F21F-4E0F-9926-C1BD54872180}" srcOrd="0" destOrd="0" presId="urn:microsoft.com/office/officeart/2008/layout/AscendingPictureAccentProcess"/>
    <dgm:cxn modelId="{3CBC8D0F-E68D-46A4-B026-4095F9B6F17A}" type="presOf" srcId="{6B9D63CE-1F3E-4376-9568-0BC35C5E9082}" destId="{6615D748-B90A-44BE-A45E-37916AB021F9}" srcOrd="0" destOrd="0" presId="urn:microsoft.com/office/officeart/2008/layout/AscendingPictureAccentProcess"/>
    <dgm:cxn modelId="{9FF1963A-41CD-4114-B477-A1972913663E}" type="presOf" srcId="{3EC04545-5B59-4029-9C47-7121C67EF30B}" destId="{3171E7C3-7DCE-41D1-9D0C-29220360D5BF}" srcOrd="0" destOrd="0" presId="urn:microsoft.com/office/officeart/2008/layout/AscendingPictureAccentProcess"/>
    <dgm:cxn modelId="{86D9C282-C0FB-4D4A-8D53-F3CE26ABE85A}" srcId="{5EDC2962-A74E-4922-816F-691235C4DD86}" destId="{FC2908A7-05FC-4CE3-B106-E399A8725832}" srcOrd="2" destOrd="0" parTransId="{4E7A7A15-9158-40E6-96FC-4E8E69B835BF}" sibTransId="{3EC04545-5B59-4029-9C47-7121C67EF30B}"/>
    <dgm:cxn modelId="{82AF3C59-E057-4173-B08A-EF55ED368EF0}" type="presOf" srcId="{184EE3FF-3D3B-4B50-B918-03E059FFFBAC}" destId="{85A4AB6B-FD85-444B-854F-D3329169DC3B}" srcOrd="0" destOrd="0" presId="urn:microsoft.com/office/officeart/2008/layout/AscendingPictureAccentProcess"/>
    <dgm:cxn modelId="{730BEB48-5D8E-4820-A31A-53D6173BE4A3}" srcId="{5EDC2962-A74E-4922-816F-691235C4DD86}" destId="{08CC6649-5AD5-4D53-94A4-47C4EB28266A}" srcOrd="0" destOrd="0" parTransId="{EAC93B74-64C5-4E93-A46F-FFE77AD077A0}" sibTransId="{184EE3FF-3D3B-4B50-B918-03E059FFFBAC}"/>
    <dgm:cxn modelId="{B96FD05C-6ECC-4E3F-A6BF-AC138229333C}" type="presOf" srcId="{5EDC2962-A74E-4922-816F-691235C4DD86}" destId="{6B29B8B7-6E6D-4322-B21A-CD80B4A70ABA}" srcOrd="0" destOrd="0" presId="urn:microsoft.com/office/officeart/2008/layout/AscendingPictureAccentProcess"/>
    <dgm:cxn modelId="{095E81EF-0828-4369-9E59-45CA7C7E02DD}" type="presOf" srcId="{7785A1B7-CF71-4EB4-B5A2-D68C345914E0}" destId="{ACB79306-1BAD-4C3B-A612-6D306A961446}" srcOrd="0" destOrd="0" presId="urn:microsoft.com/office/officeart/2008/layout/AscendingPictureAccentProcess"/>
    <dgm:cxn modelId="{04165084-AC4B-4133-9DC2-9773BD940517}" type="presOf" srcId="{08CC6649-5AD5-4D53-94A4-47C4EB28266A}" destId="{AFBB2716-47DB-4950-B59B-66E4823AD6D6}" srcOrd="0" destOrd="0" presId="urn:microsoft.com/office/officeart/2008/layout/AscendingPictureAccentProcess"/>
    <dgm:cxn modelId="{F0585DAB-DA52-496C-B787-E39891247BAB}" type="presParOf" srcId="{6B29B8B7-6E6D-4322-B21A-CD80B4A70ABA}" destId="{22A4E96F-0B2F-45E5-82F4-6E1A689B744B}" srcOrd="0" destOrd="0" presId="urn:microsoft.com/office/officeart/2008/layout/AscendingPictureAccentProcess"/>
    <dgm:cxn modelId="{B2521797-0B71-4C09-A910-96813D792F7B}" type="presParOf" srcId="{6B29B8B7-6E6D-4322-B21A-CD80B4A70ABA}" destId="{85FB67AD-D6FC-4227-BA35-DBF34CC1C6A2}" srcOrd="1" destOrd="0" presId="urn:microsoft.com/office/officeart/2008/layout/AscendingPictureAccentProcess"/>
    <dgm:cxn modelId="{58674744-7701-4C4C-B070-CB9298E0BCBE}" type="presParOf" srcId="{6B29B8B7-6E6D-4322-B21A-CD80B4A70ABA}" destId="{E143DEC3-1E78-4239-886F-585F201FADBA}" srcOrd="2" destOrd="0" presId="urn:microsoft.com/office/officeart/2008/layout/AscendingPictureAccentProcess"/>
    <dgm:cxn modelId="{AFBC707C-9399-47D0-85A6-B4D7121D02AF}" type="presParOf" srcId="{6B29B8B7-6E6D-4322-B21A-CD80B4A70ABA}" destId="{710E7CBB-6C8C-4318-8ACA-7A8860D3A79A}" srcOrd="3" destOrd="0" presId="urn:microsoft.com/office/officeart/2008/layout/AscendingPictureAccentProcess"/>
    <dgm:cxn modelId="{D4CC3F3F-96DA-489C-981B-8C6FB2413BB7}" type="presParOf" srcId="{6B29B8B7-6E6D-4322-B21A-CD80B4A70ABA}" destId="{7B181391-0964-4B21-95B5-84C79753C674}" srcOrd="4" destOrd="0" presId="urn:microsoft.com/office/officeart/2008/layout/AscendingPictureAccentProcess"/>
    <dgm:cxn modelId="{70499D4C-7553-44A2-9364-1C804DD82D19}" type="presParOf" srcId="{6B29B8B7-6E6D-4322-B21A-CD80B4A70ABA}" destId="{94CA1E38-C32A-4181-B29D-70424C83E570}" srcOrd="5" destOrd="0" presId="urn:microsoft.com/office/officeart/2008/layout/AscendingPictureAccentProcess"/>
    <dgm:cxn modelId="{EFD874F5-3400-4823-87C5-95BCD4C8BE16}" type="presParOf" srcId="{6B29B8B7-6E6D-4322-B21A-CD80B4A70ABA}" destId="{98E37EFD-9908-4BB4-A770-D52C36838CB4}" srcOrd="6" destOrd="0" presId="urn:microsoft.com/office/officeart/2008/layout/AscendingPictureAccentProcess"/>
    <dgm:cxn modelId="{88F636FA-158C-438B-A140-3100C2AB8A94}" type="presParOf" srcId="{6B29B8B7-6E6D-4322-B21A-CD80B4A70ABA}" destId="{B51D547A-9966-400D-AF1E-591E904B9BFA}" srcOrd="7" destOrd="0" presId="urn:microsoft.com/office/officeart/2008/layout/AscendingPictureAccentProcess"/>
    <dgm:cxn modelId="{A933EA7E-1E3F-4043-AB64-B4925E6B8A77}" type="presParOf" srcId="{6B29B8B7-6E6D-4322-B21A-CD80B4A70ABA}" destId="{A0448650-6097-4E08-B30B-211029BDFF3B}" srcOrd="8" destOrd="0" presId="urn:microsoft.com/office/officeart/2008/layout/AscendingPictureAccentProcess"/>
    <dgm:cxn modelId="{90E1668F-8DE9-482F-9E4F-2604C40A9FB0}" type="presParOf" srcId="{6B29B8B7-6E6D-4322-B21A-CD80B4A70ABA}" destId="{35D54EE4-409A-4B78-9FED-74D8B0937CE1}" srcOrd="9" destOrd="0" presId="urn:microsoft.com/office/officeart/2008/layout/AscendingPictureAccentProcess"/>
    <dgm:cxn modelId="{87C3EECD-DF86-4DCB-B48C-7BD412F34B3C}" type="presParOf" srcId="{6B29B8B7-6E6D-4322-B21A-CD80B4A70ABA}" destId="{4A895452-ECFF-4750-BC9B-2C7AF6B82551}" srcOrd="10" destOrd="0" presId="urn:microsoft.com/office/officeart/2008/layout/AscendingPictureAccentProcess"/>
    <dgm:cxn modelId="{A1832D68-B7E0-4685-84B2-54F124DFC903}" type="presParOf" srcId="{6B29B8B7-6E6D-4322-B21A-CD80B4A70ABA}" destId="{F70DE9D4-7D26-4B12-8E2D-ADBA69C6CBC9}" srcOrd="11" destOrd="0" presId="urn:microsoft.com/office/officeart/2008/layout/AscendingPictureAccentProcess"/>
    <dgm:cxn modelId="{0BBFB299-7D79-4AB7-9377-D0B311722816}" type="presParOf" srcId="{6B29B8B7-6E6D-4322-B21A-CD80B4A70ABA}" destId="{AFBB2716-47DB-4950-B59B-66E4823AD6D6}" srcOrd="12" destOrd="0" presId="urn:microsoft.com/office/officeart/2008/layout/AscendingPictureAccentProcess"/>
    <dgm:cxn modelId="{190E8624-25DE-4EED-A7D4-C5BB10676456}" type="presParOf" srcId="{6B29B8B7-6E6D-4322-B21A-CD80B4A70ABA}" destId="{BD9116EF-E9F0-48E5-887B-3A7E499C856E}" srcOrd="13" destOrd="0" presId="urn:microsoft.com/office/officeart/2008/layout/AscendingPictureAccentProcess"/>
    <dgm:cxn modelId="{EF1267EA-61DB-4E06-84D9-46D35D8B245B}" type="presParOf" srcId="{BD9116EF-E9F0-48E5-887B-3A7E499C856E}" destId="{85A4AB6B-FD85-444B-854F-D3329169DC3B}" srcOrd="0" destOrd="0" presId="urn:microsoft.com/office/officeart/2008/layout/AscendingPictureAccentProcess"/>
    <dgm:cxn modelId="{ABC4885A-BCC8-4025-A7C6-266F011730A8}" type="presParOf" srcId="{6B29B8B7-6E6D-4322-B21A-CD80B4A70ABA}" destId="{6615D748-B90A-44BE-A45E-37916AB021F9}" srcOrd="14" destOrd="0" presId="urn:microsoft.com/office/officeart/2008/layout/AscendingPictureAccentProcess"/>
    <dgm:cxn modelId="{F3927017-52AF-4840-86BE-39778D4B6C26}" type="presParOf" srcId="{6B29B8B7-6E6D-4322-B21A-CD80B4A70ABA}" destId="{99C16253-B6C0-4CF5-9743-0A499B8C35B9}" srcOrd="15" destOrd="0" presId="urn:microsoft.com/office/officeart/2008/layout/AscendingPictureAccentProcess"/>
    <dgm:cxn modelId="{027CADD9-11FD-4DE6-9852-B6DF287933F7}" type="presParOf" srcId="{99C16253-B6C0-4CF5-9743-0A499B8C35B9}" destId="{ACB79306-1BAD-4C3B-A612-6D306A961446}" srcOrd="0" destOrd="0" presId="urn:microsoft.com/office/officeart/2008/layout/AscendingPictureAccentProcess"/>
    <dgm:cxn modelId="{71577A90-D344-4E4B-B148-214E445C282C}" type="presParOf" srcId="{6B29B8B7-6E6D-4322-B21A-CD80B4A70ABA}" destId="{12050DAC-F21F-4E0F-9926-C1BD54872180}" srcOrd="16" destOrd="0" presId="urn:microsoft.com/office/officeart/2008/layout/AscendingPictureAccentProcess"/>
    <dgm:cxn modelId="{480C431B-0A0C-459F-A9D2-3F082BAACBC1}" type="presParOf" srcId="{6B29B8B7-6E6D-4322-B21A-CD80B4A70ABA}" destId="{D8ABFD82-F0B4-4ACB-A218-EF117BEDBEDC}" srcOrd="17" destOrd="0" presId="urn:microsoft.com/office/officeart/2008/layout/AscendingPictureAccentProcess"/>
    <dgm:cxn modelId="{8ED1E040-6338-408A-8A2B-CA716FBEA4AC}" type="presParOf" srcId="{D8ABFD82-F0B4-4ACB-A218-EF117BEDBEDC}" destId="{3171E7C3-7DCE-41D1-9D0C-29220360D5BF}" srcOrd="0" destOrd="0" presId="urn:microsoft.com/office/officeart/2008/layout/AscendingPictureAccent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968988-58E1-4B92-A576-2764BB2FE30A}" type="doc">
      <dgm:prSet loTypeId="urn:microsoft.com/office/officeart/2009/3/layout/CircleRelationship" loCatId="relationship" qsTypeId="urn:microsoft.com/office/officeart/2005/8/quickstyle/simple1" qsCatId="simple" csTypeId="urn:microsoft.com/office/officeart/2005/8/colors/accent2_1" csCatId="accent2" phldr="1"/>
      <dgm:spPr/>
      <dgm:t>
        <a:bodyPr/>
        <a:lstStyle/>
        <a:p>
          <a:endParaRPr lang="zh-CN" altLang="en-US"/>
        </a:p>
      </dgm:t>
    </dgm:pt>
    <dgm:pt modelId="{A10A0752-A209-46C4-8AA0-2474C86EC7A1}">
      <dgm:prSet phldrT="[文本]" custT="1"/>
      <dgm:spPr/>
      <dgm:t>
        <a:bodyPr/>
        <a:lstStyle/>
        <a:p>
          <a:r>
            <a:rPr lang="zh-CN" altLang="en-US" sz="1600" dirty="0">
              <a:latin typeface="微软雅黑" panose="020B0503020204020204" pitchFamily="34" charset="-122"/>
              <a:ea typeface="微软雅黑" panose="020B0503020204020204" pitchFamily="34" charset="-122"/>
            </a:rPr>
            <a:t>主题数据库</a:t>
          </a:r>
        </a:p>
      </dgm:t>
    </dgm:pt>
    <dgm:pt modelId="{ED44774B-B28E-4B87-8FB8-41E29593F8EC}" type="parTrans" cxnId="{094517D2-76C1-4BA1-AFF7-D8292EE02B84}">
      <dgm:prSet/>
      <dgm:spPr/>
      <dgm:t>
        <a:bodyPr/>
        <a:lstStyle/>
        <a:p>
          <a:endParaRPr lang="zh-CN" altLang="en-US"/>
        </a:p>
      </dgm:t>
    </dgm:pt>
    <dgm:pt modelId="{74132830-EECB-4081-BC04-2CC66BB4994A}" type="sibTrans" cxnId="{094517D2-76C1-4BA1-AFF7-D8292EE02B84}">
      <dgm:prSet/>
      <dgm:spPr/>
      <dgm:t>
        <a:bodyPr/>
        <a:lstStyle/>
        <a:p>
          <a:endParaRPr lang="zh-CN" altLang="en-US"/>
        </a:p>
      </dgm:t>
    </dgm:pt>
    <dgm:pt modelId="{B8B72706-8E96-4282-9908-E7536256BDB6}">
      <dgm:prSet phldrT="[文本]" custT="1"/>
      <dgm:spPr/>
      <dgm:t>
        <a:bodyPr/>
        <a:lstStyle/>
        <a:p>
          <a:r>
            <a:rPr lang="zh-CN" altLang="en-US" sz="800" dirty="0">
              <a:latin typeface="微软雅黑" panose="020B0503020204020204" pitchFamily="34" charset="-122"/>
              <a:ea typeface="微软雅黑" panose="020B0503020204020204" pitchFamily="34" charset="-122"/>
            </a:rPr>
            <a:t>设备生产记录</a:t>
          </a:r>
        </a:p>
      </dgm:t>
    </dgm:pt>
    <dgm:pt modelId="{19533230-8236-4335-876E-ABE612D4AB13}" type="parTrans" cxnId="{513F0D35-12AC-473A-ABAC-A877FA4102B8}">
      <dgm:prSet/>
      <dgm:spPr/>
      <dgm:t>
        <a:bodyPr/>
        <a:lstStyle/>
        <a:p>
          <a:endParaRPr lang="zh-CN" altLang="en-US"/>
        </a:p>
      </dgm:t>
    </dgm:pt>
    <dgm:pt modelId="{E3793F27-ACE0-444E-BAAA-08854E9B949C}" type="sibTrans" cxnId="{513F0D35-12AC-473A-ABAC-A877FA4102B8}">
      <dgm:prSet/>
      <dgm:spPr/>
      <dgm:t>
        <a:bodyPr/>
        <a:lstStyle/>
        <a:p>
          <a:endParaRPr lang="zh-CN" altLang="en-US"/>
        </a:p>
      </dgm:t>
    </dgm:pt>
    <dgm:pt modelId="{C2503CD3-A760-4573-B4A2-033848CC6023}">
      <dgm:prSet phldrT="[文本]" custT="1"/>
      <dgm:spPr/>
      <dgm:t>
        <a:bodyPr/>
        <a:lstStyle/>
        <a:p>
          <a:r>
            <a:rPr lang="zh-CN" altLang="en-US" sz="800" dirty="0">
              <a:latin typeface="微软雅黑" panose="020B0503020204020204" pitchFamily="34" charset="-122"/>
              <a:ea typeface="微软雅黑" panose="020B0503020204020204" pitchFamily="34" charset="-122"/>
            </a:rPr>
            <a:t>设备维修记录</a:t>
          </a:r>
        </a:p>
      </dgm:t>
    </dgm:pt>
    <dgm:pt modelId="{10B51290-A13A-41FA-A4D0-CBF195FD3377}" type="parTrans" cxnId="{B339A0A0-865A-4036-9AAB-368A15A97737}">
      <dgm:prSet/>
      <dgm:spPr/>
      <dgm:t>
        <a:bodyPr/>
        <a:lstStyle/>
        <a:p>
          <a:endParaRPr lang="zh-CN" altLang="en-US"/>
        </a:p>
      </dgm:t>
    </dgm:pt>
    <dgm:pt modelId="{FE321B0C-FCAD-45A2-9527-CFA6CBAA09CB}" type="sibTrans" cxnId="{B339A0A0-865A-4036-9AAB-368A15A97737}">
      <dgm:prSet/>
      <dgm:spPr/>
      <dgm:t>
        <a:bodyPr/>
        <a:lstStyle/>
        <a:p>
          <a:endParaRPr lang="zh-CN" altLang="en-US"/>
        </a:p>
      </dgm:t>
    </dgm:pt>
    <dgm:pt modelId="{858852EC-968C-4ADD-AB20-A21D91177273}" type="pres">
      <dgm:prSet presAssocID="{86968988-58E1-4B92-A576-2764BB2FE30A}" presName="Name0" presStyleCnt="0">
        <dgm:presLayoutVars>
          <dgm:chMax val="1"/>
          <dgm:chPref val="1"/>
        </dgm:presLayoutVars>
      </dgm:prSet>
      <dgm:spPr/>
      <dgm:t>
        <a:bodyPr/>
        <a:lstStyle/>
        <a:p>
          <a:endParaRPr lang="zh-CN" altLang="en-US"/>
        </a:p>
      </dgm:t>
    </dgm:pt>
    <dgm:pt modelId="{4FEDF18B-8EB3-4921-A883-342E77715DBC}" type="pres">
      <dgm:prSet presAssocID="{A10A0752-A209-46C4-8AA0-2474C86EC7A1}" presName="Parent" presStyleLbl="node0" presStyleIdx="0" presStyleCnt="1">
        <dgm:presLayoutVars>
          <dgm:chMax val="5"/>
          <dgm:chPref val="5"/>
        </dgm:presLayoutVars>
      </dgm:prSet>
      <dgm:spPr/>
      <dgm:t>
        <a:bodyPr/>
        <a:lstStyle/>
        <a:p>
          <a:endParaRPr lang="zh-CN" altLang="en-US"/>
        </a:p>
      </dgm:t>
    </dgm:pt>
    <dgm:pt modelId="{68586D89-BFDD-40FC-B2DD-CA644F9EC8DB}" type="pres">
      <dgm:prSet presAssocID="{A10A0752-A209-46C4-8AA0-2474C86EC7A1}" presName="Accent1" presStyleLbl="node1" presStyleIdx="0" presStyleCnt="13"/>
      <dgm:spPr/>
    </dgm:pt>
    <dgm:pt modelId="{6C3BE49A-D2AA-4EB2-9352-8182E32BA1BA}" type="pres">
      <dgm:prSet presAssocID="{A10A0752-A209-46C4-8AA0-2474C86EC7A1}" presName="Accent2" presStyleLbl="node1" presStyleIdx="1" presStyleCnt="13"/>
      <dgm:spPr/>
    </dgm:pt>
    <dgm:pt modelId="{03AC51F6-BB99-4D39-A522-D552F3001F33}" type="pres">
      <dgm:prSet presAssocID="{A10A0752-A209-46C4-8AA0-2474C86EC7A1}" presName="Accent3" presStyleLbl="node1" presStyleIdx="2" presStyleCnt="13"/>
      <dgm:spPr/>
    </dgm:pt>
    <dgm:pt modelId="{5C682EC1-6D3B-4C6B-8C7C-A70BDE29B9FC}" type="pres">
      <dgm:prSet presAssocID="{A10A0752-A209-46C4-8AA0-2474C86EC7A1}" presName="Accent4" presStyleLbl="node1" presStyleIdx="3" presStyleCnt="13"/>
      <dgm:spPr/>
    </dgm:pt>
    <dgm:pt modelId="{4A6710E3-30DD-45D6-AFA6-BCF9C4F9EAC6}" type="pres">
      <dgm:prSet presAssocID="{A10A0752-A209-46C4-8AA0-2474C86EC7A1}" presName="Accent5" presStyleLbl="node1" presStyleIdx="4" presStyleCnt="13"/>
      <dgm:spPr/>
    </dgm:pt>
    <dgm:pt modelId="{2EE5BB62-BC12-40B5-8931-1E4871E21C74}" type="pres">
      <dgm:prSet presAssocID="{A10A0752-A209-46C4-8AA0-2474C86EC7A1}" presName="Accent6" presStyleLbl="node1" presStyleIdx="5" presStyleCnt="13"/>
      <dgm:spPr/>
    </dgm:pt>
    <dgm:pt modelId="{F4806A1F-D4DF-4397-A872-E7A183C1C595}" type="pres">
      <dgm:prSet presAssocID="{B8B72706-8E96-4282-9908-E7536256BDB6}" presName="Child1" presStyleLbl="node1" presStyleIdx="6" presStyleCnt="13">
        <dgm:presLayoutVars>
          <dgm:chMax val="0"/>
          <dgm:chPref val="0"/>
        </dgm:presLayoutVars>
      </dgm:prSet>
      <dgm:spPr/>
      <dgm:t>
        <a:bodyPr/>
        <a:lstStyle/>
        <a:p>
          <a:endParaRPr lang="zh-CN" altLang="en-US"/>
        </a:p>
      </dgm:t>
    </dgm:pt>
    <dgm:pt modelId="{E10EDE08-1539-4965-A60A-9C3F96420EFA}" type="pres">
      <dgm:prSet presAssocID="{B8B72706-8E96-4282-9908-E7536256BDB6}" presName="Accent7" presStyleCnt="0"/>
      <dgm:spPr/>
    </dgm:pt>
    <dgm:pt modelId="{863DDD41-F54F-4E28-A082-65D9D8348639}" type="pres">
      <dgm:prSet presAssocID="{B8B72706-8E96-4282-9908-E7536256BDB6}" presName="AccentHold1" presStyleLbl="node1" presStyleIdx="7" presStyleCnt="13"/>
      <dgm:spPr/>
    </dgm:pt>
    <dgm:pt modelId="{474D3B4C-9418-4F11-8782-493DCA3A7C1F}" type="pres">
      <dgm:prSet presAssocID="{B8B72706-8E96-4282-9908-E7536256BDB6}" presName="Accent8" presStyleCnt="0"/>
      <dgm:spPr/>
    </dgm:pt>
    <dgm:pt modelId="{15AEB876-8A8C-475D-8A28-BBE09FCBDF35}" type="pres">
      <dgm:prSet presAssocID="{B8B72706-8E96-4282-9908-E7536256BDB6}" presName="AccentHold2" presStyleLbl="node1" presStyleIdx="8" presStyleCnt="13"/>
      <dgm:spPr/>
    </dgm:pt>
    <dgm:pt modelId="{4ACEA9B7-FEC8-4F83-A47A-5E1C248B5D8E}" type="pres">
      <dgm:prSet presAssocID="{C2503CD3-A760-4573-B4A2-033848CC6023}" presName="Child2" presStyleLbl="node1" presStyleIdx="9" presStyleCnt="13">
        <dgm:presLayoutVars>
          <dgm:chMax val="0"/>
          <dgm:chPref val="0"/>
        </dgm:presLayoutVars>
      </dgm:prSet>
      <dgm:spPr/>
      <dgm:t>
        <a:bodyPr/>
        <a:lstStyle/>
        <a:p>
          <a:endParaRPr lang="zh-CN" altLang="en-US"/>
        </a:p>
      </dgm:t>
    </dgm:pt>
    <dgm:pt modelId="{0279295B-480E-4FBB-AC84-CDD0048DF2D0}" type="pres">
      <dgm:prSet presAssocID="{C2503CD3-A760-4573-B4A2-033848CC6023}" presName="Accent9" presStyleCnt="0"/>
      <dgm:spPr/>
    </dgm:pt>
    <dgm:pt modelId="{B4884733-A5BF-40CD-900A-7601203C914F}" type="pres">
      <dgm:prSet presAssocID="{C2503CD3-A760-4573-B4A2-033848CC6023}" presName="AccentHold1" presStyleLbl="node1" presStyleIdx="10" presStyleCnt="13"/>
      <dgm:spPr/>
    </dgm:pt>
    <dgm:pt modelId="{FBD84F14-A21C-40A5-A121-53FA4A630BE1}" type="pres">
      <dgm:prSet presAssocID="{C2503CD3-A760-4573-B4A2-033848CC6023}" presName="Accent10" presStyleCnt="0"/>
      <dgm:spPr/>
    </dgm:pt>
    <dgm:pt modelId="{4345C7F3-2A03-40A9-BB29-C7792BDBE1F9}" type="pres">
      <dgm:prSet presAssocID="{C2503CD3-A760-4573-B4A2-033848CC6023}" presName="AccentHold2" presStyleLbl="node1" presStyleIdx="11" presStyleCnt="13"/>
      <dgm:spPr/>
    </dgm:pt>
    <dgm:pt modelId="{F996DA3C-2B9B-4CB9-A588-8169510D2D06}" type="pres">
      <dgm:prSet presAssocID="{C2503CD3-A760-4573-B4A2-033848CC6023}" presName="Accent11" presStyleCnt="0"/>
      <dgm:spPr/>
    </dgm:pt>
    <dgm:pt modelId="{7046CF1C-67D0-4ACE-AAF9-3331F57479AD}" type="pres">
      <dgm:prSet presAssocID="{C2503CD3-A760-4573-B4A2-033848CC6023}" presName="AccentHold3" presStyleLbl="node1" presStyleIdx="12" presStyleCnt="13"/>
      <dgm:spPr/>
    </dgm:pt>
  </dgm:ptLst>
  <dgm:cxnLst>
    <dgm:cxn modelId="{8A133A45-99B3-4303-87A5-B6EF1895350D}" type="presOf" srcId="{86968988-58E1-4B92-A576-2764BB2FE30A}" destId="{858852EC-968C-4ADD-AB20-A21D91177273}" srcOrd="0" destOrd="0" presId="urn:microsoft.com/office/officeart/2009/3/layout/CircleRelationship"/>
    <dgm:cxn modelId="{7E2F5ABC-0667-483A-A7DC-8582ABE25EFB}" type="presOf" srcId="{C2503CD3-A760-4573-B4A2-033848CC6023}" destId="{4ACEA9B7-FEC8-4F83-A47A-5E1C248B5D8E}" srcOrd="0" destOrd="0" presId="urn:microsoft.com/office/officeart/2009/3/layout/CircleRelationship"/>
    <dgm:cxn modelId="{652DEC24-EC77-41A4-ADEE-30B97B8180E5}" type="presOf" srcId="{B8B72706-8E96-4282-9908-E7536256BDB6}" destId="{F4806A1F-D4DF-4397-A872-E7A183C1C595}" srcOrd="0" destOrd="0" presId="urn:microsoft.com/office/officeart/2009/3/layout/CircleRelationship"/>
    <dgm:cxn modelId="{B339A0A0-865A-4036-9AAB-368A15A97737}" srcId="{A10A0752-A209-46C4-8AA0-2474C86EC7A1}" destId="{C2503CD3-A760-4573-B4A2-033848CC6023}" srcOrd="1" destOrd="0" parTransId="{10B51290-A13A-41FA-A4D0-CBF195FD3377}" sibTransId="{FE321B0C-FCAD-45A2-9527-CFA6CBAA09CB}"/>
    <dgm:cxn modelId="{513F0D35-12AC-473A-ABAC-A877FA4102B8}" srcId="{A10A0752-A209-46C4-8AA0-2474C86EC7A1}" destId="{B8B72706-8E96-4282-9908-E7536256BDB6}" srcOrd="0" destOrd="0" parTransId="{19533230-8236-4335-876E-ABE612D4AB13}" sibTransId="{E3793F27-ACE0-444E-BAAA-08854E9B949C}"/>
    <dgm:cxn modelId="{93E3EA9D-7D83-4116-AD32-FFC481448FC7}" type="presOf" srcId="{A10A0752-A209-46C4-8AA0-2474C86EC7A1}" destId="{4FEDF18B-8EB3-4921-A883-342E77715DBC}" srcOrd="0" destOrd="0" presId="urn:microsoft.com/office/officeart/2009/3/layout/CircleRelationship"/>
    <dgm:cxn modelId="{094517D2-76C1-4BA1-AFF7-D8292EE02B84}" srcId="{86968988-58E1-4B92-A576-2764BB2FE30A}" destId="{A10A0752-A209-46C4-8AA0-2474C86EC7A1}" srcOrd="0" destOrd="0" parTransId="{ED44774B-B28E-4B87-8FB8-41E29593F8EC}" sibTransId="{74132830-EECB-4081-BC04-2CC66BB4994A}"/>
    <dgm:cxn modelId="{59545BFE-FE16-47AD-A6DB-D617AB4CFAFB}" type="presParOf" srcId="{858852EC-968C-4ADD-AB20-A21D91177273}" destId="{4FEDF18B-8EB3-4921-A883-342E77715DBC}" srcOrd="0" destOrd="0" presId="urn:microsoft.com/office/officeart/2009/3/layout/CircleRelationship"/>
    <dgm:cxn modelId="{4AB4CD9D-E670-4354-A510-324A4733351D}" type="presParOf" srcId="{858852EC-968C-4ADD-AB20-A21D91177273}" destId="{68586D89-BFDD-40FC-B2DD-CA644F9EC8DB}" srcOrd="1" destOrd="0" presId="urn:microsoft.com/office/officeart/2009/3/layout/CircleRelationship"/>
    <dgm:cxn modelId="{6D006AE3-C0F9-4BDE-A75A-6EF15CA20907}" type="presParOf" srcId="{858852EC-968C-4ADD-AB20-A21D91177273}" destId="{6C3BE49A-D2AA-4EB2-9352-8182E32BA1BA}" srcOrd="2" destOrd="0" presId="urn:microsoft.com/office/officeart/2009/3/layout/CircleRelationship"/>
    <dgm:cxn modelId="{88BE629D-02C0-41D6-829D-0BD174359780}" type="presParOf" srcId="{858852EC-968C-4ADD-AB20-A21D91177273}" destId="{03AC51F6-BB99-4D39-A522-D552F3001F33}" srcOrd="3" destOrd="0" presId="urn:microsoft.com/office/officeart/2009/3/layout/CircleRelationship"/>
    <dgm:cxn modelId="{6280C8D1-6413-4E81-85AB-ADB35728D155}" type="presParOf" srcId="{858852EC-968C-4ADD-AB20-A21D91177273}" destId="{5C682EC1-6D3B-4C6B-8C7C-A70BDE29B9FC}" srcOrd="4" destOrd="0" presId="urn:microsoft.com/office/officeart/2009/3/layout/CircleRelationship"/>
    <dgm:cxn modelId="{4CA14E9E-8152-4149-8345-4A81E877B715}" type="presParOf" srcId="{858852EC-968C-4ADD-AB20-A21D91177273}" destId="{4A6710E3-30DD-45D6-AFA6-BCF9C4F9EAC6}" srcOrd="5" destOrd="0" presId="urn:microsoft.com/office/officeart/2009/3/layout/CircleRelationship"/>
    <dgm:cxn modelId="{03BEB065-48DA-4306-A28C-280947BC637D}" type="presParOf" srcId="{858852EC-968C-4ADD-AB20-A21D91177273}" destId="{2EE5BB62-BC12-40B5-8931-1E4871E21C74}" srcOrd="6" destOrd="0" presId="urn:microsoft.com/office/officeart/2009/3/layout/CircleRelationship"/>
    <dgm:cxn modelId="{5DAC5E6F-90CF-45B1-8B54-047A14BCF440}" type="presParOf" srcId="{858852EC-968C-4ADD-AB20-A21D91177273}" destId="{F4806A1F-D4DF-4397-A872-E7A183C1C595}" srcOrd="7" destOrd="0" presId="urn:microsoft.com/office/officeart/2009/3/layout/CircleRelationship"/>
    <dgm:cxn modelId="{347C65C5-A00C-462A-A24E-A9A79B40D6B9}" type="presParOf" srcId="{858852EC-968C-4ADD-AB20-A21D91177273}" destId="{E10EDE08-1539-4965-A60A-9C3F96420EFA}" srcOrd="8" destOrd="0" presId="urn:microsoft.com/office/officeart/2009/3/layout/CircleRelationship"/>
    <dgm:cxn modelId="{26431873-CAC0-4336-986B-31F048F8D714}" type="presParOf" srcId="{E10EDE08-1539-4965-A60A-9C3F96420EFA}" destId="{863DDD41-F54F-4E28-A082-65D9D8348639}" srcOrd="0" destOrd="0" presId="urn:microsoft.com/office/officeart/2009/3/layout/CircleRelationship"/>
    <dgm:cxn modelId="{25CF14A3-71E7-4B78-BE0C-C5E9BE5F027A}" type="presParOf" srcId="{858852EC-968C-4ADD-AB20-A21D91177273}" destId="{474D3B4C-9418-4F11-8782-493DCA3A7C1F}" srcOrd="9" destOrd="0" presId="urn:microsoft.com/office/officeart/2009/3/layout/CircleRelationship"/>
    <dgm:cxn modelId="{8064CA81-C555-4FA2-88C2-8ED84A4E0077}" type="presParOf" srcId="{474D3B4C-9418-4F11-8782-493DCA3A7C1F}" destId="{15AEB876-8A8C-475D-8A28-BBE09FCBDF35}" srcOrd="0" destOrd="0" presId="urn:microsoft.com/office/officeart/2009/3/layout/CircleRelationship"/>
    <dgm:cxn modelId="{E6DE7B1E-7C58-4802-B98C-F69C874249A7}" type="presParOf" srcId="{858852EC-968C-4ADD-AB20-A21D91177273}" destId="{4ACEA9B7-FEC8-4F83-A47A-5E1C248B5D8E}" srcOrd="10" destOrd="0" presId="urn:microsoft.com/office/officeart/2009/3/layout/CircleRelationship"/>
    <dgm:cxn modelId="{0292C57F-5291-499D-9444-16F5BF6E4479}" type="presParOf" srcId="{858852EC-968C-4ADD-AB20-A21D91177273}" destId="{0279295B-480E-4FBB-AC84-CDD0048DF2D0}" srcOrd="11" destOrd="0" presId="urn:microsoft.com/office/officeart/2009/3/layout/CircleRelationship"/>
    <dgm:cxn modelId="{F23A100C-317D-4E23-896E-9A4C23155DFA}" type="presParOf" srcId="{0279295B-480E-4FBB-AC84-CDD0048DF2D0}" destId="{B4884733-A5BF-40CD-900A-7601203C914F}" srcOrd="0" destOrd="0" presId="urn:microsoft.com/office/officeart/2009/3/layout/CircleRelationship"/>
    <dgm:cxn modelId="{786A6884-AD53-496B-80B4-99E5D5FC1677}" type="presParOf" srcId="{858852EC-968C-4ADD-AB20-A21D91177273}" destId="{FBD84F14-A21C-40A5-A121-53FA4A630BE1}" srcOrd="12" destOrd="0" presId="urn:microsoft.com/office/officeart/2009/3/layout/CircleRelationship"/>
    <dgm:cxn modelId="{6971C4C9-68C2-4A80-A4CC-FD28E5933308}" type="presParOf" srcId="{FBD84F14-A21C-40A5-A121-53FA4A630BE1}" destId="{4345C7F3-2A03-40A9-BB29-C7792BDBE1F9}" srcOrd="0" destOrd="0" presId="urn:microsoft.com/office/officeart/2009/3/layout/CircleRelationship"/>
    <dgm:cxn modelId="{7C7F2376-2222-4ACB-9BD8-B0F906509BDE}" type="presParOf" srcId="{858852EC-968C-4ADD-AB20-A21D91177273}" destId="{F996DA3C-2B9B-4CB9-A588-8169510D2D06}" srcOrd="13" destOrd="0" presId="urn:microsoft.com/office/officeart/2009/3/layout/CircleRelationship"/>
    <dgm:cxn modelId="{616857D7-338E-4960-B8FA-D0637E4A52E1}" type="presParOf" srcId="{F996DA3C-2B9B-4CB9-A588-8169510D2D06}" destId="{7046CF1C-67D0-4ACE-AAF9-3331F57479AD}"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8431A4-1094-4AC3-927F-A517BFE9EA3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EBCB0A69-70BD-44E0-B6B6-637C0512BA8D}">
      <dgm:prSet phldrT="[文本]" custT="1"/>
      <dgm:spPr/>
      <dgm:t>
        <a:bodyPr/>
        <a:lstStyle/>
        <a:p>
          <a:r>
            <a:rPr lang="zh-CN" altLang="en-US" sz="1100" b="0" dirty="0">
              <a:latin typeface="微软雅黑" panose="020B0503020204020204" pitchFamily="34" charset="-122"/>
              <a:ea typeface="微软雅黑" panose="020B0503020204020204" pitchFamily="34" charset="-122"/>
            </a:rPr>
            <a:t>生产类</a:t>
          </a:r>
        </a:p>
      </dgm:t>
    </dgm:pt>
    <dgm:pt modelId="{3B749CDA-DBD4-49FF-9812-ED97F1B9AC43}" type="parTrans" cxnId="{24C85876-B448-4C52-8306-F150F808F131}">
      <dgm:prSet/>
      <dgm:spPr/>
      <dgm:t>
        <a:bodyPr/>
        <a:lstStyle/>
        <a:p>
          <a:endParaRPr lang="zh-CN" altLang="en-US"/>
        </a:p>
      </dgm:t>
    </dgm:pt>
    <dgm:pt modelId="{84CB5BD8-88B4-44EA-86A5-E8F3C76AD916}" type="sibTrans" cxnId="{24C85876-B448-4C52-8306-F150F808F131}">
      <dgm:prSet/>
      <dgm:spPr/>
      <dgm:t>
        <a:bodyPr/>
        <a:lstStyle/>
        <a:p>
          <a:endParaRPr lang="zh-CN" altLang="en-US"/>
        </a:p>
      </dgm:t>
    </dgm:pt>
    <dgm:pt modelId="{94CAD904-33D8-409D-859D-AEF2970088B4}">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设备综合效率</a:t>
          </a:r>
        </a:p>
      </dgm:t>
    </dgm:pt>
    <dgm:pt modelId="{5722AB29-BB49-4A14-95CA-F606160017EA}" type="parTrans" cxnId="{1CF9EFE0-5FFB-4202-A9F8-16155556E678}">
      <dgm:prSet/>
      <dgm:spPr/>
      <dgm:t>
        <a:bodyPr/>
        <a:lstStyle/>
        <a:p>
          <a:endParaRPr lang="zh-CN" altLang="en-US"/>
        </a:p>
      </dgm:t>
    </dgm:pt>
    <dgm:pt modelId="{5D7EF7CB-45A1-42F5-946C-1BE0B296CB63}" type="sibTrans" cxnId="{1CF9EFE0-5FFB-4202-A9F8-16155556E678}">
      <dgm:prSet/>
      <dgm:spPr/>
      <dgm:t>
        <a:bodyPr/>
        <a:lstStyle/>
        <a:p>
          <a:endParaRPr lang="zh-CN" altLang="en-US"/>
        </a:p>
      </dgm:t>
    </dgm:pt>
    <dgm:pt modelId="{BA594EF2-BA21-4D38-838B-8623EEF47DF7}">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设备生产率</a:t>
          </a:r>
        </a:p>
      </dgm:t>
    </dgm:pt>
    <dgm:pt modelId="{6F8E1C3F-5C29-44BA-9088-5FD5234CA0C8}" type="parTrans" cxnId="{9DC53611-5C0C-49D5-B941-972B7C173302}">
      <dgm:prSet/>
      <dgm:spPr/>
      <dgm:t>
        <a:bodyPr/>
        <a:lstStyle/>
        <a:p>
          <a:endParaRPr lang="zh-CN" altLang="en-US"/>
        </a:p>
      </dgm:t>
    </dgm:pt>
    <dgm:pt modelId="{D91752C5-8A1F-4E65-AC9B-60F8C4D6E949}" type="sibTrans" cxnId="{9DC53611-5C0C-49D5-B941-972B7C173302}">
      <dgm:prSet/>
      <dgm:spPr/>
      <dgm:t>
        <a:bodyPr/>
        <a:lstStyle/>
        <a:p>
          <a:endParaRPr lang="zh-CN" altLang="en-US"/>
        </a:p>
      </dgm:t>
    </dgm:pt>
    <dgm:pt modelId="{D4E7A50C-72AF-4F54-A02C-6A1379CFB4B5}">
      <dgm:prSet phldrT="[文本]" custT="1"/>
      <dgm:spPr/>
      <dgm:t>
        <a:bodyPr/>
        <a:lstStyle/>
        <a:p>
          <a:r>
            <a:rPr lang="zh-CN" altLang="en-US" sz="1100" b="0" dirty="0">
              <a:latin typeface="微软雅黑" panose="020B0503020204020204" pitchFamily="34" charset="-122"/>
              <a:ea typeface="微软雅黑" panose="020B0503020204020204" pitchFamily="34" charset="-122"/>
            </a:rPr>
            <a:t>维修类</a:t>
          </a:r>
        </a:p>
      </dgm:t>
    </dgm:pt>
    <dgm:pt modelId="{8FE3A355-F2E4-4FC8-946B-162E66EE934D}" type="parTrans" cxnId="{938A407E-888F-41FD-9B56-533CCAA5146D}">
      <dgm:prSet/>
      <dgm:spPr/>
      <dgm:t>
        <a:bodyPr/>
        <a:lstStyle/>
        <a:p>
          <a:endParaRPr lang="zh-CN" altLang="en-US"/>
        </a:p>
      </dgm:t>
    </dgm:pt>
    <dgm:pt modelId="{51671F2B-5DEB-4AB6-A0A7-B7FEB5D61926}" type="sibTrans" cxnId="{938A407E-888F-41FD-9B56-533CCAA5146D}">
      <dgm:prSet/>
      <dgm:spPr/>
      <dgm:t>
        <a:bodyPr/>
        <a:lstStyle/>
        <a:p>
          <a:endParaRPr lang="zh-CN" altLang="en-US"/>
        </a:p>
      </dgm:t>
    </dgm:pt>
    <dgm:pt modelId="{165A138C-A5FC-4BBB-91BF-AA5F9E7730F6}">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设备完好率</a:t>
          </a:r>
        </a:p>
      </dgm:t>
    </dgm:pt>
    <dgm:pt modelId="{C399293C-D4C4-4CCE-A971-96AD830BC516}" type="parTrans" cxnId="{2406A4D1-2165-4053-AFE5-6C0467E68B26}">
      <dgm:prSet/>
      <dgm:spPr/>
      <dgm:t>
        <a:bodyPr/>
        <a:lstStyle/>
        <a:p>
          <a:endParaRPr lang="zh-CN" altLang="en-US"/>
        </a:p>
      </dgm:t>
    </dgm:pt>
    <dgm:pt modelId="{8A07F5F5-AA98-4D0A-8E59-6216EE777BAC}" type="sibTrans" cxnId="{2406A4D1-2165-4053-AFE5-6C0467E68B26}">
      <dgm:prSet/>
      <dgm:spPr/>
      <dgm:t>
        <a:bodyPr/>
        <a:lstStyle/>
        <a:p>
          <a:endParaRPr lang="zh-CN" altLang="en-US"/>
        </a:p>
      </dgm:t>
    </dgm:pt>
    <dgm:pt modelId="{1DD820AD-3E1E-4847-8D32-C6B2ECFC09C1}">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设备维修率</a:t>
          </a:r>
        </a:p>
      </dgm:t>
    </dgm:pt>
    <dgm:pt modelId="{464BC666-5767-4902-8B65-25EDD2FBF831}" type="parTrans" cxnId="{0597F9C6-A8A5-44DC-8CE9-F5433F639879}">
      <dgm:prSet/>
      <dgm:spPr/>
      <dgm:t>
        <a:bodyPr/>
        <a:lstStyle/>
        <a:p>
          <a:endParaRPr lang="zh-CN" altLang="en-US"/>
        </a:p>
      </dgm:t>
    </dgm:pt>
    <dgm:pt modelId="{AA172330-E889-4813-9FB1-373A753FD4F4}" type="sibTrans" cxnId="{0597F9C6-A8A5-44DC-8CE9-F5433F639879}">
      <dgm:prSet/>
      <dgm:spPr/>
      <dgm:t>
        <a:bodyPr/>
        <a:lstStyle/>
        <a:p>
          <a:endParaRPr lang="zh-CN" altLang="en-US"/>
        </a:p>
      </dgm:t>
    </dgm:pt>
    <dgm:pt modelId="{F3E4D67E-54F0-487C-806C-A9D3DEBB8340}" type="pres">
      <dgm:prSet presAssocID="{BC8431A4-1094-4AC3-927F-A517BFE9EA3C}" presName="linear" presStyleCnt="0">
        <dgm:presLayoutVars>
          <dgm:animLvl val="lvl"/>
          <dgm:resizeHandles val="exact"/>
        </dgm:presLayoutVars>
      </dgm:prSet>
      <dgm:spPr/>
      <dgm:t>
        <a:bodyPr/>
        <a:lstStyle/>
        <a:p>
          <a:endParaRPr lang="zh-CN" altLang="en-US"/>
        </a:p>
      </dgm:t>
    </dgm:pt>
    <dgm:pt modelId="{59BA867B-5FE3-489A-9338-EAC0915ABADA}" type="pres">
      <dgm:prSet presAssocID="{EBCB0A69-70BD-44E0-B6B6-637C0512BA8D}" presName="parentText" presStyleLbl="node1" presStyleIdx="0" presStyleCnt="2">
        <dgm:presLayoutVars>
          <dgm:chMax val="0"/>
          <dgm:bulletEnabled val="1"/>
        </dgm:presLayoutVars>
      </dgm:prSet>
      <dgm:spPr/>
      <dgm:t>
        <a:bodyPr/>
        <a:lstStyle/>
        <a:p>
          <a:endParaRPr lang="zh-CN" altLang="en-US"/>
        </a:p>
      </dgm:t>
    </dgm:pt>
    <dgm:pt modelId="{57FC648B-507E-4A59-BD10-529C2BD75DCF}" type="pres">
      <dgm:prSet presAssocID="{EBCB0A69-70BD-44E0-B6B6-637C0512BA8D}" presName="childText" presStyleLbl="revTx" presStyleIdx="0" presStyleCnt="2">
        <dgm:presLayoutVars>
          <dgm:bulletEnabled val="1"/>
        </dgm:presLayoutVars>
      </dgm:prSet>
      <dgm:spPr/>
      <dgm:t>
        <a:bodyPr/>
        <a:lstStyle/>
        <a:p>
          <a:endParaRPr lang="zh-CN" altLang="en-US"/>
        </a:p>
      </dgm:t>
    </dgm:pt>
    <dgm:pt modelId="{F3B64AAC-8ED5-4550-8444-80EB6C5B644A}" type="pres">
      <dgm:prSet presAssocID="{D4E7A50C-72AF-4F54-A02C-6A1379CFB4B5}" presName="parentText" presStyleLbl="node1" presStyleIdx="1" presStyleCnt="2">
        <dgm:presLayoutVars>
          <dgm:chMax val="0"/>
          <dgm:bulletEnabled val="1"/>
        </dgm:presLayoutVars>
      </dgm:prSet>
      <dgm:spPr/>
      <dgm:t>
        <a:bodyPr/>
        <a:lstStyle/>
        <a:p>
          <a:endParaRPr lang="zh-CN" altLang="en-US"/>
        </a:p>
      </dgm:t>
    </dgm:pt>
    <dgm:pt modelId="{D14D258A-38E4-4594-B128-C18D2449D012}" type="pres">
      <dgm:prSet presAssocID="{D4E7A50C-72AF-4F54-A02C-6A1379CFB4B5}" presName="childText" presStyleLbl="revTx" presStyleIdx="1" presStyleCnt="2">
        <dgm:presLayoutVars>
          <dgm:bulletEnabled val="1"/>
        </dgm:presLayoutVars>
      </dgm:prSet>
      <dgm:spPr/>
      <dgm:t>
        <a:bodyPr/>
        <a:lstStyle/>
        <a:p>
          <a:endParaRPr lang="zh-CN" altLang="en-US"/>
        </a:p>
      </dgm:t>
    </dgm:pt>
  </dgm:ptLst>
  <dgm:cxnLst>
    <dgm:cxn modelId="{6FA24758-F7B8-4043-8DE9-C8EAF47000B7}" type="presOf" srcId="{EBCB0A69-70BD-44E0-B6B6-637C0512BA8D}" destId="{59BA867B-5FE3-489A-9338-EAC0915ABADA}" srcOrd="0" destOrd="0" presId="urn:microsoft.com/office/officeart/2005/8/layout/vList2"/>
    <dgm:cxn modelId="{62A61DF1-7330-404F-9E7B-639E34FDCA34}" type="presOf" srcId="{165A138C-A5FC-4BBB-91BF-AA5F9E7730F6}" destId="{D14D258A-38E4-4594-B128-C18D2449D012}" srcOrd="0" destOrd="0" presId="urn:microsoft.com/office/officeart/2005/8/layout/vList2"/>
    <dgm:cxn modelId="{625AF7BB-7E00-47EB-B19D-99E0D5A90D72}" type="presOf" srcId="{D4E7A50C-72AF-4F54-A02C-6A1379CFB4B5}" destId="{F3B64AAC-8ED5-4550-8444-80EB6C5B644A}" srcOrd="0" destOrd="0" presId="urn:microsoft.com/office/officeart/2005/8/layout/vList2"/>
    <dgm:cxn modelId="{24C85876-B448-4C52-8306-F150F808F131}" srcId="{BC8431A4-1094-4AC3-927F-A517BFE9EA3C}" destId="{EBCB0A69-70BD-44E0-B6B6-637C0512BA8D}" srcOrd="0" destOrd="0" parTransId="{3B749CDA-DBD4-49FF-9812-ED97F1B9AC43}" sibTransId="{84CB5BD8-88B4-44EA-86A5-E8F3C76AD916}"/>
    <dgm:cxn modelId="{9DC53611-5C0C-49D5-B941-972B7C173302}" srcId="{EBCB0A69-70BD-44E0-B6B6-637C0512BA8D}" destId="{BA594EF2-BA21-4D38-838B-8623EEF47DF7}" srcOrd="1" destOrd="0" parTransId="{6F8E1C3F-5C29-44BA-9088-5FD5234CA0C8}" sibTransId="{D91752C5-8A1F-4E65-AC9B-60F8C4D6E949}"/>
    <dgm:cxn modelId="{1F1DD826-F87A-4974-8F81-82C3DD16F97D}" type="presOf" srcId="{94CAD904-33D8-409D-859D-AEF2970088B4}" destId="{57FC648B-507E-4A59-BD10-529C2BD75DCF}" srcOrd="0" destOrd="0" presId="urn:microsoft.com/office/officeart/2005/8/layout/vList2"/>
    <dgm:cxn modelId="{1CF9EFE0-5FFB-4202-A9F8-16155556E678}" srcId="{EBCB0A69-70BD-44E0-B6B6-637C0512BA8D}" destId="{94CAD904-33D8-409D-859D-AEF2970088B4}" srcOrd="0" destOrd="0" parTransId="{5722AB29-BB49-4A14-95CA-F606160017EA}" sibTransId="{5D7EF7CB-45A1-42F5-946C-1BE0B296CB63}"/>
    <dgm:cxn modelId="{35A2A298-10AB-4DBB-B34D-C5FBFFCED373}" type="presOf" srcId="{1DD820AD-3E1E-4847-8D32-C6B2ECFC09C1}" destId="{D14D258A-38E4-4594-B128-C18D2449D012}" srcOrd="0" destOrd="1" presId="urn:microsoft.com/office/officeart/2005/8/layout/vList2"/>
    <dgm:cxn modelId="{0597F9C6-A8A5-44DC-8CE9-F5433F639879}" srcId="{D4E7A50C-72AF-4F54-A02C-6A1379CFB4B5}" destId="{1DD820AD-3E1E-4847-8D32-C6B2ECFC09C1}" srcOrd="1" destOrd="0" parTransId="{464BC666-5767-4902-8B65-25EDD2FBF831}" sibTransId="{AA172330-E889-4813-9FB1-373A753FD4F4}"/>
    <dgm:cxn modelId="{938A407E-888F-41FD-9B56-533CCAA5146D}" srcId="{BC8431A4-1094-4AC3-927F-A517BFE9EA3C}" destId="{D4E7A50C-72AF-4F54-A02C-6A1379CFB4B5}" srcOrd="1" destOrd="0" parTransId="{8FE3A355-F2E4-4FC8-946B-162E66EE934D}" sibTransId="{51671F2B-5DEB-4AB6-A0A7-B7FEB5D61926}"/>
    <dgm:cxn modelId="{6C2AC869-6B7E-49D8-8DF2-B28FECDDE70F}" type="presOf" srcId="{BA594EF2-BA21-4D38-838B-8623EEF47DF7}" destId="{57FC648B-507E-4A59-BD10-529C2BD75DCF}" srcOrd="0" destOrd="1" presId="urn:microsoft.com/office/officeart/2005/8/layout/vList2"/>
    <dgm:cxn modelId="{2406A4D1-2165-4053-AFE5-6C0467E68B26}" srcId="{D4E7A50C-72AF-4F54-A02C-6A1379CFB4B5}" destId="{165A138C-A5FC-4BBB-91BF-AA5F9E7730F6}" srcOrd="0" destOrd="0" parTransId="{C399293C-D4C4-4CCE-A971-96AD830BC516}" sibTransId="{8A07F5F5-AA98-4D0A-8E59-6216EE777BAC}"/>
    <dgm:cxn modelId="{8E6FC72F-7417-4B4D-849F-F0510AFCB01B}" type="presOf" srcId="{BC8431A4-1094-4AC3-927F-A517BFE9EA3C}" destId="{F3E4D67E-54F0-487C-806C-A9D3DEBB8340}" srcOrd="0" destOrd="0" presId="urn:microsoft.com/office/officeart/2005/8/layout/vList2"/>
    <dgm:cxn modelId="{7EA4570E-57E2-466B-B153-5A2DF1E4C0F6}" type="presParOf" srcId="{F3E4D67E-54F0-487C-806C-A9D3DEBB8340}" destId="{59BA867B-5FE3-489A-9338-EAC0915ABADA}" srcOrd="0" destOrd="0" presId="urn:microsoft.com/office/officeart/2005/8/layout/vList2"/>
    <dgm:cxn modelId="{057951B8-031F-4844-960A-3F97A1DEDD14}" type="presParOf" srcId="{F3E4D67E-54F0-487C-806C-A9D3DEBB8340}" destId="{57FC648B-507E-4A59-BD10-529C2BD75DCF}" srcOrd="1" destOrd="0" presId="urn:microsoft.com/office/officeart/2005/8/layout/vList2"/>
    <dgm:cxn modelId="{4D34C56E-8031-45B3-9CFD-0FEE2484C08F}" type="presParOf" srcId="{F3E4D67E-54F0-487C-806C-A9D3DEBB8340}" destId="{F3B64AAC-8ED5-4550-8444-80EB6C5B644A}" srcOrd="2" destOrd="0" presId="urn:microsoft.com/office/officeart/2005/8/layout/vList2"/>
    <dgm:cxn modelId="{396D2122-DE4B-43C3-ADA5-0339893B5628}" type="presParOf" srcId="{F3E4D67E-54F0-487C-806C-A9D3DEBB8340}" destId="{D14D258A-38E4-4594-B128-C18D2449D012}"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AC4D183-F012-40D7-B78D-D11A8714E962}" type="doc">
      <dgm:prSet loTypeId="urn:microsoft.com/office/officeart/2005/8/layout/vList3" loCatId="picture" qsTypeId="urn:microsoft.com/office/officeart/2005/8/quickstyle/simple1" qsCatId="simple" csTypeId="urn:microsoft.com/office/officeart/2005/8/colors/accent6_1" csCatId="accent6" phldr="1"/>
      <dgm:spPr/>
    </dgm:pt>
    <dgm:pt modelId="{7F73A6C5-5571-4145-8B4D-6FFD08F52EB4}">
      <dgm:prSet phldrT="[文本]" custT="1"/>
      <dgm:spPr/>
      <dgm:t>
        <a:bodyPr/>
        <a:lstStyle/>
        <a:p>
          <a:r>
            <a:rPr lang="zh-CN" altLang="en-US" sz="1600" dirty="0">
              <a:latin typeface="微软雅黑" panose="020B0503020204020204" pitchFamily="34" charset="-122"/>
              <a:ea typeface="微软雅黑" panose="020B0503020204020204" pitchFamily="34" charset="-122"/>
            </a:rPr>
            <a:t>指标计算</a:t>
          </a:r>
        </a:p>
      </dgm:t>
    </dgm:pt>
    <dgm:pt modelId="{13B8C7AB-55C9-4E06-9039-AAE62CBF2CFB}" type="parTrans" cxnId="{BBAFA63C-8EEC-49BC-AFBE-ED9D4B25E27E}">
      <dgm:prSet/>
      <dgm:spPr/>
      <dgm:t>
        <a:bodyPr/>
        <a:lstStyle/>
        <a:p>
          <a:endParaRPr lang="zh-CN" altLang="en-US"/>
        </a:p>
      </dgm:t>
    </dgm:pt>
    <dgm:pt modelId="{993CB251-9B88-4DE1-9AEF-6C0E0AC84578}" type="sibTrans" cxnId="{BBAFA63C-8EEC-49BC-AFBE-ED9D4B25E27E}">
      <dgm:prSet/>
      <dgm:spPr/>
      <dgm:t>
        <a:bodyPr/>
        <a:lstStyle/>
        <a:p>
          <a:endParaRPr lang="zh-CN" altLang="en-US"/>
        </a:p>
      </dgm:t>
    </dgm:pt>
    <dgm:pt modelId="{CC770D26-D58A-4080-8C2C-F9014666B87B}">
      <dgm:prSet phldrT="[文本]" custT="1"/>
      <dgm:spPr/>
      <dgm:t>
        <a:bodyPr/>
        <a:lstStyle/>
        <a:p>
          <a:r>
            <a:rPr lang="zh-CN" altLang="en-US" sz="1600" dirty="0">
              <a:latin typeface="微软雅黑" panose="020B0503020204020204" pitchFamily="34" charset="-122"/>
              <a:ea typeface="微软雅黑" panose="020B0503020204020204" pitchFamily="34" charset="-122"/>
            </a:rPr>
            <a:t>对比分析</a:t>
          </a:r>
        </a:p>
      </dgm:t>
    </dgm:pt>
    <dgm:pt modelId="{AA43CA11-5894-4A1B-9652-9C9D54C20698}" type="parTrans" cxnId="{E10E0816-9331-42CB-B526-FA407EBBD54B}">
      <dgm:prSet/>
      <dgm:spPr/>
      <dgm:t>
        <a:bodyPr/>
        <a:lstStyle/>
        <a:p>
          <a:endParaRPr lang="zh-CN" altLang="en-US"/>
        </a:p>
      </dgm:t>
    </dgm:pt>
    <dgm:pt modelId="{36265523-FDCB-4354-8F2A-DB6416A50CA9}" type="sibTrans" cxnId="{E10E0816-9331-42CB-B526-FA407EBBD54B}">
      <dgm:prSet/>
      <dgm:spPr/>
      <dgm:t>
        <a:bodyPr/>
        <a:lstStyle/>
        <a:p>
          <a:endParaRPr lang="zh-CN" altLang="en-US"/>
        </a:p>
      </dgm:t>
    </dgm:pt>
    <dgm:pt modelId="{F8A56AE4-8CB4-46D7-B598-66A7166B39A6}" type="pres">
      <dgm:prSet presAssocID="{AAC4D183-F012-40D7-B78D-D11A8714E962}" presName="linearFlow" presStyleCnt="0">
        <dgm:presLayoutVars>
          <dgm:dir/>
          <dgm:resizeHandles val="exact"/>
        </dgm:presLayoutVars>
      </dgm:prSet>
      <dgm:spPr/>
    </dgm:pt>
    <dgm:pt modelId="{6274A0BB-1735-4081-BB61-99F6683914A4}" type="pres">
      <dgm:prSet presAssocID="{7F73A6C5-5571-4145-8B4D-6FFD08F52EB4}" presName="composite" presStyleCnt="0"/>
      <dgm:spPr/>
    </dgm:pt>
    <dgm:pt modelId="{90910B40-BA66-40D1-8F8E-2DD51BA01E3E}" type="pres">
      <dgm:prSet presAssocID="{7F73A6C5-5571-4145-8B4D-6FFD08F52EB4}"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1FEEFA2D-13DD-4F25-A28C-CB8E46A9C309}" type="pres">
      <dgm:prSet presAssocID="{7F73A6C5-5571-4145-8B4D-6FFD08F52EB4}" presName="txShp" presStyleLbl="node1" presStyleIdx="0" presStyleCnt="2">
        <dgm:presLayoutVars>
          <dgm:bulletEnabled val="1"/>
        </dgm:presLayoutVars>
      </dgm:prSet>
      <dgm:spPr/>
      <dgm:t>
        <a:bodyPr/>
        <a:lstStyle/>
        <a:p>
          <a:endParaRPr lang="zh-CN" altLang="en-US"/>
        </a:p>
      </dgm:t>
    </dgm:pt>
    <dgm:pt modelId="{6781C45B-6170-4B5F-8E6E-C40EFD82C579}" type="pres">
      <dgm:prSet presAssocID="{993CB251-9B88-4DE1-9AEF-6C0E0AC84578}" presName="spacing" presStyleCnt="0"/>
      <dgm:spPr/>
    </dgm:pt>
    <dgm:pt modelId="{EE3A4745-6EF6-4CFB-8A60-B6C5F2EEF4D7}" type="pres">
      <dgm:prSet presAssocID="{CC770D26-D58A-4080-8C2C-F9014666B87B}" presName="composite" presStyleCnt="0"/>
      <dgm:spPr/>
    </dgm:pt>
    <dgm:pt modelId="{D0B96084-640F-4C07-AE16-6988CE88E839}" type="pres">
      <dgm:prSet presAssocID="{CC770D26-D58A-4080-8C2C-F9014666B87B}"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D0469ECE-417C-4FF9-A939-0509A0B3B091}" type="pres">
      <dgm:prSet presAssocID="{CC770D26-D58A-4080-8C2C-F9014666B87B}" presName="txShp" presStyleLbl="node1" presStyleIdx="1" presStyleCnt="2">
        <dgm:presLayoutVars>
          <dgm:bulletEnabled val="1"/>
        </dgm:presLayoutVars>
      </dgm:prSet>
      <dgm:spPr/>
      <dgm:t>
        <a:bodyPr/>
        <a:lstStyle/>
        <a:p>
          <a:endParaRPr lang="zh-CN" altLang="en-US"/>
        </a:p>
      </dgm:t>
    </dgm:pt>
  </dgm:ptLst>
  <dgm:cxnLst>
    <dgm:cxn modelId="{E38EC493-9229-42C8-8B50-9BDCE096515D}" type="presOf" srcId="{7F73A6C5-5571-4145-8B4D-6FFD08F52EB4}" destId="{1FEEFA2D-13DD-4F25-A28C-CB8E46A9C309}" srcOrd="0" destOrd="0" presId="urn:microsoft.com/office/officeart/2005/8/layout/vList3"/>
    <dgm:cxn modelId="{BBAFA63C-8EEC-49BC-AFBE-ED9D4B25E27E}" srcId="{AAC4D183-F012-40D7-B78D-D11A8714E962}" destId="{7F73A6C5-5571-4145-8B4D-6FFD08F52EB4}" srcOrd="0" destOrd="0" parTransId="{13B8C7AB-55C9-4E06-9039-AAE62CBF2CFB}" sibTransId="{993CB251-9B88-4DE1-9AEF-6C0E0AC84578}"/>
    <dgm:cxn modelId="{B82B7C51-CDE5-4F5B-A27B-BDD3FF4E3B96}" type="presOf" srcId="{AAC4D183-F012-40D7-B78D-D11A8714E962}" destId="{F8A56AE4-8CB4-46D7-B598-66A7166B39A6}" srcOrd="0" destOrd="0" presId="urn:microsoft.com/office/officeart/2005/8/layout/vList3"/>
    <dgm:cxn modelId="{E10E0816-9331-42CB-B526-FA407EBBD54B}" srcId="{AAC4D183-F012-40D7-B78D-D11A8714E962}" destId="{CC770D26-D58A-4080-8C2C-F9014666B87B}" srcOrd="1" destOrd="0" parTransId="{AA43CA11-5894-4A1B-9652-9C9D54C20698}" sibTransId="{36265523-FDCB-4354-8F2A-DB6416A50CA9}"/>
    <dgm:cxn modelId="{AC07D7B6-D78C-41F5-8083-F14CBFB91240}" type="presOf" srcId="{CC770D26-D58A-4080-8C2C-F9014666B87B}" destId="{D0469ECE-417C-4FF9-A939-0509A0B3B091}" srcOrd="0" destOrd="0" presId="urn:microsoft.com/office/officeart/2005/8/layout/vList3"/>
    <dgm:cxn modelId="{D7125FE8-DDBD-4F01-95E1-D4459DE3053E}" type="presParOf" srcId="{F8A56AE4-8CB4-46D7-B598-66A7166B39A6}" destId="{6274A0BB-1735-4081-BB61-99F6683914A4}" srcOrd="0" destOrd="0" presId="urn:microsoft.com/office/officeart/2005/8/layout/vList3"/>
    <dgm:cxn modelId="{7B02DB90-D0BF-42D1-BA5B-6D252B396153}" type="presParOf" srcId="{6274A0BB-1735-4081-BB61-99F6683914A4}" destId="{90910B40-BA66-40D1-8F8E-2DD51BA01E3E}" srcOrd="0" destOrd="0" presId="urn:microsoft.com/office/officeart/2005/8/layout/vList3"/>
    <dgm:cxn modelId="{D202F0F1-8342-4521-9BA5-471E27ECDA6A}" type="presParOf" srcId="{6274A0BB-1735-4081-BB61-99F6683914A4}" destId="{1FEEFA2D-13DD-4F25-A28C-CB8E46A9C309}" srcOrd="1" destOrd="0" presId="urn:microsoft.com/office/officeart/2005/8/layout/vList3"/>
    <dgm:cxn modelId="{37802F68-8013-4EFD-BF26-64DCC9CCA005}" type="presParOf" srcId="{F8A56AE4-8CB4-46D7-B598-66A7166B39A6}" destId="{6781C45B-6170-4B5F-8E6E-C40EFD82C579}" srcOrd="1" destOrd="0" presId="urn:microsoft.com/office/officeart/2005/8/layout/vList3"/>
    <dgm:cxn modelId="{A3DBD6B9-861A-4B92-BD19-84F4A752AFD5}" type="presParOf" srcId="{F8A56AE4-8CB4-46D7-B598-66A7166B39A6}" destId="{EE3A4745-6EF6-4CFB-8A60-B6C5F2EEF4D7}" srcOrd="2" destOrd="0" presId="urn:microsoft.com/office/officeart/2005/8/layout/vList3"/>
    <dgm:cxn modelId="{77B39608-39A3-46F4-8B40-A58BA7473400}" type="presParOf" srcId="{EE3A4745-6EF6-4CFB-8A60-B6C5F2EEF4D7}" destId="{D0B96084-640F-4C07-AE16-6988CE88E839}" srcOrd="0" destOrd="0" presId="urn:microsoft.com/office/officeart/2005/8/layout/vList3"/>
    <dgm:cxn modelId="{26AD6A4B-1AAF-4094-BEE4-737A5DA12B66}" type="presParOf" srcId="{EE3A4745-6EF6-4CFB-8A60-B6C5F2EEF4D7}" destId="{D0469ECE-417C-4FF9-A939-0509A0B3B091}"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成本控制</a:t>
          </a:r>
          <a:endParaRPr lang="zh-CN" altLang="en-US" sz="1400" b="1" dirty="0">
            <a:latin typeface="微软雅黑" panose="020B0503020204020204" pitchFamily="34" charset="-122"/>
            <a:ea typeface="微软雅黑" panose="020B0503020204020204" pitchFamily="34" charset="-122"/>
          </a:endParaRP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质量控制</a:t>
          </a:r>
          <a:endParaRPr lang="zh-CN" altLang="en-US" sz="1400" b="1" dirty="0">
            <a:latin typeface="微软雅黑" panose="020B0503020204020204" pitchFamily="34" charset="-122"/>
            <a:ea typeface="微软雅黑" panose="020B0503020204020204" pitchFamily="34" charset="-122"/>
          </a:endParaRP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客户服务</a:t>
          </a:r>
          <a:endParaRPr lang="zh-CN" altLang="en-US" sz="1400" b="1" dirty="0">
            <a:latin typeface="微软雅黑" panose="020B0503020204020204" pitchFamily="34" charset="-122"/>
            <a:ea typeface="微软雅黑" panose="020B0503020204020204" pitchFamily="34" charset="-122"/>
          </a:endParaRP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rotWithShape="1">
          <a:blip xmlns:r="http://schemas.openxmlformats.org/officeDocument/2006/relationships" r:embed="rId1"/>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t>
        <a:bodyPr/>
        <a:lstStyle/>
        <a:p>
          <a:endParaRPr lang="zh-CN" altLang="en-US"/>
        </a:p>
      </dgm:t>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rotWithShape="1">
          <a:blip xmlns:r="http://schemas.openxmlformats.org/officeDocument/2006/relationships" r:embed="rId2"/>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t>
        <a:bodyPr/>
        <a:lstStyle/>
        <a:p>
          <a:endParaRPr lang="zh-CN" altLang="en-US"/>
        </a:p>
      </dgm:t>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rotWithShape="1">
          <a:blip xmlns:r="http://schemas.openxmlformats.org/officeDocument/2006/relationships" r:embed="rId3"/>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t>
        <a:bodyPr/>
        <a:lstStyle/>
        <a:p>
          <a:endParaRPr lang="zh-CN" altLang="en-US"/>
        </a:p>
      </dgm:t>
    </dgm:pt>
  </dgm:ptLst>
  <dgm:cxnLst>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9EECB768-D292-457B-8A1A-B6709445C1D9}" srcId="{E881646D-EA7B-424D-B10C-59C6DC74B1BC}" destId="{332B1CF6-B599-4648-9F36-DBBA865CCD4A}" srcOrd="0" destOrd="0" parTransId="{90B7A322-D644-4273-80A2-8D8C50509A6A}" sibTransId="{1783A474-B2DF-4C8C-A1E6-B805A950E5B8}"/>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84626-2413-450F-BA91-8C6B09865E2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0AF30CF-56F3-4A8D-BECC-C62EE71E6027}">
      <dgm:prSet phldrT="[文本]" custT="1"/>
      <dgm:spPr>
        <a:effectLst>
          <a:softEdge rad="31750"/>
        </a:effectLst>
      </dgm:spPr>
      <dgm:t>
        <a:bodyPr/>
        <a:lstStyle/>
        <a:p>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gm:t>
    </dgm:pt>
    <dgm:pt modelId="{84D169A8-1E96-4449-904D-162478DDB0B0}" type="par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65ABFF6C-39E4-43A4-A28F-0279FE7918D0}" type="sib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F1A3FB70-E7A9-4238-A803-547BF2C22E89}">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聚类</a:t>
          </a:r>
          <a:endParaRPr lang="zh-CN" altLang="en-US" sz="1400" dirty="0">
            <a:latin typeface="微软雅黑" panose="020B0503020204020204" pitchFamily="34" charset="-122"/>
            <a:ea typeface="微软雅黑" panose="020B0503020204020204" pitchFamily="34" charset="-122"/>
          </a:endParaRPr>
        </a:p>
      </dgm:t>
    </dgm:pt>
    <dgm:pt modelId="{F29F06F6-CF3A-42E8-B90C-4090ECB49059}" type="par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6E195DEA-E5E0-486E-9EC2-3C80D8CFDA1A}" type="sib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E7A4B030-1323-4388-88EA-A296B0D82A92}">
      <dgm:prSet phldrT="[文本]" custT="1"/>
      <dgm:spPr>
        <a:solidFill>
          <a:srgbClr val="00B050"/>
        </a:solidFill>
        <a:effectLst>
          <a:softEdge rad="31750"/>
        </a:effectLst>
      </dgm:spPr>
      <dgm:t>
        <a:bodyPr/>
        <a:lstStyle/>
        <a:p>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gm:t>
    </dgm:pt>
    <dgm:pt modelId="{20499C0A-2DE0-4B87-A9C1-6302C661228E}" type="par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B7B829E0-3DDA-47A8-9B34-DE8B9EDA2F5C}" type="sib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07287E2A-8EFC-4B57-97B8-658B3D3BC415}">
      <dgm:prSet phldrT="[文本]" custT="1"/>
      <dgm:spPr>
        <a:solidFill>
          <a:srgbClr val="92D050">
            <a:alpha val="90000"/>
          </a:srgbClr>
        </a:solidFill>
        <a:effectLst>
          <a:softEdge rad="31750"/>
        </a:effectLst>
      </dgm:spPr>
      <dgm:t>
        <a:bodyPr/>
        <a:lstStyle/>
        <a:p>
          <a:r>
            <a:rPr lang="en-US" altLang="zh-CN" sz="1400" dirty="0" err="1" smtClean="0">
              <a:latin typeface="微软雅黑" panose="020B0503020204020204" pitchFamily="34" charset="-122"/>
              <a:ea typeface="微软雅黑" panose="020B0503020204020204" pitchFamily="34" charset="-122"/>
            </a:rPr>
            <a:t>TensorFlow</a:t>
          </a:r>
          <a:endParaRPr lang="zh-CN" altLang="en-US" sz="1400" dirty="0">
            <a:latin typeface="微软雅黑" panose="020B0503020204020204" pitchFamily="34" charset="-122"/>
            <a:ea typeface="微软雅黑" panose="020B0503020204020204" pitchFamily="34" charset="-122"/>
          </a:endParaRPr>
        </a:p>
      </dgm:t>
    </dgm:pt>
    <dgm:pt modelId="{CDC08B44-3F7E-4437-92AC-322159687AF7}" type="par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8D9311AF-A5F4-45AD-88C3-428ADB4AB213}" type="sib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D9753F3A-49D5-4B66-AB4F-F5161C5988F8}">
      <dgm:prSet phldrT="[文本]" custT="1"/>
      <dgm:spPr>
        <a:solidFill>
          <a:srgbClr val="4472C4"/>
        </a:solidFill>
        <a:effectLst>
          <a:softEdge rad="31750"/>
        </a:effectLst>
      </dgm:spPr>
      <dgm:t>
        <a:bodyPr/>
        <a:lstStyle/>
        <a:p>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gm:t>
    </dgm:pt>
    <dgm:pt modelId="{79D9EC52-AC7C-4AAA-B86B-0C9CFECE057D}" type="par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43CF0D29-A216-4D42-B61D-2E747073956A}" type="sib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CAD8D6C9-BC0C-44D5-881B-F8150EA769A6}">
      <dgm:prSet phldrT="[文本]" custT="1"/>
      <dgm:spPr>
        <a:effectLst>
          <a:softEdge rad="31750"/>
        </a:effectLst>
      </dgm:spPr>
      <dgm:t>
        <a:bodyPr/>
        <a:lstStyle/>
        <a:p>
          <a:r>
            <a:rPr lang="en-US" altLang="zh-CN" sz="1400" dirty="0" smtClean="0">
              <a:latin typeface="微软雅黑" panose="020B0503020204020204" pitchFamily="34" charset="-122"/>
              <a:ea typeface="微软雅黑" panose="020B0503020204020204" pitchFamily="34" charset="-122"/>
            </a:rPr>
            <a:t>GPU</a:t>
          </a:r>
          <a:r>
            <a:rPr lang="zh-CN" altLang="en-US" sz="1400" dirty="0" smtClean="0">
              <a:latin typeface="微软雅黑" panose="020B0503020204020204" pitchFamily="34" charset="-122"/>
              <a:ea typeface="微软雅黑" panose="020B0503020204020204" pitchFamily="34" charset="-122"/>
            </a:rPr>
            <a:t>优化</a:t>
          </a:r>
          <a:endParaRPr lang="zh-CN" altLang="en-US" sz="1400" dirty="0">
            <a:latin typeface="微软雅黑" panose="020B0503020204020204" pitchFamily="34" charset="-122"/>
            <a:ea typeface="微软雅黑" panose="020B0503020204020204" pitchFamily="34" charset="-122"/>
          </a:endParaRPr>
        </a:p>
      </dgm:t>
    </dgm:pt>
    <dgm:pt modelId="{8D12DDE8-3BE3-40DC-8475-4BCF7BE78E6F}" type="par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C81BB22D-8943-4B6C-AFA1-D46A304783A6}" type="sib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7CBC4A42-764C-40E9-A9C6-4A8810DD2832}">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并行加速</a:t>
          </a:r>
          <a:endParaRPr lang="zh-CN" altLang="en-US" sz="1400" dirty="0">
            <a:latin typeface="微软雅黑" panose="020B0503020204020204" pitchFamily="34" charset="-122"/>
            <a:ea typeface="微软雅黑" panose="020B0503020204020204" pitchFamily="34" charset="-122"/>
          </a:endParaRPr>
        </a:p>
      </dgm:t>
    </dgm:pt>
    <dgm:pt modelId="{3357E7FF-5318-41A7-9C04-C9870CB5FDA7}" type="par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936970E0-B018-43D0-A24E-D69A9D640651}" type="sib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7A2FA74B-FD59-4C32-8D7C-3DBB38028937}">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降维</a:t>
          </a:r>
          <a:endParaRPr lang="zh-CN" altLang="en-US" sz="1400" dirty="0">
            <a:latin typeface="微软雅黑" panose="020B0503020204020204" pitchFamily="34" charset="-122"/>
            <a:ea typeface="微软雅黑" panose="020B0503020204020204" pitchFamily="34" charset="-122"/>
          </a:endParaRPr>
        </a:p>
      </dgm:t>
    </dgm:pt>
    <dgm:pt modelId="{9653367C-55CA-4D69-9D44-D0548F424D3A}" type="par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EC81D3C5-EBA7-4745-978A-F70D9EC54FC7}" type="sib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2E4E8941-A09F-410D-8E0A-787BF884CAF0}">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分类</a:t>
          </a:r>
          <a:endParaRPr lang="zh-CN" altLang="en-US" sz="1400" dirty="0">
            <a:latin typeface="微软雅黑" panose="020B0503020204020204" pitchFamily="34" charset="-122"/>
            <a:ea typeface="微软雅黑" panose="020B0503020204020204" pitchFamily="34" charset="-122"/>
          </a:endParaRPr>
        </a:p>
      </dgm:t>
    </dgm:pt>
    <dgm:pt modelId="{E68C32BE-A49E-4940-8876-CB26B64EB5D6}" type="par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666D6A56-136B-4C97-84FF-07C2602EC5A0}" type="sib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C4207C0D-C8C6-469D-9F12-89C21503D151}">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回归</a:t>
          </a:r>
          <a:endParaRPr lang="zh-CN" altLang="en-US" sz="1400" dirty="0">
            <a:latin typeface="微软雅黑" panose="020B0503020204020204" pitchFamily="34" charset="-122"/>
            <a:ea typeface="微软雅黑" panose="020B0503020204020204" pitchFamily="34" charset="-122"/>
          </a:endParaRPr>
        </a:p>
      </dgm:t>
    </dgm:pt>
    <dgm:pt modelId="{7ADC1A41-24B1-460D-807E-237B440044F2}" type="par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8DAC84A8-1ED9-437D-BFF7-9A876CE655B4}" type="sib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288E686D-7D69-445D-A9FD-D7B225AA8AB0}">
      <dgm:prSet phldrT="[文本]" custT="1"/>
      <dgm:spPr>
        <a:solidFill>
          <a:srgbClr val="92D050">
            <a:alpha val="90000"/>
          </a:srgbClr>
        </a:solidFill>
        <a:effectLst>
          <a:softEdge rad="31750"/>
        </a:effectLst>
      </dgm:spPr>
      <dgm:t>
        <a:bodyPr/>
        <a:lstStyle/>
        <a:p>
          <a:r>
            <a:rPr lang="en-US" altLang="zh-CN" sz="1400" i="0" u="none" dirty="0" err="1" smtClean="0">
              <a:latin typeface="微软雅黑" panose="020B0503020204020204" pitchFamily="34" charset="-122"/>
              <a:ea typeface="微软雅黑" panose="020B0503020204020204" pitchFamily="34" charset="-122"/>
            </a:rPr>
            <a:t>Scikit</a:t>
          </a:r>
          <a:r>
            <a:rPr lang="en-US" altLang="zh-CN" sz="1400" i="0" u="none" dirty="0" smtClean="0">
              <a:latin typeface="微软雅黑" panose="020B0503020204020204" pitchFamily="34" charset="-122"/>
              <a:ea typeface="微软雅黑" panose="020B0503020204020204" pitchFamily="34" charset="-122"/>
            </a:rPr>
            <a:t>-learn</a:t>
          </a:r>
          <a:endParaRPr lang="zh-CN" altLang="en-US" sz="1400" i="0" u="none" dirty="0">
            <a:latin typeface="微软雅黑" panose="020B0503020204020204" pitchFamily="34" charset="-122"/>
            <a:ea typeface="微软雅黑" panose="020B0503020204020204" pitchFamily="34" charset="-122"/>
          </a:endParaRPr>
        </a:p>
      </dgm:t>
    </dgm:pt>
    <dgm:pt modelId="{F8606B58-43CD-4757-A414-124E58539041}" type="par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153D36D5-83FF-4BD9-9E39-F8A69F2B0E1C}" type="sib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F264BA1C-287B-42C8-887C-DA7B11775989}" type="pres">
      <dgm:prSet presAssocID="{DFE84626-2413-450F-BA91-8C6B09865E2B}" presName="Name0" presStyleCnt="0">
        <dgm:presLayoutVars>
          <dgm:dir/>
          <dgm:animLvl val="lvl"/>
          <dgm:resizeHandles val="exact"/>
        </dgm:presLayoutVars>
      </dgm:prSet>
      <dgm:spPr/>
      <dgm:t>
        <a:bodyPr/>
        <a:lstStyle/>
        <a:p>
          <a:endParaRPr lang="zh-CN" altLang="en-US"/>
        </a:p>
      </dgm:t>
    </dgm:pt>
    <dgm:pt modelId="{0B8190B3-0617-466F-89DF-050CCD888C9F}" type="pres">
      <dgm:prSet presAssocID="{B0AF30CF-56F3-4A8D-BECC-C62EE71E6027}" presName="composite" presStyleCnt="0"/>
      <dgm:spPr/>
    </dgm:pt>
    <dgm:pt modelId="{E7D55942-7F42-4872-ABAE-B1754F78F7AD}" type="pres">
      <dgm:prSet presAssocID="{B0AF30CF-56F3-4A8D-BECC-C62EE71E6027}" presName="parTx" presStyleLbl="alignNode1" presStyleIdx="0" presStyleCnt="3" custScaleX="102948" custScaleY="95301">
        <dgm:presLayoutVars>
          <dgm:chMax val="0"/>
          <dgm:chPref val="0"/>
          <dgm:bulletEnabled val="1"/>
        </dgm:presLayoutVars>
      </dgm:prSet>
      <dgm:spPr/>
      <dgm:t>
        <a:bodyPr/>
        <a:lstStyle/>
        <a:p>
          <a:endParaRPr lang="zh-CN" altLang="en-US"/>
        </a:p>
      </dgm:t>
    </dgm:pt>
    <dgm:pt modelId="{E65AF7CE-5CAD-40D2-BF74-426EC4A1E86F}" type="pres">
      <dgm:prSet presAssocID="{B0AF30CF-56F3-4A8D-BECC-C62EE71E6027}" presName="desTx" presStyleLbl="alignAccFollowNode1" presStyleIdx="0" presStyleCnt="3" custLinFactNeighborX="-263" custLinFactNeighborY="8397">
        <dgm:presLayoutVars>
          <dgm:bulletEnabled val="1"/>
        </dgm:presLayoutVars>
      </dgm:prSet>
      <dgm:spPr/>
      <dgm:t>
        <a:bodyPr/>
        <a:lstStyle/>
        <a:p>
          <a:endParaRPr lang="zh-CN" altLang="en-US"/>
        </a:p>
      </dgm:t>
    </dgm:pt>
    <dgm:pt modelId="{39F9FBAF-198A-442B-99D5-C44BE0172DE9}" type="pres">
      <dgm:prSet presAssocID="{65ABFF6C-39E4-43A4-A28F-0279FE7918D0}" presName="space" presStyleCnt="0"/>
      <dgm:spPr/>
    </dgm:pt>
    <dgm:pt modelId="{60B56D94-55FE-4341-B4C8-FC92377D30D0}" type="pres">
      <dgm:prSet presAssocID="{E7A4B030-1323-4388-88EA-A296B0D82A92}" presName="composite" presStyleCnt="0"/>
      <dgm:spPr/>
    </dgm:pt>
    <dgm:pt modelId="{BA87A7FF-EF4F-45D6-BA95-3874CB632A50}" type="pres">
      <dgm:prSet presAssocID="{E7A4B030-1323-4388-88EA-A296B0D82A92}" presName="parTx" presStyleLbl="alignNode1" presStyleIdx="1" presStyleCnt="3" custScaleY="106632">
        <dgm:presLayoutVars>
          <dgm:chMax val="0"/>
          <dgm:chPref val="0"/>
          <dgm:bulletEnabled val="1"/>
        </dgm:presLayoutVars>
      </dgm:prSet>
      <dgm:spPr/>
      <dgm:t>
        <a:bodyPr/>
        <a:lstStyle/>
        <a:p>
          <a:endParaRPr lang="zh-CN" altLang="en-US"/>
        </a:p>
      </dgm:t>
    </dgm:pt>
    <dgm:pt modelId="{12BA8E39-C53C-43B2-81B2-8415CB576215}" type="pres">
      <dgm:prSet presAssocID="{E7A4B030-1323-4388-88EA-A296B0D82A92}" presName="desTx" presStyleLbl="alignAccFollowNode1" presStyleIdx="1" presStyleCnt="3" custLinFactNeighborX="398" custLinFactNeighborY="5900">
        <dgm:presLayoutVars>
          <dgm:bulletEnabled val="1"/>
        </dgm:presLayoutVars>
      </dgm:prSet>
      <dgm:spPr/>
      <dgm:t>
        <a:bodyPr/>
        <a:lstStyle/>
        <a:p>
          <a:endParaRPr lang="zh-CN" altLang="en-US"/>
        </a:p>
      </dgm:t>
    </dgm:pt>
    <dgm:pt modelId="{A69676F1-65FB-4EFB-A27C-6E20A8FC86DF}" type="pres">
      <dgm:prSet presAssocID="{B7B829E0-3DDA-47A8-9B34-DE8B9EDA2F5C}" presName="space" presStyleCnt="0"/>
      <dgm:spPr/>
    </dgm:pt>
    <dgm:pt modelId="{438D7EE6-9E63-46AB-A2A2-B4781CE76133}" type="pres">
      <dgm:prSet presAssocID="{D9753F3A-49D5-4B66-AB4F-F5161C5988F8}" presName="composite" presStyleCnt="0"/>
      <dgm:spPr/>
    </dgm:pt>
    <dgm:pt modelId="{D2699B14-E106-4976-AB82-C08F033737A0}" type="pres">
      <dgm:prSet presAssocID="{D9753F3A-49D5-4B66-AB4F-F5161C5988F8}" presName="parTx" presStyleLbl="alignNode1" presStyleIdx="2" presStyleCnt="3" custScaleY="96448">
        <dgm:presLayoutVars>
          <dgm:chMax val="0"/>
          <dgm:chPref val="0"/>
          <dgm:bulletEnabled val="1"/>
        </dgm:presLayoutVars>
      </dgm:prSet>
      <dgm:spPr/>
      <dgm:t>
        <a:bodyPr/>
        <a:lstStyle/>
        <a:p>
          <a:endParaRPr lang="zh-CN" altLang="en-US"/>
        </a:p>
      </dgm:t>
    </dgm:pt>
    <dgm:pt modelId="{10C63B8C-B975-47F3-A03D-5E159A462FC6}" type="pres">
      <dgm:prSet presAssocID="{D9753F3A-49D5-4B66-AB4F-F5161C5988F8}" presName="desTx" presStyleLbl="alignAccFollowNode1" presStyleIdx="2" presStyleCnt="3" custLinFactNeighborX="1470" custLinFactNeighborY="7688">
        <dgm:presLayoutVars>
          <dgm:bulletEnabled val="1"/>
        </dgm:presLayoutVars>
      </dgm:prSet>
      <dgm:spPr/>
      <dgm:t>
        <a:bodyPr/>
        <a:lstStyle/>
        <a:p>
          <a:endParaRPr lang="zh-CN" altLang="en-US"/>
        </a:p>
      </dgm:t>
    </dgm:pt>
  </dgm:ptLst>
  <dgm:cxnLst>
    <dgm:cxn modelId="{DFF9F6A3-66E8-497B-8E23-4C1699277BFC}" type="presOf" srcId="{D9753F3A-49D5-4B66-AB4F-F5161C5988F8}" destId="{D2699B14-E106-4976-AB82-C08F033737A0}" srcOrd="0" destOrd="0" presId="urn:microsoft.com/office/officeart/2005/8/layout/hList1"/>
    <dgm:cxn modelId="{D2B04BB6-0C53-40E4-B5CD-5814337E54DD}" srcId="{B0AF30CF-56F3-4A8D-BECC-C62EE71E6027}" destId="{C4207C0D-C8C6-469D-9F12-89C21503D151}" srcOrd="3" destOrd="0" parTransId="{7ADC1A41-24B1-460D-807E-237B440044F2}" sibTransId="{8DAC84A8-1ED9-437D-BFF7-9A876CE655B4}"/>
    <dgm:cxn modelId="{19564883-66FD-4652-8FC5-07095F2117D9}" type="presOf" srcId="{288E686D-7D69-445D-A9FD-D7B225AA8AB0}" destId="{12BA8E39-C53C-43B2-81B2-8415CB576215}" srcOrd="0" destOrd="1" presId="urn:microsoft.com/office/officeart/2005/8/layout/hList1"/>
    <dgm:cxn modelId="{45C9ACB6-281F-4C69-A45A-9E5A259D165C}" srcId="{B0AF30CF-56F3-4A8D-BECC-C62EE71E6027}" destId="{2E4E8941-A09F-410D-8E0A-787BF884CAF0}" srcOrd="2" destOrd="0" parTransId="{E68C32BE-A49E-4940-8876-CB26B64EB5D6}" sibTransId="{666D6A56-136B-4C97-84FF-07C2602EC5A0}"/>
    <dgm:cxn modelId="{A3438E22-71E7-42D5-8186-6A612BD38153}" type="presOf" srcId="{7A2FA74B-FD59-4C32-8D7C-3DBB38028937}" destId="{E65AF7CE-5CAD-40D2-BF74-426EC4A1E86F}" srcOrd="0" destOrd="1" presId="urn:microsoft.com/office/officeart/2005/8/layout/hList1"/>
    <dgm:cxn modelId="{E9F3C27C-8B02-4FBE-AD2C-CA0F982D6483}" type="presOf" srcId="{07287E2A-8EFC-4B57-97B8-658B3D3BC415}" destId="{12BA8E39-C53C-43B2-81B2-8415CB576215}" srcOrd="0" destOrd="0" presId="urn:microsoft.com/office/officeart/2005/8/layout/hList1"/>
    <dgm:cxn modelId="{CD9A2196-3512-44FF-A2BC-BD168D32E0B0}" type="presOf" srcId="{2E4E8941-A09F-410D-8E0A-787BF884CAF0}" destId="{E65AF7CE-5CAD-40D2-BF74-426EC4A1E86F}" srcOrd="0" destOrd="2" presId="urn:microsoft.com/office/officeart/2005/8/layout/hList1"/>
    <dgm:cxn modelId="{343C8C76-4FA6-4322-8D89-CDD7C54D68BC}" type="presOf" srcId="{E7A4B030-1323-4388-88EA-A296B0D82A92}" destId="{BA87A7FF-EF4F-45D6-BA95-3874CB632A50}" srcOrd="0" destOrd="0" presId="urn:microsoft.com/office/officeart/2005/8/layout/hList1"/>
    <dgm:cxn modelId="{93444F2D-D21A-4477-9719-723C6CF4B2AD}" srcId="{D9753F3A-49D5-4B66-AB4F-F5161C5988F8}" destId="{CAD8D6C9-BC0C-44D5-881B-F8150EA769A6}" srcOrd="0" destOrd="0" parTransId="{8D12DDE8-3BE3-40DC-8475-4BCF7BE78E6F}" sibTransId="{C81BB22D-8943-4B6C-AFA1-D46A304783A6}"/>
    <dgm:cxn modelId="{46172DE7-3B67-4868-97F6-23B2FCDC543F}" srcId="{E7A4B030-1323-4388-88EA-A296B0D82A92}" destId="{07287E2A-8EFC-4B57-97B8-658B3D3BC415}" srcOrd="0" destOrd="0" parTransId="{CDC08B44-3F7E-4437-92AC-322159687AF7}" sibTransId="{8D9311AF-A5F4-45AD-88C3-428ADB4AB213}"/>
    <dgm:cxn modelId="{59E9D5B4-E6E8-4733-9985-C4071843B027}" srcId="{DFE84626-2413-450F-BA91-8C6B09865E2B}" destId="{B0AF30CF-56F3-4A8D-BECC-C62EE71E6027}" srcOrd="0" destOrd="0" parTransId="{84D169A8-1E96-4449-904D-162478DDB0B0}" sibTransId="{65ABFF6C-39E4-43A4-A28F-0279FE7918D0}"/>
    <dgm:cxn modelId="{BF9FB269-BEC5-4FA8-88AF-0FB408B5ACA1}" srcId="{E7A4B030-1323-4388-88EA-A296B0D82A92}" destId="{288E686D-7D69-445D-A9FD-D7B225AA8AB0}" srcOrd="1" destOrd="0" parTransId="{F8606B58-43CD-4757-A414-124E58539041}" sibTransId="{153D36D5-83FF-4BD9-9E39-F8A69F2B0E1C}"/>
    <dgm:cxn modelId="{2B7340F8-A9BF-44C6-9FB3-B04F39C10692}" srcId="{DFE84626-2413-450F-BA91-8C6B09865E2B}" destId="{E7A4B030-1323-4388-88EA-A296B0D82A92}" srcOrd="1" destOrd="0" parTransId="{20499C0A-2DE0-4B87-A9C1-6302C661228E}" sibTransId="{B7B829E0-3DDA-47A8-9B34-DE8B9EDA2F5C}"/>
    <dgm:cxn modelId="{D3710CA3-7B46-4CA9-8D4A-83A3FE96F4AD}" type="presOf" srcId="{DFE84626-2413-450F-BA91-8C6B09865E2B}" destId="{F264BA1C-287B-42C8-887C-DA7B11775989}" srcOrd="0" destOrd="0" presId="urn:microsoft.com/office/officeart/2005/8/layout/hList1"/>
    <dgm:cxn modelId="{9917C604-4FCE-40BD-A143-8549BB05006E}" srcId="{B0AF30CF-56F3-4A8D-BECC-C62EE71E6027}" destId="{7A2FA74B-FD59-4C32-8D7C-3DBB38028937}" srcOrd="1" destOrd="0" parTransId="{9653367C-55CA-4D69-9D44-D0548F424D3A}" sibTransId="{EC81D3C5-EBA7-4745-978A-F70D9EC54FC7}"/>
    <dgm:cxn modelId="{25031281-9F32-4C58-A8E9-4097B42D21DB}" type="presOf" srcId="{CAD8D6C9-BC0C-44D5-881B-F8150EA769A6}" destId="{10C63B8C-B975-47F3-A03D-5E159A462FC6}" srcOrd="0" destOrd="0" presId="urn:microsoft.com/office/officeart/2005/8/layout/hList1"/>
    <dgm:cxn modelId="{0C49FD27-7B7A-4F58-97A1-3CACA1F2AAE0}" type="presOf" srcId="{C4207C0D-C8C6-469D-9F12-89C21503D151}" destId="{E65AF7CE-5CAD-40D2-BF74-426EC4A1E86F}" srcOrd="0" destOrd="3" presId="urn:microsoft.com/office/officeart/2005/8/layout/hList1"/>
    <dgm:cxn modelId="{3F11195A-1DDD-486A-B927-10581C5A2617}" type="presOf" srcId="{B0AF30CF-56F3-4A8D-BECC-C62EE71E6027}" destId="{E7D55942-7F42-4872-ABAE-B1754F78F7AD}" srcOrd="0" destOrd="0" presId="urn:microsoft.com/office/officeart/2005/8/layout/hList1"/>
    <dgm:cxn modelId="{A869935D-DF73-433C-8848-19D27F6ED327}" type="presOf" srcId="{F1A3FB70-E7A9-4238-A803-547BF2C22E89}" destId="{E65AF7CE-5CAD-40D2-BF74-426EC4A1E86F}" srcOrd="0" destOrd="0" presId="urn:microsoft.com/office/officeart/2005/8/layout/hList1"/>
    <dgm:cxn modelId="{71A1EEAA-F58C-4635-9EB0-631DE3758586}" srcId="{DFE84626-2413-450F-BA91-8C6B09865E2B}" destId="{D9753F3A-49D5-4B66-AB4F-F5161C5988F8}" srcOrd="2" destOrd="0" parTransId="{79D9EC52-AC7C-4AAA-B86B-0C9CFECE057D}" sibTransId="{43CF0D29-A216-4D42-B61D-2E747073956A}"/>
    <dgm:cxn modelId="{3D065B26-B97E-4EA6-BC3D-4DA1EF5334A0}" srcId="{B0AF30CF-56F3-4A8D-BECC-C62EE71E6027}" destId="{F1A3FB70-E7A9-4238-A803-547BF2C22E89}" srcOrd="0" destOrd="0" parTransId="{F29F06F6-CF3A-42E8-B90C-4090ECB49059}" sibTransId="{6E195DEA-E5E0-486E-9EC2-3C80D8CFDA1A}"/>
    <dgm:cxn modelId="{3A96E99B-0019-40AC-93AD-1F1EA2357BED}" type="presOf" srcId="{7CBC4A42-764C-40E9-A9C6-4A8810DD2832}" destId="{10C63B8C-B975-47F3-A03D-5E159A462FC6}" srcOrd="0" destOrd="1" presId="urn:microsoft.com/office/officeart/2005/8/layout/hList1"/>
    <dgm:cxn modelId="{41BA35B6-C453-4474-BEB5-D72737DF996F}" srcId="{D9753F3A-49D5-4B66-AB4F-F5161C5988F8}" destId="{7CBC4A42-764C-40E9-A9C6-4A8810DD2832}" srcOrd="1" destOrd="0" parTransId="{3357E7FF-5318-41A7-9C04-C9870CB5FDA7}" sibTransId="{936970E0-B018-43D0-A24E-D69A9D640651}"/>
    <dgm:cxn modelId="{2E19CF81-6C62-4C51-82F8-3EBB242F4B0E}" type="presParOf" srcId="{F264BA1C-287B-42C8-887C-DA7B11775989}" destId="{0B8190B3-0617-466F-89DF-050CCD888C9F}" srcOrd="0" destOrd="0" presId="urn:microsoft.com/office/officeart/2005/8/layout/hList1"/>
    <dgm:cxn modelId="{AE52042D-8505-4D9A-88BE-E039B14857F6}" type="presParOf" srcId="{0B8190B3-0617-466F-89DF-050CCD888C9F}" destId="{E7D55942-7F42-4872-ABAE-B1754F78F7AD}" srcOrd="0" destOrd="0" presId="urn:microsoft.com/office/officeart/2005/8/layout/hList1"/>
    <dgm:cxn modelId="{10FBD00D-5E8C-4303-9244-C0FB78B145FB}" type="presParOf" srcId="{0B8190B3-0617-466F-89DF-050CCD888C9F}" destId="{E65AF7CE-5CAD-40D2-BF74-426EC4A1E86F}" srcOrd="1" destOrd="0" presId="urn:microsoft.com/office/officeart/2005/8/layout/hList1"/>
    <dgm:cxn modelId="{F5687DB8-ECD3-4508-8EA3-6DC25F1304DF}" type="presParOf" srcId="{F264BA1C-287B-42C8-887C-DA7B11775989}" destId="{39F9FBAF-198A-442B-99D5-C44BE0172DE9}" srcOrd="1" destOrd="0" presId="urn:microsoft.com/office/officeart/2005/8/layout/hList1"/>
    <dgm:cxn modelId="{FD6CD611-11A8-444A-AED8-0A3488AD9C6E}" type="presParOf" srcId="{F264BA1C-287B-42C8-887C-DA7B11775989}" destId="{60B56D94-55FE-4341-B4C8-FC92377D30D0}" srcOrd="2" destOrd="0" presId="urn:microsoft.com/office/officeart/2005/8/layout/hList1"/>
    <dgm:cxn modelId="{4E83BC7B-3454-4A0D-96B1-3F25A06368A1}" type="presParOf" srcId="{60B56D94-55FE-4341-B4C8-FC92377D30D0}" destId="{BA87A7FF-EF4F-45D6-BA95-3874CB632A50}" srcOrd="0" destOrd="0" presId="urn:microsoft.com/office/officeart/2005/8/layout/hList1"/>
    <dgm:cxn modelId="{6E4FBFBA-C028-47C1-B77C-2A581CDFF1D6}" type="presParOf" srcId="{60B56D94-55FE-4341-B4C8-FC92377D30D0}" destId="{12BA8E39-C53C-43B2-81B2-8415CB576215}" srcOrd="1" destOrd="0" presId="urn:microsoft.com/office/officeart/2005/8/layout/hList1"/>
    <dgm:cxn modelId="{713AD27B-7675-49DA-971D-4C129D267F6D}" type="presParOf" srcId="{F264BA1C-287B-42C8-887C-DA7B11775989}" destId="{A69676F1-65FB-4EFB-A27C-6E20A8FC86DF}" srcOrd="3" destOrd="0" presId="urn:microsoft.com/office/officeart/2005/8/layout/hList1"/>
    <dgm:cxn modelId="{EE884720-592D-4888-A70E-FA0C1DB8F040}" type="presParOf" srcId="{F264BA1C-287B-42C8-887C-DA7B11775989}" destId="{438D7EE6-9E63-46AB-A2A2-B4781CE76133}" srcOrd="4" destOrd="0" presId="urn:microsoft.com/office/officeart/2005/8/layout/hList1"/>
    <dgm:cxn modelId="{DA3DF910-DE53-4002-9E12-B114039C8DAC}" type="presParOf" srcId="{438D7EE6-9E63-46AB-A2A2-B4781CE76133}" destId="{D2699B14-E106-4976-AB82-C08F033737A0}" srcOrd="0" destOrd="0" presId="urn:microsoft.com/office/officeart/2005/8/layout/hList1"/>
    <dgm:cxn modelId="{6A019E69-A1D3-4FFA-A9EE-C83DD3F0E87E}" type="presParOf" srcId="{438D7EE6-9E63-46AB-A2A2-B4781CE76133}" destId="{10C63B8C-B975-47F3-A03D-5E159A462FC6}" srcOrd="1" destOrd="0" presId="urn:microsoft.com/office/officeart/2005/8/layout/hList1"/>
  </dgm:cxnLst>
  <dgm:bg>
    <a:effectLst>
      <a:softEdge rad="63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C2EC5B-49F4-418A-98EF-DC496574D990}" type="doc">
      <dgm:prSet loTypeId="urn:microsoft.com/office/officeart/2005/8/layout/process1" loCatId="process" qsTypeId="urn:microsoft.com/office/officeart/2005/8/quickstyle/simple3" qsCatId="simple" csTypeId="urn:microsoft.com/office/officeart/2005/8/colors/accent6_2" csCatId="accent6" phldr="1"/>
      <dgm:spPr/>
    </dgm:pt>
    <dgm:pt modelId="{C559EBB1-47E1-45BE-826E-EC91269B1E2D}">
      <dgm:prSet phldrT="[文本]"/>
      <dgm:spPr/>
      <dgm:t>
        <a:bodyPr/>
        <a:lstStyle/>
        <a:p>
          <a:r>
            <a:rPr lang="zh-CN" altLang="en-US" dirty="0"/>
            <a:t>挖掘成本问题</a:t>
          </a:r>
        </a:p>
      </dgm:t>
    </dgm:pt>
    <dgm:pt modelId="{2876291A-722F-4F5C-9468-5B9EDC627228}" type="parTrans" cxnId="{50EDDC3D-780F-4C15-B882-DA4165488532}">
      <dgm:prSet/>
      <dgm:spPr/>
      <dgm:t>
        <a:bodyPr/>
        <a:lstStyle/>
        <a:p>
          <a:endParaRPr lang="zh-CN" altLang="en-US"/>
        </a:p>
      </dgm:t>
    </dgm:pt>
    <dgm:pt modelId="{D68190A8-70BF-43A8-9639-104A35757372}" type="sibTrans" cxnId="{50EDDC3D-780F-4C15-B882-DA4165488532}">
      <dgm:prSet/>
      <dgm:spPr/>
      <dgm:t>
        <a:bodyPr/>
        <a:lstStyle/>
        <a:p>
          <a:endParaRPr lang="zh-CN" altLang="en-US"/>
        </a:p>
      </dgm:t>
    </dgm:pt>
    <dgm:pt modelId="{2AF380C9-D4BA-4610-AD9C-100B00D55880}">
      <dgm:prSet phldrT="[文本]"/>
      <dgm:spPr/>
      <dgm:t>
        <a:bodyPr/>
        <a:lstStyle/>
        <a:p>
          <a:r>
            <a:rPr lang="zh-CN" altLang="en-US" dirty="0"/>
            <a:t>追溯问题原因</a:t>
          </a:r>
        </a:p>
      </dgm:t>
    </dgm:pt>
    <dgm:pt modelId="{326EA2A7-B0FA-4C1E-B28D-1B07F22CB9AB}" type="parTrans" cxnId="{CBD40B42-B7F5-4529-8EDB-5D2DF5A70328}">
      <dgm:prSet/>
      <dgm:spPr/>
      <dgm:t>
        <a:bodyPr/>
        <a:lstStyle/>
        <a:p>
          <a:endParaRPr lang="zh-CN" altLang="en-US"/>
        </a:p>
      </dgm:t>
    </dgm:pt>
    <dgm:pt modelId="{EE695B30-6D6D-4F68-8A4B-2AEA3C5F153A}" type="sibTrans" cxnId="{CBD40B42-B7F5-4529-8EDB-5D2DF5A70328}">
      <dgm:prSet/>
      <dgm:spPr/>
      <dgm:t>
        <a:bodyPr/>
        <a:lstStyle/>
        <a:p>
          <a:endParaRPr lang="zh-CN" altLang="en-US"/>
        </a:p>
      </dgm:t>
    </dgm:pt>
    <dgm:pt modelId="{310D3965-CC48-4BCB-BAA7-0E9EC7951B63}">
      <dgm:prSet phldrT="[文本]"/>
      <dgm:spPr/>
      <dgm:t>
        <a:bodyPr/>
        <a:lstStyle/>
        <a:p>
          <a:r>
            <a:rPr lang="zh-CN" altLang="en-US" dirty="0"/>
            <a:t>参数遴选与提取</a:t>
          </a:r>
        </a:p>
      </dgm:t>
    </dgm:pt>
    <dgm:pt modelId="{ED2D4B5C-9DFA-49A8-A2A5-113ACDD161FE}" type="parTrans" cxnId="{C03F1AC5-6473-493F-94D5-AD7E5A81308A}">
      <dgm:prSet/>
      <dgm:spPr/>
      <dgm:t>
        <a:bodyPr/>
        <a:lstStyle/>
        <a:p>
          <a:endParaRPr lang="zh-CN" altLang="en-US"/>
        </a:p>
      </dgm:t>
    </dgm:pt>
    <dgm:pt modelId="{5966CE24-F5F4-496A-92D6-3FFB45FCAE4D}" type="sibTrans" cxnId="{C03F1AC5-6473-493F-94D5-AD7E5A81308A}">
      <dgm:prSet/>
      <dgm:spPr/>
      <dgm:t>
        <a:bodyPr/>
        <a:lstStyle/>
        <a:p>
          <a:endParaRPr lang="zh-CN" altLang="en-US"/>
        </a:p>
      </dgm:t>
    </dgm:pt>
    <dgm:pt modelId="{AD524A5A-8AB1-4BC8-A982-F0864D7FC0FF}">
      <dgm:prSet phldrT="[文本]"/>
      <dgm:spPr/>
      <dgm:t>
        <a:bodyPr/>
        <a:lstStyle/>
        <a:p>
          <a:r>
            <a:rPr lang="zh-CN" altLang="en-US" dirty="0"/>
            <a:t>可视化</a:t>
          </a:r>
        </a:p>
      </dgm:t>
    </dgm:pt>
    <dgm:pt modelId="{447DA326-5AD2-4888-8E1C-12DBC7470BDE}" type="parTrans" cxnId="{B8E7F4FC-3411-4F04-9CE0-B62150AF9EDF}">
      <dgm:prSet/>
      <dgm:spPr/>
      <dgm:t>
        <a:bodyPr/>
        <a:lstStyle/>
        <a:p>
          <a:endParaRPr lang="zh-CN" altLang="en-US"/>
        </a:p>
      </dgm:t>
    </dgm:pt>
    <dgm:pt modelId="{ED671010-0EE1-4EEB-82A4-EB2D9869E20D}" type="sibTrans" cxnId="{B8E7F4FC-3411-4F04-9CE0-B62150AF9EDF}">
      <dgm:prSet/>
      <dgm:spPr/>
      <dgm:t>
        <a:bodyPr/>
        <a:lstStyle/>
        <a:p>
          <a:endParaRPr lang="zh-CN" altLang="en-US"/>
        </a:p>
      </dgm:t>
    </dgm:pt>
    <dgm:pt modelId="{091226AC-92F3-4E84-B979-61D63027E2AF}" type="pres">
      <dgm:prSet presAssocID="{11C2EC5B-49F4-418A-98EF-DC496574D990}" presName="Name0" presStyleCnt="0">
        <dgm:presLayoutVars>
          <dgm:dir/>
          <dgm:resizeHandles val="exact"/>
        </dgm:presLayoutVars>
      </dgm:prSet>
      <dgm:spPr/>
    </dgm:pt>
    <dgm:pt modelId="{BF801F94-BB3E-4EDA-A5FB-B5947797A1DC}" type="pres">
      <dgm:prSet presAssocID="{C559EBB1-47E1-45BE-826E-EC91269B1E2D}" presName="node" presStyleLbl="node1" presStyleIdx="0" presStyleCnt="4">
        <dgm:presLayoutVars>
          <dgm:bulletEnabled val="1"/>
        </dgm:presLayoutVars>
      </dgm:prSet>
      <dgm:spPr/>
      <dgm:t>
        <a:bodyPr/>
        <a:lstStyle/>
        <a:p>
          <a:endParaRPr lang="zh-CN" altLang="en-US"/>
        </a:p>
      </dgm:t>
    </dgm:pt>
    <dgm:pt modelId="{AC8F0E8E-8F04-48F7-B83B-E2D80B1CF913}" type="pres">
      <dgm:prSet presAssocID="{D68190A8-70BF-43A8-9639-104A35757372}" presName="sibTrans" presStyleLbl="sibTrans2D1" presStyleIdx="0" presStyleCnt="3"/>
      <dgm:spPr/>
      <dgm:t>
        <a:bodyPr/>
        <a:lstStyle/>
        <a:p>
          <a:endParaRPr lang="zh-CN" altLang="en-US"/>
        </a:p>
      </dgm:t>
    </dgm:pt>
    <dgm:pt modelId="{14DAC8B8-5895-47E7-A7D4-9959D2C6452B}" type="pres">
      <dgm:prSet presAssocID="{D68190A8-70BF-43A8-9639-104A35757372}" presName="connectorText" presStyleLbl="sibTrans2D1" presStyleIdx="0" presStyleCnt="3"/>
      <dgm:spPr/>
      <dgm:t>
        <a:bodyPr/>
        <a:lstStyle/>
        <a:p>
          <a:endParaRPr lang="zh-CN" altLang="en-US"/>
        </a:p>
      </dgm:t>
    </dgm:pt>
    <dgm:pt modelId="{A3A67806-A66D-4D17-BFAC-D6C9E853BD2C}" type="pres">
      <dgm:prSet presAssocID="{2AF380C9-D4BA-4610-AD9C-100B00D55880}" presName="node" presStyleLbl="node1" presStyleIdx="1" presStyleCnt="4">
        <dgm:presLayoutVars>
          <dgm:bulletEnabled val="1"/>
        </dgm:presLayoutVars>
      </dgm:prSet>
      <dgm:spPr/>
      <dgm:t>
        <a:bodyPr/>
        <a:lstStyle/>
        <a:p>
          <a:endParaRPr lang="zh-CN" altLang="en-US"/>
        </a:p>
      </dgm:t>
    </dgm:pt>
    <dgm:pt modelId="{B04B7DE2-8635-4782-B2ED-7F98A9AE5E1D}" type="pres">
      <dgm:prSet presAssocID="{EE695B30-6D6D-4F68-8A4B-2AEA3C5F153A}" presName="sibTrans" presStyleLbl="sibTrans2D1" presStyleIdx="1" presStyleCnt="3"/>
      <dgm:spPr/>
      <dgm:t>
        <a:bodyPr/>
        <a:lstStyle/>
        <a:p>
          <a:endParaRPr lang="zh-CN" altLang="en-US"/>
        </a:p>
      </dgm:t>
    </dgm:pt>
    <dgm:pt modelId="{30DA5AFE-36BF-4699-ACD1-CACF6D5B9618}" type="pres">
      <dgm:prSet presAssocID="{EE695B30-6D6D-4F68-8A4B-2AEA3C5F153A}" presName="connectorText" presStyleLbl="sibTrans2D1" presStyleIdx="1" presStyleCnt="3"/>
      <dgm:spPr/>
      <dgm:t>
        <a:bodyPr/>
        <a:lstStyle/>
        <a:p>
          <a:endParaRPr lang="zh-CN" altLang="en-US"/>
        </a:p>
      </dgm:t>
    </dgm:pt>
    <dgm:pt modelId="{128BBA93-BF0F-4808-A26C-29DE70740CEF}" type="pres">
      <dgm:prSet presAssocID="{310D3965-CC48-4BCB-BAA7-0E9EC7951B63}" presName="node" presStyleLbl="node1" presStyleIdx="2" presStyleCnt="4">
        <dgm:presLayoutVars>
          <dgm:bulletEnabled val="1"/>
        </dgm:presLayoutVars>
      </dgm:prSet>
      <dgm:spPr/>
      <dgm:t>
        <a:bodyPr/>
        <a:lstStyle/>
        <a:p>
          <a:endParaRPr lang="zh-CN" altLang="en-US"/>
        </a:p>
      </dgm:t>
    </dgm:pt>
    <dgm:pt modelId="{0EDA6F65-EEA4-47FC-AF4E-B05002BB9AEB}" type="pres">
      <dgm:prSet presAssocID="{5966CE24-F5F4-496A-92D6-3FFB45FCAE4D}" presName="sibTrans" presStyleLbl="sibTrans2D1" presStyleIdx="2" presStyleCnt="3"/>
      <dgm:spPr/>
      <dgm:t>
        <a:bodyPr/>
        <a:lstStyle/>
        <a:p>
          <a:endParaRPr lang="zh-CN" altLang="en-US"/>
        </a:p>
      </dgm:t>
    </dgm:pt>
    <dgm:pt modelId="{6EA40486-49A4-4992-BB51-3AD86CD59FA7}" type="pres">
      <dgm:prSet presAssocID="{5966CE24-F5F4-496A-92D6-3FFB45FCAE4D}" presName="connectorText" presStyleLbl="sibTrans2D1" presStyleIdx="2" presStyleCnt="3"/>
      <dgm:spPr/>
      <dgm:t>
        <a:bodyPr/>
        <a:lstStyle/>
        <a:p>
          <a:endParaRPr lang="zh-CN" altLang="en-US"/>
        </a:p>
      </dgm:t>
    </dgm:pt>
    <dgm:pt modelId="{DC6A3556-35A5-42D1-BC08-FCB1321CBDB6}" type="pres">
      <dgm:prSet presAssocID="{AD524A5A-8AB1-4BC8-A982-F0864D7FC0FF}" presName="node" presStyleLbl="node1" presStyleIdx="3" presStyleCnt="4">
        <dgm:presLayoutVars>
          <dgm:bulletEnabled val="1"/>
        </dgm:presLayoutVars>
      </dgm:prSet>
      <dgm:spPr/>
      <dgm:t>
        <a:bodyPr/>
        <a:lstStyle/>
        <a:p>
          <a:endParaRPr lang="zh-CN" altLang="en-US"/>
        </a:p>
      </dgm:t>
    </dgm:pt>
  </dgm:ptLst>
  <dgm:cxnLst>
    <dgm:cxn modelId="{9DE961D1-A541-49AE-ACD0-DEF82BFE6F97}" type="presOf" srcId="{C559EBB1-47E1-45BE-826E-EC91269B1E2D}" destId="{BF801F94-BB3E-4EDA-A5FB-B5947797A1DC}" srcOrd="0" destOrd="0" presId="urn:microsoft.com/office/officeart/2005/8/layout/process1"/>
    <dgm:cxn modelId="{CBD40B42-B7F5-4529-8EDB-5D2DF5A70328}" srcId="{11C2EC5B-49F4-418A-98EF-DC496574D990}" destId="{2AF380C9-D4BA-4610-AD9C-100B00D55880}" srcOrd="1" destOrd="0" parTransId="{326EA2A7-B0FA-4C1E-B28D-1B07F22CB9AB}" sibTransId="{EE695B30-6D6D-4F68-8A4B-2AEA3C5F153A}"/>
    <dgm:cxn modelId="{FE98DD70-1E5D-4B0A-90A0-652F8E6CC969}" type="presOf" srcId="{310D3965-CC48-4BCB-BAA7-0E9EC7951B63}" destId="{128BBA93-BF0F-4808-A26C-29DE70740CEF}" srcOrd="0" destOrd="0" presId="urn:microsoft.com/office/officeart/2005/8/layout/process1"/>
    <dgm:cxn modelId="{6C2ED130-2531-4DAF-9BA8-F85F8883D453}" type="presOf" srcId="{5966CE24-F5F4-496A-92D6-3FFB45FCAE4D}" destId="{0EDA6F65-EEA4-47FC-AF4E-B05002BB9AEB}" srcOrd="0" destOrd="0" presId="urn:microsoft.com/office/officeart/2005/8/layout/process1"/>
    <dgm:cxn modelId="{F72B9723-4558-4E4C-B18E-CCB01CAD1F3F}" type="presOf" srcId="{EE695B30-6D6D-4F68-8A4B-2AEA3C5F153A}" destId="{B04B7DE2-8635-4782-B2ED-7F98A9AE5E1D}" srcOrd="0" destOrd="0" presId="urn:microsoft.com/office/officeart/2005/8/layout/process1"/>
    <dgm:cxn modelId="{5A67674D-AF1F-4967-8101-DBE4C41990F4}" type="presOf" srcId="{5966CE24-F5F4-496A-92D6-3FFB45FCAE4D}" destId="{6EA40486-49A4-4992-BB51-3AD86CD59FA7}" srcOrd="1" destOrd="0" presId="urn:microsoft.com/office/officeart/2005/8/layout/process1"/>
    <dgm:cxn modelId="{B8E7F4FC-3411-4F04-9CE0-B62150AF9EDF}" srcId="{11C2EC5B-49F4-418A-98EF-DC496574D990}" destId="{AD524A5A-8AB1-4BC8-A982-F0864D7FC0FF}" srcOrd="3" destOrd="0" parTransId="{447DA326-5AD2-4888-8E1C-12DBC7470BDE}" sibTransId="{ED671010-0EE1-4EEB-82A4-EB2D9869E20D}"/>
    <dgm:cxn modelId="{1532497C-CE02-4FAE-A088-7028D2D49B1C}" type="presOf" srcId="{2AF380C9-D4BA-4610-AD9C-100B00D55880}" destId="{A3A67806-A66D-4D17-BFAC-D6C9E853BD2C}" srcOrd="0" destOrd="0" presId="urn:microsoft.com/office/officeart/2005/8/layout/process1"/>
    <dgm:cxn modelId="{50EDDC3D-780F-4C15-B882-DA4165488532}" srcId="{11C2EC5B-49F4-418A-98EF-DC496574D990}" destId="{C559EBB1-47E1-45BE-826E-EC91269B1E2D}" srcOrd="0" destOrd="0" parTransId="{2876291A-722F-4F5C-9468-5B9EDC627228}" sibTransId="{D68190A8-70BF-43A8-9639-104A35757372}"/>
    <dgm:cxn modelId="{C03F1AC5-6473-493F-94D5-AD7E5A81308A}" srcId="{11C2EC5B-49F4-418A-98EF-DC496574D990}" destId="{310D3965-CC48-4BCB-BAA7-0E9EC7951B63}" srcOrd="2" destOrd="0" parTransId="{ED2D4B5C-9DFA-49A8-A2A5-113ACDD161FE}" sibTransId="{5966CE24-F5F4-496A-92D6-3FFB45FCAE4D}"/>
    <dgm:cxn modelId="{67DDAEE3-479C-4812-A2A9-3E13A98AB4ED}" type="presOf" srcId="{EE695B30-6D6D-4F68-8A4B-2AEA3C5F153A}" destId="{30DA5AFE-36BF-4699-ACD1-CACF6D5B9618}" srcOrd="1" destOrd="0" presId="urn:microsoft.com/office/officeart/2005/8/layout/process1"/>
    <dgm:cxn modelId="{C1463F09-AD77-476D-B2A2-F3FAD42031AF}" type="presOf" srcId="{AD524A5A-8AB1-4BC8-A982-F0864D7FC0FF}" destId="{DC6A3556-35A5-42D1-BC08-FCB1321CBDB6}" srcOrd="0" destOrd="0" presId="urn:microsoft.com/office/officeart/2005/8/layout/process1"/>
    <dgm:cxn modelId="{249D0D0D-DB52-4D37-A788-039CA57915C2}" type="presOf" srcId="{11C2EC5B-49F4-418A-98EF-DC496574D990}" destId="{091226AC-92F3-4E84-B979-61D63027E2AF}" srcOrd="0" destOrd="0" presId="urn:microsoft.com/office/officeart/2005/8/layout/process1"/>
    <dgm:cxn modelId="{8843AC44-4E4F-497F-B681-834F1E280F41}" type="presOf" srcId="{D68190A8-70BF-43A8-9639-104A35757372}" destId="{AC8F0E8E-8F04-48F7-B83B-E2D80B1CF913}" srcOrd="0" destOrd="0" presId="urn:microsoft.com/office/officeart/2005/8/layout/process1"/>
    <dgm:cxn modelId="{540F4C0F-54E6-48DE-9CC5-A6B1283A654F}" type="presOf" srcId="{D68190A8-70BF-43A8-9639-104A35757372}" destId="{14DAC8B8-5895-47E7-A7D4-9959D2C6452B}" srcOrd="1" destOrd="0" presId="urn:microsoft.com/office/officeart/2005/8/layout/process1"/>
    <dgm:cxn modelId="{5A284DCD-A4B1-4EFB-9501-BF7DC6B9CFEF}" type="presParOf" srcId="{091226AC-92F3-4E84-B979-61D63027E2AF}" destId="{BF801F94-BB3E-4EDA-A5FB-B5947797A1DC}" srcOrd="0" destOrd="0" presId="urn:microsoft.com/office/officeart/2005/8/layout/process1"/>
    <dgm:cxn modelId="{7B45DA85-2D8F-4B70-A41E-B6055E3014FA}" type="presParOf" srcId="{091226AC-92F3-4E84-B979-61D63027E2AF}" destId="{AC8F0E8E-8F04-48F7-B83B-E2D80B1CF913}" srcOrd="1" destOrd="0" presId="urn:microsoft.com/office/officeart/2005/8/layout/process1"/>
    <dgm:cxn modelId="{16035AFD-7FD7-4302-A07A-F30245840FBD}" type="presParOf" srcId="{AC8F0E8E-8F04-48F7-B83B-E2D80B1CF913}" destId="{14DAC8B8-5895-47E7-A7D4-9959D2C6452B}" srcOrd="0" destOrd="0" presId="urn:microsoft.com/office/officeart/2005/8/layout/process1"/>
    <dgm:cxn modelId="{AD078296-1D46-49BB-A3B0-0533F19CF934}" type="presParOf" srcId="{091226AC-92F3-4E84-B979-61D63027E2AF}" destId="{A3A67806-A66D-4D17-BFAC-D6C9E853BD2C}" srcOrd="2" destOrd="0" presId="urn:microsoft.com/office/officeart/2005/8/layout/process1"/>
    <dgm:cxn modelId="{D2EFF462-002B-4CFE-ACCC-DB387677E8AD}" type="presParOf" srcId="{091226AC-92F3-4E84-B979-61D63027E2AF}" destId="{B04B7DE2-8635-4782-B2ED-7F98A9AE5E1D}" srcOrd="3" destOrd="0" presId="urn:microsoft.com/office/officeart/2005/8/layout/process1"/>
    <dgm:cxn modelId="{CCB7BB85-B23A-4AA0-B802-0AC837E78202}" type="presParOf" srcId="{B04B7DE2-8635-4782-B2ED-7F98A9AE5E1D}" destId="{30DA5AFE-36BF-4699-ACD1-CACF6D5B9618}" srcOrd="0" destOrd="0" presId="urn:microsoft.com/office/officeart/2005/8/layout/process1"/>
    <dgm:cxn modelId="{994FB91F-8C51-4E7C-9DDF-68F504229DEA}" type="presParOf" srcId="{091226AC-92F3-4E84-B979-61D63027E2AF}" destId="{128BBA93-BF0F-4808-A26C-29DE70740CEF}" srcOrd="4" destOrd="0" presId="urn:microsoft.com/office/officeart/2005/8/layout/process1"/>
    <dgm:cxn modelId="{867CBE44-7B0C-40C3-8F36-C2E895F9591C}" type="presParOf" srcId="{091226AC-92F3-4E84-B979-61D63027E2AF}" destId="{0EDA6F65-EEA4-47FC-AF4E-B05002BB9AEB}" srcOrd="5" destOrd="0" presId="urn:microsoft.com/office/officeart/2005/8/layout/process1"/>
    <dgm:cxn modelId="{D293FEB9-E579-4653-A8C8-8387F25B2C0F}" type="presParOf" srcId="{0EDA6F65-EEA4-47FC-AF4E-B05002BB9AEB}" destId="{6EA40486-49A4-4992-BB51-3AD86CD59FA7}" srcOrd="0" destOrd="0" presId="urn:microsoft.com/office/officeart/2005/8/layout/process1"/>
    <dgm:cxn modelId="{5A23B345-3AFD-4D80-B0D3-BB7CF9D661A5}" type="presParOf" srcId="{091226AC-92F3-4E84-B979-61D63027E2AF}" destId="{DC6A3556-35A5-42D1-BC08-FCB1321CBDB6}"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C7D37B2-E01B-485D-AE09-1AE220C2A734}" type="doc">
      <dgm:prSet loTypeId="urn:microsoft.com/office/officeart/2005/8/layout/hierarchy3" loCatId="list" qsTypeId="urn:microsoft.com/office/officeart/2005/8/quickstyle/simple2" qsCatId="simple" csTypeId="urn:microsoft.com/office/officeart/2005/8/colors/accent1_2" csCatId="accent1" phldr="1"/>
      <dgm:spPr/>
      <dgm:t>
        <a:bodyPr/>
        <a:lstStyle/>
        <a:p>
          <a:endParaRPr lang="zh-CN" altLang="en-US"/>
        </a:p>
      </dgm:t>
    </dgm:pt>
    <dgm:pt modelId="{4F925ACE-39EF-4D37-BB2A-6EA1F517ECA6}">
      <dgm:prSet phldrT="[文本]"/>
      <dgm:spPr/>
      <dgm:t>
        <a:bodyPr/>
        <a:lstStyle/>
        <a:p>
          <a:r>
            <a:rPr lang="zh-CN" altLang="en-US" b="1" dirty="0">
              <a:latin typeface="微软雅黑" panose="020B0503020204020204" pitchFamily="34" charset="-122"/>
              <a:ea typeface="微软雅黑" panose="020B0503020204020204" pitchFamily="34" charset="-122"/>
            </a:rPr>
            <a:t>预测模型</a:t>
          </a:r>
          <a:endParaRPr lang="zh-CN" altLang="en-US" dirty="0">
            <a:latin typeface="微软雅黑" panose="020B0503020204020204" pitchFamily="34" charset="-122"/>
            <a:ea typeface="微软雅黑" panose="020B0503020204020204" pitchFamily="34" charset="-122"/>
          </a:endParaRPr>
        </a:p>
      </dgm:t>
    </dgm:pt>
    <dgm:pt modelId="{BD2C9D6F-37AF-4C27-BC77-946E033762BE}" type="par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FACDDE06-5C7A-4E75-9E5A-F2B3EE9069AC}" type="sib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B1735DA5-5402-445D-889D-205463A5DE5D}">
      <dgm:prSet phldrT="[文本]" custT="1"/>
      <dgm:spPr/>
      <dgm:t>
        <a:bodyPr/>
        <a:lstStyle/>
        <a:p>
          <a:r>
            <a:rPr lang="zh-CN" altLang="en-US" sz="1050" dirty="0">
              <a:latin typeface="微软雅黑" panose="020B0503020204020204" pitchFamily="34" charset="-122"/>
              <a:ea typeface="微软雅黑" panose="020B0503020204020204" pitchFamily="34" charset="-122"/>
            </a:rPr>
            <a:t>最小二乘法</a:t>
          </a:r>
        </a:p>
      </dgm:t>
    </dgm:pt>
    <dgm:pt modelId="{08D47064-B612-4DD6-A9EF-DA4D742A1939}" type="par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495D5618-FE11-470A-B1EC-630D0112FF0B}" type="sib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A29915A7-6055-4AC3-8C1F-1B45CBADFF94}">
      <dgm:prSet phldrT="[文本]" custT="1"/>
      <dgm:spPr/>
      <dgm:t>
        <a:bodyPr/>
        <a:lstStyle/>
        <a:p>
          <a:r>
            <a:rPr lang="zh-CN" altLang="en-US" sz="1050" dirty="0">
              <a:latin typeface="微软雅黑" panose="020B0503020204020204" pitchFamily="34" charset="-122"/>
              <a:ea typeface="微软雅黑" panose="020B0503020204020204" pitchFamily="34" charset="-122"/>
            </a:rPr>
            <a:t>多元统计回归</a:t>
          </a:r>
        </a:p>
      </dgm:t>
    </dgm:pt>
    <dgm:pt modelId="{6691E3D5-02BD-4631-96FF-E5AF329A6017}" type="par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E4ECEE65-4409-42C1-A0DC-1DC4F1485C60}" type="sib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16090CCC-E01E-4B70-BEBC-4D52E441DBC5}">
      <dgm:prSet phldrT="[文本]"/>
      <dgm:spPr/>
      <dgm:t>
        <a:bodyPr/>
        <a:lstStyle/>
        <a:p>
          <a:r>
            <a:rPr lang="zh-CN" altLang="en-US" b="1" dirty="0">
              <a:latin typeface="微软雅黑" panose="020B0503020204020204" pitchFamily="34" charset="-122"/>
              <a:ea typeface="微软雅黑" panose="020B0503020204020204" pitchFamily="34" charset="-122"/>
            </a:rPr>
            <a:t>目的</a:t>
          </a:r>
          <a:endParaRPr lang="zh-CN" altLang="en-US" dirty="0">
            <a:latin typeface="微软雅黑" panose="020B0503020204020204" pitchFamily="34" charset="-122"/>
            <a:ea typeface="微软雅黑" panose="020B0503020204020204" pitchFamily="34" charset="-122"/>
          </a:endParaRPr>
        </a:p>
      </dgm:t>
    </dgm:pt>
    <dgm:pt modelId="{AC07B841-129A-4CCE-A448-05CA87307AC0}" type="par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508419CE-901D-4E65-AC78-394AD7054BD7}" type="sib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FCA41F85-CA58-461C-BA03-45B19515C84A}">
      <dgm:prSet phldrT="[文本]"/>
      <dgm:spPr/>
      <dgm:t>
        <a:bodyPr/>
        <a:lstStyle/>
        <a:p>
          <a:r>
            <a:rPr lang="zh-CN" altLang="en-US" b="1" dirty="0">
              <a:latin typeface="微软雅黑" panose="020B0503020204020204" pitchFamily="34" charset="-122"/>
              <a:ea typeface="微软雅黑" panose="020B0503020204020204" pitchFamily="34" charset="-122"/>
            </a:rPr>
            <a:t>分析对象</a:t>
          </a:r>
          <a:endParaRPr lang="zh-CN" altLang="en-US" dirty="0">
            <a:latin typeface="微软雅黑" panose="020B0503020204020204" pitchFamily="34" charset="-122"/>
            <a:ea typeface="微软雅黑" panose="020B0503020204020204" pitchFamily="34" charset="-122"/>
          </a:endParaRPr>
        </a:p>
      </dgm:t>
    </dgm:pt>
    <dgm:pt modelId="{77D3391A-9AB4-4AF5-9366-F833174505E6}" type="par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F9CB99C0-CD6B-4264-A282-FF019FB3C2AD}" type="sib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920AD640-BE78-46BF-958F-1763B716CDE9}">
      <dgm:prSet phldrT="[文本]" custT="1"/>
      <dgm:spPr/>
      <dgm:t>
        <a:bodyPr/>
        <a:lstStyle/>
        <a:p>
          <a:r>
            <a:rPr lang="zh-CN" altLang="en-US" sz="1050" dirty="0">
              <a:latin typeface="微软雅黑" panose="020B0503020204020204" pitchFamily="34" charset="-122"/>
              <a:ea typeface="微软雅黑" panose="020B0503020204020204" pitchFamily="34" charset="-122"/>
            </a:rPr>
            <a:t>物料消耗</a:t>
          </a:r>
        </a:p>
      </dgm:t>
    </dgm:pt>
    <dgm:pt modelId="{95A8F6CA-BFAE-4BE5-90FE-17D64F715F2F}" type="par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F20AAB23-E94F-4AF6-B382-F39838058DE8}" type="sib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7ADCFBCC-DB5D-4438-A6D9-98D29014954D}">
      <dgm:prSet phldrT="[文本]" custT="1"/>
      <dgm:spPr/>
      <dgm:t>
        <a:bodyPr/>
        <a:lstStyle/>
        <a:p>
          <a:r>
            <a:rPr lang="zh-CN" altLang="en-US" sz="1050" dirty="0">
              <a:latin typeface="微软雅黑" panose="020B0503020204020204" pitchFamily="34" charset="-122"/>
              <a:ea typeface="微软雅黑" panose="020B0503020204020204" pitchFamily="34" charset="-122"/>
            </a:rPr>
            <a:t>能源消耗</a:t>
          </a:r>
        </a:p>
      </dgm:t>
    </dgm:pt>
    <dgm:pt modelId="{6C4BEDD5-CA91-43A8-99AC-8B2702DDFF14}" type="par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A16767E3-8F42-4CFD-A39E-6FE3A1481EC1}" type="sib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FBDCAC1C-A6FE-4413-A47B-2CC3E09E4EFB}">
      <dgm:prSet phldrT="[文本]" custT="1"/>
      <dgm:spPr/>
      <dgm:t>
        <a:bodyPr/>
        <a:lstStyle/>
        <a:p>
          <a:r>
            <a:rPr lang="zh-CN" altLang="en-US" sz="1050" dirty="0">
              <a:latin typeface="微软雅黑" panose="020B0503020204020204" pitchFamily="34" charset="-122"/>
              <a:ea typeface="微软雅黑" panose="020B0503020204020204" pitchFamily="34" charset="-122"/>
            </a:rPr>
            <a:t>人力消耗</a:t>
          </a:r>
        </a:p>
      </dgm:t>
    </dgm:pt>
    <dgm:pt modelId="{18BCC799-F268-4872-9EFD-7CC49F2B5EFC}" type="par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2536A067-D4C0-43E1-94A6-9AFAAA717164}" type="sib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3D58551A-59C3-4C12-B868-537B854312C3}">
      <dgm:prSet phldrT="[文本]" custT="1"/>
      <dgm:spPr/>
      <dgm:t>
        <a:bodyPr/>
        <a:lstStyle/>
        <a:p>
          <a:r>
            <a:rPr lang="zh-CN" altLang="en-US" sz="1050" dirty="0">
              <a:latin typeface="微软雅黑" panose="020B0503020204020204" pitchFamily="34" charset="-122"/>
              <a:ea typeface="微软雅黑" panose="020B0503020204020204" pitchFamily="34" charset="-122"/>
            </a:rPr>
            <a:t>函数型分析</a:t>
          </a:r>
        </a:p>
      </dgm:t>
    </dgm:pt>
    <dgm:pt modelId="{88B45919-AFF7-4C16-8B08-A1C0BF5444BB}" type="par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6D0FCB50-2004-4BD0-9C98-A65D1D8B75CE}" type="sib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8BC09F01-C3C3-4DC0-BCE3-5A5BA07B761A}">
      <dgm:prSet phldrT="[文本]" custT="1"/>
      <dgm:spPr/>
      <dgm:t>
        <a:bodyPr/>
        <a:lstStyle/>
        <a:p>
          <a:r>
            <a:rPr lang="zh-CN" altLang="en-US" sz="1050" dirty="0">
              <a:latin typeface="微软雅黑" panose="020B0503020204020204" pitchFamily="34" charset="-122"/>
              <a:ea typeface="微软雅黑" panose="020B0503020204020204" pitchFamily="34" charset="-122"/>
            </a:rPr>
            <a:t>建立目标优化约束关系</a:t>
          </a:r>
        </a:p>
      </dgm:t>
    </dgm:pt>
    <dgm:pt modelId="{4017914A-FE33-4734-AAAD-D69734B0C722}" type="par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5AFDF4C-BE91-4F8E-817A-728FFAEF50A4}" type="sib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443B1CE-59E0-4491-9B68-143820AE4F50}">
      <dgm:prSet phldrT="[文本]" custT="1"/>
      <dgm:spPr/>
      <dgm:t>
        <a:bodyPr/>
        <a:lstStyle/>
        <a:p>
          <a:r>
            <a:rPr lang="zh-CN" altLang="en-US" sz="1050" dirty="0">
              <a:latin typeface="微软雅黑" panose="020B0503020204020204" pitchFamily="34" charset="-122"/>
              <a:ea typeface="微软雅黑" panose="020B0503020204020204" pitchFamily="34" charset="-122"/>
            </a:rPr>
            <a:t>评估成本优化弹性区间</a:t>
          </a:r>
        </a:p>
      </dgm:t>
    </dgm:pt>
    <dgm:pt modelId="{63578AC5-4363-4AE8-B71F-DD1ADC4E33C0}" type="par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0469DBF9-64B1-44C0-B724-DEBB5F4D73EF}" type="sib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C0871646-0822-449A-9E28-BAD34C18F00F}" type="pres">
      <dgm:prSet presAssocID="{2C7D37B2-E01B-485D-AE09-1AE220C2A734}" presName="diagram" presStyleCnt="0">
        <dgm:presLayoutVars>
          <dgm:chPref val="1"/>
          <dgm:dir/>
          <dgm:animOne val="branch"/>
          <dgm:animLvl val="lvl"/>
          <dgm:resizeHandles/>
        </dgm:presLayoutVars>
      </dgm:prSet>
      <dgm:spPr/>
      <dgm:t>
        <a:bodyPr/>
        <a:lstStyle/>
        <a:p>
          <a:endParaRPr lang="zh-CN" altLang="en-US"/>
        </a:p>
      </dgm:t>
    </dgm:pt>
    <dgm:pt modelId="{6A2170F9-98E6-4E5A-A781-6ABAB4316E15}" type="pres">
      <dgm:prSet presAssocID="{FCA41F85-CA58-461C-BA03-45B19515C84A}" presName="root" presStyleCnt="0"/>
      <dgm:spPr/>
    </dgm:pt>
    <dgm:pt modelId="{A2209F8C-DB77-4C6A-A2E8-DE719BA334BC}" type="pres">
      <dgm:prSet presAssocID="{FCA41F85-CA58-461C-BA03-45B19515C84A}" presName="rootComposite" presStyleCnt="0"/>
      <dgm:spPr/>
    </dgm:pt>
    <dgm:pt modelId="{37DE5D10-3AAD-4FC6-A0BF-6C62C878C4C2}" type="pres">
      <dgm:prSet presAssocID="{FCA41F85-CA58-461C-BA03-45B19515C84A}" presName="rootText" presStyleLbl="node1" presStyleIdx="0" presStyleCnt="3" custScaleX="159156"/>
      <dgm:spPr/>
      <dgm:t>
        <a:bodyPr/>
        <a:lstStyle/>
        <a:p>
          <a:endParaRPr lang="zh-CN" altLang="en-US"/>
        </a:p>
      </dgm:t>
    </dgm:pt>
    <dgm:pt modelId="{184956C2-5784-442A-9E67-E41BC5C14BFE}" type="pres">
      <dgm:prSet presAssocID="{FCA41F85-CA58-461C-BA03-45B19515C84A}" presName="rootConnector" presStyleLbl="node1" presStyleIdx="0" presStyleCnt="3"/>
      <dgm:spPr/>
      <dgm:t>
        <a:bodyPr/>
        <a:lstStyle/>
        <a:p>
          <a:endParaRPr lang="zh-CN" altLang="en-US"/>
        </a:p>
      </dgm:t>
    </dgm:pt>
    <dgm:pt modelId="{F1EA5B81-373F-446B-86E6-0D342D4D2A2D}" type="pres">
      <dgm:prSet presAssocID="{FCA41F85-CA58-461C-BA03-45B19515C84A}" presName="childShape" presStyleCnt="0"/>
      <dgm:spPr/>
    </dgm:pt>
    <dgm:pt modelId="{E874FCB1-C198-4D21-A74B-B9E36F5E34F4}" type="pres">
      <dgm:prSet presAssocID="{95A8F6CA-BFAE-4BE5-90FE-17D64F715F2F}" presName="Name13" presStyleLbl="parChTrans1D2" presStyleIdx="0" presStyleCnt="8"/>
      <dgm:spPr/>
      <dgm:t>
        <a:bodyPr/>
        <a:lstStyle/>
        <a:p>
          <a:endParaRPr lang="zh-CN" altLang="en-US"/>
        </a:p>
      </dgm:t>
    </dgm:pt>
    <dgm:pt modelId="{5D3B362B-D5B9-4322-A30E-19213398C0A7}" type="pres">
      <dgm:prSet presAssocID="{920AD640-BE78-46BF-958F-1763B716CDE9}" presName="childText" presStyleLbl="bgAcc1" presStyleIdx="0" presStyleCnt="8" custScaleX="159156" custLinFactNeighborX="1630" custLinFactNeighborY="-9565">
        <dgm:presLayoutVars>
          <dgm:bulletEnabled val="1"/>
        </dgm:presLayoutVars>
      </dgm:prSet>
      <dgm:spPr/>
      <dgm:t>
        <a:bodyPr/>
        <a:lstStyle/>
        <a:p>
          <a:endParaRPr lang="zh-CN" altLang="en-US"/>
        </a:p>
      </dgm:t>
    </dgm:pt>
    <dgm:pt modelId="{506C4D84-0FD0-4A51-B3D9-834F5B76C3CE}" type="pres">
      <dgm:prSet presAssocID="{6C4BEDD5-CA91-43A8-99AC-8B2702DDFF14}" presName="Name13" presStyleLbl="parChTrans1D2" presStyleIdx="1" presStyleCnt="8"/>
      <dgm:spPr/>
      <dgm:t>
        <a:bodyPr/>
        <a:lstStyle/>
        <a:p>
          <a:endParaRPr lang="zh-CN" altLang="en-US"/>
        </a:p>
      </dgm:t>
    </dgm:pt>
    <dgm:pt modelId="{5CD0BFC8-B6F5-41F0-BE2C-1D835A66E5BA}" type="pres">
      <dgm:prSet presAssocID="{7ADCFBCC-DB5D-4438-A6D9-98D29014954D}" presName="childText" presStyleLbl="bgAcc1" presStyleIdx="1" presStyleCnt="8" custScaleX="159156">
        <dgm:presLayoutVars>
          <dgm:bulletEnabled val="1"/>
        </dgm:presLayoutVars>
      </dgm:prSet>
      <dgm:spPr/>
      <dgm:t>
        <a:bodyPr/>
        <a:lstStyle/>
        <a:p>
          <a:endParaRPr lang="zh-CN" altLang="en-US"/>
        </a:p>
      </dgm:t>
    </dgm:pt>
    <dgm:pt modelId="{59176A0C-BFD9-4DAE-8D1A-C906806F310B}" type="pres">
      <dgm:prSet presAssocID="{18BCC799-F268-4872-9EFD-7CC49F2B5EFC}" presName="Name13" presStyleLbl="parChTrans1D2" presStyleIdx="2" presStyleCnt="8"/>
      <dgm:spPr/>
      <dgm:t>
        <a:bodyPr/>
        <a:lstStyle/>
        <a:p>
          <a:endParaRPr lang="zh-CN" altLang="en-US"/>
        </a:p>
      </dgm:t>
    </dgm:pt>
    <dgm:pt modelId="{FDB3F846-25BA-4A80-B417-4D0C31220E3E}" type="pres">
      <dgm:prSet presAssocID="{FBDCAC1C-A6FE-4413-A47B-2CC3E09E4EFB}" presName="childText" presStyleLbl="bgAcc1" presStyleIdx="2" presStyleCnt="8" custScaleX="159156">
        <dgm:presLayoutVars>
          <dgm:bulletEnabled val="1"/>
        </dgm:presLayoutVars>
      </dgm:prSet>
      <dgm:spPr/>
      <dgm:t>
        <a:bodyPr/>
        <a:lstStyle/>
        <a:p>
          <a:endParaRPr lang="zh-CN" altLang="en-US"/>
        </a:p>
      </dgm:t>
    </dgm:pt>
    <dgm:pt modelId="{D954D125-AF94-4BE9-9C7B-74AEC7C4AB4F}" type="pres">
      <dgm:prSet presAssocID="{4F925ACE-39EF-4D37-BB2A-6EA1F517ECA6}" presName="root" presStyleCnt="0"/>
      <dgm:spPr/>
    </dgm:pt>
    <dgm:pt modelId="{54FF872F-315E-47F2-8200-5DEC985E89BD}" type="pres">
      <dgm:prSet presAssocID="{4F925ACE-39EF-4D37-BB2A-6EA1F517ECA6}" presName="rootComposite" presStyleCnt="0"/>
      <dgm:spPr/>
    </dgm:pt>
    <dgm:pt modelId="{EB9830B7-1EEA-40E7-B94F-4C97BA5A80C5}" type="pres">
      <dgm:prSet presAssocID="{4F925ACE-39EF-4D37-BB2A-6EA1F517ECA6}" presName="rootText" presStyleLbl="node1" presStyleIdx="1" presStyleCnt="3" custScaleX="159156"/>
      <dgm:spPr/>
      <dgm:t>
        <a:bodyPr/>
        <a:lstStyle/>
        <a:p>
          <a:endParaRPr lang="zh-CN" altLang="en-US"/>
        </a:p>
      </dgm:t>
    </dgm:pt>
    <dgm:pt modelId="{D46F8653-356C-47CC-BCA7-E021B2A32005}" type="pres">
      <dgm:prSet presAssocID="{4F925ACE-39EF-4D37-BB2A-6EA1F517ECA6}" presName="rootConnector" presStyleLbl="node1" presStyleIdx="1" presStyleCnt="3"/>
      <dgm:spPr/>
      <dgm:t>
        <a:bodyPr/>
        <a:lstStyle/>
        <a:p>
          <a:endParaRPr lang="zh-CN" altLang="en-US"/>
        </a:p>
      </dgm:t>
    </dgm:pt>
    <dgm:pt modelId="{C2CD65E1-5234-4D6F-8D05-47D191CC3EB5}" type="pres">
      <dgm:prSet presAssocID="{4F925ACE-39EF-4D37-BB2A-6EA1F517ECA6}" presName="childShape" presStyleCnt="0"/>
      <dgm:spPr/>
    </dgm:pt>
    <dgm:pt modelId="{654A1325-47A7-43BC-A6E1-21EC20292CD7}" type="pres">
      <dgm:prSet presAssocID="{08D47064-B612-4DD6-A9EF-DA4D742A1939}" presName="Name13" presStyleLbl="parChTrans1D2" presStyleIdx="3" presStyleCnt="8"/>
      <dgm:spPr/>
      <dgm:t>
        <a:bodyPr/>
        <a:lstStyle/>
        <a:p>
          <a:endParaRPr lang="zh-CN" altLang="en-US"/>
        </a:p>
      </dgm:t>
    </dgm:pt>
    <dgm:pt modelId="{DF66E7C9-AAC7-42EB-A4E6-485CD6686B93}" type="pres">
      <dgm:prSet presAssocID="{B1735DA5-5402-445D-889D-205463A5DE5D}" presName="childText" presStyleLbl="bgAcc1" presStyleIdx="3" presStyleCnt="8" custScaleX="159156" custLinFactNeighborX="-2534" custLinFactNeighborY="-12570">
        <dgm:presLayoutVars>
          <dgm:bulletEnabled val="1"/>
        </dgm:presLayoutVars>
      </dgm:prSet>
      <dgm:spPr/>
      <dgm:t>
        <a:bodyPr/>
        <a:lstStyle/>
        <a:p>
          <a:endParaRPr lang="zh-CN" altLang="en-US"/>
        </a:p>
      </dgm:t>
    </dgm:pt>
    <dgm:pt modelId="{C5ECBF2F-9704-48FE-A5C8-149CC8396E81}" type="pres">
      <dgm:prSet presAssocID="{6691E3D5-02BD-4631-96FF-E5AF329A6017}" presName="Name13" presStyleLbl="parChTrans1D2" presStyleIdx="4" presStyleCnt="8"/>
      <dgm:spPr/>
      <dgm:t>
        <a:bodyPr/>
        <a:lstStyle/>
        <a:p>
          <a:endParaRPr lang="zh-CN" altLang="en-US"/>
        </a:p>
      </dgm:t>
    </dgm:pt>
    <dgm:pt modelId="{B8C54604-78BA-49B1-882D-7328649B6E16}" type="pres">
      <dgm:prSet presAssocID="{A29915A7-6055-4AC3-8C1F-1B45CBADFF94}" presName="childText" presStyleLbl="bgAcc1" presStyleIdx="4" presStyleCnt="8" custScaleX="159156">
        <dgm:presLayoutVars>
          <dgm:bulletEnabled val="1"/>
        </dgm:presLayoutVars>
      </dgm:prSet>
      <dgm:spPr/>
      <dgm:t>
        <a:bodyPr/>
        <a:lstStyle/>
        <a:p>
          <a:endParaRPr lang="zh-CN" altLang="en-US"/>
        </a:p>
      </dgm:t>
    </dgm:pt>
    <dgm:pt modelId="{1BFB36A8-08F3-463A-851E-22FEA2EBD82D}" type="pres">
      <dgm:prSet presAssocID="{88B45919-AFF7-4C16-8B08-A1C0BF5444BB}" presName="Name13" presStyleLbl="parChTrans1D2" presStyleIdx="5" presStyleCnt="8"/>
      <dgm:spPr/>
      <dgm:t>
        <a:bodyPr/>
        <a:lstStyle/>
        <a:p>
          <a:endParaRPr lang="zh-CN" altLang="en-US"/>
        </a:p>
      </dgm:t>
    </dgm:pt>
    <dgm:pt modelId="{6DC99D27-9350-4ACE-B521-538138C5C28A}" type="pres">
      <dgm:prSet presAssocID="{3D58551A-59C3-4C12-B868-537B854312C3}" presName="childText" presStyleLbl="bgAcc1" presStyleIdx="5" presStyleCnt="8" custScaleX="155078">
        <dgm:presLayoutVars>
          <dgm:bulletEnabled val="1"/>
        </dgm:presLayoutVars>
      </dgm:prSet>
      <dgm:spPr/>
      <dgm:t>
        <a:bodyPr/>
        <a:lstStyle/>
        <a:p>
          <a:endParaRPr lang="zh-CN" altLang="en-US"/>
        </a:p>
      </dgm:t>
    </dgm:pt>
    <dgm:pt modelId="{4A738EAE-C0FF-40EC-9605-BE7C906AF0C0}" type="pres">
      <dgm:prSet presAssocID="{16090CCC-E01E-4B70-BEBC-4D52E441DBC5}" presName="root" presStyleCnt="0"/>
      <dgm:spPr/>
    </dgm:pt>
    <dgm:pt modelId="{36EB890D-AA03-4636-AF2B-88A02842689B}" type="pres">
      <dgm:prSet presAssocID="{16090CCC-E01E-4B70-BEBC-4D52E441DBC5}" presName="rootComposite" presStyleCnt="0"/>
      <dgm:spPr/>
    </dgm:pt>
    <dgm:pt modelId="{73264B35-8471-4E74-85D7-6FEC606860C6}" type="pres">
      <dgm:prSet presAssocID="{16090CCC-E01E-4B70-BEBC-4D52E441DBC5}" presName="rootText" presStyleLbl="node1" presStyleIdx="2" presStyleCnt="3" custScaleX="159156"/>
      <dgm:spPr/>
      <dgm:t>
        <a:bodyPr/>
        <a:lstStyle/>
        <a:p>
          <a:endParaRPr lang="zh-CN" altLang="en-US"/>
        </a:p>
      </dgm:t>
    </dgm:pt>
    <dgm:pt modelId="{E882561E-281B-4738-A062-E351C3EF880F}" type="pres">
      <dgm:prSet presAssocID="{16090CCC-E01E-4B70-BEBC-4D52E441DBC5}" presName="rootConnector" presStyleLbl="node1" presStyleIdx="2" presStyleCnt="3"/>
      <dgm:spPr/>
      <dgm:t>
        <a:bodyPr/>
        <a:lstStyle/>
        <a:p>
          <a:endParaRPr lang="zh-CN" altLang="en-US"/>
        </a:p>
      </dgm:t>
    </dgm:pt>
    <dgm:pt modelId="{E4051271-BA14-49B5-B141-B7D644FBBC74}" type="pres">
      <dgm:prSet presAssocID="{16090CCC-E01E-4B70-BEBC-4D52E441DBC5}" presName="childShape" presStyleCnt="0"/>
      <dgm:spPr/>
    </dgm:pt>
    <dgm:pt modelId="{6E2CF18A-6B56-4D31-90F1-82F3113242C2}" type="pres">
      <dgm:prSet presAssocID="{4017914A-FE33-4734-AAAD-D69734B0C722}" presName="Name13" presStyleLbl="parChTrans1D2" presStyleIdx="6" presStyleCnt="8"/>
      <dgm:spPr/>
      <dgm:t>
        <a:bodyPr/>
        <a:lstStyle/>
        <a:p>
          <a:endParaRPr lang="zh-CN" altLang="en-US"/>
        </a:p>
      </dgm:t>
    </dgm:pt>
    <dgm:pt modelId="{C6B53DE5-1E09-4A7F-BB7E-13303823A4DC}" type="pres">
      <dgm:prSet presAssocID="{8BC09F01-C3C3-4DC0-BCE3-5A5BA07B761A}" presName="childText" presStyleLbl="bgAcc1" presStyleIdx="6" presStyleCnt="8" custScaleX="159156">
        <dgm:presLayoutVars>
          <dgm:bulletEnabled val="1"/>
        </dgm:presLayoutVars>
      </dgm:prSet>
      <dgm:spPr/>
      <dgm:t>
        <a:bodyPr/>
        <a:lstStyle/>
        <a:p>
          <a:endParaRPr lang="zh-CN" altLang="en-US"/>
        </a:p>
      </dgm:t>
    </dgm:pt>
    <dgm:pt modelId="{901BD682-E8C6-4829-8FF6-7D50AD899730}" type="pres">
      <dgm:prSet presAssocID="{63578AC5-4363-4AE8-B71F-DD1ADC4E33C0}" presName="Name13" presStyleLbl="parChTrans1D2" presStyleIdx="7" presStyleCnt="8"/>
      <dgm:spPr/>
      <dgm:t>
        <a:bodyPr/>
        <a:lstStyle/>
        <a:p>
          <a:endParaRPr lang="zh-CN" altLang="en-US"/>
        </a:p>
      </dgm:t>
    </dgm:pt>
    <dgm:pt modelId="{A284FAC2-CC13-4D2C-9753-79A08ECCCC2F}" type="pres">
      <dgm:prSet presAssocID="{3443B1CE-59E0-4491-9B68-143820AE4F50}" presName="childText" presStyleLbl="bgAcc1" presStyleIdx="7" presStyleCnt="8" custScaleX="159156">
        <dgm:presLayoutVars>
          <dgm:bulletEnabled val="1"/>
        </dgm:presLayoutVars>
      </dgm:prSet>
      <dgm:spPr/>
      <dgm:t>
        <a:bodyPr/>
        <a:lstStyle/>
        <a:p>
          <a:endParaRPr lang="zh-CN" altLang="en-US"/>
        </a:p>
      </dgm:t>
    </dgm:pt>
  </dgm:ptLst>
  <dgm:cxnLst>
    <dgm:cxn modelId="{1F520C4B-4705-4B1E-A047-6751F3B0C0F3}" type="presOf" srcId="{FCA41F85-CA58-461C-BA03-45B19515C84A}" destId="{37DE5D10-3AAD-4FC6-A0BF-6C62C878C4C2}" srcOrd="0" destOrd="0" presId="urn:microsoft.com/office/officeart/2005/8/layout/hierarchy3"/>
    <dgm:cxn modelId="{D6D92357-BA5E-460E-89EA-AF1A085EAF75}" srcId="{16090CCC-E01E-4B70-BEBC-4D52E441DBC5}" destId="{3443B1CE-59E0-4491-9B68-143820AE4F50}" srcOrd="1" destOrd="0" parTransId="{63578AC5-4363-4AE8-B71F-DD1ADC4E33C0}" sibTransId="{0469DBF9-64B1-44C0-B724-DEBB5F4D73EF}"/>
    <dgm:cxn modelId="{D8C7466D-79D1-4AE6-9C47-82B8974385CF}" srcId="{FCA41F85-CA58-461C-BA03-45B19515C84A}" destId="{FBDCAC1C-A6FE-4413-A47B-2CC3E09E4EFB}" srcOrd="2" destOrd="0" parTransId="{18BCC799-F268-4872-9EFD-7CC49F2B5EFC}" sibTransId="{2536A067-D4C0-43E1-94A6-9AFAAA717164}"/>
    <dgm:cxn modelId="{5FDAB6AA-32ED-46BF-A5CF-81AB995C8C69}" type="presOf" srcId="{FBDCAC1C-A6FE-4413-A47B-2CC3E09E4EFB}" destId="{FDB3F846-25BA-4A80-B417-4D0C31220E3E}" srcOrd="0" destOrd="0" presId="urn:microsoft.com/office/officeart/2005/8/layout/hierarchy3"/>
    <dgm:cxn modelId="{C96EA2FA-4E8F-491E-BD3B-6F69A011EC1B}" srcId="{4F925ACE-39EF-4D37-BB2A-6EA1F517ECA6}" destId="{A29915A7-6055-4AC3-8C1F-1B45CBADFF94}" srcOrd="1" destOrd="0" parTransId="{6691E3D5-02BD-4631-96FF-E5AF329A6017}" sibTransId="{E4ECEE65-4409-42C1-A0DC-1DC4F1485C60}"/>
    <dgm:cxn modelId="{E8AC5DA6-9DAF-4F8D-A5AA-83E1D5046561}" type="presOf" srcId="{3443B1CE-59E0-4491-9B68-143820AE4F50}" destId="{A284FAC2-CC13-4D2C-9753-79A08ECCCC2F}" srcOrd="0" destOrd="0" presId="urn:microsoft.com/office/officeart/2005/8/layout/hierarchy3"/>
    <dgm:cxn modelId="{25A7972E-8585-4B7A-AF1B-1C30AB329A4A}" type="presOf" srcId="{3D58551A-59C3-4C12-B868-537B854312C3}" destId="{6DC99D27-9350-4ACE-B521-538138C5C28A}" srcOrd="0" destOrd="0" presId="urn:microsoft.com/office/officeart/2005/8/layout/hierarchy3"/>
    <dgm:cxn modelId="{482B6F08-FE9A-4ABD-B1FF-72B42EC56278}" srcId="{4F925ACE-39EF-4D37-BB2A-6EA1F517ECA6}" destId="{3D58551A-59C3-4C12-B868-537B854312C3}" srcOrd="2" destOrd="0" parTransId="{88B45919-AFF7-4C16-8B08-A1C0BF5444BB}" sibTransId="{6D0FCB50-2004-4BD0-9C98-A65D1D8B75CE}"/>
    <dgm:cxn modelId="{9322FA75-6852-4632-BDA3-C3AFE9078EF2}" type="presOf" srcId="{95A8F6CA-BFAE-4BE5-90FE-17D64F715F2F}" destId="{E874FCB1-C198-4D21-A74B-B9E36F5E34F4}" srcOrd="0" destOrd="0" presId="urn:microsoft.com/office/officeart/2005/8/layout/hierarchy3"/>
    <dgm:cxn modelId="{506F18D2-489A-4A86-AE36-5FBDBA6306C1}" type="presOf" srcId="{B1735DA5-5402-445D-889D-205463A5DE5D}" destId="{DF66E7C9-AAC7-42EB-A4E6-485CD6686B93}" srcOrd="0" destOrd="0" presId="urn:microsoft.com/office/officeart/2005/8/layout/hierarchy3"/>
    <dgm:cxn modelId="{B77E17B8-2864-49D4-A82A-CFED595086CB}" type="presOf" srcId="{4F925ACE-39EF-4D37-BB2A-6EA1F517ECA6}" destId="{D46F8653-356C-47CC-BCA7-E021B2A32005}" srcOrd="1" destOrd="0" presId="urn:microsoft.com/office/officeart/2005/8/layout/hierarchy3"/>
    <dgm:cxn modelId="{9C520FFB-E54A-42C6-8BD1-8A01AA7E8A1F}" type="presOf" srcId="{6691E3D5-02BD-4631-96FF-E5AF329A6017}" destId="{C5ECBF2F-9704-48FE-A5C8-149CC8396E81}" srcOrd="0" destOrd="0" presId="urn:microsoft.com/office/officeart/2005/8/layout/hierarchy3"/>
    <dgm:cxn modelId="{1889BC6D-ECC0-4F56-A68F-C2A72E644459}" type="presOf" srcId="{2C7D37B2-E01B-485D-AE09-1AE220C2A734}" destId="{C0871646-0822-449A-9E28-BAD34C18F00F}" srcOrd="0" destOrd="0" presId="urn:microsoft.com/office/officeart/2005/8/layout/hierarchy3"/>
    <dgm:cxn modelId="{127101A8-D7E6-4478-8C70-33A04D47E639}" type="presOf" srcId="{4F925ACE-39EF-4D37-BB2A-6EA1F517ECA6}" destId="{EB9830B7-1EEA-40E7-B94F-4C97BA5A80C5}" srcOrd="0" destOrd="0" presId="urn:microsoft.com/office/officeart/2005/8/layout/hierarchy3"/>
    <dgm:cxn modelId="{7C0001CB-D4FE-4CD4-915C-95B1215309C2}" type="presOf" srcId="{88B45919-AFF7-4C16-8B08-A1C0BF5444BB}" destId="{1BFB36A8-08F3-463A-851E-22FEA2EBD82D}" srcOrd="0" destOrd="0" presId="urn:microsoft.com/office/officeart/2005/8/layout/hierarchy3"/>
    <dgm:cxn modelId="{23856685-93FB-4CF0-A6DD-3B95937CFF9F}" srcId="{2C7D37B2-E01B-485D-AE09-1AE220C2A734}" destId="{FCA41F85-CA58-461C-BA03-45B19515C84A}" srcOrd="0" destOrd="0" parTransId="{77D3391A-9AB4-4AF5-9366-F833174505E6}" sibTransId="{F9CB99C0-CD6B-4264-A282-FF019FB3C2AD}"/>
    <dgm:cxn modelId="{EDEDEAC5-060D-4D4C-A025-5DBDAD62B3CF}" type="presOf" srcId="{A29915A7-6055-4AC3-8C1F-1B45CBADFF94}" destId="{B8C54604-78BA-49B1-882D-7328649B6E16}" srcOrd="0" destOrd="0" presId="urn:microsoft.com/office/officeart/2005/8/layout/hierarchy3"/>
    <dgm:cxn modelId="{279F5E78-D2D5-40AA-BEF1-6212A1E2853D}" srcId="{FCA41F85-CA58-461C-BA03-45B19515C84A}" destId="{920AD640-BE78-46BF-958F-1763B716CDE9}" srcOrd="0" destOrd="0" parTransId="{95A8F6CA-BFAE-4BE5-90FE-17D64F715F2F}" sibTransId="{F20AAB23-E94F-4AF6-B382-F39838058DE8}"/>
    <dgm:cxn modelId="{7C5CF749-15AA-46D5-BCB0-C2A2C1374B9B}" srcId="{16090CCC-E01E-4B70-BEBC-4D52E441DBC5}" destId="{8BC09F01-C3C3-4DC0-BCE3-5A5BA07B761A}" srcOrd="0" destOrd="0" parTransId="{4017914A-FE33-4734-AAAD-D69734B0C722}" sibTransId="{35AFDF4C-BE91-4F8E-817A-728FFAEF50A4}"/>
    <dgm:cxn modelId="{1FC25496-26D3-41C2-90CA-AB2348C43F2E}" srcId="{2C7D37B2-E01B-485D-AE09-1AE220C2A734}" destId="{16090CCC-E01E-4B70-BEBC-4D52E441DBC5}" srcOrd="2" destOrd="0" parTransId="{AC07B841-129A-4CCE-A448-05CA87307AC0}" sibTransId="{508419CE-901D-4E65-AC78-394AD7054BD7}"/>
    <dgm:cxn modelId="{B4375BD2-58B2-4041-838D-6036853FFF92}" type="presOf" srcId="{16090CCC-E01E-4B70-BEBC-4D52E441DBC5}" destId="{73264B35-8471-4E74-85D7-6FEC606860C6}" srcOrd="0" destOrd="0" presId="urn:microsoft.com/office/officeart/2005/8/layout/hierarchy3"/>
    <dgm:cxn modelId="{C2A0F04C-456F-455C-8EA8-5E39498D2AE9}" type="presOf" srcId="{7ADCFBCC-DB5D-4438-A6D9-98D29014954D}" destId="{5CD0BFC8-B6F5-41F0-BE2C-1D835A66E5BA}" srcOrd="0" destOrd="0" presId="urn:microsoft.com/office/officeart/2005/8/layout/hierarchy3"/>
    <dgm:cxn modelId="{AA53D61F-F29B-480D-9A9A-B98E7F6DDD1C}" type="presOf" srcId="{FCA41F85-CA58-461C-BA03-45B19515C84A}" destId="{184956C2-5784-442A-9E67-E41BC5C14BFE}" srcOrd="1" destOrd="0" presId="urn:microsoft.com/office/officeart/2005/8/layout/hierarchy3"/>
    <dgm:cxn modelId="{981D085B-794C-4E65-8726-598184519401}" type="presOf" srcId="{8BC09F01-C3C3-4DC0-BCE3-5A5BA07B761A}" destId="{C6B53DE5-1E09-4A7F-BB7E-13303823A4DC}" srcOrd="0" destOrd="0" presId="urn:microsoft.com/office/officeart/2005/8/layout/hierarchy3"/>
    <dgm:cxn modelId="{20A2EFD1-CF3F-4DDE-BF2D-23592FB34C39}" type="presOf" srcId="{08D47064-B612-4DD6-A9EF-DA4D742A1939}" destId="{654A1325-47A7-43BC-A6E1-21EC20292CD7}" srcOrd="0" destOrd="0" presId="urn:microsoft.com/office/officeart/2005/8/layout/hierarchy3"/>
    <dgm:cxn modelId="{4826663B-8C4A-49D8-BEC1-AE505FDBA990}" srcId="{4F925ACE-39EF-4D37-BB2A-6EA1F517ECA6}" destId="{B1735DA5-5402-445D-889D-205463A5DE5D}" srcOrd="0" destOrd="0" parTransId="{08D47064-B612-4DD6-A9EF-DA4D742A1939}" sibTransId="{495D5618-FE11-470A-B1EC-630D0112FF0B}"/>
    <dgm:cxn modelId="{3C9B11D8-B535-4768-B39D-788EEA2C8E62}" type="presOf" srcId="{63578AC5-4363-4AE8-B71F-DD1ADC4E33C0}" destId="{901BD682-E8C6-4829-8FF6-7D50AD899730}" srcOrd="0" destOrd="0" presId="urn:microsoft.com/office/officeart/2005/8/layout/hierarchy3"/>
    <dgm:cxn modelId="{D6EFCE4E-6104-428A-8658-DDA38D715946}" srcId="{2C7D37B2-E01B-485D-AE09-1AE220C2A734}" destId="{4F925ACE-39EF-4D37-BB2A-6EA1F517ECA6}" srcOrd="1" destOrd="0" parTransId="{BD2C9D6F-37AF-4C27-BC77-946E033762BE}" sibTransId="{FACDDE06-5C7A-4E75-9E5A-F2B3EE9069AC}"/>
    <dgm:cxn modelId="{AF41AF3A-272F-4D64-83FF-04037D88F80A}" type="presOf" srcId="{18BCC799-F268-4872-9EFD-7CC49F2B5EFC}" destId="{59176A0C-BFD9-4DAE-8D1A-C906806F310B}" srcOrd="0" destOrd="0" presId="urn:microsoft.com/office/officeart/2005/8/layout/hierarchy3"/>
    <dgm:cxn modelId="{D80C68FC-8582-439F-8A20-AFBCCDAC4834}" type="presOf" srcId="{920AD640-BE78-46BF-958F-1763B716CDE9}" destId="{5D3B362B-D5B9-4322-A30E-19213398C0A7}" srcOrd="0" destOrd="0" presId="urn:microsoft.com/office/officeart/2005/8/layout/hierarchy3"/>
    <dgm:cxn modelId="{B8545C89-79B6-4898-A353-902C0B2636F9}" srcId="{FCA41F85-CA58-461C-BA03-45B19515C84A}" destId="{7ADCFBCC-DB5D-4438-A6D9-98D29014954D}" srcOrd="1" destOrd="0" parTransId="{6C4BEDD5-CA91-43A8-99AC-8B2702DDFF14}" sibTransId="{A16767E3-8F42-4CFD-A39E-6FE3A1481EC1}"/>
    <dgm:cxn modelId="{18923085-F7D8-445F-9DDD-D7496005EC43}" type="presOf" srcId="{16090CCC-E01E-4B70-BEBC-4D52E441DBC5}" destId="{E882561E-281B-4738-A062-E351C3EF880F}" srcOrd="1" destOrd="0" presId="urn:microsoft.com/office/officeart/2005/8/layout/hierarchy3"/>
    <dgm:cxn modelId="{AC461780-0E1C-433B-80DD-B0F2C26D5D5F}" type="presOf" srcId="{4017914A-FE33-4734-AAAD-D69734B0C722}" destId="{6E2CF18A-6B56-4D31-90F1-82F3113242C2}" srcOrd="0" destOrd="0" presId="urn:microsoft.com/office/officeart/2005/8/layout/hierarchy3"/>
    <dgm:cxn modelId="{2791074D-3D6F-4B20-BC8C-2C65B2B1F4C8}" type="presOf" srcId="{6C4BEDD5-CA91-43A8-99AC-8B2702DDFF14}" destId="{506C4D84-0FD0-4A51-B3D9-834F5B76C3CE}" srcOrd="0" destOrd="0" presId="urn:microsoft.com/office/officeart/2005/8/layout/hierarchy3"/>
    <dgm:cxn modelId="{7551014A-C136-4979-B2B0-E644BEF3C03A}" type="presParOf" srcId="{C0871646-0822-449A-9E28-BAD34C18F00F}" destId="{6A2170F9-98E6-4E5A-A781-6ABAB4316E15}" srcOrd="0" destOrd="0" presId="urn:microsoft.com/office/officeart/2005/8/layout/hierarchy3"/>
    <dgm:cxn modelId="{5D99734D-AE75-43C1-ABB4-A6F94567458E}" type="presParOf" srcId="{6A2170F9-98E6-4E5A-A781-6ABAB4316E15}" destId="{A2209F8C-DB77-4C6A-A2E8-DE719BA334BC}" srcOrd="0" destOrd="0" presId="urn:microsoft.com/office/officeart/2005/8/layout/hierarchy3"/>
    <dgm:cxn modelId="{2AC457CB-CE2F-4EA6-BB44-D1C548B2421C}" type="presParOf" srcId="{A2209F8C-DB77-4C6A-A2E8-DE719BA334BC}" destId="{37DE5D10-3AAD-4FC6-A0BF-6C62C878C4C2}" srcOrd="0" destOrd="0" presId="urn:microsoft.com/office/officeart/2005/8/layout/hierarchy3"/>
    <dgm:cxn modelId="{0D8E85D4-E6A7-4604-80D9-E9411A229C59}" type="presParOf" srcId="{A2209F8C-DB77-4C6A-A2E8-DE719BA334BC}" destId="{184956C2-5784-442A-9E67-E41BC5C14BFE}" srcOrd="1" destOrd="0" presId="urn:microsoft.com/office/officeart/2005/8/layout/hierarchy3"/>
    <dgm:cxn modelId="{FEBDA4E6-8A87-42B1-BE1C-7687D0E9145E}" type="presParOf" srcId="{6A2170F9-98E6-4E5A-A781-6ABAB4316E15}" destId="{F1EA5B81-373F-446B-86E6-0D342D4D2A2D}" srcOrd="1" destOrd="0" presId="urn:microsoft.com/office/officeart/2005/8/layout/hierarchy3"/>
    <dgm:cxn modelId="{CEBA7370-128A-4571-BF65-3F0F7B2D6C1B}" type="presParOf" srcId="{F1EA5B81-373F-446B-86E6-0D342D4D2A2D}" destId="{E874FCB1-C198-4D21-A74B-B9E36F5E34F4}" srcOrd="0" destOrd="0" presId="urn:microsoft.com/office/officeart/2005/8/layout/hierarchy3"/>
    <dgm:cxn modelId="{2D61AEDC-B7E2-4FB7-BEE0-E83498A75C3E}" type="presParOf" srcId="{F1EA5B81-373F-446B-86E6-0D342D4D2A2D}" destId="{5D3B362B-D5B9-4322-A30E-19213398C0A7}" srcOrd="1" destOrd="0" presId="urn:microsoft.com/office/officeart/2005/8/layout/hierarchy3"/>
    <dgm:cxn modelId="{742BC20A-5C37-49AA-B361-CFE79A1986B8}" type="presParOf" srcId="{F1EA5B81-373F-446B-86E6-0D342D4D2A2D}" destId="{506C4D84-0FD0-4A51-B3D9-834F5B76C3CE}" srcOrd="2" destOrd="0" presId="urn:microsoft.com/office/officeart/2005/8/layout/hierarchy3"/>
    <dgm:cxn modelId="{FAAA02C6-BBB6-44FE-B54F-90ADAFCE6E74}" type="presParOf" srcId="{F1EA5B81-373F-446B-86E6-0D342D4D2A2D}" destId="{5CD0BFC8-B6F5-41F0-BE2C-1D835A66E5BA}" srcOrd="3" destOrd="0" presId="urn:microsoft.com/office/officeart/2005/8/layout/hierarchy3"/>
    <dgm:cxn modelId="{9EC743B2-BC11-431E-BA11-21BCD240BDA2}" type="presParOf" srcId="{F1EA5B81-373F-446B-86E6-0D342D4D2A2D}" destId="{59176A0C-BFD9-4DAE-8D1A-C906806F310B}" srcOrd="4" destOrd="0" presId="urn:microsoft.com/office/officeart/2005/8/layout/hierarchy3"/>
    <dgm:cxn modelId="{07812B87-1071-4E87-802A-AA91E39F2383}" type="presParOf" srcId="{F1EA5B81-373F-446B-86E6-0D342D4D2A2D}" destId="{FDB3F846-25BA-4A80-B417-4D0C31220E3E}" srcOrd="5" destOrd="0" presId="urn:microsoft.com/office/officeart/2005/8/layout/hierarchy3"/>
    <dgm:cxn modelId="{B529AEF4-7ADA-4939-9CC5-D030F2AECA69}" type="presParOf" srcId="{C0871646-0822-449A-9E28-BAD34C18F00F}" destId="{D954D125-AF94-4BE9-9C7B-74AEC7C4AB4F}" srcOrd="1" destOrd="0" presId="urn:microsoft.com/office/officeart/2005/8/layout/hierarchy3"/>
    <dgm:cxn modelId="{C2B018C2-BC3F-4DBC-A3EA-E63D2B04DDF6}" type="presParOf" srcId="{D954D125-AF94-4BE9-9C7B-74AEC7C4AB4F}" destId="{54FF872F-315E-47F2-8200-5DEC985E89BD}" srcOrd="0" destOrd="0" presId="urn:microsoft.com/office/officeart/2005/8/layout/hierarchy3"/>
    <dgm:cxn modelId="{338B1587-EE33-4584-A101-26B84E31956B}" type="presParOf" srcId="{54FF872F-315E-47F2-8200-5DEC985E89BD}" destId="{EB9830B7-1EEA-40E7-B94F-4C97BA5A80C5}" srcOrd="0" destOrd="0" presId="urn:microsoft.com/office/officeart/2005/8/layout/hierarchy3"/>
    <dgm:cxn modelId="{B0CFEDE4-BE0F-4F54-9BA3-9FBEF88F3DEA}" type="presParOf" srcId="{54FF872F-315E-47F2-8200-5DEC985E89BD}" destId="{D46F8653-356C-47CC-BCA7-E021B2A32005}" srcOrd="1" destOrd="0" presId="urn:microsoft.com/office/officeart/2005/8/layout/hierarchy3"/>
    <dgm:cxn modelId="{8F602AF7-690A-4EB6-B54B-12982DA5DDA5}" type="presParOf" srcId="{D954D125-AF94-4BE9-9C7B-74AEC7C4AB4F}" destId="{C2CD65E1-5234-4D6F-8D05-47D191CC3EB5}" srcOrd="1" destOrd="0" presId="urn:microsoft.com/office/officeart/2005/8/layout/hierarchy3"/>
    <dgm:cxn modelId="{A3A08153-6B31-4A40-BC46-4B97AA66844B}" type="presParOf" srcId="{C2CD65E1-5234-4D6F-8D05-47D191CC3EB5}" destId="{654A1325-47A7-43BC-A6E1-21EC20292CD7}" srcOrd="0" destOrd="0" presId="urn:microsoft.com/office/officeart/2005/8/layout/hierarchy3"/>
    <dgm:cxn modelId="{8F81513E-B946-4321-93B8-431E4A4DE526}" type="presParOf" srcId="{C2CD65E1-5234-4D6F-8D05-47D191CC3EB5}" destId="{DF66E7C9-AAC7-42EB-A4E6-485CD6686B93}" srcOrd="1" destOrd="0" presId="urn:microsoft.com/office/officeart/2005/8/layout/hierarchy3"/>
    <dgm:cxn modelId="{C33C6CD2-58AE-4665-BCB5-27A46EB362F7}" type="presParOf" srcId="{C2CD65E1-5234-4D6F-8D05-47D191CC3EB5}" destId="{C5ECBF2F-9704-48FE-A5C8-149CC8396E81}" srcOrd="2" destOrd="0" presId="urn:microsoft.com/office/officeart/2005/8/layout/hierarchy3"/>
    <dgm:cxn modelId="{DACB14C0-3206-43A2-9DBF-1D8ED25FC9DB}" type="presParOf" srcId="{C2CD65E1-5234-4D6F-8D05-47D191CC3EB5}" destId="{B8C54604-78BA-49B1-882D-7328649B6E16}" srcOrd="3" destOrd="0" presId="urn:microsoft.com/office/officeart/2005/8/layout/hierarchy3"/>
    <dgm:cxn modelId="{700FEFE1-240D-4D82-BBF0-AECE93366909}" type="presParOf" srcId="{C2CD65E1-5234-4D6F-8D05-47D191CC3EB5}" destId="{1BFB36A8-08F3-463A-851E-22FEA2EBD82D}" srcOrd="4" destOrd="0" presId="urn:microsoft.com/office/officeart/2005/8/layout/hierarchy3"/>
    <dgm:cxn modelId="{616E8D2F-975F-4C0F-8858-B9016146D503}" type="presParOf" srcId="{C2CD65E1-5234-4D6F-8D05-47D191CC3EB5}" destId="{6DC99D27-9350-4ACE-B521-538138C5C28A}" srcOrd="5" destOrd="0" presId="urn:microsoft.com/office/officeart/2005/8/layout/hierarchy3"/>
    <dgm:cxn modelId="{B87DC5A2-FB44-4CE7-99F7-91ACA3775280}" type="presParOf" srcId="{C0871646-0822-449A-9E28-BAD34C18F00F}" destId="{4A738EAE-C0FF-40EC-9605-BE7C906AF0C0}" srcOrd="2" destOrd="0" presId="urn:microsoft.com/office/officeart/2005/8/layout/hierarchy3"/>
    <dgm:cxn modelId="{684D1173-5429-4CD3-89E8-3CBA1CCD6319}" type="presParOf" srcId="{4A738EAE-C0FF-40EC-9605-BE7C906AF0C0}" destId="{36EB890D-AA03-4636-AF2B-88A02842689B}" srcOrd="0" destOrd="0" presId="urn:microsoft.com/office/officeart/2005/8/layout/hierarchy3"/>
    <dgm:cxn modelId="{39603D01-E575-46C3-8C7F-E1D19B35BEF0}" type="presParOf" srcId="{36EB890D-AA03-4636-AF2B-88A02842689B}" destId="{73264B35-8471-4E74-85D7-6FEC606860C6}" srcOrd="0" destOrd="0" presId="urn:microsoft.com/office/officeart/2005/8/layout/hierarchy3"/>
    <dgm:cxn modelId="{EF299C7F-2E1C-4994-A105-575269A075BA}" type="presParOf" srcId="{36EB890D-AA03-4636-AF2B-88A02842689B}" destId="{E882561E-281B-4738-A062-E351C3EF880F}" srcOrd="1" destOrd="0" presId="urn:microsoft.com/office/officeart/2005/8/layout/hierarchy3"/>
    <dgm:cxn modelId="{C34B51E3-F4EB-4355-95F2-5DDB8FEDCA9E}" type="presParOf" srcId="{4A738EAE-C0FF-40EC-9605-BE7C906AF0C0}" destId="{E4051271-BA14-49B5-B141-B7D644FBBC74}" srcOrd="1" destOrd="0" presId="urn:microsoft.com/office/officeart/2005/8/layout/hierarchy3"/>
    <dgm:cxn modelId="{7D409B2B-BDB4-4901-A6F2-084B0920E50D}" type="presParOf" srcId="{E4051271-BA14-49B5-B141-B7D644FBBC74}" destId="{6E2CF18A-6B56-4D31-90F1-82F3113242C2}" srcOrd="0" destOrd="0" presId="urn:microsoft.com/office/officeart/2005/8/layout/hierarchy3"/>
    <dgm:cxn modelId="{6A0D7FB6-0F95-49AD-8D11-E985815C4033}" type="presParOf" srcId="{E4051271-BA14-49B5-B141-B7D644FBBC74}" destId="{C6B53DE5-1E09-4A7F-BB7E-13303823A4DC}" srcOrd="1" destOrd="0" presId="urn:microsoft.com/office/officeart/2005/8/layout/hierarchy3"/>
    <dgm:cxn modelId="{DB76B6B5-F6E7-4582-BE96-E56EDE0C40D5}" type="presParOf" srcId="{E4051271-BA14-49B5-B141-B7D644FBBC74}" destId="{901BD682-E8C6-4829-8FF6-7D50AD899730}" srcOrd="2" destOrd="0" presId="urn:microsoft.com/office/officeart/2005/8/layout/hierarchy3"/>
    <dgm:cxn modelId="{82ACCDCA-370D-4892-A1D3-F09FAC4408D1}" type="presParOf" srcId="{E4051271-BA14-49B5-B141-B7D644FBBC74}" destId="{A284FAC2-CC13-4D2C-9753-79A08ECCCC2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E55DDC-7F27-48EF-95A5-CB97D625F58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02F24EED-4620-4071-B451-8FF00DAEC6B3}">
      <dgm:prSet phldrT="[文本]" custT="1"/>
      <dgm:spPr/>
      <dgm:t>
        <a:bodyPr/>
        <a:lstStyle/>
        <a:p>
          <a:r>
            <a:rPr lang="zh-CN" altLang="en-US" sz="900" dirty="0">
              <a:latin typeface="微软雅黑" panose="020B0503020204020204" pitchFamily="34" charset="-122"/>
              <a:ea typeface="微软雅黑" panose="020B0503020204020204" pitchFamily="34" charset="-122"/>
            </a:rPr>
            <a:t>数据关联</a:t>
          </a:r>
        </a:p>
      </dgm:t>
    </dgm:pt>
    <dgm:pt modelId="{9AFE2B01-C7FB-47F7-B995-DE0A1F61E541}" type="parTrans" cxnId="{EEE56C38-CE69-4BD0-B6D5-13C139899F5A}">
      <dgm:prSet/>
      <dgm:spPr/>
      <dgm:t>
        <a:bodyPr/>
        <a:lstStyle/>
        <a:p>
          <a:endParaRPr lang="zh-CN" altLang="en-US" sz="2400"/>
        </a:p>
      </dgm:t>
    </dgm:pt>
    <dgm:pt modelId="{7EA74D77-AE1B-4BC0-8741-B33AC8C890F3}" type="sibTrans" cxnId="{EEE56C38-CE69-4BD0-B6D5-13C139899F5A}">
      <dgm:prSet/>
      <dgm:spPr/>
      <dgm:t>
        <a:bodyPr/>
        <a:lstStyle/>
        <a:p>
          <a:endParaRPr lang="zh-CN" altLang="en-US" sz="2400"/>
        </a:p>
      </dgm:t>
    </dgm:pt>
    <dgm:pt modelId="{DD59C8AA-A4CA-4E98-899B-F69E55318992}">
      <dgm:prSet phldrT="[文本]" custT="1"/>
      <dgm:spPr/>
      <dgm:t>
        <a:bodyPr/>
        <a:lstStyle/>
        <a:p>
          <a:r>
            <a:rPr lang="zh-CN" altLang="en-US" sz="900" dirty="0">
              <a:latin typeface="微软雅黑" panose="020B0503020204020204" pitchFamily="34" charset="-122"/>
              <a:ea typeface="微软雅黑" panose="020B0503020204020204" pitchFamily="34" charset="-122"/>
            </a:rPr>
            <a:t>质量贡献度分析</a:t>
          </a:r>
        </a:p>
      </dgm:t>
    </dgm:pt>
    <dgm:pt modelId="{AE47D53E-BDF1-4310-B2F5-FF1A5F4ECB87}" type="parTrans" cxnId="{D1F69433-8CAA-4EB7-8110-7BD2727AE545}">
      <dgm:prSet/>
      <dgm:spPr/>
      <dgm:t>
        <a:bodyPr/>
        <a:lstStyle/>
        <a:p>
          <a:endParaRPr lang="zh-CN" altLang="en-US" sz="2400"/>
        </a:p>
      </dgm:t>
    </dgm:pt>
    <dgm:pt modelId="{2BCDD4CB-2A47-4905-AEAA-7B13D68BF0C6}" type="sibTrans" cxnId="{D1F69433-8CAA-4EB7-8110-7BD2727AE545}">
      <dgm:prSet/>
      <dgm:spPr/>
      <dgm:t>
        <a:bodyPr/>
        <a:lstStyle/>
        <a:p>
          <a:endParaRPr lang="zh-CN" altLang="en-US" sz="2400"/>
        </a:p>
      </dgm:t>
    </dgm:pt>
    <dgm:pt modelId="{7D493185-197B-4A29-AE2D-B23144FC60C1}">
      <dgm:prSet phldrT="[文本]" custT="1"/>
      <dgm:spPr/>
      <dgm:t>
        <a:bodyPr/>
        <a:lstStyle/>
        <a:p>
          <a:r>
            <a:rPr lang="zh-CN" altLang="en-US" sz="900" dirty="0">
              <a:latin typeface="微软雅黑" panose="020B0503020204020204" pitchFamily="34" charset="-122"/>
              <a:ea typeface="微软雅黑" panose="020B0503020204020204" pitchFamily="34" charset="-122"/>
            </a:rPr>
            <a:t>历史质量问题匹配</a:t>
          </a:r>
        </a:p>
      </dgm:t>
    </dgm:pt>
    <dgm:pt modelId="{2417F609-E0B5-40A4-BC75-DD17FE710C58}" type="parTrans" cxnId="{26C66645-6CE3-4E63-84A6-15D539518432}">
      <dgm:prSet/>
      <dgm:spPr/>
      <dgm:t>
        <a:bodyPr/>
        <a:lstStyle/>
        <a:p>
          <a:endParaRPr lang="zh-CN" altLang="en-US" sz="2400"/>
        </a:p>
      </dgm:t>
    </dgm:pt>
    <dgm:pt modelId="{8562922E-34CD-48A1-A204-B0609EE2665A}" type="sibTrans" cxnId="{26C66645-6CE3-4E63-84A6-15D539518432}">
      <dgm:prSet/>
      <dgm:spPr/>
      <dgm:t>
        <a:bodyPr/>
        <a:lstStyle/>
        <a:p>
          <a:endParaRPr lang="zh-CN" altLang="en-US" sz="2400"/>
        </a:p>
      </dgm:t>
    </dgm:pt>
    <dgm:pt modelId="{8E5ED205-B9E7-4434-9A1E-FB04C4880CEC}" type="pres">
      <dgm:prSet presAssocID="{7FE55DDC-7F27-48EF-95A5-CB97D625F58A}" presName="Name0" presStyleCnt="0">
        <dgm:presLayoutVars>
          <dgm:chMax val="7"/>
          <dgm:chPref val="7"/>
          <dgm:dir/>
          <dgm:animLvl val="lvl"/>
        </dgm:presLayoutVars>
      </dgm:prSet>
      <dgm:spPr/>
      <dgm:t>
        <a:bodyPr/>
        <a:lstStyle/>
        <a:p>
          <a:endParaRPr lang="zh-CN" altLang="en-US"/>
        </a:p>
      </dgm:t>
    </dgm:pt>
    <dgm:pt modelId="{0A84C992-20BB-43AD-8E2F-F558F90D323F}" type="pres">
      <dgm:prSet presAssocID="{02F24EED-4620-4071-B451-8FF00DAEC6B3}" presName="Accent1" presStyleCnt="0"/>
      <dgm:spPr/>
    </dgm:pt>
    <dgm:pt modelId="{384E28A0-6F64-4A00-BB39-F3771A10EBD4}" type="pres">
      <dgm:prSet presAssocID="{02F24EED-4620-4071-B451-8FF00DAEC6B3}" presName="Accent" presStyleLbl="node1" presStyleIdx="0" presStyleCnt="3"/>
      <dgm:spPr/>
    </dgm:pt>
    <dgm:pt modelId="{910A0C86-38AB-43DF-8EC2-E134991D419E}" type="pres">
      <dgm:prSet presAssocID="{02F24EED-4620-4071-B451-8FF00DAEC6B3}" presName="Parent1" presStyleLbl="revTx" presStyleIdx="0" presStyleCnt="3">
        <dgm:presLayoutVars>
          <dgm:chMax val="1"/>
          <dgm:chPref val="1"/>
          <dgm:bulletEnabled val="1"/>
        </dgm:presLayoutVars>
      </dgm:prSet>
      <dgm:spPr/>
      <dgm:t>
        <a:bodyPr/>
        <a:lstStyle/>
        <a:p>
          <a:endParaRPr lang="zh-CN" altLang="en-US"/>
        </a:p>
      </dgm:t>
    </dgm:pt>
    <dgm:pt modelId="{DF4B7DA8-8CED-4985-9DE4-BCA11EE92DCE}" type="pres">
      <dgm:prSet presAssocID="{7D493185-197B-4A29-AE2D-B23144FC60C1}" presName="Accent2" presStyleCnt="0"/>
      <dgm:spPr/>
    </dgm:pt>
    <dgm:pt modelId="{1616C81B-F470-4E06-ACDF-6E740C4E1859}" type="pres">
      <dgm:prSet presAssocID="{7D493185-197B-4A29-AE2D-B23144FC60C1}" presName="Accent" presStyleLbl="node1" presStyleIdx="1" presStyleCnt="3"/>
      <dgm:spPr/>
    </dgm:pt>
    <dgm:pt modelId="{EBD48E42-CC43-4900-8C3F-F8D7484928E7}" type="pres">
      <dgm:prSet presAssocID="{7D493185-197B-4A29-AE2D-B23144FC60C1}" presName="Parent2" presStyleLbl="revTx" presStyleIdx="1" presStyleCnt="3">
        <dgm:presLayoutVars>
          <dgm:chMax val="1"/>
          <dgm:chPref val="1"/>
          <dgm:bulletEnabled val="1"/>
        </dgm:presLayoutVars>
      </dgm:prSet>
      <dgm:spPr/>
      <dgm:t>
        <a:bodyPr/>
        <a:lstStyle/>
        <a:p>
          <a:endParaRPr lang="zh-CN" altLang="en-US"/>
        </a:p>
      </dgm:t>
    </dgm:pt>
    <dgm:pt modelId="{D152EFC4-2C77-4BE7-891B-F8E71966BE0F}" type="pres">
      <dgm:prSet presAssocID="{DD59C8AA-A4CA-4E98-899B-F69E55318992}" presName="Accent3" presStyleCnt="0"/>
      <dgm:spPr/>
    </dgm:pt>
    <dgm:pt modelId="{4916AC07-A57E-422A-82C5-6FE40F4E5B4F}" type="pres">
      <dgm:prSet presAssocID="{DD59C8AA-A4CA-4E98-899B-F69E55318992}" presName="Accent" presStyleLbl="node1" presStyleIdx="2" presStyleCnt="3"/>
      <dgm:spPr/>
    </dgm:pt>
    <dgm:pt modelId="{10053C17-E6F2-4B76-AF86-3E0D170EB44C}" type="pres">
      <dgm:prSet presAssocID="{DD59C8AA-A4CA-4E98-899B-F69E55318992}" presName="Parent3" presStyleLbl="revTx" presStyleIdx="2" presStyleCnt="3">
        <dgm:presLayoutVars>
          <dgm:chMax val="1"/>
          <dgm:chPref val="1"/>
          <dgm:bulletEnabled val="1"/>
        </dgm:presLayoutVars>
      </dgm:prSet>
      <dgm:spPr/>
      <dgm:t>
        <a:bodyPr/>
        <a:lstStyle/>
        <a:p>
          <a:endParaRPr lang="zh-CN" altLang="en-US"/>
        </a:p>
      </dgm:t>
    </dgm:pt>
  </dgm:ptLst>
  <dgm:cxnLst>
    <dgm:cxn modelId="{89CF5F47-757E-4BC8-ACFD-8AD96937A59A}" type="presOf" srcId="{7FE55DDC-7F27-48EF-95A5-CB97D625F58A}" destId="{8E5ED205-B9E7-4434-9A1E-FB04C4880CEC}" srcOrd="0" destOrd="0" presId="urn:microsoft.com/office/officeart/2009/layout/CircleArrowProcess"/>
    <dgm:cxn modelId="{4D3D43EC-29E7-4D6C-8914-4CDE8D879BF3}" type="presOf" srcId="{02F24EED-4620-4071-B451-8FF00DAEC6B3}" destId="{910A0C86-38AB-43DF-8EC2-E134991D419E}" srcOrd="0" destOrd="0" presId="urn:microsoft.com/office/officeart/2009/layout/CircleArrowProcess"/>
    <dgm:cxn modelId="{DE068B1F-71F8-4AFD-B18A-E39D52DFA8D6}" type="presOf" srcId="{DD59C8AA-A4CA-4E98-899B-F69E55318992}" destId="{10053C17-E6F2-4B76-AF86-3E0D170EB44C}" srcOrd="0" destOrd="0" presId="urn:microsoft.com/office/officeart/2009/layout/CircleArrowProcess"/>
    <dgm:cxn modelId="{D1F69433-8CAA-4EB7-8110-7BD2727AE545}" srcId="{7FE55DDC-7F27-48EF-95A5-CB97D625F58A}" destId="{DD59C8AA-A4CA-4E98-899B-F69E55318992}" srcOrd="2" destOrd="0" parTransId="{AE47D53E-BDF1-4310-B2F5-FF1A5F4ECB87}" sibTransId="{2BCDD4CB-2A47-4905-AEAA-7B13D68BF0C6}"/>
    <dgm:cxn modelId="{26C66645-6CE3-4E63-84A6-15D539518432}" srcId="{7FE55DDC-7F27-48EF-95A5-CB97D625F58A}" destId="{7D493185-197B-4A29-AE2D-B23144FC60C1}" srcOrd="1" destOrd="0" parTransId="{2417F609-E0B5-40A4-BC75-DD17FE710C58}" sibTransId="{8562922E-34CD-48A1-A204-B0609EE2665A}"/>
    <dgm:cxn modelId="{EEE56C38-CE69-4BD0-B6D5-13C139899F5A}" srcId="{7FE55DDC-7F27-48EF-95A5-CB97D625F58A}" destId="{02F24EED-4620-4071-B451-8FF00DAEC6B3}" srcOrd="0" destOrd="0" parTransId="{9AFE2B01-C7FB-47F7-B995-DE0A1F61E541}" sibTransId="{7EA74D77-AE1B-4BC0-8741-B33AC8C890F3}"/>
    <dgm:cxn modelId="{7F63755D-7273-4F65-8875-F58113F19DFD}" type="presOf" srcId="{7D493185-197B-4A29-AE2D-B23144FC60C1}" destId="{EBD48E42-CC43-4900-8C3F-F8D7484928E7}" srcOrd="0" destOrd="0" presId="urn:microsoft.com/office/officeart/2009/layout/CircleArrowProcess"/>
    <dgm:cxn modelId="{CD0D0EAF-6428-438D-A6A4-1D3E5071D09D}" type="presParOf" srcId="{8E5ED205-B9E7-4434-9A1E-FB04C4880CEC}" destId="{0A84C992-20BB-43AD-8E2F-F558F90D323F}" srcOrd="0" destOrd="0" presId="urn:microsoft.com/office/officeart/2009/layout/CircleArrowProcess"/>
    <dgm:cxn modelId="{AF20F33E-8DF6-4809-9C5F-621B176FC4C6}" type="presParOf" srcId="{0A84C992-20BB-43AD-8E2F-F558F90D323F}" destId="{384E28A0-6F64-4A00-BB39-F3771A10EBD4}" srcOrd="0" destOrd="0" presId="urn:microsoft.com/office/officeart/2009/layout/CircleArrowProcess"/>
    <dgm:cxn modelId="{046CB4D6-D7D5-455F-96A9-322F1B9E0AFE}" type="presParOf" srcId="{8E5ED205-B9E7-4434-9A1E-FB04C4880CEC}" destId="{910A0C86-38AB-43DF-8EC2-E134991D419E}" srcOrd="1" destOrd="0" presId="urn:microsoft.com/office/officeart/2009/layout/CircleArrowProcess"/>
    <dgm:cxn modelId="{5ABAA421-FB27-4FD4-ACFA-8CF8FD294591}" type="presParOf" srcId="{8E5ED205-B9E7-4434-9A1E-FB04C4880CEC}" destId="{DF4B7DA8-8CED-4985-9DE4-BCA11EE92DCE}" srcOrd="2" destOrd="0" presId="urn:microsoft.com/office/officeart/2009/layout/CircleArrowProcess"/>
    <dgm:cxn modelId="{B8D7F1B2-EE39-4E51-A595-7A40D534FDF8}" type="presParOf" srcId="{DF4B7DA8-8CED-4985-9DE4-BCA11EE92DCE}" destId="{1616C81B-F470-4E06-ACDF-6E740C4E1859}" srcOrd="0" destOrd="0" presId="urn:microsoft.com/office/officeart/2009/layout/CircleArrowProcess"/>
    <dgm:cxn modelId="{87D4954D-34B5-4DD3-B1C7-B9A580B5829A}" type="presParOf" srcId="{8E5ED205-B9E7-4434-9A1E-FB04C4880CEC}" destId="{EBD48E42-CC43-4900-8C3F-F8D7484928E7}" srcOrd="3" destOrd="0" presId="urn:microsoft.com/office/officeart/2009/layout/CircleArrowProcess"/>
    <dgm:cxn modelId="{0B03554A-D07E-4F85-A6A8-7A2684CCC5DE}" type="presParOf" srcId="{8E5ED205-B9E7-4434-9A1E-FB04C4880CEC}" destId="{D152EFC4-2C77-4BE7-891B-F8E71966BE0F}" srcOrd="4" destOrd="0" presId="urn:microsoft.com/office/officeart/2009/layout/CircleArrowProcess"/>
    <dgm:cxn modelId="{9E50A63A-0742-40F6-9FDE-9CE1CB874ADE}" type="presParOf" srcId="{D152EFC4-2C77-4BE7-891B-F8E71966BE0F}" destId="{4916AC07-A57E-422A-82C5-6FE40F4E5B4F}" srcOrd="0" destOrd="0" presId="urn:microsoft.com/office/officeart/2009/layout/CircleArrowProcess"/>
    <dgm:cxn modelId="{ED05D688-3778-4051-9E7C-C3B0B3868FB8}" type="presParOf" srcId="{8E5ED205-B9E7-4434-9A1E-FB04C4880CEC}" destId="{10053C17-E6F2-4B76-AF86-3E0D170EB44C}"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A4E146-DB15-4DFF-967B-51AA589B6CFB}" type="doc">
      <dgm:prSet loTypeId="urn:microsoft.com/office/officeart/2008/layout/HorizontalMultiLevelHierarchy" loCatId="hierarchy" qsTypeId="urn:microsoft.com/office/officeart/2005/8/quickstyle/simple1" qsCatId="simple" csTypeId="urn:microsoft.com/office/officeart/2005/8/colors/accent1_5" csCatId="accent1" phldr="1"/>
      <dgm:spPr/>
      <dgm:t>
        <a:bodyPr/>
        <a:lstStyle/>
        <a:p>
          <a:endParaRPr lang="zh-CN" altLang="en-US"/>
        </a:p>
      </dgm:t>
    </dgm:pt>
    <dgm:pt modelId="{6F76DF63-1B8E-41CA-91DA-2147A19C588E}">
      <dgm:prSet phldrT="[文本]" custT="1"/>
      <dgm:spPr/>
      <dgm:t>
        <a:bodyPr/>
        <a:lstStyle/>
        <a:p>
          <a:r>
            <a:rPr lang="zh-CN" altLang="en-US" sz="1200" b="1" dirty="0">
              <a:latin typeface="微软雅黑" panose="020B0503020204020204" pitchFamily="34" charset="-122"/>
              <a:ea typeface="微软雅黑" panose="020B0503020204020204" pitchFamily="34" charset="-122"/>
            </a:rPr>
            <a:t>质量主题库</a:t>
          </a:r>
        </a:p>
      </dgm:t>
    </dgm:pt>
    <dgm:pt modelId="{FE6B80A8-844C-42EF-B5B7-E110A159B42E}" type="parTrans" cxnId="{437AEB6C-98EA-43E2-9F53-B13242375649}">
      <dgm:prSet/>
      <dgm:spPr/>
      <dgm:t>
        <a:bodyPr/>
        <a:lstStyle/>
        <a:p>
          <a:endParaRPr lang="zh-CN" altLang="en-US" sz="1600"/>
        </a:p>
      </dgm:t>
    </dgm:pt>
    <dgm:pt modelId="{DDD35E1C-4829-4FA3-ADB6-D85453D8FA78}" type="sibTrans" cxnId="{437AEB6C-98EA-43E2-9F53-B13242375649}">
      <dgm:prSet/>
      <dgm:spPr/>
      <dgm:t>
        <a:bodyPr/>
        <a:lstStyle/>
        <a:p>
          <a:endParaRPr lang="zh-CN" altLang="en-US" sz="1600"/>
        </a:p>
      </dgm:t>
    </dgm:pt>
    <dgm:pt modelId="{5BE838B4-D995-4290-984A-B70CB1138D40}">
      <dgm:prSet phldrT="[文本]" custT="1"/>
      <dgm:spPr/>
      <dgm:t>
        <a:bodyPr/>
        <a:lstStyle/>
        <a:p>
          <a:r>
            <a:rPr lang="zh-CN" altLang="en-US" sz="1100" dirty="0">
              <a:latin typeface="微软雅黑" panose="020B0503020204020204" pitchFamily="34" charset="-122"/>
              <a:ea typeface="微软雅黑" panose="020B0503020204020204" pitchFamily="34" charset="-122"/>
            </a:rPr>
            <a:t>质量库</a:t>
          </a:r>
        </a:p>
      </dgm:t>
    </dgm:pt>
    <dgm:pt modelId="{582D7D73-C991-4B5E-A32B-E169CC2B9F28}" type="parTrans" cxnId="{A1B1238E-EC39-44FC-B0DF-0E421E6918A0}">
      <dgm:prSet custT="1"/>
      <dgm:spPr/>
      <dgm:t>
        <a:bodyPr/>
        <a:lstStyle/>
        <a:p>
          <a:endParaRPr lang="zh-CN" altLang="en-US" sz="400"/>
        </a:p>
      </dgm:t>
    </dgm:pt>
    <dgm:pt modelId="{66684CDB-F18F-412D-908E-068592F918F2}" type="sibTrans" cxnId="{A1B1238E-EC39-44FC-B0DF-0E421E6918A0}">
      <dgm:prSet/>
      <dgm:spPr/>
      <dgm:t>
        <a:bodyPr/>
        <a:lstStyle/>
        <a:p>
          <a:endParaRPr lang="zh-CN" altLang="en-US" sz="1600"/>
        </a:p>
      </dgm:t>
    </dgm:pt>
    <dgm:pt modelId="{AFA30C43-2DC7-4705-AA4B-5CA4693500F9}">
      <dgm:prSet phldrT="[文本]" custT="1"/>
      <dgm:spPr/>
      <dgm:t>
        <a:bodyPr/>
        <a:lstStyle/>
        <a:p>
          <a:r>
            <a:rPr lang="zh-CN" altLang="en-US" sz="1100" dirty="0">
              <a:latin typeface="微软雅黑" panose="020B0503020204020204" pitchFamily="34" charset="-122"/>
              <a:ea typeface="微软雅黑" panose="020B0503020204020204" pitchFamily="34" charset="-122"/>
            </a:rPr>
            <a:t>工艺库</a:t>
          </a:r>
        </a:p>
      </dgm:t>
    </dgm:pt>
    <dgm:pt modelId="{8CF24F1D-0C9D-42B6-B1B8-3BD8C2283E47}" type="parTrans" cxnId="{DB6F33CF-2F69-4DFB-83AA-D87EB6FDCEB3}">
      <dgm:prSet custT="1"/>
      <dgm:spPr/>
      <dgm:t>
        <a:bodyPr/>
        <a:lstStyle/>
        <a:p>
          <a:endParaRPr lang="zh-CN" altLang="en-US" sz="400"/>
        </a:p>
      </dgm:t>
    </dgm:pt>
    <dgm:pt modelId="{379412EE-8C70-4D48-9BDB-55B9B7B1BE37}" type="sibTrans" cxnId="{DB6F33CF-2F69-4DFB-83AA-D87EB6FDCEB3}">
      <dgm:prSet/>
      <dgm:spPr/>
      <dgm:t>
        <a:bodyPr/>
        <a:lstStyle/>
        <a:p>
          <a:endParaRPr lang="zh-CN" altLang="en-US" sz="1600"/>
        </a:p>
      </dgm:t>
    </dgm:pt>
    <dgm:pt modelId="{EB182131-FE72-4633-BBE2-1CA6E94887E4}">
      <dgm:prSet phldrT="[文本]" custT="1"/>
      <dgm:spPr/>
      <dgm:t>
        <a:bodyPr/>
        <a:lstStyle/>
        <a:p>
          <a:r>
            <a:rPr lang="zh-CN" altLang="en-US" sz="1100" dirty="0">
              <a:latin typeface="微软雅黑" panose="020B0503020204020204" pitchFamily="34" charset="-122"/>
              <a:ea typeface="微软雅黑" panose="020B0503020204020204" pitchFamily="34" charset="-122"/>
            </a:rPr>
            <a:t>方法库</a:t>
          </a:r>
        </a:p>
      </dgm:t>
    </dgm:pt>
    <dgm:pt modelId="{70BE70DE-A368-4585-BE17-38736A8BC7D6}" type="parTrans" cxnId="{E8544DD2-55BE-489E-8205-7FFFF1495D3F}">
      <dgm:prSet custT="1"/>
      <dgm:spPr/>
      <dgm:t>
        <a:bodyPr/>
        <a:lstStyle/>
        <a:p>
          <a:endParaRPr lang="zh-CN" altLang="en-US" sz="400"/>
        </a:p>
      </dgm:t>
    </dgm:pt>
    <dgm:pt modelId="{30008C57-A7C4-4819-8849-6B31406AC304}" type="sibTrans" cxnId="{E8544DD2-55BE-489E-8205-7FFFF1495D3F}">
      <dgm:prSet/>
      <dgm:spPr/>
      <dgm:t>
        <a:bodyPr/>
        <a:lstStyle/>
        <a:p>
          <a:endParaRPr lang="zh-CN" altLang="en-US" sz="1600"/>
        </a:p>
      </dgm:t>
    </dgm:pt>
    <dgm:pt modelId="{D7C10969-E74B-4529-B85B-1D9C9645B5C8}" type="pres">
      <dgm:prSet presAssocID="{5CA4E146-DB15-4DFF-967B-51AA589B6CFB}" presName="Name0" presStyleCnt="0">
        <dgm:presLayoutVars>
          <dgm:chPref val="1"/>
          <dgm:dir/>
          <dgm:animOne val="branch"/>
          <dgm:animLvl val="lvl"/>
          <dgm:resizeHandles val="exact"/>
        </dgm:presLayoutVars>
      </dgm:prSet>
      <dgm:spPr/>
      <dgm:t>
        <a:bodyPr/>
        <a:lstStyle/>
        <a:p>
          <a:endParaRPr lang="zh-CN" altLang="en-US"/>
        </a:p>
      </dgm:t>
    </dgm:pt>
    <dgm:pt modelId="{171FB8D2-51C4-4306-86A7-DB8C5EB261FA}" type="pres">
      <dgm:prSet presAssocID="{6F76DF63-1B8E-41CA-91DA-2147A19C588E}" presName="root1" presStyleCnt="0"/>
      <dgm:spPr/>
    </dgm:pt>
    <dgm:pt modelId="{92B41F6A-A055-44D4-8624-C97548D0B50E}" type="pres">
      <dgm:prSet presAssocID="{6F76DF63-1B8E-41CA-91DA-2147A19C588E}" presName="LevelOneTextNode" presStyleLbl="node0" presStyleIdx="0" presStyleCnt="1">
        <dgm:presLayoutVars>
          <dgm:chPref val="3"/>
        </dgm:presLayoutVars>
      </dgm:prSet>
      <dgm:spPr/>
      <dgm:t>
        <a:bodyPr/>
        <a:lstStyle/>
        <a:p>
          <a:endParaRPr lang="zh-CN" altLang="en-US"/>
        </a:p>
      </dgm:t>
    </dgm:pt>
    <dgm:pt modelId="{3B2706FE-89CA-4C97-8987-45A09552F2CA}" type="pres">
      <dgm:prSet presAssocID="{6F76DF63-1B8E-41CA-91DA-2147A19C588E}" presName="level2hierChild" presStyleCnt="0"/>
      <dgm:spPr/>
    </dgm:pt>
    <dgm:pt modelId="{F95E03FA-9C35-4F99-99E7-6C95044BCAEE}" type="pres">
      <dgm:prSet presAssocID="{582D7D73-C991-4B5E-A32B-E169CC2B9F28}" presName="conn2-1" presStyleLbl="parChTrans1D2" presStyleIdx="0" presStyleCnt="3"/>
      <dgm:spPr/>
      <dgm:t>
        <a:bodyPr/>
        <a:lstStyle/>
        <a:p>
          <a:endParaRPr lang="zh-CN" altLang="en-US"/>
        </a:p>
      </dgm:t>
    </dgm:pt>
    <dgm:pt modelId="{F4FD1C4C-3A17-4141-BBE0-587AD05D7391}" type="pres">
      <dgm:prSet presAssocID="{582D7D73-C991-4B5E-A32B-E169CC2B9F28}" presName="connTx" presStyleLbl="parChTrans1D2" presStyleIdx="0" presStyleCnt="3"/>
      <dgm:spPr/>
      <dgm:t>
        <a:bodyPr/>
        <a:lstStyle/>
        <a:p>
          <a:endParaRPr lang="zh-CN" altLang="en-US"/>
        </a:p>
      </dgm:t>
    </dgm:pt>
    <dgm:pt modelId="{5F5A05B6-12D8-4828-97D1-9493E8D47351}" type="pres">
      <dgm:prSet presAssocID="{5BE838B4-D995-4290-984A-B70CB1138D40}" presName="root2" presStyleCnt="0"/>
      <dgm:spPr/>
    </dgm:pt>
    <dgm:pt modelId="{9B99F073-E981-42C3-AF45-F0B833BB42D0}" type="pres">
      <dgm:prSet presAssocID="{5BE838B4-D995-4290-984A-B70CB1138D40}" presName="LevelTwoTextNode" presStyleLbl="node2" presStyleIdx="0" presStyleCnt="3">
        <dgm:presLayoutVars>
          <dgm:chPref val="3"/>
        </dgm:presLayoutVars>
      </dgm:prSet>
      <dgm:spPr/>
      <dgm:t>
        <a:bodyPr/>
        <a:lstStyle/>
        <a:p>
          <a:endParaRPr lang="zh-CN" altLang="en-US"/>
        </a:p>
      </dgm:t>
    </dgm:pt>
    <dgm:pt modelId="{95C17CAC-ED17-4678-B1B9-2352905C66A9}" type="pres">
      <dgm:prSet presAssocID="{5BE838B4-D995-4290-984A-B70CB1138D40}" presName="level3hierChild" presStyleCnt="0"/>
      <dgm:spPr/>
    </dgm:pt>
    <dgm:pt modelId="{4410B7C1-53A4-40C3-9F73-5D39380C2894}" type="pres">
      <dgm:prSet presAssocID="{8CF24F1D-0C9D-42B6-B1B8-3BD8C2283E47}" presName="conn2-1" presStyleLbl="parChTrans1D2" presStyleIdx="1" presStyleCnt="3"/>
      <dgm:spPr/>
      <dgm:t>
        <a:bodyPr/>
        <a:lstStyle/>
        <a:p>
          <a:endParaRPr lang="zh-CN" altLang="en-US"/>
        </a:p>
      </dgm:t>
    </dgm:pt>
    <dgm:pt modelId="{D6F425AB-51A7-4A29-B85E-049244E0B4B6}" type="pres">
      <dgm:prSet presAssocID="{8CF24F1D-0C9D-42B6-B1B8-3BD8C2283E47}" presName="connTx" presStyleLbl="parChTrans1D2" presStyleIdx="1" presStyleCnt="3"/>
      <dgm:spPr/>
      <dgm:t>
        <a:bodyPr/>
        <a:lstStyle/>
        <a:p>
          <a:endParaRPr lang="zh-CN" altLang="en-US"/>
        </a:p>
      </dgm:t>
    </dgm:pt>
    <dgm:pt modelId="{2804C332-F827-4BA5-AA92-0AB177F00E7C}" type="pres">
      <dgm:prSet presAssocID="{AFA30C43-2DC7-4705-AA4B-5CA4693500F9}" presName="root2" presStyleCnt="0"/>
      <dgm:spPr/>
    </dgm:pt>
    <dgm:pt modelId="{9DF0C64D-2644-42DE-9265-0BE409EE6AA0}" type="pres">
      <dgm:prSet presAssocID="{AFA30C43-2DC7-4705-AA4B-5CA4693500F9}" presName="LevelTwoTextNode" presStyleLbl="node2" presStyleIdx="1" presStyleCnt="3">
        <dgm:presLayoutVars>
          <dgm:chPref val="3"/>
        </dgm:presLayoutVars>
      </dgm:prSet>
      <dgm:spPr/>
      <dgm:t>
        <a:bodyPr/>
        <a:lstStyle/>
        <a:p>
          <a:endParaRPr lang="zh-CN" altLang="en-US"/>
        </a:p>
      </dgm:t>
    </dgm:pt>
    <dgm:pt modelId="{1358D5A1-0056-47A4-99DC-EDD213FB6ADB}" type="pres">
      <dgm:prSet presAssocID="{AFA30C43-2DC7-4705-AA4B-5CA4693500F9}" presName="level3hierChild" presStyleCnt="0"/>
      <dgm:spPr/>
    </dgm:pt>
    <dgm:pt modelId="{D85FF232-4FEB-42B4-998B-4D2642917301}" type="pres">
      <dgm:prSet presAssocID="{70BE70DE-A368-4585-BE17-38736A8BC7D6}" presName="conn2-1" presStyleLbl="parChTrans1D2" presStyleIdx="2" presStyleCnt="3"/>
      <dgm:spPr/>
      <dgm:t>
        <a:bodyPr/>
        <a:lstStyle/>
        <a:p>
          <a:endParaRPr lang="zh-CN" altLang="en-US"/>
        </a:p>
      </dgm:t>
    </dgm:pt>
    <dgm:pt modelId="{77194615-C534-47D3-A2EE-3D71D670A2A7}" type="pres">
      <dgm:prSet presAssocID="{70BE70DE-A368-4585-BE17-38736A8BC7D6}" presName="connTx" presStyleLbl="parChTrans1D2" presStyleIdx="2" presStyleCnt="3"/>
      <dgm:spPr/>
      <dgm:t>
        <a:bodyPr/>
        <a:lstStyle/>
        <a:p>
          <a:endParaRPr lang="zh-CN" altLang="en-US"/>
        </a:p>
      </dgm:t>
    </dgm:pt>
    <dgm:pt modelId="{64CBB70F-365F-4F0F-9944-8E4952EDA4B4}" type="pres">
      <dgm:prSet presAssocID="{EB182131-FE72-4633-BBE2-1CA6E94887E4}" presName="root2" presStyleCnt="0"/>
      <dgm:spPr/>
    </dgm:pt>
    <dgm:pt modelId="{740859DF-0F06-421F-A324-44FC8364D22C}" type="pres">
      <dgm:prSet presAssocID="{EB182131-FE72-4633-BBE2-1CA6E94887E4}" presName="LevelTwoTextNode" presStyleLbl="node2" presStyleIdx="2" presStyleCnt="3">
        <dgm:presLayoutVars>
          <dgm:chPref val="3"/>
        </dgm:presLayoutVars>
      </dgm:prSet>
      <dgm:spPr/>
      <dgm:t>
        <a:bodyPr/>
        <a:lstStyle/>
        <a:p>
          <a:endParaRPr lang="zh-CN" altLang="en-US"/>
        </a:p>
      </dgm:t>
    </dgm:pt>
    <dgm:pt modelId="{7C8A2758-FDFA-4C48-A331-930376CE88BF}" type="pres">
      <dgm:prSet presAssocID="{EB182131-FE72-4633-BBE2-1CA6E94887E4}" presName="level3hierChild" presStyleCnt="0"/>
      <dgm:spPr/>
    </dgm:pt>
  </dgm:ptLst>
  <dgm:cxnLst>
    <dgm:cxn modelId="{DB6F33CF-2F69-4DFB-83AA-D87EB6FDCEB3}" srcId="{6F76DF63-1B8E-41CA-91DA-2147A19C588E}" destId="{AFA30C43-2DC7-4705-AA4B-5CA4693500F9}" srcOrd="1" destOrd="0" parTransId="{8CF24F1D-0C9D-42B6-B1B8-3BD8C2283E47}" sibTransId="{379412EE-8C70-4D48-9BDB-55B9B7B1BE37}"/>
    <dgm:cxn modelId="{99D926E0-E83C-4684-8EEF-DA5B1387FF17}" type="presOf" srcId="{582D7D73-C991-4B5E-A32B-E169CC2B9F28}" destId="{F95E03FA-9C35-4F99-99E7-6C95044BCAEE}" srcOrd="0" destOrd="0" presId="urn:microsoft.com/office/officeart/2008/layout/HorizontalMultiLevelHierarchy"/>
    <dgm:cxn modelId="{D46C35AE-A5B3-4717-83E7-B9100F622EFF}" type="presOf" srcId="{8CF24F1D-0C9D-42B6-B1B8-3BD8C2283E47}" destId="{4410B7C1-53A4-40C3-9F73-5D39380C2894}" srcOrd="0" destOrd="0" presId="urn:microsoft.com/office/officeart/2008/layout/HorizontalMultiLevelHierarchy"/>
    <dgm:cxn modelId="{A1B1238E-EC39-44FC-B0DF-0E421E6918A0}" srcId="{6F76DF63-1B8E-41CA-91DA-2147A19C588E}" destId="{5BE838B4-D995-4290-984A-B70CB1138D40}" srcOrd="0" destOrd="0" parTransId="{582D7D73-C991-4B5E-A32B-E169CC2B9F28}" sibTransId="{66684CDB-F18F-412D-908E-068592F918F2}"/>
    <dgm:cxn modelId="{E34F69D9-AAF1-4F15-B9F1-54CC1A1414F4}" type="presOf" srcId="{8CF24F1D-0C9D-42B6-B1B8-3BD8C2283E47}" destId="{D6F425AB-51A7-4A29-B85E-049244E0B4B6}" srcOrd="1" destOrd="0" presId="urn:microsoft.com/office/officeart/2008/layout/HorizontalMultiLevelHierarchy"/>
    <dgm:cxn modelId="{9781884A-A8B8-400E-96C4-94810A69A30A}" type="presOf" srcId="{5CA4E146-DB15-4DFF-967B-51AA589B6CFB}" destId="{D7C10969-E74B-4529-B85B-1D9C9645B5C8}" srcOrd="0" destOrd="0" presId="urn:microsoft.com/office/officeart/2008/layout/HorizontalMultiLevelHierarchy"/>
    <dgm:cxn modelId="{3A5C9519-4FB8-4BDF-BBB8-6C75465229F3}" type="presOf" srcId="{70BE70DE-A368-4585-BE17-38736A8BC7D6}" destId="{77194615-C534-47D3-A2EE-3D71D670A2A7}" srcOrd="1" destOrd="0" presId="urn:microsoft.com/office/officeart/2008/layout/HorizontalMultiLevelHierarchy"/>
    <dgm:cxn modelId="{BC24EA7E-36B7-48E7-B705-1F81B5225713}" type="presOf" srcId="{AFA30C43-2DC7-4705-AA4B-5CA4693500F9}" destId="{9DF0C64D-2644-42DE-9265-0BE409EE6AA0}" srcOrd="0" destOrd="0" presId="urn:microsoft.com/office/officeart/2008/layout/HorizontalMultiLevelHierarchy"/>
    <dgm:cxn modelId="{768AE7E4-6806-4AC2-9FD5-F0B2DE107B1C}" type="presOf" srcId="{70BE70DE-A368-4585-BE17-38736A8BC7D6}" destId="{D85FF232-4FEB-42B4-998B-4D2642917301}" srcOrd="0" destOrd="0" presId="urn:microsoft.com/office/officeart/2008/layout/HorizontalMultiLevelHierarchy"/>
    <dgm:cxn modelId="{437AEB6C-98EA-43E2-9F53-B13242375649}" srcId="{5CA4E146-DB15-4DFF-967B-51AA589B6CFB}" destId="{6F76DF63-1B8E-41CA-91DA-2147A19C588E}" srcOrd="0" destOrd="0" parTransId="{FE6B80A8-844C-42EF-B5B7-E110A159B42E}" sibTransId="{DDD35E1C-4829-4FA3-ADB6-D85453D8FA78}"/>
    <dgm:cxn modelId="{E86CEEA2-2CB5-4CB4-BB61-7983D0AF8AF6}" type="presOf" srcId="{6F76DF63-1B8E-41CA-91DA-2147A19C588E}" destId="{92B41F6A-A055-44D4-8624-C97548D0B50E}" srcOrd="0" destOrd="0" presId="urn:microsoft.com/office/officeart/2008/layout/HorizontalMultiLevelHierarchy"/>
    <dgm:cxn modelId="{2F7145B1-9932-42EC-97F9-56165726A283}" type="presOf" srcId="{5BE838B4-D995-4290-984A-B70CB1138D40}" destId="{9B99F073-E981-42C3-AF45-F0B833BB42D0}" srcOrd="0" destOrd="0" presId="urn:microsoft.com/office/officeart/2008/layout/HorizontalMultiLevelHierarchy"/>
    <dgm:cxn modelId="{11E9CFA3-1381-41AD-B7CC-418A3FB79B1B}" type="presOf" srcId="{582D7D73-C991-4B5E-A32B-E169CC2B9F28}" destId="{F4FD1C4C-3A17-4141-BBE0-587AD05D7391}" srcOrd="1" destOrd="0" presId="urn:microsoft.com/office/officeart/2008/layout/HorizontalMultiLevelHierarchy"/>
    <dgm:cxn modelId="{E8544DD2-55BE-489E-8205-7FFFF1495D3F}" srcId="{6F76DF63-1B8E-41CA-91DA-2147A19C588E}" destId="{EB182131-FE72-4633-BBE2-1CA6E94887E4}" srcOrd="2" destOrd="0" parTransId="{70BE70DE-A368-4585-BE17-38736A8BC7D6}" sibTransId="{30008C57-A7C4-4819-8849-6B31406AC304}"/>
    <dgm:cxn modelId="{77B22083-6B35-40A9-8343-60192CA537CC}" type="presOf" srcId="{EB182131-FE72-4633-BBE2-1CA6E94887E4}" destId="{740859DF-0F06-421F-A324-44FC8364D22C}" srcOrd="0" destOrd="0" presId="urn:microsoft.com/office/officeart/2008/layout/HorizontalMultiLevelHierarchy"/>
    <dgm:cxn modelId="{598B06D1-5D5E-4DF8-BDAA-A8CF69627F64}" type="presParOf" srcId="{D7C10969-E74B-4529-B85B-1D9C9645B5C8}" destId="{171FB8D2-51C4-4306-86A7-DB8C5EB261FA}" srcOrd="0" destOrd="0" presId="urn:microsoft.com/office/officeart/2008/layout/HorizontalMultiLevelHierarchy"/>
    <dgm:cxn modelId="{377621BA-F1BA-473F-80EE-FF7454885EDB}" type="presParOf" srcId="{171FB8D2-51C4-4306-86A7-DB8C5EB261FA}" destId="{92B41F6A-A055-44D4-8624-C97548D0B50E}" srcOrd="0" destOrd="0" presId="urn:microsoft.com/office/officeart/2008/layout/HorizontalMultiLevelHierarchy"/>
    <dgm:cxn modelId="{55C8D46D-66B3-43B8-B47A-22B42B9DE367}" type="presParOf" srcId="{171FB8D2-51C4-4306-86A7-DB8C5EB261FA}" destId="{3B2706FE-89CA-4C97-8987-45A09552F2CA}" srcOrd="1" destOrd="0" presId="urn:microsoft.com/office/officeart/2008/layout/HorizontalMultiLevelHierarchy"/>
    <dgm:cxn modelId="{4F082C37-B620-4306-A018-DABBF06A77F3}" type="presParOf" srcId="{3B2706FE-89CA-4C97-8987-45A09552F2CA}" destId="{F95E03FA-9C35-4F99-99E7-6C95044BCAEE}" srcOrd="0" destOrd="0" presId="urn:microsoft.com/office/officeart/2008/layout/HorizontalMultiLevelHierarchy"/>
    <dgm:cxn modelId="{996CFF4F-462C-4BC3-9CF0-9918BF471391}" type="presParOf" srcId="{F95E03FA-9C35-4F99-99E7-6C95044BCAEE}" destId="{F4FD1C4C-3A17-4141-BBE0-587AD05D7391}" srcOrd="0" destOrd="0" presId="urn:microsoft.com/office/officeart/2008/layout/HorizontalMultiLevelHierarchy"/>
    <dgm:cxn modelId="{56F0177D-17EB-471A-AFCF-D4D38130B844}" type="presParOf" srcId="{3B2706FE-89CA-4C97-8987-45A09552F2CA}" destId="{5F5A05B6-12D8-4828-97D1-9493E8D47351}" srcOrd="1" destOrd="0" presId="urn:microsoft.com/office/officeart/2008/layout/HorizontalMultiLevelHierarchy"/>
    <dgm:cxn modelId="{CC656FF0-433A-4F4A-B08F-F3EA0469BE30}" type="presParOf" srcId="{5F5A05B6-12D8-4828-97D1-9493E8D47351}" destId="{9B99F073-E981-42C3-AF45-F0B833BB42D0}" srcOrd="0" destOrd="0" presId="urn:microsoft.com/office/officeart/2008/layout/HorizontalMultiLevelHierarchy"/>
    <dgm:cxn modelId="{1D44621D-6BBB-4ED7-91C2-75F4A32ECBB5}" type="presParOf" srcId="{5F5A05B6-12D8-4828-97D1-9493E8D47351}" destId="{95C17CAC-ED17-4678-B1B9-2352905C66A9}" srcOrd="1" destOrd="0" presId="urn:microsoft.com/office/officeart/2008/layout/HorizontalMultiLevelHierarchy"/>
    <dgm:cxn modelId="{AFE6EEAA-CE94-463A-B818-FA1AE3CEF311}" type="presParOf" srcId="{3B2706FE-89CA-4C97-8987-45A09552F2CA}" destId="{4410B7C1-53A4-40C3-9F73-5D39380C2894}" srcOrd="2" destOrd="0" presId="urn:microsoft.com/office/officeart/2008/layout/HorizontalMultiLevelHierarchy"/>
    <dgm:cxn modelId="{189A77B0-4979-44AD-82E2-D0324278E5A8}" type="presParOf" srcId="{4410B7C1-53A4-40C3-9F73-5D39380C2894}" destId="{D6F425AB-51A7-4A29-B85E-049244E0B4B6}" srcOrd="0" destOrd="0" presId="urn:microsoft.com/office/officeart/2008/layout/HorizontalMultiLevelHierarchy"/>
    <dgm:cxn modelId="{2C4FBAC9-085D-4ABE-B03F-E1F63A4D926A}" type="presParOf" srcId="{3B2706FE-89CA-4C97-8987-45A09552F2CA}" destId="{2804C332-F827-4BA5-AA92-0AB177F00E7C}" srcOrd="3" destOrd="0" presId="urn:microsoft.com/office/officeart/2008/layout/HorizontalMultiLevelHierarchy"/>
    <dgm:cxn modelId="{E092B896-DAE9-4692-AA64-728C6FEA1C0E}" type="presParOf" srcId="{2804C332-F827-4BA5-AA92-0AB177F00E7C}" destId="{9DF0C64D-2644-42DE-9265-0BE409EE6AA0}" srcOrd="0" destOrd="0" presId="urn:microsoft.com/office/officeart/2008/layout/HorizontalMultiLevelHierarchy"/>
    <dgm:cxn modelId="{34166907-E018-4311-ACC4-513D7E088D8D}" type="presParOf" srcId="{2804C332-F827-4BA5-AA92-0AB177F00E7C}" destId="{1358D5A1-0056-47A4-99DC-EDD213FB6ADB}" srcOrd="1" destOrd="0" presId="urn:microsoft.com/office/officeart/2008/layout/HorizontalMultiLevelHierarchy"/>
    <dgm:cxn modelId="{0450B489-EAB9-45D5-B07A-D296722E1183}" type="presParOf" srcId="{3B2706FE-89CA-4C97-8987-45A09552F2CA}" destId="{D85FF232-4FEB-42B4-998B-4D2642917301}" srcOrd="4" destOrd="0" presId="urn:microsoft.com/office/officeart/2008/layout/HorizontalMultiLevelHierarchy"/>
    <dgm:cxn modelId="{30B216AC-4ABA-4FCB-9081-6A5C562B0182}" type="presParOf" srcId="{D85FF232-4FEB-42B4-998B-4D2642917301}" destId="{77194615-C534-47D3-A2EE-3D71D670A2A7}" srcOrd="0" destOrd="0" presId="urn:microsoft.com/office/officeart/2008/layout/HorizontalMultiLevelHierarchy"/>
    <dgm:cxn modelId="{5B51D0DD-B41A-43E9-A0C6-6D4C57EE45E6}" type="presParOf" srcId="{3B2706FE-89CA-4C97-8987-45A09552F2CA}" destId="{64CBB70F-365F-4F0F-9944-8E4952EDA4B4}" srcOrd="5" destOrd="0" presId="urn:microsoft.com/office/officeart/2008/layout/HorizontalMultiLevelHierarchy"/>
    <dgm:cxn modelId="{748F4212-AA42-46A8-9D6B-F62B4C4E1207}" type="presParOf" srcId="{64CBB70F-365F-4F0F-9944-8E4952EDA4B4}" destId="{740859DF-0F06-421F-A324-44FC8364D22C}" srcOrd="0" destOrd="0" presId="urn:microsoft.com/office/officeart/2008/layout/HorizontalMultiLevelHierarchy"/>
    <dgm:cxn modelId="{F3301D17-84ED-4574-A666-A9BD03669C4E}" type="presParOf" srcId="{64CBB70F-365F-4F0F-9944-8E4952EDA4B4}" destId="{7C8A2758-FDFA-4C48-A331-930376CE88BF}"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zh-CN" altLang="en-US" sz="1100" dirty="0">
              <a:latin typeface="微软雅黑" panose="020B0503020204020204" pitchFamily="34" charset="-122"/>
              <a:ea typeface="微软雅黑" panose="020B0503020204020204" pitchFamily="34" charset="-122"/>
            </a:rPr>
            <a:t>准时交货率</a:t>
          </a:r>
          <a:endParaRPr lang="zh-CN" altLang="en-US" sz="16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F1AC6AD1-E876-4C42-B50B-CA49AA540D50}">
      <dgm:prSet phldrT="[文本]" custT="1"/>
      <dgm:spPr/>
      <dgm:t>
        <a:bodyPr anchor="ctr"/>
        <a:lstStyle/>
        <a:p>
          <a:pPr algn="ctr"/>
          <a:r>
            <a:rPr lang="zh-CN" altLang="en-US" sz="1200" dirty="0">
              <a:latin typeface="微软雅黑" panose="020B0503020204020204" pitchFamily="34" charset="-122"/>
              <a:ea typeface="微软雅黑" panose="020B0503020204020204" pitchFamily="34" charset="-122"/>
            </a:rPr>
            <a:t>客户投诉数量</a:t>
          </a:r>
        </a:p>
      </dgm:t>
    </dgm:pt>
    <dgm:pt modelId="{C7365661-2732-4076-B5EF-DD6029F05BA3}" type="sibTrans" cxnId="{5919F2C8-14A3-44E1-8281-1AC9265E1ADD}">
      <dgm:prSet/>
      <dgm:spPr/>
      <dgm:t>
        <a:bodyPr/>
        <a:lstStyle/>
        <a:p>
          <a:endParaRPr lang="zh-CN" altLang="en-US"/>
        </a:p>
      </dgm:t>
    </dgm:pt>
    <dgm:pt modelId="{A55BA766-EC8B-4506-91B5-EF8356571ACD}" type="parTrans" cxnId="{5919F2C8-14A3-44E1-8281-1AC9265E1ADD}">
      <dgm:prSet/>
      <dgm:spPr/>
      <dgm:t>
        <a:bodyPr/>
        <a:lstStyle/>
        <a:p>
          <a:endParaRPr lang="zh-CN" altLang="en-US"/>
        </a:p>
      </dgm:t>
    </dgm:pt>
    <dgm:pt modelId="{FE257C13-0506-467A-A0AA-2AF0E5D05327}">
      <dgm:prSet phldrT="[文本]" custT="1"/>
      <dgm:spPr/>
      <dgm:t>
        <a:bodyPr anchor="ctr"/>
        <a:lstStyle/>
        <a:p>
          <a:pPr algn="ctr"/>
          <a:r>
            <a:rPr lang="zh-CN" altLang="en-US" sz="1200" dirty="0">
              <a:latin typeface="微软雅黑" panose="020B0503020204020204" pitchFamily="34" charset="-122"/>
              <a:ea typeface="微软雅黑" panose="020B0503020204020204" pitchFamily="34" charset="-122"/>
            </a:rPr>
            <a:t>产品满意度</a:t>
          </a:r>
        </a:p>
      </dgm:t>
    </dgm:pt>
    <dgm:pt modelId="{623F5B59-F6E1-4AAB-9863-5CFB349E9125}" type="sibTrans" cxnId="{A8F1DFEF-E14A-4BC0-8283-17231805472A}">
      <dgm:prSet/>
      <dgm:spPr/>
      <dgm:t>
        <a:bodyPr/>
        <a:lstStyle/>
        <a:p>
          <a:endParaRPr lang="zh-CN" altLang="en-US"/>
        </a:p>
      </dgm:t>
    </dgm:pt>
    <dgm:pt modelId="{B805ADA8-BBDB-4F1C-9ABC-2A8245FF84F5}" type="parTrans" cxnId="{A8F1DFEF-E14A-4BC0-8283-17231805472A}">
      <dgm:prSet/>
      <dgm:spPr/>
      <dgm:t>
        <a:bodyPr/>
        <a:lstStyle/>
        <a:p>
          <a:endParaRPr lang="zh-CN" altLang="en-US"/>
        </a:p>
      </dgm:t>
    </dgm:pt>
    <dgm:pt modelId="{39D37922-3455-4B77-81DC-07AC199B1A5F}">
      <dgm:prSet phldrT="[文本]" custT="1"/>
      <dgm:spPr/>
      <dgm:t>
        <a:bodyPr anchor="ctr"/>
        <a:lstStyle/>
        <a:p>
          <a:pPr algn="ctr"/>
          <a:r>
            <a:rPr lang="zh-CN" altLang="en-US" sz="1200" dirty="0">
              <a:latin typeface="微软雅黑" panose="020B0503020204020204" pitchFamily="34" charset="-122"/>
              <a:ea typeface="微软雅黑" panose="020B0503020204020204" pitchFamily="34" charset="-122"/>
            </a:rPr>
            <a:t>平均到货时间</a:t>
          </a:r>
        </a:p>
      </dgm:t>
    </dgm:pt>
    <dgm:pt modelId="{52D0CB53-6BA2-4C1D-B05E-4FC70136C045}" type="sibTrans" cxnId="{B82FBEF1-D183-41CF-957A-FE0A3B4A1B3D}">
      <dgm:prSet/>
      <dgm:spPr/>
      <dgm:t>
        <a:bodyPr/>
        <a:lstStyle/>
        <a:p>
          <a:endParaRPr lang="zh-CN" altLang="en-US"/>
        </a:p>
      </dgm:t>
    </dgm:pt>
    <dgm:pt modelId="{39158A1A-D4A7-4D13-B613-AE01ACB79806}" type="parTrans" cxnId="{B82FBEF1-D183-41CF-957A-FE0A3B4A1B3D}">
      <dgm:prSet/>
      <dgm:spPr/>
      <dgm:t>
        <a:bodyPr/>
        <a:lstStyle/>
        <a:p>
          <a:endParaRPr lang="zh-CN" altLang="en-US"/>
        </a:p>
      </dgm:t>
    </dgm:pt>
    <dgm:pt modelId="{6E737E7B-7B6D-4EFE-A235-0F3BDC518E60}">
      <dgm:prSet phldrT="[文本]" custT="1"/>
      <dgm:spPr/>
      <dgm:t>
        <a:bodyPr anchor="ctr"/>
        <a:lstStyle/>
        <a:p>
          <a:pPr algn="ctr"/>
          <a:r>
            <a:rPr lang="zh-CN" altLang="en-US" sz="1600" b="1" dirty="0">
              <a:latin typeface="微软雅黑" panose="020B0503020204020204" pitchFamily="34" charset="-122"/>
              <a:ea typeface="微软雅黑" panose="020B0503020204020204" pitchFamily="34" charset="-122"/>
            </a:rPr>
            <a:t>服务质量评估部分</a:t>
          </a:r>
          <a:r>
            <a:rPr lang="en-US" altLang="zh-CN" sz="1600" b="1" dirty="0">
              <a:latin typeface="微软雅黑" panose="020B0503020204020204" pitchFamily="34" charset="-122"/>
              <a:ea typeface="微软雅黑" panose="020B0503020204020204" pitchFamily="34" charset="-122"/>
            </a:rPr>
            <a:t>KPI</a:t>
          </a:r>
          <a:endParaRPr lang="zh-CN" altLang="en-US" sz="1600" b="1" dirty="0">
            <a:latin typeface="微软雅黑" panose="020B0503020204020204" pitchFamily="34" charset="-122"/>
            <a:ea typeface="微软雅黑" panose="020B0503020204020204" pitchFamily="34" charset="-122"/>
          </a:endParaRPr>
        </a:p>
      </dgm:t>
    </dgm:pt>
    <dgm:pt modelId="{94C3D33F-ED9C-4435-B0F7-85DEBFC7DFA1}" type="parTrans" cxnId="{BF6106A5-CD41-4088-8374-118E48AC2B5C}">
      <dgm:prSet/>
      <dgm:spPr/>
      <dgm:t>
        <a:bodyPr/>
        <a:lstStyle/>
        <a:p>
          <a:endParaRPr lang="zh-CN" altLang="en-US"/>
        </a:p>
      </dgm:t>
    </dgm:pt>
    <dgm:pt modelId="{35F5B2C2-B523-4200-80D6-183A58E3935D}" type="sibTrans" cxnId="{BF6106A5-CD41-4088-8374-118E48AC2B5C}">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t>
        <a:bodyPr/>
        <a:lstStyle/>
        <a:p>
          <a:endParaRPr lang="zh-CN" altLang="en-US"/>
        </a:p>
      </dgm:t>
    </dgm:pt>
    <dgm:pt modelId="{69B258D8-FE04-4C12-8F04-32672D8B14A0}" type="pres">
      <dgm:prSet presAssocID="{6E737E7B-7B6D-4EFE-A235-0F3BDC518E60}" presName="thickLine" presStyleLbl="alignNode1" presStyleIdx="0" presStyleCnt="1"/>
      <dgm:spPr/>
    </dgm:pt>
    <dgm:pt modelId="{20C4B7C7-FE47-419A-968F-33E659ABF338}" type="pres">
      <dgm:prSet presAssocID="{6E737E7B-7B6D-4EFE-A235-0F3BDC518E60}" presName="horz1" presStyleCnt="0"/>
      <dgm:spPr/>
    </dgm:pt>
    <dgm:pt modelId="{10E35A2A-1213-4D2B-A28D-989978D3F55C}" type="pres">
      <dgm:prSet presAssocID="{6E737E7B-7B6D-4EFE-A235-0F3BDC518E60}" presName="tx1" presStyleLbl="revTx" presStyleIdx="0" presStyleCnt="5"/>
      <dgm:spPr/>
      <dgm:t>
        <a:bodyPr/>
        <a:lstStyle/>
        <a:p>
          <a:endParaRPr lang="zh-CN" altLang="en-US"/>
        </a:p>
      </dgm:t>
    </dgm:pt>
    <dgm:pt modelId="{ADA51EE4-734D-4045-8C03-C7ABEEFB1AD6}" type="pres">
      <dgm:prSet presAssocID="{6E737E7B-7B6D-4EFE-A235-0F3BDC518E60}" presName="vert1" presStyleCnt="0"/>
      <dgm:spPr/>
    </dgm:pt>
    <dgm:pt modelId="{3FF2814F-74F6-4F9D-AF97-93C43034A2E1}" type="pres">
      <dgm:prSet presAssocID="{AFA79022-E2BD-46DF-B125-A8694F5ED410}" presName="vertSpace2a" presStyleCnt="0"/>
      <dgm:spPr/>
    </dgm:pt>
    <dgm:pt modelId="{E276802A-B4B2-4644-83EA-3D76149B42E3}" type="pres">
      <dgm:prSet presAssocID="{AFA79022-E2BD-46DF-B125-A8694F5ED410}" presName="horz2" presStyleCnt="0"/>
      <dgm:spPr/>
    </dgm:pt>
    <dgm:pt modelId="{1F8B6632-50C4-4EA5-B43D-B43C3D2D3EA8}" type="pres">
      <dgm:prSet presAssocID="{AFA79022-E2BD-46DF-B125-A8694F5ED410}" presName="horzSpace2" presStyleCnt="0"/>
      <dgm:spPr/>
    </dgm:pt>
    <dgm:pt modelId="{77468641-361B-4104-8B7A-55C20E119C40}" type="pres">
      <dgm:prSet presAssocID="{AFA79022-E2BD-46DF-B125-A8694F5ED410}" presName="tx2" presStyleLbl="revTx" presStyleIdx="1" presStyleCnt="5"/>
      <dgm:spPr/>
      <dgm:t>
        <a:bodyPr/>
        <a:lstStyle/>
        <a:p>
          <a:endParaRPr lang="zh-CN" altLang="en-US"/>
        </a:p>
      </dgm:t>
    </dgm:pt>
    <dgm:pt modelId="{416B6035-CDA9-4F47-ACA6-8A39896F4088}" type="pres">
      <dgm:prSet presAssocID="{AFA79022-E2BD-46DF-B125-A8694F5ED410}" presName="vert2" presStyleCnt="0"/>
      <dgm:spPr/>
    </dgm:pt>
    <dgm:pt modelId="{60F4D48F-71C1-416C-8F45-CC8569209F2B}" type="pres">
      <dgm:prSet presAssocID="{AFA79022-E2BD-46DF-B125-A8694F5ED410}" presName="thinLine2b" presStyleLbl="callout" presStyleIdx="0" presStyleCnt="4"/>
      <dgm:spPr/>
    </dgm:pt>
    <dgm:pt modelId="{20133268-6AD1-4E3C-A899-63C0046DB7B9}" type="pres">
      <dgm:prSet presAssocID="{AFA79022-E2BD-46DF-B125-A8694F5ED410}"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5"/>
      <dgm:spPr/>
      <dgm:t>
        <a:bodyPr/>
        <a:lstStyle/>
        <a:p>
          <a:endParaRPr lang="zh-CN" altLang="en-US"/>
        </a:p>
      </dgm:t>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4"/>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5"/>
      <dgm:spPr/>
      <dgm:t>
        <a:bodyPr/>
        <a:lstStyle/>
        <a:p>
          <a:endParaRPr lang="zh-CN" altLang="en-US"/>
        </a:p>
      </dgm:t>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4"/>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5"/>
      <dgm:spPr/>
      <dgm:t>
        <a:bodyPr/>
        <a:lstStyle/>
        <a:p>
          <a:endParaRPr lang="zh-CN" altLang="en-US"/>
        </a:p>
      </dgm:t>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4"/>
      <dgm:spPr/>
    </dgm:pt>
    <dgm:pt modelId="{69D181D1-2496-4A58-A634-7FB19A86BE51}" type="pres">
      <dgm:prSet presAssocID="{F1AC6AD1-E876-4C42-B50B-CA49AA540D50}" presName="vertSpace2b" presStyleCnt="0"/>
      <dgm:spPr/>
    </dgm:pt>
  </dgm:ptLst>
  <dgm:cxnLst>
    <dgm:cxn modelId="{BF6106A5-CD41-4088-8374-118E48AC2B5C}" srcId="{FFE58820-1F74-491E-90BE-CFE4C7C330B7}" destId="{6E737E7B-7B6D-4EFE-A235-0F3BDC518E60}" srcOrd="0" destOrd="0" parTransId="{94C3D33F-ED9C-4435-B0F7-85DEBFC7DFA1}" sibTransId="{35F5B2C2-B523-4200-80D6-183A58E3935D}"/>
    <dgm:cxn modelId="{517249D7-D9F4-4142-8B66-9F50CB689147}" type="presOf" srcId="{6E737E7B-7B6D-4EFE-A235-0F3BDC518E60}" destId="{10E35A2A-1213-4D2B-A28D-989978D3F55C}" srcOrd="0" destOrd="0" presId="urn:microsoft.com/office/officeart/2008/layout/LinedList"/>
    <dgm:cxn modelId="{5919F2C8-14A3-44E1-8281-1AC9265E1ADD}" srcId="{6E737E7B-7B6D-4EFE-A235-0F3BDC518E60}" destId="{F1AC6AD1-E876-4C42-B50B-CA49AA540D50}" srcOrd="3" destOrd="0" parTransId="{A55BA766-EC8B-4506-91B5-EF8356571ACD}" sibTransId="{C7365661-2732-4076-B5EF-DD6029F05BA3}"/>
    <dgm:cxn modelId="{0C7C8636-EB75-4B39-8B29-7885B04162C7}" type="presOf" srcId="{AFA79022-E2BD-46DF-B125-A8694F5ED410}" destId="{77468641-361B-4104-8B7A-55C20E119C40}" srcOrd="0" destOrd="0" presId="urn:microsoft.com/office/officeart/2008/layout/LinedList"/>
    <dgm:cxn modelId="{A8F1DFEF-E14A-4BC0-8283-17231805472A}" srcId="{6E737E7B-7B6D-4EFE-A235-0F3BDC518E60}" destId="{FE257C13-0506-467A-A0AA-2AF0E5D05327}" srcOrd="2" destOrd="0" parTransId="{B805ADA8-BBDB-4F1C-9ABC-2A8245FF84F5}" sibTransId="{623F5B59-F6E1-4AAB-9863-5CFB349E9125}"/>
    <dgm:cxn modelId="{EDC537F6-8EF4-4095-8D06-9E83BB62FC74}" type="presOf" srcId="{FE257C13-0506-467A-A0AA-2AF0E5D05327}" destId="{A1EC6B82-2205-4573-AFF8-1B9FF15D91FB}" srcOrd="0" destOrd="0" presId="urn:microsoft.com/office/officeart/2008/layout/LinedList"/>
    <dgm:cxn modelId="{7FDFA2FA-C316-46CB-AC11-CF69CC4683CF}" type="presOf" srcId="{F1AC6AD1-E876-4C42-B50B-CA49AA540D50}" destId="{9B4921E8-7D0B-498B-A5D7-9338654C79D1}" srcOrd="0" destOrd="0" presId="urn:microsoft.com/office/officeart/2008/layout/LinedList"/>
    <dgm:cxn modelId="{784CD7D5-92EB-4370-B817-B7EDD391185D}" srcId="{6E737E7B-7B6D-4EFE-A235-0F3BDC518E60}" destId="{AFA79022-E2BD-46DF-B125-A8694F5ED410}" srcOrd="0" destOrd="0" parTransId="{64E43BB0-ED3E-4514-A36B-74A09D8C9BE2}" sibTransId="{FD294C47-473F-42DC-A170-D131A4485EBC}"/>
    <dgm:cxn modelId="{B82FBEF1-D183-41CF-957A-FE0A3B4A1B3D}" srcId="{6E737E7B-7B6D-4EFE-A235-0F3BDC518E60}" destId="{39D37922-3455-4B77-81DC-07AC199B1A5F}" srcOrd="1" destOrd="0" parTransId="{39158A1A-D4A7-4D13-B613-AE01ACB79806}" sibTransId="{52D0CB53-6BA2-4C1D-B05E-4FC70136C045}"/>
    <dgm:cxn modelId="{3CE5CB61-F565-4307-B52A-A49D3630CD10}" type="presOf" srcId="{39D37922-3455-4B77-81DC-07AC199B1A5F}" destId="{111CE732-67A1-449C-93CD-D1CE38EEF28E}" srcOrd="0" destOrd="0" presId="urn:microsoft.com/office/officeart/2008/layout/LinedList"/>
    <dgm:cxn modelId="{CB456DE8-7BEC-4B1E-BDFC-75A240981EA9}" type="presOf" srcId="{FFE58820-1F74-491E-90BE-CFE4C7C330B7}" destId="{8143BD99-29AC-4BD5-B205-724201EB5D3B}" srcOrd="0" destOrd="0" presId="urn:microsoft.com/office/officeart/2008/layout/LinedList"/>
    <dgm:cxn modelId="{44DBAED5-0D59-47EC-BB0E-14FE5CF86472}" type="presParOf" srcId="{8143BD99-29AC-4BD5-B205-724201EB5D3B}" destId="{69B258D8-FE04-4C12-8F04-32672D8B14A0}" srcOrd="0" destOrd="0" presId="urn:microsoft.com/office/officeart/2008/layout/LinedList"/>
    <dgm:cxn modelId="{EAC5DF0F-4913-4BB5-8089-8B9BA46DCCC6}" type="presParOf" srcId="{8143BD99-29AC-4BD5-B205-724201EB5D3B}" destId="{20C4B7C7-FE47-419A-968F-33E659ABF338}" srcOrd="1" destOrd="0" presId="urn:microsoft.com/office/officeart/2008/layout/LinedList"/>
    <dgm:cxn modelId="{1B127E1F-FB28-4282-98A2-755329C67CEA}" type="presParOf" srcId="{20C4B7C7-FE47-419A-968F-33E659ABF338}" destId="{10E35A2A-1213-4D2B-A28D-989978D3F55C}" srcOrd="0" destOrd="0" presId="urn:microsoft.com/office/officeart/2008/layout/LinedList"/>
    <dgm:cxn modelId="{7B53D179-AFD6-4EBD-8D08-93F010A896C3}" type="presParOf" srcId="{20C4B7C7-FE47-419A-968F-33E659ABF338}" destId="{ADA51EE4-734D-4045-8C03-C7ABEEFB1AD6}" srcOrd="1" destOrd="0" presId="urn:microsoft.com/office/officeart/2008/layout/LinedList"/>
    <dgm:cxn modelId="{7A8370FD-5F0F-4706-B9CD-1BC61D0F19B5}" type="presParOf" srcId="{ADA51EE4-734D-4045-8C03-C7ABEEFB1AD6}" destId="{3FF2814F-74F6-4F9D-AF97-93C43034A2E1}" srcOrd="0" destOrd="0" presId="urn:microsoft.com/office/officeart/2008/layout/LinedList"/>
    <dgm:cxn modelId="{06C97FB8-5030-4AA6-AAC6-DD5DA3DB9F55}" type="presParOf" srcId="{ADA51EE4-734D-4045-8C03-C7ABEEFB1AD6}" destId="{E276802A-B4B2-4644-83EA-3D76149B42E3}" srcOrd="1" destOrd="0" presId="urn:microsoft.com/office/officeart/2008/layout/LinedList"/>
    <dgm:cxn modelId="{CEB7025C-664B-414B-BD7F-F85236B99B4D}" type="presParOf" srcId="{E276802A-B4B2-4644-83EA-3D76149B42E3}" destId="{1F8B6632-50C4-4EA5-B43D-B43C3D2D3EA8}" srcOrd="0" destOrd="0" presId="urn:microsoft.com/office/officeart/2008/layout/LinedList"/>
    <dgm:cxn modelId="{43704CDF-7F37-409C-A226-22F2A04F21C7}" type="presParOf" srcId="{E276802A-B4B2-4644-83EA-3D76149B42E3}" destId="{77468641-361B-4104-8B7A-55C20E119C40}" srcOrd="1" destOrd="0" presId="urn:microsoft.com/office/officeart/2008/layout/LinedList"/>
    <dgm:cxn modelId="{5F003E8B-3E56-41D6-A655-DB5DED31AED4}" type="presParOf" srcId="{E276802A-B4B2-4644-83EA-3D76149B42E3}" destId="{416B6035-CDA9-4F47-ACA6-8A39896F4088}" srcOrd="2" destOrd="0" presId="urn:microsoft.com/office/officeart/2008/layout/LinedList"/>
    <dgm:cxn modelId="{FB97E48F-8E7A-48B6-8517-35C6D96496D4}" type="presParOf" srcId="{ADA51EE4-734D-4045-8C03-C7ABEEFB1AD6}" destId="{60F4D48F-71C1-416C-8F45-CC8569209F2B}" srcOrd="2" destOrd="0" presId="urn:microsoft.com/office/officeart/2008/layout/LinedList"/>
    <dgm:cxn modelId="{1E477C17-B48A-4C46-B644-41F215FD1065}" type="presParOf" srcId="{ADA51EE4-734D-4045-8C03-C7ABEEFB1AD6}" destId="{20133268-6AD1-4E3C-A899-63C0046DB7B9}" srcOrd="3" destOrd="0" presId="urn:microsoft.com/office/officeart/2008/layout/LinedList"/>
    <dgm:cxn modelId="{0346DB53-DEB8-4AF7-A820-7DE367AE0B50}" type="presParOf" srcId="{ADA51EE4-734D-4045-8C03-C7ABEEFB1AD6}" destId="{2BA1D558-5750-472C-84E4-2E85ECFCCE91}" srcOrd="4" destOrd="0" presId="urn:microsoft.com/office/officeart/2008/layout/LinedList"/>
    <dgm:cxn modelId="{4300B2C8-3775-448E-B97C-9194198447A0}" type="presParOf" srcId="{2BA1D558-5750-472C-84E4-2E85ECFCCE91}" destId="{DC63BEE3-94F9-4BAF-AC97-F51347A82AD1}" srcOrd="0" destOrd="0" presId="urn:microsoft.com/office/officeart/2008/layout/LinedList"/>
    <dgm:cxn modelId="{4835EFBC-5B46-4A7D-8EFE-AE9C6B9D6176}" type="presParOf" srcId="{2BA1D558-5750-472C-84E4-2E85ECFCCE91}" destId="{111CE732-67A1-449C-93CD-D1CE38EEF28E}" srcOrd="1" destOrd="0" presId="urn:microsoft.com/office/officeart/2008/layout/LinedList"/>
    <dgm:cxn modelId="{1D3685BF-1975-4621-9C4D-7FBB5E8F737F}" type="presParOf" srcId="{2BA1D558-5750-472C-84E4-2E85ECFCCE91}" destId="{6B7867F1-3667-41E7-B09C-BF6BB91EEE36}" srcOrd="2" destOrd="0" presId="urn:microsoft.com/office/officeart/2008/layout/LinedList"/>
    <dgm:cxn modelId="{AFFEE784-A642-4FA4-9707-235D07CEE571}" type="presParOf" srcId="{ADA51EE4-734D-4045-8C03-C7ABEEFB1AD6}" destId="{2C5EBE48-0256-4AB2-B0A9-74C7F3511239}" srcOrd="5" destOrd="0" presId="urn:microsoft.com/office/officeart/2008/layout/LinedList"/>
    <dgm:cxn modelId="{0DD5DADF-971F-459A-A69B-5D168B63411F}" type="presParOf" srcId="{ADA51EE4-734D-4045-8C03-C7ABEEFB1AD6}" destId="{50115932-B5C1-40C1-B1EF-975D90A2C5BF}" srcOrd="6" destOrd="0" presId="urn:microsoft.com/office/officeart/2008/layout/LinedList"/>
    <dgm:cxn modelId="{6F1D19A7-6CE1-446E-847B-B5283C1C8DAF}" type="presParOf" srcId="{ADA51EE4-734D-4045-8C03-C7ABEEFB1AD6}" destId="{7635989B-EDC9-419A-80D2-B9021C33E052}" srcOrd="7" destOrd="0" presId="urn:microsoft.com/office/officeart/2008/layout/LinedList"/>
    <dgm:cxn modelId="{8D0400C5-7D9C-4CC4-9A6A-9F5F315A4403}" type="presParOf" srcId="{7635989B-EDC9-419A-80D2-B9021C33E052}" destId="{4A580B36-A6CC-4EE2-BFE8-6262ED8C7C55}" srcOrd="0" destOrd="0" presId="urn:microsoft.com/office/officeart/2008/layout/LinedList"/>
    <dgm:cxn modelId="{774953D2-ED1B-46CA-B451-AEF7A08C014F}" type="presParOf" srcId="{7635989B-EDC9-419A-80D2-B9021C33E052}" destId="{A1EC6B82-2205-4573-AFF8-1B9FF15D91FB}" srcOrd="1" destOrd="0" presId="urn:microsoft.com/office/officeart/2008/layout/LinedList"/>
    <dgm:cxn modelId="{E5CB5285-847F-4D2B-B3E9-C4C1E782D167}" type="presParOf" srcId="{7635989B-EDC9-419A-80D2-B9021C33E052}" destId="{779183D9-2279-476D-878F-9A13ECC36D0F}" srcOrd="2" destOrd="0" presId="urn:microsoft.com/office/officeart/2008/layout/LinedList"/>
    <dgm:cxn modelId="{34CC3E40-8A16-4FD4-A173-12BAF9D587F6}" type="presParOf" srcId="{ADA51EE4-734D-4045-8C03-C7ABEEFB1AD6}" destId="{DDF8D2EC-C7E8-4C9A-9AF0-EBA11EE67AC5}" srcOrd="8" destOrd="0" presId="urn:microsoft.com/office/officeart/2008/layout/LinedList"/>
    <dgm:cxn modelId="{C5A360F5-4932-47A9-B21D-21A3DD67383F}" type="presParOf" srcId="{ADA51EE4-734D-4045-8C03-C7ABEEFB1AD6}" destId="{22F7B4EC-56AA-41F5-8542-510854ED0AAD}" srcOrd="9" destOrd="0" presId="urn:microsoft.com/office/officeart/2008/layout/LinedList"/>
    <dgm:cxn modelId="{9B65AA83-24BD-4A8B-A814-03BC90204915}" type="presParOf" srcId="{ADA51EE4-734D-4045-8C03-C7ABEEFB1AD6}" destId="{B70542C1-3473-420F-B137-18E7E3C44395}" srcOrd="10" destOrd="0" presId="urn:microsoft.com/office/officeart/2008/layout/LinedList"/>
    <dgm:cxn modelId="{292CEA27-16EA-4BBF-8E53-09DD601A335A}" type="presParOf" srcId="{B70542C1-3473-420F-B137-18E7E3C44395}" destId="{CCF40232-B2A9-423E-92D1-34A0634E302D}" srcOrd="0" destOrd="0" presId="urn:microsoft.com/office/officeart/2008/layout/LinedList"/>
    <dgm:cxn modelId="{9B31E0B8-32B2-4F95-AFD3-C8E1AA6AF0D0}" type="presParOf" srcId="{B70542C1-3473-420F-B137-18E7E3C44395}" destId="{9B4921E8-7D0B-498B-A5D7-9338654C79D1}" srcOrd="1" destOrd="0" presId="urn:microsoft.com/office/officeart/2008/layout/LinedList"/>
    <dgm:cxn modelId="{513C8B31-A5C6-48D9-865F-EFA58EA9EE89}" type="presParOf" srcId="{B70542C1-3473-420F-B137-18E7E3C44395}" destId="{1B5989F4-BDB4-4D9C-ACF1-69F10C03E903}" srcOrd="2" destOrd="0" presId="urn:microsoft.com/office/officeart/2008/layout/LinedList"/>
    <dgm:cxn modelId="{3975B68C-25AA-42B2-AE8B-FEAC237CD01B}" type="presParOf" srcId="{ADA51EE4-734D-4045-8C03-C7ABEEFB1AD6}" destId="{9B0E3B63-80B2-4CB7-98D1-E4167CDC6103}" srcOrd="11" destOrd="0" presId="urn:microsoft.com/office/officeart/2008/layout/LinedList"/>
    <dgm:cxn modelId="{A8D20CAB-7A69-43CF-A7C4-27F54816FE74}" type="presParOf" srcId="{ADA51EE4-734D-4045-8C03-C7ABEEFB1AD6}" destId="{69D181D1-2496-4A58-A634-7FB19A86BE51}"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a:latin typeface="微软雅黑" panose="020B0503020204020204" pitchFamily="34" charset="-122"/>
              <a:ea typeface="微软雅黑" panose="020B0503020204020204" pitchFamily="34" charset="-122"/>
            </a:rPr>
            <a:t>精益服务</a:t>
          </a:r>
          <a:endParaRPr lang="en-US" altLang="zh-CN"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质量评估</a:t>
          </a: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a:latin typeface="微软雅黑" panose="020B0503020204020204" pitchFamily="34" charset="-122"/>
              <a:ea typeface="微软雅黑" panose="020B0503020204020204" pitchFamily="34" charset="-122"/>
            </a:rPr>
            <a:t>产品生产</a:t>
          </a: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a:latin typeface="微软雅黑" panose="020B0503020204020204" pitchFamily="34" charset="-122"/>
              <a:ea typeface="微软雅黑" panose="020B0503020204020204" pitchFamily="34" charset="-122"/>
            </a:rPr>
            <a:t>客户</a:t>
          </a: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custT="1"/>
      <dgm:spPr/>
      <dgm:t>
        <a:bodyPr/>
        <a:lstStyle/>
        <a:p>
          <a:r>
            <a:rPr lang="zh-CN" altLang="en-US" sz="1000" dirty="0">
              <a:latin typeface="微软雅黑" panose="020B0503020204020204" pitchFamily="34" charset="-122"/>
              <a:ea typeface="微软雅黑" panose="020B0503020204020204" pitchFamily="34" charset="-122"/>
            </a:rPr>
            <a:t>售后服务评估</a:t>
          </a: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custT="1"/>
      <dgm:spPr/>
      <dgm:t>
        <a:bodyPr/>
        <a:lstStyle/>
        <a:p>
          <a:r>
            <a:rPr lang="zh-CN" altLang="en-US" sz="1000" dirty="0">
              <a:latin typeface="微软雅黑" panose="020B0503020204020204" pitchFamily="34" charset="-122"/>
              <a:ea typeface="微软雅黑" panose="020B0503020204020204" pitchFamily="34" charset="-122"/>
            </a:rPr>
            <a:t>产品满意度评估</a:t>
          </a: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custT="1"/>
      <dgm:spPr/>
      <dgm:t>
        <a:bodyPr/>
        <a:lstStyle/>
        <a:p>
          <a:r>
            <a:rPr lang="zh-CN" altLang="en-US" sz="1000" dirty="0">
              <a:latin typeface="微软雅黑" panose="020B0503020204020204" pitchFamily="34" charset="-122"/>
              <a:ea typeface="微软雅黑" panose="020B0503020204020204" pitchFamily="34" charset="-122"/>
            </a:rPr>
            <a:t>配货满意度评估</a:t>
          </a: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719" custLinFactNeighborY="-28262">
        <dgm:presLayoutVars>
          <dgm:chMax val="1"/>
          <dgm:bulletEnabled val="1"/>
        </dgm:presLayoutVars>
      </dgm:prSet>
      <dgm:spPr/>
      <dgm:t>
        <a:bodyPr/>
        <a:lstStyle/>
        <a:p>
          <a:endParaRPr lang="zh-CN" altLang="en-US"/>
        </a:p>
      </dgm:t>
    </dgm:pt>
    <dgm:pt modelId="{4220225B-1D67-47B9-A7D8-4CB8214C3EA7}" type="pres">
      <dgm:prSet presAssocID="{572C54BF-9260-4C02-BE99-32EA5C62A8C1}" presName="gear1srcNode" presStyleLbl="node1" presStyleIdx="0" presStyleCnt="3"/>
      <dgm:spPr/>
      <dgm:t>
        <a:bodyPr/>
        <a:lstStyle/>
        <a:p>
          <a:endParaRPr lang="zh-CN" altLang="en-US"/>
        </a:p>
      </dgm:t>
    </dgm:pt>
    <dgm:pt modelId="{88F42706-C009-4520-A258-8F15006B31E2}" type="pres">
      <dgm:prSet presAssocID="{572C54BF-9260-4C02-BE99-32EA5C62A8C1}" presName="gear1dstNode" presStyleLbl="node1" presStyleIdx="0" presStyleCnt="3"/>
      <dgm:spPr/>
      <dgm:t>
        <a:bodyPr/>
        <a:lstStyle/>
        <a:p>
          <a:endParaRPr lang="zh-CN" altLang="en-US"/>
        </a:p>
      </dgm:t>
    </dgm:pt>
    <dgm:pt modelId="{7202A672-F7B5-4A4F-A52F-2F7A89A5C2DC}" type="pres">
      <dgm:prSet presAssocID="{572C54BF-9260-4C02-BE99-32EA5C62A8C1}" presName="gear1ch" presStyleLbl="fgAcc1" presStyleIdx="0" presStyleCnt="1" custScaleY="109640" custLinFactNeighborX="-96962" custLinFactNeighborY="-52090">
        <dgm:presLayoutVars>
          <dgm:chMax val="0"/>
          <dgm:bulletEnabled val="1"/>
        </dgm:presLayoutVars>
      </dgm:prSet>
      <dgm:spPr/>
      <dgm:t>
        <a:bodyPr/>
        <a:lstStyle/>
        <a:p>
          <a:endParaRPr lang="zh-CN" altLang="en-US"/>
        </a:p>
      </dgm:t>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t>
        <a:bodyPr/>
        <a:lstStyle/>
        <a:p>
          <a:endParaRPr lang="zh-CN" altLang="en-US"/>
        </a:p>
      </dgm:t>
    </dgm:pt>
    <dgm:pt modelId="{0DBD3C7E-587D-41E7-A5E6-0765AA3100B8}" type="pres">
      <dgm:prSet presAssocID="{B9088C6F-E40C-4371-BB55-FBD3E9509B7D}" presName="gear2srcNode" presStyleLbl="node1" presStyleIdx="1" presStyleCnt="3"/>
      <dgm:spPr/>
      <dgm:t>
        <a:bodyPr/>
        <a:lstStyle/>
        <a:p>
          <a:endParaRPr lang="zh-CN" altLang="en-US"/>
        </a:p>
      </dgm:t>
    </dgm:pt>
    <dgm:pt modelId="{C45400E6-9485-4E28-A062-A0D5243BFEE9}" type="pres">
      <dgm:prSet presAssocID="{B9088C6F-E40C-4371-BB55-FBD3E9509B7D}" presName="gear2dstNode" presStyleLbl="node1" presStyleIdx="1" presStyleCnt="3"/>
      <dgm:spPr/>
      <dgm:t>
        <a:bodyPr/>
        <a:lstStyle/>
        <a:p>
          <a:endParaRPr lang="zh-CN" altLang="en-US"/>
        </a:p>
      </dgm:t>
    </dgm:pt>
    <dgm:pt modelId="{9D9D4223-C606-405D-A99C-595DAE230A03}" type="pres">
      <dgm:prSet presAssocID="{B2CA64B7-8AB5-4BBF-8107-DF8EB16716BB}" presName="gear3" presStyleLbl="node1" presStyleIdx="2" presStyleCnt="3" custLinFactNeighborX="39381" custLinFactNeighborY="75045"/>
      <dgm:spPr/>
      <dgm:t>
        <a:bodyPr/>
        <a:lstStyle/>
        <a:p>
          <a:endParaRPr lang="zh-CN" altLang="en-US"/>
        </a:p>
      </dgm:t>
    </dgm:pt>
    <dgm:pt modelId="{83559BC1-9184-4093-9E51-BD3090EBF842}" type="pres">
      <dgm:prSet presAssocID="{B2CA64B7-8AB5-4BBF-8107-DF8EB16716BB}" presName="gear3tx" presStyleLbl="node1" presStyleIdx="2" presStyleCnt="3">
        <dgm:presLayoutVars>
          <dgm:chMax val="1"/>
          <dgm:bulletEnabled val="1"/>
        </dgm:presLayoutVars>
      </dgm:prSet>
      <dgm:spPr/>
      <dgm:t>
        <a:bodyPr/>
        <a:lstStyle/>
        <a:p>
          <a:endParaRPr lang="zh-CN" altLang="en-US"/>
        </a:p>
      </dgm:t>
    </dgm:pt>
    <dgm:pt modelId="{CE9EB4D6-5786-4F58-8516-5D3DEFB4FB46}" type="pres">
      <dgm:prSet presAssocID="{B2CA64B7-8AB5-4BBF-8107-DF8EB16716BB}" presName="gear3srcNode" presStyleLbl="node1" presStyleIdx="2" presStyleCnt="3"/>
      <dgm:spPr/>
      <dgm:t>
        <a:bodyPr/>
        <a:lstStyle/>
        <a:p>
          <a:endParaRPr lang="zh-CN" altLang="en-US"/>
        </a:p>
      </dgm:t>
    </dgm:pt>
    <dgm:pt modelId="{167AB8D6-85E7-4740-99EC-A57231B2D205}" type="pres">
      <dgm:prSet presAssocID="{B2CA64B7-8AB5-4BBF-8107-DF8EB16716BB}" presName="gear3dstNode" presStyleLbl="node1" presStyleIdx="2" presStyleCnt="3"/>
      <dgm:spPr/>
      <dgm:t>
        <a:bodyPr/>
        <a:lstStyle/>
        <a:p>
          <a:endParaRPr lang="zh-CN" altLang="en-US"/>
        </a:p>
      </dgm:t>
    </dgm:pt>
    <dgm:pt modelId="{C9F08333-E958-45D4-A44E-26899C0D5EB7}" type="pres">
      <dgm:prSet presAssocID="{5A415908-B0C0-4347-9047-C4A633E1BCE0}" presName="connector1" presStyleLbl="sibTrans2D1" presStyleIdx="0" presStyleCnt="3" custAng="14823934" custLinFactNeighborX="-74908" custLinFactNeighborY="-23955"/>
      <dgm:spPr/>
      <dgm:t>
        <a:bodyPr/>
        <a:lstStyle/>
        <a:p>
          <a:endParaRPr lang="zh-CN" altLang="en-US"/>
        </a:p>
      </dgm:t>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t>
        <a:bodyPr/>
        <a:lstStyle/>
        <a:p>
          <a:endParaRPr lang="zh-CN" altLang="en-US"/>
        </a:p>
      </dgm:t>
    </dgm:pt>
    <dgm:pt modelId="{CA27EECF-A1CC-48A8-82A1-3D89987F2851}" type="pres">
      <dgm:prSet presAssocID="{D9945292-2C15-4C13-9557-947DE514CBD7}" presName="connector3" presStyleLbl="sibTrans2D1" presStyleIdx="2" presStyleCnt="3" custAng="9956052" custLinFactNeighborX="14551" custLinFactNeighborY="-247"/>
      <dgm:spPr/>
      <dgm:t>
        <a:bodyPr/>
        <a:lstStyle/>
        <a:p>
          <a:endParaRPr lang="zh-CN" altLang="en-US"/>
        </a:p>
      </dgm:t>
    </dgm:pt>
  </dgm:ptLst>
  <dgm:cxnLst>
    <dgm:cxn modelId="{BCA605FF-8628-4D6C-8067-56CBA94898E0}" type="presOf" srcId="{7FBC03B0-5C2D-4F54-A285-8A13960561C2}" destId="{7202A672-F7B5-4A4F-A52F-2F7A89A5C2DC}" srcOrd="0" destOrd="0" presId="urn:microsoft.com/office/officeart/2005/8/layout/gear1"/>
    <dgm:cxn modelId="{87DBE23E-678F-4F53-9801-C17D224D54EA}" type="presOf" srcId="{6BA56474-94A1-4B23-B204-641F9551C289}" destId="{7202A672-F7B5-4A4F-A52F-2F7A89A5C2DC}" srcOrd="0" destOrd="1" presId="urn:microsoft.com/office/officeart/2005/8/layout/gear1"/>
    <dgm:cxn modelId="{9F1F5D09-BA77-44A0-B4DB-E2EAF8F3F6B3}" type="presOf" srcId="{5A415908-B0C0-4347-9047-C4A633E1BCE0}" destId="{C9F08333-E958-45D4-A44E-26899C0D5EB7}" srcOrd="0" destOrd="0" presId="urn:microsoft.com/office/officeart/2005/8/layout/gear1"/>
    <dgm:cxn modelId="{5779848C-630F-4BB3-AC1B-EDB42E7BD2FD}" type="presOf" srcId="{B9088C6F-E40C-4371-BB55-FBD3E9509B7D}" destId="{C45400E6-9485-4E28-A062-A0D5243BFEE9}" srcOrd="2" destOrd="0" presId="urn:microsoft.com/office/officeart/2005/8/layout/gear1"/>
    <dgm:cxn modelId="{418EA01A-E541-48E1-A830-FA35D564B752}" type="presOf" srcId="{D9945292-2C15-4C13-9557-947DE514CBD7}" destId="{CA27EECF-A1CC-48A8-82A1-3D89987F2851}" srcOrd="0"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E7BFC8CE-CBF2-435B-8D54-F86606C0F879}" srcId="{572C54BF-9260-4C02-BE99-32EA5C62A8C1}" destId="{6BA56474-94A1-4B23-B204-641F9551C289}" srcOrd="1" destOrd="0" parTransId="{9E2CA345-0DB2-43D7-BD7E-1AFBB1F9C728}" sibTransId="{5EE96EFA-BDEE-4BD9-A4BE-65C5B01837E8}"/>
    <dgm:cxn modelId="{7D93AB28-C3B6-4161-9C8F-FAFCDB846164}" type="presOf" srcId="{B2CA64B7-8AB5-4BBF-8107-DF8EB16716BB}" destId="{9D9D4223-C606-405D-A99C-595DAE230A03}" srcOrd="0" destOrd="0"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0A205C78-8B02-4E8F-915D-2C09BBC8BC13}" type="presOf" srcId="{572C54BF-9260-4C02-BE99-32EA5C62A8C1}" destId="{56F993A5-7578-4097-8476-217CC0201C6D}" srcOrd="0" destOrd="0" presId="urn:microsoft.com/office/officeart/2005/8/layout/gear1"/>
    <dgm:cxn modelId="{26E442C9-4316-41BF-97A2-2AEA36E84AE5}" type="presOf" srcId="{572C54BF-9260-4C02-BE99-32EA5C62A8C1}" destId="{4220225B-1D67-47B9-A7D8-4CB8214C3EA7}" srcOrd="1" destOrd="0" presId="urn:microsoft.com/office/officeart/2005/8/layout/gear1"/>
    <dgm:cxn modelId="{7EEC5B3F-CD81-435D-B01C-BCF564EF3750}" type="presOf" srcId="{572C54BF-9260-4C02-BE99-32EA5C62A8C1}" destId="{88F42706-C009-4520-A258-8F15006B31E2}" srcOrd="2" destOrd="0" presId="urn:microsoft.com/office/officeart/2005/8/layout/gear1"/>
    <dgm:cxn modelId="{D7F9A105-8D51-4E3A-A00D-AF9EE106C71E}" type="presOf" srcId="{5F379BAF-7CCD-4CB5-9261-C9AA41C744BB}" destId="{115F6250-C989-44EF-9BA6-18A35BD1A7DC}" srcOrd="0" destOrd="0" presId="urn:microsoft.com/office/officeart/2005/8/layout/gear1"/>
    <dgm:cxn modelId="{40D1D60A-C76F-4558-9FD9-9B2A41A9C0D3}" type="presOf" srcId="{EF34174B-1B9D-462F-92D2-5569BDA67D1D}" destId="{7202A672-F7B5-4A4F-A52F-2F7A89A5C2DC}" srcOrd="0" destOrd="2" presId="urn:microsoft.com/office/officeart/2005/8/layout/gear1"/>
    <dgm:cxn modelId="{5DCC0DA2-48BF-4344-83D2-B1C2D74A6B64}" type="presOf" srcId="{B2CA64B7-8AB5-4BBF-8107-DF8EB16716BB}" destId="{83559BC1-9184-4093-9E51-BD3090EBF842}" srcOrd="1" destOrd="0" presId="urn:microsoft.com/office/officeart/2005/8/layout/gear1"/>
    <dgm:cxn modelId="{02A99EFC-C129-4AE4-8A93-6AC8A74D7B9B}" type="presOf" srcId="{B9088C6F-E40C-4371-BB55-FBD3E9509B7D}" destId="{CB5E1D08-2079-4863-806E-52A29BA82A3D}" srcOrd="0" destOrd="0" presId="urn:microsoft.com/office/officeart/2005/8/layout/gear1"/>
    <dgm:cxn modelId="{0F4D9818-62B8-4568-AA16-6589231BB68B}" type="presOf" srcId="{3BE0937E-1BE9-42EF-BB6B-E8D3D1904352}" destId="{B55EAD1A-B7F2-48CA-967B-02884B4FAD1F}" srcOrd="0" destOrd="0" presId="urn:microsoft.com/office/officeart/2005/8/layout/gear1"/>
    <dgm:cxn modelId="{53FD6F56-90F3-485A-9F60-C1A4D6B87815}" type="presOf" srcId="{B9088C6F-E40C-4371-BB55-FBD3E9509B7D}" destId="{0DBD3C7E-587D-41E7-A5E6-0765AA3100B8}" srcOrd="1" destOrd="0" presId="urn:microsoft.com/office/officeart/2005/8/layout/gear1"/>
    <dgm:cxn modelId="{28C021D9-9564-4D1E-8334-8FC282D82BAE}" type="presOf" srcId="{B2CA64B7-8AB5-4BBF-8107-DF8EB16716BB}" destId="{CE9EB4D6-5786-4F58-8516-5D3DEFB4FB46}" srcOrd="2" destOrd="0"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E1407437-B776-4A36-A569-EA0AEB0F35B3}" srcId="{3BE0937E-1BE9-42EF-BB6B-E8D3D1904352}" destId="{572C54BF-9260-4C02-BE99-32EA5C62A8C1}" srcOrd="0" destOrd="0" parTransId="{79DF1F91-4218-41C3-8265-28271EF95D9F}" sibTransId="{5A415908-B0C0-4347-9047-C4A633E1BCE0}"/>
    <dgm:cxn modelId="{D1596083-FA17-4648-9546-FC03E368B84F}" srcId="{572C54BF-9260-4C02-BE99-32EA5C62A8C1}" destId="{EF34174B-1B9D-462F-92D2-5569BDA67D1D}" srcOrd="2" destOrd="0" parTransId="{E82F86D9-259B-4784-8B36-7CDAA0CB42BE}" sibTransId="{9527717B-504D-4D33-94E8-A45C256BCAA3}"/>
    <dgm:cxn modelId="{50B9EBF0-65F6-4B61-B024-1F96777C5B94}" type="presOf" srcId="{B2CA64B7-8AB5-4BBF-8107-DF8EB16716BB}" destId="{167AB8D6-85E7-4740-99EC-A57231B2D205}" srcOrd="3" destOrd="0" presId="urn:microsoft.com/office/officeart/2005/8/layout/gear1"/>
    <dgm:cxn modelId="{62542295-2389-4D90-B24D-A1A3FE2EBD0F}" type="presParOf" srcId="{B55EAD1A-B7F2-48CA-967B-02884B4FAD1F}" destId="{56F993A5-7578-4097-8476-217CC0201C6D}" srcOrd="0" destOrd="0" presId="urn:microsoft.com/office/officeart/2005/8/layout/gear1"/>
    <dgm:cxn modelId="{82B8AD97-0E06-419B-9A08-9578CD7E3E97}" type="presParOf" srcId="{B55EAD1A-B7F2-48CA-967B-02884B4FAD1F}" destId="{4220225B-1D67-47B9-A7D8-4CB8214C3EA7}" srcOrd="1" destOrd="0" presId="urn:microsoft.com/office/officeart/2005/8/layout/gear1"/>
    <dgm:cxn modelId="{995E77C2-7867-4300-A28F-783CE1902557}" type="presParOf" srcId="{B55EAD1A-B7F2-48CA-967B-02884B4FAD1F}" destId="{88F42706-C009-4520-A258-8F15006B31E2}" srcOrd="2" destOrd="0" presId="urn:microsoft.com/office/officeart/2005/8/layout/gear1"/>
    <dgm:cxn modelId="{2300DB84-1092-4150-BFD6-3D673C419A84}" type="presParOf" srcId="{B55EAD1A-B7F2-48CA-967B-02884B4FAD1F}" destId="{7202A672-F7B5-4A4F-A52F-2F7A89A5C2DC}" srcOrd="3" destOrd="0" presId="urn:microsoft.com/office/officeart/2005/8/layout/gear1"/>
    <dgm:cxn modelId="{A270A680-5626-48A8-B40E-D99C1A521AFC}" type="presParOf" srcId="{B55EAD1A-B7F2-48CA-967B-02884B4FAD1F}" destId="{CB5E1D08-2079-4863-806E-52A29BA82A3D}" srcOrd="4" destOrd="0" presId="urn:microsoft.com/office/officeart/2005/8/layout/gear1"/>
    <dgm:cxn modelId="{2B25DFA2-0789-4883-B937-55A6447902D8}" type="presParOf" srcId="{B55EAD1A-B7F2-48CA-967B-02884B4FAD1F}" destId="{0DBD3C7E-587D-41E7-A5E6-0765AA3100B8}" srcOrd="5" destOrd="0" presId="urn:microsoft.com/office/officeart/2005/8/layout/gear1"/>
    <dgm:cxn modelId="{F14F8680-F072-4AFE-91CE-EB7A1C2980BB}" type="presParOf" srcId="{B55EAD1A-B7F2-48CA-967B-02884B4FAD1F}" destId="{C45400E6-9485-4E28-A062-A0D5243BFEE9}" srcOrd="6" destOrd="0" presId="urn:microsoft.com/office/officeart/2005/8/layout/gear1"/>
    <dgm:cxn modelId="{E82E4F83-C42A-4E42-B067-5D23F40B65FB}" type="presParOf" srcId="{B55EAD1A-B7F2-48CA-967B-02884B4FAD1F}" destId="{9D9D4223-C606-405D-A99C-595DAE230A03}" srcOrd="7" destOrd="0" presId="urn:microsoft.com/office/officeart/2005/8/layout/gear1"/>
    <dgm:cxn modelId="{6E48BEC0-B3D3-42F1-A207-C5EC534F067A}" type="presParOf" srcId="{B55EAD1A-B7F2-48CA-967B-02884B4FAD1F}" destId="{83559BC1-9184-4093-9E51-BD3090EBF842}" srcOrd="8" destOrd="0" presId="urn:microsoft.com/office/officeart/2005/8/layout/gear1"/>
    <dgm:cxn modelId="{1D6DB087-5588-46DA-9B6D-720AB32E456B}" type="presParOf" srcId="{B55EAD1A-B7F2-48CA-967B-02884B4FAD1F}" destId="{CE9EB4D6-5786-4F58-8516-5D3DEFB4FB46}" srcOrd="9" destOrd="0" presId="urn:microsoft.com/office/officeart/2005/8/layout/gear1"/>
    <dgm:cxn modelId="{B64FC9E4-39E1-4AF0-AA2D-8C0ECBD9986C}" type="presParOf" srcId="{B55EAD1A-B7F2-48CA-967B-02884B4FAD1F}" destId="{167AB8D6-85E7-4740-99EC-A57231B2D205}" srcOrd="10" destOrd="0" presId="urn:microsoft.com/office/officeart/2005/8/layout/gear1"/>
    <dgm:cxn modelId="{4FA0A113-E46C-486C-95AA-BF1FDF1E9C7D}" type="presParOf" srcId="{B55EAD1A-B7F2-48CA-967B-02884B4FAD1F}" destId="{C9F08333-E958-45D4-A44E-26899C0D5EB7}" srcOrd="11" destOrd="0" presId="urn:microsoft.com/office/officeart/2005/8/layout/gear1"/>
    <dgm:cxn modelId="{96B1D9D2-BB4E-4662-9DE4-8F9EECE7576E}" type="presParOf" srcId="{B55EAD1A-B7F2-48CA-967B-02884B4FAD1F}" destId="{115F6250-C989-44EF-9BA6-18A35BD1A7DC}" srcOrd="12" destOrd="0" presId="urn:microsoft.com/office/officeart/2005/8/layout/gear1"/>
    <dgm:cxn modelId="{5C305E43-99C6-4685-B441-8A29421BD3CD}"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93F-DFE0-4C64-8168-D6C444F4F2A5}">
      <dsp:nvSpPr>
        <dsp:cNvPr id="0" name=""/>
        <dsp:cNvSpPr/>
      </dsp:nvSpPr>
      <dsp:spPr>
        <a:xfrm>
          <a:off x="828458" y="1472"/>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en-US" altLang="zh-CN" sz="1600" b="1" kern="1200" dirty="0" smtClean="0">
              <a:latin typeface="微软雅黑" panose="020B0503020204020204" pitchFamily="34" charset="-122"/>
              <a:ea typeface="微软雅黑" panose="020B0503020204020204" pitchFamily="34" charset="-122"/>
            </a:rPr>
            <a:t>KPI</a:t>
          </a:r>
          <a:r>
            <a:rPr lang="zh-CN" altLang="en-US" sz="1600" b="1" kern="1200" dirty="0" smtClean="0">
              <a:latin typeface="微软雅黑" panose="020B0503020204020204" pitchFamily="34" charset="-122"/>
              <a:ea typeface="微软雅黑" panose="020B0503020204020204" pitchFamily="34" charset="-122"/>
            </a:rPr>
            <a:t>体系</a:t>
          </a:r>
          <a:endParaRPr lang="zh-CN" altLang="en-US" sz="1600" kern="1200" dirty="0"/>
        </a:p>
      </dsp:txBody>
      <dsp:txXfrm>
        <a:off x="1045322" y="218336"/>
        <a:ext cx="1047111" cy="1047111"/>
      </dsp:txXfrm>
    </dsp:sp>
    <dsp:sp modelId="{7781B803-B606-48D8-BDA0-31A28A2BDFBA}">
      <dsp:nvSpPr>
        <dsp:cNvPr id="0" name=""/>
        <dsp:cNvSpPr/>
      </dsp:nvSpPr>
      <dsp:spPr>
        <a:xfrm>
          <a:off x="1139434" y="1602556"/>
          <a:ext cx="858887" cy="85888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253279" y="1930994"/>
        <a:ext cx="631197" cy="202011"/>
      </dsp:txXfrm>
    </dsp:sp>
    <dsp:sp modelId="{85D72103-9DD1-4DAA-98AF-FA79B810157D}">
      <dsp:nvSpPr>
        <dsp:cNvPr id="0" name=""/>
        <dsp:cNvSpPr/>
      </dsp:nvSpPr>
      <dsp:spPr>
        <a:xfrm>
          <a:off x="828458" y="2581687"/>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数据知识发现</a:t>
          </a:r>
          <a:endParaRPr lang="zh-CN" altLang="en-US" sz="1600" kern="1200" dirty="0"/>
        </a:p>
      </dsp:txBody>
      <dsp:txXfrm>
        <a:off x="1045322" y="2798551"/>
        <a:ext cx="1047111" cy="1047111"/>
      </dsp:txXfrm>
    </dsp:sp>
    <dsp:sp modelId="{3A0F05E0-07AE-4EAB-A08F-8AD0045FD429}">
      <dsp:nvSpPr>
        <dsp:cNvPr id="0" name=""/>
        <dsp:cNvSpPr/>
      </dsp:nvSpPr>
      <dsp:spPr>
        <a:xfrm rot="21510780">
          <a:off x="2273890" y="1678170"/>
          <a:ext cx="283257" cy="5508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273904" y="1789447"/>
        <a:ext cx="198280" cy="330524"/>
      </dsp:txXfrm>
    </dsp:sp>
    <dsp:sp modelId="{BE515259-5AE9-486D-AB3F-425E31F6C8E7}">
      <dsp:nvSpPr>
        <dsp:cNvPr id="0" name=""/>
        <dsp:cNvSpPr/>
      </dsp:nvSpPr>
      <dsp:spPr>
        <a:xfrm>
          <a:off x="2843217" y="937200"/>
          <a:ext cx="2069740" cy="20697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决策支持</a:t>
          </a:r>
          <a:endParaRPr lang="zh-CN" altLang="en-US" sz="1600" kern="1200" dirty="0"/>
        </a:p>
      </dsp:txBody>
      <dsp:txXfrm>
        <a:off x="3146323" y="1240302"/>
        <a:ext cx="1463528" cy="14635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E242-F527-4E2F-8BB4-CB448F1750AA}">
      <dsp:nvSpPr>
        <dsp:cNvPr id="0" name=""/>
        <dsp:cNvSpPr/>
      </dsp:nvSpPr>
      <dsp:spPr>
        <a:xfrm>
          <a:off x="20996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B5408-CD11-4663-972C-8F5EBB57C5C4}">
      <dsp:nvSpPr>
        <dsp:cNvPr id="0" name=""/>
        <dsp:cNvSpPr/>
      </dsp:nvSpPr>
      <dsp:spPr>
        <a:xfrm>
          <a:off x="20996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08EFE5-AF70-44A5-9DC8-CA58668D9DED}">
      <dsp:nvSpPr>
        <dsp:cNvPr id="0" name=""/>
        <dsp:cNvSpPr/>
      </dsp:nvSpPr>
      <dsp:spPr>
        <a:xfrm>
          <a:off x="20996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综合评价指标</a:t>
          </a:r>
        </a:p>
      </dsp:txBody>
      <dsp:txXfrm>
        <a:off x="209961" y="0"/>
        <a:ext cx="2303509" cy="486831"/>
      </dsp:txXfrm>
    </dsp:sp>
    <dsp:sp modelId="{863B82FE-38FB-44FF-9327-3560915D6822}">
      <dsp:nvSpPr>
        <dsp:cNvPr id="0" name=""/>
        <dsp:cNvSpPr/>
      </dsp:nvSpPr>
      <dsp:spPr>
        <a:xfrm>
          <a:off x="20996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D6E47-9E15-4906-93AF-55869E77EB91}">
      <dsp:nvSpPr>
        <dsp:cNvPr id="0" name=""/>
        <dsp:cNvSpPr/>
      </dsp:nvSpPr>
      <dsp:spPr>
        <a:xfrm>
          <a:off x="37120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市场占有率</a:t>
          </a:r>
        </a:p>
      </dsp:txBody>
      <dsp:txXfrm>
        <a:off x="371207" y="870449"/>
        <a:ext cx="2142263" cy="394452"/>
      </dsp:txXfrm>
    </dsp:sp>
    <dsp:sp modelId="{BB93EF2E-44A6-4922-9BBC-E19EA4ED096E}">
      <dsp:nvSpPr>
        <dsp:cNvPr id="0" name=""/>
        <dsp:cNvSpPr/>
      </dsp:nvSpPr>
      <dsp:spPr>
        <a:xfrm>
          <a:off x="20996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E243B6-5A25-4CAE-A6FB-66BE1B561D8B}">
      <dsp:nvSpPr>
        <dsp:cNvPr id="0" name=""/>
        <dsp:cNvSpPr/>
      </dsp:nvSpPr>
      <dsp:spPr>
        <a:xfrm>
          <a:off x="37120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销售利润率</a:t>
          </a:r>
        </a:p>
      </dsp:txBody>
      <dsp:txXfrm>
        <a:off x="371207" y="1264901"/>
        <a:ext cx="2142263" cy="394452"/>
      </dsp:txXfrm>
    </dsp:sp>
    <dsp:sp modelId="{A54FE95D-13BA-454F-A727-88CCDA7BE48A}">
      <dsp:nvSpPr>
        <dsp:cNvPr id="0" name=""/>
        <dsp:cNvSpPr/>
      </dsp:nvSpPr>
      <dsp:spPr>
        <a:xfrm>
          <a:off x="20996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1D9352-ADEA-4AAF-A35F-524178F9FF3E}">
      <dsp:nvSpPr>
        <dsp:cNvPr id="0" name=""/>
        <dsp:cNvSpPr/>
      </dsp:nvSpPr>
      <dsp:spPr>
        <a:xfrm>
          <a:off x="37120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产品质量合格率</a:t>
          </a:r>
        </a:p>
      </dsp:txBody>
      <dsp:txXfrm>
        <a:off x="371207" y="1659353"/>
        <a:ext cx="2142263" cy="394452"/>
      </dsp:txXfrm>
    </dsp:sp>
    <dsp:sp modelId="{2DD5C1B5-46BE-4EC3-B1AC-9204BC43498F}">
      <dsp:nvSpPr>
        <dsp:cNvPr id="0" name=""/>
        <dsp:cNvSpPr/>
      </dsp:nvSpPr>
      <dsp:spPr>
        <a:xfrm>
          <a:off x="2628646"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022F0-78A6-4E02-BCAE-3177D221BFB0}">
      <dsp:nvSpPr>
        <dsp:cNvPr id="0" name=""/>
        <dsp:cNvSpPr/>
      </dsp:nvSpPr>
      <dsp:spPr>
        <a:xfrm>
          <a:off x="2628646"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206291-988D-4275-B907-732559CD6B38}">
      <dsp:nvSpPr>
        <dsp:cNvPr id="0" name=""/>
        <dsp:cNvSpPr/>
      </dsp:nvSpPr>
      <dsp:spPr>
        <a:xfrm>
          <a:off x="2628646"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安全评价指标</a:t>
          </a:r>
        </a:p>
      </dsp:txBody>
      <dsp:txXfrm>
        <a:off x="2628646" y="0"/>
        <a:ext cx="2303509" cy="486831"/>
      </dsp:txXfrm>
    </dsp:sp>
    <dsp:sp modelId="{571C97E6-F486-4086-88E4-00C375E3B789}">
      <dsp:nvSpPr>
        <dsp:cNvPr id="0" name=""/>
        <dsp:cNvSpPr/>
      </dsp:nvSpPr>
      <dsp:spPr>
        <a:xfrm>
          <a:off x="2628646"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35F0C8-8533-42CB-9781-7E39651C9BB3}">
      <dsp:nvSpPr>
        <dsp:cNvPr id="0" name=""/>
        <dsp:cNvSpPr/>
      </dsp:nvSpPr>
      <dsp:spPr>
        <a:xfrm>
          <a:off x="2789892"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员工安全资质</a:t>
          </a:r>
        </a:p>
      </dsp:txBody>
      <dsp:txXfrm>
        <a:off x="2789892" y="870449"/>
        <a:ext cx="2142263" cy="394452"/>
      </dsp:txXfrm>
    </dsp:sp>
    <dsp:sp modelId="{D50BB141-FF9E-41AE-ADE1-681A86FD1EFF}">
      <dsp:nvSpPr>
        <dsp:cNvPr id="0" name=""/>
        <dsp:cNvSpPr/>
      </dsp:nvSpPr>
      <dsp:spPr>
        <a:xfrm>
          <a:off x="2628646"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15E7B9-4814-419A-9540-24C9B757B6E2}">
      <dsp:nvSpPr>
        <dsp:cNvPr id="0" name=""/>
        <dsp:cNvSpPr/>
      </dsp:nvSpPr>
      <dsp:spPr>
        <a:xfrm>
          <a:off x="2789892"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工伤事故率</a:t>
          </a:r>
        </a:p>
      </dsp:txBody>
      <dsp:txXfrm>
        <a:off x="2789892" y="1264901"/>
        <a:ext cx="2142263" cy="394452"/>
      </dsp:txXfrm>
    </dsp:sp>
    <dsp:sp modelId="{ACA3386A-19E2-4A73-B3A4-8E5A9BAF458F}">
      <dsp:nvSpPr>
        <dsp:cNvPr id="0" name=""/>
        <dsp:cNvSpPr/>
      </dsp:nvSpPr>
      <dsp:spPr>
        <a:xfrm>
          <a:off x="2628646"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B6C2F-F4D5-46E8-99FC-DA7678B87D0C}">
      <dsp:nvSpPr>
        <dsp:cNvPr id="0" name=""/>
        <dsp:cNvSpPr/>
      </dsp:nvSpPr>
      <dsp:spPr>
        <a:xfrm>
          <a:off x="2789892"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安全生产周期</a:t>
          </a:r>
        </a:p>
      </dsp:txBody>
      <dsp:txXfrm>
        <a:off x="2789892" y="1659353"/>
        <a:ext cx="2142263" cy="394452"/>
      </dsp:txXfrm>
    </dsp:sp>
    <dsp:sp modelId="{CF67F001-85B4-4F41-AD85-064D7DFDA50B}">
      <dsp:nvSpPr>
        <dsp:cNvPr id="0" name=""/>
        <dsp:cNvSpPr/>
      </dsp:nvSpPr>
      <dsp:spPr>
        <a:xfrm>
          <a:off x="504733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C803B-0998-4D54-9110-F7C03EBABE38}">
      <dsp:nvSpPr>
        <dsp:cNvPr id="0" name=""/>
        <dsp:cNvSpPr/>
      </dsp:nvSpPr>
      <dsp:spPr>
        <a:xfrm>
          <a:off x="504733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A934C1-DE14-4B6D-A3AE-0441ADFC6C4B}">
      <dsp:nvSpPr>
        <dsp:cNvPr id="0" name=""/>
        <dsp:cNvSpPr/>
      </dsp:nvSpPr>
      <dsp:spPr>
        <a:xfrm>
          <a:off x="504733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设备评价指标</a:t>
          </a:r>
        </a:p>
      </dsp:txBody>
      <dsp:txXfrm>
        <a:off x="5047331" y="0"/>
        <a:ext cx="2303509" cy="486831"/>
      </dsp:txXfrm>
    </dsp:sp>
    <dsp:sp modelId="{48020B6F-AAD2-4E0D-A99F-CD947C826471}">
      <dsp:nvSpPr>
        <dsp:cNvPr id="0" name=""/>
        <dsp:cNvSpPr/>
      </dsp:nvSpPr>
      <dsp:spPr>
        <a:xfrm>
          <a:off x="504733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3DBF07-F7AD-4B31-B28B-38CA6396A20F}">
      <dsp:nvSpPr>
        <dsp:cNvPr id="0" name=""/>
        <dsp:cNvSpPr/>
      </dsp:nvSpPr>
      <dsp:spPr>
        <a:xfrm>
          <a:off x="520857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设备生产率</a:t>
          </a:r>
        </a:p>
      </dsp:txBody>
      <dsp:txXfrm>
        <a:off x="5208577" y="870449"/>
        <a:ext cx="2142263" cy="394452"/>
      </dsp:txXfrm>
    </dsp:sp>
    <dsp:sp modelId="{15FBF138-5ECE-4348-9647-7ABDC9349BAE}">
      <dsp:nvSpPr>
        <dsp:cNvPr id="0" name=""/>
        <dsp:cNvSpPr/>
      </dsp:nvSpPr>
      <dsp:spPr>
        <a:xfrm>
          <a:off x="504733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60706-BAC7-4C7A-B114-B70E972457CE}">
      <dsp:nvSpPr>
        <dsp:cNvPr id="0" name=""/>
        <dsp:cNvSpPr/>
      </dsp:nvSpPr>
      <dsp:spPr>
        <a:xfrm>
          <a:off x="520857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设备完好率</a:t>
          </a:r>
        </a:p>
      </dsp:txBody>
      <dsp:txXfrm>
        <a:off x="5208577" y="1264901"/>
        <a:ext cx="2142263" cy="394452"/>
      </dsp:txXfrm>
    </dsp:sp>
    <dsp:sp modelId="{F6A4F45C-328A-4688-B90D-AC8ADA01D3B9}">
      <dsp:nvSpPr>
        <dsp:cNvPr id="0" name=""/>
        <dsp:cNvSpPr/>
      </dsp:nvSpPr>
      <dsp:spPr>
        <a:xfrm>
          <a:off x="504733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F3D22-7D79-4626-A5E4-A62262FC6EDA}">
      <dsp:nvSpPr>
        <dsp:cNvPr id="0" name=""/>
        <dsp:cNvSpPr/>
      </dsp:nvSpPr>
      <dsp:spPr>
        <a:xfrm>
          <a:off x="520857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设备维修率</a:t>
          </a:r>
        </a:p>
      </dsp:txBody>
      <dsp:txXfrm>
        <a:off x="5208577" y="1659353"/>
        <a:ext cx="2142263" cy="3944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2619C-B5FF-4683-86C0-4580326A20F5}">
      <dsp:nvSpPr>
        <dsp:cNvPr id="0" name=""/>
        <dsp:cNvSpPr/>
      </dsp:nvSpPr>
      <dsp:spPr>
        <a:xfrm>
          <a:off x="0" y="197120"/>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DBA743-3801-4BC6-9248-C8CBD19DDA64}">
      <dsp:nvSpPr>
        <dsp:cNvPr id="0" name=""/>
        <dsp:cNvSpPr/>
      </dsp:nvSpPr>
      <dsp:spPr>
        <a:xfrm>
          <a:off x="96541" y="5240"/>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lvl="0" algn="l" defTabSz="577850">
            <a:lnSpc>
              <a:spcPct val="90000"/>
            </a:lnSpc>
            <a:spcBef>
              <a:spcPct val="0"/>
            </a:spcBef>
            <a:spcAft>
              <a:spcPct val="35000"/>
            </a:spcAft>
          </a:pPr>
          <a:r>
            <a:rPr lang="zh-CN" altLang="en-US" sz="1300" kern="1200" dirty="0"/>
            <a:t>人力资源系统</a:t>
          </a:r>
        </a:p>
      </dsp:txBody>
      <dsp:txXfrm>
        <a:off x="115275" y="23974"/>
        <a:ext cx="1314117" cy="346292"/>
      </dsp:txXfrm>
    </dsp:sp>
    <dsp:sp modelId="{ABB3C456-5F7F-45BF-B36C-BB05E0210A81}">
      <dsp:nvSpPr>
        <dsp:cNvPr id="0" name=""/>
        <dsp:cNvSpPr/>
      </dsp:nvSpPr>
      <dsp:spPr>
        <a:xfrm>
          <a:off x="0" y="786800"/>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275BDC-CA60-4B02-9B27-419C2DCCFED6}">
      <dsp:nvSpPr>
        <dsp:cNvPr id="0" name=""/>
        <dsp:cNvSpPr/>
      </dsp:nvSpPr>
      <dsp:spPr>
        <a:xfrm>
          <a:off x="96541" y="594921"/>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lvl="0" algn="l" defTabSz="577850">
            <a:lnSpc>
              <a:spcPct val="90000"/>
            </a:lnSpc>
            <a:spcBef>
              <a:spcPct val="0"/>
            </a:spcBef>
            <a:spcAft>
              <a:spcPct val="35000"/>
            </a:spcAft>
          </a:pPr>
          <a:r>
            <a:rPr lang="zh-CN" altLang="en-US" sz="1300" kern="1200" dirty="0"/>
            <a:t>安全反馈系统</a:t>
          </a:r>
        </a:p>
      </dsp:txBody>
      <dsp:txXfrm>
        <a:off x="115275" y="613655"/>
        <a:ext cx="1314117" cy="346292"/>
      </dsp:txXfrm>
    </dsp:sp>
    <dsp:sp modelId="{3707C18C-86CC-494A-AD74-D0B697FAAB5B}">
      <dsp:nvSpPr>
        <dsp:cNvPr id="0" name=""/>
        <dsp:cNvSpPr/>
      </dsp:nvSpPr>
      <dsp:spPr>
        <a:xfrm>
          <a:off x="0" y="1376481"/>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4FB129-56F3-4381-8B79-910349574F70}">
      <dsp:nvSpPr>
        <dsp:cNvPr id="0" name=""/>
        <dsp:cNvSpPr/>
      </dsp:nvSpPr>
      <dsp:spPr>
        <a:xfrm>
          <a:off x="96541" y="1184601"/>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lvl="0" algn="l" defTabSz="577850">
            <a:lnSpc>
              <a:spcPct val="90000"/>
            </a:lnSpc>
            <a:spcBef>
              <a:spcPct val="0"/>
            </a:spcBef>
            <a:spcAft>
              <a:spcPct val="35000"/>
            </a:spcAft>
          </a:pPr>
          <a:r>
            <a:rPr lang="zh-CN" altLang="en-US" sz="1300" kern="1200" dirty="0"/>
            <a:t>主题数据库</a:t>
          </a:r>
        </a:p>
      </dsp:txBody>
      <dsp:txXfrm>
        <a:off x="115275" y="1203335"/>
        <a:ext cx="1314117" cy="3462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4E96F-0B2F-45E5-82F4-6E1A689B744B}">
      <dsp:nvSpPr>
        <dsp:cNvPr id="0" name=""/>
        <dsp:cNvSpPr/>
      </dsp:nvSpPr>
      <dsp:spPr>
        <a:xfrm>
          <a:off x="939933" y="1316909"/>
          <a:ext cx="48392" cy="48392"/>
        </a:xfrm>
        <a:prstGeom prst="ellipse">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B67AD-D6FC-4227-BA35-DBF34CC1C6A2}">
      <dsp:nvSpPr>
        <dsp:cNvPr id="0" name=""/>
        <dsp:cNvSpPr/>
      </dsp:nvSpPr>
      <dsp:spPr>
        <a:xfrm>
          <a:off x="848712" y="1360821"/>
          <a:ext cx="48392" cy="48392"/>
        </a:xfrm>
        <a:prstGeom prst="ellipse">
          <a:avLst/>
        </a:prstGeom>
        <a:solidFill>
          <a:schemeClr val="accent1">
            <a:shade val="50000"/>
            <a:hueOff val="55710"/>
            <a:satOff val="1493"/>
            <a:lumOff val="6576"/>
            <a:alphaOff val="0"/>
          </a:schemeClr>
        </a:solidFill>
        <a:ln w="12700" cap="flat" cmpd="sng" algn="ctr">
          <a:solidFill>
            <a:schemeClr val="accent1">
              <a:shade val="50000"/>
              <a:hueOff val="55710"/>
              <a:satOff val="1493"/>
              <a:lumOff val="65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3DEC3-1E78-4239-886F-585F201FADBA}">
      <dsp:nvSpPr>
        <dsp:cNvPr id="0" name=""/>
        <dsp:cNvSpPr/>
      </dsp:nvSpPr>
      <dsp:spPr>
        <a:xfrm>
          <a:off x="753137" y="1395507"/>
          <a:ext cx="48392" cy="48392"/>
        </a:xfrm>
        <a:prstGeom prst="ellipse">
          <a:avLst/>
        </a:prstGeom>
        <a:solidFill>
          <a:schemeClr val="accent1">
            <a:shade val="50000"/>
            <a:hueOff val="111419"/>
            <a:satOff val="2985"/>
            <a:lumOff val="13151"/>
            <a:alphaOff val="0"/>
          </a:schemeClr>
        </a:solidFill>
        <a:ln w="12700" cap="flat" cmpd="sng" algn="ctr">
          <a:solidFill>
            <a:schemeClr val="accent1">
              <a:shade val="50000"/>
              <a:hueOff val="111419"/>
              <a:satOff val="2985"/>
              <a:lumOff val="13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E7CBB-6C8C-4318-8ACA-7A8860D3A79A}">
      <dsp:nvSpPr>
        <dsp:cNvPr id="0" name=""/>
        <dsp:cNvSpPr/>
      </dsp:nvSpPr>
      <dsp:spPr>
        <a:xfrm>
          <a:off x="1377887" y="808581"/>
          <a:ext cx="48392" cy="48392"/>
        </a:xfrm>
        <a:prstGeom prst="ellipse">
          <a:avLst/>
        </a:prstGeom>
        <a:solidFill>
          <a:schemeClr val="accent1">
            <a:shade val="50000"/>
            <a:hueOff val="167129"/>
            <a:satOff val="4478"/>
            <a:lumOff val="19726"/>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81391-0964-4B21-95B5-84C79753C674}">
      <dsp:nvSpPr>
        <dsp:cNvPr id="0" name=""/>
        <dsp:cNvSpPr/>
      </dsp:nvSpPr>
      <dsp:spPr>
        <a:xfrm>
          <a:off x="1341109" y="897944"/>
          <a:ext cx="48392" cy="48392"/>
        </a:xfrm>
        <a:prstGeom prst="ellipse">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A1E38-C32A-4181-B29D-70424C83E570}">
      <dsp:nvSpPr>
        <dsp:cNvPr id="0" name=""/>
        <dsp:cNvSpPr/>
      </dsp:nvSpPr>
      <dsp:spPr>
        <a:xfrm>
          <a:off x="1314977" y="135880"/>
          <a:ext cx="48392" cy="48392"/>
        </a:xfrm>
        <a:prstGeom prst="ellipse">
          <a:avLst/>
        </a:prstGeom>
        <a:solidFill>
          <a:schemeClr val="accent1">
            <a:shade val="50000"/>
            <a:hueOff val="278548"/>
            <a:satOff val="7463"/>
            <a:lumOff val="32877"/>
            <a:alphaOff val="0"/>
          </a:schemeClr>
        </a:solidFill>
        <a:ln w="12700" cap="flat" cmpd="sng" algn="ctr">
          <a:solidFill>
            <a:schemeClr val="accent1">
              <a:shade val="50000"/>
              <a:hueOff val="278548"/>
              <a:satOff val="7463"/>
              <a:lumOff val="328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37EFD-9908-4BB4-A770-D52C36838CB4}">
      <dsp:nvSpPr>
        <dsp:cNvPr id="0" name=""/>
        <dsp:cNvSpPr/>
      </dsp:nvSpPr>
      <dsp:spPr>
        <a:xfrm>
          <a:off x="1382243" y="93164"/>
          <a:ext cx="48392" cy="48392"/>
        </a:xfrm>
        <a:prstGeom prst="ellipse">
          <a:avLst/>
        </a:prstGeom>
        <a:solidFill>
          <a:schemeClr val="accent1">
            <a:shade val="50000"/>
            <a:hueOff val="334258"/>
            <a:satOff val="8955"/>
            <a:lumOff val="39453"/>
            <a:alphaOff val="0"/>
          </a:schemeClr>
        </a:solidFill>
        <a:ln w="12700" cap="flat" cmpd="sng" algn="ctr">
          <a:solidFill>
            <a:schemeClr val="accent1">
              <a:shade val="50000"/>
              <a:hueOff val="334258"/>
              <a:satOff val="8955"/>
              <a:lumOff val="394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D547A-9966-400D-AF1E-591E904B9BFA}">
      <dsp:nvSpPr>
        <dsp:cNvPr id="0" name=""/>
        <dsp:cNvSpPr/>
      </dsp:nvSpPr>
      <dsp:spPr>
        <a:xfrm>
          <a:off x="1449509" y="50447"/>
          <a:ext cx="48392" cy="48392"/>
        </a:xfrm>
        <a:prstGeom prst="ellipse">
          <a:avLst/>
        </a:prstGeom>
        <a:solidFill>
          <a:schemeClr val="accent1">
            <a:shade val="50000"/>
            <a:hueOff val="278548"/>
            <a:satOff val="7463"/>
            <a:lumOff val="32877"/>
            <a:alphaOff val="0"/>
          </a:schemeClr>
        </a:solidFill>
        <a:ln w="12700" cap="flat" cmpd="sng" algn="ctr">
          <a:solidFill>
            <a:schemeClr val="accent1">
              <a:shade val="50000"/>
              <a:hueOff val="278548"/>
              <a:satOff val="7463"/>
              <a:lumOff val="328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48650-6097-4E08-B30B-211029BDFF3B}">
      <dsp:nvSpPr>
        <dsp:cNvPr id="0" name=""/>
        <dsp:cNvSpPr/>
      </dsp:nvSpPr>
      <dsp:spPr>
        <a:xfrm>
          <a:off x="1516775" y="93164"/>
          <a:ext cx="48392" cy="48392"/>
        </a:xfrm>
        <a:prstGeom prst="ellipse">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54EE4-409A-4B78-9FED-74D8B0937CE1}">
      <dsp:nvSpPr>
        <dsp:cNvPr id="0" name=""/>
        <dsp:cNvSpPr/>
      </dsp:nvSpPr>
      <dsp:spPr>
        <a:xfrm>
          <a:off x="1584041" y="135880"/>
          <a:ext cx="48392" cy="48392"/>
        </a:xfrm>
        <a:prstGeom prst="ellipse">
          <a:avLst/>
        </a:prstGeom>
        <a:solidFill>
          <a:schemeClr val="accent1">
            <a:shade val="50000"/>
            <a:hueOff val="167129"/>
            <a:satOff val="4478"/>
            <a:lumOff val="19726"/>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895452-ECFF-4750-BC9B-2C7AF6B82551}">
      <dsp:nvSpPr>
        <dsp:cNvPr id="0" name=""/>
        <dsp:cNvSpPr/>
      </dsp:nvSpPr>
      <dsp:spPr>
        <a:xfrm>
          <a:off x="1449509" y="140494"/>
          <a:ext cx="48392" cy="48392"/>
        </a:xfrm>
        <a:prstGeom prst="ellipse">
          <a:avLst/>
        </a:prstGeom>
        <a:solidFill>
          <a:schemeClr val="accent1">
            <a:shade val="50000"/>
            <a:hueOff val="111419"/>
            <a:satOff val="2985"/>
            <a:lumOff val="13151"/>
            <a:alphaOff val="0"/>
          </a:schemeClr>
        </a:solidFill>
        <a:ln w="12700" cap="flat" cmpd="sng" algn="ctr">
          <a:solidFill>
            <a:schemeClr val="accent1">
              <a:shade val="50000"/>
              <a:hueOff val="111419"/>
              <a:satOff val="2985"/>
              <a:lumOff val="13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DE9D4-7D26-4B12-8E2D-ADBA69C6CBC9}">
      <dsp:nvSpPr>
        <dsp:cNvPr id="0" name=""/>
        <dsp:cNvSpPr/>
      </dsp:nvSpPr>
      <dsp:spPr>
        <a:xfrm>
          <a:off x="1449509" y="230711"/>
          <a:ext cx="48392" cy="48392"/>
        </a:xfrm>
        <a:prstGeom prst="ellipse">
          <a:avLst/>
        </a:prstGeom>
        <a:solidFill>
          <a:schemeClr val="accent1">
            <a:shade val="50000"/>
            <a:hueOff val="55710"/>
            <a:satOff val="1493"/>
            <a:lumOff val="6576"/>
            <a:alphaOff val="0"/>
          </a:schemeClr>
        </a:solidFill>
        <a:ln w="12700" cap="flat" cmpd="sng" algn="ctr">
          <a:solidFill>
            <a:schemeClr val="accent1">
              <a:shade val="50000"/>
              <a:hueOff val="55710"/>
              <a:satOff val="1493"/>
              <a:lumOff val="65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BB2716-47DB-4950-B59B-66E4823AD6D6}">
      <dsp:nvSpPr>
        <dsp:cNvPr id="0" name=""/>
        <dsp:cNvSpPr/>
      </dsp:nvSpPr>
      <dsp:spPr>
        <a:xfrm>
          <a:off x="517222" y="1498473"/>
          <a:ext cx="1043832" cy="279879"/>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a:t>指标计算</a:t>
          </a:r>
        </a:p>
      </dsp:txBody>
      <dsp:txXfrm>
        <a:off x="530885" y="1512136"/>
        <a:ext cx="1016506" cy="252553"/>
      </dsp:txXfrm>
    </dsp:sp>
    <dsp:sp modelId="{85A4AB6B-FD85-444B-854F-D3329169DC3B}">
      <dsp:nvSpPr>
        <dsp:cNvPr id="0" name=""/>
        <dsp:cNvSpPr/>
      </dsp:nvSpPr>
      <dsp:spPr>
        <a:xfrm>
          <a:off x="227833" y="1224062"/>
          <a:ext cx="483927" cy="48389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15D748-B90A-44BE-A45E-37916AB021F9}">
      <dsp:nvSpPr>
        <dsp:cNvPr id="0" name=""/>
        <dsp:cNvSpPr/>
      </dsp:nvSpPr>
      <dsp:spPr>
        <a:xfrm>
          <a:off x="1188672" y="1135040"/>
          <a:ext cx="1043832" cy="279879"/>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a:t>指标分析</a:t>
          </a:r>
        </a:p>
      </dsp:txBody>
      <dsp:txXfrm>
        <a:off x="1202335" y="1148703"/>
        <a:ext cx="1016506" cy="252553"/>
      </dsp:txXfrm>
    </dsp:sp>
    <dsp:sp modelId="{ACB79306-1BAD-4C3B-A612-6D306A961446}">
      <dsp:nvSpPr>
        <dsp:cNvPr id="0" name=""/>
        <dsp:cNvSpPr/>
      </dsp:nvSpPr>
      <dsp:spPr>
        <a:xfrm>
          <a:off x="899283" y="860629"/>
          <a:ext cx="483927" cy="48389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050DAC-F21F-4E0F-9926-C1BD54872180}">
      <dsp:nvSpPr>
        <dsp:cNvPr id="0" name=""/>
        <dsp:cNvSpPr/>
      </dsp:nvSpPr>
      <dsp:spPr>
        <a:xfrm>
          <a:off x="1496934" y="583825"/>
          <a:ext cx="1043832" cy="279879"/>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a:t>可视化展示</a:t>
          </a:r>
        </a:p>
      </dsp:txBody>
      <dsp:txXfrm>
        <a:off x="1510597" y="597488"/>
        <a:ext cx="1016506" cy="252553"/>
      </dsp:txXfrm>
    </dsp:sp>
    <dsp:sp modelId="{3171E7C3-7DCE-41D1-9D0C-29220360D5BF}">
      <dsp:nvSpPr>
        <dsp:cNvPr id="0" name=""/>
        <dsp:cNvSpPr/>
      </dsp:nvSpPr>
      <dsp:spPr>
        <a:xfrm>
          <a:off x="1207545" y="309414"/>
          <a:ext cx="483927" cy="4838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DF18B-8EB3-4921-A883-342E77715DBC}">
      <dsp:nvSpPr>
        <dsp:cNvPr id="0" name=""/>
        <dsp:cNvSpPr/>
      </dsp:nvSpPr>
      <dsp:spPr>
        <a:xfrm>
          <a:off x="717104" y="55014"/>
          <a:ext cx="1207526" cy="120750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主题数据库</a:t>
          </a:r>
        </a:p>
      </dsp:txBody>
      <dsp:txXfrm>
        <a:off x="893942" y="231848"/>
        <a:ext cx="853850" cy="853832"/>
      </dsp:txXfrm>
    </dsp:sp>
    <dsp:sp modelId="{68586D89-BFDD-40FC-B2DD-CA644F9EC8DB}">
      <dsp:nvSpPr>
        <dsp:cNvPr id="0" name=""/>
        <dsp:cNvSpPr/>
      </dsp:nvSpPr>
      <dsp:spPr>
        <a:xfrm>
          <a:off x="1406093" y="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BE49A-D2AA-4EB2-9352-8182E32BA1BA}">
      <dsp:nvSpPr>
        <dsp:cNvPr id="0" name=""/>
        <dsp:cNvSpPr/>
      </dsp:nvSpPr>
      <dsp:spPr>
        <a:xfrm>
          <a:off x="1088098" y="1172799"/>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C51F6-BB99-4D39-A522-D552F3001F33}">
      <dsp:nvSpPr>
        <dsp:cNvPr id="0" name=""/>
        <dsp:cNvSpPr/>
      </dsp:nvSpPr>
      <dsp:spPr>
        <a:xfrm>
          <a:off x="2002333" y="54506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82EC1-6D3B-4C6B-8C7C-A70BDE29B9FC}">
      <dsp:nvSpPr>
        <dsp:cNvPr id="0" name=""/>
        <dsp:cNvSpPr/>
      </dsp:nvSpPr>
      <dsp:spPr>
        <a:xfrm>
          <a:off x="1537018" y="1276339"/>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710E3-30DD-45D6-AFA6-BCF9C4F9EAC6}">
      <dsp:nvSpPr>
        <dsp:cNvPr id="0" name=""/>
        <dsp:cNvSpPr/>
      </dsp:nvSpPr>
      <dsp:spPr>
        <a:xfrm>
          <a:off x="1115720" y="19085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5BB62-BC12-40B5-8931-1E4871E21C74}">
      <dsp:nvSpPr>
        <dsp:cNvPr id="0" name=""/>
        <dsp:cNvSpPr/>
      </dsp:nvSpPr>
      <dsp:spPr>
        <a:xfrm>
          <a:off x="809179" y="74763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06A1F-D4DF-4397-A872-E7A183C1C595}">
      <dsp:nvSpPr>
        <dsp:cNvPr id="0" name=""/>
        <dsp:cNvSpPr/>
      </dsp:nvSpPr>
      <dsp:spPr>
        <a:xfrm>
          <a:off x="339822" y="272957"/>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dirty="0">
              <a:latin typeface="微软雅黑" panose="020B0503020204020204" pitchFamily="34" charset="-122"/>
              <a:ea typeface="微软雅黑" panose="020B0503020204020204" pitchFamily="34" charset="-122"/>
            </a:rPr>
            <a:t>设备生产记录</a:t>
          </a:r>
        </a:p>
      </dsp:txBody>
      <dsp:txXfrm>
        <a:off x="411715" y="344827"/>
        <a:ext cx="347129" cy="347018"/>
      </dsp:txXfrm>
    </dsp:sp>
    <dsp:sp modelId="{863DDD41-F54F-4E28-A082-65D9D8348639}">
      <dsp:nvSpPr>
        <dsp:cNvPr id="0" name=""/>
        <dsp:cNvSpPr/>
      </dsp:nvSpPr>
      <dsp:spPr>
        <a:xfrm>
          <a:off x="1270226" y="19509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EB876-8A8C-475D-8A28-BBE09FCBDF35}">
      <dsp:nvSpPr>
        <dsp:cNvPr id="0" name=""/>
        <dsp:cNvSpPr/>
      </dsp:nvSpPr>
      <dsp:spPr>
        <a:xfrm>
          <a:off x="385859" y="907600"/>
          <a:ext cx="242762" cy="24276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EA9B7-FEC8-4F83-A47A-5E1C248B5D8E}">
      <dsp:nvSpPr>
        <dsp:cNvPr id="0" name=""/>
        <dsp:cNvSpPr/>
      </dsp:nvSpPr>
      <dsp:spPr>
        <a:xfrm>
          <a:off x="2048370" y="42036"/>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dirty="0">
              <a:latin typeface="微软雅黑" panose="020B0503020204020204" pitchFamily="34" charset="-122"/>
              <a:ea typeface="微软雅黑" panose="020B0503020204020204" pitchFamily="34" charset="-122"/>
            </a:rPr>
            <a:t>设备维修记录</a:t>
          </a:r>
        </a:p>
      </dsp:txBody>
      <dsp:txXfrm>
        <a:off x="2120263" y="113906"/>
        <a:ext cx="347129" cy="347018"/>
      </dsp:txXfrm>
    </dsp:sp>
    <dsp:sp modelId="{B4884733-A5BF-40CD-900A-7601203C914F}">
      <dsp:nvSpPr>
        <dsp:cNvPr id="0" name=""/>
        <dsp:cNvSpPr/>
      </dsp:nvSpPr>
      <dsp:spPr>
        <a:xfrm>
          <a:off x="1829412" y="38087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5C7F3-2A03-40A9-BB29-C7792BDBE1F9}">
      <dsp:nvSpPr>
        <dsp:cNvPr id="0" name=""/>
        <dsp:cNvSpPr/>
      </dsp:nvSpPr>
      <dsp:spPr>
        <a:xfrm>
          <a:off x="293560" y="119649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6CF1C-67D0-4ACE-AAF9-3331F57479AD}">
      <dsp:nvSpPr>
        <dsp:cNvPr id="0" name=""/>
        <dsp:cNvSpPr/>
      </dsp:nvSpPr>
      <dsp:spPr>
        <a:xfrm>
          <a:off x="1263264" y="105797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A867B-5FE3-489A-9338-EAC0915ABADA}">
      <dsp:nvSpPr>
        <dsp:cNvPr id="0" name=""/>
        <dsp:cNvSpPr/>
      </dsp:nvSpPr>
      <dsp:spPr>
        <a:xfrm>
          <a:off x="0" y="747"/>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b="0" kern="1200" dirty="0">
              <a:latin typeface="微软雅黑" panose="020B0503020204020204" pitchFamily="34" charset="-122"/>
              <a:ea typeface="微软雅黑" panose="020B0503020204020204" pitchFamily="34" charset="-122"/>
            </a:rPr>
            <a:t>生产类</a:t>
          </a:r>
        </a:p>
      </dsp:txBody>
      <dsp:txXfrm>
        <a:off x="15134" y="15881"/>
        <a:ext cx="1995755" cy="279758"/>
      </dsp:txXfrm>
    </dsp:sp>
    <dsp:sp modelId="{57FC648B-507E-4A59-BD10-529C2BD75DCF}">
      <dsp:nvSpPr>
        <dsp:cNvPr id="0" name=""/>
        <dsp:cNvSpPr/>
      </dsp:nvSpPr>
      <dsp:spPr>
        <a:xfrm>
          <a:off x="0" y="310774"/>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设备综合效率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设备生产率</a:t>
          </a:r>
        </a:p>
      </dsp:txBody>
      <dsp:txXfrm>
        <a:off x="0" y="310774"/>
        <a:ext cx="2026023" cy="394541"/>
      </dsp:txXfrm>
    </dsp:sp>
    <dsp:sp modelId="{F3B64AAC-8ED5-4550-8444-80EB6C5B644A}">
      <dsp:nvSpPr>
        <dsp:cNvPr id="0" name=""/>
        <dsp:cNvSpPr/>
      </dsp:nvSpPr>
      <dsp:spPr>
        <a:xfrm>
          <a:off x="0" y="705316"/>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b="0" kern="1200" dirty="0">
              <a:latin typeface="微软雅黑" panose="020B0503020204020204" pitchFamily="34" charset="-122"/>
              <a:ea typeface="微软雅黑" panose="020B0503020204020204" pitchFamily="34" charset="-122"/>
            </a:rPr>
            <a:t>维修类</a:t>
          </a:r>
        </a:p>
      </dsp:txBody>
      <dsp:txXfrm>
        <a:off x="15134" y="720450"/>
        <a:ext cx="1995755" cy="279758"/>
      </dsp:txXfrm>
    </dsp:sp>
    <dsp:sp modelId="{D14D258A-38E4-4594-B128-C18D2449D012}">
      <dsp:nvSpPr>
        <dsp:cNvPr id="0" name=""/>
        <dsp:cNvSpPr/>
      </dsp:nvSpPr>
      <dsp:spPr>
        <a:xfrm>
          <a:off x="0" y="1015342"/>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设备完好率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设备维修率</a:t>
          </a:r>
        </a:p>
      </dsp:txBody>
      <dsp:txXfrm>
        <a:off x="0" y="1015342"/>
        <a:ext cx="2026023" cy="3945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EFA2D-13DD-4F25-A28C-CB8E46A9C309}">
      <dsp:nvSpPr>
        <dsp:cNvPr id="0" name=""/>
        <dsp:cNvSpPr/>
      </dsp:nvSpPr>
      <dsp:spPr>
        <a:xfrm rot="10800000">
          <a:off x="580866" y="224"/>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指标计算</a:t>
          </a:r>
        </a:p>
      </dsp:txBody>
      <dsp:txXfrm rot="10800000">
        <a:off x="717183" y="224"/>
        <a:ext cx="1628609" cy="545267"/>
      </dsp:txXfrm>
    </dsp:sp>
    <dsp:sp modelId="{90910B40-BA66-40D1-8F8E-2DD51BA01E3E}">
      <dsp:nvSpPr>
        <dsp:cNvPr id="0" name=""/>
        <dsp:cNvSpPr/>
      </dsp:nvSpPr>
      <dsp:spPr>
        <a:xfrm>
          <a:off x="308232" y="224"/>
          <a:ext cx="545267" cy="5452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469ECE-417C-4FF9-A939-0509A0B3B091}">
      <dsp:nvSpPr>
        <dsp:cNvPr id="0" name=""/>
        <dsp:cNvSpPr/>
      </dsp:nvSpPr>
      <dsp:spPr>
        <a:xfrm rot="10800000">
          <a:off x="580866" y="708258"/>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对比分析</a:t>
          </a:r>
        </a:p>
      </dsp:txBody>
      <dsp:txXfrm rot="10800000">
        <a:off x="717183" y="708258"/>
        <a:ext cx="1628609" cy="545267"/>
      </dsp:txXfrm>
    </dsp:sp>
    <dsp:sp modelId="{D0B96084-640F-4C07-AE16-6988CE88E839}">
      <dsp:nvSpPr>
        <dsp:cNvPr id="0" name=""/>
        <dsp:cNvSpPr/>
      </dsp:nvSpPr>
      <dsp:spPr>
        <a:xfrm>
          <a:off x="308232" y="708258"/>
          <a:ext cx="545267" cy="54526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CD8F8-9F9B-4519-9B07-3D43F0095B3A}">
      <dsp:nvSpPr>
        <dsp:cNvPr id="0" name=""/>
        <dsp:cNvSpPr/>
      </dsp:nvSpPr>
      <dsp:spPr>
        <a:xfrm rot="10800000">
          <a:off x="771090" y="47414"/>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成本控制</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47414"/>
        <a:ext cx="1627490" cy="737108"/>
      </dsp:txXfrm>
    </dsp:sp>
    <dsp:sp modelId="{F8307823-F559-43DA-8B1D-053FAEF5786B}">
      <dsp:nvSpPr>
        <dsp:cNvPr id="0" name=""/>
        <dsp:cNvSpPr/>
      </dsp:nvSpPr>
      <dsp:spPr>
        <a:xfrm>
          <a:off x="3" y="47414"/>
          <a:ext cx="737108" cy="737108"/>
        </a:xfrm>
        <a:prstGeom prst="ellipse">
          <a:avLst/>
        </a:prstGeom>
        <a:blipFill rotWithShape="1">
          <a:blip xmlns:r="http://schemas.openxmlformats.org/officeDocument/2006/relationships" r:embed="rId1"/>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889A3-DF9C-4962-8E9D-9D5DA675B88B}">
      <dsp:nvSpPr>
        <dsp:cNvPr id="0" name=""/>
        <dsp:cNvSpPr/>
      </dsp:nvSpPr>
      <dsp:spPr>
        <a:xfrm rot="10800000">
          <a:off x="771090" y="933880"/>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质量控制</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933880"/>
        <a:ext cx="1627490" cy="737108"/>
      </dsp:txXfrm>
    </dsp:sp>
    <dsp:sp modelId="{AA60B6EA-15B9-45E9-A6AB-DAF4061EAF99}">
      <dsp:nvSpPr>
        <dsp:cNvPr id="0" name=""/>
        <dsp:cNvSpPr/>
      </dsp:nvSpPr>
      <dsp:spPr>
        <a:xfrm>
          <a:off x="3" y="942121"/>
          <a:ext cx="737108" cy="737108"/>
        </a:xfrm>
        <a:prstGeom prst="ellipse">
          <a:avLst/>
        </a:prstGeom>
        <a:blipFill rotWithShape="1">
          <a:blip xmlns:r="http://schemas.openxmlformats.org/officeDocument/2006/relationships" r:embed="rId2"/>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43CDC-20B4-4889-AFF8-108B3B9ADDD4}">
      <dsp:nvSpPr>
        <dsp:cNvPr id="0" name=""/>
        <dsp:cNvSpPr/>
      </dsp:nvSpPr>
      <dsp:spPr>
        <a:xfrm rot="10800000">
          <a:off x="771090" y="1917191"/>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客户服务</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1917191"/>
        <a:ext cx="1627490" cy="737108"/>
      </dsp:txXfrm>
    </dsp:sp>
    <dsp:sp modelId="{52E15B7B-356D-4213-B8F7-43F728E6A913}">
      <dsp:nvSpPr>
        <dsp:cNvPr id="0" name=""/>
        <dsp:cNvSpPr/>
      </dsp:nvSpPr>
      <dsp:spPr>
        <a:xfrm>
          <a:off x="3" y="1917191"/>
          <a:ext cx="737108" cy="737108"/>
        </a:xfrm>
        <a:prstGeom prst="ellipse">
          <a:avLst/>
        </a:prstGeom>
        <a:blipFill rotWithShape="1">
          <a:blip xmlns:r="http://schemas.openxmlformats.org/officeDocument/2006/relationships" r:embed="rId3"/>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5942-7F42-4872-ABAE-B1754F78F7AD}">
      <dsp:nvSpPr>
        <dsp:cNvPr id="0" name=""/>
        <dsp:cNvSpPr/>
      </dsp:nvSpPr>
      <dsp:spPr>
        <a:xfrm>
          <a:off x="2844" y="36909"/>
          <a:ext cx="1320299" cy="38425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sp:txBody>
      <dsp:txXfrm>
        <a:off x="2844" y="36909"/>
        <a:ext cx="1320299" cy="384253"/>
      </dsp:txXfrm>
    </dsp:sp>
    <dsp:sp modelId="{E65AF7CE-5CAD-40D2-BF74-426EC4A1E86F}">
      <dsp:nvSpPr>
        <dsp:cNvPr id="0" name=""/>
        <dsp:cNvSpPr/>
      </dsp:nvSpPr>
      <dsp:spPr>
        <a:xfrm>
          <a:off x="18375" y="448599"/>
          <a:ext cx="1282492" cy="145484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聚类</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降维</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分类</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回归</a:t>
          </a:r>
          <a:endParaRPr lang="zh-CN" altLang="en-US" sz="1400" kern="1200" dirty="0">
            <a:latin typeface="微软雅黑" panose="020B0503020204020204" pitchFamily="34" charset="-122"/>
            <a:ea typeface="微软雅黑" panose="020B0503020204020204" pitchFamily="34" charset="-122"/>
          </a:endParaRPr>
        </a:p>
      </dsp:txBody>
      <dsp:txXfrm>
        <a:off x="18375" y="448599"/>
        <a:ext cx="1282492" cy="1454849"/>
      </dsp:txXfrm>
    </dsp:sp>
    <dsp:sp modelId="{BA87A7FF-EF4F-45D6-BA95-3874CB632A50}">
      <dsp:nvSpPr>
        <dsp:cNvPr id="0" name=""/>
        <dsp:cNvSpPr/>
      </dsp:nvSpPr>
      <dsp:spPr>
        <a:xfrm>
          <a:off x="1502693" y="16014"/>
          <a:ext cx="1282492" cy="429940"/>
        </a:xfrm>
        <a:prstGeom prst="rect">
          <a:avLst/>
        </a:prstGeom>
        <a:solidFill>
          <a:srgbClr val="00B050"/>
        </a:solidFill>
        <a:ln w="12700" cap="flat" cmpd="sng" algn="ctr">
          <a:solidFill>
            <a:schemeClr val="accent4">
              <a:hueOff val="5197846"/>
              <a:satOff val="-23984"/>
              <a:lumOff val="883"/>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sp:txBody>
      <dsp:txXfrm>
        <a:off x="1502693" y="16014"/>
        <a:ext cx="1282492" cy="429940"/>
      </dsp:txXfrm>
    </dsp:sp>
    <dsp:sp modelId="{12BA8E39-C53C-43B2-81B2-8415CB576215}">
      <dsp:nvSpPr>
        <dsp:cNvPr id="0" name=""/>
        <dsp:cNvSpPr/>
      </dsp:nvSpPr>
      <dsp:spPr>
        <a:xfrm>
          <a:off x="1507797" y="448599"/>
          <a:ext cx="1282492" cy="1454849"/>
        </a:xfrm>
        <a:prstGeom prst="rect">
          <a:avLst/>
        </a:prstGeom>
        <a:solidFill>
          <a:srgbClr val="92D050">
            <a:alpha val="90000"/>
          </a:srgbClr>
        </a:solidFill>
        <a:ln w="12700" cap="flat" cmpd="sng" algn="ctr">
          <a:solidFill>
            <a:schemeClr val="accent4">
              <a:tint val="40000"/>
              <a:alpha val="90000"/>
              <a:hueOff val="5756959"/>
              <a:satOff val="-30630"/>
              <a:lumOff val="-1745"/>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err="1" smtClean="0">
              <a:latin typeface="微软雅黑" panose="020B0503020204020204" pitchFamily="34" charset="-122"/>
              <a:ea typeface="微软雅黑" panose="020B0503020204020204" pitchFamily="34" charset="-122"/>
            </a:rPr>
            <a:t>TensorFlow</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i="0" u="none" kern="1200" dirty="0" err="1" smtClean="0">
              <a:latin typeface="微软雅黑" panose="020B0503020204020204" pitchFamily="34" charset="-122"/>
              <a:ea typeface="微软雅黑" panose="020B0503020204020204" pitchFamily="34" charset="-122"/>
            </a:rPr>
            <a:t>Scikit</a:t>
          </a:r>
          <a:r>
            <a:rPr lang="en-US" altLang="zh-CN" sz="1400" i="0" u="none" kern="1200" dirty="0" smtClean="0">
              <a:latin typeface="微软雅黑" panose="020B0503020204020204" pitchFamily="34" charset="-122"/>
              <a:ea typeface="微软雅黑" panose="020B0503020204020204" pitchFamily="34" charset="-122"/>
            </a:rPr>
            <a:t>-learn</a:t>
          </a:r>
          <a:endParaRPr lang="zh-CN" altLang="en-US" sz="1400" i="0" u="none" kern="1200" dirty="0">
            <a:latin typeface="微软雅黑" panose="020B0503020204020204" pitchFamily="34" charset="-122"/>
            <a:ea typeface="微软雅黑" panose="020B0503020204020204" pitchFamily="34" charset="-122"/>
          </a:endParaRPr>
        </a:p>
      </dsp:txBody>
      <dsp:txXfrm>
        <a:off x="1507797" y="448599"/>
        <a:ext cx="1282492" cy="1454849"/>
      </dsp:txXfrm>
    </dsp:sp>
    <dsp:sp modelId="{D2699B14-E106-4976-AB82-C08F033737A0}">
      <dsp:nvSpPr>
        <dsp:cNvPr id="0" name=""/>
        <dsp:cNvSpPr/>
      </dsp:nvSpPr>
      <dsp:spPr>
        <a:xfrm>
          <a:off x="2964734" y="33440"/>
          <a:ext cx="1282492" cy="388878"/>
        </a:xfrm>
        <a:prstGeom prst="rect">
          <a:avLst/>
        </a:prstGeom>
        <a:solidFill>
          <a:srgbClr val="4472C4"/>
        </a:solidFill>
        <a:ln w="12700" cap="flat" cmpd="sng" algn="ctr">
          <a:solidFill>
            <a:schemeClr val="accent4">
              <a:hueOff val="10395692"/>
              <a:satOff val="-47968"/>
              <a:lumOff val="1765"/>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sp:txBody>
      <dsp:txXfrm>
        <a:off x="2964734" y="33440"/>
        <a:ext cx="1282492" cy="388878"/>
      </dsp:txXfrm>
    </dsp:sp>
    <dsp:sp modelId="{10C63B8C-B975-47F3-A03D-5E159A462FC6}">
      <dsp:nvSpPr>
        <dsp:cNvPr id="0" name=""/>
        <dsp:cNvSpPr/>
      </dsp:nvSpPr>
      <dsp:spPr>
        <a:xfrm>
          <a:off x="2967578" y="448599"/>
          <a:ext cx="1282492" cy="145484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GPU</a:t>
          </a:r>
          <a:r>
            <a:rPr lang="zh-CN" altLang="en-US" sz="1400" kern="1200" dirty="0" smtClean="0">
              <a:latin typeface="微软雅黑" panose="020B0503020204020204" pitchFamily="34" charset="-122"/>
              <a:ea typeface="微软雅黑" panose="020B0503020204020204" pitchFamily="34" charset="-122"/>
            </a:rPr>
            <a:t>优化</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并行加速</a:t>
          </a:r>
          <a:endParaRPr lang="zh-CN" altLang="en-US" sz="1400" kern="1200" dirty="0">
            <a:latin typeface="微软雅黑" panose="020B0503020204020204" pitchFamily="34" charset="-122"/>
            <a:ea typeface="微软雅黑" panose="020B0503020204020204" pitchFamily="34" charset="-122"/>
          </a:endParaRPr>
        </a:p>
      </dsp:txBody>
      <dsp:txXfrm>
        <a:off x="2967578" y="448599"/>
        <a:ext cx="1282492" cy="1454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01F94-BB3E-4EDA-A5FB-B5947797A1DC}">
      <dsp:nvSpPr>
        <dsp:cNvPr id="0" name=""/>
        <dsp:cNvSpPr/>
      </dsp:nvSpPr>
      <dsp:spPr>
        <a:xfrm>
          <a:off x="1954"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挖掘成本问题</a:t>
          </a:r>
        </a:p>
      </dsp:txBody>
      <dsp:txXfrm>
        <a:off x="17672" y="129570"/>
        <a:ext cx="822916" cy="505203"/>
      </dsp:txXfrm>
    </dsp:sp>
    <dsp:sp modelId="{AC8F0E8E-8F04-48F7-B83B-E2D80B1CF913}">
      <dsp:nvSpPr>
        <dsp:cNvPr id="0" name=""/>
        <dsp:cNvSpPr/>
      </dsp:nvSpPr>
      <dsp:spPr>
        <a:xfrm>
          <a:off x="941741"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941741" y="318608"/>
        <a:ext cx="126785" cy="127127"/>
      </dsp:txXfrm>
    </dsp:sp>
    <dsp:sp modelId="{A3A67806-A66D-4D17-BFAC-D6C9E853BD2C}">
      <dsp:nvSpPr>
        <dsp:cNvPr id="0" name=""/>
        <dsp:cNvSpPr/>
      </dsp:nvSpPr>
      <dsp:spPr>
        <a:xfrm>
          <a:off x="1198046"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追溯问题原因</a:t>
          </a:r>
        </a:p>
      </dsp:txBody>
      <dsp:txXfrm>
        <a:off x="1213764" y="129570"/>
        <a:ext cx="822916" cy="505203"/>
      </dsp:txXfrm>
    </dsp:sp>
    <dsp:sp modelId="{B04B7DE2-8635-4782-B2ED-7F98A9AE5E1D}">
      <dsp:nvSpPr>
        <dsp:cNvPr id="0" name=""/>
        <dsp:cNvSpPr/>
      </dsp:nvSpPr>
      <dsp:spPr>
        <a:xfrm>
          <a:off x="2137834"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137834" y="318608"/>
        <a:ext cx="126785" cy="127127"/>
      </dsp:txXfrm>
    </dsp:sp>
    <dsp:sp modelId="{128BBA93-BF0F-4808-A26C-29DE70740CEF}">
      <dsp:nvSpPr>
        <dsp:cNvPr id="0" name=""/>
        <dsp:cNvSpPr/>
      </dsp:nvSpPr>
      <dsp:spPr>
        <a:xfrm>
          <a:off x="2394139"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参数遴选与提取</a:t>
          </a:r>
        </a:p>
      </dsp:txBody>
      <dsp:txXfrm>
        <a:off x="2409857" y="129570"/>
        <a:ext cx="822916" cy="505203"/>
      </dsp:txXfrm>
    </dsp:sp>
    <dsp:sp modelId="{0EDA6F65-EEA4-47FC-AF4E-B05002BB9AEB}">
      <dsp:nvSpPr>
        <dsp:cNvPr id="0" name=""/>
        <dsp:cNvSpPr/>
      </dsp:nvSpPr>
      <dsp:spPr>
        <a:xfrm>
          <a:off x="3333927"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333927" y="318608"/>
        <a:ext cx="126785" cy="127127"/>
      </dsp:txXfrm>
    </dsp:sp>
    <dsp:sp modelId="{DC6A3556-35A5-42D1-BC08-FCB1321CBDB6}">
      <dsp:nvSpPr>
        <dsp:cNvPr id="0" name=""/>
        <dsp:cNvSpPr/>
      </dsp:nvSpPr>
      <dsp:spPr>
        <a:xfrm>
          <a:off x="3590232"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可视化</a:t>
          </a:r>
        </a:p>
      </dsp:txBody>
      <dsp:txXfrm>
        <a:off x="3605950" y="129570"/>
        <a:ext cx="822916" cy="5052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5D10-3AAD-4FC6-A0BF-6C62C878C4C2}">
      <dsp:nvSpPr>
        <dsp:cNvPr id="0" name=""/>
        <dsp:cNvSpPr/>
      </dsp:nvSpPr>
      <dsp:spPr>
        <a:xfrm>
          <a:off x="463160"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a:latin typeface="微软雅黑" panose="020B0503020204020204" pitchFamily="34" charset="-122"/>
              <a:ea typeface="微软雅黑" panose="020B0503020204020204" pitchFamily="34" charset="-122"/>
            </a:rPr>
            <a:t>分析对象</a:t>
          </a:r>
          <a:endParaRPr lang="zh-CN" altLang="en-US" sz="1700" kern="1200" dirty="0">
            <a:latin typeface="微软雅黑" panose="020B0503020204020204" pitchFamily="34" charset="-122"/>
            <a:ea typeface="微软雅黑" panose="020B0503020204020204" pitchFamily="34" charset="-122"/>
          </a:endParaRPr>
        </a:p>
      </dsp:txBody>
      <dsp:txXfrm>
        <a:off x="475323" y="13217"/>
        <a:ext cx="1297514" cy="390939"/>
      </dsp:txXfrm>
    </dsp:sp>
    <dsp:sp modelId="{E874FCB1-C198-4D21-A74B-B9E36F5E34F4}">
      <dsp:nvSpPr>
        <dsp:cNvPr id="0" name=""/>
        <dsp:cNvSpPr/>
      </dsp:nvSpPr>
      <dsp:spPr>
        <a:xfrm>
          <a:off x="595344" y="416320"/>
          <a:ext cx="143014" cy="271729"/>
        </a:xfrm>
        <a:custGeom>
          <a:avLst/>
          <a:gdLst/>
          <a:ahLst/>
          <a:cxnLst/>
          <a:rect l="0" t="0" r="0" b="0"/>
          <a:pathLst>
            <a:path>
              <a:moveTo>
                <a:pt x="0" y="0"/>
              </a:moveTo>
              <a:lnTo>
                <a:pt x="0" y="271729"/>
              </a:lnTo>
              <a:lnTo>
                <a:pt x="143014" y="2717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3B362B-D5B9-4322-A30E-19213398C0A7}">
      <dsp:nvSpPr>
        <dsp:cNvPr id="0" name=""/>
        <dsp:cNvSpPr/>
      </dsp:nvSpPr>
      <dsp:spPr>
        <a:xfrm>
          <a:off x="738358" y="48041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物料消耗</a:t>
          </a:r>
        </a:p>
      </dsp:txBody>
      <dsp:txXfrm>
        <a:off x="750521" y="492579"/>
        <a:ext cx="1033146" cy="390939"/>
      </dsp:txXfrm>
    </dsp:sp>
    <dsp:sp modelId="{506C4D84-0FD0-4A51-B3D9-834F5B76C3CE}">
      <dsp:nvSpPr>
        <dsp:cNvPr id="0" name=""/>
        <dsp:cNvSpPr/>
      </dsp:nvSpPr>
      <dsp:spPr>
        <a:xfrm>
          <a:off x="595344"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D0BFC8-B6F5-41F0-BE2C-1D835A66E5BA}">
      <dsp:nvSpPr>
        <dsp:cNvPr id="0" name=""/>
        <dsp:cNvSpPr/>
      </dsp:nvSpPr>
      <dsp:spPr>
        <a:xfrm>
          <a:off x="727528"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能源消耗</a:t>
          </a:r>
        </a:p>
      </dsp:txBody>
      <dsp:txXfrm>
        <a:off x="739691" y="1051381"/>
        <a:ext cx="1033146" cy="390939"/>
      </dsp:txXfrm>
    </dsp:sp>
    <dsp:sp modelId="{59176A0C-BFD9-4DAE-8D1A-C906806F310B}">
      <dsp:nvSpPr>
        <dsp:cNvPr id="0" name=""/>
        <dsp:cNvSpPr/>
      </dsp:nvSpPr>
      <dsp:spPr>
        <a:xfrm>
          <a:off x="595344"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B3F846-25BA-4A80-B417-4D0C31220E3E}">
      <dsp:nvSpPr>
        <dsp:cNvPr id="0" name=""/>
        <dsp:cNvSpPr/>
      </dsp:nvSpPr>
      <dsp:spPr>
        <a:xfrm>
          <a:off x="727528" y="1558300"/>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人力消耗</a:t>
          </a:r>
        </a:p>
      </dsp:txBody>
      <dsp:txXfrm>
        <a:off x="739691" y="1570463"/>
        <a:ext cx="1033146" cy="390939"/>
      </dsp:txXfrm>
    </dsp:sp>
    <dsp:sp modelId="{EB9830B7-1EEA-40E7-B94F-4C97BA5A80C5}">
      <dsp:nvSpPr>
        <dsp:cNvPr id="0" name=""/>
        <dsp:cNvSpPr/>
      </dsp:nvSpPr>
      <dsp:spPr>
        <a:xfrm>
          <a:off x="1992634"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a:latin typeface="微软雅黑" panose="020B0503020204020204" pitchFamily="34" charset="-122"/>
              <a:ea typeface="微软雅黑" panose="020B0503020204020204" pitchFamily="34" charset="-122"/>
            </a:rPr>
            <a:t>预测模型</a:t>
          </a:r>
          <a:endParaRPr lang="zh-CN" altLang="en-US" sz="1700" kern="1200" dirty="0">
            <a:latin typeface="微软雅黑" panose="020B0503020204020204" pitchFamily="34" charset="-122"/>
            <a:ea typeface="微软雅黑" panose="020B0503020204020204" pitchFamily="34" charset="-122"/>
          </a:endParaRPr>
        </a:p>
      </dsp:txBody>
      <dsp:txXfrm>
        <a:off x="2004797" y="13217"/>
        <a:ext cx="1297514" cy="390939"/>
      </dsp:txXfrm>
    </dsp:sp>
    <dsp:sp modelId="{654A1325-47A7-43BC-A6E1-21EC20292CD7}">
      <dsp:nvSpPr>
        <dsp:cNvPr id="0" name=""/>
        <dsp:cNvSpPr/>
      </dsp:nvSpPr>
      <dsp:spPr>
        <a:xfrm>
          <a:off x="2124818" y="416320"/>
          <a:ext cx="115347" cy="259250"/>
        </a:xfrm>
        <a:custGeom>
          <a:avLst/>
          <a:gdLst/>
          <a:ahLst/>
          <a:cxnLst/>
          <a:rect l="0" t="0" r="0" b="0"/>
          <a:pathLst>
            <a:path>
              <a:moveTo>
                <a:pt x="0" y="0"/>
              </a:moveTo>
              <a:lnTo>
                <a:pt x="0" y="259250"/>
              </a:lnTo>
              <a:lnTo>
                <a:pt x="115347" y="259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66E7C9-AAC7-42EB-A4E6-485CD6686B93}">
      <dsp:nvSpPr>
        <dsp:cNvPr id="0" name=""/>
        <dsp:cNvSpPr/>
      </dsp:nvSpPr>
      <dsp:spPr>
        <a:xfrm>
          <a:off x="2240165" y="467937"/>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最小二乘法</a:t>
          </a:r>
        </a:p>
      </dsp:txBody>
      <dsp:txXfrm>
        <a:off x="2252328" y="480100"/>
        <a:ext cx="1033146" cy="390939"/>
      </dsp:txXfrm>
    </dsp:sp>
    <dsp:sp modelId="{C5ECBF2F-9704-48FE-A5C8-149CC8396E81}">
      <dsp:nvSpPr>
        <dsp:cNvPr id="0" name=""/>
        <dsp:cNvSpPr/>
      </dsp:nvSpPr>
      <dsp:spPr>
        <a:xfrm>
          <a:off x="2124818"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54604-78BA-49B1-882D-7328649B6E16}">
      <dsp:nvSpPr>
        <dsp:cNvPr id="0" name=""/>
        <dsp:cNvSpPr/>
      </dsp:nvSpPr>
      <dsp:spPr>
        <a:xfrm>
          <a:off x="2257002"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多元统计回归</a:t>
          </a:r>
        </a:p>
      </dsp:txBody>
      <dsp:txXfrm>
        <a:off x="2269165" y="1051381"/>
        <a:ext cx="1033146" cy="390939"/>
      </dsp:txXfrm>
    </dsp:sp>
    <dsp:sp modelId="{1BFB36A8-08F3-463A-851E-22FEA2EBD82D}">
      <dsp:nvSpPr>
        <dsp:cNvPr id="0" name=""/>
        <dsp:cNvSpPr/>
      </dsp:nvSpPr>
      <dsp:spPr>
        <a:xfrm>
          <a:off x="2124818"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C99D27-9350-4ACE-B521-538138C5C28A}">
      <dsp:nvSpPr>
        <dsp:cNvPr id="0" name=""/>
        <dsp:cNvSpPr/>
      </dsp:nvSpPr>
      <dsp:spPr>
        <a:xfrm>
          <a:off x="2257002" y="1558300"/>
          <a:ext cx="1030377"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函数型分析</a:t>
          </a:r>
        </a:p>
      </dsp:txBody>
      <dsp:txXfrm>
        <a:off x="2269165" y="1570463"/>
        <a:ext cx="1006051" cy="390939"/>
      </dsp:txXfrm>
    </dsp:sp>
    <dsp:sp modelId="{73264B35-8471-4E74-85D7-6FEC606860C6}">
      <dsp:nvSpPr>
        <dsp:cNvPr id="0" name=""/>
        <dsp:cNvSpPr/>
      </dsp:nvSpPr>
      <dsp:spPr>
        <a:xfrm>
          <a:off x="3522107"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a:latin typeface="微软雅黑" panose="020B0503020204020204" pitchFamily="34" charset="-122"/>
              <a:ea typeface="微软雅黑" panose="020B0503020204020204" pitchFamily="34" charset="-122"/>
            </a:rPr>
            <a:t>目的</a:t>
          </a:r>
          <a:endParaRPr lang="zh-CN" altLang="en-US" sz="1700" kern="1200" dirty="0">
            <a:latin typeface="微软雅黑" panose="020B0503020204020204" pitchFamily="34" charset="-122"/>
            <a:ea typeface="微软雅黑" panose="020B0503020204020204" pitchFamily="34" charset="-122"/>
          </a:endParaRPr>
        </a:p>
      </dsp:txBody>
      <dsp:txXfrm>
        <a:off x="3534270" y="13217"/>
        <a:ext cx="1297514" cy="390939"/>
      </dsp:txXfrm>
    </dsp:sp>
    <dsp:sp modelId="{6E2CF18A-6B56-4D31-90F1-82F3113242C2}">
      <dsp:nvSpPr>
        <dsp:cNvPr id="0" name=""/>
        <dsp:cNvSpPr/>
      </dsp:nvSpPr>
      <dsp:spPr>
        <a:xfrm>
          <a:off x="3654291" y="416320"/>
          <a:ext cx="132184" cy="311449"/>
        </a:xfrm>
        <a:custGeom>
          <a:avLst/>
          <a:gdLst/>
          <a:ahLst/>
          <a:cxnLst/>
          <a:rect l="0" t="0" r="0" b="0"/>
          <a:pathLst>
            <a:path>
              <a:moveTo>
                <a:pt x="0" y="0"/>
              </a:moveTo>
              <a:lnTo>
                <a:pt x="0" y="311449"/>
              </a:lnTo>
              <a:lnTo>
                <a:pt x="132184" y="3114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B53DE5-1E09-4A7F-BB7E-13303823A4DC}">
      <dsp:nvSpPr>
        <dsp:cNvPr id="0" name=""/>
        <dsp:cNvSpPr/>
      </dsp:nvSpPr>
      <dsp:spPr>
        <a:xfrm>
          <a:off x="3786475" y="52013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建立目标优化约束关系</a:t>
          </a:r>
        </a:p>
      </dsp:txBody>
      <dsp:txXfrm>
        <a:off x="3798638" y="532299"/>
        <a:ext cx="1033146" cy="390939"/>
      </dsp:txXfrm>
    </dsp:sp>
    <dsp:sp modelId="{901BD682-E8C6-4829-8FF6-7D50AD899730}">
      <dsp:nvSpPr>
        <dsp:cNvPr id="0" name=""/>
        <dsp:cNvSpPr/>
      </dsp:nvSpPr>
      <dsp:spPr>
        <a:xfrm>
          <a:off x="3654291"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84FAC2-CC13-4D2C-9753-79A08ECCCC2F}">
      <dsp:nvSpPr>
        <dsp:cNvPr id="0" name=""/>
        <dsp:cNvSpPr/>
      </dsp:nvSpPr>
      <dsp:spPr>
        <a:xfrm>
          <a:off x="3786475"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评估成本优化弹性区间</a:t>
          </a:r>
        </a:p>
      </dsp:txBody>
      <dsp:txXfrm>
        <a:off x="3798638" y="1051381"/>
        <a:ext cx="1033146" cy="390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E28A0-6F64-4A00-BB39-F3771A10EBD4}">
      <dsp:nvSpPr>
        <dsp:cNvPr id="0" name=""/>
        <dsp:cNvSpPr/>
      </dsp:nvSpPr>
      <dsp:spPr>
        <a:xfrm>
          <a:off x="824491" y="0"/>
          <a:ext cx="942929" cy="94307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A0C86-38AB-43DF-8EC2-E134991D419E}">
      <dsp:nvSpPr>
        <dsp:cNvPr id="0" name=""/>
        <dsp:cNvSpPr/>
      </dsp:nvSpPr>
      <dsp:spPr>
        <a:xfrm>
          <a:off x="1032909" y="340478"/>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a:latin typeface="微软雅黑" panose="020B0503020204020204" pitchFamily="34" charset="-122"/>
              <a:ea typeface="微软雅黑" panose="020B0503020204020204" pitchFamily="34" charset="-122"/>
            </a:rPr>
            <a:t>数据关联</a:t>
          </a:r>
        </a:p>
      </dsp:txBody>
      <dsp:txXfrm>
        <a:off x="1032909" y="340478"/>
        <a:ext cx="523967" cy="261921"/>
      </dsp:txXfrm>
    </dsp:sp>
    <dsp:sp modelId="{1616C81B-F470-4E06-ACDF-6E740C4E1859}">
      <dsp:nvSpPr>
        <dsp:cNvPr id="0" name=""/>
        <dsp:cNvSpPr/>
      </dsp:nvSpPr>
      <dsp:spPr>
        <a:xfrm>
          <a:off x="562595" y="541865"/>
          <a:ext cx="942929" cy="94307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48E42-CC43-4900-8C3F-F8D7484928E7}">
      <dsp:nvSpPr>
        <dsp:cNvPr id="0" name=""/>
        <dsp:cNvSpPr/>
      </dsp:nvSpPr>
      <dsp:spPr>
        <a:xfrm>
          <a:off x="772076" y="885477"/>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a:latin typeface="微软雅黑" panose="020B0503020204020204" pitchFamily="34" charset="-122"/>
              <a:ea typeface="微软雅黑" panose="020B0503020204020204" pitchFamily="34" charset="-122"/>
            </a:rPr>
            <a:t>历史质量问题匹配</a:t>
          </a:r>
        </a:p>
      </dsp:txBody>
      <dsp:txXfrm>
        <a:off x="772076" y="885477"/>
        <a:ext cx="523967" cy="261921"/>
      </dsp:txXfrm>
    </dsp:sp>
    <dsp:sp modelId="{4916AC07-A57E-422A-82C5-6FE40F4E5B4F}">
      <dsp:nvSpPr>
        <dsp:cNvPr id="0" name=""/>
        <dsp:cNvSpPr/>
      </dsp:nvSpPr>
      <dsp:spPr>
        <a:xfrm>
          <a:off x="891603" y="1148574"/>
          <a:ext cx="810122" cy="81044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53C17-E6F2-4B76-AF86-3E0D170EB44C}">
      <dsp:nvSpPr>
        <dsp:cNvPr id="0" name=""/>
        <dsp:cNvSpPr/>
      </dsp:nvSpPr>
      <dsp:spPr>
        <a:xfrm>
          <a:off x="1034149" y="1431261"/>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a:latin typeface="微软雅黑" panose="020B0503020204020204" pitchFamily="34" charset="-122"/>
              <a:ea typeface="微软雅黑" panose="020B0503020204020204" pitchFamily="34" charset="-122"/>
            </a:rPr>
            <a:t>质量贡献度分析</a:t>
          </a:r>
        </a:p>
      </dsp:txBody>
      <dsp:txXfrm>
        <a:off x="1034149" y="1431261"/>
        <a:ext cx="523967" cy="2619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FF232-4FEB-42B4-998B-4D2642917301}">
      <dsp:nvSpPr>
        <dsp:cNvPr id="0" name=""/>
        <dsp:cNvSpPr/>
      </dsp:nvSpPr>
      <dsp:spPr>
        <a:xfrm>
          <a:off x="420538" y="527394"/>
          <a:ext cx="131212" cy="250023"/>
        </a:xfrm>
        <a:custGeom>
          <a:avLst/>
          <a:gdLst/>
          <a:ahLst/>
          <a:cxnLst/>
          <a:rect l="0" t="0" r="0" b="0"/>
          <a:pathLst>
            <a:path>
              <a:moveTo>
                <a:pt x="0" y="0"/>
              </a:moveTo>
              <a:lnTo>
                <a:pt x="65606" y="0"/>
              </a:lnTo>
              <a:lnTo>
                <a:pt x="65606" y="250023"/>
              </a:lnTo>
              <a:lnTo>
                <a:pt x="131212" y="250023"/>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645346"/>
        <a:ext cx="14118" cy="14118"/>
      </dsp:txXfrm>
    </dsp:sp>
    <dsp:sp modelId="{4410B7C1-53A4-40C3-9F73-5D39380C2894}">
      <dsp:nvSpPr>
        <dsp:cNvPr id="0" name=""/>
        <dsp:cNvSpPr/>
      </dsp:nvSpPr>
      <dsp:spPr>
        <a:xfrm>
          <a:off x="420538" y="481674"/>
          <a:ext cx="131212" cy="91440"/>
        </a:xfrm>
        <a:custGeom>
          <a:avLst/>
          <a:gdLst/>
          <a:ahLst/>
          <a:cxnLst/>
          <a:rect l="0" t="0" r="0" b="0"/>
          <a:pathLst>
            <a:path>
              <a:moveTo>
                <a:pt x="0" y="45720"/>
              </a:moveTo>
              <a:lnTo>
                <a:pt x="131212" y="457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82864" y="524113"/>
        <a:ext cx="6560" cy="6560"/>
      </dsp:txXfrm>
    </dsp:sp>
    <dsp:sp modelId="{F95E03FA-9C35-4F99-99E7-6C95044BCAEE}">
      <dsp:nvSpPr>
        <dsp:cNvPr id="0" name=""/>
        <dsp:cNvSpPr/>
      </dsp:nvSpPr>
      <dsp:spPr>
        <a:xfrm>
          <a:off x="420538" y="277370"/>
          <a:ext cx="131212" cy="250023"/>
        </a:xfrm>
        <a:custGeom>
          <a:avLst/>
          <a:gdLst/>
          <a:ahLst/>
          <a:cxnLst/>
          <a:rect l="0" t="0" r="0" b="0"/>
          <a:pathLst>
            <a:path>
              <a:moveTo>
                <a:pt x="0" y="250023"/>
              </a:moveTo>
              <a:lnTo>
                <a:pt x="65606" y="250023"/>
              </a:lnTo>
              <a:lnTo>
                <a:pt x="65606" y="0"/>
              </a:lnTo>
              <a:lnTo>
                <a:pt x="131212"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395323"/>
        <a:ext cx="14118" cy="14118"/>
      </dsp:txXfrm>
    </dsp:sp>
    <dsp:sp modelId="{92B41F6A-A055-44D4-8624-C97548D0B50E}">
      <dsp:nvSpPr>
        <dsp:cNvPr id="0" name=""/>
        <dsp:cNvSpPr/>
      </dsp:nvSpPr>
      <dsp:spPr>
        <a:xfrm rot="16200000">
          <a:off x="-205835" y="427384"/>
          <a:ext cx="1052728" cy="200018"/>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b="1" kern="1200" dirty="0">
              <a:latin typeface="微软雅黑" panose="020B0503020204020204" pitchFamily="34" charset="-122"/>
              <a:ea typeface="微软雅黑" panose="020B0503020204020204" pitchFamily="34" charset="-122"/>
            </a:rPr>
            <a:t>质量主题库</a:t>
          </a:r>
        </a:p>
      </dsp:txBody>
      <dsp:txXfrm>
        <a:off x="-205835" y="427384"/>
        <a:ext cx="1052728" cy="200018"/>
      </dsp:txXfrm>
    </dsp:sp>
    <dsp:sp modelId="{9B99F073-E981-42C3-AF45-F0B833BB42D0}">
      <dsp:nvSpPr>
        <dsp:cNvPr id="0" name=""/>
        <dsp:cNvSpPr/>
      </dsp:nvSpPr>
      <dsp:spPr>
        <a:xfrm>
          <a:off x="551750" y="177361"/>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质量库</a:t>
          </a:r>
        </a:p>
      </dsp:txBody>
      <dsp:txXfrm>
        <a:off x="551750" y="177361"/>
        <a:ext cx="656060" cy="200018"/>
      </dsp:txXfrm>
    </dsp:sp>
    <dsp:sp modelId="{9DF0C64D-2644-42DE-9265-0BE409EE6AA0}">
      <dsp:nvSpPr>
        <dsp:cNvPr id="0" name=""/>
        <dsp:cNvSpPr/>
      </dsp:nvSpPr>
      <dsp:spPr>
        <a:xfrm>
          <a:off x="551750" y="427384"/>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工艺库</a:t>
          </a:r>
        </a:p>
      </dsp:txBody>
      <dsp:txXfrm>
        <a:off x="551750" y="427384"/>
        <a:ext cx="656060" cy="200018"/>
      </dsp:txXfrm>
    </dsp:sp>
    <dsp:sp modelId="{740859DF-0F06-421F-A324-44FC8364D22C}">
      <dsp:nvSpPr>
        <dsp:cNvPr id="0" name=""/>
        <dsp:cNvSpPr/>
      </dsp:nvSpPr>
      <dsp:spPr>
        <a:xfrm>
          <a:off x="551750" y="677407"/>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方法库</a:t>
          </a:r>
        </a:p>
      </dsp:txBody>
      <dsp:txXfrm>
        <a:off x="551750" y="677407"/>
        <a:ext cx="656060" cy="200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258D8-FE04-4C12-8F04-32672D8B14A0}">
      <dsp:nvSpPr>
        <dsp:cNvPr id="0" name=""/>
        <dsp:cNvSpPr/>
      </dsp:nvSpPr>
      <dsp:spPr>
        <a:xfrm>
          <a:off x="0" y="0"/>
          <a:ext cx="4697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35A2A-1213-4D2B-A28D-989978D3F55C}">
      <dsp:nvSpPr>
        <dsp:cNvPr id="0" name=""/>
        <dsp:cNvSpPr/>
      </dsp:nvSpPr>
      <dsp:spPr>
        <a:xfrm>
          <a:off x="0" y="0"/>
          <a:ext cx="939529" cy="159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服务质量评估部分</a:t>
          </a:r>
          <a:r>
            <a:rPr lang="en-US" altLang="zh-CN" sz="1600" b="1" kern="1200" dirty="0">
              <a:latin typeface="微软雅黑" panose="020B0503020204020204" pitchFamily="34" charset="-122"/>
              <a:ea typeface="微软雅黑" panose="020B0503020204020204" pitchFamily="34" charset="-122"/>
            </a:rPr>
            <a:t>KPI</a:t>
          </a:r>
          <a:endParaRPr lang="zh-CN" altLang="en-US" sz="1600" b="1" kern="1200" dirty="0">
            <a:latin typeface="微软雅黑" panose="020B0503020204020204" pitchFamily="34" charset="-122"/>
            <a:ea typeface="微软雅黑" panose="020B0503020204020204" pitchFamily="34" charset="-122"/>
          </a:endParaRPr>
        </a:p>
      </dsp:txBody>
      <dsp:txXfrm>
        <a:off x="0" y="0"/>
        <a:ext cx="939529" cy="1590234"/>
      </dsp:txXfrm>
    </dsp:sp>
    <dsp:sp modelId="{77468641-361B-4104-8B7A-55C20E119C40}">
      <dsp:nvSpPr>
        <dsp:cNvPr id="0" name=""/>
        <dsp:cNvSpPr/>
      </dsp:nvSpPr>
      <dsp:spPr>
        <a:xfrm>
          <a:off x="1009993" y="1869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准时交货率</a:t>
          </a:r>
          <a:endParaRPr lang="zh-CN" altLang="en-US" sz="1600" b="1" kern="1200" dirty="0">
            <a:latin typeface="微软雅黑" panose="020B0503020204020204" pitchFamily="34" charset="-122"/>
            <a:ea typeface="微软雅黑" panose="020B0503020204020204" pitchFamily="34" charset="-122"/>
          </a:endParaRPr>
        </a:p>
      </dsp:txBody>
      <dsp:txXfrm>
        <a:off x="1009993" y="18693"/>
        <a:ext cx="3687652" cy="373875"/>
      </dsp:txXfrm>
    </dsp:sp>
    <dsp:sp modelId="{60F4D48F-71C1-416C-8F45-CC8569209F2B}">
      <dsp:nvSpPr>
        <dsp:cNvPr id="0" name=""/>
        <dsp:cNvSpPr/>
      </dsp:nvSpPr>
      <dsp:spPr>
        <a:xfrm>
          <a:off x="939529" y="39256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CE732-67A1-449C-93CD-D1CE38EEF28E}">
      <dsp:nvSpPr>
        <dsp:cNvPr id="0" name=""/>
        <dsp:cNvSpPr/>
      </dsp:nvSpPr>
      <dsp:spPr>
        <a:xfrm>
          <a:off x="1009993" y="41126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平均到货时间</a:t>
          </a:r>
        </a:p>
      </dsp:txBody>
      <dsp:txXfrm>
        <a:off x="1009993" y="411263"/>
        <a:ext cx="3687652" cy="373875"/>
      </dsp:txXfrm>
    </dsp:sp>
    <dsp:sp modelId="{2C5EBE48-0256-4AB2-B0A9-74C7F3511239}">
      <dsp:nvSpPr>
        <dsp:cNvPr id="0" name=""/>
        <dsp:cNvSpPr/>
      </dsp:nvSpPr>
      <dsp:spPr>
        <a:xfrm>
          <a:off x="939529" y="78513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C6B82-2205-4573-AFF8-1B9FF15D91FB}">
      <dsp:nvSpPr>
        <dsp:cNvPr id="0" name=""/>
        <dsp:cNvSpPr/>
      </dsp:nvSpPr>
      <dsp:spPr>
        <a:xfrm>
          <a:off x="1009993" y="80383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产品满意度</a:t>
          </a:r>
        </a:p>
      </dsp:txBody>
      <dsp:txXfrm>
        <a:off x="1009993" y="803833"/>
        <a:ext cx="3687652" cy="373875"/>
      </dsp:txXfrm>
    </dsp:sp>
    <dsp:sp modelId="{DDF8D2EC-C7E8-4C9A-9AF0-EBA11EE67AC5}">
      <dsp:nvSpPr>
        <dsp:cNvPr id="0" name=""/>
        <dsp:cNvSpPr/>
      </dsp:nvSpPr>
      <dsp:spPr>
        <a:xfrm>
          <a:off x="939529" y="117770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921E8-7D0B-498B-A5D7-9338654C79D1}">
      <dsp:nvSpPr>
        <dsp:cNvPr id="0" name=""/>
        <dsp:cNvSpPr/>
      </dsp:nvSpPr>
      <dsp:spPr>
        <a:xfrm>
          <a:off x="1009993" y="1196402"/>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客户投诉数量</a:t>
          </a:r>
        </a:p>
      </dsp:txBody>
      <dsp:txXfrm>
        <a:off x="1009993" y="1196402"/>
        <a:ext cx="3687652" cy="373875"/>
      </dsp:txXfrm>
    </dsp:sp>
    <dsp:sp modelId="{9B0E3B63-80B2-4CB7-98D1-E4167CDC6103}">
      <dsp:nvSpPr>
        <dsp:cNvPr id="0" name=""/>
        <dsp:cNvSpPr/>
      </dsp:nvSpPr>
      <dsp:spPr>
        <a:xfrm>
          <a:off x="939529" y="157027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656020" y="1029103"/>
          <a:ext cx="1955132" cy="1955132"/>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精益服务</a:t>
          </a:r>
          <a:endParaRPr lang="en-US" altLang="zh-CN" sz="1400" b="1" kern="1200" dirty="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质量评估</a:t>
          </a:r>
        </a:p>
      </dsp:txBody>
      <dsp:txXfrm>
        <a:off x="1049089" y="1487083"/>
        <a:ext cx="1168994" cy="1004979"/>
      </dsp:txXfrm>
    </dsp:sp>
    <dsp:sp modelId="{7202A672-F7B5-4A4F-A52F-2F7A89A5C2DC}">
      <dsp:nvSpPr>
        <dsp:cNvPr id="0" name=""/>
        <dsp:cNvSpPr/>
      </dsp:nvSpPr>
      <dsp:spPr>
        <a:xfrm>
          <a:off x="1033138" y="2365454"/>
          <a:ext cx="1244175" cy="818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a:latin typeface="微软雅黑" panose="020B0503020204020204" pitchFamily="34" charset="-122"/>
              <a:ea typeface="微软雅黑" panose="020B0503020204020204" pitchFamily="34" charset="-122"/>
            </a:rPr>
            <a:t>产品满意度评估</a:t>
          </a:r>
        </a:p>
        <a:p>
          <a:pPr marL="57150" lvl="1" indent="-57150" algn="l" defTabSz="444500">
            <a:lnSpc>
              <a:spcPct val="90000"/>
            </a:lnSpc>
            <a:spcBef>
              <a:spcPct val="0"/>
            </a:spcBef>
            <a:spcAft>
              <a:spcPct val="15000"/>
            </a:spcAft>
            <a:buChar char="••"/>
          </a:pPr>
          <a:r>
            <a:rPr lang="zh-CN" altLang="en-US" sz="1000" kern="1200" dirty="0">
              <a:latin typeface="微软雅黑" panose="020B0503020204020204" pitchFamily="34" charset="-122"/>
              <a:ea typeface="微软雅黑" panose="020B0503020204020204" pitchFamily="34" charset="-122"/>
            </a:rPr>
            <a:t>配货满意度评估</a:t>
          </a:r>
        </a:p>
        <a:p>
          <a:pPr marL="57150" lvl="1" indent="-57150" algn="l" defTabSz="444500">
            <a:lnSpc>
              <a:spcPct val="90000"/>
            </a:lnSpc>
            <a:spcBef>
              <a:spcPct val="0"/>
            </a:spcBef>
            <a:spcAft>
              <a:spcPct val="15000"/>
            </a:spcAft>
            <a:buChar char="••"/>
          </a:pPr>
          <a:r>
            <a:rPr lang="zh-CN" altLang="en-US" sz="1000" kern="1200" dirty="0">
              <a:latin typeface="微软雅黑" panose="020B0503020204020204" pitchFamily="34" charset="-122"/>
              <a:ea typeface="微软雅黑" panose="020B0503020204020204" pitchFamily="34" charset="-122"/>
            </a:rPr>
            <a:t>售后服务评估</a:t>
          </a:r>
        </a:p>
      </dsp:txBody>
      <dsp:txXfrm>
        <a:off x="1057110" y="2389426"/>
        <a:ext cx="1196231" cy="770524"/>
      </dsp:txXfrm>
    </dsp:sp>
    <dsp:sp modelId="{CB5E1D08-2079-4863-806E-52A29BA82A3D}">
      <dsp:nvSpPr>
        <dsp:cNvPr id="0" name=""/>
        <dsp:cNvSpPr/>
      </dsp:nvSpPr>
      <dsp:spPr>
        <a:xfrm>
          <a:off x="2156703" y="49294"/>
          <a:ext cx="1632869" cy="1612052"/>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产品生产</a:t>
          </a:r>
        </a:p>
      </dsp:txBody>
      <dsp:txXfrm>
        <a:off x="2565568" y="457586"/>
        <a:ext cx="815139" cy="795468"/>
      </dsp:txXfrm>
    </dsp:sp>
    <dsp:sp modelId="{9D9D4223-C606-405D-A99C-595DAE230A03}">
      <dsp:nvSpPr>
        <dsp:cNvPr id="0" name=""/>
        <dsp:cNvSpPr/>
      </dsp:nvSpPr>
      <dsp:spPr>
        <a:xfrm rot="20700000">
          <a:off x="2819193" y="1419055"/>
          <a:ext cx="1393185" cy="139318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客户</a:t>
          </a:r>
        </a:p>
      </dsp:txBody>
      <dsp:txXfrm rot="-20700000">
        <a:off x="3124759" y="1724622"/>
        <a:ext cx="782052" cy="782052"/>
      </dsp:txXfrm>
    </dsp:sp>
    <dsp:sp modelId="{C9F08333-E958-45D4-A44E-26899C0D5EB7}">
      <dsp:nvSpPr>
        <dsp:cNvPr id="0" name=""/>
        <dsp:cNvSpPr/>
      </dsp:nvSpPr>
      <dsp:spPr>
        <a:xfrm rot="14823934">
          <a:off x="456495" y="691046"/>
          <a:ext cx="2502569" cy="2502569"/>
        </a:xfrm>
        <a:prstGeom prst="circularArrow">
          <a:avLst>
            <a:gd name="adj1" fmla="val 4688"/>
            <a:gd name="adj2" fmla="val 299029"/>
            <a:gd name="adj3" fmla="val 2498831"/>
            <a:gd name="adj4" fmla="val 1589913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471987" y="1240254"/>
          <a:ext cx="1980262" cy="181827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2110245" y="-168693"/>
          <a:ext cx="1960464" cy="19604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31</a:t>
            </a:fld>
            <a:endParaRPr lang="zh-CN" altLang="en-US"/>
          </a:p>
        </p:txBody>
      </p:sp>
    </p:spTree>
    <p:extLst>
      <p:ext uri="{BB962C8B-B14F-4D97-AF65-F5344CB8AC3E}">
        <p14:creationId xmlns:p14="http://schemas.microsoft.com/office/powerpoint/2010/main" val="25371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134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5573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1650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042208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6573067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94704569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30528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029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26901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516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61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2317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8675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035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15968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783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Layout" Target="../diagrams/layout3.xml"/><Relationship Id="rId7" Type="http://schemas.openxmlformats.org/officeDocument/2006/relationships/image" Target="../media/image34.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microsoft.com/office/2007/relationships/hdphoto" Target="../media/hdphoto1.wdp"/><Relationship Id="rId7" Type="http://schemas.openxmlformats.org/officeDocument/2006/relationships/image" Target="../media/image41.jpeg"/><Relationship Id="rId2"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40.jpeg"/><Relationship Id="rId11" Type="http://schemas.openxmlformats.org/officeDocument/2006/relationships/image" Target="../media/image16.png"/><Relationship Id="rId5" Type="http://schemas.openxmlformats.org/officeDocument/2006/relationships/image" Target="../media/image39.jpeg"/><Relationship Id="rId10" Type="http://schemas.openxmlformats.org/officeDocument/2006/relationships/image" Target="../media/image43.png"/><Relationship Id="rId4" Type="http://schemas.openxmlformats.org/officeDocument/2006/relationships/image" Target="../media/image38.emf"/><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5.png"/><Relationship Id="rId7" Type="http://schemas.openxmlformats.org/officeDocument/2006/relationships/diagramColors" Target="../diagrams/colors4.xml"/><Relationship Id="rId2" Type="http://schemas.openxmlformats.org/officeDocument/2006/relationships/image" Target="../media/image44.png"/><Relationship Id="rId1" Type="http://schemas.openxmlformats.org/officeDocument/2006/relationships/slideLayout" Target="../slideLayouts/slideLayout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46.pn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7.png"/><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14.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61.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60.png"/><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1.bin"/><Relationship Id="rId7" Type="http://schemas.openxmlformats.org/officeDocument/2006/relationships/package" Target="../embeddings/Microsoft_Visio___22222222.vsdx"/><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3.emf"/><Relationship Id="rId4" Type="http://schemas.openxmlformats.org/officeDocument/2006/relationships/package" Target="../embeddings/Microsoft_Visio___11111111.vsdx"/><Relationship Id="rId9" Type="http://schemas.openxmlformats.org/officeDocument/2006/relationships/image" Target="../media/image65.emf"/></Relationships>
</file>

<file path=ppt/slides/_rels/slide24.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67.png"/><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11.xml"/><Relationship Id="rId13" Type="http://schemas.openxmlformats.org/officeDocument/2006/relationships/diagramColors" Target="../diagrams/colors12.xml"/><Relationship Id="rId3" Type="http://schemas.openxmlformats.org/officeDocument/2006/relationships/image" Target="../media/image70.png"/><Relationship Id="rId7" Type="http://schemas.openxmlformats.org/officeDocument/2006/relationships/diagramQuickStyle" Target="../diagrams/quickStyle11.xml"/><Relationship Id="rId12" Type="http://schemas.openxmlformats.org/officeDocument/2006/relationships/diagramQuickStyle" Target="../diagrams/quickStyle12.xml"/><Relationship Id="rId2" Type="http://schemas.openxmlformats.org/officeDocument/2006/relationships/image" Target="../media/image69.png"/><Relationship Id="rId1" Type="http://schemas.openxmlformats.org/officeDocument/2006/relationships/slideLayout" Target="../slideLayouts/slideLayout14.xml"/><Relationship Id="rId6" Type="http://schemas.openxmlformats.org/officeDocument/2006/relationships/diagramLayout" Target="../diagrams/layout11.xml"/><Relationship Id="rId11" Type="http://schemas.openxmlformats.org/officeDocument/2006/relationships/diagramLayout" Target="../diagrams/layout12.xml"/><Relationship Id="rId5" Type="http://schemas.openxmlformats.org/officeDocument/2006/relationships/diagramData" Target="../diagrams/data11.xml"/><Relationship Id="rId10" Type="http://schemas.openxmlformats.org/officeDocument/2006/relationships/diagramData" Target="../diagrams/data12.xml"/><Relationship Id="rId4" Type="http://schemas.openxmlformats.org/officeDocument/2006/relationships/image" Target="../media/image71.png"/><Relationship Id="rId9" Type="http://schemas.microsoft.com/office/2007/relationships/diagramDrawing" Target="../diagrams/drawing11.xml"/><Relationship Id="rId14" Type="http://schemas.microsoft.com/office/2007/relationships/diagramDrawing" Target="../diagrams/drawing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18" Type="http://schemas.openxmlformats.org/officeDocument/2006/relationships/image" Target="../media/image78.png"/><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image" Target="../media/image77.png"/><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image" Target="../media/image80.png"/><Relationship Id="rId1" Type="http://schemas.openxmlformats.org/officeDocument/2006/relationships/slideLayout" Target="../slideLayouts/slideLayout14.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Colors" Target="../diagrams/colors15.xml"/><Relationship Id="rId10" Type="http://schemas.openxmlformats.org/officeDocument/2006/relationships/diagramColors" Target="../diagrams/colors14.xml"/><Relationship Id="rId19" Type="http://schemas.openxmlformats.org/officeDocument/2006/relationships/image" Target="../media/image79.png"/><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jpeg"/><Relationship Id="rId10" Type="http://schemas.microsoft.com/office/2007/relationships/hdphoto" Target="../media/hdphoto1.wdp"/><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8"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3067051" y="6212514"/>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1300232"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298466"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3367351" y="4748303"/>
            <a:ext cx="210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汇报人：王笑锟</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51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grpSp>
        <p:nvGrpSpPr>
          <p:cNvPr id="5" name="组合 4"/>
          <p:cNvGrpSpPr/>
          <p:nvPr/>
        </p:nvGrpSpPr>
        <p:grpSpPr>
          <a:xfrm>
            <a:off x="2210911" y="2551493"/>
            <a:ext cx="4241969" cy="979553"/>
            <a:chOff x="2150655" y="4098010"/>
            <a:chExt cx="4241969" cy="979553"/>
          </a:xfrm>
        </p:grpSpPr>
        <p:sp>
          <p:nvSpPr>
            <p:cNvPr id="38" name="矩形 37"/>
            <p:cNvSpPr/>
            <p:nvPr/>
          </p:nvSpPr>
          <p:spPr>
            <a:xfrm>
              <a:off x="4360782" y="4098010"/>
              <a:ext cx="2031842" cy="979553"/>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服务器计算分析</a:t>
              </a:r>
            </a:p>
          </p:txBody>
        </p:sp>
        <p:sp>
          <p:nvSpPr>
            <p:cNvPr id="39" name="矩形 38"/>
            <p:cNvSpPr/>
            <p:nvPr/>
          </p:nvSpPr>
          <p:spPr>
            <a:xfrm>
              <a:off x="2150655" y="4098010"/>
              <a:ext cx="2106579" cy="979553"/>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Spark</a:t>
              </a:r>
              <a:r>
                <a:rPr lang="zh-CN" altLang="en-US" sz="1400" b="1" dirty="0">
                  <a:latin typeface="微软雅黑" panose="020B0503020204020204" pitchFamily="34" charset="-122"/>
                  <a:ea typeface="微软雅黑" panose="020B0503020204020204" pitchFamily="34" charset="-122"/>
                </a:rPr>
                <a:t>大数据流计算</a:t>
              </a:r>
            </a:p>
          </p:txBody>
        </p:sp>
      </p:grpSp>
      <p:sp>
        <p:nvSpPr>
          <p:cNvPr id="40" name="矩形 39"/>
          <p:cNvSpPr/>
          <p:nvPr/>
        </p:nvSpPr>
        <p:spPr>
          <a:xfrm>
            <a:off x="2210911" y="1689293"/>
            <a:ext cx="4241969" cy="852974"/>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数据接口服务</a:t>
            </a:r>
          </a:p>
        </p:txBody>
      </p:sp>
      <p:grpSp>
        <p:nvGrpSpPr>
          <p:cNvPr id="4" name="组合 3"/>
          <p:cNvGrpSpPr/>
          <p:nvPr/>
        </p:nvGrpSpPr>
        <p:grpSpPr>
          <a:xfrm>
            <a:off x="2206859" y="3538359"/>
            <a:ext cx="4250071" cy="1903449"/>
            <a:chOff x="2150655" y="2194561"/>
            <a:chExt cx="4250071" cy="1903449"/>
          </a:xfrm>
        </p:grpSpPr>
        <p:graphicFrame>
          <p:nvGraphicFramePr>
            <p:cNvPr id="37" name="图示 36"/>
            <p:cNvGraphicFramePr/>
            <p:nvPr>
              <p:extLst>
                <p:ext uri="{D42A27DB-BD31-4B8C-83A1-F6EECF244321}">
                  <p14:modId xmlns:p14="http://schemas.microsoft.com/office/powerpoint/2010/main" val="2133889926"/>
                </p:ext>
              </p:extLst>
            </p:nvPr>
          </p:nvGraphicFramePr>
          <p:xfrm>
            <a:off x="2150655" y="2194561"/>
            <a:ext cx="4250071" cy="1903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 name="图片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252433" y="2305201"/>
              <a:ext cx="264994" cy="264994"/>
            </a:xfrm>
            <a:prstGeom prst="rect">
              <a:avLst/>
            </a:prstGeom>
          </p:spPr>
        </p:pic>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3764486" y="2299789"/>
              <a:ext cx="302417" cy="302417"/>
            </a:xfrm>
            <a:prstGeom prst="rect">
              <a:avLst/>
            </a:prstGeom>
          </p:spPr>
        </p:pic>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78123" y="2242568"/>
              <a:ext cx="390260" cy="390260"/>
            </a:xfrm>
            <a:prstGeom prst="rect">
              <a:avLst/>
            </a:prstGeom>
          </p:spPr>
        </p:pic>
      </p:grpSp>
      <p:sp>
        <p:nvSpPr>
          <p:cNvPr id="44" name="圆角矩形标注 43"/>
          <p:cNvSpPr/>
          <p:nvPr/>
        </p:nvSpPr>
        <p:spPr>
          <a:xfrm>
            <a:off x="333869" y="4148309"/>
            <a:ext cx="1384264" cy="1156357"/>
          </a:xfrm>
          <a:prstGeom prst="wedgeRoundRectCallout">
            <a:avLst>
              <a:gd name="adj1" fmla="val 87374"/>
              <a:gd name="adj2" fmla="val -82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根据数据的</a:t>
            </a:r>
            <a:r>
              <a:rPr lang="zh-CN" altLang="en-US" sz="1400" dirty="0">
                <a:solidFill>
                  <a:srgbClr val="FF0000"/>
                </a:solidFill>
                <a:latin typeface="微软雅黑" panose="020B0503020204020204" pitchFamily="34" charset="-122"/>
                <a:ea typeface="微软雅黑" panose="020B0503020204020204" pitchFamily="34" charset="-122"/>
              </a:rPr>
              <a:t>特征差异</a:t>
            </a:r>
            <a:r>
              <a:rPr lang="zh-CN" altLang="en-US" sz="1400" dirty="0">
                <a:solidFill>
                  <a:schemeClr val="tx1"/>
                </a:solidFill>
                <a:latin typeface="微软雅黑" panose="020B0503020204020204" pitchFamily="34" charset="-122"/>
                <a:ea typeface="微软雅黑" panose="020B0503020204020204" pitchFamily="34" charset="-122"/>
              </a:rPr>
              <a:t>以及</a:t>
            </a:r>
            <a:r>
              <a:rPr lang="zh-CN" altLang="en-US" sz="1400" dirty="0">
                <a:solidFill>
                  <a:srgbClr val="FF0000"/>
                </a:solidFill>
                <a:latin typeface="微软雅黑" panose="020B0503020204020204" pitchFamily="34" charset="-122"/>
                <a:ea typeface="微软雅黑" panose="020B0503020204020204" pitchFamily="34" charset="-122"/>
              </a:rPr>
              <a:t>算法任务的特殊需求</a:t>
            </a:r>
            <a:r>
              <a:rPr lang="zh-CN" altLang="en-US" sz="1400" dirty="0">
                <a:solidFill>
                  <a:schemeClr val="tx1"/>
                </a:solidFill>
                <a:latin typeface="微软雅黑" panose="020B0503020204020204" pitchFamily="34" charset="-122"/>
                <a:ea typeface="微软雅黑" panose="020B0503020204020204" pitchFamily="34" charset="-122"/>
              </a:rPr>
              <a:t>选择不同的算法模型</a:t>
            </a:r>
          </a:p>
        </p:txBody>
      </p:sp>
      <p:sp>
        <p:nvSpPr>
          <p:cNvPr id="45" name="圆角矩形标注 44"/>
          <p:cNvSpPr/>
          <p:nvPr/>
        </p:nvSpPr>
        <p:spPr>
          <a:xfrm>
            <a:off x="333869" y="1932505"/>
            <a:ext cx="1384264" cy="1156357"/>
          </a:xfrm>
          <a:prstGeom prst="wedgeRoundRectCallout">
            <a:avLst>
              <a:gd name="adj1" fmla="val 86746"/>
              <a:gd name="adj2" fmla="val 3840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rPr>
              <a:t>Spark</a:t>
            </a:r>
            <a:r>
              <a:rPr lang="zh-CN" altLang="en-US" sz="1400" dirty="0">
                <a:solidFill>
                  <a:schemeClr val="tx1"/>
                </a:solidFill>
                <a:latin typeface="微软雅黑" panose="020B0503020204020204" pitchFamily="34" charset="-122"/>
                <a:ea typeface="微软雅黑" panose="020B0503020204020204" pitchFamily="34" charset="-122"/>
              </a:rPr>
              <a:t>：用于</a:t>
            </a:r>
            <a:r>
              <a:rPr lang="zh-CN" altLang="en-US" sz="1400" dirty="0">
                <a:solidFill>
                  <a:srgbClr val="FF0000"/>
                </a:solidFill>
                <a:latin typeface="微软雅黑" panose="020B0503020204020204" pitchFamily="34" charset="-122"/>
                <a:ea typeface="微软雅黑" panose="020B0503020204020204" pitchFamily="34" charset="-122"/>
              </a:rPr>
              <a:t>大规模数据处理</a:t>
            </a:r>
            <a:r>
              <a:rPr lang="zh-CN" altLang="en-US" sz="1400" dirty="0">
                <a:solidFill>
                  <a:schemeClr val="tx1"/>
                </a:solidFill>
                <a:latin typeface="微软雅黑" panose="020B0503020204020204" pitchFamily="34" charset="-122"/>
                <a:ea typeface="微软雅黑" panose="020B0503020204020204" pitchFamily="34" charset="-122"/>
              </a:rPr>
              <a:t>的计算引擎</a:t>
            </a:r>
          </a:p>
        </p:txBody>
      </p:sp>
      <p:sp>
        <p:nvSpPr>
          <p:cNvPr id="46" name="圆角矩形标注 45"/>
          <p:cNvSpPr/>
          <p:nvPr/>
        </p:nvSpPr>
        <p:spPr>
          <a:xfrm>
            <a:off x="3600293" y="5789028"/>
            <a:ext cx="2145786" cy="925324"/>
          </a:xfrm>
          <a:prstGeom prst="wedgeRoundRectCallout">
            <a:avLst>
              <a:gd name="adj1" fmla="val -12710"/>
              <a:gd name="adj2" fmla="val -8865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400" dirty="0" err="1">
                <a:solidFill>
                  <a:schemeClr val="tx1"/>
                </a:solidFill>
                <a:latin typeface="微软雅黑" panose="020B0503020204020204" pitchFamily="34" charset="-122"/>
                <a:ea typeface="微软雅黑" panose="020B0503020204020204" pitchFamily="34" charset="-122"/>
              </a:rPr>
              <a:t>TensorFlow</a:t>
            </a:r>
            <a:r>
              <a:rPr lang="zh-CN" altLang="en-US" sz="1400" dirty="0">
                <a:solidFill>
                  <a:schemeClr val="tx1"/>
                </a:solidFill>
                <a:latin typeface="微软雅黑" panose="020B0503020204020204" pitchFamily="34" charset="-122"/>
                <a:ea typeface="微软雅黑" panose="020B0503020204020204" pitchFamily="34" charset="-122"/>
              </a:rPr>
              <a:t>：深度学习框架</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err="1">
                <a:solidFill>
                  <a:schemeClr val="tx1"/>
                </a:solidFill>
                <a:latin typeface="微软雅黑" panose="020B0503020204020204" pitchFamily="34" charset="-122"/>
                <a:ea typeface="微软雅黑" panose="020B0503020204020204" pitchFamily="34" charset="-122"/>
              </a:rPr>
              <a:t>Scikit</a:t>
            </a:r>
            <a:r>
              <a:rPr lang="en-US" altLang="zh-CN" sz="1400" dirty="0">
                <a:solidFill>
                  <a:schemeClr val="tx1"/>
                </a:solidFill>
                <a:latin typeface="微软雅黑" panose="020B0503020204020204" pitchFamily="34" charset="-122"/>
                <a:ea typeface="微软雅黑" panose="020B0503020204020204" pitchFamily="34" charset="-122"/>
              </a:rPr>
              <a:t>-learn</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Python</a:t>
            </a:r>
            <a:r>
              <a:rPr lang="zh-CN" altLang="en-US" sz="1400" dirty="0">
                <a:solidFill>
                  <a:schemeClr val="tx1"/>
                </a:solidFill>
                <a:latin typeface="微软雅黑" panose="020B0503020204020204" pitchFamily="34" charset="-122"/>
                <a:ea typeface="微软雅黑" panose="020B0503020204020204" pitchFamily="34" charset="-122"/>
              </a:rPr>
              <a:t>机器学习算法库</a:t>
            </a:r>
          </a:p>
        </p:txBody>
      </p:sp>
      <p:sp>
        <p:nvSpPr>
          <p:cNvPr id="47" name="圆角矩形标注 46"/>
          <p:cNvSpPr/>
          <p:nvPr/>
        </p:nvSpPr>
        <p:spPr>
          <a:xfrm>
            <a:off x="7453593" y="4148309"/>
            <a:ext cx="1384264" cy="1156357"/>
          </a:xfrm>
          <a:prstGeom prst="wedgeRoundRectCallout">
            <a:avLst>
              <a:gd name="adj1" fmla="val -120233"/>
              <a:gd name="adj2" fmla="val -3013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对于</a:t>
            </a:r>
            <a:r>
              <a:rPr lang="zh-CN" altLang="en-US" sz="1400" dirty="0">
                <a:solidFill>
                  <a:srgbClr val="FF0000"/>
                </a:solidFill>
                <a:latin typeface="微软雅黑" panose="020B0503020204020204" pitchFamily="34" charset="-122"/>
                <a:ea typeface="微软雅黑" panose="020B0503020204020204" pitchFamily="34" charset="-122"/>
              </a:rPr>
              <a:t>数据量巨大</a:t>
            </a:r>
            <a:r>
              <a:rPr lang="zh-CN" altLang="en-US"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高算法复杂度</a:t>
            </a:r>
            <a:r>
              <a:rPr lang="zh-CN" altLang="en-US" sz="1400" dirty="0">
                <a:solidFill>
                  <a:schemeClr val="tx1"/>
                </a:solidFill>
                <a:latin typeface="微软雅黑" panose="020B0503020204020204" pitchFamily="34" charset="-122"/>
                <a:ea typeface="微软雅黑" panose="020B0503020204020204" pitchFamily="34" charset="-122"/>
              </a:rPr>
              <a:t>分析过程采用加速优化策略</a:t>
            </a:r>
          </a:p>
        </p:txBody>
      </p:sp>
      <p:sp>
        <p:nvSpPr>
          <p:cNvPr id="48" name="圆角矩形标注 47"/>
          <p:cNvSpPr/>
          <p:nvPr/>
        </p:nvSpPr>
        <p:spPr>
          <a:xfrm>
            <a:off x="7303664" y="1757686"/>
            <a:ext cx="1534193" cy="1569161"/>
          </a:xfrm>
          <a:prstGeom prst="wedgeRoundRectCallout">
            <a:avLst>
              <a:gd name="adj1" fmla="val -101638"/>
              <a:gd name="adj2" fmla="val 3281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对于运算量较小的计算任务直接在</a:t>
            </a:r>
            <a:r>
              <a:rPr lang="zh-CN" altLang="en-US" sz="1400" dirty="0">
                <a:solidFill>
                  <a:srgbClr val="FF0000"/>
                </a:solidFill>
                <a:latin typeface="微软雅黑" panose="020B0503020204020204" pitchFamily="34" charset="-122"/>
                <a:ea typeface="微软雅黑" panose="020B0503020204020204" pitchFamily="34" charset="-122"/>
              </a:rPr>
              <a:t>应用服务器</a:t>
            </a:r>
            <a:r>
              <a:rPr lang="zh-CN" altLang="en-US" sz="1400" dirty="0">
                <a:solidFill>
                  <a:schemeClr val="tx1"/>
                </a:solidFill>
                <a:latin typeface="微软雅黑" panose="020B0503020204020204" pitchFamily="34" charset="-122"/>
                <a:ea typeface="微软雅黑" panose="020B0503020204020204" pitchFamily="34" charset="-122"/>
              </a:rPr>
              <a:t>上完成，</a:t>
            </a:r>
            <a:r>
              <a:rPr lang="zh-CN" altLang="en-US" sz="1400" dirty="0">
                <a:solidFill>
                  <a:srgbClr val="FF0000"/>
                </a:solidFill>
                <a:latin typeface="微软雅黑" panose="020B0503020204020204" pitchFamily="34" charset="-122"/>
                <a:ea typeface="微软雅黑" panose="020B0503020204020204" pitchFamily="34" charset="-122"/>
              </a:rPr>
              <a:t>减少数据云平台压力</a:t>
            </a:r>
          </a:p>
        </p:txBody>
      </p:sp>
      <p:sp>
        <p:nvSpPr>
          <p:cNvPr id="53" name="文本框 90"/>
          <p:cNvSpPr txBox="1"/>
          <p:nvPr/>
        </p:nvSpPr>
        <p:spPr>
          <a:xfrm>
            <a:off x="3665592" y="932991"/>
            <a:ext cx="1812816" cy="461665"/>
          </a:xfrm>
          <a:prstGeom prst="rect">
            <a:avLst/>
          </a:prstGeom>
          <a:noFill/>
        </p:spPr>
        <p:txBody>
          <a:bodyPr wrap="square" rtlCol="0">
            <a:spAutoFit/>
          </a:bodyPr>
          <a:lstStyle/>
          <a:p>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数据分析层</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1115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sp>
        <p:nvSpPr>
          <p:cNvPr id="9" name="文本框 90"/>
          <p:cNvSpPr txBox="1"/>
          <p:nvPr/>
        </p:nvSpPr>
        <p:spPr>
          <a:xfrm>
            <a:off x="3665592" y="932991"/>
            <a:ext cx="1812816" cy="461665"/>
          </a:xfrm>
          <a:prstGeom prst="rect">
            <a:avLst/>
          </a:prstGeom>
          <a:noFill/>
        </p:spPr>
        <p:txBody>
          <a:bodyPr wrap="square" rtlCol="0">
            <a:spAutoFit/>
          </a:bodyPr>
          <a:lstStyle/>
          <a:p>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应用展示层</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0" name="Group 6"/>
          <p:cNvGrpSpPr/>
          <p:nvPr/>
        </p:nvGrpSpPr>
        <p:grpSpPr>
          <a:xfrm>
            <a:off x="804351" y="1953229"/>
            <a:ext cx="7445128" cy="3821642"/>
            <a:chOff x="2063671" y="2150551"/>
            <a:chExt cx="8434576" cy="4082741"/>
          </a:xfrm>
        </p:grpSpPr>
        <p:sp>
          <p:nvSpPr>
            <p:cNvPr id="11" name="文本框 22"/>
            <p:cNvSpPr txBox="1"/>
            <p:nvPr/>
          </p:nvSpPr>
          <p:spPr>
            <a:xfrm>
              <a:off x="2063671" y="4049748"/>
              <a:ext cx="1515817" cy="1249456"/>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智能决策应用服务后台由</a:t>
              </a:r>
              <a:r>
                <a:rPr lang="en-US" altLang="zh-CN" sz="1400" b="1" dirty="0">
                  <a:solidFill>
                    <a:srgbClr val="FF0000"/>
                  </a:solidFill>
                  <a:latin typeface="微软雅黑" panose="020B0503020204020204" pitchFamily="34" charset="-122"/>
                  <a:ea typeface="微软雅黑" panose="020B0503020204020204" pitchFamily="34" charset="-122"/>
                </a:rPr>
                <a:t>MVT</a:t>
              </a:r>
              <a:r>
                <a:rPr lang="zh-CN" altLang="en-US" sz="1400" b="1" dirty="0">
                  <a:solidFill>
                    <a:srgbClr val="FF0000"/>
                  </a:solidFill>
                  <a:latin typeface="微软雅黑" panose="020B0503020204020204" pitchFamily="34" charset="-122"/>
                  <a:ea typeface="微软雅黑" panose="020B0503020204020204" pitchFamily="34" charset="-122"/>
                </a:rPr>
                <a:t>模式</a:t>
              </a:r>
              <a:r>
                <a:rPr lang="zh-CN" altLang="en-US" sz="1400" b="1" dirty="0">
                  <a:latin typeface="微软雅黑" panose="020B0503020204020204" pitchFamily="34" charset="-122"/>
                  <a:ea typeface="微软雅黑" panose="020B0503020204020204" pitchFamily="34" charset="-122"/>
                </a:rPr>
                <a:t>的</a:t>
              </a:r>
              <a:r>
                <a:rPr lang="en-US" altLang="zh-CN" sz="1400" b="1" dirty="0">
                  <a:latin typeface="微软雅黑" panose="020B0503020204020204" pitchFamily="34" charset="-122"/>
                  <a:ea typeface="微软雅黑" panose="020B0503020204020204" pitchFamily="34" charset="-122"/>
                </a:rPr>
                <a:t>Web</a:t>
              </a:r>
              <a:r>
                <a:rPr lang="zh-CN" altLang="en-US" sz="1400" b="1" dirty="0">
                  <a:latin typeface="微软雅黑" panose="020B0503020204020204" pitchFamily="34" charset="-122"/>
                  <a:ea typeface="微软雅黑" panose="020B0503020204020204" pitchFamily="34" charset="-122"/>
                </a:rPr>
                <a:t>框架</a:t>
              </a:r>
              <a:r>
                <a:rPr lang="en-US" altLang="zh-CN" sz="1400" b="1" dirty="0">
                  <a:latin typeface="微软雅黑" panose="020B0503020204020204" pitchFamily="34" charset="-122"/>
                  <a:ea typeface="微软雅黑" panose="020B0503020204020204" pitchFamily="34" charset="-122"/>
                </a:rPr>
                <a:t>Django</a:t>
              </a:r>
              <a:r>
                <a:rPr lang="zh-CN" altLang="en-US" sz="1400" b="1" dirty="0">
                  <a:latin typeface="微软雅黑" panose="020B0503020204020204" pitchFamily="34" charset="-122"/>
                  <a:ea typeface="微软雅黑" panose="020B0503020204020204" pitchFamily="34" charset="-122"/>
                </a:rPr>
                <a:t>实现。 </a:t>
              </a:r>
              <a:endParaRPr lang="zh-CN" altLang="zh-CN" sz="1400" b="1" dirty="0">
                <a:latin typeface="微软雅黑" panose="020B0503020204020204" pitchFamily="34" charset="-122"/>
                <a:ea typeface="微软雅黑" panose="020B0503020204020204" pitchFamily="34" charset="-122"/>
              </a:endParaRPr>
            </a:p>
          </p:txBody>
        </p:sp>
        <p:sp>
          <p:nvSpPr>
            <p:cNvPr id="12" name="文本框 23"/>
            <p:cNvSpPr txBox="1"/>
            <p:nvPr/>
          </p:nvSpPr>
          <p:spPr>
            <a:xfrm>
              <a:off x="8413115" y="4191922"/>
              <a:ext cx="2085132" cy="1479619"/>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系统使用</a:t>
              </a:r>
              <a:r>
                <a:rPr lang="en-US" altLang="zh-CN" sz="1400" b="1" dirty="0">
                  <a:latin typeface="微软雅黑" panose="020B0503020204020204" pitchFamily="34" charset="-122"/>
                  <a:ea typeface="微软雅黑" panose="020B0503020204020204" pitchFamily="34" charset="-122"/>
                </a:rPr>
                <a:t>html</a:t>
              </a:r>
              <a:r>
                <a:rPr lang="zh-CN" altLang="en-US"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css</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JavaScript</a:t>
              </a:r>
              <a:r>
                <a:rPr lang="zh-CN" altLang="en-US"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Jquery</a:t>
              </a:r>
              <a:r>
                <a:rPr lang="zh-CN" altLang="en-US"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vue.js</a:t>
              </a:r>
              <a:r>
                <a:rPr lang="zh-CN" altLang="en-US" sz="1400" b="1" dirty="0">
                  <a:latin typeface="微软雅黑" panose="020B0503020204020204" pitchFamily="34" charset="-122"/>
                  <a:ea typeface="微软雅黑" panose="020B0503020204020204" pitchFamily="34" charset="-122"/>
                </a:rPr>
                <a:t>等开发工具开发</a:t>
              </a:r>
              <a:r>
                <a:rPr lang="zh-CN" altLang="zh-CN" sz="1400" b="1" dirty="0">
                  <a:latin typeface="微软雅黑" panose="020B0503020204020204" pitchFamily="34" charset="-122"/>
                  <a:ea typeface="微软雅黑" panose="020B0503020204020204" pitchFamily="34" charset="-122"/>
                </a:rPr>
                <a:t>网页</a:t>
              </a:r>
              <a:r>
                <a:rPr lang="zh-CN" altLang="en-US" sz="1400" b="1" dirty="0">
                  <a:latin typeface="微软雅黑" panose="020B0503020204020204" pitchFamily="34" charset="-122"/>
                  <a:ea typeface="微软雅黑" panose="020B0503020204020204" pitchFamily="34" charset="-122"/>
                </a:rPr>
                <a:t>，应用</a:t>
              </a:r>
              <a:r>
                <a:rPr lang="en-US" altLang="zh-CN" sz="1400" b="1" dirty="0">
                  <a:solidFill>
                    <a:srgbClr val="FF0000"/>
                  </a:solidFill>
                  <a:latin typeface="微软雅黑" panose="020B0503020204020204" pitchFamily="34" charset="-122"/>
                  <a:ea typeface="微软雅黑" panose="020B0503020204020204" pitchFamily="34" charset="-122"/>
                </a:rPr>
                <a:t>Echarts4.0</a:t>
              </a:r>
              <a:r>
                <a:rPr lang="zh-CN" altLang="en-US" sz="1400" b="1" dirty="0">
                  <a:latin typeface="微软雅黑" panose="020B0503020204020204" pitchFamily="34" charset="-122"/>
                  <a:ea typeface="微软雅黑" panose="020B0503020204020204" pitchFamily="34" charset="-122"/>
                </a:rPr>
                <a:t>进行图形可视化展示</a:t>
              </a:r>
              <a:r>
                <a:rPr lang="zh-CN" altLang="zh-CN" sz="1400" b="1" dirty="0">
                  <a:latin typeface="微软雅黑" panose="020B0503020204020204" pitchFamily="34" charset="-122"/>
                  <a:ea typeface="微软雅黑" panose="020B0503020204020204" pitchFamily="34" charset="-122"/>
                </a:rPr>
                <a:t>。</a:t>
              </a:r>
            </a:p>
          </p:txBody>
        </p:sp>
        <p:pic>
          <p:nvPicPr>
            <p:cNvPr id="13"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580" y="2150551"/>
              <a:ext cx="6495865" cy="4082741"/>
            </a:xfrm>
            <a:prstGeom prst="rect">
              <a:avLst/>
            </a:prstGeom>
          </p:spPr>
        </p:pic>
      </p:grpSp>
    </p:spTree>
    <p:extLst>
      <p:ext uri="{BB962C8B-B14F-4D97-AF65-F5344CB8AC3E}">
        <p14:creationId xmlns:p14="http://schemas.microsoft.com/office/powerpoint/2010/main" val="1452785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smtClean="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754326"/>
          </a:xfrm>
          <a:prstGeom prst="rect">
            <a:avLst/>
          </a:prstGeom>
          <a:noFill/>
        </p:spPr>
        <p:txBody>
          <a:bodyPr wrap="square" rtlCol="0">
            <a:spAutoFit/>
          </a:bodyPr>
          <a:lstStyle/>
          <a:p>
            <a:pPr algn="ctr"/>
            <a:r>
              <a:rPr lang="zh-CN" altLang="en-US" sz="3600" b="1" dirty="0" smtClean="0">
                <a:latin typeface="微软雅黑" panose="020B0503020204020204" pitchFamily="34" charset="-122"/>
                <a:ea typeface="微软雅黑" panose="020B0503020204020204" pitchFamily="34" charset="-122"/>
              </a:rPr>
              <a:t>各</a:t>
            </a:r>
            <a:r>
              <a:rPr lang="zh-CN" altLang="en-US" sz="3600" b="1" dirty="0">
                <a:latin typeface="微软雅黑" panose="020B0503020204020204" pitchFamily="34" charset="-122"/>
                <a:ea typeface="微软雅黑" panose="020B0503020204020204" pitchFamily="34" charset="-122"/>
              </a:rPr>
              <a:t>主题模块</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Subject Modules</a:t>
            </a:r>
            <a:endParaRPr lang="en-US"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四大主题</a:t>
            </a:r>
            <a:endParaRPr kumimoji="1" lang="zh-CN" altLang="en-US" dirty="0"/>
          </a:p>
        </p:txBody>
      </p:sp>
      <p:sp>
        <p:nvSpPr>
          <p:cNvPr id="82" name="Line 24"/>
          <p:cNvSpPr>
            <a:spLocks noChangeShapeType="1"/>
          </p:cNvSpPr>
          <p:nvPr/>
        </p:nvSpPr>
        <p:spPr bwMode="auto">
          <a:xfrm>
            <a:off x="4260610" y="1381735"/>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Line 24"/>
          <p:cNvSpPr>
            <a:spLocks noChangeShapeType="1"/>
          </p:cNvSpPr>
          <p:nvPr/>
        </p:nvSpPr>
        <p:spPr bwMode="auto">
          <a:xfrm>
            <a:off x="2834920" y="137349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Line 24"/>
          <p:cNvSpPr>
            <a:spLocks noChangeShapeType="1"/>
          </p:cNvSpPr>
          <p:nvPr/>
        </p:nvSpPr>
        <p:spPr bwMode="auto">
          <a:xfrm>
            <a:off x="7092280" y="1359932"/>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Line 24"/>
          <p:cNvSpPr>
            <a:spLocks noChangeShapeType="1"/>
          </p:cNvSpPr>
          <p:nvPr/>
        </p:nvSpPr>
        <p:spPr bwMode="auto">
          <a:xfrm>
            <a:off x="5652120" y="1392185"/>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矩形 85"/>
          <p:cNvSpPr/>
          <p:nvPr/>
        </p:nvSpPr>
        <p:spPr>
          <a:xfrm>
            <a:off x="1187624" y="3212976"/>
            <a:ext cx="6768752" cy="936104"/>
          </a:xfrm>
          <a:prstGeom prst="rect">
            <a:avLst/>
          </a:prstGeom>
          <a:solidFill>
            <a:srgbClr val="E6F9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187624" y="4252892"/>
            <a:ext cx="6768752" cy="93610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8" name="Picture 4"/>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364088" y="960137"/>
            <a:ext cx="493797" cy="499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4"/>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804248" y="960137"/>
            <a:ext cx="504056" cy="5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Line 23"/>
          <p:cNvSpPr>
            <a:spLocks noChangeShapeType="1"/>
          </p:cNvSpPr>
          <p:nvPr/>
        </p:nvSpPr>
        <p:spPr bwMode="auto">
          <a:xfrm flipH="1">
            <a:off x="434842" y="1752225"/>
            <a:ext cx="7776864" cy="0"/>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TextBox 82"/>
          <p:cNvSpPr txBox="1"/>
          <p:nvPr/>
        </p:nvSpPr>
        <p:spPr>
          <a:xfrm>
            <a:off x="585835" y="1392185"/>
            <a:ext cx="1172116" cy="307777"/>
          </a:xfrm>
          <a:prstGeom prst="rect">
            <a:avLst/>
          </a:prstGeom>
          <a:noFill/>
        </p:spPr>
        <p:txBody>
          <a:bodyPr wrap="none" rtlCol="0">
            <a:spAutoFit/>
          </a:bodyPr>
          <a:lstStyle/>
          <a:p>
            <a:r>
              <a:rPr lang="zh-CN" altLang="en-US" sz="1400" dirty="0">
                <a:latin typeface="+mj-ea"/>
                <a:ea typeface="+mj-ea"/>
              </a:rPr>
              <a:t>互联网</a:t>
            </a:r>
            <a:r>
              <a:rPr lang="en-US" altLang="zh-CN" sz="1400" dirty="0" smtClean="0">
                <a:latin typeface="+mj-ea"/>
                <a:ea typeface="+mj-ea"/>
              </a:rPr>
              <a:t>+</a:t>
            </a:r>
            <a:r>
              <a:rPr lang="zh-CN" altLang="en-US" sz="1400" dirty="0" smtClean="0">
                <a:latin typeface="+mj-ea"/>
                <a:ea typeface="+mj-ea"/>
              </a:rPr>
              <a:t>内</a:t>
            </a:r>
            <a:r>
              <a:rPr lang="zh-CN" altLang="en-US" sz="1400" dirty="0">
                <a:latin typeface="+mj-ea"/>
                <a:ea typeface="+mj-ea"/>
              </a:rPr>
              <a:t>网</a:t>
            </a:r>
          </a:p>
        </p:txBody>
      </p:sp>
      <p:sp>
        <p:nvSpPr>
          <p:cNvPr id="92" name="Line 24"/>
          <p:cNvSpPr>
            <a:spLocks noChangeShapeType="1"/>
          </p:cNvSpPr>
          <p:nvPr/>
        </p:nvSpPr>
        <p:spPr bwMode="auto">
          <a:xfrm>
            <a:off x="4427984" y="1752225"/>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9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164" y="3422515"/>
            <a:ext cx="5860898" cy="606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94" name="TextBox 92"/>
          <p:cNvSpPr txBox="1"/>
          <p:nvPr/>
        </p:nvSpPr>
        <p:spPr>
          <a:xfrm>
            <a:off x="1307787" y="3283816"/>
            <a:ext cx="6552728" cy="369332"/>
          </a:xfrm>
          <a:prstGeom prst="rect">
            <a:avLst/>
          </a:prstGeom>
          <a:solidFill>
            <a:srgbClr val="E6F9A9"/>
          </a:solidFill>
        </p:spPr>
        <p:txBody>
          <a:bodyPr wrap="square" rtlCol="0">
            <a:spAutoFit/>
          </a:bodyPr>
          <a:lstStyle/>
          <a:p>
            <a:r>
              <a:rPr lang="zh-CN" altLang="en-US" b="1" dirty="0">
                <a:solidFill>
                  <a:srgbClr val="C00000"/>
                </a:solidFill>
                <a:latin typeface="+mj-ea"/>
                <a:ea typeface="+mj-ea"/>
              </a:rPr>
              <a:t>全流程数字化、可视化、智能化协同制造平台</a:t>
            </a:r>
            <a:r>
              <a:rPr lang="en-US" altLang="zh-CN" b="1" dirty="0">
                <a:solidFill>
                  <a:srgbClr val="C00000"/>
                </a:solidFill>
                <a:latin typeface="+mj-ea"/>
                <a:ea typeface="+mj-ea"/>
              </a:rPr>
              <a:t>(</a:t>
            </a:r>
            <a:r>
              <a:rPr lang="zh-CN" altLang="en-US" b="1" dirty="0">
                <a:solidFill>
                  <a:srgbClr val="C00000"/>
                </a:solidFill>
                <a:latin typeface="+mj-ea"/>
                <a:ea typeface="+mj-ea"/>
              </a:rPr>
              <a:t>智能驾驶仓</a:t>
            </a:r>
            <a:r>
              <a:rPr lang="en-US" altLang="zh-CN" b="1" dirty="0">
                <a:solidFill>
                  <a:srgbClr val="C00000"/>
                </a:solidFill>
                <a:latin typeface="+mj-ea"/>
                <a:ea typeface="+mj-ea"/>
              </a:rPr>
              <a:t>)</a:t>
            </a:r>
            <a:endParaRPr lang="zh-CN" altLang="en-US" b="1" dirty="0">
              <a:solidFill>
                <a:srgbClr val="C00000"/>
              </a:solidFill>
              <a:latin typeface="+mj-ea"/>
              <a:ea typeface="+mj-ea"/>
            </a:endParaRPr>
          </a:p>
        </p:txBody>
      </p:sp>
      <p:grpSp>
        <p:nvGrpSpPr>
          <p:cNvPr id="95" name="组合 94"/>
          <p:cNvGrpSpPr/>
          <p:nvPr/>
        </p:nvGrpSpPr>
        <p:grpSpPr>
          <a:xfrm>
            <a:off x="1419156" y="4301047"/>
            <a:ext cx="2044474" cy="846899"/>
            <a:chOff x="2023470" y="4637234"/>
            <a:chExt cx="2044474" cy="846899"/>
          </a:xfrm>
        </p:grpSpPr>
        <p:pic>
          <p:nvPicPr>
            <p:cNvPr id="96" name="图片 9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3728" y="4893013"/>
              <a:ext cx="591859" cy="5080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7" name="TextBox 95"/>
            <p:cNvSpPr txBox="1"/>
            <p:nvPr/>
          </p:nvSpPr>
          <p:spPr>
            <a:xfrm>
              <a:off x="2023470" y="4637234"/>
              <a:ext cx="820338" cy="276999"/>
            </a:xfrm>
            <a:prstGeom prst="rect">
              <a:avLst/>
            </a:prstGeom>
            <a:noFill/>
          </p:spPr>
          <p:txBody>
            <a:bodyPr wrap="square" rtlCol="0">
              <a:spAutoFit/>
            </a:bodyPr>
            <a:lstStyle/>
            <a:p>
              <a:r>
                <a:rPr lang="zh-CN" altLang="en-US" sz="1200" dirty="0">
                  <a:latin typeface="+mj-ea"/>
                  <a:ea typeface="+mj-ea"/>
                </a:rPr>
                <a:t>冶炼工序</a:t>
              </a:r>
            </a:p>
          </p:txBody>
        </p:sp>
        <p:sp>
          <p:nvSpPr>
            <p:cNvPr id="98" name="TextBox 96"/>
            <p:cNvSpPr txBox="1"/>
            <p:nvPr/>
          </p:nvSpPr>
          <p:spPr>
            <a:xfrm>
              <a:off x="2843808" y="4653136"/>
              <a:ext cx="1224136" cy="830997"/>
            </a:xfrm>
            <a:prstGeom prst="rect">
              <a:avLst/>
            </a:prstGeom>
            <a:noFill/>
          </p:spPr>
          <p:txBody>
            <a:bodyPr wrap="square" rtlCol="0">
              <a:spAutoFit/>
            </a:bodyPr>
            <a:lstStyle/>
            <a:p>
              <a:r>
                <a:rPr lang="zh-CN" altLang="en-US" sz="1200" dirty="0">
                  <a:solidFill>
                    <a:srgbClr val="C00000"/>
                  </a:solidFill>
                  <a:latin typeface="+mj-ea"/>
                  <a:ea typeface="+mj-ea"/>
                </a:rPr>
                <a:t>成分数据采集</a:t>
              </a:r>
              <a:endParaRPr lang="en-US" altLang="zh-CN" sz="1200" dirty="0">
                <a:solidFill>
                  <a:srgbClr val="C00000"/>
                </a:solidFill>
                <a:latin typeface="+mj-ea"/>
                <a:ea typeface="+mj-ea"/>
              </a:endParaRPr>
            </a:p>
            <a:p>
              <a:r>
                <a:rPr lang="zh-CN" altLang="en-US" sz="1200" dirty="0">
                  <a:solidFill>
                    <a:srgbClr val="C00000"/>
                  </a:solidFill>
                  <a:latin typeface="+mj-ea"/>
                  <a:ea typeface="+mj-ea"/>
                </a:rPr>
                <a:t>工艺参数采集</a:t>
              </a:r>
              <a:endParaRPr lang="en-US" altLang="zh-CN" sz="1200" dirty="0">
                <a:solidFill>
                  <a:srgbClr val="C00000"/>
                </a:solidFill>
                <a:latin typeface="+mj-ea"/>
                <a:ea typeface="+mj-ea"/>
              </a:endParaRPr>
            </a:p>
            <a:p>
              <a:r>
                <a:rPr lang="zh-CN" altLang="en-US" sz="1200" dirty="0">
                  <a:solidFill>
                    <a:srgbClr val="C00000"/>
                  </a:solidFill>
                  <a:latin typeface="+mj-ea"/>
                  <a:ea typeface="+mj-ea"/>
                </a:rPr>
                <a:t>嵌入式</a:t>
              </a:r>
              <a:r>
                <a:rPr lang="en-US" altLang="zh-CN" sz="1200" dirty="0">
                  <a:solidFill>
                    <a:srgbClr val="C00000"/>
                  </a:solidFill>
                  <a:latin typeface="+mj-ea"/>
                  <a:ea typeface="+mj-ea"/>
                </a:rPr>
                <a:t>CPS</a:t>
              </a:r>
            </a:p>
            <a:p>
              <a:r>
                <a:rPr lang="zh-CN" altLang="en-US" sz="1200" dirty="0">
                  <a:solidFill>
                    <a:srgbClr val="C00000"/>
                  </a:solidFill>
                  <a:latin typeface="+mj-ea"/>
                  <a:ea typeface="+mj-ea"/>
                </a:rPr>
                <a:t>在线参数优化</a:t>
              </a:r>
            </a:p>
          </p:txBody>
        </p:sp>
      </p:grpSp>
      <p:grpSp>
        <p:nvGrpSpPr>
          <p:cNvPr id="99" name="组合 98"/>
          <p:cNvGrpSpPr/>
          <p:nvPr/>
        </p:nvGrpSpPr>
        <p:grpSpPr>
          <a:xfrm>
            <a:off x="3435380" y="4302342"/>
            <a:ext cx="2044474" cy="846899"/>
            <a:chOff x="2023470" y="4637234"/>
            <a:chExt cx="2044474" cy="846899"/>
          </a:xfrm>
        </p:grpSpPr>
        <p:sp>
          <p:nvSpPr>
            <p:cNvPr id="100" name="TextBox 98"/>
            <p:cNvSpPr txBox="1"/>
            <p:nvPr/>
          </p:nvSpPr>
          <p:spPr>
            <a:xfrm>
              <a:off x="2023470" y="4637234"/>
              <a:ext cx="820338" cy="276999"/>
            </a:xfrm>
            <a:prstGeom prst="rect">
              <a:avLst/>
            </a:prstGeom>
            <a:noFill/>
          </p:spPr>
          <p:txBody>
            <a:bodyPr wrap="square" rtlCol="0">
              <a:spAutoFit/>
            </a:bodyPr>
            <a:lstStyle/>
            <a:p>
              <a:r>
                <a:rPr lang="zh-CN" altLang="en-US" sz="1200" dirty="0">
                  <a:latin typeface="+mj-ea"/>
                  <a:ea typeface="+mj-ea"/>
                </a:rPr>
                <a:t>轧钢工序</a:t>
              </a:r>
            </a:p>
          </p:txBody>
        </p:sp>
        <p:sp>
          <p:nvSpPr>
            <p:cNvPr id="101" name="TextBox 99"/>
            <p:cNvSpPr txBox="1"/>
            <p:nvPr/>
          </p:nvSpPr>
          <p:spPr>
            <a:xfrm>
              <a:off x="2843808" y="4653136"/>
              <a:ext cx="1224136" cy="830997"/>
            </a:xfrm>
            <a:prstGeom prst="rect">
              <a:avLst/>
            </a:prstGeom>
            <a:noFill/>
          </p:spPr>
          <p:txBody>
            <a:bodyPr wrap="square" rtlCol="0">
              <a:spAutoFit/>
            </a:bodyPr>
            <a:lstStyle/>
            <a:p>
              <a:r>
                <a:rPr lang="zh-CN" altLang="en-US" sz="1200" dirty="0">
                  <a:solidFill>
                    <a:srgbClr val="C00000"/>
                  </a:solidFill>
                  <a:latin typeface="+mj-ea"/>
                  <a:ea typeface="+mj-ea"/>
                </a:rPr>
                <a:t>组织数据采集</a:t>
              </a:r>
              <a:endParaRPr lang="en-US" altLang="zh-CN" sz="1200" dirty="0">
                <a:solidFill>
                  <a:srgbClr val="C00000"/>
                </a:solidFill>
                <a:latin typeface="+mj-ea"/>
                <a:ea typeface="+mj-ea"/>
              </a:endParaRPr>
            </a:p>
            <a:p>
              <a:r>
                <a:rPr lang="zh-CN" altLang="en-US" sz="1200" dirty="0">
                  <a:solidFill>
                    <a:srgbClr val="C00000"/>
                  </a:solidFill>
                  <a:latin typeface="+mj-ea"/>
                  <a:ea typeface="+mj-ea"/>
                </a:rPr>
                <a:t>工艺参数采集</a:t>
              </a:r>
              <a:endParaRPr lang="en-US" altLang="zh-CN" sz="1200" dirty="0">
                <a:solidFill>
                  <a:srgbClr val="C00000"/>
                </a:solidFill>
                <a:latin typeface="+mj-ea"/>
                <a:ea typeface="+mj-ea"/>
              </a:endParaRPr>
            </a:p>
            <a:p>
              <a:r>
                <a:rPr lang="zh-CN" altLang="en-US" sz="1200" dirty="0">
                  <a:solidFill>
                    <a:srgbClr val="C00000"/>
                  </a:solidFill>
                  <a:latin typeface="+mj-ea"/>
                  <a:ea typeface="+mj-ea"/>
                </a:rPr>
                <a:t>嵌入式</a:t>
              </a:r>
              <a:r>
                <a:rPr lang="en-US" altLang="zh-CN" sz="1200" dirty="0">
                  <a:solidFill>
                    <a:srgbClr val="C00000"/>
                  </a:solidFill>
                  <a:latin typeface="+mj-ea"/>
                  <a:ea typeface="+mj-ea"/>
                </a:rPr>
                <a:t>CPS</a:t>
              </a:r>
            </a:p>
            <a:p>
              <a:r>
                <a:rPr lang="zh-CN" altLang="en-US" sz="1200" dirty="0">
                  <a:solidFill>
                    <a:srgbClr val="C00000"/>
                  </a:solidFill>
                  <a:latin typeface="+mj-ea"/>
                  <a:ea typeface="+mj-ea"/>
                </a:rPr>
                <a:t>在线参数优化</a:t>
              </a:r>
            </a:p>
          </p:txBody>
        </p:sp>
      </p:grpSp>
      <p:grpSp>
        <p:nvGrpSpPr>
          <p:cNvPr id="102" name="组合 101"/>
          <p:cNvGrpSpPr/>
          <p:nvPr/>
        </p:nvGrpSpPr>
        <p:grpSpPr>
          <a:xfrm>
            <a:off x="5407846" y="4308998"/>
            <a:ext cx="2116482" cy="839794"/>
            <a:chOff x="1951462" y="4684094"/>
            <a:chExt cx="2116482" cy="839794"/>
          </a:xfrm>
        </p:grpSpPr>
        <p:sp>
          <p:nvSpPr>
            <p:cNvPr id="103" name="TextBox 101"/>
            <p:cNvSpPr txBox="1"/>
            <p:nvPr/>
          </p:nvSpPr>
          <p:spPr>
            <a:xfrm>
              <a:off x="1951462" y="4684094"/>
              <a:ext cx="1067982" cy="276999"/>
            </a:xfrm>
            <a:prstGeom prst="rect">
              <a:avLst/>
            </a:prstGeom>
            <a:noFill/>
          </p:spPr>
          <p:txBody>
            <a:bodyPr wrap="square" rtlCol="0">
              <a:spAutoFit/>
            </a:bodyPr>
            <a:lstStyle/>
            <a:p>
              <a:r>
                <a:rPr lang="zh-CN" altLang="en-US" sz="1200" dirty="0">
                  <a:latin typeface="+mj-ea"/>
                  <a:ea typeface="+mj-ea"/>
                </a:rPr>
                <a:t>热处理工序</a:t>
              </a:r>
            </a:p>
          </p:txBody>
        </p:sp>
        <p:sp>
          <p:nvSpPr>
            <p:cNvPr id="104" name="TextBox 102"/>
            <p:cNvSpPr txBox="1"/>
            <p:nvPr/>
          </p:nvSpPr>
          <p:spPr>
            <a:xfrm>
              <a:off x="2843808" y="4692891"/>
              <a:ext cx="1224136" cy="830997"/>
            </a:xfrm>
            <a:prstGeom prst="rect">
              <a:avLst/>
            </a:prstGeom>
            <a:noFill/>
          </p:spPr>
          <p:txBody>
            <a:bodyPr wrap="square" rtlCol="0">
              <a:spAutoFit/>
            </a:bodyPr>
            <a:lstStyle/>
            <a:p>
              <a:r>
                <a:rPr lang="zh-CN" altLang="en-US" sz="1200" dirty="0">
                  <a:solidFill>
                    <a:srgbClr val="C00000"/>
                  </a:solidFill>
                  <a:latin typeface="+mj-ea"/>
                  <a:ea typeface="+mj-ea"/>
                </a:rPr>
                <a:t>性能数据采集</a:t>
              </a:r>
              <a:endParaRPr lang="en-US" altLang="zh-CN" sz="1200" dirty="0">
                <a:solidFill>
                  <a:srgbClr val="C00000"/>
                </a:solidFill>
                <a:latin typeface="+mj-ea"/>
                <a:ea typeface="+mj-ea"/>
              </a:endParaRPr>
            </a:p>
            <a:p>
              <a:r>
                <a:rPr lang="zh-CN" altLang="en-US" sz="1200" dirty="0">
                  <a:solidFill>
                    <a:srgbClr val="C00000"/>
                  </a:solidFill>
                  <a:latin typeface="+mj-ea"/>
                  <a:ea typeface="+mj-ea"/>
                </a:rPr>
                <a:t>工艺参数采集</a:t>
              </a:r>
              <a:endParaRPr lang="en-US" altLang="zh-CN" sz="1200" dirty="0">
                <a:solidFill>
                  <a:srgbClr val="C00000"/>
                </a:solidFill>
                <a:latin typeface="+mj-ea"/>
                <a:ea typeface="+mj-ea"/>
              </a:endParaRPr>
            </a:p>
            <a:p>
              <a:r>
                <a:rPr lang="zh-CN" altLang="en-US" sz="1200" dirty="0">
                  <a:solidFill>
                    <a:srgbClr val="C00000"/>
                  </a:solidFill>
                  <a:latin typeface="+mj-ea"/>
                  <a:ea typeface="+mj-ea"/>
                </a:rPr>
                <a:t>嵌入式</a:t>
              </a:r>
              <a:r>
                <a:rPr lang="en-US" altLang="zh-CN" sz="1200" dirty="0">
                  <a:solidFill>
                    <a:srgbClr val="C00000"/>
                  </a:solidFill>
                  <a:latin typeface="+mj-ea"/>
                  <a:ea typeface="+mj-ea"/>
                </a:rPr>
                <a:t>CPS</a:t>
              </a:r>
            </a:p>
            <a:p>
              <a:r>
                <a:rPr lang="zh-CN" altLang="en-US" sz="1200" dirty="0">
                  <a:solidFill>
                    <a:srgbClr val="C00000"/>
                  </a:solidFill>
                  <a:latin typeface="+mj-ea"/>
                  <a:ea typeface="+mj-ea"/>
                </a:rPr>
                <a:t>在线参数优化</a:t>
              </a:r>
            </a:p>
          </p:txBody>
        </p:sp>
      </p:grpSp>
      <p:pic>
        <p:nvPicPr>
          <p:cNvPr id="105" name="图片 1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35638" y="4547950"/>
            <a:ext cx="609819" cy="5274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6" name="图片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28009" y="4564777"/>
            <a:ext cx="696264" cy="5025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7" name="Picture 4"/>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972743" y="938651"/>
            <a:ext cx="493797" cy="499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4"/>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580002" y="938651"/>
            <a:ext cx="493797" cy="499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15"/>
          <p:cNvSpPr txBox="1"/>
          <p:nvPr/>
        </p:nvSpPr>
        <p:spPr>
          <a:xfrm>
            <a:off x="3142879" y="908720"/>
            <a:ext cx="709041"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研发部门</a:t>
            </a:r>
          </a:p>
        </p:txBody>
      </p:sp>
      <p:sp>
        <p:nvSpPr>
          <p:cNvPr id="110" name="TextBox 116"/>
          <p:cNvSpPr txBox="1"/>
          <p:nvPr/>
        </p:nvSpPr>
        <p:spPr>
          <a:xfrm>
            <a:off x="4556174" y="926777"/>
            <a:ext cx="709041"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制造部门</a:t>
            </a:r>
          </a:p>
        </p:txBody>
      </p:sp>
      <p:sp>
        <p:nvSpPr>
          <p:cNvPr id="111" name="TextBox 117"/>
          <p:cNvSpPr txBox="1"/>
          <p:nvPr/>
        </p:nvSpPr>
        <p:spPr>
          <a:xfrm>
            <a:off x="5941796" y="927884"/>
            <a:ext cx="709041"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生产部门</a:t>
            </a:r>
          </a:p>
        </p:txBody>
      </p:sp>
      <p:sp>
        <p:nvSpPr>
          <p:cNvPr id="112" name="TextBox 118"/>
          <p:cNvSpPr txBox="1"/>
          <p:nvPr/>
        </p:nvSpPr>
        <p:spPr>
          <a:xfrm>
            <a:off x="7379213" y="927884"/>
            <a:ext cx="709041"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其它部门</a:t>
            </a:r>
          </a:p>
        </p:txBody>
      </p:sp>
      <p:sp>
        <p:nvSpPr>
          <p:cNvPr id="113" name="矩形 112"/>
          <p:cNvSpPr/>
          <p:nvPr/>
        </p:nvSpPr>
        <p:spPr>
          <a:xfrm>
            <a:off x="1187624" y="5301208"/>
            <a:ext cx="6768752" cy="1152127"/>
          </a:xfrm>
          <a:prstGeom prst="rect">
            <a:avLst/>
          </a:prstGeom>
          <a:solidFill>
            <a:srgbClr val="C1F59D">
              <a:alpha val="5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TextBox 123"/>
          <p:cNvSpPr txBox="1"/>
          <p:nvPr/>
        </p:nvSpPr>
        <p:spPr>
          <a:xfrm>
            <a:off x="1349738" y="5335426"/>
            <a:ext cx="1642538"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调用产品代码、质量指标与工艺规范</a:t>
            </a:r>
          </a:p>
        </p:txBody>
      </p:sp>
      <p:sp>
        <p:nvSpPr>
          <p:cNvPr id="115" name="TextBox 124"/>
          <p:cNvSpPr txBox="1"/>
          <p:nvPr/>
        </p:nvSpPr>
        <p:spPr>
          <a:xfrm>
            <a:off x="3310830" y="5335424"/>
            <a:ext cx="2417750"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编制生产计划，优化工艺流程、物流配置和生产成本</a:t>
            </a:r>
          </a:p>
        </p:txBody>
      </p:sp>
      <p:sp>
        <p:nvSpPr>
          <p:cNvPr id="116" name="TextBox 125"/>
          <p:cNvSpPr txBox="1"/>
          <p:nvPr/>
        </p:nvSpPr>
        <p:spPr>
          <a:xfrm>
            <a:off x="6118294" y="5317840"/>
            <a:ext cx="1622058"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产品质量和生产计划实时管控与优化</a:t>
            </a:r>
          </a:p>
        </p:txBody>
      </p:sp>
      <p:sp>
        <p:nvSpPr>
          <p:cNvPr id="117" name="TextBox 128"/>
          <p:cNvSpPr txBox="1"/>
          <p:nvPr/>
        </p:nvSpPr>
        <p:spPr>
          <a:xfrm>
            <a:off x="2344204" y="5946418"/>
            <a:ext cx="4608514" cy="400110"/>
          </a:xfrm>
          <a:prstGeom prst="rect">
            <a:avLst/>
          </a:prstGeom>
          <a:noFill/>
        </p:spPr>
        <p:txBody>
          <a:bodyPr wrap="square" rtlCol="0">
            <a:spAutoFit/>
          </a:bodyPr>
          <a:lstStyle/>
          <a:p>
            <a:pPr lvl="0">
              <a:defRPr/>
            </a:pPr>
            <a:r>
              <a:rPr kumimoji="0" lang="zh-CN" altLang="en-US" sz="2000" b="1" i="0" u="none" strike="noStrike" kern="0" cap="none" spc="0" normalizeH="0" baseline="0" noProof="0" dirty="0">
                <a:ln>
                  <a:noFill/>
                </a:ln>
                <a:solidFill>
                  <a:srgbClr val="C00000"/>
                </a:solidFill>
                <a:effectLst/>
                <a:uLnTx/>
                <a:uFillTx/>
                <a:latin typeface="微软雅黑"/>
                <a:ea typeface="微软雅黑"/>
              </a:rPr>
              <a:t>产品全生命周期管理系统</a:t>
            </a:r>
            <a:r>
              <a:rPr lang="zh-CN" altLang="en-US" sz="2000" b="1" kern="0" dirty="0">
                <a:solidFill>
                  <a:srgbClr val="C00000"/>
                </a:solidFill>
                <a:latin typeface="微软雅黑"/>
                <a:ea typeface="微软雅黑"/>
              </a:rPr>
              <a:t>平台（</a:t>
            </a:r>
            <a:r>
              <a:rPr lang="en-US" altLang="zh-CN" sz="2000" b="1" kern="0" dirty="0">
                <a:solidFill>
                  <a:srgbClr val="C00000"/>
                </a:solidFill>
                <a:latin typeface="微软雅黑"/>
                <a:ea typeface="微软雅黑"/>
              </a:rPr>
              <a:t>PLM</a:t>
            </a:r>
            <a:r>
              <a:rPr lang="zh-CN" altLang="en-US" sz="2000" b="1" kern="0" dirty="0">
                <a:solidFill>
                  <a:srgbClr val="C00000"/>
                </a:solidFill>
                <a:latin typeface="微软雅黑"/>
                <a:ea typeface="微软雅黑"/>
              </a:rPr>
              <a:t>）</a:t>
            </a:r>
            <a:endParaRPr kumimoji="0" lang="zh-CN" altLang="en-US" sz="2000" b="1" i="0" u="none" strike="noStrike" kern="0" cap="none" spc="0" normalizeH="0" baseline="0" noProof="0" dirty="0">
              <a:ln>
                <a:noFill/>
              </a:ln>
              <a:solidFill>
                <a:srgbClr val="C00000"/>
              </a:solidFill>
              <a:effectLst/>
              <a:uLnTx/>
              <a:uFillTx/>
              <a:latin typeface="微软雅黑"/>
              <a:ea typeface="微软雅黑"/>
            </a:endParaRPr>
          </a:p>
        </p:txBody>
      </p:sp>
      <p:grpSp>
        <p:nvGrpSpPr>
          <p:cNvPr id="118" name="组合 117"/>
          <p:cNvGrpSpPr/>
          <p:nvPr/>
        </p:nvGrpSpPr>
        <p:grpSpPr>
          <a:xfrm>
            <a:off x="1193052" y="1844824"/>
            <a:ext cx="5067386" cy="1294580"/>
            <a:chOff x="1565892" y="1124744"/>
            <a:chExt cx="4960760" cy="3481531"/>
          </a:xfrm>
        </p:grpSpPr>
        <p:sp>
          <p:nvSpPr>
            <p:cNvPr id="119" name="任意多边形 118"/>
            <p:cNvSpPr/>
            <p:nvPr/>
          </p:nvSpPr>
          <p:spPr>
            <a:xfrm>
              <a:off x="1565892" y="1124744"/>
              <a:ext cx="1675742" cy="3456383"/>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39017" rIns="156464" bIns="847741" numCol="1" spcCol="1270" anchor="ctr" anchorCtr="0">
              <a:noAutofit/>
            </a:bodyPr>
            <a:lstStyle/>
            <a:p>
              <a:pPr lvl="0" algn="ctr" defTabSz="977900">
                <a:lnSpc>
                  <a:spcPct val="90000"/>
                </a:lnSpc>
                <a:spcBef>
                  <a:spcPct val="0"/>
                </a:spcBef>
                <a:spcAft>
                  <a:spcPct val="35000"/>
                </a:spcAft>
              </a:pPr>
              <a:endParaRPr lang="zh-CN" altLang="en-US" sz="2200" kern="1200" dirty="0"/>
            </a:p>
          </p:txBody>
        </p:sp>
        <p:sp>
          <p:nvSpPr>
            <p:cNvPr id="120" name="任意多边形 119"/>
            <p:cNvSpPr/>
            <p:nvPr/>
          </p:nvSpPr>
          <p:spPr>
            <a:xfrm>
              <a:off x="3291869" y="1149892"/>
              <a:ext cx="1645024" cy="3456383"/>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39017" rIns="156464" bIns="847741" numCol="1" spcCol="1270" anchor="ctr" anchorCtr="0">
              <a:noAutofit/>
            </a:bodyPr>
            <a:lstStyle/>
            <a:p>
              <a:pPr lvl="0" algn="ctr" defTabSz="977900">
                <a:lnSpc>
                  <a:spcPct val="90000"/>
                </a:lnSpc>
                <a:spcBef>
                  <a:spcPct val="0"/>
                </a:spcBef>
                <a:spcAft>
                  <a:spcPct val="35000"/>
                </a:spcAft>
              </a:pPr>
              <a:endParaRPr lang="zh-CN" altLang="en-US" sz="2200" kern="1200" dirty="0"/>
            </a:p>
          </p:txBody>
        </p:sp>
        <p:sp>
          <p:nvSpPr>
            <p:cNvPr id="121" name="任意多边形 120"/>
            <p:cNvSpPr/>
            <p:nvPr/>
          </p:nvSpPr>
          <p:spPr>
            <a:xfrm>
              <a:off x="4980358" y="1132059"/>
              <a:ext cx="1546294" cy="3456383"/>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39017" rIns="156464" bIns="847741" numCol="1" spcCol="1270" anchor="ctr" anchorCtr="0">
              <a:noAutofit/>
            </a:bodyPr>
            <a:lstStyle/>
            <a:p>
              <a:pPr lvl="0" algn="ctr" defTabSz="977900">
                <a:lnSpc>
                  <a:spcPct val="90000"/>
                </a:lnSpc>
                <a:spcBef>
                  <a:spcPct val="0"/>
                </a:spcBef>
                <a:spcAft>
                  <a:spcPct val="35000"/>
                </a:spcAft>
              </a:pPr>
              <a:endParaRPr lang="zh-CN" altLang="en-US" sz="2200" kern="1200" dirty="0"/>
            </a:p>
          </p:txBody>
        </p:sp>
      </p:grpSp>
      <p:pic>
        <p:nvPicPr>
          <p:cNvPr id="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3403" y="1900481"/>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 name="TextBox 52"/>
          <p:cNvSpPr txBox="1"/>
          <p:nvPr/>
        </p:nvSpPr>
        <p:spPr>
          <a:xfrm>
            <a:off x="1259632" y="2698381"/>
            <a:ext cx="1603734" cy="369332"/>
          </a:xfrm>
          <a:prstGeom prst="rect">
            <a:avLst/>
          </a:prstGeom>
          <a:solidFill>
            <a:schemeClr val="bg2">
              <a:lumMod val="90000"/>
              <a:alpha val="3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en-US" b="1" dirty="0">
                <a:latin typeface="+mj-ea"/>
                <a:ea typeface="+mj-ea"/>
              </a:rPr>
              <a:t>成本精益控制</a:t>
            </a:r>
          </a:p>
        </p:txBody>
      </p:sp>
      <p:sp>
        <p:nvSpPr>
          <p:cNvPr id="124" name="椭圆 123"/>
          <p:cNvSpPr/>
          <p:nvPr/>
        </p:nvSpPr>
        <p:spPr>
          <a:xfrm>
            <a:off x="3131840" y="1917985"/>
            <a:ext cx="1150975" cy="1150975"/>
          </a:xfrm>
          <a:prstGeom prst="ellipse">
            <a:avLst/>
          </a:prstGeom>
          <a:blipFill rotWithShape="1">
            <a:blip r:embed="rId9"/>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5" name="TextBox 54"/>
          <p:cNvSpPr txBox="1"/>
          <p:nvPr/>
        </p:nvSpPr>
        <p:spPr>
          <a:xfrm>
            <a:off x="2987375" y="2698381"/>
            <a:ext cx="1582302" cy="369332"/>
          </a:xfrm>
          <a:prstGeom prst="rect">
            <a:avLst/>
          </a:prstGeom>
          <a:solidFill>
            <a:schemeClr val="bg2">
              <a:lumMod val="90000"/>
              <a:alpha val="3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en-US" b="1" dirty="0">
                <a:latin typeface="+mj-ea"/>
                <a:ea typeface="+mj-ea"/>
              </a:rPr>
              <a:t>质量精益管控</a:t>
            </a:r>
          </a:p>
        </p:txBody>
      </p:sp>
      <p:sp>
        <p:nvSpPr>
          <p:cNvPr id="126" name="椭圆 125"/>
          <p:cNvSpPr/>
          <p:nvPr/>
        </p:nvSpPr>
        <p:spPr>
          <a:xfrm>
            <a:off x="4861185" y="1917985"/>
            <a:ext cx="1150975" cy="1150975"/>
          </a:xfrm>
          <a:prstGeom prst="ellipse">
            <a:avLst/>
          </a:prstGeom>
          <a:blipFill rotWithShape="1">
            <a:blip r:embed="rId10"/>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7" name="TextBox 56"/>
          <p:cNvSpPr txBox="1"/>
          <p:nvPr/>
        </p:nvSpPr>
        <p:spPr>
          <a:xfrm>
            <a:off x="4644008" y="2698381"/>
            <a:ext cx="1667384" cy="369332"/>
          </a:xfrm>
          <a:prstGeom prst="rect">
            <a:avLst/>
          </a:prstGeom>
          <a:solidFill>
            <a:schemeClr val="bg2">
              <a:lumMod val="90000"/>
              <a:alpha val="3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en-US" b="1" dirty="0">
                <a:latin typeface="+mj-ea"/>
                <a:ea typeface="+mj-ea"/>
              </a:rPr>
              <a:t>客户精益服务</a:t>
            </a:r>
          </a:p>
        </p:txBody>
      </p:sp>
      <p:sp>
        <p:nvSpPr>
          <p:cNvPr id="128" name="任意多边形 127"/>
          <p:cNvSpPr/>
          <p:nvPr/>
        </p:nvSpPr>
        <p:spPr>
          <a:xfrm>
            <a:off x="6308592" y="1844824"/>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39017" rIns="156464" bIns="847741" numCol="1" spcCol="1270" anchor="ctr" anchorCtr="0">
            <a:noAutofit/>
          </a:bodyPr>
          <a:lstStyle/>
          <a:p>
            <a:pPr lvl="0" algn="ctr" defTabSz="977900">
              <a:lnSpc>
                <a:spcPct val="90000"/>
              </a:lnSpc>
              <a:spcBef>
                <a:spcPct val="0"/>
              </a:spcBef>
              <a:spcAft>
                <a:spcPct val="35000"/>
              </a:spcAft>
            </a:pPr>
            <a:endParaRPr lang="zh-CN" altLang="en-US" sz="2200" kern="1200" dirty="0"/>
          </a:p>
        </p:txBody>
      </p:sp>
      <p:pic>
        <p:nvPicPr>
          <p:cNvPr id="129" name="Picture 125" descr="AnalyticApps_computer-wcharts_icon.png"/>
          <p:cNvPicPr>
            <a:picLocks noChangeAspect="1"/>
          </p:cNvPicPr>
          <p:nvPr/>
        </p:nvPicPr>
        <p:blipFill>
          <a:blip r:embed="rId11"/>
          <a:srcRect/>
          <a:stretch>
            <a:fillRect/>
          </a:stretch>
        </p:blipFill>
        <p:spPr bwMode="auto">
          <a:xfrm>
            <a:off x="6516216" y="1916832"/>
            <a:ext cx="1224136" cy="1174605"/>
          </a:xfrm>
          <a:prstGeom prst="rect">
            <a:avLst/>
          </a:prstGeom>
          <a:noFill/>
          <a:ln w="9525">
            <a:noFill/>
            <a:miter lim="800000"/>
            <a:headEnd/>
            <a:tailEnd/>
          </a:ln>
        </p:spPr>
      </p:pic>
      <p:sp>
        <p:nvSpPr>
          <p:cNvPr id="130" name="TextBox 59"/>
          <p:cNvSpPr txBox="1"/>
          <p:nvPr/>
        </p:nvSpPr>
        <p:spPr>
          <a:xfrm>
            <a:off x="6372201" y="2698654"/>
            <a:ext cx="1584175" cy="369332"/>
          </a:xfrm>
          <a:prstGeom prst="rect">
            <a:avLst/>
          </a:prstGeom>
          <a:solidFill>
            <a:schemeClr val="bg2">
              <a:lumMod val="90000"/>
              <a:alpha val="3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en-US" b="1" dirty="0">
                <a:latin typeface="+mj-ea"/>
                <a:ea typeface="+mj-ea"/>
              </a:rPr>
              <a:t>绩效精益管理</a:t>
            </a:r>
          </a:p>
        </p:txBody>
      </p:sp>
    </p:spTree>
    <p:extLst>
      <p:ext uri="{BB962C8B-B14F-4D97-AF65-F5344CB8AC3E}">
        <p14:creationId xmlns:p14="http://schemas.microsoft.com/office/powerpoint/2010/main" val="1733341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grpSp>
        <p:nvGrpSpPr>
          <p:cNvPr id="82" name="组合 81"/>
          <p:cNvGrpSpPr/>
          <p:nvPr/>
        </p:nvGrpSpPr>
        <p:grpSpPr>
          <a:xfrm>
            <a:off x="538480" y="1319218"/>
            <a:ext cx="1283820" cy="963922"/>
            <a:chOff x="6180735" y="1016480"/>
            <a:chExt cx="1711760" cy="1285229"/>
          </a:xfrm>
        </p:grpSpPr>
        <p:sp>
          <p:nvSpPr>
            <p:cNvPr id="83" name="任意多边形 82"/>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5" name="矩形 84"/>
          <p:cNvSpPr/>
          <p:nvPr/>
        </p:nvSpPr>
        <p:spPr>
          <a:xfrm>
            <a:off x="1608496" y="2609381"/>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各工序成本指标计算</a:t>
            </a:r>
          </a:p>
        </p:txBody>
      </p:sp>
      <p:sp>
        <p:nvSpPr>
          <p:cNvPr id="86" name="矩形 85"/>
          <p:cNvSpPr/>
          <p:nvPr/>
        </p:nvSpPr>
        <p:spPr>
          <a:xfrm>
            <a:off x="1608496" y="315149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成本预测与优化</a:t>
            </a:r>
          </a:p>
        </p:txBody>
      </p:sp>
      <p:sp>
        <p:nvSpPr>
          <p:cNvPr id="87" name="矩形 86"/>
          <p:cNvSpPr/>
          <p:nvPr/>
        </p:nvSpPr>
        <p:spPr>
          <a:xfrm>
            <a:off x="1608496" y="375393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风向预警与规避</a:t>
            </a:r>
          </a:p>
        </p:txBody>
      </p:sp>
      <p:sp>
        <p:nvSpPr>
          <p:cNvPr id="88" name="矩形 87"/>
          <p:cNvSpPr/>
          <p:nvPr/>
        </p:nvSpPr>
        <p:spPr>
          <a:xfrm>
            <a:off x="538480" y="4988325"/>
            <a:ext cx="6906918" cy="738664"/>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目前计划的成本核算范围包括产销全流程中</a:t>
            </a:r>
            <a:r>
              <a:rPr lang="zh-CN" altLang="en-US" sz="1400" b="1" dirty="0">
                <a:solidFill>
                  <a:srgbClr val="FF0000"/>
                </a:solidFill>
                <a:latin typeface="微软雅黑" panose="020B0503020204020204" pitchFamily="34" charset="-122"/>
                <a:ea typeface="微软雅黑" panose="020B0503020204020204" pitchFamily="34" charset="-122"/>
              </a:rPr>
              <a:t>物料、能源、人力、运输部分</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生产成本监测范围包括</a:t>
            </a:r>
            <a:r>
              <a:rPr lang="zh-CN" altLang="en-US" sz="1400" b="1" dirty="0">
                <a:solidFill>
                  <a:srgbClr val="FF0000"/>
                </a:solidFill>
                <a:latin typeface="微软雅黑" panose="020B0503020204020204" pitchFamily="34" charset="-122"/>
                <a:ea typeface="微软雅黑" panose="020B0503020204020204" pitchFamily="34" charset="-122"/>
              </a:rPr>
              <a:t>熔铸、热轧、冷轧</a:t>
            </a:r>
            <a:r>
              <a:rPr lang="zh-CN" altLang="en-US" sz="1400" b="1" dirty="0">
                <a:latin typeface="微软雅黑" panose="020B0503020204020204" pitchFamily="34" charset="-122"/>
                <a:ea typeface="微软雅黑" panose="020B0503020204020204" pitchFamily="34" charset="-122"/>
              </a:rPr>
              <a:t>三个</a:t>
            </a:r>
            <a:r>
              <a:rPr lang="zh-CN" altLang="en-US" sz="1400" b="1" dirty="0" smtClean="0">
                <a:latin typeface="微软雅黑" panose="020B0503020204020204" pitchFamily="34" charset="-122"/>
                <a:ea typeface="微软雅黑" panose="020B0503020204020204" pitchFamily="34" charset="-122"/>
              </a:rPr>
              <a:t>工序。</a:t>
            </a:r>
            <a:endParaRPr lang="en-US" altLang="zh-CN" sz="1400" b="1" dirty="0">
              <a:latin typeface="微软雅黑" panose="020B0503020204020204" pitchFamily="34" charset="-122"/>
              <a:ea typeface="微软雅黑" panose="020B0503020204020204" pitchFamily="34" charset="-122"/>
            </a:endParaRPr>
          </a:p>
        </p:txBody>
      </p:sp>
      <p:cxnSp>
        <p:nvCxnSpPr>
          <p:cNvPr id="89" name="肘形连接符 88"/>
          <p:cNvCxnSpPr>
            <a:endCxn id="85" idx="1"/>
          </p:cNvCxnSpPr>
          <p:nvPr/>
        </p:nvCxnSpPr>
        <p:spPr>
          <a:xfrm rot="16200000" flipH="1">
            <a:off x="1158135" y="2323676"/>
            <a:ext cx="490903"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肘形连接符 89"/>
          <p:cNvCxnSpPr>
            <a:endCxn id="86" idx="1"/>
          </p:cNvCxnSpPr>
          <p:nvPr/>
        </p:nvCxnSpPr>
        <p:spPr>
          <a:xfrm rot="16200000" flipH="1">
            <a:off x="890496" y="2598146"/>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连接符 90"/>
          <p:cNvCxnSpPr>
            <a:endCxn id="87" idx="1"/>
          </p:cNvCxnSpPr>
          <p:nvPr/>
        </p:nvCxnSpPr>
        <p:spPr>
          <a:xfrm rot="16200000" flipH="1">
            <a:off x="609239" y="2919329"/>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2" name="表格 91"/>
          <p:cNvGraphicFramePr>
            <a:graphicFrameLocks noGrp="1"/>
          </p:cNvGraphicFramePr>
          <p:nvPr>
            <p:extLst>
              <p:ext uri="{D42A27DB-BD31-4B8C-83A1-F6EECF244321}">
                <p14:modId xmlns:p14="http://schemas.microsoft.com/office/powerpoint/2010/main" val="2327459654"/>
              </p:ext>
            </p:extLst>
          </p:nvPr>
        </p:nvGraphicFramePr>
        <p:xfrm>
          <a:off x="4499412" y="1317905"/>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a16="http://schemas.microsoft.com/office/drawing/2014/main" xmlns="" val="20000"/>
                    </a:ext>
                  </a:extLst>
                </a:gridCol>
                <a:gridCol w="3382675">
                  <a:extLst>
                    <a:ext uri="{9D8B030D-6E8A-4147-A177-3AD203B41FA5}">
                      <a16:colId xmlns:a16="http://schemas.microsoft.com/office/drawing/2014/main" xmlns="" val="20001"/>
                    </a:ext>
                  </a:extLst>
                </a:gridCol>
              </a:tblGrid>
              <a:tr h="324501">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56298" marR="56298" marT="28148" marB="28148"/>
                </a:tc>
                <a:tc hMerge="1">
                  <a:txBody>
                    <a:bodyPr/>
                    <a:lstStyle/>
                    <a:p>
                      <a:endParaRPr lang="zh-CN" altLang="en-US" dirty="0"/>
                    </a:p>
                  </a:txBody>
                  <a:tcPr/>
                </a:tc>
                <a:extLst>
                  <a:ext uri="{0D108BD9-81ED-4DB2-BD59-A6C34878D82A}">
                    <a16:rowId xmlns:a16="http://schemas.microsoft.com/office/drawing/2014/main" xmlns="" val="10000"/>
                  </a:ext>
                </a:extLst>
              </a:tr>
              <a:tr h="324501">
                <a:tc rowSpan="3">
                  <a:txBody>
                    <a:bodyPr/>
                    <a:lstStyle/>
                    <a:p>
                      <a:pPr algn="ctr"/>
                      <a:r>
                        <a:rPr lang="zh-CN" altLang="en-US" sz="14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a16="http://schemas.microsoft.com/office/drawing/2014/main" xmlns="" val="10001"/>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a16="http://schemas.microsoft.com/office/drawing/2014/main" xmlns="" val="10002"/>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a16="http://schemas.microsoft.com/office/drawing/2014/main" xmlns="" val="10003"/>
                  </a:ext>
                </a:extLst>
              </a:tr>
              <a:tr h="324501">
                <a:tc rowSpan="4">
                  <a:txBody>
                    <a:bodyPr/>
                    <a:lstStyle/>
                    <a:p>
                      <a:pPr algn="ctr"/>
                      <a:r>
                        <a:rPr lang="zh-CN" altLang="en-US" sz="14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4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a16="http://schemas.microsoft.com/office/drawing/2014/main" xmlns="" val="10004"/>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a16="http://schemas.microsoft.com/office/drawing/2014/main" xmlns=""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a16="http://schemas.microsoft.com/office/drawing/2014/main" xmlns="" val="10006"/>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a16="http://schemas.microsoft.com/office/drawing/2014/main" xmlns="" val="10007"/>
                  </a:ext>
                </a:extLst>
              </a:tr>
              <a:tr h="324501">
                <a:tc rowSpan="2">
                  <a:txBody>
                    <a:bodyPr/>
                    <a:lstStyle/>
                    <a:p>
                      <a:pPr algn="ctr"/>
                      <a:r>
                        <a:rPr lang="zh-CN" altLang="en-US" sz="14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a16="http://schemas.microsoft.com/office/drawing/2014/main" xmlns="" val="10008"/>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457808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p>
        </p:txBody>
      </p:sp>
      <p:sp>
        <p:nvSpPr>
          <p:cNvPr id="38" name="文本框 37"/>
          <p:cNvSpPr txBox="1"/>
          <p:nvPr/>
        </p:nvSpPr>
        <p:spPr>
          <a:xfrm>
            <a:off x="2474746" y="786560"/>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成本相关指标的抽取计算展示</a:t>
            </a:r>
          </a:p>
        </p:txBody>
      </p:sp>
      <p:sp>
        <p:nvSpPr>
          <p:cNvPr id="39" name="文本框 38"/>
          <p:cNvSpPr txBox="1"/>
          <p:nvPr/>
        </p:nvSpPr>
        <p:spPr>
          <a:xfrm>
            <a:off x="6207932" y="1634931"/>
            <a:ext cx="2770699" cy="4108817"/>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成本指标设计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40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计算分析模型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基于数理统计分析，通过聚类、参数比较等方法</a:t>
            </a:r>
            <a:r>
              <a:rPr lang="zh-CN" altLang="en-US" sz="1400" dirty="0">
                <a:solidFill>
                  <a:srgbClr val="FF0000"/>
                </a:solidFill>
                <a:latin typeface="微软雅黑" panose="020B0503020204020204" pitchFamily="34" charset="-122"/>
                <a:ea typeface="微软雅黑" panose="020B0503020204020204" pitchFamily="34" charset="-122"/>
              </a:rPr>
              <a:t>挖掘成本问题</a:t>
            </a:r>
            <a:r>
              <a:rPr lang="zh-CN" altLang="en-US" sz="1400" dirty="0">
                <a:latin typeface="微软雅黑" panose="020B0503020204020204" pitchFamily="34" charset="-122"/>
                <a:ea typeface="微软雅黑" panose="020B0503020204020204" pitchFamily="34" charset="-122"/>
              </a:rPr>
              <a:t>，利用相关性分析、多元回归分析等方法</a:t>
            </a:r>
            <a:r>
              <a:rPr lang="zh-CN" altLang="en-US" sz="1400" dirty="0">
                <a:solidFill>
                  <a:srgbClr val="FF0000"/>
                </a:solidFill>
                <a:latin typeface="微软雅黑" panose="020B0503020204020204" pitchFamily="34" charset="-122"/>
                <a:ea typeface="微软雅黑" panose="020B0503020204020204" pitchFamily="34" charset="-122"/>
              </a:rPr>
              <a:t>追溯问题原因</a:t>
            </a:r>
            <a:r>
              <a:rPr lang="zh-CN" altLang="en-US" sz="1400" dirty="0">
                <a:latin typeface="微软雅黑" panose="020B0503020204020204" pitchFamily="34" charset="-122"/>
                <a:ea typeface="微软雅黑" panose="020B0503020204020204" pitchFamily="34" charset="-122"/>
              </a:rPr>
              <a:t>，并通过主成分分析进行</a:t>
            </a:r>
            <a:r>
              <a:rPr lang="zh-CN" altLang="en-US" sz="1400" dirty="0">
                <a:solidFill>
                  <a:srgbClr val="FF0000"/>
                </a:solidFill>
                <a:latin typeface="微软雅黑" panose="020B0503020204020204" pitchFamily="34" charset="-122"/>
                <a:ea typeface="微软雅黑" panose="020B0503020204020204" pitchFamily="34" charset="-122"/>
              </a:rPr>
              <a:t>参数的遴选与提取</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可视化展示</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使用</a:t>
            </a:r>
            <a:r>
              <a:rPr lang="en-US" altLang="zh-CN" sz="1400" dirty="0" err="1">
                <a:solidFill>
                  <a:srgbClr val="FF0000"/>
                </a:solidFill>
                <a:latin typeface="微软雅黑" panose="020B0503020204020204" pitchFamily="34" charset="-122"/>
                <a:ea typeface="微软雅黑" panose="020B0503020204020204" pitchFamily="34" charset="-122"/>
              </a:rPr>
              <a:t>Echarts</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 xmlns:a16="http://schemas.microsoft.com/office/drawing/2014/main" id="{AE8E0DBB-EF0B-4E36-9BD7-6E46B1C9D139}"/>
              </a:ext>
            </a:extLst>
          </p:cNvPr>
          <p:cNvGrpSpPr/>
          <p:nvPr/>
        </p:nvGrpSpPr>
        <p:grpSpPr>
          <a:xfrm>
            <a:off x="538480" y="1662330"/>
            <a:ext cx="5432994" cy="4054017"/>
            <a:chOff x="458892" y="1563922"/>
            <a:chExt cx="5432994" cy="4054017"/>
          </a:xfrm>
        </p:grpSpPr>
        <p:sp>
          <p:nvSpPr>
            <p:cNvPr id="41" name="圆角矩形 40"/>
            <p:cNvSpPr/>
            <p:nvPr/>
          </p:nvSpPr>
          <p:spPr bwMode="auto">
            <a:xfrm>
              <a:off x="467992" y="5015483"/>
              <a:ext cx="5423894" cy="602456"/>
            </a:xfrm>
            <a:prstGeom prst="roundRect">
              <a:avLst>
                <a:gd name="adj" fmla="val 6614"/>
              </a:avLst>
            </a:prstGeom>
            <a:noFill/>
            <a:ln w="9525" cap="flat" cmpd="sng" algn="ctr">
              <a:solidFill>
                <a:schemeClr val="accent1">
                  <a:lumMod val="75000"/>
                </a:schemeClr>
              </a:solidFill>
              <a:prstDash val="solid"/>
              <a:headEnd type="none" w="med" len="med"/>
              <a:tailEnd type="none" w="med" len="med"/>
            </a:ln>
            <a:effectLst/>
          </p:spPr>
          <p:txBody>
            <a:bodyPr anchor="ctr"/>
            <a:lstStyle/>
            <a:p>
              <a:pPr>
                <a:defRPr/>
              </a:pPr>
              <a:r>
                <a:rPr lang="zh-CN" altLang="en-US" sz="1400" b="1" kern="0" dirty="0">
                  <a:solidFill>
                    <a:srgbClr val="0070C0"/>
                  </a:solidFill>
                  <a:latin typeface="Arial"/>
                  <a:ea typeface="微软雅黑" pitchFamily="34" charset="-122"/>
                </a:rPr>
                <a:t>成本数据主题库</a:t>
              </a:r>
            </a:p>
          </p:txBody>
        </p:sp>
        <p:sp>
          <p:nvSpPr>
            <p:cNvPr id="42" name="圆柱形 41"/>
            <p:cNvSpPr>
              <a:spLocks noChangeArrowheads="1"/>
            </p:cNvSpPr>
            <p:nvPr/>
          </p:nvSpPr>
          <p:spPr bwMode="auto">
            <a:xfrm>
              <a:off x="2115028" y="5094009"/>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生产数据</a:t>
              </a:r>
              <a:endParaRPr lang="en-US" altLang="zh-CN" sz="900" dirty="0">
                <a:latin typeface="微软雅黑" pitchFamily="34" charset="-122"/>
                <a:ea typeface="微软雅黑" pitchFamily="34" charset="-122"/>
              </a:endParaRPr>
            </a:p>
          </p:txBody>
        </p:sp>
        <p:sp>
          <p:nvSpPr>
            <p:cNvPr id="43" name="矩形 42"/>
            <p:cNvSpPr/>
            <p:nvPr/>
          </p:nvSpPr>
          <p:spPr bwMode="auto">
            <a:xfrm>
              <a:off x="467992" y="2698843"/>
              <a:ext cx="5423894" cy="21591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flatTx/>
            </a:bodyPr>
            <a:lstStyle/>
            <a:p>
              <a:pPr algn="ctr"/>
              <a:endParaRPr lang="zh-CN" altLang="en-US" sz="1350" dirty="0">
                <a:latin typeface="+mj-ea"/>
                <a:ea typeface="+mj-ea"/>
              </a:endParaRPr>
            </a:p>
          </p:txBody>
        </p:sp>
        <p:cxnSp>
          <p:nvCxnSpPr>
            <p:cNvPr id="44" name="直接连接符 43"/>
            <p:cNvCxnSpPr/>
            <p:nvPr/>
          </p:nvCxnSpPr>
          <p:spPr>
            <a:xfrm>
              <a:off x="1333523" y="2689943"/>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flipH="1">
              <a:off x="4905874" y="2698843"/>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096" y="3828932"/>
              <a:ext cx="427784" cy="427784"/>
            </a:xfrm>
            <a:prstGeom prst="rect">
              <a:avLst/>
            </a:prstGeom>
          </p:spPr>
        </p:pic>
        <p:sp>
          <p:nvSpPr>
            <p:cNvPr id="47" name="文本框 46"/>
            <p:cNvSpPr txBox="1"/>
            <p:nvPr/>
          </p:nvSpPr>
          <p:spPr>
            <a:xfrm>
              <a:off x="863075" y="3551743"/>
              <a:ext cx="50829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原料成本</a:t>
              </a:r>
            </a:p>
          </p:txBody>
        </p:sp>
        <p:sp>
          <p:nvSpPr>
            <p:cNvPr id="48" name="文本框 47"/>
            <p:cNvSpPr txBox="1"/>
            <p:nvPr/>
          </p:nvSpPr>
          <p:spPr>
            <a:xfrm>
              <a:off x="5090373" y="2816583"/>
              <a:ext cx="556874"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配送</a:t>
              </a:r>
            </a:p>
          </p:txBody>
        </p:sp>
        <p:sp>
          <p:nvSpPr>
            <p:cNvPr id="49" name="文本框 48"/>
            <p:cNvSpPr txBox="1"/>
            <p:nvPr/>
          </p:nvSpPr>
          <p:spPr>
            <a:xfrm>
              <a:off x="5398262" y="3553340"/>
              <a:ext cx="49101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物流成本</a:t>
              </a:r>
            </a:p>
          </p:txBody>
        </p:sp>
        <p:sp>
          <p:nvSpPr>
            <p:cNvPr id="50" name="文本框 49"/>
            <p:cNvSpPr txBox="1"/>
            <p:nvPr/>
          </p:nvSpPr>
          <p:spPr>
            <a:xfrm>
              <a:off x="593298" y="2821586"/>
              <a:ext cx="561365"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采购</a:t>
              </a:r>
            </a:p>
          </p:txBody>
        </p:sp>
        <p:sp>
          <p:nvSpPr>
            <p:cNvPr id="51" name="矩形 50"/>
            <p:cNvSpPr/>
            <p:nvPr/>
          </p:nvSpPr>
          <p:spPr>
            <a:xfrm>
              <a:off x="1560329"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52" name="文本框 51"/>
            <p:cNvSpPr txBox="1"/>
            <p:nvPr/>
          </p:nvSpPr>
          <p:spPr>
            <a:xfrm>
              <a:off x="1542085" y="2828533"/>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熔铸工序</a:t>
              </a:r>
            </a:p>
          </p:txBody>
        </p:sp>
        <p:sp>
          <p:nvSpPr>
            <p:cNvPr id="53" name="矩形 52"/>
            <p:cNvSpPr/>
            <p:nvPr/>
          </p:nvSpPr>
          <p:spPr>
            <a:xfrm>
              <a:off x="2701058"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54" name="文本框 53"/>
            <p:cNvSpPr txBox="1"/>
            <p:nvPr/>
          </p:nvSpPr>
          <p:spPr>
            <a:xfrm>
              <a:off x="2670776" y="2828532"/>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热轧工序</a:t>
              </a:r>
            </a:p>
          </p:txBody>
        </p:sp>
        <p:sp>
          <p:nvSpPr>
            <p:cNvPr id="55" name="矩形 54"/>
            <p:cNvSpPr/>
            <p:nvPr/>
          </p:nvSpPr>
          <p:spPr>
            <a:xfrm>
              <a:off x="3840285"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56" name="文本框 55"/>
            <p:cNvSpPr txBox="1"/>
            <p:nvPr/>
          </p:nvSpPr>
          <p:spPr>
            <a:xfrm>
              <a:off x="3810003" y="2828531"/>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冷轧工序</a:t>
              </a:r>
            </a:p>
          </p:txBody>
        </p:sp>
        <p:sp>
          <p:nvSpPr>
            <p:cNvPr id="57" name="文本框 56"/>
            <p:cNvSpPr txBox="1"/>
            <p:nvPr/>
          </p:nvSpPr>
          <p:spPr>
            <a:xfrm>
              <a:off x="1498610" y="3560276"/>
              <a:ext cx="380879" cy="954107"/>
            </a:xfrm>
            <a:prstGeom prst="rect">
              <a:avLst/>
            </a:prstGeom>
            <a:noFill/>
          </p:spPr>
          <p:txBody>
            <a:bodyPr wrap="square" rtlCol="0">
              <a:spAutoFit/>
            </a:bodyPr>
            <a:lstStyle/>
            <a:p>
              <a:r>
                <a:rPr kumimoji="1" lang="zh-CN" altLang="en-US" sz="1400" dirty="0">
                  <a:latin typeface="微软雅黑" panose="020B0503020204020204" pitchFamily="34" charset="-122"/>
                  <a:ea typeface="微软雅黑" panose="020B0503020204020204" pitchFamily="34" charset="-122"/>
                  <a:cs typeface="SimHei" charset="-122"/>
                </a:rPr>
                <a:t>制造成本</a:t>
              </a:r>
            </a:p>
          </p:txBody>
        </p:sp>
        <p:cxnSp>
          <p:nvCxnSpPr>
            <p:cNvPr id="58" name="直接连接符 57"/>
            <p:cNvCxnSpPr/>
            <p:nvPr/>
          </p:nvCxnSpPr>
          <p:spPr>
            <a:xfrm>
              <a:off x="467992" y="3277632"/>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flipH="1">
              <a:off x="1981453" y="3277634"/>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a:off x="1988582" y="3737307"/>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a:xfrm>
              <a:off x="1988582" y="4321076"/>
              <a:ext cx="2917293" cy="0"/>
            </a:xfrm>
            <a:prstGeom prst="line">
              <a:avLst/>
            </a:prstGeom>
          </p:spPr>
          <p:style>
            <a:lnRef idx="1">
              <a:schemeClr val="dk1"/>
            </a:lnRef>
            <a:fillRef idx="0">
              <a:schemeClr val="dk1"/>
            </a:fillRef>
            <a:effectRef idx="0">
              <a:schemeClr val="dk1"/>
            </a:effectRef>
            <a:fontRef idx="minor">
              <a:schemeClr val="tx1"/>
            </a:fontRef>
          </p:style>
        </p:cxnSp>
        <p:sp>
          <p:nvSpPr>
            <p:cNvPr id="62" name="文本框 61"/>
            <p:cNvSpPr txBox="1"/>
            <p:nvPr/>
          </p:nvSpPr>
          <p:spPr>
            <a:xfrm>
              <a:off x="2087711" y="3381563"/>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能源消耗：水电、燃料消耗等</a:t>
              </a:r>
            </a:p>
          </p:txBody>
        </p:sp>
        <p:sp>
          <p:nvSpPr>
            <p:cNvPr id="63" name="文本框 62"/>
            <p:cNvSpPr txBox="1"/>
            <p:nvPr/>
          </p:nvSpPr>
          <p:spPr>
            <a:xfrm>
              <a:off x="2087711" y="3911414"/>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人工成本：工资、福利成本等</a:t>
              </a:r>
            </a:p>
          </p:txBody>
        </p:sp>
        <p:sp>
          <p:nvSpPr>
            <p:cNvPr id="64" name="文本框 63"/>
            <p:cNvSpPr txBox="1"/>
            <p:nvPr/>
          </p:nvSpPr>
          <p:spPr>
            <a:xfrm>
              <a:off x="2043788" y="4451034"/>
              <a:ext cx="288113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物料消耗：铝锭消耗、废料投入等</a:t>
              </a:r>
            </a:p>
          </p:txBody>
        </p:sp>
        <p:pic>
          <p:nvPicPr>
            <p:cNvPr id="65" name="图片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474" y="3836329"/>
              <a:ext cx="420388" cy="420388"/>
            </a:xfrm>
            <a:prstGeom prst="rect">
              <a:avLst/>
            </a:prstGeom>
          </p:spPr>
        </p:pic>
        <p:graphicFrame>
          <p:nvGraphicFramePr>
            <p:cNvPr id="66" name="图示 65">
              <a:extLst>
                <a:ext uri="{FF2B5EF4-FFF2-40B4-BE49-F238E27FC236}">
                  <a16:creationId xmlns="" xmlns:a16="http://schemas.microsoft.com/office/drawing/2014/main" id="{4BA9872D-9B80-4C6D-ADDE-0E4BC4EE4EAC}"/>
                </a:ext>
              </a:extLst>
            </p:cNvPr>
            <p:cNvGraphicFramePr/>
            <p:nvPr>
              <p:extLst>
                <p:ext uri="{D42A27DB-BD31-4B8C-83A1-F6EECF244321}">
                  <p14:modId xmlns:p14="http://schemas.microsoft.com/office/powerpoint/2010/main" val="2467883416"/>
                </p:ext>
              </p:extLst>
            </p:nvPr>
          </p:nvGraphicFramePr>
          <p:xfrm>
            <a:off x="484407" y="1846952"/>
            <a:ext cx="4446539" cy="764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7" name="图片 66">
              <a:extLst>
                <a:ext uri="{FF2B5EF4-FFF2-40B4-BE49-F238E27FC236}">
                  <a16:creationId xmlns="" xmlns:a16="http://schemas.microsoft.com/office/drawing/2014/main" id="{55E6C39E-BD76-4DE6-BC15-4601C186B52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1093" y="1936155"/>
              <a:ext cx="802201" cy="641760"/>
            </a:xfrm>
            <a:prstGeom prst="rect">
              <a:avLst/>
            </a:prstGeom>
          </p:spPr>
        </p:pic>
        <p:sp>
          <p:nvSpPr>
            <p:cNvPr id="68" name="圆柱形 67">
              <a:extLst>
                <a:ext uri="{FF2B5EF4-FFF2-40B4-BE49-F238E27FC236}">
                  <a16:creationId xmlns="" xmlns:a16="http://schemas.microsoft.com/office/drawing/2014/main" id="{5DD24BBB-FA5E-4562-BDF0-D68A7060CA60}"/>
                </a:ext>
              </a:extLst>
            </p:cNvPr>
            <p:cNvSpPr>
              <a:spLocks noChangeArrowheads="1"/>
            </p:cNvSpPr>
            <p:nvPr/>
          </p:nvSpPr>
          <p:spPr bwMode="auto">
            <a:xfrm>
              <a:off x="3359945" y="5094008"/>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采购数据</a:t>
              </a:r>
            </a:p>
          </p:txBody>
        </p:sp>
        <p:sp>
          <p:nvSpPr>
            <p:cNvPr id="69" name="圆柱形 68">
              <a:extLst>
                <a:ext uri="{FF2B5EF4-FFF2-40B4-BE49-F238E27FC236}">
                  <a16:creationId xmlns="" xmlns:a16="http://schemas.microsoft.com/office/drawing/2014/main" id="{FBAFDE31-800D-44F3-90EE-E1D6B53AA677}"/>
                </a:ext>
              </a:extLst>
            </p:cNvPr>
            <p:cNvSpPr>
              <a:spLocks noChangeArrowheads="1"/>
            </p:cNvSpPr>
            <p:nvPr/>
          </p:nvSpPr>
          <p:spPr bwMode="auto">
            <a:xfrm>
              <a:off x="4599855" y="5094007"/>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其它</a:t>
              </a:r>
            </a:p>
          </p:txBody>
        </p:sp>
        <p:sp>
          <p:nvSpPr>
            <p:cNvPr id="70" name="流程图: 过程 69">
              <a:extLst>
                <a:ext uri="{FF2B5EF4-FFF2-40B4-BE49-F238E27FC236}">
                  <a16:creationId xmlns="" xmlns:a16="http://schemas.microsoft.com/office/drawing/2014/main" id="{753F7A7A-EA36-439F-8905-5F757FA5ECF5}"/>
                </a:ext>
              </a:extLst>
            </p:cNvPr>
            <p:cNvSpPr/>
            <p:nvPr/>
          </p:nvSpPr>
          <p:spPr>
            <a:xfrm>
              <a:off x="458892" y="1645093"/>
              <a:ext cx="3305215"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矩形 70">
              <a:extLst>
                <a:ext uri="{FF2B5EF4-FFF2-40B4-BE49-F238E27FC236}">
                  <a16:creationId xmlns="" xmlns:a16="http://schemas.microsoft.com/office/drawing/2014/main" id="{DF8DE3E8-838B-44F6-B097-C5A281CD115C}"/>
                </a:ext>
              </a:extLst>
            </p:cNvPr>
            <p:cNvSpPr/>
            <p:nvPr/>
          </p:nvSpPr>
          <p:spPr>
            <a:xfrm>
              <a:off x="1303780" y="1563922"/>
              <a:ext cx="1261884"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计算分析模型</a:t>
              </a:r>
              <a:endParaRPr lang="en-US" altLang="zh-CN" sz="1400" b="1" dirty="0">
                <a:latin typeface="微软雅黑" panose="020B0503020204020204" pitchFamily="34" charset="-122"/>
                <a:ea typeface="微软雅黑" panose="020B0503020204020204" pitchFamily="34" charset="-122"/>
              </a:endParaRPr>
            </a:p>
          </p:txBody>
        </p:sp>
        <p:sp>
          <p:nvSpPr>
            <p:cNvPr id="72" name="流程图: 过程 71">
              <a:extLst>
                <a:ext uri="{FF2B5EF4-FFF2-40B4-BE49-F238E27FC236}">
                  <a16:creationId xmlns="" xmlns:a16="http://schemas.microsoft.com/office/drawing/2014/main" id="{7BEF550B-34F1-4373-A01B-92B594A6980A}"/>
                </a:ext>
              </a:extLst>
            </p:cNvPr>
            <p:cNvSpPr/>
            <p:nvPr/>
          </p:nvSpPr>
          <p:spPr>
            <a:xfrm>
              <a:off x="4014816" y="1646292"/>
              <a:ext cx="1874459"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3" name="矩形 72">
              <a:extLst>
                <a:ext uri="{FF2B5EF4-FFF2-40B4-BE49-F238E27FC236}">
                  <a16:creationId xmlns="" xmlns:a16="http://schemas.microsoft.com/office/drawing/2014/main" id="{9BD2EA90-63CA-46B3-8306-6CFB1F3ABB10}"/>
                </a:ext>
              </a:extLst>
            </p:cNvPr>
            <p:cNvSpPr/>
            <p:nvPr/>
          </p:nvSpPr>
          <p:spPr>
            <a:xfrm>
              <a:off x="4359196" y="1567645"/>
              <a:ext cx="1094887"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可视化展示</a:t>
              </a:r>
              <a:endParaRPr lang="en-US" altLang="zh-CN"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0391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19" y="3573472"/>
            <a:ext cx="9144000" cy="6465194"/>
          </a:xfrm>
          <a:prstGeom prst="rect">
            <a:avLst/>
          </a:prstGeom>
        </p:spPr>
      </p:pic>
      <p:sp>
        <p:nvSpPr>
          <p:cNvPr id="2" name="Title 1"/>
          <p:cNvSpPr>
            <a:spLocks noGrp="1"/>
          </p:cNvSpPr>
          <p:nvPr>
            <p:ph type="title"/>
          </p:nvPr>
        </p:nvSpPr>
        <p:spPr/>
        <p:txBody>
          <a:bodyPr>
            <a:normAutofit/>
          </a:bodyPr>
          <a:lstStyle/>
          <a:p>
            <a:r>
              <a:rPr kumimoji="1" lang="zh-CN" altLang="en-US" sz="1300" dirty="0"/>
              <a:t>成本精益控制</a:t>
            </a:r>
          </a:p>
        </p:txBody>
      </p:sp>
      <p:graphicFrame>
        <p:nvGraphicFramePr>
          <p:cNvPr id="3" name="图示 2"/>
          <p:cNvGraphicFramePr/>
          <p:nvPr>
            <p:extLst/>
          </p:nvPr>
        </p:nvGraphicFramePr>
        <p:xfrm>
          <a:off x="-196266" y="1681122"/>
          <a:ext cx="5307109" cy="1974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组合 23"/>
          <p:cNvGrpSpPr/>
          <p:nvPr/>
        </p:nvGrpSpPr>
        <p:grpSpPr>
          <a:xfrm>
            <a:off x="4705219" y="1681122"/>
            <a:ext cx="2602408" cy="1969389"/>
            <a:chOff x="4984896" y="2506422"/>
            <a:chExt cx="3372024" cy="1786674"/>
          </a:xfrm>
        </p:grpSpPr>
        <p:pic>
          <p:nvPicPr>
            <p:cNvPr id="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896" y="2506422"/>
              <a:ext cx="3372024" cy="178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bwMode="auto">
            <a:xfrm>
              <a:off x="7296168" y="2546854"/>
              <a:ext cx="965492" cy="384090"/>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grpSp>
        <p:nvGrpSpPr>
          <p:cNvPr id="27" name="组合 26"/>
          <p:cNvGrpSpPr/>
          <p:nvPr/>
        </p:nvGrpSpPr>
        <p:grpSpPr>
          <a:xfrm>
            <a:off x="6733549" y="1686354"/>
            <a:ext cx="2461737" cy="1969389"/>
            <a:chOff x="4966276" y="4581128"/>
            <a:chExt cx="3390644" cy="1694107"/>
          </a:xfrm>
        </p:grpSpPr>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6276" y="4581128"/>
              <a:ext cx="3390644" cy="169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bwMode="auto">
            <a:xfrm>
              <a:off x="7278916" y="4627258"/>
              <a:ext cx="965492" cy="268676"/>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sp>
        <p:nvSpPr>
          <p:cNvPr id="31" name="矩形 30"/>
          <p:cNvSpPr/>
          <p:nvPr/>
        </p:nvSpPr>
        <p:spPr>
          <a:xfrm>
            <a:off x="275122" y="5847648"/>
            <a:ext cx="8137492"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根据历史成本数据，</a:t>
            </a:r>
            <a:r>
              <a:rPr lang="zh-CN" altLang="zh-CN" sz="1400" b="1" dirty="0">
                <a:latin typeface="微软雅黑" panose="020B0503020204020204" pitchFamily="34" charset="-122"/>
                <a:ea typeface="微软雅黑" panose="020B0503020204020204" pitchFamily="34" charset="-122"/>
              </a:rPr>
              <a:t>建立</a:t>
            </a:r>
            <a:r>
              <a:rPr lang="en-US" altLang="zh-CN" sz="1400" b="1" dirty="0">
                <a:latin typeface="微软雅黑" panose="020B0503020204020204" pitchFamily="34" charset="-122"/>
                <a:ea typeface="微软雅黑" panose="020B0503020204020204" pitchFamily="34" charset="-122"/>
              </a:rPr>
              <a:t>KPI</a:t>
            </a:r>
            <a:r>
              <a:rPr lang="zh-CN" altLang="zh-CN" sz="1400" b="1" dirty="0">
                <a:latin typeface="微软雅黑" panose="020B0503020204020204" pitchFamily="34" charset="-122"/>
                <a:ea typeface="微软雅黑" panose="020B0503020204020204" pitchFamily="34" charset="-122"/>
              </a:rPr>
              <a:t>中的</a:t>
            </a:r>
            <a:r>
              <a:rPr lang="zh-CN" altLang="zh-CN" sz="1400" b="1" dirty="0">
                <a:solidFill>
                  <a:srgbClr val="FF0000"/>
                </a:solidFill>
                <a:latin typeface="微软雅黑" panose="020B0503020204020204" pitchFamily="34" charset="-122"/>
                <a:ea typeface="微软雅黑" panose="020B0503020204020204" pitchFamily="34" charset="-122"/>
              </a:rPr>
              <a:t>自变量</a:t>
            </a:r>
            <a:r>
              <a:rPr lang="zh-CN" altLang="zh-CN" sz="1400" b="1" dirty="0">
                <a:latin typeface="微软雅黑" panose="020B0503020204020204" pitchFamily="34" charset="-122"/>
                <a:ea typeface="微软雅黑" panose="020B0503020204020204" pitchFamily="34" charset="-122"/>
              </a:rPr>
              <a:t>与</a:t>
            </a:r>
            <a:r>
              <a:rPr lang="zh-CN" altLang="en-US" sz="1400" b="1" dirty="0">
                <a:solidFill>
                  <a:srgbClr val="FF0000"/>
                </a:solidFill>
                <a:latin typeface="微软雅黑" panose="020B0503020204020204" pitchFamily="34" charset="-122"/>
                <a:ea typeface="微软雅黑" panose="020B0503020204020204" pitchFamily="34" charset="-122"/>
              </a:rPr>
              <a:t>优化目标</a:t>
            </a:r>
            <a:r>
              <a:rPr lang="zh-CN" altLang="en-US" sz="1400" b="1" dirty="0">
                <a:latin typeface="微软雅黑" panose="020B0503020204020204" pitchFamily="34" charset="-122"/>
                <a:ea typeface="微软雅黑" panose="020B0503020204020204" pitchFamily="34" charset="-122"/>
              </a:rPr>
              <a:t>间的</a:t>
            </a:r>
            <a:r>
              <a:rPr lang="zh-CN" altLang="en-US" sz="1400" b="1" dirty="0">
                <a:solidFill>
                  <a:srgbClr val="FF0000"/>
                </a:solidFill>
                <a:latin typeface="微软雅黑" panose="020B0503020204020204" pitchFamily="34" charset="-122"/>
                <a:ea typeface="微软雅黑" panose="020B0503020204020204" pitchFamily="34" charset="-122"/>
              </a:rPr>
              <a:t>约束关系模型</a:t>
            </a:r>
            <a:r>
              <a:rPr lang="zh-CN" altLang="en-US" sz="1400" b="1" dirty="0">
                <a:latin typeface="微软雅黑" panose="020B0503020204020204" pitchFamily="34" charset="-122"/>
                <a:ea typeface="微软雅黑" panose="020B0503020204020204" pitchFamily="34" charset="-122"/>
              </a:rPr>
              <a:t>，对关键参量进行</a:t>
            </a:r>
            <a:r>
              <a:rPr lang="zh-CN" altLang="en-US" sz="1400" b="1" dirty="0">
                <a:solidFill>
                  <a:srgbClr val="FF0000"/>
                </a:solidFill>
                <a:latin typeface="微软雅黑" panose="020B0503020204020204" pitchFamily="34" charset="-122"/>
                <a:ea typeface="微软雅黑" panose="020B0503020204020204" pitchFamily="34" charset="-122"/>
              </a:rPr>
              <a:t>预测分析</a:t>
            </a:r>
            <a:r>
              <a:rPr lang="zh-CN" altLang="en-US" sz="1400" b="1" dirty="0">
                <a:latin typeface="微软雅黑" panose="020B0503020204020204" pitchFamily="34" charset="-122"/>
                <a:ea typeface="微软雅黑" panose="020B0503020204020204" pitchFamily="34" charset="-122"/>
              </a:rPr>
              <a:t>，对历史成本投入进行</a:t>
            </a:r>
            <a:r>
              <a:rPr lang="zh-CN" altLang="en-US" sz="1400" b="1" dirty="0">
                <a:solidFill>
                  <a:srgbClr val="FF0000"/>
                </a:solidFill>
                <a:latin typeface="微软雅黑" panose="020B0503020204020204" pitchFamily="34" charset="-122"/>
                <a:ea typeface="微软雅黑" panose="020B0503020204020204" pitchFamily="34" charset="-122"/>
              </a:rPr>
              <a:t>研判评估</a:t>
            </a:r>
            <a:r>
              <a:rPr lang="zh-CN" altLang="en-US" sz="1400" b="1" dirty="0">
                <a:latin typeface="微软雅黑" panose="020B0503020204020204" pitchFamily="34" charset="-122"/>
                <a:ea typeface="微软雅黑" panose="020B0503020204020204" pitchFamily="34" charset="-122"/>
              </a:rPr>
              <a:t>，找出可以</a:t>
            </a:r>
            <a:r>
              <a:rPr lang="zh-CN" altLang="en-US" sz="1400" b="1" dirty="0">
                <a:solidFill>
                  <a:srgbClr val="FF0000"/>
                </a:solidFill>
                <a:latin typeface="微软雅黑" panose="020B0503020204020204" pitchFamily="34" charset="-122"/>
                <a:ea typeface="微软雅黑" panose="020B0503020204020204" pitchFamily="34" charset="-122"/>
              </a:rPr>
              <a:t>缩减的成本项</a:t>
            </a:r>
            <a:r>
              <a:rPr lang="zh-CN" altLang="en-US" sz="1400" b="1" dirty="0">
                <a:latin typeface="微软雅黑" panose="020B0503020204020204" pitchFamily="34" charset="-122"/>
                <a:ea typeface="微软雅黑" panose="020B0503020204020204" pitchFamily="34" charset="-122"/>
              </a:rPr>
              <a:t>，增加利润。</a:t>
            </a:r>
            <a:endParaRPr lang="en-US" altLang="zh-CN" sz="1400" b="1" dirty="0">
              <a:latin typeface="微软雅黑" panose="020B0503020204020204" pitchFamily="34" charset="-122"/>
              <a:ea typeface="微软雅黑" panose="020B0503020204020204" pitchFamily="34" charset="-122"/>
            </a:endParaRPr>
          </a:p>
          <a:p>
            <a:endParaRPr lang="zh-CN" altLang="en-US" sz="1400" b="1" dirty="0">
              <a:ln/>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F1F26B27-19C9-4330-B747-CD52153FDC74}"/>
              </a:ext>
            </a:extLst>
          </p:cNvPr>
          <p:cNvSpPr txBox="1"/>
          <p:nvPr/>
        </p:nvSpPr>
        <p:spPr>
          <a:xfrm>
            <a:off x="2474746" y="782650"/>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基于预测与研判的成本优化</a:t>
            </a:r>
          </a:p>
        </p:txBody>
      </p:sp>
    </p:spTree>
    <p:extLst>
      <p:ext uri="{BB962C8B-B14F-4D97-AF65-F5344CB8AC3E}">
        <p14:creationId xmlns:p14="http://schemas.microsoft.com/office/powerpoint/2010/main" val="310230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p>
        </p:txBody>
      </p:sp>
      <p:grpSp>
        <p:nvGrpSpPr>
          <p:cNvPr id="38" name="组合 37"/>
          <p:cNvGrpSpPr/>
          <p:nvPr/>
        </p:nvGrpSpPr>
        <p:grpSpPr>
          <a:xfrm>
            <a:off x="1035548" y="2422386"/>
            <a:ext cx="5489079" cy="3511451"/>
            <a:chOff x="1908175" y="1412211"/>
            <a:chExt cx="6526213" cy="5348656"/>
          </a:xfrm>
        </p:grpSpPr>
        <p:sp>
          <p:nvSpPr>
            <p:cNvPr id="39"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40" name="Group 42"/>
            <p:cNvGrpSpPr>
              <a:grpSpLocks/>
            </p:cNvGrpSpPr>
            <p:nvPr/>
          </p:nvGrpSpPr>
          <p:grpSpPr bwMode="auto">
            <a:xfrm>
              <a:off x="4087813" y="4488011"/>
              <a:ext cx="1343025" cy="1366837"/>
              <a:chOff x="732" y="2112"/>
              <a:chExt cx="842" cy="860"/>
            </a:xfrm>
          </p:grpSpPr>
          <p:sp>
            <p:nvSpPr>
              <p:cNvPr id="64"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5"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6"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7"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8"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41" name="组合 57"/>
            <p:cNvGrpSpPr>
              <a:grpSpLocks/>
            </p:cNvGrpSpPr>
            <p:nvPr/>
          </p:nvGrpSpPr>
          <p:grpSpPr bwMode="auto">
            <a:xfrm>
              <a:off x="2597150" y="1751161"/>
              <a:ext cx="1142222" cy="1168400"/>
              <a:chOff x="714348" y="2932117"/>
              <a:chExt cx="1136262" cy="1139825"/>
            </a:xfrm>
          </p:grpSpPr>
          <p:sp>
            <p:nvSpPr>
              <p:cNvPr id="58"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9"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0"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1"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2"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3"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42"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43"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4"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45"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6"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7"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48" name="组合 58"/>
            <p:cNvGrpSpPr>
              <a:grpSpLocks/>
            </p:cNvGrpSpPr>
            <p:nvPr/>
          </p:nvGrpSpPr>
          <p:grpSpPr bwMode="auto">
            <a:xfrm>
              <a:off x="1908175" y="3432929"/>
              <a:ext cx="1230314" cy="1270983"/>
              <a:chOff x="714348" y="2928376"/>
              <a:chExt cx="1131271" cy="1143566"/>
            </a:xfrm>
          </p:grpSpPr>
          <p:sp>
            <p:nvSpPr>
              <p:cNvPr id="52"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3"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54"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5"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56"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7"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49" name="圆角矩形 48"/>
            <p:cNvSpPr>
              <a:spLocks noChangeArrowheads="1"/>
            </p:cNvSpPr>
            <p:nvPr/>
          </p:nvSpPr>
          <p:spPr bwMode="auto">
            <a:xfrm>
              <a:off x="3264478" y="3555193"/>
              <a:ext cx="2763571" cy="554993"/>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对</a:t>
              </a:r>
              <a:r>
                <a:rPr lang="zh-CN" altLang="en-US" sz="1400" dirty="0">
                  <a:solidFill>
                    <a:srgbClr val="FF0000"/>
                  </a:solidFill>
                  <a:latin typeface="微软雅黑" pitchFamily="34" charset="-122"/>
                  <a:ea typeface="微软雅黑" pitchFamily="34" charset="-122"/>
                </a:rPr>
                <a:t>风险系数</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风险机率</a:t>
              </a:r>
              <a:r>
                <a:rPr lang="zh-CN" altLang="en-US" sz="1400" dirty="0">
                  <a:latin typeface="微软雅黑" pitchFamily="34" charset="-122"/>
                  <a:ea typeface="微软雅黑" pitchFamily="34" charset="-122"/>
                </a:rPr>
                <a:t>进行评估，分析风险</a:t>
              </a:r>
              <a:r>
                <a:rPr lang="zh-CN" altLang="en-US" sz="1400" dirty="0">
                  <a:solidFill>
                    <a:srgbClr val="FF0000"/>
                  </a:solidFill>
                  <a:latin typeface="微软雅黑" pitchFamily="34" charset="-122"/>
                  <a:ea typeface="微软雅黑" pitchFamily="34" charset="-122"/>
                </a:rPr>
                <a:t>变化趋势</a:t>
              </a:r>
            </a:p>
          </p:txBody>
        </p:sp>
        <p:sp>
          <p:nvSpPr>
            <p:cNvPr id="50" name="圆角矩形 50"/>
            <p:cNvSpPr>
              <a:spLocks noChangeArrowheads="1"/>
            </p:cNvSpPr>
            <p:nvPr/>
          </p:nvSpPr>
          <p:spPr bwMode="auto">
            <a:xfrm>
              <a:off x="4007811" y="2443941"/>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400" dirty="0">
                  <a:latin typeface="微软雅黑" pitchFamily="34" charset="-122"/>
                  <a:ea typeface="微软雅黑" pitchFamily="34" charset="-122"/>
                </a:rPr>
                <a:t>结合</a:t>
              </a:r>
              <a:r>
                <a:rPr lang="zh-CN" altLang="en-US" sz="1400" dirty="0">
                  <a:solidFill>
                    <a:srgbClr val="FF0000"/>
                  </a:solidFill>
                  <a:latin typeface="微软雅黑" pitchFamily="34" charset="-122"/>
                  <a:ea typeface="微软雅黑" pitchFamily="34" charset="-122"/>
                </a:rPr>
                <a:t>指标分析</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预测结果</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判断风险</a:t>
              </a:r>
              <a:r>
                <a:rPr lang="zh-CN" altLang="en-US" sz="1400" dirty="0">
                  <a:solidFill>
                    <a:srgbClr val="FF0000"/>
                  </a:solidFill>
                  <a:latin typeface="微软雅黑" pitchFamily="34" charset="-122"/>
                  <a:ea typeface="微软雅黑" pitchFamily="34" charset="-122"/>
                </a:rPr>
                <a:t>来源与等级</a:t>
              </a:r>
            </a:p>
          </p:txBody>
        </p:sp>
        <p:sp>
          <p:nvSpPr>
            <p:cNvPr id="51" name="圆角矩形 74"/>
            <p:cNvSpPr>
              <a:spLocks noChangeArrowheads="1"/>
            </p:cNvSpPr>
            <p:nvPr/>
          </p:nvSpPr>
          <p:spPr bwMode="auto">
            <a:xfrm>
              <a:off x="3654424" y="6306843"/>
              <a:ext cx="2501492" cy="454024"/>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制定</a:t>
              </a:r>
              <a:r>
                <a:rPr lang="zh-CN" altLang="en-US" sz="1400" dirty="0">
                  <a:solidFill>
                    <a:srgbClr val="FF0000"/>
                  </a:solidFill>
                  <a:latin typeface="微软雅黑" pitchFamily="34" charset="-122"/>
                  <a:ea typeface="微软雅黑" pitchFamily="34" charset="-122"/>
                </a:rPr>
                <a:t>风险应对方案</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危机处理预案</a:t>
              </a:r>
              <a:r>
                <a:rPr lang="zh-CN" altLang="en-US" sz="1400" dirty="0">
                  <a:latin typeface="微软雅黑" pitchFamily="34" charset="-122"/>
                  <a:ea typeface="微软雅黑" pitchFamily="34" charset="-122"/>
                </a:rPr>
                <a:t>，进入</a:t>
              </a:r>
              <a:r>
                <a:rPr lang="zh-CN" altLang="en-US" sz="1400" dirty="0">
                  <a:solidFill>
                    <a:srgbClr val="FF0000"/>
                  </a:solidFill>
                  <a:latin typeface="微软雅黑" pitchFamily="34" charset="-122"/>
                  <a:ea typeface="微软雅黑" pitchFamily="34" charset="-122"/>
                </a:rPr>
                <a:t>风险监管</a:t>
              </a:r>
              <a:r>
                <a:rPr lang="zh-CN" altLang="en-US" sz="1400" dirty="0">
                  <a:latin typeface="微软雅黑" pitchFamily="34" charset="-122"/>
                  <a:ea typeface="微软雅黑" pitchFamily="34" charset="-122"/>
                </a:rPr>
                <a:t>状态</a:t>
              </a:r>
            </a:p>
          </p:txBody>
        </p:sp>
      </p:grpSp>
      <p:sp>
        <p:nvSpPr>
          <p:cNvPr id="69" name="TextBox 35"/>
          <p:cNvSpPr txBox="1"/>
          <p:nvPr/>
        </p:nvSpPr>
        <p:spPr>
          <a:xfrm>
            <a:off x="3780756" y="2172631"/>
            <a:ext cx="1463857" cy="752514"/>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100" dirty="0">
                <a:latin typeface="微软雅黑" panose="020B0503020204020204" pitchFamily="34" charset="-122"/>
                <a:ea typeface="微软雅黑" panose="020B0503020204020204" pitchFamily="34" charset="-122"/>
              </a:rPr>
              <a:t>物料成本   人工成本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能源成本   原料成本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物流成本   耗材成本</a:t>
            </a:r>
            <a:endParaRPr lang="en-US" altLang="zh-CN" sz="1100" dirty="0">
              <a:latin typeface="微软雅黑" panose="020B0503020204020204" pitchFamily="34" charset="-122"/>
              <a:ea typeface="微软雅黑" panose="020B0503020204020204" pitchFamily="34" charset="-122"/>
            </a:endParaRPr>
          </a:p>
        </p:txBody>
      </p:sp>
      <p:sp>
        <p:nvSpPr>
          <p:cNvPr id="70" name="圆角矩形 48"/>
          <p:cNvSpPr>
            <a:spLocks noChangeArrowheads="1"/>
          </p:cNvSpPr>
          <p:nvPr/>
        </p:nvSpPr>
        <p:spPr bwMode="auto">
          <a:xfrm>
            <a:off x="-21869" y="2312708"/>
            <a:ext cx="2603942"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通过</a:t>
            </a:r>
            <a:r>
              <a:rPr lang="zh-CN" altLang="en-US" sz="1400" dirty="0">
                <a:solidFill>
                  <a:srgbClr val="FF0000"/>
                </a:solidFill>
                <a:latin typeface="微软雅黑" pitchFamily="34" charset="-122"/>
                <a:ea typeface="微软雅黑" pitchFamily="34" charset="-122"/>
              </a:rPr>
              <a:t>定性描述</a:t>
            </a:r>
            <a:r>
              <a:rPr lang="zh-CN" altLang="en-US" sz="1400" dirty="0">
                <a:latin typeface="微软雅黑" pitchFamily="34" charset="-122"/>
                <a:ea typeface="微软雅黑" pitchFamily="34" charset="-122"/>
              </a:rPr>
              <a:t>与</a:t>
            </a:r>
            <a:r>
              <a:rPr lang="zh-CN" altLang="en-US" sz="1400" dirty="0">
                <a:solidFill>
                  <a:srgbClr val="FF0000"/>
                </a:solidFill>
                <a:latin typeface="微软雅黑" pitchFamily="34" charset="-122"/>
                <a:ea typeface="微软雅黑" pitchFamily="34" charset="-122"/>
              </a:rPr>
              <a:t>定量分析</a:t>
            </a:r>
            <a:r>
              <a:rPr lang="zh-CN" altLang="en-US" sz="1400" dirty="0">
                <a:latin typeface="微软雅黑" pitchFamily="34" charset="-122"/>
                <a:ea typeface="微软雅黑" pitchFamily="34" charset="-122"/>
              </a:rPr>
              <a:t>，分析风险发生的可能性及其影响</a:t>
            </a:r>
          </a:p>
        </p:txBody>
      </p:sp>
      <p:sp>
        <p:nvSpPr>
          <p:cNvPr id="71" name="矩形 70"/>
          <p:cNvSpPr/>
          <p:nvPr/>
        </p:nvSpPr>
        <p:spPr>
          <a:xfrm>
            <a:off x="5824053" y="2840415"/>
            <a:ext cx="3136252" cy="932563"/>
          </a:xfrm>
          <a:prstGeom prst="rect">
            <a:avLst/>
          </a:prstGeom>
        </p:spPr>
        <p:txBody>
          <a:bodyPr wrap="square">
            <a:spAutoFit/>
          </a:bodyPr>
          <a:lstStyle/>
          <a:p>
            <a:pPr>
              <a:lnSpc>
                <a:spcPct val="130000"/>
              </a:lnSpc>
            </a:pPr>
            <a:r>
              <a:rPr lang="zh-CN" altLang="en-US" sz="1400" b="1" dirty="0">
                <a:latin typeface="微软雅黑" panose="020B0503020204020204" pitchFamily="34" charset="-122"/>
                <a:ea typeface="微软雅黑" panose="020B0503020204020204" pitchFamily="34" charset="-122"/>
              </a:rPr>
              <a:t>    在成本管理中，对成本指标进行</a:t>
            </a:r>
            <a:r>
              <a:rPr lang="zh-CN" altLang="en-US" sz="1400" b="1" dirty="0">
                <a:solidFill>
                  <a:srgbClr val="FF0000"/>
                </a:solidFill>
                <a:latin typeface="微软雅黑" panose="020B0503020204020204" pitchFamily="34" charset="-122"/>
                <a:ea typeface="微软雅黑" panose="020B0503020204020204" pitchFamily="34" charset="-122"/>
              </a:rPr>
              <a:t>风险分析</a:t>
            </a:r>
            <a:r>
              <a:rPr lang="zh-CN" altLang="en-US" sz="1400" b="1" dirty="0">
                <a:latin typeface="微软雅黑" panose="020B0503020204020204" pitchFamily="34" charset="-122"/>
                <a:ea typeface="微软雅黑" panose="020B0503020204020204" pitchFamily="34" charset="-122"/>
              </a:rPr>
              <a:t>并</a:t>
            </a:r>
            <a:r>
              <a:rPr lang="zh-CN" altLang="en-US" sz="1400" b="1" dirty="0">
                <a:solidFill>
                  <a:srgbClr val="FF0000"/>
                </a:solidFill>
                <a:latin typeface="微软雅黑" panose="020B0503020204020204" pitchFamily="34" charset="-122"/>
                <a:ea typeface="微软雅黑" panose="020B0503020204020204" pitchFamily="34" charset="-122"/>
              </a:rPr>
              <a:t>建立预警机制</a:t>
            </a:r>
            <a:r>
              <a:rPr lang="zh-CN" altLang="en-US" sz="1400" b="1" dirty="0">
                <a:latin typeface="微软雅黑" panose="020B0503020204020204" pitchFamily="34" charset="-122"/>
                <a:ea typeface="微软雅黑" panose="020B0503020204020204" pitchFamily="34" charset="-122"/>
              </a:rPr>
              <a:t>是企业管理决策中的重要环节。</a:t>
            </a:r>
          </a:p>
        </p:txBody>
      </p:sp>
      <p:sp>
        <p:nvSpPr>
          <p:cNvPr id="73" name="文本框 72">
            <a:extLst>
              <a:ext uri="{FF2B5EF4-FFF2-40B4-BE49-F238E27FC236}">
                <a16:creationId xmlns="" xmlns:a16="http://schemas.microsoft.com/office/drawing/2014/main" id="{4DA97AFC-8970-4E93-8597-20BA4F68313A}"/>
              </a:ext>
            </a:extLst>
          </p:cNvPr>
          <p:cNvSpPr txBox="1"/>
          <p:nvPr/>
        </p:nvSpPr>
        <p:spPr>
          <a:xfrm>
            <a:off x="2510991" y="786554"/>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风险预测与规避</a:t>
            </a:r>
          </a:p>
        </p:txBody>
      </p:sp>
    </p:spTree>
    <p:extLst>
      <p:ext uri="{BB962C8B-B14F-4D97-AF65-F5344CB8AC3E}">
        <p14:creationId xmlns:p14="http://schemas.microsoft.com/office/powerpoint/2010/main" val="1155864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14" name="矩形 13"/>
          <p:cNvSpPr/>
          <p:nvPr/>
        </p:nvSpPr>
        <p:spPr>
          <a:xfrm>
            <a:off x="1487006" y="2562046"/>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质量指标计算与展示</a:t>
            </a:r>
            <a:endParaRPr lang="zh-CN" altLang="en-US" sz="1600" b="1" dirty="0">
              <a:solidFill>
                <a:schemeClr val="bg1"/>
              </a:solidFill>
              <a:latin typeface="微软雅黑" pitchFamily="34" charset="-122"/>
              <a:ea typeface="微软雅黑" pitchFamily="34" charset="-122"/>
            </a:endParaRPr>
          </a:p>
        </p:txBody>
      </p:sp>
      <p:sp>
        <p:nvSpPr>
          <p:cNvPr id="15" name="矩形 14"/>
          <p:cNvSpPr/>
          <p:nvPr/>
        </p:nvSpPr>
        <p:spPr>
          <a:xfrm>
            <a:off x="1487006" y="310415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质量问题的追溯分析</a:t>
            </a:r>
            <a:endParaRPr lang="zh-CN" altLang="en-US" sz="1600" b="1" dirty="0">
              <a:solidFill>
                <a:schemeClr val="bg1"/>
              </a:solidFill>
              <a:latin typeface="微软雅黑" pitchFamily="34" charset="-122"/>
              <a:ea typeface="微软雅黑" pitchFamily="34" charset="-122"/>
            </a:endParaRPr>
          </a:p>
        </p:txBody>
      </p:sp>
      <p:sp>
        <p:nvSpPr>
          <p:cNvPr id="16" name="矩形 15"/>
          <p:cNvSpPr/>
          <p:nvPr/>
        </p:nvSpPr>
        <p:spPr>
          <a:xfrm>
            <a:off x="1487006" y="370659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质量设计产品改进</a:t>
            </a:r>
            <a:endParaRPr lang="zh-CN" altLang="en-US" sz="1600" b="1" dirty="0">
              <a:solidFill>
                <a:schemeClr val="bg1"/>
              </a:solidFill>
              <a:latin typeface="微软雅黑" pitchFamily="34" charset="-122"/>
              <a:ea typeface="微软雅黑" pitchFamily="34" charset="-122"/>
            </a:endParaRPr>
          </a:p>
        </p:txBody>
      </p:sp>
      <p:sp>
        <p:nvSpPr>
          <p:cNvPr id="17" name="矩形 16"/>
          <p:cNvSpPr/>
          <p:nvPr/>
        </p:nvSpPr>
        <p:spPr>
          <a:xfrm>
            <a:off x="548776" y="4928226"/>
            <a:ext cx="7977544" cy="700576"/>
          </a:xfrm>
          <a:prstGeom prst="rect">
            <a:avLst/>
          </a:prstGeom>
        </p:spPr>
        <p:txBody>
          <a:bodyPr wrap="square">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根据历史</a:t>
            </a:r>
            <a:r>
              <a:rPr lang="zh-CN" altLang="zh-CN" sz="1400" b="1" dirty="0" smtClean="0">
                <a:latin typeface="微软雅黑" panose="020B0503020204020204" pitchFamily="34" charset="-122"/>
                <a:ea typeface="微软雅黑" panose="020B0503020204020204" pitchFamily="34" charset="-122"/>
              </a:rPr>
              <a:t>质量</a:t>
            </a:r>
            <a:r>
              <a:rPr lang="zh-CN" altLang="en-US" sz="1400" b="1" dirty="0" smtClean="0">
                <a:latin typeface="微软雅黑" panose="020B0503020204020204" pitchFamily="34" charset="-122"/>
                <a:ea typeface="微软雅黑" panose="020B0503020204020204" pitchFamily="34" charset="-122"/>
              </a:rPr>
              <a:t>数据对</a:t>
            </a:r>
            <a:r>
              <a:rPr lang="zh-CN" altLang="en-US" sz="1400" b="1" dirty="0" smtClean="0">
                <a:solidFill>
                  <a:srgbClr val="FF0000"/>
                </a:solidFill>
                <a:latin typeface="微软雅黑" panose="020B0503020204020204" pitchFamily="34" charset="-122"/>
                <a:ea typeface="微软雅黑" panose="020B0503020204020204" pitchFamily="34" charset="-122"/>
              </a:rPr>
              <a:t>核心</a:t>
            </a:r>
            <a:r>
              <a:rPr lang="en-US" altLang="zh-CN" sz="1400" b="1" dirty="0" smtClean="0">
                <a:solidFill>
                  <a:srgbClr val="FF0000"/>
                </a:solidFill>
                <a:latin typeface="微软雅黑" panose="020B0503020204020204" pitchFamily="34" charset="-122"/>
                <a:ea typeface="微软雅黑" panose="020B0503020204020204" pitchFamily="34" charset="-122"/>
              </a:rPr>
              <a:t>KPI</a:t>
            </a:r>
            <a:r>
              <a:rPr lang="zh-CN" altLang="en-US" sz="1400" b="1" dirty="0" smtClean="0">
                <a:solidFill>
                  <a:srgbClr val="FF0000"/>
                </a:solidFill>
                <a:latin typeface="微软雅黑" panose="020B0503020204020204" pitchFamily="34" charset="-122"/>
                <a:ea typeface="微软雅黑" panose="020B0503020204020204" pitchFamily="34" charset="-122"/>
              </a:rPr>
              <a:t>指标</a:t>
            </a:r>
            <a:r>
              <a:rPr lang="zh-CN" altLang="en-US" sz="1400" b="1" dirty="0" smtClean="0">
                <a:latin typeface="微软雅黑" panose="020B0503020204020204" pitchFamily="34" charset="-122"/>
                <a:ea typeface="微软雅黑" panose="020B0503020204020204" pitchFamily="34" charset="-122"/>
              </a:rPr>
              <a:t>进行计算与展示，并对于存在的历史质量问题进行生产</a:t>
            </a:r>
            <a:r>
              <a:rPr lang="zh-CN" altLang="en-US" sz="1400" b="1" dirty="0" smtClean="0">
                <a:solidFill>
                  <a:srgbClr val="FF0000"/>
                </a:solidFill>
                <a:latin typeface="微软雅黑" panose="020B0503020204020204" pitchFamily="34" charset="-122"/>
                <a:ea typeface="微软雅黑" panose="020B0503020204020204" pitchFamily="34" charset="-122"/>
              </a:rPr>
              <a:t>全</a:t>
            </a:r>
            <a:r>
              <a:rPr lang="zh-CN" altLang="en-US" sz="1400" b="1" dirty="0">
                <a:solidFill>
                  <a:srgbClr val="FF0000"/>
                </a:solidFill>
                <a:latin typeface="微软雅黑" panose="020B0503020204020204" pitchFamily="34" charset="-122"/>
                <a:ea typeface="微软雅黑" panose="020B0503020204020204" pitchFamily="34" charset="-122"/>
              </a:rPr>
              <a:t>流程的问题分析</a:t>
            </a:r>
            <a:r>
              <a:rPr lang="zh-CN" altLang="en-US" sz="1400" b="1" dirty="0" smtClean="0">
                <a:solidFill>
                  <a:srgbClr val="FF0000"/>
                </a:solidFill>
                <a:latin typeface="微软雅黑" panose="020B0503020204020204" pitchFamily="34" charset="-122"/>
                <a:ea typeface="微软雅黑" panose="020B0503020204020204" pitchFamily="34" charset="-122"/>
              </a:rPr>
              <a:t>与原因追溯</a:t>
            </a:r>
            <a:r>
              <a:rPr lang="zh-CN" altLang="en-US" sz="1400" b="1" dirty="0" smtClean="0">
                <a:latin typeface="微软雅黑" panose="020B0503020204020204" pitchFamily="34" charset="-122"/>
                <a:ea typeface="微软雅黑" panose="020B0503020204020204" pitchFamily="34" charset="-122"/>
              </a:rPr>
              <a:t>，结合材料工艺研究</a:t>
            </a:r>
            <a:r>
              <a:rPr lang="zh-CN" altLang="en-US" sz="1400" b="1" dirty="0" smtClean="0">
                <a:solidFill>
                  <a:srgbClr val="FF0000"/>
                </a:solidFill>
                <a:latin typeface="微软雅黑" panose="020B0503020204020204" pitchFamily="34" charset="-122"/>
                <a:ea typeface="微软雅黑" panose="020B0503020204020204" pitchFamily="34" charset="-122"/>
              </a:rPr>
              <a:t>维护更新产品工艺库</a:t>
            </a:r>
            <a:r>
              <a:rPr lang="zh-CN" altLang="en-US" sz="1400" b="1" dirty="0" smtClean="0">
                <a:latin typeface="微软雅黑" panose="020B0503020204020204" pitchFamily="34" charset="-122"/>
                <a:ea typeface="微软雅黑" panose="020B0503020204020204" pitchFamily="34" charset="-122"/>
              </a:rPr>
              <a:t>，实现</a:t>
            </a:r>
            <a:r>
              <a:rPr lang="zh-CN" altLang="en-US" sz="1400" b="1" dirty="0" smtClean="0">
                <a:solidFill>
                  <a:srgbClr val="FF0000"/>
                </a:solidFill>
                <a:latin typeface="微软雅黑" panose="020B0503020204020204" pitchFamily="34" charset="-122"/>
                <a:ea typeface="微软雅黑" panose="020B0503020204020204" pitchFamily="34" charset="-122"/>
              </a:rPr>
              <a:t>质量设计的持续改进</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cxnSp>
        <p:nvCxnSpPr>
          <p:cNvPr id="18" name="肘形连接符 17"/>
          <p:cNvCxnSpPr>
            <a:endCxn id="14" idx="1"/>
          </p:cNvCxnSpPr>
          <p:nvPr/>
        </p:nvCxnSpPr>
        <p:spPr>
          <a:xfrm rot="16200000" flipH="1">
            <a:off x="1036645" y="2276341"/>
            <a:ext cx="490905"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15" idx="1"/>
          </p:cNvCxnSpPr>
          <p:nvPr/>
        </p:nvCxnSpPr>
        <p:spPr>
          <a:xfrm rot="16200000" flipH="1">
            <a:off x="769006" y="2550811"/>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endCxn id="16" idx="1"/>
          </p:cNvCxnSpPr>
          <p:nvPr/>
        </p:nvCxnSpPr>
        <p:spPr>
          <a:xfrm rot="16200000" flipH="1">
            <a:off x="487749" y="2871994"/>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416991" y="1230893"/>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2" name="椭圆 21"/>
          <p:cNvSpPr/>
          <p:nvPr/>
        </p:nvSpPr>
        <p:spPr>
          <a:xfrm>
            <a:off x="548776" y="1278751"/>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任意多边形 22"/>
          <p:cNvSpPr/>
          <p:nvPr/>
        </p:nvSpPr>
        <p:spPr>
          <a:xfrm>
            <a:off x="416991" y="1250325"/>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4" name="椭圆 23"/>
          <p:cNvSpPr/>
          <p:nvPr/>
        </p:nvSpPr>
        <p:spPr>
          <a:xfrm>
            <a:off x="548776" y="1298183"/>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5" name="表格 24"/>
          <p:cNvGraphicFramePr>
            <a:graphicFrameLocks noGrp="1"/>
          </p:cNvGraphicFramePr>
          <p:nvPr>
            <p:extLst/>
          </p:nvPr>
        </p:nvGraphicFramePr>
        <p:xfrm>
          <a:off x="4369769" y="1492439"/>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a16="http://schemas.microsoft.com/office/drawing/2014/main" xmlns="" val="20000"/>
                    </a:ext>
                  </a:extLst>
                </a:gridCol>
                <a:gridCol w="3521776">
                  <a:extLst>
                    <a:ext uri="{9D8B030D-6E8A-4147-A177-3AD203B41FA5}">
                      <a16:colId xmlns:a16="http://schemas.microsoft.com/office/drawing/2014/main" xmlns="" val="20001"/>
                    </a:ext>
                  </a:extLst>
                </a:gridCol>
              </a:tblGrid>
              <a:tr h="395295">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95295">
                <a:tc rowSpan="4">
                  <a:txBody>
                    <a:bodyPr/>
                    <a:lstStyle/>
                    <a:p>
                      <a:pPr algn="ctr"/>
                      <a:r>
                        <a:rPr lang="zh-CN" altLang="en-US" sz="1400" dirty="0" smtClean="0">
                          <a:latin typeface="微软雅黑" panose="020B0503020204020204" pitchFamily="34" charset="-122"/>
                          <a:ea typeface="微软雅黑" panose="020B0503020204020204" pitchFamily="34" charset="-122"/>
                        </a:rPr>
                        <a:t>熔炼过程</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a16="http://schemas.microsoft.com/office/drawing/2014/main" xmlns="" val="10001"/>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a16="http://schemas.microsoft.com/office/drawing/2014/main" xmlns="" val="10002"/>
                  </a:ext>
                </a:extLst>
              </a:tr>
              <a:tr h="395295">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a16="http://schemas.microsoft.com/office/drawing/2014/main" xmlns="" val="10003"/>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a16="http://schemas.microsoft.com/office/drawing/2014/main" xmlns="" val="10004"/>
                  </a:ext>
                </a:extLst>
              </a:tr>
              <a:tr h="395295">
                <a:tc rowSpan="2">
                  <a:txBody>
                    <a:bodyPr/>
                    <a:lstStyle/>
                    <a:p>
                      <a:pPr algn="ctr"/>
                      <a:r>
                        <a:rPr lang="zh-CN" altLang="en-US" sz="14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a16="http://schemas.microsoft.com/office/drawing/2014/main" xmlns="" val="10005"/>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624142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grpSp>
        <p:nvGrpSpPr>
          <p:cNvPr id="8" name="组合 7"/>
          <p:cNvGrpSpPr/>
          <p:nvPr/>
        </p:nvGrpSpPr>
        <p:grpSpPr>
          <a:xfrm>
            <a:off x="1292198" y="1492279"/>
            <a:ext cx="6879132" cy="4965990"/>
            <a:chOff x="663548" y="1477888"/>
            <a:chExt cx="6879132" cy="4965990"/>
          </a:xfrm>
        </p:grpSpPr>
        <p:grpSp>
          <p:nvGrpSpPr>
            <p:cNvPr id="27" name="组合 26">
              <a:extLst>
                <a:ext uri="{FF2B5EF4-FFF2-40B4-BE49-F238E27FC236}">
                  <a16:creationId xmlns:a16="http://schemas.microsoft.com/office/drawing/2014/main" xmlns="" id="{DCF9D09E-CB54-48ED-BEC3-D90B43208740}"/>
                </a:ext>
              </a:extLst>
            </p:cNvPr>
            <p:cNvGrpSpPr/>
            <p:nvPr/>
          </p:nvGrpSpPr>
          <p:grpSpPr>
            <a:xfrm>
              <a:off x="663548" y="1477888"/>
              <a:ext cx="6879132" cy="4965990"/>
              <a:chOff x="2908921" y="1355792"/>
              <a:chExt cx="6879132" cy="4965990"/>
            </a:xfrm>
          </p:grpSpPr>
          <p:sp>
            <p:nvSpPr>
              <p:cNvPr id="28" name="任意多边形: 形状 4">
                <a:extLst>
                  <a:ext uri="{FF2B5EF4-FFF2-40B4-BE49-F238E27FC236}">
                    <a16:creationId xmlns:a16="http://schemas.microsoft.com/office/drawing/2014/main" xmlns="" id="{24359FB1-3137-4EA3-AF28-2BF8C018E198}"/>
                  </a:ext>
                </a:extLst>
              </p:cNvPr>
              <p:cNvSpPr/>
              <p:nvPr/>
            </p:nvSpPr>
            <p:spPr>
              <a:xfrm rot="16200000">
                <a:off x="3307149" y="5235681"/>
                <a:ext cx="716019" cy="1456180"/>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endParaRPr lang="zh-CN" altLang="en-US" sz="1200" kern="1200" dirty="0">
                  <a:latin typeface="微软雅黑" panose="020B0503020204020204" pitchFamily="34" charset="-122"/>
                  <a:ea typeface="微软雅黑" panose="020B0503020204020204" pitchFamily="34" charset="-122"/>
                </a:endParaRPr>
              </a:p>
            </p:txBody>
          </p:sp>
          <p:sp>
            <p:nvSpPr>
              <p:cNvPr id="29" name="任意多边形: 形状 5">
                <a:extLst>
                  <a:ext uri="{FF2B5EF4-FFF2-40B4-BE49-F238E27FC236}">
                    <a16:creationId xmlns:a16="http://schemas.microsoft.com/office/drawing/2014/main" xmlns="" id="{6587496E-13A0-4FF2-8A62-316C86549122}"/>
                  </a:ext>
                </a:extLst>
              </p:cNvPr>
              <p:cNvSpPr/>
              <p:nvPr/>
            </p:nvSpPr>
            <p:spPr>
              <a:xfrm>
                <a:off x="3226619" y="5721744"/>
                <a:ext cx="1092677" cy="496355"/>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质量在线监控</a:t>
                </a:r>
              </a:p>
            </p:txBody>
          </p:sp>
          <p:sp>
            <p:nvSpPr>
              <p:cNvPr id="30" name="任意多边形: 形状 6">
                <a:extLst>
                  <a:ext uri="{FF2B5EF4-FFF2-40B4-BE49-F238E27FC236}">
                    <a16:creationId xmlns:a16="http://schemas.microsoft.com/office/drawing/2014/main" xmlns="" id="{580782FE-6CEE-4BC8-81BE-7D3F891F9188}"/>
                  </a:ext>
                </a:extLst>
              </p:cNvPr>
              <p:cNvSpPr/>
              <p:nvPr/>
            </p:nvSpPr>
            <p:spPr>
              <a:xfrm rot="16200000">
                <a:off x="4789412" y="5209598"/>
                <a:ext cx="716019" cy="1508345"/>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37719" rIns="48895" bIns="1053190" numCol="1" spcCol="1270" anchor="ctr" anchorCtr="0">
                <a:noAutofit/>
              </a:bodyPr>
              <a:lstStyle/>
              <a:p>
                <a:pPr marL="0" lvl="0" indent="0" algn="r" defTabSz="488950">
                  <a:lnSpc>
                    <a:spcPct val="90000"/>
                  </a:lnSpc>
                  <a:spcBef>
                    <a:spcPct val="0"/>
                  </a:spcBef>
                  <a:spcAft>
                    <a:spcPct val="35000"/>
                  </a:spcAft>
                  <a:buNone/>
                </a:pPr>
                <a:r>
                  <a:rPr lang="en-US" altLang="zh-CN" sz="1100" kern="1200" dirty="0">
                    <a:latin typeface="微软雅黑" panose="020B0503020204020204" pitchFamily="34" charset="-122"/>
                    <a:ea typeface="微软雅黑" panose="020B0503020204020204" pitchFamily="34" charset="-122"/>
                  </a:rPr>
                  <a:t> </a:t>
                </a:r>
                <a:endParaRPr lang="zh-CN" altLang="en-US" sz="1100" kern="1200" dirty="0">
                  <a:latin typeface="微软雅黑" panose="020B0503020204020204" pitchFamily="34" charset="-122"/>
                  <a:ea typeface="微软雅黑" panose="020B0503020204020204" pitchFamily="34" charset="-122"/>
                </a:endParaRPr>
              </a:p>
            </p:txBody>
          </p:sp>
          <p:sp>
            <p:nvSpPr>
              <p:cNvPr id="31" name="流程图: 摘录 30">
                <a:extLst>
                  <a:ext uri="{FF2B5EF4-FFF2-40B4-BE49-F238E27FC236}">
                    <a16:creationId xmlns:a16="http://schemas.microsoft.com/office/drawing/2014/main" xmlns="" id="{B6E64A00-089F-4A37-AD32-AD9392BC5C35}"/>
                  </a:ext>
                </a:extLst>
              </p:cNvPr>
              <p:cNvSpPr/>
              <p:nvPr/>
            </p:nvSpPr>
            <p:spPr>
              <a:xfrm rot="5400000">
                <a:off x="4253896"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任意多边形: 形状 8">
                <a:extLst>
                  <a:ext uri="{FF2B5EF4-FFF2-40B4-BE49-F238E27FC236}">
                    <a16:creationId xmlns:a16="http://schemas.microsoft.com/office/drawing/2014/main" xmlns="" id="{49DE8FE8-B176-4D48-AED3-425EE3BA25F8}"/>
                  </a:ext>
                </a:extLst>
              </p:cNvPr>
              <p:cNvSpPr/>
              <p:nvPr/>
            </p:nvSpPr>
            <p:spPr>
              <a:xfrm>
                <a:off x="4602576" y="5699927"/>
                <a:ext cx="1194442" cy="52768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成品质量检测</a:t>
                </a:r>
              </a:p>
            </p:txBody>
          </p:sp>
          <p:sp>
            <p:nvSpPr>
              <p:cNvPr id="33" name="任意多边形: 形状 9">
                <a:extLst>
                  <a:ext uri="{FF2B5EF4-FFF2-40B4-BE49-F238E27FC236}">
                    <a16:creationId xmlns:a16="http://schemas.microsoft.com/office/drawing/2014/main" xmlns="" id="{BCE9B6C0-D258-4DE5-898F-90162EF1565F}"/>
                  </a:ext>
                </a:extLst>
              </p:cNvPr>
              <p:cNvSpPr/>
              <p:nvPr/>
            </p:nvSpPr>
            <p:spPr>
              <a:xfrm rot="16200000">
                <a:off x="6045072" y="5383721"/>
                <a:ext cx="716019" cy="1141442"/>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 </a:t>
                </a:r>
                <a:endParaRPr lang="zh-CN" altLang="en-US" sz="1200" kern="1200" dirty="0">
                  <a:latin typeface="微软雅黑" panose="020B0503020204020204" pitchFamily="34" charset="-122"/>
                  <a:ea typeface="微软雅黑" panose="020B0503020204020204" pitchFamily="34" charset="-122"/>
                </a:endParaRPr>
              </a:p>
            </p:txBody>
          </p:sp>
          <p:sp>
            <p:nvSpPr>
              <p:cNvPr id="34" name="流程图: 摘录 33">
                <a:extLst>
                  <a:ext uri="{FF2B5EF4-FFF2-40B4-BE49-F238E27FC236}">
                    <a16:creationId xmlns:a16="http://schemas.microsoft.com/office/drawing/2014/main" xmlns="" id="{BAA5ABD8-1524-48AE-8472-E2B2369A34B0}"/>
                  </a:ext>
                </a:extLst>
              </p:cNvPr>
              <p:cNvSpPr/>
              <p:nvPr/>
            </p:nvSpPr>
            <p:spPr>
              <a:xfrm rot="5400000">
                <a:off x="5616461"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任意多边形: 形状 11">
                <a:extLst>
                  <a:ext uri="{FF2B5EF4-FFF2-40B4-BE49-F238E27FC236}">
                    <a16:creationId xmlns:a16="http://schemas.microsoft.com/office/drawing/2014/main" xmlns="" id="{01C60C6A-5844-4B51-A860-AB4F1427DD46}"/>
                  </a:ext>
                </a:extLst>
              </p:cNvPr>
              <p:cNvSpPr/>
              <p:nvPr/>
            </p:nvSpPr>
            <p:spPr>
              <a:xfrm>
                <a:off x="5993018" y="5605764"/>
                <a:ext cx="980783" cy="71601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ct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用户</a:t>
                </a:r>
              </a:p>
            </p:txBody>
          </p:sp>
          <p:pic>
            <p:nvPicPr>
              <p:cNvPr id="36" name="图片 35">
                <a:extLst>
                  <a:ext uri="{FF2B5EF4-FFF2-40B4-BE49-F238E27FC236}">
                    <a16:creationId xmlns:a16="http://schemas.microsoft.com/office/drawing/2014/main" xmlns="" id="{ED85EA67-C472-40D6-93DE-7C3F2FBB33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2367" y="5872198"/>
                <a:ext cx="189620" cy="221317"/>
              </a:xfrm>
              <a:prstGeom prst="rect">
                <a:avLst/>
              </a:prstGeom>
            </p:spPr>
          </p:pic>
          <p:pic>
            <p:nvPicPr>
              <p:cNvPr id="37" name="图片 36">
                <a:extLst>
                  <a:ext uri="{FF2B5EF4-FFF2-40B4-BE49-F238E27FC236}">
                    <a16:creationId xmlns:a16="http://schemas.microsoft.com/office/drawing/2014/main" xmlns="" id="{2DBD55A4-D9BF-4BCF-A22E-E67FC8183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8638" y="5814471"/>
                <a:ext cx="283584" cy="298601"/>
              </a:xfrm>
              <a:prstGeom prst="rect">
                <a:avLst/>
              </a:prstGeom>
            </p:spPr>
          </p:pic>
          <p:pic>
            <p:nvPicPr>
              <p:cNvPr id="38" name="图片 37">
                <a:extLst>
                  <a:ext uri="{FF2B5EF4-FFF2-40B4-BE49-F238E27FC236}">
                    <a16:creationId xmlns:a16="http://schemas.microsoft.com/office/drawing/2014/main" xmlns="" id="{3981798A-F501-4B20-8F8F-80E077F270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5547" y="5798747"/>
                <a:ext cx="326384" cy="339359"/>
              </a:xfrm>
              <a:prstGeom prst="rect">
                <a:avLst/>
              </a:prstGeom>
            </p:spPr>
          </p:pic>
          <p:sp>
            <p:nvSpPr>
              <p:cNvPr id="39" name="上箭头 23">
                <a:extLst>
                  <a:ext uri="{FF2B5EF4-FFF2-40B4-BE49-F238E27FC236}">
                    <a16:creationId xmlns:a16="http://schemas.microsoft.com/office/drawing/2014/main" xmlns="" id="{9C7E9F68-64DD-4BD4-A9BC-51EAB7628209}"/>
                  </a:ext>
                </a:extLst>
              </p:cNvPr>
              <p:cNvSpPr/>
              <p:nvPr/>
            </p:nvSpPr>
            <p:spPr>
              <a:xfrm>
                <a:off x="3502841" y="4918101"/>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上箭头 35">
                <a:extLst>
                  <a:ext uri="{FF2B5EF4-FFF2-40B4-BE49-F238E27FC236}">
                    <a16:creationId xmlns:a16="http://schemas.microsoft.com/office/drawing/2014/main" xmlns="" id="{E143ACB8-0F43-49C8-B306-DE7F52528E1D}"/>
                  </a:ext>
                </a:extLst>
              </p:cNvPr>
              <p:cNvSpPr/>
              <p:nvPr/>
            </p:nvSpPr>
            <p:spPr>
              <a:xfrm>
                <a:off x="4968312" y="4918101"/>
                <a:ext cx="296488" cy="685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箭头 43">
                <a:extLst>
                  <a:ext uri="{FF2B5EF4-FFF2-40B4-BE49-F238E27FC236}">
                    <a16:creationId xmlns:a16="http://schemas.microsoft.com/office/drawing/2014/main" xmlns="" id="{D753DB79-326D-4D2E-A90F-5B42B503F79C}"/>
                  </a:ext>
                </a:extLst>
              </p:cNvPr>
              <p:cNvSpPr/>
              <p:nvPr/>
            </p:nvSpPr>
            <p:spPr>
              <a:xfrm>
                <a:off x="6218832" y="4908770"/>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xmlns="" id="{263E01B7-DA0C-4946-A043-B0740FBE02EA}"/>
                  </a:ext>
                </a:extLst>
              </p:cNvPr>
              <p:cNvGrpSpPr/>
              <p:nvPr/>
            </p:nvGrpSpPr>
            <p:grpSpPr>
              <a:xfrm>
                <a:off x="3350799" y="3266279"/>
                <a:ext cx="3164521" cy="1623829"/>
                <a:chOff x="1811249" y="3170091"/>
                <a:chExt cx="3164521" cy="1623829"/>
              </a:xfrm>
            </p:grpSpPr>
            <p:sp>
              <p:nvSpPr>
                <p:cNvPr id="81" name="任意多边形 25">
                  <a:extLst>
                    <a:ext uri="{FF2B5EF4-FFF2-40B4-BE49-F238E27FC236}">
                      <a16:creationId xmlns:a16="http://schemas.microsoft.com/office/drawing/2014/main" xmlns="" id="{BD9D10BB-B64A-4D0D-83FF-B2DB003FD041}"/>
                    </a:ext>
                  </a:extLst>
                </p:cNvPr>
                <p:cNvSpPr/>
                <p:nvPr/>
              </p:nvSpPr>
              <p:spPr>
                <a:xfrm>
                  <a:off x="1840271" y="3170091"/>
                  <a:ext cx="3135499"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质量数据分析</a:t>
                  </a:r>
                </a:p>
              </p:txBody>
            </p:sp>
            <p:sp>
              <p:nvSpPr>
                <p:cNvPr id="82" name="任意多边形 27">
                  <a:extLst>
                    <a:ext uri="{FF2B5EF4-FFF2-40B4-BE49-F238E27FC236}">
                      <a16:creationId xmlns:a16="http://schemas.microsoft.com/office/drawing/2014/main" xmlns="" id="{285AD945-4700-4CAC-AB34-4AF15784D868}"/>
                    </a:ext>
                  </a:extLst>
                </p:cNvPr>
                <p:cNvSpPr/>
                <p:nvPr/>
              </p:nvSpPr>
              <p:spPr>
                <a:xfrm>
                  <a:off x="1811249" y="3728282"/>
                  <a:ext cx="3164520"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a:t>
                  </a:r>
                  <a:r>
                    <a:rPr lang="en-US" altLang="zh-CN" sz="1600" b="1" kern="1200" dirty="0">
                      <a:latin typeface="微软雅黑" panose="020B0503020204020204" pitchFamily="34" charset="-122"/>
                      <a:ea typeface="微软雅黑" panose="020B0503020204020204" pitchFamily="34" charset="-122"/>
                    </a:rPr>
                    <a:t>KPI</a:t>
                  </a:r>
                  <a:r>
                    <a:rPr lang="zh-CN" altLang="en-US" sz="1600" b="1" kern="1200" dirty="0">
                      <a:latin typeface="微软雅黑" panose="020B0503020204020204" pitchFamily="34" charset="-122"/>
                      <a:ea typeface="微软雅黑" panose="020B0503020204020204" pitchFamily="34" charset="-122"/>
                    </a:rPr>
                    <a:t>展示</a:t>
                  </a:r>
                </a:p>
              </p:txBody>
            </p:sp>
            <p:sp>
              <p:nvSpPr>
                <p:cNvPr id="83" name="任意多边形 29">
                  <a:extLst>
                    <a:ext uri="{FF2B5EF4-FFF2-40B4-BE49-F238E27FC236}">
                      <a16:creationId xmlns:a16="http://schemas.microsoft.com/office/drawing/2014/main" xmlns="" id="{98ECD89E-32F9-464E-8439-20C5476DB53A}"/>
                    </a:ext>
                  </a:extLst>
                </p:cNvPr>
                <p:cNvSpPr/>
                <p:nvPr/>
              </p:nvSpPr>
              <p:spPr>
                <a:xfrm>
                  <a:off x="1811249" y="4286474"/>
                  <a:ext cx="3164521"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质量数据归档</a:t>
                  </a:r>
                </a:p>
              </p:txBody>
            </p:sp>
            <p:pic>
              <p:nvPicPr>
                <p:cNvPr id="84" name="图片 83">
                  <a:extLst>
                    <a:ext uri="{FF2B5EF4-FFF2-40B4-BE49-F238E27FC236}">
                      <a16:creationId xmlns:a16="http://schemas.microsoft.com/office/drawing/2014/main" xmlns="" id="{6EC37E54-EDFC-4403-9299-0376C86EB6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5289" y="3220470"/>
                  <a:ext cx="507795" cy="505495"/>
                </a:xfrm>
                <a:prstGeom prst="rect">
                  <a:avLst/>
                </a:prstGeom>
              </p:spPr>
            </p:pic>
            <p:pic>
              <p:nvPicPr>
                <p:cNvPr id="85" name="图片 84">
                  <a:extLst>
                    <a:ext uri="{FF2B5EF4-FFF2-40B4-BE49-F238E27FC236}">
                      <a16:creationId xmlns:a16="http://schemas.microsoft.com/office/drawing/2014/main" xmlns="" id="{4371396F-0907-4744-9765-B52F64D55B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5289" y="3753963"/>
                  <a:ext cx="461110" cy="437463"/>
                </a:xfrm>
                <a:prstGeom prst="rect">
                  <a:avLst/>
                </a:prstGeom>
              </p:spPr>
            </p:pic>
            <p:pic>
              <p:nvPicPr>
                <p:cNvPr id="86" name="图片 85">
                  <a:extLst>
                    <a:ext uri="{FF2B5EF4-FFF2-40B4-BE49-F238E27FC236}">
                      <a16:creationId xmlns:a16="http://schemas.microsoft.com/office/drawing/2014/main" xmlns="" id="{39359E7A-417D-4694-80C5-C65C9F181E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435288" y="4303275"/>
                  <a:ext cx="455545" cy="473844"/>
                </a:xfrm>
                <a:prstGeom prst="rect">
                  <a:avLst/>
                </a:prstGeom>
              </p:spPr>
            </p:pic>
          </p:grpSp>
          <p:sp>
            <p:nvSpPr>
              <p:cNvPr id="43" name="文本框 42">
                <a:extLst>
                  <a:ext uri="{FF2B5EF4-FFF2-40B4-BE49-F238E27FC236}">
                    <a16:creationId xmlns:a16="http://schemas.microsoft.com/office/drawing/2014/main" xmlns="" id="{D98AF4E7-50C6-4DAC-AC53-4C67EF1FCA0B}"/>
                  </a:ext>
                </a:extLst>
              </p:cNvPr>
              <p:cNvSpPr txBox="1"/>
              <p:nvPr/>
            </p:nvSpPr>
            <p:spPr>
              <a:xfrm>
                <a:off x="2908921" y="5095998"/>
                <a:ext cx="736536" cy="430887"/>
              </a:xfrm>
              <a:prstGeom prst="rect">
                <a:avLst/>
              </a:prstGeom>
              <a:noFill/>
            </p:spPr>
            <p:txBody>
              <a:bodyPr wrap="square" rtlCol="0">
                <a:spAutoFit/>
              </a:bodyPr>
              <a:lstStyle/>
              <a:p>
                <a:pPr algn="ctr"/>
                <a:r>
                  <a:rPr lang="zh-CN" altLang="en-US" sz="1100" dirty="0">
                    <a:latin typeface="微软雅黑" panose="020B0503020204020204" pitchFamily="34" charset="-122"/>
                    <a:ea typeface="微软雅黑" panose="020B0503020204020204" pitchFamily="34" charset="-122"/>
                  </a:rPr>
                  <a:t>在线</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监测据</a:t>
                </a:r>
              </a:p>
            </p:txBody>
          </p:sp>
          <p:sp>
            <p:nvSpPr>
              <p:cNvPr id="44" name="文本框 43">
                <a:extLst>
                  <a:ext uri="{FF2B5EF4-FFF2-40B4-BE49-F238E27FC236}">
                    <a16:creationId xmlns:a16="http://schemas.microsoft.com/office/drawing/2014/main" xmlns="" id="{BA5FD0CF-E854-43F5-9A2A-722A6D752713}"/>
                  </a:ext>
                </a:extLst>
              </p:cNvPr>
              <p:cNvSpPr txBox="1"/>
              <p:nvPr/>
            </p:nvSpPr>
            <p:spPr>
              <a:xfrm>
                <a:off x="4599488" y="5119665"/>
                <a:ext cx="517067"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质检数据</a:t>
                </a:r>
              </a:p>
            </p:txBody>
          </p:sp>
          <p:sp>
            <p:nvSpPr>
              <p:cNvPr id="45" name="文本框 44">
                <a:extLst>
                  <a:ext uri="{FF2B5EF4-FFF2-40B4-BE49-F238E27FC236}">
                    <a16:creationId xmlns:a16="http://schemas.microsoft.com/office/drawing/2014/main" xmlns="" id="{C2446957-5949-4FB1-B64E-0DAB941DA1DE}"/>
                  </a:ext>
                </a:extLst>
              </p:cNvPr>
              <p:cNvSpPr txBox="1"/>
              <p:nvPr/>
            </p:nvSpPr>
            <p:spPr>
              <a:xfrm>
                <a:off x="5817533" y="5111084"/>
                <a:ext cx="576906"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用户评价</a:t>
                </a:r>
              </a:p>
            </p:txBody>
          </p:sp>
          <p:grpSp>
            <p:nvGrpSpPr>
              <p:cNvPr id="46" name="组合 45">
                <a:extLst>
                  <a:ext uri="{FF2B5EF4-FFF2-40B4-BE49-F238E27FC236}">
                    <a16:creationId xmlns:a16="http://schemas.microsoft.com/office/drawing/2014/main" xmlns="" id="{AEEA6F29-296E-4D88-8643-4983DD0FDCD1}"/>
                  </a:ext>
                </a:extLst>
              </p:cNvPr>
              <p:cNvGrpSpPr/>
              <p:nvPr/>
            </p:nvGrpSpPr>
            <p:grpSpPr>
              <a:xfrm>
                <a:off x="3787564" y="1355792"/>
                <a:ext cx="2290990" cy="1911017"/>
                <a:chOff x="2259779" y="1277737"/>
                <a:chExt cx="2290990" cy="1911017"/>
              </a:xfrm>
            </p:grpSpPr>
            <p:sp>
              <p:nvSpPr>
                <p:cNvPr id="72" name="任意多边形: 形状 48">
                  <a:extLst>
                    <a:ext uri="{FF2B5EF4-FFF2-40B4-BE49-F238E27FC236}">
                      <a16:creationId xmlns:a16="http://schemas.microsoft.com/office/drawing/2014/main" xmlns="" id="{4F65DA84-FD38-4AF2-9F5A-D5509417B16D}"/>
                    </a:ext>
                  </a:extLst>
                </p:cNvPr>
                <p:cNvSpPr/>
                <p:nvPr/>
              </p:nvSpPr>
              <p:spPr>
                <a:xfrm rot="16200000">
                  <a:off x="3690587" y="2593410"/>
                  <a:ext cx="318502" cy="872185"/>
                </a:xfrm>
                <a:custGeom>
                  <a:avLst/>
                  <a:gdLst>
                    <a:gd name="connsiteX0" fmla="*/ 0 w 318502"/>
                    <a:gd name="connsiteY0" fmla="*/ 0 h 606902"/>
                    <a:gd name="connsiteX1" fmla="*/ 159251 w 318502"/>
                    <a:gd name="connsiteY1" fmla="*/ 0 h 606902"/>
                    <a:gd name="connsiteX2" fmla="*/ 159251 w 318502"/>
                    <a:gd name="connsiteY2" fmla="*/ 606902 h 606902"/>
                    <a:gd name="connsiteX3" fmla="*/ 318502 w 318502"/>
                    <a:gd name="connsiteY3" fmla="*/ 606902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0"/>
                      </a:moveTo>
                      <a:lnTo>
                        <a:pt x="159251" y="0"/>
                      </a:lnTo>
                      <a:lnTo>
                        <a:pt x="159251" y="606902"/>
                      </a:lnTo>
                      <a:lnTo>
                        <a:pt x="318502" y="6069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3" name="任意多边形: 形状 49">
                  <a:extLst>
                    <a:ext uri="{FF2B5EF4-FFF2-40B4-BE49-F238E27FC236}">
                      <a16:creationId xmlns:a16="http://schemas.microsoft.com/office/drawing/2014/main" xmlns="" id="{A900E25D-B3C6-4617-83FE-8587A70331AD}"/>
                    </a:ext>
                  </a:extLst>
                </p:cNvPr>
                <p:cNvSpPr/>
                <p:nvPr/>
              </p:nvSpPr>
              <p:spPr>
                <a:xfrm rot="16200000">
                  <a:off x="3254493" y="2963798"/>
                  <a:ext cx="318502" cy="131409"/>
                </a:xfrm>
                <a:custGeom>
                  <a:avLst/>
                  <a:gdLst>
                    <a:gd name="connsiteX0" fmla="*/ 0 w 318502"/>
                    <a:gd name="connsiteY0" fmla="*/ 45720 h 91440"/>
                    <a:gd name="connsiteX1" fmla="*/ 318502 w 318502"/>
                    <a:gd name="connsiteY1" fmla="*/ 45720 h 91440"/>
                  </a:gdLst>
                  <a:ahLst/>
                  <a:cxnLst>
                    <a:cxn ang="0">
                      <a:pos x="connsiteX0" y="connsiteY0"/>
                    </a:cxn>
                    <a:cxn ang="0">
                      <a:pos x="connsiteX1" y="connsiteY1"/>
                    </a:cxn>
                  </a:cxnLst>
                  <a:rect l="l" t="t" r="r" b="b"/>
                  <a:pathLst>
                    <a:path w="318502" h="91440">
                      <a:moveTo>
                        <a:pt x="0" y="45720"/>
                      </a:moveTo>
                      <a:lnTo>
                        <a:pt x="31850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63989" tIns="37758" rIns="163988" bIns="3775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4" name="任意多边形: 形状 50">
                  <a:extLst>
                    <a:ext uri="{FF2B5EF4-FFF2-40B4-BE49-F238E27FC236}">
                      <a16:creationId xmlns:a16="http://schemas.microsoft.com/office/drawing/2014/main" xmlns="" id="{2CB8E9CF-10E6-4144-8784-EC4160C3F57B}"/>
                    </a:ext>
                  </a:extLst>
                </p:cNvPr>
                <p:cNvSpPr/>
                <p:nvPr/>
              </p:nvSpPr>
              <p:spPr>
                <a:xfrm rot="16200000">
                  <a:off x="2818400" y="2593410"/>
                  <a:ext cx="318502" cy="872185"/>
                </a:xfrm>
                <a:custGeom>
                  <a:avLst/>
                  <a:gdLst>
                    <a:gd name="connsiteX0" fmla="*/ 0 w 318502"/>
                    <a:gd name="connsiteY0" fmla="*/ 606902 h 606902"/>
                    <a:gd name="connsiteX1" fmla="*/ 159251 w 318502"/>
                    <a:gd name="connsiteY1" fmla="*/ 606902 h 606902"/>
                    <a:gd name="connsiteX2" fmla="*/ 159251 w 318502"/>
                    <a:gd name="connsiteY2" fmla="*/ 0 h 606902"/>
                    <a:gd name="connsiteX3" fmla="*/ 318502 w 318502"/>
                    <a:gd name="connsiteY3" fmla="*/ 0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606902"/>
                      </a:moveTo>
                      <a:lnTo>
                        <a:pt x="159251" y="606902"/>
                      </a:lnTo>
                      <a:lnTo>
                        <a:pt x="159251" y="0"/>
                      </a:lnTo>
                      <a:lnTo>
                        <a:pt x="31850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5" name="任意多边形: 形状 51">
                  <a:extLst>
                    <a:ext uri="{FF2B5EF4-FFF2-40B4-BE49-F238E27FC236}">
                      <a16:creationId xmlns:a16="http://schemas.microsoft.com/office/drawing/2014/main" xmlns="" id="{4B87A781-2543-48CE-81EC-5ACE7D3855AA}"/>
                    </a:ext>
                  </a:extLst>
                </p:cNvPr>
                <p:cNvSpPr/>
                <p:nvPr/>
              </p:nvSpPr>
              <p:spPr>
                <a:xfrm rot="16200000">
                  <a:off x="1723507" y="1814009"/>
                  <a:ext cx="1592511" cy="519967"/>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6" name="任意多边形: 形状 52">
                  <a:extLst>
                    <a:ext uri="{FF2B5EF4-FFF2-40B4-BE49-F238E27FC236}">
                      <a16:creationId xmlns:a16="http://schemas.microsoft.com/office/drawing/2014/main" xmlns="" id="{32AD52DC-106D-4AF6-AAD1-0EE99AAC77D5}"/>
                    </a:ext>
                  </a:extLst>
                </p:cNvPr>
                <p:cNvSpPr/>
                <p:nvPr/>
              </p:nvSpPr>
              <p:spPr>
                <a:xfrm rot="16200000">
                  <a:off x="2636400" y="1814010"/>
                  <a:ext cx="1592511" cy="519968"/>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7" name="任意多边形: 形状 53">
                  <a:extLst>
                    <a:ext uri="{FF2B5EF4-FFF2-40B4-BE49-F238E27FC236}">
                      <a16:creationId xmlns:a16="http://schemas.microsoft.com/office/drawing/2014/main" xmlns="" id="{89EFD960-AA04-4B75-954A-42FBDE6E383C}"/>
                    </a:ext>
                  </a:extLst>
                </p:cNvPr>
                <p:cNvSpPr/>
                <p:nvPr/>
              </p:nvSpPr>
              <p:spPr>
                <a:xfrm rot="16200000">
                  <a:off x="3494528" y="1814009"/>
                  <a:ext cx="1592511" cy="519970"/>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8" name="文本框 77">
                  <a:extLst>
                    <a:ext uri="{FF2B5EF4-FFF2-40B4-BE49-F238E27FC236}">
                      <a16:creationId xmlns:a16="http://schemas.microsoft.com/office/drawing/2014/main" xmlns="" id="{E70F6EE6-7242-45F8-A009-F5980A2FDCCA}"/>
                    </a:ext>
                  </a:extLst>
                </p:cNvPr>
                <p:cNvSpPr txBox="1"/>
                <p:nvPr/>
              </p:nvSpPr>
              <p:spPr>
                <a:xfrm>
                  <a:off x="2331886" y="1331194"/>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关联度分析</a:t>
                  </a:r>
                </a:p>
              </p:txBody>
            </p:sp>
            <p:sp>
              <p:nvSpPr>
                <p:cNvPr id="79" name="文本框 78">
                  <a:extLst>
                    <a:ext uri="{FF2B5EF4-FFF2-40B4-BE49-F238E27FC236}">
                      <a16:creationId xmlns:a16="http://schemas.microsoft.com/office/drawing/2014/main" xmlns="" id="{8CA2BAAD-84FD-40D8-80B6-A0165F7CEF6D}"/>
                    </a:ext>
                  </a:extLst>
                </p:cNvPr>
                <p:cNvSpPr txBox="1"/>
                <p:nvPr/>
              </p:nvSpPr>
              <p:spPr>
                <a:xfrm>
                  <a:off x="3228103" y="1311230"/>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异常值分析</a:t>
                  </a:r>
                </a:p>
              </p:txBody>
            </p:sp>
            <p:sp>
              <p:nvSpPr>
                <p:cNvPr id="80" name="文本框 79">
                  <a:extLst>
                    <a:ext uri="{FF2B5EF4-FFF2-40B4-BE49-F238E27FC236}">
                      <a16:creationId xmlns:a16="http://schemas.microsoft.com/office/drawing/2014/main" xmlns="" id="{001A9D4F-7FD2-4956-9FA8-9A6D058C7F0F}"/>
                    </a:ext>
                  </a:extLst>
                </p:cNvPr>
                <p:cNvSpPr txBox="1"/>
                <p:nvPr/>
              </p:nvSpPr>
              <p:spPr>
                <a:xfrm>
                  <a:off x="4095305" y="1322164"/>
                  <a:ext cx="400110" cy="1528624"/>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核心</a:t>
                  </a:r>
                  <a:r>
                    <a:rPr lang="zh-CN" altLang="en-US" sz="1400" dirty="0" smtClean="0">
                      <a:solidFill>
                        <a:schemeClr val="bg1"/>
                      </a:solidFill>
                      <a:latin typeface="微软雅黑" panose="020B0503020204020204" pitchFamily="34" charset="-122"/>
                      <a:ea typeface="微软雅黑" panose="020B0503020204020204" pitchFamily="34" charset="-122"/>
                    </a:rPr>
                    <a:t>质量指标遴选</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a:extLst>
                  <a:ext uri="{FF2B5EF4-FFF2-40B4-BE49-F238E27FC236}">
                    <a16:creationId xmlns:a16="http://schemas.microsoft.com/office/drawing/2014/main" xmlns="" id="{CB19DEB4-FBE1-4500-8C2F-8EC88D10DD10}"/>
                  </a:ext>
                </a:extLst>
              </p:cNvPr>
              <p:cNvGrpSpPr/>
              <p:nvPr/>
            </p:nvGrpSpPr>
            <p:grpSpPr>
              <a:xfrm>
                <a:off x="6495514" y="2399235"/>
                <a:ext cx="3292539" cy="3555207"/>
                <a:chOff x="8506845" y="1812817"/>
                <a:chExt cx="3292539" cy="3555207"/>
              </a:xfrm>
            </p:grpSpPr>
            <p:sp>
              <p:nvSpPr>
                <p:cNvPr id="48" name="任意多边形: 形状 24">
                  <a:extLst>
                    <a:ext uri="{FF2B5EF4-FFF2-40B4-BE49-F238E27FC236}">
                      <a16:creationId xmlns:a16="http://schemas.microsoft.com/office/drawing/2014/main" xmlns="" id="{CA0EC31B-55C0-46C8-B4CC-2D60D768DBC6}"/>
                    </a:ext>
                  </a:extLst>
                </p:cNvPr>
                <p:cNvSpPr/>
                <p:nvPr/>
              </p:nvSpPr>
              <p:spPr>
                <a:xfrm>
                  <a:off x="10153115" y="4374658"/>
                  <a:ext cx="274378" cy="784236"/>
                </a:xfrm>
                <a:custGeom>
                  <a:avLst/>
                  <a:gdLst>
                    <a:gd name="connsiteX0" fmla="*/ 0 w 274378"/>
                    <a:gd name="connsiteY0" fmla="*/ 0 h 784236"/>
                    <a:gd name="connsiteX1" fmla="*/ 137189 w 274378"/>
                    <a:gd name="connsiteY1" fmla="*/ 0 h 784236"/>
                    <a:gd name="connsiteX2" fmla="*/ 137189 w 274378"/>
                    <a:gd name="connsiteY2" fmla="*/ 784236 h 784236"/>
                    <a:gd name="connsiteX3" fmla="*/ 274378 w 274378"/>
                    <a:gd name="connsiteY3" fmla="*/ 784236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0"/>
                      </a:moveTo>
                      <a:lnTo>
                        <a:pt x="137189" y="0"/>
                      </a:lnTo>
                      <a:lnTo>
                        <a:pt x="137189" y="784236"/>
                      </a:lnTo>
                      <a:lnTo>
                        <a:pt x="274378" y="78423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9" name="任意多边形: 形状 25">
                  <a:extLst>
                    <a:ext uri="{FF2B5EF4-FFF2-40B4-BE49-F238E27FC236}">
                      <a16:creationId xmlns:a16="http://schemas.microsoft.com/office/drawing/2014/main" xmlns="" id="{2B7965D5-3561-4556-B120-5C6D5F0CB938}"/>
                    </a:ext>
                  </a:extLst>
                </p:cNvPr>
                <p:cNvSpPr/>
                <p:nvPr/>
              </p:nvSpPr>
              <p:spPr>
                <a:xfrm>
                  <a:off x="10153115" y="4374658"/>
                  <a:ext cx="274378" cy="261412"/>
                </a:xfrm>
                <a:custGeom>
                  <a:avLst/>
                  <a:gdLst>
                    <a:gd name="connsiteX0" fmla="*/ 0 w 274378"/>
                    <a:gd name="connsiteY0" fmla="*/ 0 h 261412"/>
                    <a:gd name="connsiteX1" fmla="*/ 137189 w 274378"/>
                    <a:gd name="connsiteY1" fmla="*/ 0 h 261412"/>
                    <a:gd name="connsiteX2" fmla="*/ 137189 w 274378"/>
                    <a:gd name="connsiteY2" fmla="*/ 261412 h 261412"/>
                    <a:gd name="connsiteX3" fmla="*/ 274378 w 274378"/>
                    <a:gd name="connsiteY3" fmla="*/ 261412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0"/>
                      </a:moveTo>
                      <a:lnTo>
                        <a:pt x="137189" y="0"/>
                      </a:lnTo>
                      <a:lnTo>
                        <a:pt x="137189" y="261412"/>
                      </a:lnTo>
                      <a:lnTo>
                        <a:pt x="274378" y="261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0" name="任意多边形: 形状 26">
                  <a:extLst>
                    <a:ext uri="{FF2B5EF4-FFF2-40B4-BE49-F238E27FC236}">
                      <a16:creationId xmlns:a16="http://schemas.microsoft.com/office/drawing/2014/main" xmlns="" id="{2B76CF77-2A37-4D09-9EC1-5068DECB7475}"/>
                    </a:ext>
                  </a:extLst>
                </p:cNvPr>
                <p:cNvSpPr/>
                <p:nvPr/>
              </p:nvSpPr>
              <p:spPr>
                <a:xfrm>
                  <a:off x="10153115" y="4113246"/>
                  <a:ext cx="274378" cy="261412"/>
                </a:xfrm>
                <a:custGeom>
                  <a:avLst/>
                  <a:gdLst>
                    <a:gd name="connsiteX0" fmla="*/ 0 w 274378"/>
                    <a:gd name="connsiteY0" fmla="*/ 261412 h 261412"/>
                    <a:gd name="connsiteX1" fmla="*/ 137189 w 274378"/>
                    <a:gd name="connsiteY1" fmla="*/ 261412 h 261412"/>
                    <a:gd name="connsiteX2" fmla="*/ 137189 w 274378"/>
                    <a:gd name="connsiteY2" fmla="*/ 0 h 261412"/>
                    <a:gd name="connsiteX3" fmla="*/ 274378 w 274378"/>
                    <a:gd name="connsiteY3" fmla="*/ 0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261412"/>
                      </a:moveTo>
                      <a:lnTo>
                        <a:pt x="137189" y="261412"/>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1" name="任意多边形: 形状 27">
                  <a:extLst>
                    <a:ext uri="{FF2B5EF4-FFF2-40B4-BE49-F238E27FC236}">
                      <a16:creationId xmlns:a16="http://schemas.microsoft.com/office/drawing/2014/main" xmlns="" id="{7353CA4E-157C-497D-84E6-E17698A148FB}"/>
                    </a:ext>
                  </a:extLst>
                </p:cNvPr>
                <p:cNvSpPr/>
                <p:nvPr/>
              </p:nvSpPr>
              <p:spPr>
                <a:xfrm>
                  <a:off x="10153115" y="3590422"/>
                  <a:ext cx="274378" cy="784236"/>
                </a:xfrm>
                <a:custGeom>
                  <a:avLst/>
                  <a:gdLst>
                    <a:gd name="connsiteX0" fmla="*/ 0 w 274378"/>
                    <a:gd name="connsiteY0" fmla="*/ 784236 h 784236"/>
                    <a:gd name="connsiteX1" fmla="*/ 137189 w 274378"/>
                    <a:gd name="connsiteY1" fmla="*/ 784236 h 784236"/>
                    <a:gd name="connsiteX2" fmla="*/ 137189 w 274378"/>
                    <a:gd name="connsiteY2" fmla="*/ 0 h 784236"/>
                    <a:gd name="connsiteX3" fmla="*/ 274378 w 274378"/>
                    <a:gd name="connsiteY3" fmla="*/ 0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784236"/>
                      </a:moveTo>
                      <a:lnTo>
                        <a:pt x="137189" y="784236"/>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2" name="任意多边形: 形状 28">
                  <a:extLst>
                    <a:ext uri="{FF2B5EF4-FFF2-40B4-BE49-F238E27FC236}">
                      <a16:creationId xmlns:a16="http://schemas.microsoft.com/office/drawing/2014/main" xmlns="" id="{09A88189-3B2E-4AF2-9D80-1225EFCF7D8B}"/>
                    </a:ext>
                  </a:extLst>
                </p:cNvPr>
                <p:cNvSpPr/>
                <p:nvPr/>
              </p:nvSpPr>
              <p:spPr>
                <a:xfrm>
                  <a:off x="8506845" y="3459715"/>
                  <a:ext cx="274378" cy="914942"/>
                </a:xfrm>
                <a:custGeom>
                  <a:avLst/>
                  <a:gdLst>
                    <a:gd name="connsiteX0" fmla="*/ 0 w 274378"/>
                    <a:gd name="connsiteY0" fmla="*/ 0 h 914942"/>
                    <a:gd name="connsiteX1" fmla="*/ 137189 w 274378"/>
                    <a:gd name="connsiteY1" fmla="*/ 0 h 914942"/>
                    <a:gd name="connsiteX2" fmla="*/ 137189 w 274378"/>
                    <a:gd name="connsiteY2" fmla="*/ 914942 h 914942"/>
                    <a:gd name="connsiteX3" fmla="*/ 274378 w 274378"/>
                    <a:gd name="connsiteY3" fmla="*/ 914942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0"/>
                      </a:moveTo>
                      <a:lnTo>
                        <a:pt x="137189" y="0"/>
                      </a:lnTo>
                      <a:lnTo>
                        <a:pt x="137189" y="914942"/>
                      </a:lnTo>
                      <a:lnTo>
                        <a:pt x="274378" y="91494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3" name="任意多边形: 形状 29">
                  <a:extLst>
                    <a:ext uri="{FF2B5EF4-FFF2-40B4-BE49-F238E27FC236}">
                      <a16:creationId xmlns:a16="http://schemas.microsoft.com/office/drawing/2014/main" xmlns="" id="{A0B06553-0182-471E-A845-54A31EDDC1D3}"/>
                    </a:ext>
                  </a:extLst>
                </p:cNvPr>
                <p:cNvSpPr/>
                <p:nvPr/>
              </p:nvSpPr>
              <p:spPr>
                <a:xfrm>
                  <a:off x="10153115" y="2544772"/>
                  <a:ext cx="274378" cy="522824"/>
                </a:xfrm>
                <a:custGeom>
                  <a:avLst/>
                  <a:gdLst>
                    <a:gd name="connsiteX0" fmla="*/ 0 w 274378"/>
                    <a:gd name="connsiteY0" fmla="*/ 0 h 522824"/>
                    <a:gd name="connsiteX1" fmla="*/ 137189 w 274378"/>
                    <a:gd name="connsiteY1" fmla="*/ 0 h 522824"/>
                    <a:gd name="connsiteX2" fmla="*/ 137189 w 274378"/>
                    <a:gd name="connsiteY2" fmla="*/ 522824 h 522824"/>
                    <a:gd name="connsiteX3" fmla="*/ 274378 w 274378"/>
                    <a:gd name="connsiteY3" fmla="*/ 522824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0"/>
                      </a:moveTo>
                      <a:lnTo>
                        <a:pt x="137189" y="0"/>
                      </a:lnTo>
                      <a:lnTo>
                        <a:pt x="137189" y="522824"/>
                      </a:lnTo>
                      <a:lnTo>
                        <a:pt x="274378" y="52282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2" rIns="135128" bIns="24665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4" name="任意多边形: 形状 30">
                  <a:extLst>
                    <a:ext uri="{FF2B5EF4-FFF2-40B4-BE49-F238E27FC236}">
                      <a16:creationId xmlns:a16="http://schemas.microsoft.com/office/drawing/2014/main" xmlns="" id="{50442548-AFCE-4AC6-83E8-87BDD719B223}"/>
                    </a:ext>
                  </a:extLst>
                </p:cNvPr>
                <p:cNvSpPr/>
                <p:nvPr/>
              </p:nvSpPr>
              <p:spPr>
                <a:xfrm>
                  <a:off x="10153115" y="2499052"/>
                  <a:ext cx="274378" cy="91440"/>
                </a:xfrm>
                <a:custGeom>
                  <a:avLst/>
                  <a:gdLst>
                    <a:gd name="connsiteX0" fmla="*/ 0 w 274378"/>
                    <a:gd name="connsiteY0" fmla="*/ 45720 h 91440"/>
                    <a:gd name="connsiteX1" fmla="*/ 274378 w 274378"/>
                    <a:gd name="connsiteY1" fmla="*/ 45720 h 91440"/>
                  </a:gdLst>
                  <a:ahLst/>
                  <a:cxnLst>
                    <a:cxn ang="0">
                      <a:pos x="connsiteX0" y="connsiteY0"/>
                    </a:cxn>
                    <a:cxn ang="0">
                      <a:pos x="connsiteX1" y="connsiteY1"/>
                    </a:cxn>
                  </a:cxnLst>
                  <a:rect l="l" t="t" r="r" b="b"/>
                  <a:pathLst>
                    <a:path w="274378" h="91440">
                      <a:moveTo>
                        <a:pt x="0" y="45720"/>
                      </a:moveTo>
                      <a:lnTo>
                        <a:pt x="27437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3029" tIns="38861" rIns="143031" bIns="388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5" name="任意多边形: 形状 31">
                  <a:extLst>
                    <a:ext uri="{FF2B5EF4-FFF2-40B4-BE49-F238E27FC236}">
                      <a16:creationId xmlns:a16="http://schemas.microsoft.com/office/drawing/2014/main" xmlns="" id="{0AAC9EE0-8D9D-4D6A-97C4-903E5224E9DB}"/>
                    </a:ext>
                  </a:extLst>
                </p:cNvPr>
                <p:cNvSpPr/>
                <p:nvPr/>
              </p:nvSpPr>
              <p:spPr>
                <a:xfrm>
                  <a:off x="10153115" y="2021948"/>
                  <a:ext cx="274378" cy="522824"/>
                </a:xfrm>
                <a:custGeom>
                  <a:avLst/>
                  <a:gdLst>
                    <a:gd name="connsiteX0" fmla="*/ 0 w 274378"/>
                    <a:gd name="connsiteY0" fmla="*/ 522824 h 522824"/>
                    <a:gd name="connsiteX1" fmla="*/ 137189 w 274378"/>
                    <a:gd name="connsiteY1" fmla="*/ 522824 h 522824"/>
                    <a:gd name="connsiteX2" fmla="*/ 137189 w 274378"/>
                    <a:gd name="connsiteY2" fmla="*/ 0 h 522824"/>
                    <a:gd name="connsiteX3" fmla="*/ 274378 w 274378"/>
                    <a:gd name="connsiteY3" fmla="*/ 0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522824"/>
                      </a:moveTo>
                      <a:lnTo>
                        <a:pt x="137189" y="522824"/>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1" rIns="135128" bIns="24665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6" name="任意多边形: 形状 32">
                  <a:extLst>
                    <a:ext uri="{FF2B5EF4-FFF2-40B4-BE49-F238E27FC236}">
                      <a16:creationId xmlns:a16="http://schemas.microsoft.com/office/drawing/2014/main" xmlns="" id="{4154C997-3AF4-46FE-920C-7664139AF0A6}"/>
                    </a:ext>
                  </a:extLst>
                </p:cNvPr>
                <p:cNvSpPr/>
                <p:nvPr/>
              </p:nvSpPr>
              <p:spPr>
                <a:xfrm>
                  <a:off x="8506845" y="2544772"/>
                  <a:ext cx="274378" cy="914942"/>
                </a:xfrm>
                <a:custGeom>
                  <a:avLst/>
                  <a:gdLst>
                    <a:gd name="connsiteX0" fmla="*/ 0 w 274378"/>
                    <a:gd name="connsiteY0" fmla="*/ 914942 h 914942"/>
                    <a:gd name="connsiteX1" fmla="*/ 137189 w 274378"/>
                    <a:gd name="connsiteY1" fmla="*/ 914942 h 914942"/>
                    <a:gd name="connsiteX2" fmla="*/ 137189 w 274378"/>
                    <a:gd name="connsiteY2" fmla="*/ 0 h 914942"/>
                    <a:gd name="connsiteX3" fmla="*/ 274378 w 274378"/>
                    <a:gd name="connsiteY3" fmla="*/ 0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914942"/>
                      </a:moveTo>
                      <a:lnTo>
                        <a:pt x="137189" y="914942"/>
                      </a:lnTo>
                      <a:lnTo>
                        <a:pt x="137189" y="0"/>
                      </a:lnTo>
                      <a:lnTo>
                        <a:pt x="27437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7" name="任意多边形: 形状 33">
                  <a:extLst>
                    <a:ext uri="{FF2B5EF4-FFF2-40B4-BE49-F238E27FC236}">
                      <a16:creationId xmlns:a16="http://schemas.microsoft.com/office/drawing/2014/main" xmlns="" id="{289F2871-B67E-45AA-A168-0B3DFDCAD3E2}"/>
                    </a:ext>
                  </a:extLst>
                </p:cNvPr>
                <p:cNvSpPr/>
                <p:nvPr/>
              </p:nvSpPr>
              <p:spPr>
                <a:xfrm>
                  <a:off x="878122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指标类别</a:t>
                  </a:r>
                </a:p>
              </p:txBody>
            </p:sp>
            <p:sp>
              <p:nvSpPr>
                <p:cNvPr id="58" name="任意多边形: 形状 34">
                  <a:extLst>
                    <a:ext uri="{FF2B5EF4-FFF2-40B4-BE49-F238E27FC236}">
                      <a16:creationId xmlns:a16="http://schemas.microsoft.com/office/drawing/2014/main" xmlns="" id="{1CB27BD0-4AA4-4ACB-A0B1-13C1DBBC9578}"/>
                    </a:ext>
                  </a:extLst>
                </p:cNvPr>
                <p:cNvSpPr/>
                <p:nvPr/>
              </p:nvSpPr>
              <p:spPr>
                <a:xfrm>
                  <a:off x="10427493" y="181281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产品生产数据</a:t>
                  </a:r>
                </a:p>
              </p:txBody>
            </p:sp>
            <p:sp>
              <p:nvSpPr>
                <p:cNvPr id="59" name="任意多边形: 形状 35">
                  <a:extLst>
                    <a:ext uri="{FF2B5EF4-FFF2-40B4-BE49-F238E27FC236}">
                      <a16:creationId xmlns:a16="http://schemas.microsoft.com/office/drawing/2014/main" xmlns="" id="{2986EC33-F19D-4E3A-BE26-5246FAC19175}"/>
                    </a:ext>
                  </a:extLst>
                </p:cNvPr>
                <p:cNvSpPr/>
                <p:nvPr/>
              </p:nvSpPr>
              <p:spPr>
                <a:xfrm>
                  <a:off x="1042749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产品质检数据</a:t>
                  </a:r>
                </a:p>
              </p:txBody>
            </p:sp>
            <p:sp>
              <p:nvSpPr>
                <p:cNvPr id="60" name="任意多边形: 形状 36">
                  <a:extLst>
                    <a:ext uri="{FF2B5EF4-FFF2-40B4-BE49-F238E27FC236}">
                      <a16:creationId xmlns:a16="http://schemas.microsoft.com/office/drawing/2014/main" xmlns="" id="{9F9AAAF4-D481-4F89-BEA6-235D569E3973}"/>
                    </a:ext>
                  </a:extLst>
                </p:cNvPr>
                <p:cNvSpPr/>
                <p:nvPr/>
              </p:nvSpPr>
              <p:spPr>
                <a:xfrm>
                  <a:off x="10427493" y="285846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售后服役情况</a:t>
                  </a:r>
                </a:p>
              </p:txBody>
            </p:sp>
            <p:sp>
              <p:nvSpPr>
                <p:cNvPr id="61" name="任意多边形: 形状 37">
                  <a:extLst>
                    <a:ext uri="{FF2B5EF4-FFF2-40B4-BE49-F238E27FC236}">
                      <a16:creationId xmlns:a16="http://schemas.microsoft.com/office/drawing/2014/main" xmlns="" id="{9F34FA53-FFD5-4A5F-93EC-759E3C1E5F07}"/>
                    </a:ext>
                  </a:extLst>
                </p:cNvPr>
                <p:cNvSpPr/>
                <p:nvPr/>
              </p:nvSpPr>
              <p:spPr>
                <a:xfrm>
                  <a:off x="8781223" y="416552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可视化展示技术</a:t>
                  </a:r>
                </a:p>
              </p:txBody>
            </p:sp>
            <p:sp>
              <p:nvSpPr>
                <p:cNvPr id="62" name="任意多边形: 形状 38">
                  <a:extLst>
                    <a:ext uri="{FF2B5EF4-FFF2-40B4-BE49-F238E27FC236}">
                      <a16:creationId xmlns:a16="http://schemas.microsoft.com/office/drawing/2014/main" xmlns="" id="{56B07FC8-9DC6-46A2-BE11-CB8AF372B266}"/>
                    </a:ext>
                  </a:extLst>
                </p:cNvPr>
                <p:cNvSpPr/>
                <p:nvPr/>
              </p:nvSpPr>
              <p:spPr>
                <a:xfrm>
                  <a:off x="10427493" y="338129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折线图</a:t>
                  </a:r>
                </a:p>
              </p:txBody>
            </p:sp>
            <p:sp>
              <p:nvSpPr>
                <p:cNvPr id="63" name="任意多边形: 形状 39">
                  <a:extLst>
                    <a:ext uri="{FF2B5EF4-FFF2-40B4-BE49-F238E27FC236}">
                      <a16:creationId xmlns:a16="http://schemas.microsoft.com/office/drawing/2014/main" xmlns="" id="{A50729AC-8F1C-4CB0-B74A-8B9C553B4C48}"/>
                    </a:ext>
                  </a:extLst>
                </p:cNvPr>
                <p:cNvSpPr/>
                <p:nvPr/>
              </p:nvSpPr>
              <p:spPr>
                <a:xfrm>
                  <a:off x="10427493" y="390411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饼状图</a:t>
                  </a:r>
                </a:p>
              </p:txBody>
            </p:sp>
            <p:sp>
              <p:nvSpPr>
                <p:cNvPr id="64" name="任意多边形: 形状 40">
                  <a:extLst>
                    <a:ext uri="{FF2B5EF4-FFF2-40B4-BE49-F238E27FC236}">
                      <a16:creationId xmlns:a16="http://schemas.microsoft.com/office/drawing/2014/main" xmlns="" id="{B9C309BB-414B-421D-8672-9E2487B7F90F}"/>
                    </a:ext>
                  </a:extLst>
                </p:cNvPr>
                <p:cNvSpPr/>
                <p:nvPr/>
              </p:nvSpPr>
              <p:spPr>
                <a:xfrm>
                  <a:off x="10427493" y="442694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热力图</a:t>
                  </a:r>
                </a:p>
              </p:txBody>
            </p:sp>
            <p:sp>
              <p:nvSpPr>
                <p:cNvPr id="65" name="任意多边形: 形状 41">
                  <a:extLst>
                    <a:ext uri="{FF2B5EF4-FFF2-40B4-BE49-F238E27FC236}">
                      <a16:creationId xmlns:a16="http://schemas.microsoft.com/office/drawing/2014/main" xmlns="" id="{66F8CB61-2953-4611-A26A-FAD7FDC776DF}"/>
                    </a:ext>
                  </a:extLst>
                </p:cNvPr>
                <p:cNvSpPr/>
                <p:nvPr/>
              </p:nvSpPr>
              <p:spPr>
                <a:xfrm>
                  <a:off x="10427493" y="494976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a:t>
                  </a:r>
                  <a:r>
                    <a:rPr lang="zh-CN" altLang="en-US" sz="1200" kern="1200" dirty="0" smtClean="0">
                      <a:latin typeface="微软雅黑" panose="020B0503020204020204" pitchFamily="34" charset="-122"/>
                      <a:ea typeface="微软雅黑" panose="020B0503020204020204" pitchFamily="34" charset="-122"/>
                    </a:rPr>
                    <a:t>平行坐标</a:t>
                  </a:r>
                  <a:endParaRPr lang="zh-CN" altLang="en-US" sz="1200" kern="1200" dirty="0">
                    <a:latin typeface="微软雅黑" panose="020B0503020204020204" pitchFamily="34" charset="-122"/>
                    <a:ea typeface="微软雅黑" panose="020B0503020204020204" pitchFamily="34" charset="-122"/>
                  </a:endParaRPr>
                </a:p>
              </p:txBody>
            </p:sp>
            <p:sp>
              <p:nvSpPr>
                <p:cNvPr id="66" name="任意多边形: 形状 42">
                  <a:extLst>
                    <a:ext uri="{FF2B5EF4-FFF2-40B4-BE49-F238E27FC236}">
                      <a16:creationId xmlns:a16="http://schemas.microsoft.com/office/drawing/2014/main" xmlns="" id="{83E07BA6-A308-43BF-A891-8D90B125A521}"/>
                    </a:ext>
                  </a:extLst>
                </p:cNvPr>
                <p:cNvSpPr/>
                <p:nvPr/>
              </p:nvSpPr>
              <p:spPr>
                <a:xfrm>
                  <a:off x="10427493" y="181281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产品生产数据</a:t>
                  </a:r>
                </a:p>
              </p:txBody>
            </p:sp>
            <p:sp>
              <p:nvSpPr>
                <p:cNvPr id="67" name="任意多边形: 形状 43">
                  <a:extLst>
                    <a:ext uri="{FF2B5EF4-FFF2-40B4-BE49-F238E27FC236}">
                      <a16:creationId xmlns:a16="http://schemas.microsoft.com/office/drawing/2014/main" xmlns="" id="{D67D9833-2DC4-435D-96A2-35B533096C07}"/>
                    </a:ext>
                  </a:extLst>
                </p:cNvPr>
                <p:cNvSpPr/>
                <p:nvPr/>
              </p:nvSpPr>
              <p:spPr>
                <a:xfrm>
                  <a:off x="10427493" y="233564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产品质检数据</a:t>
                  </a:r>
                </a:p>
              </p:txBody>
            </p:sp>
            <p:sp>
              <p:nvSpPr>
                <p:cNvPr id="68" name="任意多边形: 形状 44">
                  <a:extLst>
                    <a:ext uri="{FF2B5EF4-FFF2-40B4-BE49-F238E27FC236}">
                      <a16:creationId xmlns:a16="http://schemas.microsoft.com/office/drawing/2014/main" xmlns="" id="{9E11E619-08AD-4CCB-BE2B-084C19D4DCBE}"/>
                    </a:ext>
                  </a:extLst>
                </p:cNvPr>
                <p:cNvSpPr/>
                <p:nvPr/>
              </p:nvSpPr>
              <p:spPr>
                <a:xfrm>
                  <a:off x="10427493" y="285846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产品服役</a:t>
                  </a:r>
                  <a:r>
                    <a:rPr lang="zh-CN" altLang="en-US" sz="1400" kern="1200" dirty="0">
                      <a:latin typeface="微软雅黑" panose="020B0503020204020204" pitchFamily="34" charset="-122"/>
                      <a:ea typeface="微软雅黑" panose="020B0503020204020204" pitchFamily="34" charset="-122"/>
                    </a:rPr>
                    <a:t>情况</a:t>
                  </a:r>
                </a:p>
              </p:txBody>
            </p:sp>
            <p:sp>
              <p:nvSpPr>
                <p:cNvPr id="69" name="任意多边形: 形状 45">
                  <a:extLst>
                    <a:ext uri="{FF2B5EF4-FFF2-40B4-BE49-F238E27FC236}">
                      <a16:creationId xmlns:a16="http://schemas.microsoft.com/office/drawing/2014/main" xmlns="" id="{C9B5F752-8AD3-417A-B126-DCAB71EF4E3D}"/>
                    </a:ext>
                  </a:extLst>
                </p:cNvPr>
                <p:cNvSpPr/>
                <p:nvPr/>
              </p:nvSpPr>
              <p:spPr>
                <a:xfrm>
                  <a:off x="10427493" y="338129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折线图</a:t>
                  </a:r>
                  <a:endParaRPr lang="zh-CN" altLang="en-US" sz="1400" kern="1200" dirty="0">
                    <a:latin typeface="微软雅黑" panose="020B0503020204020204" pitchFamily="34" charset="-122"/>
                    <a:ea typeface="微软雅黑" panose="020B0503020204020204" pitchFamily="34" charset="-122"/>
                  </a:endParaRPr>
                </a:p>
              </p:txBody>
            </p:sp>
            <p:sp>
              <p:nvSpPr>
                <p:cNvPr id="70" name="任意多边形: 形状 46">
                  <a:extLst>
                    <a:ext uri="{FF2B5EF4-FFF2-40B4-BE49-F238E27FC236}">
                      <a16:creationId xmlns:a16="http://schemas.microsoft.com/office/drawing/2014/main" xmlns="" id="{3C6A3370-14A7-44B1-A8F4-F6E2510CB5CB}"/>
                    </a:ext>
                  </a:extLst>
                </p:cNvPr>
                <p:cNvSpPr/>
                <p:nvPr/>
              </p:nvSpPr>
              <p:spPr>
                <a:xfrm>
                  <a:off x="10427493" y="390411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饼</a:t>
                  </a:r>
                  <a:r>
                    <a:rPr lang="zh-CN" altLang="en-US" sz="1400" kern="1200" dirty="0">
                      <a:latin typeface="微软雅黑" panose="020B0503020204020204" pitchFamily="34" charset="-122"/>
                      <a:ea typeface="微软雅黑" panose="020B0503020204020204" pitchFamily="34" charset="-122"/>
                    </a:rPr>
                    <a:t>状图</a:t>
                  </a:r>
                </a:p>
              </p:txBody>
            </p:sp>
            <p:sp>
              <p:nvSpPr>
                <p:cNvPr id="71" name="任意多边形: 形状 47">
                  <a:extLst>
                    <a:ext uri="{FF2B5EF4-FFF2-40B4-BE49-F238E27FC236}">
                      <a16:creationId xmlns:a16="http://schemas.microsoft.com/office/drawing/2014/main" xmlns="" id="{572AA1E8-69F6-44FB-B581-9533DB988013}"/>
                    </a:ext>
                  </a:extLst>
                </p:cNvPr>
                <p:cNvSpPr/>
                <p:nvPr/>
              </p:nvSpPr>
              <p:spPr>
                <a:xfrm>
                  <a:off x="10427493" y="4426940"/>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热力</a:t>
                  </a:r>
                  <a:r>
                    <a:rPr lang="zh-CN" altLang="en-US" sz="1400" kern="1200" dirty="0">
                      <a:latin typeface="微软雅黑" panose="020B0503020204020204" pitchFamily="34" charset="-122"/>
                      <a:ea typeface="微软雅黑" panose="020B0503020204020204" pitchFamily="34" charset="-122"/>
                    </a:rPr>
                    <a:t>图</a:t>
                  </a:r>
                </a:p>
              </p:txBody>
            </p:sp>
          </p:grpSp>
        </p:grpSp>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11202" y="4137589"/>
              <a:ext cx="272121" cy="272121"/>
            </a:xfrm>
            <a:prstGeom prst="rect">
              <a:avLst/>
            </a:prstGeom>
          </p:spPr>
        </p:pic>
        <p:pic>
          <p:nvPicPr>
            <p:cNvPr id="5" name="图片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6294841" y="4710300"/>
              <a:ext cx="285103" cy="285103"/>
            </a:xfrm>
            <a:prstGeom prst="rect">
              <a:avLst/>
            </a:prstGeom>
          </p:spPr>
        </p:pic>
        <p:pic>
          <p:nvPicPr>
            <p:cNvPr id="6" name="图片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94841" y="5189602"/>
              <a:ext cx="285103" cy="285103"/>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3902" y="5641480"/>
              <a:ext cx="395548" cy="395548"/>
            </a:xfrm>
            <a:prstGeom prst="rect">
              <a:avLst/>
            </a:prstGeom>
          </p:spPr>
        </p:pic>
      </p:grpSp>
      <p:sp>
        <p:nvSpPr>
          <p:cNvPr id="87" name="文本框 86"/>
          <p:cNvSpPr txBox="1"/>
          <p:nvPr/>
        </p:nvSpPr>
        <p:spPr>
          <a:xfrm>
            <a:off x="2679357" y="764265"/>
            <a:ext cx="367665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质量</a:t>
            </a:r>
            <a:r>
              <a:rPr lang="en-US" altLang="zh-CN" sz="2400" b="1" dirty="0">
                <a:latin typeface="微软雅黑" panose="020B0503020204020204" pitchFamily="34" charset="-122"/>
                <a:ea typeface="微软雅黑" panose="020B0503020204020204" pitchFamily="34" charset="-122"/>
              </a:rPr>
              <a:t>KPI</a:t>
            </a:r>
            <a:r>
              <a:rPr lang="zh-CN" altLang="en-US" sz="2400" b="1" dirty="0">
                <a:latin typeface="微软雅黑" panose="020B0503020204020204" pitchFamily="34" charset="-122"/>
                <a:ea typeface="微软雅黑" panose="020B0503020204020204" pitchFamily="34" charset="-122"/>
              </a:rPr>
              <a:t>计算展示分析</a:t>
            </a:r>
          </a:p>
        </p:txBody>
      </p:sp>
    </p:spTree>
    <p:extLst>
      <p:ext uri="{BB962C8B-B14F-4D97-AF65-F5344CB8AC3E}">
        <p14:creationId xmlns:p14="http://schemas.microsoft.com/office/powerpoint/2010/main" val="633325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 xmlns:a16="http://schemas.microsoft.com/office/drawing/2014/main" id="{CA4BBEB4-A806-450D-9DA7-1FAFD242D4D7}"/>
              </a:ext>
            </a:extLst>
          </p:cNvPr>
          <p:cNvSpPr>
            <a:spLocks noChangeArrowheads="1"/>
          </p:cNvSpPr>
          <p:nvPr/>
        </p:nvSpPr>
        <p:spPr bwMode="auto">
          <a:xfrm>
            <a:off x="193688" y="244489"/>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 xmlns:a16="http://schemas.microsoft.com/office/drawing/2014/main" id="{1AFACEF2-4BD0-4FA1-8300-4804D6D11229}"/>
              </a:ext>
            </a:extLst>
          </p:cNvPr>
          <p:cNvSpPr txBox="1">
            <a:spLocks noChangeArrowheads="1"/>
          </p:cNvSpPr>
          <p:nvPr/>
        </p:nvSpPr>
        <p:spPr bwMode="auto">
          <a:xfrm>
            <a:off x="503239" y="1637356"/>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 xmlns:a16="http://schemas.microsoft.com/office/drawing/2014/main" id="{7F7488EA-C2D3-4D5E-B733-38526F7D73D1}"/>
              </a:ext>
            </a:extLst>
          </p:cNvPr>
          <p:cNvCxnSpPr/>
          <p:nvPr/>
        </p:nvCxnSpPr>
        <p:spPr>
          <a:xfrm>
            <a:off x="1544955" y="1922737"/>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 xmlns:a16="http://schemas.microsoft.com/office/drawing/2014/main" id="{15AC7C4C-616D-4094-9389-4C5F24F18B5D}"/>
              </a:ext>
            </a:extLst>
          </p:cNvPr>
          <p:cNvSpPr txBox="1">
            <a:spLocks/>
          </p:cNvSpPr>
          <p:nvPr/>
        </p:nvSpPr>
        <p:spPr bwMode="auto">
          <a:xfrm>
            <a:off x="-633089" y="1909698"/>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各主题详细介绍</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1967548" y="2618802"/>
            <a:ext cx="6840000" cy="3095211"/>
            <a:chOff x="1967548" y="2946524"/>
            <a:chExt cx="6840000" cy="3095211"/>
          </a:xfrm>
        </p:grpSpPr>
        <p:grpSp>
          <p:nvGrpSpPr>
            <p:cNvPr id="18" name="组合 17">
              <a:extLst>
                <a:ext uri="{FF2B5EF4-FFF2-40B4-BE49-F238E27FC236}">
                  <a16:creationId xmlns="" xmlns:a16="http://schemas.microsoft.com/office/drawing/2014/main"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 xmlns:a16="http://schemas.microsoft.com/office/drawing/2014/main"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 xmlns:a16="http://schemas.microsoft.com/office/drawing/2014/main"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792706" y="4391535"/>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质量精益控制</a:t>
            </a:r>
          </a:p>
        </p:txBody>
      </p:sp>
      <p:sp>
        <p:nvSpPr>
          <p:cNvPr id="88" name="文本框 87"/>
          <p:cNvSpPr txBox="1"/>
          <p:nvPr/>
        </p:nvSpPr>
        <p:spPr>
          <a:xfrm>
            <a:off x="5724482" y="2079021"/>
            <a:ext cx="3127155" cy="375487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数据源头</a:t>
            </a:r>
            <a:endParaRPr lang="en-US" altLang="zh-CN" sz="16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生产过程</a:t>
            </a:r>
            <a:r>
              <a:rPr lang="zh-CN" altLang="en-US" sz="1400" dirty="0">
                <a:solidFill>
                  <a:srgbClr val="FF0000"/>
                </a:solidFill>
                <a:latin typeface="微软雅黑" panose="020B0503020204020204" pitchFamily="34" charset="-122"/>
                <a:ea typeface="微软雅黑" panose="020B0503020204020204" pitchFamily="34" charset="-122"/>
              </a:rPr>
              <a:t>监测数据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质量</a:t>
            </a:r>
            <a:r>
              <a:rPr lang="zh-CN" altLang="en-US" sz="1400" dirty="0">
                <a:solidFill>
                  <a:srgbClr val="FF0000"/>
                </a:solidFill>
                <a:latin typeface="微软雅黑" panose="020B0503020204020204" pitchFamily="34" charset="-122"/>
                <a:ea typeface="微软雅黑" panose="020B0503020204020204" pitchFamily="34" charset="-122"/>
              </a:rPr>
              <a:t>工艺数据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评价数据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质量问题追溯方法</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将生产</a:t>
            </a:r>
            <a:r>
              <a:rPr lang="zh-CN" altLang="en-US" sz="1400" dirty="0">
                <a:solidFill>
                  <a:srgbClr val="FF0000"/>
                </a:solidFill>
                <a:latin typeface="微软雅黑" panose="020B0503020204020204" pitchFamily="34" charset="-122"/>
                <a:ea typeface="微软雅黑" panose="020B0503020204020204" pitchFamily="34" charset="-122"/>
              </a:rPr>
              <a:t>全流程数据进行关联</a:t>
            </a:r>
            <a:r>
              <a:rPr lang="zh-CN" altLang="en-US" sz="1400" dirty="0">
                <a:latin typeface="微软雅黑" panose="020B0503020204020204" pitchFamily="34" charset="-122"/>
                <a:ea typeface="微软雅黑" panose="020B0503020204020204" pitchFamily="34" charset="-122"/>
              </a:rPr>
              <a:t>，根据</a:t>
            </a:r>
            <a:r>
              <a:rPr lang="zh-CN" altLang="en-US" sz="1400" dirty="0">
                <a:solidFill>
                  <a:srgbClr val="FF0000"/>
                </a:solidFill>
                <a:latin typeface="微软雅黑" panose="020B0503020204020204" pitchFamily="34" charset="-122"/>
                <a:ea typeface="微软雅黑" panose="020B0503020204020204" pitchFamily="34" charset="-122"/>
              </a:rPr>
              <a:t>历史质量问题</a:t>
            </a:r>
            <a:r>
              <a:rPr lang="zh-CN" altLang="en-US" sz="1400" dirty="0">
                <a:latin typeface="微软雅黑" panose="020B0503020204020204" pitchFamily="34" charset="-122"/>
                <a:ea typeface="微软雅黑" panose="020B0503020204020204" pitchFamily="34" charset="-122"/>
              </a:rPr>
              <a:t>进行原因分析，并结合</a:t>
            </a:r>
            <a:r>
              <a:rPr lang="en-US" altLang="zh-CN" sz="1400" dirty="0">
                <a:latin typeface="微软雅黑" panose="020B0503020204020204" pitchFamily="34" charset="-122"/>
                <a:ea typeface="微软雅黑" panose="020B0503020204020204" pitchFamily="34" charset="-122"/>
              </a:rPr>
              <a:t>T2</a:t>
            </a:r>
            <a:r>
              <a:rPr lang="zh-CN" altLang="en-US" sz="1400" dirty="0">
                <a:latin typeface="微软雅黑" panose="020B0503020204020204" pitchFamily="34" charset="-122"/>
                <a:ea typeface="微软雅黑" panose="020B0503020204020204" pitchFamily="34" charset="-122"/>
              </a:rPr>
              <a:t>图</a:t>
            </a:r>
            <a:r>
              <a:rPr lang="zh-CN" altLang="en-US" sz="1400" dirty="0">
                <a:solidFill>
                  <a:srgbClr val="FF0000"/>
                </a:solidFill>
                <a:latin typeface="微软雅黑" panose="020B0503020204020204" pitchFamily="34" charset="-122"/>
                <a:ea typeface="微软雅黑" panose="020B0503020204020204" pitchFamily="34" charset="-122"/>
              </a:rPr>
              <a:t>计算质量贡献度</a:t>
            </a:r>
            <a:r>
              <a:rPr lang="zh-CN" altLang="en-US" sz="1400" dirty="0">
                <a:latin typeface="微软雅黑" panose="020B0503020204020204" pitchFamily="34" charset="-122"/>
                <a:ea typeface="微软雅黑" panose="020B0503020204020204" pitchFamily="34" charset="-122"/>
              </a:rPr>
              <a:t>，寻找质量问题出现原因</a:t>
            </a:r>
            <a:endParaRPr lang="en-US" altLang="zh-CN" sz="14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追溯目的</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高效、准确定位质量问题出处，有效指导</a:t>
            </a:r>
            <a:r>
              <a:rPr lang="zh-CN" altLang="en-US" sz="1400" dirty="0">
                <a:solidFill>
                  <a:srgbClr val="FF0000"/>
                </a:solidFill>
                <a:latin typeface="微软雅黑" panose="020B0503020204020204" pitchFamily="34" charset="-122"/>
                <a:ea typeface="微软雅黑" panose="020B0503020204020204" pitchFamily="34" charset="-122"/>
              </a:rPr>
              <a:t>生产模式改良</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工艺参数调整</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323851" y="2079021"/>
            <a:ext cx="5143499" cy="3778854"/>
            <a:chOff x="807781" y="1009937"/>
            <a:chExt cx="5953651" cy="4232366"/>
          </a:xfrm>
        </p:grpSpPr>
        <p:sp>
          <p:nvSpPr>
            <p:cNvPr id="90" name="右箭头 89"/>
            <p:cNvSpPr/>
            <p:nvPr/>
          </p:nvSpPr>
          <p:spPr>
            <a:xfrm>
              <a:off x="1625599" y="1277792"/>
              <a:ext cx="1570181" cy="2189018"/>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1" name="任意多边形 90"/>
            <p:cNvSpPr/>
            <p:nvPr/>
          </p:nvSpPr>
          <p:spPr>
            <a:xfrm>
              <a:off x="1653309" y="1846213"/>
              <a:ext cx="696083" cy="352291"/>
            </a:xfrm>
            <a:custGeom>
              <a:avLst/>
              <a:gdLst>
                <a:gd name="connsiteX0" fmla="*/ 0 w 683310"/>
                <a:gd name="connsiteY0" fmla="*/ 58716 h 352291"/>
                <a:gd name="connsiteX1" fmla="*/ 58716 w 683310"/>
                <a:gd name="connsiteY1" fmla="*/ 0 h 352291"/>
                <a:gd name="connsiteX2" fmla="*/ 624594 w 683310"/>
                <a:gd name="connsiteY2" fmla="*/ 0 h 352291"/>
                <a:gd name="connsiteX3" fmla="*/ 683310 w 683310"/>
                <a:gd name="connsiteY3" fmla="*/ 58716 h 352291"/>
                <a:gd name="connsiteX4" fmla="*/ 683310 w 683310"/>
                <a:gd name="connsiteY4" fmla="*/ 293575 h 352291"/>
                <a:gd name="connsiteX5" fmla="*/ 624594 w 683310"/>
                <a:gd name="connsiteY5" fmla="*/ 352291 h 352291"/>
                <a:gd name="connsiteX6" fmla="*/ 58716 w 683310"/>
                <a:gd name="connsiteY6" fmla="*/ 352291 h 352291"/>
                <a:gd name="connsiteX7" fmla="*/ 0 w 683310"/>
                <a:gd name="connsiteY7" fmla="*/ 293575 h 352291"/>
                <a:gd name="connsiteX8" fmla="*/ 0 w 683310"/>
                <a:gd name="connsiteY8" fmla="*/ 58716 h 3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310" h="352291">
                  <a:moveTo>
                    <a:pt x="0" y="58716"/>
                  </a:moveTo>
                  <a:cubicBezTo>
                    <a:pt x="0" y="26288"/>
                    <a:pt x="26288" y="0"/>
                    <a:pt x="58716" y="0"/>
                  </a:cubicBezTo>
                  <a:lnTo>
                    <a:pt x="624594" y="0"/>
                  </a:lnTo>
                  <a:cubicBezTo>
                    <a:pt x="657022" y="0"/>
                    <a:pt x="683310" y="26288"/>
                    <a:pt x="683310" y="58716"/>
                  </a:cubicBezTo>
                  <a:lnTo>
                    <a:pt x="683310" y="293575"/>
                  </a:lnTo>
                  <a:cubicBezTo>
                    <a:pt x="683310" y="326003"/>
                    <a:pt x="657022" y="352291"/>
                    <a:pt x="624594" y="352291"/>
                  </a:cubicBezTo>
                  <a:lnTo>
                    <a:pt x="58716" y="352291"/>
                  </a:lnTo>
                  <a:cubicBezTo>
                    <a:pt x="26288" y="352291"/>
                    <a:pt x="0" y="326003"/>
                    <a:pt x="0" y="293575"/>
                  </a:cubicBezTo>
                  <a:lnTo>
                    <a:pt x="0" y="58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30" tIns="44330" rIns="44330" bIns="44330"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原料数据</a:t>
              </a:r>
            </a:p>
          </p:txBody>
        </p:sp>
        <p:sp>
          <p:nvSpPr>
            <p:cNvPr id="92" name="任意多边形 91"/>
            <p:cNvSpPr/>
            <p:nvPr/>
          </p:nvSpPr>
          <p:spPr>
            <a:xfrm>
              <a:off x="1658839" y="2231462"/>
              <a:ext cx="695792" cy="313817"/>
            </a:xfrm>
            <a:custGeom>
              <a:avLst/>
              <a:gdLst>
                <a:gd name="connsiteX0" fmla="*/ 0 w 683025"/>
                <a:gd name="connsiteY0" fmla="*/ 52304 h 313817"/>
                <a:gd name="connsiteX1" fmla="*/ 52304 w 683025"/>
                <a:gd name="connsiteY1" fmla="*/ 0 h 313817"/>
                <a:gd name="connsiteX2" fmla="*/ 630721 w 683025"/>
                <a:gd name="connsiteY2" fmla="*/ 0 h 313817"/>
                <a:gd name="connsiteX3" fmla="*/ 683025 w 683025"/>
                <a:gd name="connsiteY3" fmla="*/ 52304 h 313817"/>
                <a:gd name="connsiteX4" fmla="*/ 683025 w 683025"/>
                <a:gd name="connsiteY4" fmla="*/ 261513 h 313817"/>
                <a:gd name="connsiteX5" fmla="*/ 630721 w 683025"/>
                <a:gd name="connsiteY5" fmla="*/ 313817 h 313817"/>
                <a:gd name="connsiteX6" fmla="*/ 52304 w 683025"/>
                <a:gd name="connsiteY6" fmla="*/ 313817 h 313817"/>
                <a:gd name="connsiteX7" fmla="*/ 0 w 683025"/>
                <a:gd name="connsiteY7" fmla="*/ 261513 h 313817"/>
                <a:gd name="connsiteX8" fmla="*/ 0 w 683025"/>
                <a:gd name="connsiteY8" fmla="*/ 52304 h 3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25" h="313817">
                  <a:moveTo>
                    <a:pt x="0" y="52304"/>
                  </a:moveTo>
                  <a:cubicBezTo>
                    <a:pt x="0" y="23417"/>
                    <a:pt x="23417" y="0"/>
                    <a:pt x="52304" y="0"/>
                  </a:cubicBezTo>
                  <a:lnTo>
                    <a:pt x="630721" y="0"/>
                  </a:lnTo>
                  <a:cubicBezTo>
                    <a:pt x="659608" y="0"/>
                    <a:pt x="683025" y="23417"/>
                    <a:pt x="683025" y="52304"/>
                  </a:cubicBezTo>
                  <a:lnTo>
                    <a:pt x="683025" y="261513"/>
                  </a:lnTo>
                  <a:cubicBezTo>
                    <a:pt x="683025" y="290400"/>
                    <a:pt x="659608" y="313817"/>
                    <a:pt x="630721" y="313817"/>
                  </a:cubicBezTo>
                  <a:lnTo>
                    <a:pt x="52304" y="313817"/>
                  </a:lnTo>
                  <a:cubicBezTo>
                    <a:pt x="23417" y="313817"/>
                    <a:pt x="0" y="290400"/>
                    <a:pt x="0" y="261513"/>
                  </a:cubicBezTo>
                  <a:lnTo>
                    <a:pt x="0" y="5230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922" tIns="42922" rIns="42922" bIns="4292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质检数据</a:t>
              </a:r>
            </a:p>
          </p:txBody>
        </p:sp>
        <p:sp>
          <p:nvSpPr>
            <p:cNvPr id="93" name="任意多边形 92"/>
            <p:cNvSpPr/>
            <p:nvPr/>
          </p:nvSpPr>
          <p:spPr>
            <a:xfrm>
              <a:off x="1653310" y="2578237"/>
              <a:ext cx="696083" cy="305910"/>
            </a:xfrm>
            <a:custGeom>
              <a:avLst/>
              <a:gdLst>
                <a:gd name="connsiteX0" fmla="*/ 0 w 598102"/>
                <a:gd name="connsiteY0" fmla="*/ 50986 h 305910"/>
                <a:gd name="connsiteX1" fmla="*/ 50986 w 598102"/>
                <a:gd name="connsiteY1" fmla="*/ 0 h 305910"/>
                <a:gd name="connsiteX2" fmla="*/ 547116 w 598102"/>
                <a:gd name="connsiteY2" fmla="*/ 0 h 305910"/>
                <a:gd name="connsiteX3" fmla="*/ 598102 w 598102"/>
                <a:gd name="connsiteY3" fmla="*/ 50986 h 305910"/>
                <a:gd name="connsiteX4" fmla="*/ 598102 w 598102"/>
                <a:gd name="connsiteY4" fmla="*/ 254924 h 305910"/>
                <a:gd name="connsiteX5" fmla="*/ 547116 w 598102"/>
                <a:gd name="connsiteY5" fmla="*/ 305910 h 305910"/>
                <a:gd name="connsiteX6" fmla="*/ 50986 w 598102"/>
                <a:gd name="connsiteY6" fmla="*/ 305910 h 305910"/>
                <a:gd name="connsiteX7" fmla="*/ 0 w 598102"/>
                <a:gd name="connsiteY7" fmla="*/ 254924 h 305910"/>
                <a:gd name="connsiteX8" fmla="*/ 0 w 598102"/>
                <a:gd name="connsiteY8" fmla="*/ 50986 h 30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02" h="305910">
                  <a:moveTo>
                    <a:pt x="0" y="50986"/>
                  </a:moveTo>
                  <a:cubicBezTo>
                    <a:pt x="0" y="22827"/>
                    <a:pt x="22827" y="0"/>
                    <a:pt x="50986" y="0"/>
                  </a:cubicBezTo>
                  <a:lnTo>
                    <a:pt x="547116" y="0"/>
                  </a:lnTo>
                  <a:cubicBezTo>
                    <a:pt x="575275" y="0"/>
                    <a:pt x="598102" y="22827"/>
                    <a:pt x="598102" y="50986"/>
                  </a:cubicBezTo>
                  <a:lnTo>
                    <a:pt x="598102" y="254924"/>
                  </a:lnTo>
                  <a:cubicBezTo>
                    <a:pt x="598102" y="283083"/>
                    <a:pt x="575275" y="305910"/>
                    <a:pt x="547116" y="305910"/>
                  </a:cubicBezTo>
                  <a:lnTo>
                    <a:pt x="50986" y="305910"/>
                  </a:lnTo>
                  <a:cubicBezTo>
                    <a:pt x="22827" y="305910"/>
                    <a:pt x="0" y="283083"/>
                    <a:pt x="0" y="254924"/>
                  </a:cubicBezTo>
                  <a:lnTo>
                    <a:pt x="0" y="509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32" tIns="42632" rIns="42632" bIns="4263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生产日志</a:t>
              </a:r>
            </a:p>
          </p:txBody>
        </p:sp>
        <p:grpSp>
          <p:nvGrpSpPr>
            <p:cNvPr id="94" name="组合 93"/>
            <p:cNvGrpSpPr/>
            <p:nvPr/>
          </p:nvGrpSpPr>
          <p:grpSpPr>
            <a:xfrm>
              <a:off x="2715490" y="1009937"/>
              <a:ext cx="2697018" cy="2724727"/>
              <a:chOff x="6031347" y="1357746"/>
              <a:chExt cx="2906219" cy="2715490"/>
            </a:xfrm>
          </p:grpSpPr>
          <p:sp>
            <p:nvSpPr>
              <p:cNvPr id="107" name="圆角矩形 106"/>
              <p:cNvSpPr/>
              <p:nvPr/>
            </p:nvSpPr>
            <p:spPr>
              <a:xfrm>
                <a:off x="6576291" y="1357746"/>
                <a:ext cx="2087418" cy="271549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graphicFrame>
            <p:nvGraphicFramePr>
              <p:cNvPr id="108" name="图示 107"/>
              <p:cNvGraphicFramePr/>
              <p:nvPr>
                <p:extLst/>
              </p:nvPr>
            </p:nvGraphicFramePr>
            <p:xfrm>
              <a:off x="6031347" y="1784724"/>
              <a:ext cx="2906219" cy="2186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9" name="矩形 108"/>
              <p:cNvSpPr/>
              <p:nvPr/>
            </p:nvSpPr>
            <p:spPr>
              <a:xfrm>
                <a:off x="6937743" y="1498491"/>
                <a:ext cx="1591921" cy="343541"/>
              </a:xfrm>
              <a:prstGeom prst="rect">
                <a:avLst/>
              </a:prstGeom>
            </p:spPr>
            <p:txBody>
              <a:bodyPr wrap="none">
                <a:sp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质量问题追溯</a:t>
                </a:r>
              </a:p>
            </p:txBody>
          </p:sp>
        </p:grpSp>
        <p:sp>
          <p:nvSpPr>
            <p:cNvPr id="95" name="矩形 94"/>
            <p:cNvSpPr/>
            <p:nvPr/>
          </p:nvSpPr>
          <p:spPr>
            <a:xfrm>
              <a:off x="807781" y="1753463"/>
              <a:ext cx="792391" cy="1237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全流程生产数据管理</a:t>
              </a:r>
            </a:p>
          </p:txBody>
        </p:sp>
        <p:graphicFrame>
          <p:nvGraphicFramePr>
            <p:cNvPr id="96" name="图示 95"/>
            <p:cNvGraphicFramePr/>
            <p:nvPr>
              <p:extLst/>
            </p:nvPr>
          </p:nvGraphicFramePr>
          <p:xfrm>
            <a:off x="4045521" y="4060927"/>
            <a:ext cx="1653307" cy="1181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97" name="组合 96"/>
            <p:cNvGrpSpPr/>
            <p:nvPr/>
          </p:nvGrpSpPr>
          <p:grpSpPr>
            <a:xfrm>
              <a:off x="3479508" y="4303550"/>
              <a:ext cx="622394" cy="767945"/>
              <a:chOff x="3390855" y="4847783"/>
              <a:chExt cx="622394" cy="767945"/>
            </a:xfrm>
          </p:grpSpPr>
          <p:pic>
            <p:nvPicPr>
              <p:cNvPr id="105" name="图片 10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22340" y="4847783"/>
                <a:ext cx="525934" cy="520727"/>
              </a:xfrm>
              <a:prstGeom prst="rect">
                <a:avLst/>
              </a:prstGeom>
            </p:spPr>
          </p:pic>
          <p:sp>
            <p:nvSpPr>
              <p:cNvPr id="106" name="矩形 105"/>
              <p:cNvSpPr/>
              <p:nvPr/>
            </p:nvSpPr>
            <p:spPr>
              <a:xfrm>
                <a:off x="3390855" y="5266915"/>
                <a:ext cx="622394" cy="348813"/>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客户</a:t>
                </a:r>
              </a:p>
            </p:txBody>
          </p:sp>
        </p:grpSp>
        <p:sp>
          <p:nvSpPr>
            <p:cNvPr id="98" name="右箭头 97"/>
            <p:cNvSpPr/>
            <p:nvPr/>
          </p:nvSpPr>
          <p:spPr>
            <a:xfrm>
              <a:off x="5196584" y="1971149"/>
              <a:ext cx="431849" cy="815583"/>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cxnSp>
          <p:nvCxnSpPr>
            <p:cNvPr id="99" name="直接箭头连接符 98"/>
            <p:cNvCxnSpPr>
              <a:stCxn id="105" idx="0"/>
            </p:cNvCxnSpPr>
            <p:nvPr/>
          </p:nvCxnSpPr>
          <p:spPr>
            <a:xfrm flipH="1" flipV="1">
              <a:off x="3770234" y="3765366"/>
              <a:ext cx="3726" cy="53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4428483" y="3753137"/>
              <a:ext cx="0" cy="29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3426682" y="4024278"/>
              <a:ext cx="964367" cy="317009"/>
            </a:xfrm>
            <a:prstGeom prst="rect">
              <a:avLst/>
            </a:prstGeom>
          </p:spPr>
          <p:txBody>
            <a:bodyPr wrap="none">
              <a:spAutoFit/>
            </a:bodyPr>
            <a:lstStyle/>
            <a:p>
              <a:pPr marL="0" lvl="1" defTabSz="600075">
                <a:lnSpc>
                  <a:spcPct val="90000"/>
                </a:lnSpc>
                <a:spcBef>
                  <a:spcPct val="0"/>
                </a:spcBef>
                <a:spcAft>
                  <a:spcPct val="15000"/>
                </a:spcAft>
              </a:pPr>
              <a:r>
                <a:rPr lang="zh-CN" altLang="en-US" sz="1000" dirty="0">
                  <a:latin typeface="微软雅黑" panose="020B0503020204020204" pitchFamily="34" charset="-122"/>
                  <a:ea typeface="微软雅黑" panose="020B0503020204020204" pitchFamily="34" charset="-122"/>
                </a:rPr>
                <a:t>产品评价</a:t>
              </a:r>
            </a:p>
          </p:txBody>
        </p:sp>
        <p:grpSp>
          <p:nvGrpSpPr>
            <p:cNvPr id="102" name="组合 101"/>
            <p:cNvGrpSpPr/>
            <p:nvPr/>
          </p:nvGrpSpPr>
          <p:grpSpPr>
            <a:xfrm>
              <a:off x="5270320" y="2012128"/>
              <a:ext cx="1491112" cy="1286336"/>
              <a:chOff x="5048233" y="2088368"/>
              <a:chExt cx="1491112" cy="1286336"/>
            </a:xfrm>
          </p:grpSpPr>
          <p:pic>
            <p:nvPicPr>
              <p:cNvPr id="103" name="图片 10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04028" y="2088368"/>
                <a:ext cx="779521" cy="779521"/>
              </a:xfrm>
              <a:prstGeom prst="rect">
                <a:avLst/>
              </a:prstGeom>
            </p:spPr>
          </p:pic>
          <p:sp>
            <p:nvSpPr>
              <p:cNvPr id="104" name="矩形 103"/>
              <p:cNvSpPr/>
              <p:nvPr/>
            </p:nvSpPr>
            <p:spPr>
              <a:xfrm>
                <a:off x="5048233" y="2800188"/>
                <a:ext cx="1491112" cy="5745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质量问题追溯报表</a:t>
                </a:r>
              </a:p>
            </p:txBody>
          </p:sp>
        </p:grpSp>
      </p:grpSp>
      <p:sp>
        <p:nvSpPr>
          <p:cNvPr id="27" name="文本框 26">
            <a:extLst>
              <a:ext uri="{FF2B5EF4-FFF2-40B4-BE49-F238E27FC236}">
                <a16:creationId xmlns="" xmlns:a16="http://schemas.microsoft.com/office/drawing/2014/main" id="{B39550DD-C380-451F-993D-BB502664AB70}"/>
              </a:ext>
            </a:extLst>
          </p:cNvPr>
          <p:cNvSpPr txBox="1"/>
          <p:nvPr/>
        </p:nvSpPr>
        <p:spPr>
          <a:xfrm>
            <a:off x="2474746" y="790818"/>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质量问题追溯</a:t>
            </a:r>
          </a:p>
        </p:txBody>
      </p:sp>
    </p:spTree>
    <p:extLst>
      <p:ext uri="{BB962C8B-B14F-4D97-AF65-F5344CB8AC3E}">
        <p14:creationId xmlns:p14="http://schemas.microsoft.com/office/powerpoint/2010/main" val="2650307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pic>
        <p:nvPicPr>
          <p:cNvPr id="27" name="图片 26">
            <a:extLst>
              <a:ext uri="{FF2B5EF4-FFF2-40B4-BE49-F238E27FC236}">
                <a16:creationId xmlns:a16="http://schemas.microsoft.com/office/drawing/2014/main" xmlns="" id="{832705BA-409B-4A3F-B6B5-F572E3CB3D82}"/>
              </a:ext>
            </a:extLst>
          </p:cNvPr>
          <p:cNvPicPr>
            <a:picLocks noChangeAspect="1"/>
          </p:cNvPicPr>
          <p:nvPr/>
        </p:nvPicPr>
        <p:blipFill>
          <a:blip r:embed="rId2"/>
          <a:stretch>
            <a:fillRect/>
          </a:stretch>
        </p:blipFill>
        <p:spPr>
          <a:xfrm>
            <a:off x="286918" y="1617354"/>
            <a:ext cx="5381608" cy="4382673"/>
          </a:xfrm>
          <a:prstGeom prst="rect">
            <a:avLst/>
          </a:prstGeom>
        </p:spPr>
      </p:pic>
      <p:sp>
        <p:nvSpPr>
          <p:cNvPr id="28" name="文本框 27"/>
          <p:cNvSpPr txBox="1"/>
          <p:nvPr/>
        </p:nvSpPr>
        <p:spPr>
          <a:xfrm>
            <a:off x="5820631" y="4584255"/>
            <a:ext cx="2870523" cy="1415772"/>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数字仿真</a:t>
            </a:r>
            <a:r>
              <a:rPr lang="zh-CN" altLang="en-US" sz="1600" b="1" dirty="0" smtClean="0">
                <a:latin typeface="微软雅黑" panose="020B0503020204020204" pitchFamily="34" charset="-122"/>
                <a:ea typeface="微软雅黑" panose="020B0503020204020204" pitchFamily="34" charset="-122"/>
              </a:rPr>
              <a:t>系统</a:t>
            </a:r>
            <a:endParaRPr lang="en-US" altLang="zh-CN" sz="1600" b="1"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数字仿真系统能够根据输入的</a:t>
            </a:r>
            <a:r>
              <a:rPr lang="zh-CN" altLang="en-US" sz="1400" dirty="0" smtClean="0">
                <a:solidFill>
                  <a:srgbClr val="FF0000"/>
                </a:solidFill>
                <a:latin typeface="微软雅黑" panose="020B0503020204020204" pitchFamily="34" charset="-122"/>
                <a:ea typeface="微软雅黑" panose="020B0503020204020204" pitchFamily="34" charset="-122"/>
              </a:rPr>
              <a:t>工艺参数</a:t>
            </a:r>
            <a:r>
              <a:rPr lang="zh-CN" altLang="en-US" sz="1400" dirty="0" smtClean="0">
                <a:latin typeface="微软雅黑" panose="020B0503020204020204" pitchFamily="34" charset="-122"/>
                <a:ea typeface="微软雅黑" panose="020B0503020204020204" pitchFamily="34" charset="-122"/>
              </a:rPr>
              <a:t>进行演算，模拟铝合金生产过程，由此获得</a:t>
            </a:r>
            <a:r>
              <a:rPr lang="zh-CN" altLang="en-US" sz="1400" dirty="0" smtClean="0">
                <a:solidFill>
                  <a:srgbClr val="FF0000"/>
                </a:solidFill>
                <a:latin typeface="微软雅黑" panose="020B0503020204020204" pitchFamily="34" charset="-122"/>
                <a:ea typeface="微软雅黑" panose="020B0503020204020204" pitchFamily="34" charset="-122"/>
              </a:rPr>
              <a:t>产品的虚拟指标参数</a:t>
            </a:r>
            <a:r>
              <a:rPr lang="zh-CN" altLang="en-US" sz="1400" dirty="0" smtClean="0">
                <a:latin typeface="微软雅黑" panose="020B0503020204020204" pitchFamily="34" charset="-122"/>
                <a:ea typeface="微软雅黑" panose="020B0503020204020204" pitchFamily="34" charset="-122"/>
              </a:rPr>
              <a:t>，通过这个过程</a:t>
            </a:r>
            <a:r>
              <a:rPr lang="zh-CN" altLang="en-US" sz="1400" dirty="0" smtClean="0">
                <a:solidFill>
                  <a:srgbClr val="FF0000"/>
                </a:solidFill>
                <a:latin typeface="微软雅黑" panose="020B0503020204020204" pitchFamily="34" charset="-122"/>
                <a:ea typeface="微软雅黑" panose="020B0503020204020204" pitchFamily="34" charset="-122"/>
              </a:rPr>
              <a:t>实现新产品的快速研发与改良</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p:txBody>
      </p:sp>
      <p:sp>
        <p:nvSpPr>
          <p:cNvPr id="30" name="文本框 29"/>
          <p:cNvSpPr txBox="1"/>
          <p:nvPr/>
        </p:nvSpPr>
        <p:spPr>
          <a:xfrm>
            <a:off x="5820631" y="1817651"/>
            <a:ext cx="2870523" cy="1600438"/>
          </a:xfrm>
          <a:prstGeom prst="rect">
            <a:avLst/>
          </a:prstGeom>
          <a:noFill/>
        </p:spPr>
        <p:txBody>
          <a:bodyPr wrap="square" rtlCol="0">
            <a:spAutoFit/>
          </a:bodyPr>
          <a:lstStyle/>
          <a:p>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数字仿真</a:t>
            </a:r>
            <a:r>
              <a:rPr lang="zh-CN" altLang="en-US" sz="1400" dirty="0">
                <a:latin typeface="微软雅黑" panose="020B0503020204020204" pitchFamily="34" charset="-122"/>
                <a:ea typeface="微软雅黑" panose="020B0503020204020204" pitchFamily="34" charset="-122"/>
              </a:rPr>
              <a:t>系统是</a:t>
            </a:r>
            <a:r>
              <a:rPr lang="zh-CN" altLang="zh-CN" sz="1400" dirty="0">
                <a:latin typeface="微软雅黑" panose="020B0503020204020204" pitchFamily="34" charset="-122"/>
                <a:ea typeface="微软雅黑" panose="020B0503020204020204" pitchFamily="34" charset="-122"/>
              </a:rPr>
              <a:t>智能制造新模式</a:t>
            </a:r>
            <a:r>
              <a:rPr lang="zh-CN" altLang="en-US" sz="1400" dirty="0">
                <a:latin typeface="微软雅黑" panose="020B0503020204020204" pitchFamily="34" charset="-122"/>
                <a:ea typeface="微软雅黑" panose="020B0503020204020204" pitchFamily="34" charset="-122"/>
              </a:rPr>
              <a:t>应用</a:t>
            </a:r>
            <a:r>
              <a:rPr lang="zh-CN" altLang="en-US" sz="1400" dirty="0" smtClean="0">
                <a:latin typeface="微软雅黑" panose="020B0503020204020204" pitchFamily="34" charset="-122"/>
                <a:ea typeface="微软雅黑" panose="020B0503020204020204" pitchFamily="34" charset="-122"/>
              </a:rPr>
              <a:t>项目中的</a:t>
            </a:r>
            <a:r>
              <a:rPr lang="zh-CN" altLang="en-US" sz="1400" dirty="0" smtClean="0">
                <a:solidFill>
                  <a:srgbClr val="FF0000"/>
                </a:solidFill>
                <a:latin typeface="微软雅黑" panose="020B0503020204020204" pitchFamily="34" charset="-122"/>
                <a:ea typeface="微软雅黑" panose="020B0503020204020204" pitchFamily="34" charset="-122"/>
              </a:rPr>
              <a:t>另外一个研究课题</a:t>
            </a:r>
            <a:r>
              <a:rPr lang="zh-CN" altLang="en-US" sz="1400" dirty="0" smtClean="0">
                <a:latin typeface="微软雅黑" panose="020B0503020204020204" pitchFamily="34" charset="-122"/>
                <a:ea typeface="微软雅黑" panose="020B0503020204020204" pitchFamily="34" charset="-122"/>
              </a:rPr>
              <a:t>，在我们智能决策系统中主要以调用该数字仿真系统的</a:t>
            </a:r>
            <a:r>
              <a:rPr lang="zh-CN" altLang="en-US" sz="1400" dirty="0" smtClean="0">
                <a:solidFill>
                  <a:srgbClr val="FF0000"/>
                </a:solidFill>
                <a:latin typeface="微软雅黑" panose="020B0503020204020204" pitchFamily="34" charset="-122"/>
                <a:ea typeface="微软雅黑" panose="020B0503020204020204" pitchFamily="34" charset="-122"/>
              </a:rPr>
              <a:t>仿真功能以</a:t>
            </a:r>
            <a:r>
              <a:rPr lang="zh-CN" altLang="en-US" sz="1400" dirty="0" smtClean="0">
                <a:latin typeface="微软雅黑" panose="020B0503020204020204" pitchFamily="34" charset="-122"/>
                <a:ea typeface="微软雅黑" panose="020B0503020204020204" pitchFamily="34" charset="-122"/>
              </a:rPr>
              <a:t>达到质量设计、产品改进的目的。</a:t>
            </a:r>
            <a:endParaRPr lang="zh-CN" altLang="en-US" sz="1400" dirty="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flipV="1">
            <a:off x="4319452" y="5292141"/>
            <a:ext cx="1570848" cy="113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985880" y="868019"/>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质量设计与产品改进</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636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6" name="矩形 25"/>
          <p:cNvSpPr/>
          <p:nvPr/>
        </p:nvSpPr>
        <p:spPr>
          <a:xfrm>
            <a:off x="1487006" y="2551831"/>
            <a:ext cx="271923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产品销售情况分析</a:t>
            </a:r>
          </a:p>
        </p:txBody>
      </p:sp>
      <p:sp>
        <p:nvSpPr>
          <p:cNvPr id="27" name="矩形 26"/>
          <p:cNvSpPr/>
          <p:nvPr/>
        </p:nvSpPr>
        <p:spPr>
          <a:xfrm>
            <a:off x="1487006" y="3093939"/>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客户分析</a:t>
            </a:r>
          </a:p>
        </p:txBody>
      </p:sp>
      <p:sp>
        <p:nvSpPr>
          <p:cNvPr id="28" name="矩形 27"/>
          <p:cNvSpPr/>
          <p:nvPr/>
        </p:nvSpPr>
        <p:spPr>
          <a:xfrm>
            <a:off x="1487006" y="3696380"/>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服务质量评估</a:t>
            </a:r>
          </a:p>
        </p:txBody>
      </p:sp>
      <p:cxnSp>
        <p:nvCxnSpPr>
          <p:cNvPr id="29" name="肘形连接符 28"/>
          <p:cNvCxnSpPr>
            <a:endCxn id="26" idx="1"/>
          </p:cNvCxnSpPr>
          <p:nvPr/>
        </p:nvCxnSpPr>
        <p:spPr>
          <a:xfrm rot="16200000" flipH="1">
            <a:off x="1036644" y="2266125"/>
            <a:ext cx="490903"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27" idx="1"/>
          </p:cNvCxnSpPr>
          <p:nvPr/>
        </p:nvCxnSpPr>
        <p:spPr>
          <a:xfrm rot="16200000" flipH="1">
            <a:off x="769006" y="2540595"/>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28" idx="1"/>
          </p:cNvCxnSpPr>
          <p:nvPr/>
        </p:nvCxnSpPr>
        <p:spPr>
          <a:xfrm rot="16200000" flipH="1">
            <a:off x="487748" y="2861778"/>
            <a:ext cx="1588695"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45890" y="1201680"/>
            <a:ext cx="1237029" cy="1030737"/>
            <a:chOff x="6189915" y="3760669"/>
            <a:chExt cx="1649372" cy="1374316"/>
          </a:xfrm>
        </p:grpSpPr>
        <p:sp>
          <p:nvSpPr>
            <p:cNvPr id="33" name="任意多边形 32"/>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34" name="椭圆 33"/>
            <p:cNvSpPr/>
            <p:nvPr/>
          </p:nvSpPr>
          <p:spPr>
            <a:xfrm>
              <a:off x="6378163" y="3835993"/>
              <a:ext cx="1201868" cy="123075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487006" y="4238488"/>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216692" y="3132830"/>
            <a:ext cx="2130805" cy="40982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90139" y="5463187"/>
            <a:ext cx="7073551" cy="738664"/>
          </a:xfrm>
          <a:prstGeom prst="rect">
            <a:avLst/>
          </a:prstGeom>
        </p:spPr>
        <p:txBody>
          <a:bodyPr wrap="square">
            <a:spAutoFit/>
          </a:bodyPr>
          <a:lstStyle/>
          <a:p>
            <a:r>
              <a:rPr lang="zh-CN" altLang="en-US" sz="1400" b="1" dirty="0">
                <a:latin typeface="黑体" panose="02010609060101010101" pitchFamily="49" charset="-122"/>
                <a:ea typeface="黑体" panose="02010609060101010101" pitchFamily="49" charset="-122"/>
              </a:rPr>
              <a:t>分别以</a:t>
            </a:r>
            <a:r>
              <a:rPr lang="zh-CN" altLang="en-US" sz="1400" b="1" dirty="0">
                <a:solidFill>
                  <a:srgbClr val="FF0000"/>
                </a:solidFill>
                <a:latin typeface="黑体" panose="02010609060101010101" pitchFamily="49" charset="-122"/>
                <a:ea typeface="黑体" panose="02010609060101010101" pitchFamily="49" charset="-122"/>
              </a:rPr>
              <a:t>产品、客户、服务</a:t>
            </a:r>
            <a:r>
              <a:rPr lang="zh-CN" altLang="en-US" sz="1400" b="1" dirty="0">
                <a:latin typeface="黑体" panose="02010609060101010101" pitchFamily="49" charset="-122"/>
                <a:ea typeface="黑体" panose="02010609060101010101" pitchFamily="49" charset="-122"/>
              </a:rPr>
              <a:t>为导向进行数据分析，计算</a:t>
            </a:r>
            <a:r>
              <a:rPr lang="zh-CN" altLang="en-US" sz="1400" b="1" dirty="0">
                <a:solidFill>
                  <a:srgbClr val="FF0000"/>
                </a:solidFill>
                <a:latin typeface="黑体" panose="02010609060101010101" pitchFamily="49" charset="-122"/>
                <a:ea typeface="黑体" panose="02010609060101010101" pitchFamily="49" charset="-122"/>
              </a:rPr>
              <a:t>公司销售业绩</a:t>
            </a:r>
            <a:r>
              <a:rPr lang="zh-CN" altLang="en-US" sz="1400" b="1" dirty="0">
                <a:latin typeface="黑体" panose="02010609060101010101" pitchFamily="49" charset="-122"/>
                <a:ea typeface="黑体" panose="02010609060101010101" pitchFamily="49" charset="-122"/>
              </a:rPr>
              <a:t>、观察</a:t>
            </a:r>
            <a:r>
              <a:rPr lang="zh-CN" altLang="en-US" sz="1400" b="1" dirty="0">
                <a:solidFill>
                  <a:srgbClr val="FF0000"/>
                </a:solidFill>
                <a:latin typeface="黑体" panose="02010609060101010101" pitchFamily="49" charset="-122"/>
                <a:ea typeface="黑体" panose="02010609060101010101" pitchFamily="49" charset="-122"/>
              </a:rPr>
              <a:t>市场供需状况</a:t>
            </a:r>
            <a:r>
              <a:rPr lang="zh-CN" altLang="en-US" sz="1400" b="1" dirty="0">
                <a:latin typeface="黑体" panose="02010609060101010101" pitchFamily="49" charset="-122"/>
                <a:ea typeface="黑体" panose="02010609060101010101" pitchFamily="49" charset="-122"/>
              </a:rPr>
              <a:t>、了解</a:t>
            </a:r>
            <a:r>
              <a:rPr lang="zh-CN" altLang="en-US" sz="1400" b="1" dirty="0">
                <a:solidFill>
                  <a:srgbClr val="FF0000"/>
                </a:solidFill>
                <a:latin typeface="黑体" panose="02010609060101010101" pitchFamily="49" charset="-122"/>
                <a:ea typeface="黑体" panose="02010609060101010101" pitchFamily="49" charset="-122"/>
              </a:rPr>
              <a:t>产品质量及销售服务情况</a:t>
            </a:r>
            <a:r>
              <a:rPr lang="zh-CN" altLang="en-US" sz="1400" b="1" dirty="0">
                <a:latin typeface="黑体" panose="02010609060101010101" pitchFamily="49" charset="-122"/>
                <a:ea typeface="黑体" panose="02010609060101010101" pitchFamily="49" charset="-122"/>
              </a:rPr>
              <a:t>，并根据</a:t>
            </a:r>
            <a:r>
              <a:rPr lang="zh-CN" altLang="zh-CN" sz="1400" b="1" dirty="0">
                <a:latin typeface="黑体" panose="02010609060101010101" pitchFamily="49" charset="-122"/>
                <a:ea typeface="黑体" panose="02010609060101010101" pitchFamily="49" charset="-122"/>
              </a:rPr>
              <a:t>资源信息及订单情况</a:t>
            </a:r>
            <a:r>
              <a:rPr lang="zh-CN" altLang="en-US" sz="1400" b="1" dirty="0">
                <a:latin typeface="黑体" panose="02010609060101010101" pitchFamily="49" charset="-122"/>
                <a:ea typeface="黑体" panose="02010609060101010101" pitchFamily="49" charset="-122"/>
              </a:rPr>
              <a:t>提供</a:t>
            </a:r>
            <a:r>
              <a:rPr lang="zh-CN" altLang="en-US" sz="1400" b="1" dirty="0">
                <a:solidFill>
                  <a:srgbClr val="FF0000"/>
                </a:solidFill>
                <a:latin typeface="黑体" panose="02010609060101010101" pitchFamily="49" charset="-122"/>
                <a:ea typeface="黑体" panose="02010609060101010101" pitchFamily="49" charset="-122"/>
              </a:rPr>
              <a:t>辅助排程模块</a:t>
            </a:r>
            <a:r>
              <a:rPr lang="zh-CN" altLang="en-US" sz="1400" b="1" dirty="0">
                <a:latin typeface="黑体" panose="02010609060101010101" pitchFamily="49" charset="-122"/>
                <a:ea typeface="黑体" panose="02010609060101010101" pitchFamily="49" charset="-122"/>
              </a:rPr>
              <a:t>，提升客户精益化服务质量。</a:t>
            </a:r>
          </a:p>
        </p:txBody>
      </p:sp>
      <p:graphicFrame>
        <p:nvGraphicFramePr>
          <p:cNvPr id="38" name="表格 37"/>
          <p:cNvGraphicFramePr>
            <a:graphicFrameLocks noGrp="1"/>
          </p:cNvGraphicFramePr>
          <p:nvPr>
            <p:extLst/>
          </p:nvPr>
        </p:nvGraphicFramePr>
        <p:xfrm>
          <a:off x="4293569" y="1259372"/>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xmlns="" val="20000"/>
                    </a:ext>
                  </a:extLst>
                </a:gridCol>
                <a:gridCol w="3618138">
                  <a:extLst>
                    <a:ext uri="{9D8B030D-6E8A-4147-A177-3AD203B41FA5}">
                      <a16:colId xmlns:a16="http://schemas.microsoft.com/office/drawing/2014/main" xmlns="" val="20001"/>
                    </a:ext>
                  </a:extLst>
                </a:gridCol>
              </a:tblGrid>
              <a:tr h="356423">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销售</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xmlns="" val="10001"/>
                  </a:ext>
                </a:extLst>
              </a:tr>
              <a:tr h="368079">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xmlns="" val="10002"/>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客户</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xmlns="" val="10003"/>
                  </a:ext>
                </a:extLst>
              </a:tr>
              <a:tr h="368079">
                <a:tc vMerge="1">
                  <a:txBody>
                    <a:bodyPr/>
                    <a:lstStyle/>
                    <a:p>
                      <a:pPr algn="ctr"/>
                      <a:endParaRPr lang="zh-CN" altLang="en-US" dirty="0"/>
                    </a:p>
                  </a:txBody>
                  <a:tcPr/>
                </a:tc>
                <a:tc>
                  <a:txBody>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xmlns="" val="10004"/>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xmlns=""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xmlns="" val="10006"/>
                  </a:ext>
                </a:extLst>
              </a:tr>
              <a:tr h="368079">
                <a:tc rowSpan="3">
                  <a:txBody>
                    <a:bodyPr/>
                    <a:lstStyle/>
                    <a:p>
                      <a:pPr algn="ctr"/>
                      <a:r>
                        <a:rPr lang="zh-CN" altLang="en-US" sz="14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xmlns=""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xmlns=""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336697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graphicFrame>
        <p:nvGraphicFramePr>
          <p:cNvPr id="8" name="对象 7"/>
          <p:cNvGraphicFramePr>
            <a:graphicFrameLocks noChangeAspect="1"/>
          </p:cNvGraphicFramePr>
          <p:nvPr>
            <p:extLst>
              <p:ext uri="{D42A27DB-BD31-4B8C-83A1-F6EECF244321}">
                <p14:modId xmlns:p14="http://schemas.microsoft.com/office/powerpoint/2010/main" val="1479626320"/>
              </p:ext>
            </p:extLst>
          </p:nvPr>
        </p:nvGraphicFramePr>
        <p:xfrm>
          <a:off x="6293121" y="4178403"/>
          <a:ext cx="2714217" cy="1764226"/>
        </p:xfrm>
        <a:graphic>
          <a:graphicData uri="http://schemas.openxmlformats.org/presentationml/2006/ole">
            <mc:AlternateContent xmlns:mc="http://schemas.openxmlformats.org/markup-compatibility/2006">
              <mc:Choice xmlns:v="urn:schemas-microsoft-com:vml" Requires="v">
                <p:oleObj spid="_x0000_s2120" r:id="rId4" imgW="8762971" imgH="5515014" progId="Visio.Drawing.15">
                  <p:embed/>
                </p:oleObj>
              </mc:Choice>
              <mc:Fallback>
                <p:oleObj r:id="rId4" imgW="8762971" imgH="5515014"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3121" y="4178403"/>
                        <a:ext cx="2714217" cy="1764226"/>
                      </a:xfrm>
                      <a:prstGeom prst="rect">
                        <a:avLst/>
                      </a:prstGeom>
                      <a:noFill/>
                      <a:ln>
                        <a:solidFill>
                          <a:schemeClr val="tx1"/>
                        </a:solid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83514177"/>
              </p:ext>
            </p:extLst>
          </p:nvPr>
        </p:nvGraphicFramePr>
        <p:xfrm>
          <a:off x="6293121" y="2483063"/>
          <a:ext cx="2714217" cy="1742854"/>
        </p:xfrm>
        <a:graphic>
          <a:graphicData uri="http://schemas.openxmlformats.org/presentationml/2006/ole">
            <mc:AlternateContent xmlns:mc="http://schemas.openxmlformats.org/markup-compatibility/2006">
              <mc:Choice xmlns:v="urn:schemas-microsoft-com:vml" Requires="v">
                <p:oleObj spid="_x0000_s2121" r:id="rId7" imgW="8762971" imgH="5515014" progId="Visio.Drawing.15">
                  <p:embed/>
                </p:oleObj>
              </mc:Choice>
              <mc:Fallback>
                <p:oleObj r:id="rId7" imgW="8762971" imgH="5515014" progId="Visio.Drawing.1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3121" y="2483063"/>
                        <a:ext cx="2714217" cy="1742854"/>
                      </a:xfrm>
                      <a:prstGeom prst="rect">
                        <a:avLst/>
                      </a:prstGeom>
                      <a:noFill/>
                      <a:ln>
                        <a:solidFill>
                          <a:schemeClr val="tx1"/>
                        </a:solidFill>
                      </a:ln>
                    </p:spPr>
                  </p:pic>
                </p:oleObj>
              </mc:Fallback>
            </mc:AlternateContent>
          </a:graphicData>
        </a:graphic>
      </p:graphicFrame>
      <p:sp>
        <p:nvSpPr>
          <p:cNvPr id="10" name="文本框 9"/>
          <p:cNvSpPr txBox="1"/>
          <p:nvPr/>
        </p:nvSpPr>
        <p:spPr>
          <a:xfrm>
            <a:off x="6199945" y="1491722"/>
            <a:ext cx="2740838"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指标展示与分析：</a:t>
            </a:r>
            <a:r>
              <a:rPr lang="zh-CN" altLang="en-US" sz="1400" dirty="0">
                <a:latin typeface="微软雅黑" panose="020B0503020204020204" pitchFamily="34" charset="-122"/>
                <a:ea typeface="微软雅黑" panose="020B0503020204020204" pitchFamily="34" charset="-122"/>
              </a:rPr>
              <a:t>结合具体销售</a:t>
            </a:r>
            <a:r>
              <a:rPr lang="en-US" altLang="zh-CN" sz="1400" dirty="0">
                <a:solidFill>
                  <a:srgbClr val="FF0000"/>
                </a:solidFill>
                <a:latin typeface="微软雅黑" panose="020B0503020204020204" pitchFamily="34" charset="-122"/>
                <a:ea typeface="微软雅黑" panose="020B0503020204020204" pitchFamily="34" charset="-122"/>
              </a:rPr>
              <a:t>KPI</a:t>
            </a:r>
            <a:r>
              <a:rPr lang="zh-CN" altLang="en-US" sz="1400" dirty="0">
                <a:solidFill>
                  <a:srgbClr val="FF0000"/>
                </a:solidFill>
                <a:latin typeface="微软雅黑" panose="020B0503020204020204" pitchFamily="34" charset="-122"/>
                <a:ea typeface="微软雅黑" panose="020B0503020204020204" pitchFamily="34" charset="-122"/>
              </a:rPr>
              <a:t>指标类型与含义</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选择合适的图表展示方法</a:t>
            </a:r>
            <a:r>
              <a:rPr lang="zh-CN" altLang="en-US" sz="1400" dirty="0">
                <a:latin typeface="微软雅黑" panose="020B0503020204020204" pitchFamily="34" charset="-122"/>
                <a:ea typeface="微软雅黑" panose="020B0503020204020204" pitchFamily="34" charset="-122"/>
              </a:rPr>
              <a:t>，生动、形象、直观地对销售情况进行表达</a:t>
            </a:r>
          </a:p>
        </p:txBody>
      </p:sp>
      <p:cxnSp>
        <p:nvCxnSpPr>
          <p:cNvPr id="12" name="直接连接符 11"/>
          <p:cNvCxnSpPr/>
          <p:nvPr/>
        </p:nvCxnSpPr>
        <p:spPr>
          <a:xfrm>
            <a:off x="6087797" y="1604539"/>
            <a:ext cx="19346" cy="433809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08148" y="6026487"/>
            <a:ext cx="1899271"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常见统计值</a:t>
            </a:r>
            <a:r>
              <a:rPr lang="zh-CN" altLang="en-US" sz="1600" b="1" dirty="0" smtClean="0">
                <a:latin typeface="微软雅黑" panose="020B0503020204020204" pitchFamily="34" charset="-122"/>
                <a:ea typeface="微软雅黑" panose="020B0503020204020204" pitchFamily="34" charset="-122"/>
              </a:rPr>
              <a:t>计算</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a:t>
            </a:r>
            <a:r>
              <a:rPr lang="zh-CN" altLang="en-US" sz="1400" dirty="0" smtClean="0">
                <a:latin typeface="微软雅黑" panose="020B0503020204020204" pitchFamily="34" charset="-122"/>
                <a:ea typeface="微软雅黑" panose="020B0503020204020204" pitchFamily="34" charset="-122"/>
              </a:rPr>
              <a:t>值</a:t>
            </a:r>
            <a:endParaRPr lang="en-US" altLang="zh-CN" sz="14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BDC828C5-B70C-45D7-8709-2CA19C86C2B5}"/>
              </a:ext>
            </a:extLst>
          </p:cNvPr>
          <p:cNvPicPr>
            <a:picLocks noChangeAspect="1"/>
          </p:cNvPicPr>
          <p:nvPr/>
        </p:nvPicPr>
        <p:blipFill>
          <a:blip r:embed="rId9"/>
          <a:stretch>
            <a:fillRect/>
          </a:stretch>
        </p:blipFill>
        <p:spPr>
          <a:xfrm>
            <a:off x="43971" y="1491722"/>
            <a:ext cx="5751098" cy="4372399"/>
          </a:xfrm>
          <a:prstGeom prst="rect">
            <a:avLst/>
          </a:prstGeom>
        </p:spPr>
      </p:pic>
      <p:sp>
        <p:nvSpPr>
          <p:cNvPr id="20" name="文本框 19"/>
          <p:cNvSpPr txBox="1"/>
          <p:nvPr/>
        </p:nvSpPr>
        <p:spPr>
          <a:xfrm>
            <a:off x="4845434" y="6026487"/>
            <a:ext cx="1899271" cy="769441"/>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数据展示方法</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饼图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柱状</a:t>
            </a:r>
            <a:r>
              <a:rPr lang="zh-CN" altLang="en-US" sz="1400" dirty="0" smtClean="0">
                <a:latin typeface="微软雅黑" panose="020B0503020204020204" pitchFamily="34" charset="-122"/>
                <a:ea typeface="微软雅黑" panose="020B0503020204020204" pitchFamily="34" charset="-122"/>
              </a:rPr>
              <a:t>图</a:t>
            </a:r>
            <a:endParaRPr lang="en-US" altLang="zh-CN"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2119087" y="6272709"/>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方差</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时间</a:t>
            </a:r>
            <a:r>
              <a:rPr lang="zh-CN" altLang="en-US" sz="1400" dirty="0">
                <a:latin typeface="微软雅黑" panose="020B0503020204020204" pitchFamily="34" charset="-122"/>
                <a:ea typeface="微软雅黑" panose="020B0503020204020204" pitchFamily="34" charset="-122"/>
              </a:rPr>
              <a:t>平滑指数</a:t>
            </a:r>
            <a:endParaRPr lang="en-US" altLang="zh-CN"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502456" y="6272708"/>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折线图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热力图</a:t>
            </a:r>
            <a:endParaRPr lang="en-US" altLang="zh-CN" sz="14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43971" y="5993535"/>
            <a:ext cx="9038749" cy="2375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 xmlns:a16="http://schemas.microsoft.com/office/drawing/2014/main" id="{4D0E6738-3309-4AB4-88C4-90D7EFBC037E}"/>
              </a:ext>
            </a:extLst>
          </p:cNvPr>
          <p:cNvSpPr txBox="1"/>
          <p:nvPr/>
        </p:nvSpPr>
        <p:spPr>
          <a:xfrm>
            <a:off x="2985880" y="861611"/>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销售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KPI</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计算分析</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768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pic>
        <p:nvPicPr>
          <p:cNvPr id="16" name="图片 15">
            <a:extLst>
              <a:ext uri="{FF2B5EF4-FFF2-40B4-BE49-F238E27FC236}">
                <a16:creationId xmlns:a16="http://schemas.microsoft.com/office/drawing/2014/main" xmlns="" id="{EB732D51-AFF5-4E02-882A-4396F98D9B54}"/>
              </a:ext>
            </a:extLst>
          </p:cNvPr>
          <p:cNvPicPr>
            <a:picLocks noChangeAspect="1"/>
          </p:cNvPicPr>
          <p:nvPr/>
        </p:nvPicPr>
        <p:blipFill>
          <a:blip r:embed="rId2"/>
          <a:stretch>
            <a:fillRect/>
          </a:stretch>
        </p:blipFill>
        <p:spPr>
          <a:xfrm>
            <a:off x="413579" y="1699092"/>
            <a:ext cx="5740589" cy="3476664"/>
          </a:xfrm>
          <a:prstGeom prst="rect">
            <a:avLst/>
          </a:prstGeom>
        </p:spPr>
      </p:pic>
      <p:sp>
        <p:nvSpPr>
          <p:cNvPr id="17" name="文本框 16"/>
          <p:cNvSpPr txBox="1"/>
          <p:nvPr/>
        </p:nvSpPr>
        <p:spPr>
          <a:xfrm>
            <a:off x="6590346" y="1699092"/>
            <a:ext cx="2223075" cy="1446550"/>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客户考核指标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交易额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退单量</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欠款额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失信记录</a:t>
            </a:r>
            <a:endParaRPr lang="en-US" altLang="zh-CN"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590346" y="3202535"/>
            <a:ext cx="2381249" cy="123110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高评级的客户待遇：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更高优先级的排单</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力度更大的优惠政策</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更优质的售后体验</a:t>
            </a:r>
            <a:endParaRPr lang="en-US" altLang="zh-CN" sz="1400" dirty="0">
              <a:latin typeface="微软雅黑" panose="020B0503020204020204" pitchFamily="34" charset="-122"/>
              <a:ea typeface="微软雅黑" panose="020B0503020204020204" pitchFamily="34" charset="-122"/>
            </a:endParaRPr>
          </a:p>
        </p:txBody>
      </p:sp>
      <p:sp>
        <p:nvSpPr>
          <p:cNvPr id="19" name="矩形 18"/>
          <p:cNvSpPr/>
          <p:nvPr/>
        </p:nvSpPr>
        <p:spPr>
          <a:xfrm>
            <a:off x="424604" y="5822379"/>
            <a:ext cx="5729564" cy="338554"/>
          </a:xfrm>
          <a:prstGeom prst="rect">
            <a:avLst/>
          </a:prstGeom>
        </p:spPr>
        <p:txBody>
          <a:bodyPr wrap="square">
            <a:spAutoFit/>
          </a:bodyPr>
          <a:lstStyle/>
          <a:p>
            <a:pPr algn="ct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对于用户保密，仅对销售部门及公司高层开放可见</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590346" y="4490535"/>
            <a:ext cx="2381249" cy="160043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基于客户评级的订单筛选</a:t>
            </a:r>
            <a:endParaRPr lang="en-US" altLang="zh-CN" sz="1400" b="1" dirty="0" smtClean="0">
              <a:latin typeface="微软雅黑" panose="020B0503020204020204" pitchFamily="34" charset="-122"/>
              <a:ea typeface="微软雅黑" panose="020B0503020204020204" pitchFamily="34" charset="-122"/>
            </a:endParaRPr>
          </a:p>
          <a:p>
            <a:endParaRPr lang="en-US" altLang="zh-CN" sz="1400" b="1"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根据</a:t>
            </a:r>
            <a:r>
              <a:rPr lang="zh-CN" altLang="en-US" sz="1400" dirty="0" smtClean="0">
                <a:solidFill>
                  <a:srgbClr val="FF0000"/>
                </a:solidFill>
                <a:latin typeface="微软雅黑" panose="020B0503020204020204" pitchFamily="34" charset="-122"/>
                <a:ea typeface="微软雅黑" panose="020B0503020204020204" pitchFamily="34" charset="-122"/>
              </a:rPr>
              <a:t>客户评级结果</a:t>
            </a:r>
            <a:r>
              <a:rPr lang="zh-CN" altLang="en-US" sz="1400" dirty="0" smtClean="0">
                <a:latin typeface="微软雅黑" panose="020B0503020204020204" pitchFamily="34" charset="-122"/>
                <a:ea typeface="微软雅黑" panose="020B0503020204020204" pitchFamily="34" charset="-122"/>
              </a:rPr>
              <a:t>及</a:t>
            </a:r>
            <a:r>
              <a:rPr lang="zh-CN" altLang="en-US" sz="1400" dirty="0" smtClean="0">
                <a:solidFill>
                  <a:srgbClr val="FF0000"/>
                </a:solidFill>
                <a:latin typeface="微软雅黑" panose="020B0503020204020204" pitchFamily="34" charset="-122"/>
                <a:ea typeface="微软雅黑" panose="020B0503020204020204" pitchFamily="34" charset="-122"/>
              </a:rPr>
              <a:t>客户基础信息</a:t>
            </a:r>
            <a:r>
              <a:rPr lang="zh-CN" altLang="en-US" sz="1400" dirty="0" smtClean="0">
                <a:latin typeface="微软雅黑" panose="020B0503020204020204" pitchFamily="34" charset="-122"/>
                <a:ea typeface="微软雅黑" panose="020B0503020204020204" pitchFamily="34" charset="-122"/>
              </a:rPr>
              <a:t>，对于客户提交的订单申请进行风险审核，审核通过的有效订单进入合同池等待调度生产。</a:t>
            </a:r>
            <a:endParaRPr lang="en-US" altLang="zh-CN"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AF02CA18-B887-42B3-8F4F-B87A98D6EA38}"/>
              </a:ext>
            </a:extLst>
          </p:cNvPr>
          <p:cNvSpPr txBox="1"/>
          <p:nvPr/>
        </p:nvSpPr>
        <p:spPr>
          <a:xfrm>
            <a:off x="2985880" y="868019"/>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客户评价</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827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sp>
        <p:nvSpPr>
          <p:cNvPr id="27" name="矩形 26"/>
          <p:cNvSpPr/>
          <p:nvPr/>
        </p:nvSpPr>
        <p:spPr>
          <a:xfrm>
            <a:off x="4851390" y="2089073"/>
            <a:ext cx="3663959" cy="523220"/>
          </a:xfrm>
          <a:prstGeom prst="rect">
            <a:avLst/>
          </a:prstGeom>
        </p:spPr>
        <p:txBody>
          <a:bodyPr wrap="square">
            <a:spAutoFit/>
          </a:bodyPr>
          <a:lstStyle/>
          <a:p>
            <a:r>
              <a:rPr lang="zh-CN" altLang="zh-CN" sz="1400" b="1" dirty="0">
                <a:latin typeface="微软雅黑" panose="020B0503020204020204" pitchFamily="34" charset="-122"/>
                <a:ea typeface="微软雅黑" panose="020B0503020204020204" pitchFamily="34" charset="-122"/>
                <a:cs typeface="Times New Roman" panose="02020603050405020304" pitchFamily="18" charset="0"/>
              </a:rPr>
              <a:t>服务质量评估旨在于</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1400" b="1"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sz="1400" b="1" dirty="0">
                <a:latin typeface="微软雅黑" panose="020B0503020204020204" pitchFamily="34" charset="-122"/>
                <a:ea typeface="微软雅黑" panose="020B0503020204020204" pitchFamily="34" charset="-122"/>
                <a:cs typeface="Times New Roman" panose="02020603050405020304" pitchFamily="18" charset="0"/>
              </a:rPr>
              <a:t>客户的各项</a:t>
            </a:r>
            <a:r>
              <a:rPr lang="zh-CN" altLang="zh-CN" sz="1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服务情况进行量化</a:t>
            </a:r>
            <a:r>
              <a:rPr lang="zh-CN" altLang="en-US" sz="1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8" name="矩形 27"/>
          <p:cNvSpPr/>
          <p:nvPr/>
        </p:nvSpPr>
        <p:spPr>
          <a:xfrm>
            <a:off x="4851391" y="2758535"/>
            <a:ext cx="3663959" cy="1384995"/>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服务质量评估根据</a:t>
            </a:r>
            <a:r>
              <a:rPr lang="zh-CN" altLang="en-US" sz="1400" b="1" dirty="0">
                <a:solidFill>
                  <a:srgbClr val="FF0000"/>
                </a:solidFill>
                <a:latin typeface="微软雅黑" panose="020B0503020204020204" pitchFamily="34" charset="-122"/>
                <a:ea typeface="微软雅黑" panose="020B0503020204020204" pitchFamily="34" charset="-122"/>
              </a:rPr>
              <a:t>客户的评价数据</a:t>
            </a:r>
            <a:r>
              <a:rPr lang="zh-CN" altLang="en-US" sz="1400" b="1" dirty="0">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销售数据</a:t>
            </a:r>
            <a:r>
              <a:rPr lang="zh-CN" altLang="en-US" sz="1400" b="1" dirty="0">
                <a:latin typeface="微软雅黑" panose="020B0503020204020204" pitchFamily="34" charset="-122"/>
                <a:ea typeface="微软雅黑" panose="020B0503020204020204" pitchFamily="34" charset="-122"/>
              </a:rPr>
              <a:t>对</a:t>
            </a:r>
            <a:r>
              <a:rPr lang="zh-CN" altLang="en-US" sz="1400" b="1" dirty="0">
                <a:solidFill>
                  <a:srgbClr val="FF0000"/>
                </a:solidFill>
                <a:latin typeface="微软雅黑" panose="020B0503020204020204" pitchFamily="34" charset="-122"/>
                <a:ea typeface="微软雅黑" panose="020B0503020204020204" pitchFamily="34" charset="-122"/>
              </a:rPr>
              <a:t>产品服务情况</a:t>
            </a:r>
            <a:r>
              <a:rPr lang="zh-CN" altLang="en-US" sz="1400" b="1" dirty="0">
                <a:latin typeface="微软雅黑" panose="020B0503020204020204" pitchFamily="34" charset="-122"/>
                <a:ea typeface="微软雅黑" panose="020B0503020204020204" pitchFamily="34" charset="-122"/>
              </a:rPr>
              <a:t>进行评估，改进</a:t>
            </a:r>
            <a:r>
              <a:rPr lang="zh-CN" altLang="en-US" sz="1400" b="1" dirty="0">
                <a:solidFill>
                  <a:srgbClr val="FF0000"/>
                </a:solidFill>
                <a:latin typeface="微软雅黑" panose="020B0503020204020204" pitchFamily="34" charset="-122"/>
                <a:ea typeface="微软雅黑" panose="020B0503020204020204" pitchFamily="34" charset="-122"/>
              </a:rPr>
              <a:t>产品生产</a:t>
            </a:r>
            <a:r>
              <a:rPr lang="zh-CN" altLang="en-US" sz="1400" b="1" dirty="0">
                <a:latin typeface="微软雅黑" panose="020B0503020204020204" pitchFamily="34" charset="-122"/>
                <a:ea typeface="微软雅黑" panose="020B0503020204020204" pitchFamily="34" charset="-122"/>
              </a:rPr>
              <a:t>，为用户提供</a:t>
            </a:r>
            <a:r>
              <a:rPr lang="zh-CN" altLang="en-US" sz="1400" b="1" dirty="0">
                <a:solidFill>
                  <a:srgbClr val="FF0000"/>
                </a:solidFill>
                <a:latin typeface="微软雅黑" panose="020B0503020204020204" pitchFamily="34" charset="-122"/>
                <a:ea typeface="微软雅黑" panose="020B0503020204020204" pitchFamily="34" charset="-122"/>
              </a:rPr>
              <a:t>更优质的产品与服务</a:t>
            </a:r>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该评估结果可以作为部分</a:t>
            </a:r>
            <a:r>
              <a:rPr lang="zh-CN" altLang="en-US" sz="1400" b="1" dirty="0">
                <a:solidFill>
                  <a:srgbClr val="FF0000"/>
                </a:solidFill>
                <a:latin typeface="微软雅黑" panose="020B0503020204020204" pitchFamily="34" charset="-122"/>
                <a:ea typeface="微软雅黑" panose="020B0503020204020204" pitchFamily="34" charset="-122"/>
              </a:rPr>
              <a:t>公司部门</a:t>
            </a:r>
            <a:r>
              <a:rPr lang="zh-CN" altLang="en-US" sz="1400" b="1" dirty="0">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人员</a:t>
            </a:r>
            <a:r>
              <a:rPr lang="zh-CN" altLang="en-US" sz="1400" b="1" dirty="0">
                <a:latin typeface="微软雅黑" panose="020B0503020204020204" pitchFamily="34" charset="-122"/>
                <a:ea typeface="微软雅黑" panose="020B0503020204020204" pitchFamily="34" charset="-122"/>
              </a:rPr>
              <a:t>的</a:t>
            </a:r>
            <a:r>
              <a:rPr lang="zh-CN" altLang="en-US" sz="1400" b="1" dirty="0">
                <a:solidFill>
                  <a:srgbClr val="FF0000"/>
                </a:solidFill>
                <a:latin typeface="微软雅黑" panose="020B0503020204020204" pitchFamily="34" charset="-122"/>
                <a:ea typeface="微软雅黑" panose="020B0503020204020204" pitchFamily="34" charset="-122"/>
              </a:rPr>
              <a:t>绩效考核依据</a:t>
            </a:r>
          </a:p>
        </p:txBody>
      </p:sp>
      <p:graphicFrame>
        <p:nvGraphicFramePr>
          <p:cNvPr id="29" name="图示 28"/>
          <p:cNvGraphicFramePr/>
          <p:nvPr>
            <p:extLst/>
          </p:nvPr>
        </p:nvGraphicFramePr>
        <p:xfrm>
          <a:off x="4334547" y="4682187"/>
          <a:ext cx="4697646" cy="1590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文本框 29">
            <a:extLst>
              <a:ext uri="{FF2B5EF4-FFF2-40B4-BE49-F238E27FC236}">
                <a16:creationId xmlns="" xmlns:a16="http://schemas.microsoft.com/office/drawing/2014/main" id="{2F87CF74-34A4-492A-861E-2F570838CF18}"/>
              </a:ext>
            </a:extLst>
          </p:cNvPr>
          <p:cNvSpPr txBox="1"/>
          <p:nvPr/>
        </p:nvSpPr>
        <p:spPr>
          <a:xfrm>
            <a:off x="2985880" y="861611"/>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服务质量评估</a:t>
            </a:r>
            <a:endParaRPr lang="zh-CN" altLang="en-US" sz="24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79155" y="1731128"/>
            <a:ext cx="5332180" cy="4541295"/>
            <a:chOff x="118479" y="1985861"/>
            <a:chExt cx="4706070" cy="4008052"/>
          </a:xfrm>
        </p:grpSpPr>
        <p:graphicFrame>
          <p:nvGraphicFramePr>
            <p:cNvPr id="31" name="图示 30"/>
            <p:cNvGraphicFramePr/>
            <p:nvPr>
              <p:extLst>
                <p:ext uri="{D42A27DB-BD31-4B8C-83A1-F6EECF244321}">
                  <p14:modId xmlns:p14="http://schemas.microsoft.com/office/powerpoint/2010/main" val="3034864041"/>
                </p:ext>
              </p:extLst>
            </p:nvPr>
          </p:nvGraphicFramePr>
          <p:xfrm>
            <a:off x="118479" y="1985861"/>
            <a:ext cx="4706070" cy="31373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2" name="矩形 31"/>
            <p:cNvSpPr/>
            <p:nvPr/>
          </p:nvSpPr>
          <p:spPr>
            <a:xfrm>
              <a:off x="479697" y="3017671"/>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33" name="矩形 32"/>
            <p:cNvSpPr/>
            <p:nvPr/>
          </p:nvSpPr>
          <p:spPr>
            <a:xfrm>
              <a:off x="3490235" y="2655223"/>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34" name="矩形 33"/>
            <p:cNvSpPr/>
            <p:nvPr/>
          </p:nvSpPr>
          <p:spPr>
            <a:xfrm>
              <a:off x="3192295" y="4530273"/>
              <a:ext cx="754054" cy="438582"/>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35" name="组合 34"/>
            <p:cNvGrpSpPr/>
            <p:nvPr/>
          </p:nvGrpSpPr>
          <p:grpSpPr>
            <a:xfrm>
              <a:off x="886436" y="4785234"/>
              <a:ext cx="1415773" cy="1208679"/>
              <a:chOff x="3996557" y="5095272"/>
              <a:chExt cx="1682856" cy="1436694"/>
            </a:xfrm>
          </p:grpSpPr>
          <p:pic>
            <p:nvPicPr>
              <p:cNvPr id="36" name="图片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13238" y="5560998"/>
                <a:ext cx="578085" cy="537747"/>
              </a:xfrm>
              <a:prstGeom prst="rect">
                <a:avLst/>
              </a:prstGeom>
            </p:spPr>
          </p:pic>
          <p:sp>
            <p:nvSpPr>
              <p:cNvPr id="37" name="矩形 36"/>
              <p:cNvSpPr/>
              <p:nvPr/>
            </p:nvSpPr>
            <p:spPr>
              <a:xfrm>
                <a:off x="3996557" y="6129544"/>
                <a:ext cx="1682856" cy="402422"/>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38" name="直接箭头连接符 37"/>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5057739" y="5208209"/>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42" idx="2"/>
              </p:cNvCxnSpPr>
              <p:nvPr/>
            </p:nvCxnSpPr>
            <p:spPr>
              <a:xfrm flipH="1" flipV="1">
                <a:off x="4767254" y="5095272"/>
                <a:ext cx="60452" cy="46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147243" y="5169435"/>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配货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42" name="文本框 41"/>
              <p:cNvSpPr txBox="1"/>
              <p:nvPr/>
            </p:nvSpPr>
            <p:spPr>
              <a:xfrm>
                <a:off x="4550279" y="5113117"/>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销售</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43" name="文本框 42"/>
              <p:cNvSpPr txBox="1"/>
              <p:nvPr/>
            </p:nvSpPr>
            <p:spPr>
              <a:xfrm>
                <a:off x="4977908" y="5167432"/>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退货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grpSp>
      </p:grpSp>
    </p:spTree>
    <p:extLst>
      <p:ext uri="{BB962C8B-B14F-4D97-AF65-F5344CB8AC3E}">
        <p14:creationId xmlns:p14="http://schemas.microsoft.com/office/powerpoint/2010/main" val="503898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grpSp>
        <p:nvGrpSpPr>
          <p:cNvPr id="39" name="组合 38">
            <a:extLst>
              <a:ext uri="{FF2B5EF4-FFF2-40B4-BE49-F238E27FC236}">
                <a16:creationId xmlns="" xmlns:a16="http://schemas.microsoft.com/office/drawing/2014/main" id="{4AEEB65F-33E7-4027-A0B8-0D8C01B11701}"/>
              </a:ext>
            </a:extLst>
          </p:cNvPr>
          <p:cNvGrpSpPr/>
          <p:nvPr/>
        </p:nvGrpSpPr>
        <p:grpSpPr>
          <a:xfrm>
            <a:off x="330569" y="3099388"/>
            <a:ext cx="3848612" cy="1239195"/>
            <a:chOff x="849302" y="2979704"/>
            <a:chExt cx="4075485" cy="1259561"/>
          </a:xfrm>
        </p:grpSpPr>
        <p:sp>
          <p:nvSpPr>
            <p:cNvPr id="50" name="任意多边形 5">
              <a:extLst>
                <a:ext uri="{FF2B5EF4-FFF2-40B4-BE49-F238E27FC236}">
                  <a16:creationId xmlns="" xmlns:a16="http://schemas.microsoft.com/office/drawing/2014/main" id="{131C4CD3-C721-43EE-96FC-F61DFB849478}"/>
                </a:ext>
              </a:extLst>
            </p:cNvPr>
            <p:cNvSpPr/>
            <p:nvPr/>
          </p:nvSpPr>
          <p:spPr>
            <a:xfrm>
              <a:off x="849302" y="2979704"/>
              <a:ext cx="1493519" cy="1101495"/>
            </a:xfrm>
            <a:custGeom>
              <a:avLst/>
              <a:gdLst>
                <a:gd name="connsiteX0" fmla="*/ 0 w 1603505"/>
                <a:gd name="connsiteY0" fmla="*/ 115029 h 1150288"/>
                <a:gd name="connsiteX1" fmla="*/ 115029 w 1603505"/>
                <a:gd name="connsiteY1" fmla="*/ 0 h 1150288"/>
                <a:gd name="connsiteX2" fmla="*/ 1488476 w 1603505"/>
                <a:gd name="connsiteY2" fmla="*/ 0 h 1150288"/>
                <a:gd name="connsiteX3" fmla="*/ 1603505 w 1603505"/>
                <a:gd name="connsiteY3" fmla="*/ 115029 h 1150288"/>
                <a:gd name="connsiteX4" fmla="*/ 1603505 w 1603505"/>
                <a:gd name="connsiteY4" fmla="*/ 1035259 h 1150288"/>
                <a:gd name="connsiteX5" fmla="*/ 1488476 w 1603505"/>
                <a:gd name="connsiteY5" fmla="*/ 1150288 h 1150288"/>
                <a:gd name="connsiteX6" fmla="*/ 115029 w 1603505"/>
                <a:gd name="connsiteY6" fmla="*/ 1150288 h 1150288"/>
                <a:gd name="connsiteX7" fmla="*/ 0 w 1603505"/>
                <a:gd name="connsiteY7" fmla="*/ 1035259 h 1150288"/>
                <a:gd name="connsiteX8" fmla="*/ 0 w 1603505"/>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505" h="1150288">
                  <a:moveTo>
                    <a:pt x="0" y="115029"/>
                  </a:moveTo>
                  <a:cubicBezTo>
                    <a:pt x="0" y="51500"/>
                    <a:pt x="51500" y="0"/>
                    <a:pt x="115029" y="0"/>
                  </a:cubicBezTo>
                  <a:lnTo>
                    <a:pt x="1488476" y="0"/>
                  </a:lnTo>
                  <a:cubicBezTo>
                    <a:pt x="1552005" y="0"/>
                    <a:pt x="1603505" y="51500"/>
                    <a:pt x="1603505" y="115029"/>
                  </a:cubicBezTo>
                  <a:lnTo>
                    <a:pt x="1603505" y="1035259"/>
                  </a:lnTo>
                  <a:cubicBezTo>
                    <a:pt x="1603505" y="1098788"/>
                    <a:pt x="1552005" y="1150288"/>
                    <a:pt x="1488476"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7358" tIns="197358" rIns="197358" bIns="393300" numCol="1" spcCol="1270" anchor="t" anchorCtr="0">
              <a:noAutofit/>
            </a:bodyPr>
            <a:lstStyle/>
            <a:p>
              <a:pPr defTabSz="1233488">
                <a:lnSpc>
                  <a:spcPct val="90000"/>
                </a:lnSpc>
                <a:spcBef>
                  <a:spcPct val="0"/>
                </a:spcBef>
                <a:spcAft>
                  <a:spcPct val="35000"/>
                </a:spcAft>
              </a:pPr>
              <a:endParaRPr lang="zh-CN" altLang="en-US" sz="3200" dirty="0"/>
            </a:p>
          </p:txBody>
        </p:sp>
        <p:sp>
          <p:nvSpPr>
            <p:cNvPr id="51" name="任意多边形 6">
              <a:extLst>
                <a:ext uri="{FF2B5EF4-FFF2-40B4-BE49-F238E27FC236}">
                  <a16:creationId xmlns="" xmlns:a16="http://schemas.microsoft.com/office/drawing/2014/main" id="{69C63AA1-D6BD-490D-8A41-8507CF7493CA}"/>
                </a:ext>
              </a:extLst>
            </p:cNvPr>
            <p:cNvSpPr/>
            <p:nvPr/>
          </p:nvSpPr>
          <p:spPr>
            <a:xfrm>
              <a:off x="923098" y="2979704"/>
              <a:ext cx="1488409" cy="1259560"/>
            </a:xfrm>
            <a:custGeom>
              <a:avLst/>
              <a:gdLst>
                <a:gd name="connsiteX0" fmla="*/ 0 w 1598019"/>
                <a:gd name="connsiteY0" fmla="*/ 131536 h 1315355"/>
                <a:gd name="connsiteX1" fmla="*/ 131536 w 1598019"/>
                <a:gd name="connsiteY1" fmla="*/ 0 h 1315355"/>
                <a:gd name="connsiteX2" fmla="*/ 1466484 w 1598019"/>
                <a:gd name="connsiteY2" fmla="*/ 0 h 1315355"/>
                <a:gd name="connsiteX3" fmla="*/ 1598020 w 1598019"/>
                <a:gd name="connsiteY3" fmla="*/ 131536 h 1315355"/>
                <a:gd name="connsiteX4" fmla="*/ 1598019 w 1598019"/>
                <a:gd name="connsiteY4" fmla="*/ 1183820 h 1315355"/>
                <a:gd name="connsiteX5" fmla="*/ 1466483 w 1598019"/>
                <a:gd name="connsiteY5" fmla="*/ 1315356 h 1315355"/>
                <a:gd name="connsiteX6" fmla="*/ 131536 w 1598019"/>
                <a:gd name="connsiteY6" fmla="*/ 1315355 h 1315355"/>
                <a:gd name="connsiteX7" fmla="*/ 0 w 1598019"/>
                <a:gd name="connsiteY7" fmla="*/ 1183819 h 1315355"/>
                <a:gd name="connsiteX8" fmla="*/ 0 w 1598019"/>
                <a:gd name="connsiteY8" fmla="*/ 131536 h 13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019" h="1315355">
                  <a:moveTo>
                    <a:pt x="0" y="131536"/>
                  </a:moveTo>
                  <a:cubicBezTo>
                    <a:pt x="0" y="58891"/>
                    <a:pt x="58891" y="0"/>
                    <a:pt x="131536" y="0"/>
                  </a:cubicBezTo>
                  <a:lnTo>
                    <a:pt x="1466484" y="0"/>
                  </a:lnTo>
                  <a:cubicBezTo>
                    <a:pt x="1539129" y="0"/>
                    <a:pt x="1598020" y="58891"/>
                    <a:pt x="1598020" y="131536"/>
                  </a:cubicBezTo>
                  <a:cubicBezTo>
                    <a:pt x="1598020" y="482297"/>
                    <a:pt x="1598019" y="833059"/>
                    <a:pt x="1598019" y="1183820"/>
                  </a:cubicBezTo>
                  <a:cubicBezTo>
                    <a:pt x="1598019" y="1256465"/>
                    <a:pt x="1539128" y="1315356"/>
                    <a:pt x="1466483" y="1315356"/>
                  </a:cubicBezTo>
                  <a:lnTo>
                    <a:pt x="131536" y="1315355"/>
                  </a:lnTo>
                  <a:cubicBezTo>
                    <a:pt x="58891" y="1315355"/>
                    <a:pt x="0" y="1256464"/>
                    <a:pt x="0" y="1183819"/>
                  </a:cubicBezTo>
                  <a:lnTo>
                    <a:pt x="0" y="1315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570" tIns="103570" rIns="103570" bIns="103570" numCol="1" spcCol="1270" anchor="t" anchorCtr="0">
              <a:noAutofit/>
            </a:bodyPr>
            <a:lstStyle/>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生产工艺约束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人力资源约束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设备资源约束</a:t>
              </a:r>
            </a:p>
          </p:txBody>
        </p:sp>
        <p:sp>
          <p:nvSpPr>
            <p:cNvPr id="52" name="任意多边形 7">
              <a:extLst>
                <a:ext uri="{FF2B5EF4-FFF2-40B4-BE49-F238E27FC236}">
                  <a16:creationId xmlns="" xmlns:a16="http://schemas.microsoft.com/office/drawing/2014/main" id="{DA725F12-387D-4EAB-8CE4-BF22D67EEE34}"/>
                </a:ext>
              </a:extLst>
            </p:cNvPr>
            <p:cNvSpPr/>
            <p:nvPr/>
          </p:nvSpPr>
          <p:spPr>
            <a:xfrm>
              <a:off x="2487673" y="3118184"/>
              <a:ext cx="307086" cy="457369"/>
            </a:xfrm>
            <a:custGeom>
              <a:avLst/>
              <a:gdLst>
                <a:gd name="connsiteX0" fmla="*/ 0 w 329701"/>
                <a:gd name="connsiteY0" fmla="*/ 95526 h 477629"/>
                <a:gd name="connsiteX1" fmla="*/ 164851 w 329701"/>
                <a:gd name="connsiteY1" fmla="*/ 95526 h 477629"/>
                <a:gd name="connsiteX2" fmla="*/ 164851 w 329701"/>
                <a:gd name="connsiteY2" fmla="*/ 0 h 477629"/>
                <a:gd name="connsiteX3" fmla="*/ 329701 w 329701"/>
                <a:gd name="connsiteY3" fmla="*/ 238815 h 477629"/>
                <a:gd name="connsiteX4" fmla="*/ 164851 w 329701"/>
                <a:gd name="connsiteY4" fmla="*/ 477629 h 477629"/>
                <a:gd name="connsiteX5" fmla="*/ 164851 w 329701"/>
                <a:gd name="connsiteY5" fmla="*/ 382103 h 477629"/>
                <a:gd name="connsiteX6" fmla="*/ 0 w 329701"/>
                <a:gd name="connsiteY6" fmla="*/ 382103 h 477629"/>
                <a:gd name="connsiteX7" fmla="*/ 0 w 329701"/>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1" h="477629">
                  <a:moveTo>
                    <a:pt x="0" y="95526"/>
                  </a:moveTo>
                  <a:lnTo>
                    <a:pt x="164851" y="95526"/>
                  </a:lnTo>
                  <a:lnTo>
                    <a:pt x="164851" y="0"/>
                  </a:lnTo>
                  <a:lnTo>
                    <a:pt x="329701" y="238815"/>
                  </a:lnTo>
                  <a:lnTo>
                    <a:pt x="164851" y="477629"/>
                  </a:lnTo>
                  <a:lnTo>
                    <a:pt x="164851"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1645" rIns="74183" bIns="71645" numCol="1" spcCol="1270" anchor="ctr" anchorCtr="0">
              <a:noAutofit/>
            </a:bodyPr>
            <a:lstStyle/>
            <a:p>
              <a:pPr algn="ctr" defTabSz="666750">
                <a:lnSpc>
                  <a:spcPct val="90000"/>
                </a:lnSpc>
                <a:spcBef>
                  <a:spcPct val="0"/>
                </a:spcBef>
                <a:spcAft>
                  <a:spcPct val="35000"/>
                </a:spcAft>
              </a:pPr>
              <a:endParaRPr lang="zh-CN" altLang="en-US"/>
            </a:p>
          </p:txBody>
        </p:sp>
        <p:sp>
          <p:nvSpPr>
            <p:cNvPr id="53" name="任意多边形 8">
              <a:extLst>
                <a:ext uri="{FF2B5EF4-FFF2-40B4-BE49-F238E27FC236}">
                  <a16:creationId xmlns="" xmlns:a16="http://schemas.microsoft.com/office/drawing/2014/main" id="{849A65E2-65A6-4893-B9AD-153F73D27B24}"/>
                </a:ext>
              </a:extLst>
            </p:cNvPr>
            <p:cNvSpPr/>
            <p:nvPr/>
          </p:nvSpPr>
          <p:spPr>
            <a:xfrm>
              <a:off x="2922229" y="2979704"/>
              <a:ext cx="1910512" cy="1101495"/>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辅助生产排程系统</a:t>
              </a:r>
            </a:p>
          </p:txBody>
        </p:sp>
        <p:sp>
          <p:nvSpPr>
            <p:cNvPr id="54" name="任意多边形 9">
              <a:extLst>
                <a:ext uri="{FF2B5EF4-FFF2-40B4-BE49-F238E27FC236}">
                  <a16:creationId xmlns="" xmlns:a16="http://schemas.microsoft.com/office/drawing/2014/main" id="{9A3DEA06-D758-4C60-B6BD-409EEC5EE606}"/>
                </a:ext>
              </a:extLst>
            </p:cNvPr>
            <p:cNvSpPr/>
            <p:nvPr/>
          </p:nvSpPr>
          <p:spPr>
            <a:xfrm>
              <a:off x="3547983" y="3440567"/>
              <a:ext cx="1376804" cy="798698"/>
            </a:xfrm>
            <a:custGeom>
              <a:avLst/>
              <a:gdLst>
                <a:gd name="connsiteX0" fmla="*/ 0 w 1478195"/>
                <a:gd name="connsiteY0" fmla="*/ 138424 h 1384235"/>
                <a:gd name="connsiteX1" fmla="*/ 138424 w 1478195"/>
                <a:gd name="connsiteY1" fmla="*/ 0 h 1384235"/>
                <a:gd name="connsiteX2" fmla="*/ 1339772 w 1478195"/>
                <a:gd name="connsiteY2" fmla="*/ 0 h 1384235"/>
                <a:gd name="connsiteX3" fmla="*/ 1478196 w 1478195"/>
                <a:gd name="connsiteY3" fmla="*/ 138424 h 1384235"/>
                <a:gd name="connsiteX4" fmla="*/ 1478195 w 1478195"/>
                <a:gd name="connsiteY4" fmla="*/ 1245812 h 1384235"/>
                <a:gd name="connsiteX5" fmla="*/ 1339771 w 1478195"/>
                <a:gd name="connsiteY5" fmla="*/ 1384236 h 1384235"/>
                <a:gd name="connsiteX6" fmla="*/ 138424 w 1478195"/>
                <a:gd name="connsiteY6" fmla="*/ 1384235 h 1384235"/>
                <a:gd name="connsiteX7" fmla="*/ 0 w 1478195"/>
                <a:gd name="connsiteY7" fmla="*/ 1245811 h 1384235"/>
                <a:gd name="connsiteX8" fmla="*/ 0 w 1478195"/>
                <a:gd name="connsiteY8" fmla="*/ 138424 h 138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195" h="1384235">
                  <a:moveTo>
                    <a:pt x="0" y="138424"/>
                  </a:moveTo>
                  <a:cubicBezTo>
                    <a:pt x="0" y="61975"/>
                    <a:pt x="61975" y="0"/>
                    <a:pt x="138424" y="0"/>
                  </a:cubicBezTo>
                  <a:lnTo>
                    <a:pt x="1339772" y="0"/>
                  </a:lnTo>
                  <a:cubicBezTo>
                    <a:pt x="1416221" y="0"/>
                    <a:pt x="1478196" y="61975"/>
                    <a:pt x="1478196" y="138424"/>
                  </a:cubicBezTo>
                  <a:cubicBezTo>
                    <a:pt x="1478196" y="507553"/>
                    <a:pt x="1478195" y="876683"/>
                    <a:pt x="1478195" y="1245812"/>
                  </a:cubicBezTo>
                  <a:cubicBezTo>
                    <a:pt x="1478195" y="1322261"/>
                    <a:pt x="1416220" y="1384236"/>
                    <a:pt x="1339771" y="1384236"/>
                  </a:cubicBezTo>
                  <a:lnTo>
                    <a:pt x="138424" y="1384235"/>
                  </a:lnTo>
                  <a:cubicBezTo>
                    <a:pt x="61975" y="1384235"/>
                    <a:pt x="0" y="1322260"/>
                    <a:pt x="0" y="1245811"/>
                  </a:cubicBezTo>
                  <a:lnTo>
                    <a:pt x="0" y="13842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4415" tIns="94415" rIns="94415" bIns="94415" numCol="1" spcCol="1270" anchor="t" anchorCtr="0">
              <a:noAutofit/>
            </a:bodyPr>
            <a:lstStyle/>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生产日历管理</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排程方案维护</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工艺流程管理</a:t>
              </a:r>
            </a:p>
          </p:txBody>
        </p:sp>
      </p:grpSp>
      <p:sp>
        <p:nvSpPr>
          <p:cNvPr id="40" name="任意多边形 15">
            <a:extLst>
              <a:ext uri="{FF2B5EF4-FFF2-40B4-BE49-F238E27FC236}">
                <a16:creationId xmlns="" xmlns:a16="http://schemas.microsoft.com/office/drawing/2014/main" id="{CB6BAD50-298B-48CF-BA28-50607648D0A1}"/>
              </a:ext>
            </a:extLst>
          </p:cNvPr>
          <p:cNvSpPr/>
          <p:nvPr/>
        </p:nvSpPr>
        <p:spPr>
          <a:xfrm>
            <a:off x="2448237" y="1583541"/>
            <a:ext cx="1182877" cy="561698"/>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订单管理</a:t>
            </a:r>
          </a:p>
        </p:txBody>
      </p:sp>
      <p:sp>
        <p:nvSpPr>
          <p:cNvPr id="41" name="任意多边形 16">
            <a:extLst>
              <a:ext uri="{FF2B5EF4-FFF2-40B4-BE49-F238E27FC236}">
                <a16:creationId xmlns="" xmlns:a16="http://schemas.microsoft.com/office/drawing/2014/main" id="{833FE18A-4929-40C9-B346-C377FDA97124}"/>
              </a:ext>
            </a:extLst>
          </p:cNvPr>
          <p:cNvSpPr/>
          <p:nvPr/>
        </p:nvSpPr>
        <p:spPr>
          <a:xfrm>
            <a:off x="2746183" y="1953009"/>
            <a:ext cx="934618" cy="385810"/>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订单分解</a:t>
            </a:r>
          </a:p>
        </p:txBody>
      </p:sp>
      <p:grpSp>
        <p:nvGrpSpPr>
          <p:cNvPr id="42" name="组合 41">
            <a:extLst>
              <a:ext uri="{FF2B5EF4-FFF2-40B4-BE49-F238E27FC236}">
                <a16:creationId xmlns="" xmlns:a16="http://schemas.microsoft.com/office/drawing/2014/main" id="{E44B3B35-37C6-41B9-86D8-25513F53B293}"/>
              </a:ext>
            </a:extLst>
          </p:cNvPr>
          <p:cNvGrpSpPr/>
          <p:nvPr/>
        </p:nvGrpSpPr>
        <p:grpSpPr>
          <a:xfrm>
            <a:off x="967976" y="1510849"/>
            <a:ext cx="496656" cy="707047"/>
            <a:chOff x="2751993" y="2672862"/>
            <a:chExt cx="624576" cy="853457"/>
          </a:xfrm>
        </p:grpSpPr>
        <p:pic>
          <p:nvPicPr>
            <p:cNvPr id="48" name="图片 47">
              <a:extLst>
                <a:ext uri="{FF2B5EF4-FFF2-40B4-BE49-F238E27FC236}">
                  <a16:creationId xmlns="" xmlns:a16="http://schemas.microsoft.com/office/drawing/2014/main" id="{B2D9836D-132C-437F-8221-999D93836F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1993" y="2672862"/>
              <a:ext cx="624576" cy="618392"/>
            </a:xfrm>
            <a:prstGeom prst="rect">
              <a:avLst/>
            </a:prstGeom>
          </p:spPr>
        </p:pic>
        <p:sp>
          <p:nvSpPr>
            <p:cNvPr id="49" name="矩形 48">
              <a:extLst>
                <a:ext uri="{FF2B5EF4-FFF2-40B4-BE49-F238E27FC236}">
                  <a16:creationId xmlns="" xmlns:a16="http://schemas.microsoft.com/office/drawing/2014/main" id="{85B0FFC7-6961-4EE6-B23D-F0BC17418F5A}"/>
                </a:ext>
              </a:extLst>
            </p:cNvPr>
            <p:cNvSpPr/>
            <p:nvPr/>
          </p:nvSpPr>
          <p:spPr>
            <a:xfrm>
              <a:off x="2754641" y="3191961"/>
              <a:ext cx="619279" cy="334358"/>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客户</a:t>
              </a:r>
            </a:p>
          </p:txBody>
        </p:sp>
      </p:grpSp>
      <p:sp>
        <p:nvSpPr>
          <p:cNvPr id="43" name="右箭头 21">
            <a:extLst>
              <a:ext uri="{FF2B5EF4-FFF2-40B4-BE49-F238E27FC236}">
                <a16:creationId xmlns="" xmlns:a16="http://schemas.microsoft.com/office/drawing/2014/main" id="{5F3267CA-C610-417C-A244-6F79B83D46D7}"/>
              </a:ext>
            </a:extLst>
          </p:cNvPr>
          <p:cNvSpPr/>
          <p:nvPr/>
        </p:nvSpPr>
        <p:spPr>
          <a:xfrm>
            <a:off x="1644593" y="1877383"/>
            <a:ext cx="649850" cy="13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4" name="下箭头 22">
            <a:extLst>
              <a:ext uri="{FF2B5EF4-FFF2-40B4-BE49-F238E27FC236}">
                <a16:creationId xmlns="" xmlns:a16="http://schemas.microsoft.com/office/drawing/2014/main" id="{CE1C77EE-9832-48EA-AAAA-D63CD04E7F8B}"/>
              </a:ext>
            </a:extLst>
          </p:cNvPr>
          <p:cNvSpPr/>
          <p:nvPr/>
        </p:nvSpPr>
        <p:spPr>
          <a:xfrm>
            <a:off x="3156979" y="2857735"/>
            <a:ext cx="116962" cy="223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5" name="矩形 44">
            <a:extLst>
              <a:ext uri="{FF2B5EF4-FFF2-40B4-BE49-F238E27FC236}">
                <a16:creationId xmlns="" xmlns:a16="http://schemas.microsoft.com/office/drawing/2014/main" id="{E051368B-2F56-4517-BFB7-011F2379DD20}"/>
              </a:ext>
            </a:extLst>
          </p:cNvPr>
          <p:cNvSpPr/>
          <p:nvPr/>
        </p:nvSpPr>
        <p:spPr>
          <a:xfrm>
            <a:off x="1536983" y="1432275"/>
            <a:ext cx="857928" cy="415498"/>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产品需求及</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定制化需求</a:t>
            </a:r>
          </a:p>
        </p:txBody>
      </p:sp>
      <p:sp>
        <p:nvSpPr>
          <p:cNvPr id="46" name="矩形 45">
            <a:extLst>
              <a:ext uri="{FF2B5EF4-FFF2-40B4-BE49-F238E27FC236}">
                <a16:creationId xmlns="" xmlns:a16="http://schemas.microsoft.com/office/drawing/2014/main" id="{952F3295-5787-4894-8AA3-E501C26E9A2B}"/>
              </a:ext>
            </a:extLst>
          </p:cNvPr>
          <p:cNvSpPr/>
          <p:nvPr/>
        </p:nvSpPr>
        <p:spPr>
          <a:xfrm>
            <a:off x="3259378" y="2826868"/>
            <a:ext cx="453971" cy="253916"/>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订单</a:t>
            </a:r>
          </a:p>
        </p:txBody>
      </p:sp>
      <p:sp>
        <p:nvSpPr>
          <p:cNvPr id="31" name="圆角矩形 30">
            <a:extLst>
              <a:ext uri="{FF2B5EF4-FFF2-40B4-BE49-F238E27FC236}">
                <a16:creationId xmlns="" xmlns:a16="http://schemas.microsoft.com/office/drawing/2014/main" id="{87E90795-F329-443C-AFB6-56DB768E9622}"/>
              </a:ext>
            </a:extLst>
          </p:cNvPr>
          <p:cNvSpPr/>
          <p:nvPr/>
        </p:nvSpPr>
        <p:spPr>
          <a:xfrm>
            <a:off x="5270668" y="3296614"/>
            <a:ext cx="1094572" cy="689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各工序</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生产车间</a:t>
            </a:r>
          </a:p>
        </p:txBody>
      </p:sp>
      <p:sp>
        <p:nvSpPr>
          <p:cNvPr id="32" name="圆角矩形 31">
            <a:extLst>
              <a:ext uri="{FF2B5EF4-FFF2-40B4-BE49-F238E27FC236}">
                <a16:creationId xmlns="" xmlns:a16="http://schemas.microsoft.com/office/drawing/2014/main" id="{B2A0E043-7C2D-4C23-8860-C4A8C27D70DD}"/>
              </a:ext>
            </a:extLst>
          </p:cNvPr>
          <p:cNvSpPr/>
          <p:nvPr/>
        </p:nvSpPr>
        <p:spPr>
          <a:xfrm>
            <a:off x="2617573" y="4930630"/>
            <a:ext cx="1144451" cy="460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物料管控</a:t>
            </a:r>
          </a:p>
        </p:txBody>
      </p:sp>
      <p:cxnSp>
        <p:nvCxnSpPr>
          <p:cNvPr id="33" name="直接箭头连接符 32">
            <a:extLst>
              <a:ext uri="{FF2B5EF4-FFF2-40B4-BE49-F238E27FC236}">
                <a16:creationId xmlns="" xmlns:a16="http://schemas.microsoft.com/office/drawing/2014/main" id="{34379D46-54AF-4BA4-A900-E0416CCED372}"/>
              </a:ext>
            </a:extLst>
          </p:cNvPr>
          <p:cNvCxnSpPr>
            <a:cxnSpLocks/>
          </p:cNvCxnSpPr>
          <p:nvPr/>
        </p:nvCxnSpPr>
        <p:spPr>
          <a:xfrm flipV="1">
            <a:off x="2769210" y="4201566"/>
            <a:ext cx="0" cy="69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 xmlns:a16="http://schemas.microsoft.com/office/drawing/2014/main" id="{28FB673C-4BB8-4767-A9A8-7C6369ACDAE4}"/>
              </a:ext>
            </a:extLst>
          </p:cNvPr>
          <p:cNvCxnSpPr>
            <a:cxnSpLocks/>
            <a:stCxn id="31" idx="2"/>
            <a:endCxn id="32" idx="3"/>
          </p:cNvCxnSpPr>
          <p:nvPr/>
        </p:nvCxnSpPr>
        <p:spPr>
          <a:xfrm flipH="1">
            <a:off x="3762024" y="3985844"/>
            <a:ext cx="2055930" cy="1175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 xmlns:a16="http://schemas.microsoft.com/office/drawing/2014/main" id="{4E49D877-70CC-4614-8E81-D11402673E97}"/>
              </a:ext>
            </a:extLst>
          </p:cNvPr>
          <p:cNvSpPr txBox="1"/>
          <p:nvPr/>
        </p:nvSpPr>
        <p:spPr>
          <a:xfrm>
            <a:off x="2003039" y="4394243"/>
            <a:ext cx="881747" cy="415498"/>
          </a:xfrm>
          <a:prstGeom prst="rect">
            <a:avLst/>
          </a:prstGeom>
          <a:noFill/>
        </p:spPr>
        <p:txBody>
          <a:bodyPr wrap="square" rtlCol="0">
            <a:spAutoFit/>
          </a:bodyPr>
          <a:lstStyle/>
          <a:p>
            <a:pPr algn="ctr"/>
            <a:r>
              <a:rPr lang="zh-CN" altLang="en-US" sz="1050" dirty="0">
                <a:latin typeface="微软雅黑" panose="020B0503020204020204" pitchFamily="34" charset="-122"/>
                <a:ea typeface="微软雅黑" panose="020B0503020204020204" pitchFamily="34" charset="-122"/>
              </a:rPr>
              <a:t>物料</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资源信息</a:t>
            </a:r>
          </a:p>
        </p:txBody>
      </p:sp>
      <p:sp>
        <p:nvSpPr>
          <p:cNvPr id="36" name="文本框 35">
            <a:extLst>
              <a:ext uri="{FF2B5EF4-FFF2-40B4-BE49-F238E27FC236}">
                <a16:creationId xmlns="" xmlns:a16="http://schemas.microsoft.com/office/drawing/2014/main" id="{4CB8F10F-CEE0-4956-8CE2-6F0462592A10}"/>
              </a:ext>
            </a:extLst>
          </p:cNvPr>
          <p:cNvSpPr txBox="1"/>
          <p:nvPr/>
        </p:nvSpPr>
        <p:spPr>
          <a:xfrm>
            <a:off x="4288906" y="4267285"/>
            <a:ext cx="737417"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物料调整</a:t>
            </a:r>
          </a:p>
        </p:txBody>
      </p:sp>
      <p:cxnSp>
        <p:nvCxnSpPr>
          <p:cNvPr id="37" name="直接箭头连接符 36">
            <a:extLst>
              <a:ext uri="{FF2B5EF4-FFF2-40B4-BE49-F238E27FC236}">
                <a16:creationId xmlns="" xmlns:a16="http://schemas.microsoft.com/office/drawing/2014/main" id="{554F7C08-7F05-4561-BADD-A77D29E50916}"/>
              </a:ext>
            </a:extLst>
          </p:cNvPr>
          <p:cNvCxnSpPr>
            <a:cxnSpLocks/>
          </p:cNvCxnSpPr>
          <p:nvPr/>
        </p:nvCxnSpPr>
        <p:spPr>
          <a:xfrm>
            <a:off x="4277407" y="3572790"/>
            <a:ext cx="936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 xmlns:a16="http://schemas.microsoft.com/office/drawing/2014/main" id="{E49727AE-E3F2-4BDE-9B14-9D19BA6C41E8}"/>
              </a:ext>
            </a:extLst>
          </p:cNvPr>
          <p:cNvSpPr/>
          <p:nvPr/>
        </p:nvSpPr>
        <p:spPr>
          <a:xfrm>
            <a:off x="4149485" y="3279288"/>
            <a:ext cx="1098104" cy="2539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生产任务下达</a:t>
            </a:r>
          </a:p>
        </p:txBody>
      </p:sp>
      <p:sp>
        <p:nvSpPr>
          <p:cNvPr id="55" name="文本框 54"/>
          <p:cNvSpPr txBox="1"/>
          <p:nvPr/>
        </p:nvSpPr>
        <p:spPr>
          <a:xfrm>
            <a:off x="6504965" y="1670420"/>
            <a:ext cx="2602089" cy="272382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排程效果评估</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备货效率</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设备资源占用情况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人力资源占用情况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生产阻塞时间（</a:t>
            </a:r>
            <a:r>
              <a:rPr lang="zh-CN" altLang="zh-CN" sz="1400" dirty="0">
                <a:latin typeface="微软雅黑" panose="020B0503020204020204" pitchFamily="34" charset="-122"/>
                <a:ea typeface="微软雅黑" panose="020B0503020204020204" pitchFamily="34" charset="-122"/>
              </a:rPr>
              <a:t>从第一道</a:t>
            </a:r>
            <a:r>
              <a:rPr lang="zh-CN" altLang="en-US" sz="1400" dirty="0">
                <a:latin typeface="微软雅黑" panose="020B0503020204020204" pitchFamily="34" charset="-122"/>
                <a:ea typeface="微软雅黑" panose="020B0503020204020204" pitchFamily="34" charset="-122"/>
              </a:rPr>
              <a:t>加工</a:t>
            </a:r>
            <a:r>
              <a:rPr lang="zh-CN" altLang="zh-CN" sz="1400" dirty="0">
                <a:latin typeface="微软雅黑" panose="020B0503020204020204" pitchFamily="34" charset="-122"/>
                <a:ea typeface="微软雅黑" panose="020B0503020204020204" pitchFamily="34" charset="-122"/>
              </a:rPr>
              <a:t>工序开始，之后因为等待资源分配而等待的时间总和</a:t>
            </a:r>
            <a:r>
              <a:rPr lang="zh-CN" altLang="en-US" sz="1400" dirty="0">
                <a:latin typeface="微软雅黑" panose="020B0503020204020204" pitchFamily="34" charset="-122"/>
                <a:ea typeface="微软雅黑" panose="020B0503020204020204" pitchFamily="34" charset="-122"/>
              </a:rPr>
              <a:t>）</a:t>
            </a:r>
          </a:p>
        </p:txBody>
      </p:sp>
      <p:sp>
        <p:nvSpPr>
          <p:cNvPr id="56" name="文本框 55"/>
          <p:cNvSpPr txBox="1"/>
          <p:nvPr/>
        </p:nvSpPr>
        <p:spPr>
          <a:xfrm>
            <a:off x="813657" y="5794537"/>
            <a:ext cx="7057206" cy="52322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瑞闽已经建成较</a:t>
            </a:r>
            <a:r>
              <a:rPr lang="zh-CN" altLang="en-US" sz="1400" b="1" dirty="0">
                <a:solidFill>
                  <a:srgbClr val="FF0000"/>
                </a:solidFill>
                <a:latin typeface="微软雅黑" panose="020B0503020204020204" pitchFamily="34" charset="-122"/>
                <a:ea typeface="微软雅黑" panose="020B0503020204020204" pitchFamily="34" charset="-122"/>
              </a:rPr>
              <a:t>完善的</a:t>
            </a:r>
            <a:r>
              <a:rPr lang="en-US" altLang="zh-CN" sz="1400" b="1" dirty="0">
                <a:solidFill>
                  <a:srgbClr val="FF0000"/>
                </a:solidFill>
                <a:latin typeface="微软雅黑" panose="020B0503020204020204" pitchFamily="34" charset="-122"/>
                <a:ea typeface="微软雅黑" panose="020B0503020204020204" pitchFamily="34" charset="-122"/>
              </a:rPr>
              <a:t>APS</a:t>
            </a:r>
            <a:r>
              <a:rPr lang="zh-CN" altLang="en-US" sz="1400" b="1" dirty="0">
                <a:solidFill>
                  <a:srgbClr val="FF0000"/>
                </a:solidFill>
                <a:latin typeface="微软雅黑" panose="020B0503020204020204" pitchFamily="34" charset="-122"/>
                <a:ea typeface="微软雅黑" panose="020B0503020204020204" pitchFamily="34" charset="-122"/>
              </a:rPr>
              <a:t>系统</a:t>
            </a:r>
            <a:r>
              <a:rPr lang="zh-CN" altLang="en-US" sz="1400" b="1" dirty="0">
                <a:latin typeface="微软雅黑" panose="020B0503020204020204" pitchFamily="34" charset="-122"/>
                <a:ea typeface="微软雅黑" panose="020B0503020204020204" pitchFamily="34" charset="-122"/>
              </a:rPr>
              <a:t>，智能决策系统中生产排程模块主要功能是</a:t>
            </a:r>
            <a:r>
              <a:rPr lang="zh-CN" altLang="en-US" sz="1400" b="1" dirty="0">
                <a:solidFill>
                  <a:srgbClr val="FF0000"/>
                </a:solidFill>
                <a:latin typeface="微软雅黑" panose="020B0503020204020204" pitchFamily="34" charset="-122"/>
                <a:ea typeface="微软雅黑" panose="020B0503020204020204" pitchFamily="34" charset="-122"/>
              </a:rPr>
              <a:t>调用</a:t>
            </a:r>
            <a:r>
              <a:rPr lang="en-US" altLang="zh-CN" sz="1400" b="1" dirty="0">
                <a:solidFill>
                  <a:srgbClr val="FF0000"/>
                </a:solidFill>
                <a:latin typeface="微软雅黑" panose="020B0503020204020204" pitchFamily="34" charset="-122"/>
                <a:ea typeface="微软雅黑" panose="020B0503020204020204" pitchFamily="34" charset="-122"/>
              </a:rPr>
              <a:t>APS</a:t>
            </a:r>
            <a:r>
              <a:rPr lang="zh-CN" altLang="en-US" sz="1400" b="1" dirty="0">
                <a:solidFill>
                  <a:srgbClr val="FF0000"/>
                </a:solidFill>
                <a:latin typeface="微软雅黑" panose="020B0503020204020204" pitchFamily="34" charset="-122"/>
                <a:ea typeface="微软雅黑" panose="020B0503020204020204" pitchFamily="34" charset="-122"/>
              </a:rPr>
              <a:t>系统的功能</a:t>
            </a:r>
            <a:r>
              <a:rPr lang="zh-CN" altLang="en-US" sz="1400" b="1" dirty="0">
                <a:latin typeface="微软雅黑" panose="020B0503020204020204" pitchFamily="34" charset="-122"/>
                <a:ea typeface="微软雅黑" panose="020B0503020204020204" pitchFamily="34" charset="-122"/>
              </a:rPr>
              <a:t>，对其生成的生产计划进行可视化展示。</a:t>
            </a:r>
          </a:p>
        </p:txBody>
      </p:sp>
      <p:sp>
        <p:nvSpPr>
          <p:cNvPr id="57" name="圆角矩形 56">
            <a:extLst>
              <a:ext uri="{FF2B5EF4-FFF2-40B4-BE49-F238E27FC236}">
                <a16:creationId xmlns="" xmlns:a16="http://schemas.microsoft.com/office/drawing/2014/main" id="{87E90795-F329-443C-AFB6-56DB768E9622}"/>
              </a:ext>
            </a:extLst>
          </p:cNvPr>
          <p:cNvSpPr/>
          <p:nvPr/>
        </p:nvSpPr>
        <p:spPr>
          <a:xfrm>
            <a:off x="2715893" y="2403573"/>
            <a:ext cx="964908" cy="375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合同池</a:t>
            </a:r>
          </a:p>
        </p:txBody>
      </p:sp>
      <p:sp>
        <p:nvSpPr>
          <p:cNvPr id="61" name="右弧形箭头 60"/>
          <p:cNvSpPr/>
          <p:nvPr/>
        </p:nvSpPr>
        <p:spPr>
          <a:xfrm>
            <a:off x="3750525" y="1776422"/>
            <a:ext cx="526882" cy="9193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4275731" y="2070024"/>
            <a:ext cx="1264169"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有效订单</a:t>
            </a:r>
          </a:p>
        </p:txBody>
      </p:sp>
      <p:sp>
        <p:nvSpPr>
          <p:cNvPr id="58" name="文本框 57">
            <a:extLst>
              <a:ext uri="{FF2B5EF4-FFF2-40B4-BE49-F238E27FC236}">
                <a16:creationId xmlns="" xmlns:a16="http://schemas.microsoft.com/office/drawing/2014/main" id="{B3F155B2-7230-409E-BA4B-D8EC6DCF6955}"/>
              </a:ext>
            </a:extLst>
          </p:cNvPr>
          <p:cNvSpPr txBox="1"/>
          <p:nvPr/>
        </p:nvSpPr>
        <p:spPr>
          <a:xfrm>
            <a:off x="2985880" y="861611"/>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生产排程</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0977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sp>
        <p:nvSpPr>
          <p:cNvPr id="70" name="矩形 69"/>
          <p:cNvSpPr/>
          <p:nvPr/>
        </p:nvSpPr>
        <p:spPr>
          <a:xfrm>
            <a:off x="1571917" y="2187967"/>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综合评价指标</a:t>
            </a:r>
          </a:p>
        </p:txBody>
      </p:sp>
      <p:cxnSp>
        <p:nvCxnSpPr>
          <p:cNvPr id="71" name="肘形连接符 70"/>
          <p:cNvCxnSpPr>
            <a:endCxn id="70" idx="1"/>
          </p:cNvCxnSpPr>
          <p:nvPr/>
        </p:nvCxnSpPr>
        <p:spPr>
          <a:xfrm rot="16200000" flipH="1">
            <a:off x="992650" y="1765662"/>
            <a:ext cx="739866"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356407" y="2093307"/>
            <a:ext cx="5188879" cy="513979"/>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面向企业级高层管理人员设计</a:t>
            </a:r>
            <a:r>
              <a:rPr lang="zh-CN" altLang="en-US" sz="1400" b="1" dirty="0">
                <a:latin typeface="微软雅黑" pitchFamily="34" charset="-122"/>
                <a:ea typeface="微软雅黑" pitchFamily="34" charset="-122"/>
              </a:rPr>
              <a:t>，整合</a:t>
            </a:r>
            <a:r>
              <a:rPr lang="zh-CN" altLang="zh-CN" sz="1400" b="1" dirty="0">
                <a:latin typeface="微软雅黑" pitchFamily="34" charset="-122"/>
                <a:ea typeface="微软雅黑" pitchFamily="34" charset="-122"/>
              </a:rPr>
              <a:t>成本、质量、服务</a:t>
            </a:r>
            <a:r>
              <a:rPr lang="zh-CN" altLang="en-US" sz="1400" b="1" dirty="0">
                <a:latin typeface="微软雅黑" pitchFamily="34" charset="-122"/>
                <a:ea typeface="微软雅黑" pitchFamily="34" charset="-122"/>
              </a:rPr>
              <a:t>三个主题内容建立</a:t>
            </a:r>
            <a:r>
              <a:rPr lang="zh-CN" altLang="zh-CN" sz="1400" b="1" dirty="0">
                <a:latin typeface="微软雅黑" pitchFamily="34" charset="-122"/>
                <a:ea typeface="微软雅黑" pitchFamily="34" charset="-122"/>
              </a:rPr>
              <a:t>总体评价性指标</a:t>
            </a:r>
            <a:r>
              <a:rPr lang="zh-CN" altLang="en-US" sz="1400" b="1" dirty="0">
                <a:latin typeface="微软雅黑" pitchFamily="34" charset="-122"/>
                <a:ea typeface="微软雅黑" pitchFamily="34" charset="-122"/>
              </a:rPr>
              <a:t>体系</a:t>
            </a:r>
          </a:p>
        </p:txBody>
      </p:sp>
      <p:cxnSp>
        <p:nvCxnSpPr>
          <p:cNvPr id="73" name="直接箭头连接符 72"/>
          <p:cNvCxnSpPr>
            <a:cxnSpLocks/>
            <a:stCxn id="70" idx="3"/>
            <a:endCxn id="72" idx="1"/>
          </p:cNvCxnSpPr>
          <p:nvPr/>
        </p:nvCxnSpPr>
        <p:spPr>
          <a:xfrm>
            <a:off x="3047458" y="2344929"/>
            <a:ext cx="308949" cy="5368"/>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cxnSpLocks/>
            <a:stCxn id="79" idx="3"/>
            <a:endCxn id="75" idx="1"/>
          </p:cNvCxnSpPr>
          <p:nvPr/>
        </p:nvCxnSpPr>
        <p:spPr>
          <a:xfrm>
            <a:off x="3047459" y="2877266"/>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3356407" y="2620276"/>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针对员工、生产过程和其它安全管理项建立企业安全评价指标体系，帮助管理人员进行安全管理</a:t>
            </a:r>
          </a:p>
        </p:txBody>
      </p:sp>
      <p:grpSp>
        <p:nvGrpSpPr>
          <p:cNvPr id="76" name="组合 75"/>
          <p:cNvGrpSpPr/>
          <p:nvPr/>
        </p:nvGrpSpPr>
        <p:grpSpPr>
          <a:xfrm>
            <a:off x="538480" y="939567"/>
            <a:ext cx="1235838" cy="963922"/>
            <a:chOff x="6171505" y="5190618"/>
            <a:chExt cx="1647784" cy="1285229"/>
          </a:xfrm>
        </p:grpSpPr>
        <p:sp>
          <p:nvSpPr>
            <p:cNvPr id="77" name="任意多边形 76"/>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78" name="Picture 125" descr="AnalyticApps_computer-wcharts_icon.png"/>
            <p:cNvPicPr>
              <a:picLocks noChangeAspect="1"/>
            </p:cNvPicPr>
            <p:nvPr/>
          </p:nvPicPr>
          <p:blipFill>
            <a:blip r:embed="rId2"/>
            <a:srcRect/>
            <a:stretch>
              <a:fillRect/>
            </a:stretch>
          </p:blipFill>
          <p:spPr bwMode="auto">
            <a:xfrm>
              <a:off x="6379129" y="5262626"/>
              <a:ext cx="1224136" cy="1174605"/>
            </a:xfrm>
            <a:prstGeom prst="rect">
              <a:avLst/>
            </a:prstGeom>
            <a:noFill/>
            <a:ln w="9525">
              <a:noFill/>
              <a:miter lim="800000"/>
              <a:headEnd/>
              <a:tailEnd/>
            </a:ln>
          </p:spPr>
        </p:pic>
      </p:grpSp>
      <p:sp>
        <p:nvSpPr>
          <p:cNvPr id="79" name="矩形 78"/>
          <p:cNvSpPr/>
          <p:nvPr/>
        </p:nvSpPr>
        <p:spPr>
          <a:xfrm>
            <a:off x="1571917" y="2720304"/>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安全评价指标</a:t>
            </a:r>
          </a:p>
        </p:txBody>
      </p:sp>
      <p:cxnSp>
        <p:nvCxnSpPr>
          <p:cNvPr id="80" name="肘形连接符 79"/>
          <p:cNvCxnSpPr>
            <a:cxnSpLocks/>
            <a:stCxn id="78" idx="2"/>
            <a:endCxn id="79" idx="1"/>
          </p:cNvCxnSpPr>
          <p:nvPr/>
        </p:nvCxnSpPr>
        <p:spPr>
          <a:xfrm rot="16200000" flipH="1">
            <a:off x="861214" y="2166562"/>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1" name="图示 80"/>
          <p:cNvGraphicFramePr/>
          <p:nvPr>
            <p:extLst/>
          </p:nvPr>
        </p:nvGraphicFramePr>
        <p:xfrm>
          <a:off x="791598" y="3978995"/>
          <a:ext cx="7560803" cy="2055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2" name="组合 81">
            <a:extLst>
              <a:ext uri="{FF2B5EF4-FFF2-40B4-BE49-F238E27FC236}">
                <a16:creationId xmlns="" xmlns:a16="http://schemas.microsoft.com/office/drawing/2014/main" id="{196BEB1E-D22A-4BEF-B480-F481AE520EFE}"/>
              </a:ext>
            </a:extLst>
          </p:cNvPr>
          <p:cNvGrpSpPr/>
          <p:nvPr/>
        </p:nvGrpSpPr>
        <p:grpSpPr>
          <a:xfrm>
            <a:off x="1153250" y="2449286"/>
            <a:ext cx="7392036" cy="1217306"/>
            <a:chOff x="1172844" y="3167210"/>
            <a:chExt cx="7392036" cy="1217306"/>
          </a:xfrm>
        </p:grpSpPr>
        <p:cxnSp>
          <p:nvCxnSpPr>
            <p:cNvPr id="83" name="直接箭头连接符 82">
              <a:extLst>
                <a:ext uri="{FF2B5EF4-FFF2-40B4-BE49-F238E27FC236}">
                  <a16:creationId xmlns="" xmlns:a16="http://schemas.microsoft.com/office/drawing/2014/main" id="{E9B6F026-DD12-4F19-B47D-64B0CE2B4381}"/>
                </a:ext>
              </a:extLst>
            </p:cNvPr>
            <p:cNvCxnSpPr>
              <a:cxnSpLocks/>
              <a:stCxn id="85" idx="3"/>
              <a:endCxn id="84" idx="1"/>
            </p:cNvCxnSpPr>
            <p:nvPr/>
          </p:nvCxnSpPr>
          <p:spPr>
            <a:xfrm>
              <a:off x="3067053" y="4127527"/>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 xmlns:a16="http://schemas.microsoft.com/office/drawing/2014/main" id="{195A9023-2957-402D-AAD0-3DD96A641EB0}"/>
                </a:ext>
              </a:extLst>
            </p:cNvPr>
            <p:cNvSpPr/>
            <p:nvPr/>
          </p:nvSpPr>
          <p:spPr>
            <a:xfrm>
              <a:off x="3376001" y="3870537"/>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基于设备生产情况和维修情况，建立设备评价指标体系，综合评估企业设备运行、管理现状。</a:t>
              </a:r>
            </a:p>
          </p:txBody>
        </p:sp>
        <p:sp>
          <p:nvSpPr>
            <p:cNvPr id="85" name="矩形 84">
              <a:extLst>
                <a:ext uri="{FF2B5EF4-FFF2-40B4-BE49-F238E27FC236}">
                  <a16:creationId xmlns="" xmlns:a16="http://schemas.microsoft.com/office/drawing/2014/main" id="{B9F03749-329C-4B94-918C-EC55D3242098}"/>
                </a:ext>
              </a:extLst>
            </p:cNvPr>
            <p:cNvSpPr/>
            <p:nvPr/>
          </p:nvSpPr>
          <p:spPr>
            <a:xfrm>
              <a:off x="1591511" y="3970565"/>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设备评价指标</a:t>
              </a:r>
            </a:p>
          </p:txBody>
        </p:sp>
        <p:cxnSp>
          <p:nvCxnSpPr>
            <p:cNvPr id="86" name="肘形连接符 56">
              <a:extLst>
                <a:ext uri="{FF2B5EF4-FFF2-40B4-BE49-F238E27FC236}">
                  <a16:creationId xmlns="" xmlns:a16="http://schemas.microsoft.com/office/drawing/2014/main" id="{E02EF914-5324-4803-8FDD-7F61E88FCD8E}"/>
                </a:ext>
              </a:extLst>
            </p:cNvPr>
            <p:cNvCxnSpPr>
              <a:cxnSpLocks/>
            </p:cNvCxnSpPr>
            <p:nvPr/>
          </p:nvCxnSpPr>
          <p:spPr>
            <a:xfrm rot="16200000" flipH="1">
              <a:off x="880808" y="3459246"/>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矩形 86">
                <a:extLst>
                  <a:ext uri="{FF2B5EF4-FFF2-40B4-BE49-F238E27FC236}">
                    <a16:creationId xmlns="" xmlns:a16="http://schemas.microsoft.com/office/drawing/2014/main" id="{8B77172B-6342-4BB9-A0CF-07CCABA522D2}"/>
                  </a:ext>
                </a:extLst>
              </p:cNvPr>
              <p:cNvSpPr/>
              <p:nvPr/>
            </p:nvSpPr>
            <p:spPr>
              <a:xfrm>
                <a:off x="7058057" y="6048121"/>
                <a:ext cx="1887186" cy="37760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e>
                        <m:sub>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部分</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指标</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待确定</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sub>
                      </m:sSub>
                    </m:oMath>
                  </m:oMathPara>
                </a14:m>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7" name="矩形 86">
                <a:extLst>
                  <a:ext uri="{FF2B5EF4-FFF2-40B4-BE49-F238E27FC236}">
                    <a16:creationId xmlns:a16="http://schemas.microsoft.com/office/drawing/2014/main" id="{8B77172B-6342-4BB9-A0CF-07CCABA522D2}"/>
                  </a:ext>
                </a:extLst>
              </p:cNvPr>
              <p:cNvSpPr>
                <a:spLocks noRot="1" noChangeAspect="1" noMove="1" noResize="1" noEditPoints="1" noAdjustHandles="1" noChangeArrowheads="1" noChangeShapeType="1" noTextEdit="1"/>
              </p:cNvSpPr>
              <p:nvPr/>
            </p:nvSpPr>
            <p:spPr>
              <a:xfrm>
                <a:off x="7058057" y="6048121"/>
                <a:ext cx="1887186" cy="377604"/>
              </a:xfrm>
              <a:prstGeom prst="rect">
                <a:avLst/>
              </a:prstGeom>
              <a:blipFill>
                <a:blip r:embed="rId8"/>
                <a:stretch>
                  <a:fillRect b="-9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9339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pic>
        <p:nvPicPr>
          <p:cNvPr id="19" name="图片 18">
            <a:extLst>
              <a:ext uri="{FF2B5EF4-FFF2-40B4-BE49-F238E27FC236}">
                <a16:creationId xmlns="" xmlns:a16="http://schemas.microsoft.com/office/drawing/2014/main" id="{B659B862-1CE7-4B23-99CE-5463E43C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837" y="2091548"/>
            <a:ext cx="6708510" cy="4114059"/>
          </a:xfrm>
          <a:prstGeom prst="rect">
            <a:avLst/>
          </a:prstGeom>
        </p:spPr>
      </p:pic>
      <p:sp>
        <p:nvSpPr>
          <p:cNvPr id="20" name="文本框 19">
            <a:extLst>
              <a:ext uri="{FF2B5EF4-FFF2-40B4-BE49-F238E27FC236}">
                <a16:creationId xmlns="" xmlns:a16="http://schemas.microsoft.com/office/drawing/2014/main" id="{072665F3-089A-401F-8443-7C07A3B854CB}"/>
              </a:ext>
            </a:extLst>
          </p:cNvPr>
          <p:cNvSpPr txBox="1"/>
          <p:nvPr/>
        </p:nvSpPr>
        <p:spPr>
          <a:xfrm>
            <a:off x="1360737" y="1757855"/>
            <a:ext cx="141573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指标设计</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面向高层管理人员建立综合评价指标库</a:t>
            </a:r>
          </a:p>
        </p:txBody>
      </p:sp>
      <p:sp>
        <p:nvSpPr>
          <p:cNvPr id="21" name="文本框 20">
            <a:extLst>
              <a:ext uri="{FF2B5EF4-FFF2-40B4-BE49-F238E27FC236}">
                <a16:creationId xmlns="" xmlns:a16="http://schemas.microsoft.com/office/drawing/2014/main" id="{88948491-E427-4C7B-9A58-3D0C3B20A9E0}"/>
              </a:ext>
            </a:extLst>
          </p:cNvPr>
          <p:cNvSpPr txBox="1"/>
          <p:nvPr/>
        </p:nvSpPr>
        <p:spPr>
          <a:xfrm>
            <a:off x="3051236" y="1757854"/>
            <a:ext cx="142469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指标计算</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利用自定义模板自定义指标和计算公式</a:t>
            </a:r>
          </a:p>
        </p:txBody>
      </p:sp>
      <p:sp>
        <p:nvSpPr>
          <p:cNvPr id="22" name="文本框 21">
            <a:extLst>
              <a:ext uri="{FF2B5EF4-FFF2-40B4-BE49-F238E27FC236}">
                <a16:creationId xmlns="" xmlns:a16="http://schemas.microsoft.com/office/drawing/2014/main" id="{0F264AEE-57D8-4D59-BC3F-1C3200C2BF7B}"/>
              </a:ext>
            </a:extLst>
          </p:cNvPr>
          <p:cNvSpPr txBox="1"/>
          <p:nvPr/>
        </p:nvSpPr>
        <p:spPr>
          <a:xfrm>
            <a:off x="4750695" y="1757854"/>
            <a:ext cx="1312323"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指标分析</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数理统计</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相关性分析</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 xmlns:a16="http://schemas.microsoft.com/office/drawing/2014/main" id="{5CF5557F-80D5-41EC-A8F1-90A4452D9866}"/>
              </a:ext>
            </a:extLst>
          </p:cNvPr>
          <p:cNvSpPr txBox="1"/>
          <p:nvPr/>
        </p:nvSpPr>
        <p:spPr>
          <a:xfrm>
            <a:off x="6367528" y="1758526"/>
            <a:ext cx="1408541"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指标展示</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Echarts4.0</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92272FF0-F8EA-4806-A1C0-02EBA0BB96D7}"/>
              </a:ext>
            </a:extLst>
          </p:cNvPr>
          <p:cNvSpPr txBox="1"/>
          <p:nvPr/>
        </p:nvSpPr>
        <p:spPr>
          <a:xfrm>
            <a:off x="2609046" y="866958"/>
            <a:ext cx="3925908"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综合评价指标的计算与展示</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62306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sp>
        <p:nvSpPr>
          <p:cNvPr id="10" name="圆角矩形 15">
            <a:extLst>
              <a:ext uri="{FF2B5EF4-FFF2-40B4-BE49-F238E27FC236}">
                <a16:creationId xmlns="" xmlns:a16="http://schemas.microsoft.com/office/drawing/2014/main" id="{AAA85A24-C273-4BE0-8995-6A2A6AAD9247}"/>
              </a:ext>
            </a:extLst>
          </p:cNvPr>
          <p:cNvSpPr/>
          <p:nvPr/>
        </p:nvSpPr>
        <p:spPr>
          <a:xfrm>
            <a:off x="905611" y="2320366"/>
            <a:ext cx="2298931" cy="231139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圆角矩形 16">
            <a:extLst>
              <a:ext uri="{FF2B5EF4-FFF2-40B4-BE49-F238E27FC236}">
                <a16:creationId xmlns="" xmlns:a16="http://schemas.microsoft.com/office/drawing/2014/main" id="{B9446434-3126-4D06-A236-B835BAA8D413}"/>
              </a:ext>
            </a:extLst>
          </p:cNvPr>
          <p:cNvSpPr/>
          <p:nvPr/>
        </p:nvSpPr>
        <p:spPr>
          <a:xfrm>
            <a:off x="3349966" y="2302886"/>
            <a:ext cx="2298931" cy="232887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12" name="圆角矩形 17">
            <a:extLst>
              <a:ext uri="{FF2B5EF4-FFF2-40B4-BE49-F238E27FC236}">
                <a16:creationId xmlns="" xmlns:a16="http://schemas.microsoft.com/office/drawing/2014/main" id="{A4A5766D-1929-47CC-8E17-522D7E47529E}"/>
              </a:ext>
            </a:extLst>
          </p:cNvPr>
          <p:cNvSpPr/>
          <p:nvPr/>
        </p:nvSpPr>
        <p:spPr>
          <a:xfrm>
            <a:off x="5794319" y="2309239"/>
            <a:ext cx="2453845" cy="2328880"/>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F1D08BA3-577D-4961-903D-B02356A3E13D}"/>
              </a:ext>
            </a:extLst>
          </p:cNvPr>
          <p:cNvSpPr txBox="1"/>
          <p:nvPr/>
        </p:nvSpPr>
        <p:spPr>
          <a:xfrm>
            <a:off x="1577846" y="1791455"/>
            <a:ext cx="954459"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数据源</a:t>
            </a:r>
          </a:p>
        </p:txBody>
      </p:sp>
      <p:sp>
        <p:nvSpPr>
          <p:cNvPr id="14" name="文本框 13">
            <a:extLst>
              <a:ext uri="{FF2B5EF4-FFF2-40B4-BE49-F238E27FC236}">
                <a16:creationId xmlns="" xmlns:a16="http://schemas.microsoft.com/office/drawing/2014/main" id="{E55FB279-93A2-4A36-8934-A39159E6DDD9}"/>
              </a:ext>
            </a:extLst>
          </p:cNvPr>
          <p:cNvSpPr txBox="1"/>
          <p:nvPr/>
        </p:nvSpPr>
        <p:spPr>
          <a:xfrm>
            <a:off x="3927182" y="1791455"/>
            <a:ext cx="1137235"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指标设计</a:t>
            </a:r>
          </a:p>
        </p:txBody>
      </p:sp>
      <p:grpSp>
        <p:nvGrpSpPr>
          <p:cNvPr id="3" name="组合 2"/>
          <p:cNvGrpSpPr/>
          <p:nvPr/>
        </p:nvGrpSpPr>
        <p:grpSpPr>
          <a:xfrm>
            <a:off x="3576638" y="2696243"/>
            <a:ext cx="1833632" cy="1649640"/>
            <a:chOff x="3657885" y="2658759"/>
            <a:chExt cx="1676560" cy="1649640"/>
          </a:xfrm>
        </p:grpSpPr>
        <p:sp>
          <p:nvSpPr>
            <p:cNvPr id="4" name="任意多边形 3"/>
            <p:cNvSpPr/>
            <p:nvPr/>
          </p:nvSpPr>
          <p:spPr>
            <a:xfrm>
              <a:off x="3657885" y="2658759"/>
              <a:ext cx="1676560" cy="515512"/>
            </a:xfrm>
            <a:custGeom>
              <a:avLst/>
              <a:gdLst>
                <a:gd name="connsiteX0" fmla="*/ 0 w 2136627"/>
                <a:gd name="connsiteY0" fmla="*/ 51551 h 515512"/>
                <a:gd name="connsiteX1" fmla="*/ 51551 w 2136627"/>
                <a:gd name="connsiteY1" fmla="*/ 0 h 515512"/>
                <a:gd name="connsiteX2" fmla="*/ 2085076 w 2136627"/>
                <a:gd name="connsiteY2" fmla="*/ 0 h 515512"/>
                <a:gd name="connsiteX3" fmla="*/ 2136627 w 2136627"/>
                <a:gd name="connsiteY3" fmla="*/ 51551 h 515512"/>
                <a:gd name="connsiteX4" fmla="*/ 2136627 w 2136627"/>
                <a:gd name="connsiteY4" fmla="*/ 463961 h 515512"/>
                <a:gd name="connsiteX5" fmla="*/ 2085076 w 2136627"/>
                <a:gd name="connsiteY5" fmla="*/ 515512 h 515512"/>
                <a:gd name="connsiteX6" fmla="*/ 51551 w 2136627"/>
                <a:gd name="connsiteY6" fmla="*/ 515512 h 515512"/>
                <a:gd name="connsiteX7" fmla="*/ 0 w 2136627"/>
                <a:gd name="connsiteY7" fmla="*/ 463961 h 515512"/>
                <a:gd name="connsiteX8" fmla="*/ 0 w 2136627"/>
                <a:gd name="connsiteY8" fmla="*/ 51551 h 51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6627" h="515512">
                  <a:moveTo>
                    <a:pt x="0" y="51551"/>
                  </a:moveTo>
                  <a:cubicBezTo>
                    <a:pt x="0" y="23080"/>
                    <a:pt x="23080" y="0"/>
                    <a:pt x="51551" y="0"/>
                  </a:cubicBezTo>
                  <a:lnTo>
                    <a:pt x="2085076" y="0"/>
                  </a:lnTo>
                  <a:cubicBezTo>
                    <a:pt x="2113547" y="0"/>
                    <a:pt x="2136627" y="23080"/>
                    <a:pt x="2136627" y="51551"/>
                  </a:cubicBezTo>
                  <a:lnTo>
                    <a:pt x="2136627" y="463961"/>
                  </a:lnTo>
                  <a:cubicBezTo>
                    <a:pt x="2136627" y="492432"/>
                    <a:pt x="2113547" y="515512"/>
                    <a:pt x="2085076" y="515512"/>
                  </a:cubicBezTo>
                  <a:lnTo>
                    <a:pt x="51551" y="515512"/>
                  </a:lnTo>
                  <a:cubicBezTo>
                    <a:pt x="23080" y="515512"/>
                    <a:pt x="0" y="492432"/>
                    <a:pt x="0" y="463961"/>
                  </a:cubicBezTo>
                  <a:lnTo>
                    <a:pt x="0" y="51551"/>
                  </a:lnTo>
                  <a:close/>
                </a:path>
              </a:pathLst>
            </a:cu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509356" tIns="30480" rIns="30481" bIns="30480" numCol="1" spcCol="1270" anchor="t" anchorCtr="0">
              <a:noAutofit/>
            </a:bodyPr>
            <a:lstStyle/>
            <a:p>
              <a:pPr lvl="0" algn="ctr" defTabSz="355600">
                <a:lnSpc>
                  <a:spcPct val="90000"/>
                </a:lnSpc>
                <a:spcBef>
                  <a:spcPct val="0"/>
                </a:spcBef>
                <a:spcAft>
                  <a:spcPct val="35000"/>
                </a:spcAft>
              </a:pPr>
              <a:r>
                <a:rPr lang="zh-CN" altLang="en-US" sz="1050" b="0" kern="1200" dirty="0" smtClean="0">
                  <a:latin typeface="微软雅黑" panose="020B0503020204020204" pitchFamily="34" charset="-122"/>
                  <a:ea typeface="微软雅黑" panose="020B0503020204020204" pitchFamily="34" charset="-122"/>
                </a:rPr>
                <a:t>人员</a:t>
              </a:r>
              <a:r>
                <a:rPr lang="zh-CN" altLang="en-US" sz="1050" b="0" kern="1200" dirty="0">
                  <a:latin typeface="微软雅黑" panose="020B0503020204020204" pitchFamily="34" charset="-122"/>
                  <a:ea typeface="微软雅黑" panose="020B0503020204020204" pitchFamily="34" charset="-122"/>
                </a:rPr>
                <a:t>安全</a:t>
              </a:r>
            </a:p>
            <a:p>
              <a:pPr marL="57150" lvl="1" indent="-57150" algn="ctr" defTabSz="266700">
                <a:lnSpc>
                  <a:spcPct val="90000"/>
                </a:lnSpc>
                <a:spcBef>
                  <a:spcPct val="0"/>
                </a:spcBef>
                <a:spcAft>
                  <a:spcPct val="15000"/>
                </a:spcAft>
                <a:buChar char="••"/>
              </a:pPr>
              <a:r>
                <a:rPr lang="zh-CN" altLang="en-US" sz="900" b="0" kern="1200" dirty="0" smtClean="0">
                  <a:latin typeface="微软雅黑" panose="020B0503020204020204" pitchFamily="34" charset="-122"/>
                  <a:ea typeface="微软雅黑" panose="020B0503020204020204" pitchFamily="34" charset="-122"/>
                </a:rPr>
                <a:t>员工</a:t>
              </a:r>
              <a:r>
                <a:rPr lang="zh-CN" altLang="en-US" sz="900" b="0" kern="1200" dirty="0">
                  <a:latin typeface="微软雅黑" panose="020B0503020204020204" pitchFamily="34" charset="-122"/>
                  <a:ea typeface="微软雅黑" panose="020B0503020204020204" pitchFamily="34" charset="-122"/>
                </a:rPr>
                <a:t>安全资质</a:t>
              </a:r>
            </a:p>
            <a:p>
              <a:pPr marL="57150" lvl="1" indent="-57150" algn="ctr" defTabSz="266700">
                <a:lnSpc>
                  <a:spcPct val="90000"/>
                </a:lnSpc>
                <a:spcBef>
                  <a:spcPct val="0"/>
                </a:spcBef>
                <a:spcAft>
                  <a:spcPct val="15000"/>
                </a:spcAft>
                <a:buChar char="••"/>
              </a:pPr>
              <a:r>
                <a:rPr lang="zh-CN" altLang="en-US" sz="900" b="0" kern="1200" dirty="0" smtClean="0">
                  <a:latin typeface="微软雅黑" panose="020B0503020204020204" pitchFamily="34" charset="-122"/>
                  <a:ea typeface="微软雅黑" panose="020B0503020204020204" pitchFamily="34" charset="-122"/>
                </a:rPr>
                <a:t>员工</a:t>
              </a:r>
              <a:r>
                <a:rPr lang="zh-CN" altLang="en-US" sz="900" b="0" kern="1200" dirty="0">
                  <a:latin typeface="微软雅黑" panose="020B0503020204020204" pitchFamily="34" charset="-122"/>
                  <a:ea typeface="微软雅黑" panose="020B0503020204020204" pitchFamily="34" charset="-122"/>
                </a:rPr>
                <a:t>反馈指数</a:t>
              </a:r>
            </a:p>
          </p:txBody>
        </p:sp>
        <p:sp>
          <p:nvSpPr>
            <p:cNvPr id="5" name="圆角矩形 4"/>
            <p:cNvSpPr/>
            <p:nvPr/>
          </p:nvSpPr>
          <p:spPr>
            <a:xfrm>
              <a:off x="3735210" y="2710310"/>
              <a:ext cx="427325" cy="41241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10000" b="-1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任意多边形 5"/>
            <p:cNvSpPr/>
            <p:nvPr/>
          </p:nvSpPr>
          <p:spPr>
            <a:xfrm>
              <a:off x="3658101" y="3225823"/>
              <a:ext cx="1662490" cy="515512"/>
            </a:xfrm>
            <a:custGeom>
              <a:avLst/>
              <a:gdLst>
                <a:gd name="connsiteX0" fmla="*/ 0 w 2136627"/>
                <a:gd name="connsiteY0" fmla="*/ 51551 h 515512"/>
                <a:gd name="connsiteX1" fmla="*/ 51551 w 2136627"/>
                <a:gd name="connsiteY1" fmla="*/ 0 h 515512"/>
                <a:gd name="connsiteX2" fmla="*/ 2085076 w 2136627"/>
                <a:gd name="connsiteY2" fmla="*/ 0 h 515512"/>
                <a:gd name="connsiteX3" fmla="*/ 2136627 w 2136627"/>
                <a:gd name="connsiteY3" fmla="*/ 51551 h 515512"/>
                <a:gd name="connsiteX4" fmla="*/ 2136627 w 2136627"/>
                <a:gd name="connsiteY4" fmla="*/ 463961 h 515512"/>
                <a:gd name="connsiteX5" fmla="*/ 2085076 w 2136627"/>
                <a:gd name="connsiteY5" fmla="*/ 515512 h 515512"/>
                <a:gd name="connsiteX6" fmla="*/ 51551 w 2136627"/>
                <a:gd name="connsiteY6" fmla="*/ 515512 h 515512"/>
                <a:gd name="connsiteX7" fmla="*/ 0 w 2136627"/>
                <a:gd name="connsiteY7" fmla="*/ 463961 h 515512"/>
                <a:gd name="connsiteX8" fmla="*/ 0 w 2136627"/>
                <a:gd name="connsiteY8" fmla="*/ 51551 h 51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6627" h="515512">
                  <a:moveTo>
                    <a:pt x="0" y="51551"/>
                  </a:moveTo>
                  <a:cubicBezTo>
                    <a:pt x="0" y="23080"/>
                    <a:pt x="23080" y="0"/>
                    <a:pt x="51551" y="0"/>
                  </a:cubicBezTo>
                  <a:lnTo>
                    <a:pt x="2085076" y="0"/>
                  </a:lnTo>
                  <a:cubicBezTo>
                    <a:pt x="2113547" y="0"/>
                    <a:pt x="2136627" y="23080"/>
                    <a:pt x="2136627" y="51551"/>
                  </a:cubicBezTo>
                  <a:lnTo>
                    <a:pt x="2136627" y="463961"/>
                  </a:lnTo>
                  <a:cubicBezTo>
                    <a:pt x="2136627" y="492432"/>
                    <a:pt x="2113547" y="515512"/>
                    <a:pt x="2085076" y="515512"/>
                  </a:cubicBezTo>
                  <a:lnTo>
                    <a:pt x="51551" y="515512"/>
                  </a:lnTo>
                  <a:cubicBezTo>
                    <a:pt x="23080" y="515512"/>
                    <a:pt x="0" y="492432"/>
                    <a:pt x="0" y="463961"/>
                  </a:cubicBezTo>
                  <a:lnTo>
                    <a:pt x="0" y="51551"/>
                  </a:lnTo>
                  <a:close/>
                </a:path>
              </a:pathLst>
            </a:custGeom>
          </p:spPr>
          <p:style>
            <a:lnRef idx="2">
              <a:schemeClr val="lt1">
                <a:hueOff val="0"/>
                <a:satOff val="0"/>
                <a:lumOff val="0"/>
                <a:alphaOff val="0"/>
              </a:schemeClr>
            </a:lnRef>
            <a:fillRef idx="1">
              <a:schemeClr val="accent1">
                <a:shade val="80000"/>
                <a:hueOff val="135632"/>
                <a:satOff val="2588"/>
                <a:lumOff val="11428"/>
                <a:alphaOff val="0"/>
              </a:schemeClr>
            </a:fillRef>
            <a:effectRef idx="0">
              <a:schemeClr val="accent1">
                <a:shade val="80000"/>
                <a:hueOff val="135632"/>
                <a:satOff val="2588"/>
                <a:lumOff val="11428"/>
                <a:alphaOff val="0"/>
              </a:schemeClr>
            </a:effectRef>
            <a:fontRef idx="minor">
              <a:schemeClr val="lt1"/>
            </a:fontRef>
          </p:style>
          <p:txBody>
            <a:bodyPr spcFirstLastPara="0" vert="horz" wrap="square" lIns="509356" tIns="30480" rIns="30481" bIns="30480" numCol="1" spcCol="1270" anchor="t" anchorCtr="0">
              <a:noAutofit/>
            </a:bodyPr>
            <a:lstStyle/>
            <a:p>
              <a:pPr lvl="0" algn="ctr" defTabSz="355600">
                <a:lnSpc>
                  <a:spcPct val="90000"/>
                </a:lnSpc>
                <a:spcBef>
                  <a:spcPct val="0"/>
                </a:spcBef>
                <a:spcAft>
                  <a:spcPct val="35000"/>
                </a:spcAft>
              </a:pPr>
              <a:r>
                <a:rPr lang="zh-CN" altLang="en-US" sz="1050" b="0" kern="1200" dirty="0" smtClean="0">
                  <a:latin typeface="微软雅黑" panose="020B0503020204020204" pitchFamily="34" charset="-122"/>
                  <a:ea typeface="微软雅黑" panose="020B0503020204020204" pitchFamily="34" charset="-122"/>
                </a:rPr>
                <a:t>生产</a:t>
              </a:r>
              <a:r>
                <a:rPr lang="zh-CN" altLang="en-US" sz="1050" b="0" kern="1200" dirty="0">
                  <a:latin typeface="微软雅黑" panose="020B0503020204020204" pitchFamily="34" charset="-122"/>
                  <a:ea typeface="微软雅黑" panose="020B0503020204020204" pitchFamily="34" charset="-122"/>
                </a:rPr>
                <a:t>过程安全</a:t>
              </a:r>
            </a:p>
            <a:p>
              <a:pPr marL="57150" lvl="1" indent="-57150" algn="ctr" defTabSz="266700">
                <a:lnSpc>
                  <a:spcPct val="90000"/>
                </a:lnSpc>
                <a:spcBef>
                  <a:spcPct val="0"/>
                </a:spcBef>
                <a:spcAft>
                  <a:spcPct val="15000"/>
                </a:spcAft>
                <a:buChar char="••"/>
              </a:pPr>
              <a:r>
                <a:rPr lang="zh-CN" altLang="en-US" sz="900" b="0" kern="1200" dirty="0" smtClean="0">
                  <a:latin typeface="微软雅黑" panose="020B0503020204020204" pitchFamily="34" charset="-122"/>
                  <a:ea typeface="微软雅黑" panose="020B0503020204020204" pitchFamily="34" charset="-122"/>
                </a:rPr>
                <a:t>工伤事故</a:t>
              </a:r>
              <a:r>
                <a:rPr lang="zh-CN" altLang="en-US" sz="900" b="0" kern="1200" dirty="0">
                  <a:latin typeface="微软雅黑" panose="020B0503020204020204" pitchFamily="34" charset="-122"/>
                  <a:ea typeface="微软雅黑" panose="020B0503020204020204" pitchFamily="34" charset="-122"/>
                </a:rPr>
                <a:t>率</a:t>
              </a:r>
            </a:p>
            <a:p>
              <a:pPr marL="57150" lvl="1" indent="-57150" algn="ctr" defTabSz="266700">
                <a:lnSpc>
                  <a:spcPct val="90000"/>
                </a:lnSpc>
                <a:spcBef>
                  <a:spcPct val="0"/>
                </a:spcBef>
                <a:spcAft>
                  <a:spcPct val="15000"/>
                </a:spcAft>
                <a:buChar char="••"/>
              </a:pPr>
              <a:r>
                <a:rPr lang="zh-CN" altLang="en-US" sz="900" b="0" kern="1200" dirty="0">
                  <a:latin typeface="微软雅黑" panose="020B0503020204020204" pitchFamily="34" charset="-122"/>
                  <a:ea typeface="微软雅黑" panose="020B0503020204020204" pitchFamily="34" charset="-122"/>
                </a:rPr>
                <a:t>安全生产周期</a:t>
              </a:r>
            </a:p>
          </p:txBody>
        </p:sp>
        <p:sp>
          <p:nvSpPr>
            <p:cNvPr id="7" name="圆角矩形 6"/>
            <p:cNvSpPr/>
            <p:nvPr/>
          </p:nvSpPr>
          <p:spPr>
            <a:xfrm>
              <a:off x="3735210" y="3277374"/>
              <a:ext cx="427325" cy="412410"/>
            </a:xfrm>
            <a:prstGeom prst="roundRect">
              <a:avLst>
                <a:gd name="adj" fmla="val 10000"/>
              </a:avLst>
            </a:prstGeom>
            <a:blipFill>
              <a:blip r:embed="rId3" cstate="print">
                <a:extLst>
                  <a:ext uri="{28A0092B-C50C-407E-A947-70E740481C1C}">
                    <a14:useLocalDpi xmlns:a14="http://schemas.microsoft.com/office/drawing/2010/main" val="0"/>
                  </a:ext>
                </a:extLst>
              </a:blip>
              <a:srcRect/>
              <a:stretch>
                <a:fillRect t="-10000" b="-10000"/>
              </a:stretch>
            </a:blipFill>
          </p:spPr>
          <p:style>
            <a:lnRef idx="2">
              <a:schemeClr val="lt1">
                <a:hueOff val="0"/>
                <a:satOff val="0"/>
                <a:lumOff val="0"/>
                <a:alphaOff val="0"/>
              </a:schemeClr>
            </a:lnRef>
            <a:fillRef idx="1">
              <a:scrgbClr r="0" g="0" b="0"/>
            </a:fillRef>
            <a:effectRef idx="0">
              <a:schemeClr val="accent1">
                <a:tint val="50000"/>
                <a:hueOff val="36168"/>
                <a:satOff val="-1390"/>
                <a:lumOff val="4885"/>
                <a:alphaOff val="0"/>
              </a:schemeClr>
            </a:effectRef>
            <a:fontRef idx="minor">
              <a:schemeClr val="lt1">
                <a:hueOff val="0"/>
                <a:satOff val="0"/>
                <a:lumOff val="0"/>
                <a:alphaOff val="0"/>
              </a:schemeClr>
            </a:fontRef>
          </p:style>
        </p:sp>
        <p:sp>
          <p:nvSpPr>
            <p:cNvPr id="8" name="任意多边形 7"/>
            <p:cNvSpPr/>
            <p:nvPr/>
          </p:nvSpPr>
          <p:spPr>
            <a:xfrm>
              <a:off x="3658101" y="3792887"/>
              <a:ext cx="1662490" cy="515512"/>
            </a:xfrm>
            <a:custGeom>
              <a:avLst/>
              <a:gdLst>
                <a:gd name="connsiteX0" fmla="*/ 0 w 2136627"/>
                <a:gd name="connsiteY0" fmla="*/ 51551 h 515512"/>
                <a:gd name="connsiteX1" fmla="*/ 51551 w 2136627"/>
                <a:gd name="connsiteY1" fmla="*/ 0 h 515512"/>
                <a:gd name="connsiteX2" fmla="*/ 2085076 w 2136627"/>
                <a:gd name="connsiteY2" fmla="*/ 0 h 515512"/>
                <a:gd name="connsiteX3" fmla="*/ 2136627 w 2136627"/>
                <a:gd name="connsiteY3" fmla="*/ 51551 h 515512"/>
                <a:gd name="connsiteX4" fmla="*/ 2136627 w 2136627"/>
                <a:gd name="connsiteY4" fmla="*/ 463961 h 515512"/>
                <a:gd name="connsiteX5" fmla="*/ 2085076 w 2136627"/>
                <a:gd name="connsiteY5" fmla="*/ 515512 h 515512"/>
                <a:gd name="connsiteX6" fmla="*/ 51551 w 2136627"/>
                <a:gd name="connsiteY6" fmla="*/ 515512 h 515512"/>
                <a:gd name="connsiteX7" fmla="*/ 0 w 2136627"/>
                <a:gd name="connsiteY7" fmla="*/ 463961 h 515512"/>
                <a:gd name="connsiteX8" fmla="*/ 0 w 2136627"/>
                <a:gd name="connsiteY8" fmla="*/ 51551 h 51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6627" h="515512">
                  <a:moveTo>
                    <a:pt x="0" y="51551"/>
                  </a:moveTo>
                  <a:cubicBezTo>
                    <a:pt x="0" y="23080"/>
                    <a:pt x="23080" y="0"/>
                    <a:pt x="51551" y="0"/>
                  </a:cubicBezTo>
                  <a:lnTo>
                    <a:pt x="2085076" y="0"/>
                  </a:lnTo>
                  <a:cubicBezTo>
                    <a:pt x="2113547" y="0"/>
                    <a:pt x="2136627" y="23080"/>
                    <a:pt x="2136627" y="51551"/>
                  </a:cubicBezTo>
                  <a:lnTo>
                    <a:pt x="2136627" y="463961"/>
                  </a:lnTo>
                  <a:cubicBezTo>
                    <a:pt x="2136627" y="492432"/>
                    <a:pt x="2113547" y="515512"/>
                    <a:pt x="2085076" y="515512"/>
                  </a:cubicBezTo>
                  <a:lnTo>
                    <a:pt x="51551" y="515512"/>
                  </a:lnTo>
                  <a:cubicBezTo>
                    <a:pt x="23080" y="515512"/>
                    <a:pt x="0" y="492432"/>
                    <a:pt x="0" y="463961"/>
                  </a:cubicBezTo>
                  <a:lnTo>
                    <a:pt x="0" y="51551"/>
                  </a:lnTo>
                  <a:close/>
                </a:path>
              </a:pathLst>
            </a:custGeom>
          </p:spPr>
          <p:style>
            <a:lnRef idx="2">
              <a:schemeClr val="lt1">
                <a:hueOff val="0"/>
                <a:satOff val="0"/>
                <a:lumOff val="0"/>
                <a:alphaOff val="0"/>
              </a:schemeClr>
            </a:lnRef>
            <a:fillRef idx="1">
              <a:schemeClr val="accent1">
                <a:shade val="80000"/>
                <a:hueOff val="271263"/>
                <a:satOff val="5175"/>
                <a:lumOff val="22855"/>
                <a:alphaOff val="0"/>
              </a:schemeClr>
            </a:fillRef>
            <a:effectRef idx="0">
              <a:schemeClr val="accent1">
                <a:shade val="80000"/>
                <a:hueOff val="271263"/>
                <a:satOff val="5175"/>
                <a:lumOff val="22855"/>
                <a:alphaOff val="0"/>
              </a:schemeClr>
            </a:effectRef>
            <a:fontRef idx="minor">
              <a:schemeClr val="lt1"/>
            </a:fontRef>
          </p:style>
          <p:txBody>
            <a:bodyPr spcFirstLastPara="0" vert="horz" wrap="square" lIns="509356" tIns="30480" rIns="30481" bIns="30480" numCol="1" spcCol="1270" anchor="t" anchorCtr="0">
              <a:noAutofit/>
            </a:bodyPr>
            <a:lstStyle/>
            <a:p>
              <a:pPr lvl="0" algn="ctr" defTabSz="355600">
                <a:lnSpc>
                  <a:spcPct val="90000"/>
                </a:lnSpc>
                <a:spcBef>
                  <a:spcPct val="0"/>
                </a:spcBef>
                <a:spcAft>
                  <a:spcPct val="35000"/>
                </a:spcAft>
              </a:pPr>
              <a:r>
                <a:rPr lang="zh-CN" altLang="en-US" sz="1050" b="0" kern="1200" dirty="0">
                  <a:latin typeface="微软雅黑" panose="020B0503020204020204" pitchFamily="34" charset="-122"/>
                  <a:ea typeface="微软雅黑" panose="020B0503020204020204" pitchFamily="34" charset="-122"/>
                </a:rPr>
                <a:t>其它</a:t>
              </a:r>
            </a:p>
            <a:p>
              <a:pPr marL="57150" lvl="1" indent="-57150" algn="ctr" defTabSz="266700">
                <a:lnSpc>
                  <a:spcPct val="90000"/>
                </a:lnSpc>
                <a:spcBef>
                  <a:spcPct val="0"/>
                </a:spcBef>
                <a:spcAft>
                  <a:spcPct val="15000"/>
                </a:spcAft>
                <a:buChar char="••"/>
              </a:pPr>
              <a:r>
                <a:rPr lang="zh-CN" altLang="en-US" sz="900" b="0" kern="1200" dirty="0">
                  <a:latin typeface="微软雅黑" panose="020B0503020204020204" pitchFamily="34" charset="-122"/>
                  <a:ea typeface="微软雅黑" panose="020B0503020204020204" pitchFamily="34" charset="-122"/>
                </a:rPr>
                <a:t>设备安全</a:t>
              </a:r>
            </a:p>
          </p:txBody>
        </p:sp>
        <p:sp>
          <p:nvSpPr>
            <p:cNvPr id="9" name="圆角矩形 8"/>
            <p:cNvSpPr/>
            <p:nvPr/>
          </p:nvSpPr>
          <p:spPr>
            <a:xfrm>
              <a:off x="3735210" y="3844438"/>
              <a:ext cx="427325" cy="412410"/>
            </a:xfrm>
            <a:prstGeom prst="roundRect">
              <a:avLst>
                <a:gd name="adj" fmla="val 10000"/>
              </a:avLst>
            </a:prstGeom>
            <a:blipFill>
              <a:blip r:embed="rId4" cstate="print">
                <a:extLst>
                  <a:ext uri="{28A0092B-C50C-407E-A947-70E740481C1C}">
                    <a14:useLocalDpi xmlns:a14="http://schemas.microsoft.com/office/drawing/2010/main" val="0"/>
                  </a:ext>
                </a:extLst>
              </a:blip>
              <a:srcRect/>
              <a:stretch>
                <a:fillRect t="-10000" b="-10000"/>
              </a:stretch>
            </a:blipFill>
          </p:spPr>
          <p:style>
            <a:lnRef idx="2">
              <a:schemeClr val="lt1">
                <a:hueOff val="0"/>
                <a:satOff val="0"/>
                <a:lumOff val="0"/>
                <a:alphaOff val="0"/>
              </a:schemeClr>
            </a:lnRef>
            <a:fillRef idx="1">
              <a:scrgbClr r="0" g="0" b="0"/>
            </a:fillRef>
            <a:effectRef idx="0">
              <a:schemeClr val="accent1">
                <a:tint val="50000"/>
                <a:hueOff val="72337"/>
                <a:satOff val="-2780"/>
                <a:lumOff val="9770"/>
                <a:alphaOff val="0"/>
              </a:schemeClr>
            </a:effectRef>
            <a:fontRef idx="minor">
              <a:schemeClr val="lt1">
                <a:hueOff val="0"/>
                <a:satOff val="0"/>
                <a:lumOff val="0"/>
                <a:alphaOff val="0"/>
              </a:schemeClr>
            </a:fontRef>
          </p:style>
        </p:sp>
      </p:grpSp>
      <p:graphicFrame>
        <p:nvGraphicFramePr>
          <p:cNvPr id="16" name="图示 15">
            <a:extLst>
              <a:ext uri="{FF2B5EF4-FFF2-40B4-BE49-F238E27FC236}">
                <a16:creationId xmlns="" xmlns:a16="http://schemas.microsoft.com/office/drawing/2014/main" id="{222B4B93-3E80-4CDF-A9E7-47F309836C48}"/>
              </a:ext>
            </a:extLst>
          </p:cNvPr>
          <p:cNvGraphicFramePr/>
          <p:nvPr>
            <p:extLst>
              <p:ext uri="{D42A27DB-BD31-4B8C-83A1-F6EECF244321}">
                <p14:modId xmlns:p14="http://schemas.microsoft.com/office/powerpoint/2010/main" val="1209015232"/>
              </p:ext>
            </p:extLst>
          </p:nvPr>
        </p:nvGraphicFramePr>
        <p:xfrm>
          <a:off x="1102780" y="2599077"/>
          <a:ext cx="1930836" cy="17093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文本框 16">
            <a:extLst>
              <a:ext uri="{FF2B5EF4-FFF2-40B4-BE49-F238E27FC236}">
                <a16:creationId xmlns="" xmlns:a16="http://schemas.microsoft.com/office/drawing/2014/main" id="{858D4F68-6433-49B2-B6F8-49C0DF092533}"/>
              </a:ext>
            </a:extLst>
          </p:cNvPr>
          <p:cNvSpPr txBox="1"/>
          <p:nvPr/>
        </p:nvSpPr>
        <p:spPr>
          <a:xfrm>
            <a:off x="6102894" y="1792079"/>
            <a:ext cx="1836693"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数据分析与展示</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aphicFrame>
        <p:nvGraphicFramePr>
          <p:cNvPr id="24" name="图示 23">
            <a:extLst>
              <a:ext uri="{FF2B5EF4-FFF2-40B4-BE49-F238E27FC236}">
                <a16:creationId xmlns="" xmlns:a16="http://schemas.microsoft.com/office/drawing/2014/main" id="{A1D21D9F-A070-4B07-8A94-E091EB09C8B5}"/>
              </a:ext>
            </a:extLst>
          </p:cNvPr>
          <p:cNvGraphicFramePr/>
          <p:nvPr>
            <p:extLst>
              <p:ext uri="{D42A27DB-BD31-4B8C-83A1-F6EECF244321}">
                <p14:modId xmlns:p14="http://schemas.microsoft.com/office/powerpoint/2010/main" val="1344338919"/>
              </p:ext>
            </p:extLst>
          </p:nvPr>
        </p:nvGraphicFramePr>
        <p:xfrm>
          <a:off x="5636941" y="2494221"/>
          <a:ext cx="2768600" cy="1828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5" name="文本框 24">
            <a:extLst>
              <a:ext uri="{FF2B5EF4-FFF2-40B4-BE49-F238E27FC236}">
                <a16:creationId xmlns="" xmlns:a16="http://schemas.microsoft.com/office/drawing/2014/main" id="{9917320D-3031-4203-A093-1105DDDCF576}"/>
              </a:ext>
            </a:extLst>
          </p:cNvPr>
          <p:cNvSpPr txBox="1"/>
          <p:nvPr/>
        </p:nvSpPr>
        <p:spPr>
          <a:xfrm>
            <a:off x="746833" y="5094157"/>
            <a:ext cx="7560164" cy="1023742"/>
          </a:xfrm>
          <a:prstGeom prst="rect">
            <a:avLst/>
          </a:prstGeom>
          <a:noFill/>
        </p:spPr>
        <p:txBody>
          <a:bodyPr wrap="square" rtlCol="0">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基于人力资源系统、安全反馈系统和主题数据库，针对员工、生产过程和其它安全管理项</a:t>
            </a:r>
            <a:r>
              <a:rPr lang="zh-CN" altLang="en-US" sz="1400" b="1" dirty="0">
                <a:solidFill>
                  <a:srgbClr val="FF0000"/>
                </a:solidFill>
                <a:latin typeface="微软雅黑" panose="020B0503020204020204" pitchFamily="34" charset="-122"/>
                <a:ea typeface="微软雅黑" panose="020B0503020204020204" pitchFamily="34" charset="-122"/>
              </a:rPr>
              <a:t>设计企业安全评价指标</a:t>
            </a:r>
            <a:r>
              <a:rPr lang="zh-CN" altLang="en-US" sz="1400" b="1" dirty="0">
                <a:latin typeface="微软雅黑" panose="020B0503020204020204" pitchFamily="34" charset="-122"/>
                <a:ea typeface="微软雅黑" panose="020B0503020204020204" pitchFamily="34" charset="-122"/>
              </a:rPr>
              <a:t>，使用统计分析、聚类分析等算法对安全指标的统计特征和波动情况进行</a:t>
            </a:r>
            <a:r>
              <a:rPr lang="zh-CN" altLang="en-US" sz="1400" b="1" dirty="0">
                <a:solidFill>
                  <a:srgbClr val="FF0000"/>
                </a:solidFill>
                <a:latin typeface="微软雅黑" panose="020B0503020204020204" pitchFamily="34" charset="-122"/>
                <a:ea typeface="微软雅黑" panose="020B0503020204020204" pitchFamily="34" charset="-122"/>
              </a:rPr>
              <a:t>精细分析</a:t>
            </a:r>
            <a:r>
              <a:rPr lang="zh-CN" altLang="en-US" sz="1400" b="1" dirty="0">
                <a:latin typeface="微软雅黑" panose="020B0503020204020204" pitchFamily="34" charset="-122"/>
                <a:ea typeface="微软雅黑" panose="020B0503020204020204" pitchFamily="34" charset="-122"/>
              </a:rPr>
              <a:t>，并以</a:t>
            </a:r>
            <a:r>
              <a:rPr lang="en-US" altLang="zh-CN" sz="1400" b="1" dirty="0" err="1">
                <a:latin typeface="微软雅黑" panose="020B0503020204020204" pitchFamily="34" charset="-122"/>
                <a:ea typeface="微软雅黑" panose="020B0503020204020204" pitchFamily="34" charset="-122"/>
              </a:rPr>
              <a:t>Echarts</a:t>
            </a:r>
            <a:r>
              <a:rPr lang="zh-CN" altLang="en-US" sz="1400" b="1" dirty="0">
                <a:latin typeface="微软雅黑" panose="020B0503020204020204" pitchFamily="34" charset="-122"/>
                <a:ea typeface="微软雅黑" panose="020B0503020204020204" pitchFamily="34" charset="-122"/>
              </a:rPr>
              <a:t>图表形式进行</a:t>
            </a:r>
            <a:r>
              <a:rPr lang="zh-CN" altLang="en-US" sz="1400" b="1" dirty="0">
                <a:solidFill>
                  <a:srgbClr val="FF0000"/>
                </a:solidFill>
                <a:latin typeface="微软雅黑" panose="020B0503020204020204" pitchFamily="34" charset="-122"/>
                <a:ea typeface="微软雅黑" panose="020B0503020204020204" pitchFamily="34" charset="-122"/>
              </a:rPr>
              <a:t>可视化展示</a:t>
            </a:r>
            <a:r>
              <a:rPr lang="zh-CN" altLang="en-US" sz="1400" b="1" dirty="0">
                <a:latin typeface="微软雅黑" panose="020B0503020204020204" pitchFamily="34" charset="-122"/>
                <a:ea typeface="微软雅黑" panose="020B0503020204020204" pitchFamily="34" charset="-122"/>
              </a:rPr>
              <a:t>，帮助企业的管理人员进行安全管理。</a:t>
            </a:r>
            <a:endParaRPr lang="en-US" altLang="zh-CN" sz="1400" b="1"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 xmlns:a16="http://schemas.microsoft.com/office/drawing/2014/main" id="{F296D09E-AB7D-4D8C-91F9-47154D6D536E}"/>
              </a:ext>
            </a:extLst>
          </p:cNvPr>
          <p:cNvSpPr txBox="1"/>
          <p:nvPr/>
        </p:nvSpPr>
        <p:spPr>
          <a:xfrm>
            <a:off x="2609046" y="866958"/>
            <a:ext cx="3925908"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安全评价指标的计算与展示</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8541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597511"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grpSp>
        <p:nvGrpSpPr>
          <p:cNvPr id="3" name="组合 2">
            <a:extLst>
              <a:ext uri="{FF2B5EF4-FFF2-40B4-BE49-F238E27FC236}">
                <a16:creationId xmlns="" xmlns:a16="http://schemas.microsoft.com/office/drawing/2014/main" id="{A4085898-C05C-477D-BEC2-1FC17AEB23A4}"/>
              </a:ext>
            </a:extLst>
          </p:cNvPr>
          <p:cNvGrpSpPr/>
          <p:nvPr/>
        </p:nvGrpSpPr>
        <p:grpSpPr>
          <a:xfrm>
            <a:off x="178990" y="2081381"/>
            <a:ext cx="8695849" cy="3837882"/>
            <a:chOff x="137067" y="2144134"/>
            <a:chExt cx="8695849" cy="3837882"/>
          </a:xfrm>
        </p:grpSpPr>
        <p:graphicFrame>
          <p:nvGraphicFramePr>
            <p:cNvPr id="45" name="图示 44">
              <a:extLst>
                <a:ext uri="{FF2B5EF4-FFF2-40B4-BE49-F238E27FC236}">
                  <a16:creationId xmlns="" xmlns:a16="http://schemas.microsoft.com/office/drawing/2014/main" id="{276C656E-57FC-4D96-A927-66B051EA4C8F}"/>
                </a:ext>
              </a:extLst>
            </p:cNvPr>
            <p:cNvGraphicFramePr/>
            <p:nvPr>
              <p:extLst/>
            </p:nvPr>
          </p:nvGraphicFramePr>
          <p:xfrm>
            <a:off x="137067" y="2338880"/>
            <a:ext cx="2832847" cy="1410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6" name="图示 45">
              <a:extLst>
                <a:ext uri="{FF2B5EF4-FFF2-40B4-BE49-F238E27FC236}">
                  <a16:creationId xmlns="" xmlns:a16="http://schemas.microsoft.com/office/drawing/2014/main" id="{DC982B3D-D103-43F7-AC35-85C2455D6189}"/>
                </a:ext>
              </a:extLst>
            </p:cNvPr>
            <p:cNvGraphicFramePr/>
            <p:nvPr>
              <p:extLst/>
            </p:nvPr>
          </p:nvGraphicFramePr>
          <p:xfrm>
            <a:off x="540478" y="4392883"/>
            <a:ext cx="2026023" cy="1410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7" name="图示 46">
              <a:extLst>
                <a:ext uri="{FF2B5EF4-FFF2-40B4-BE49-F238E27FC236}">
                  <a16:creationId xmlns="" xmlns:a16="http://schemas.microsoft.com/office/drawing/2014/main" id="{6AAFE60A-EB41-492B-9D6E-CDFD7D9CA542}"/>
                </a:ext>
              </a:extLst>
            </p:cNvPr>
            <p:cNvGraphicFramePr/>
            <p:nvPr>
              <p:extLst/>
            </p:nvPr>
          </p:nvGraphicFramePr>
          <p:xfrm>
            <a:off x="2898616" y="4351748"/>
            <a:ext cx="2654025" cy="12537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48" name="图片 47">
              <a:extLst>
                <a:ext uri="{FF2B5EF4-FFF2-40B4-BE49-F238E27FC236}">
                  <a16:creationId xmlns="" xmlns:a16="http://schemas.microsoft.com/office/drawing/2014/main" id="{FE47B277-3C05-42D0-8A69-0893F19DCEF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25629" y="2950652"/>
              <a:ext cx="887978" cy="710383"/>
            </a:xfrm>
            <a:prstGeom prst="rect">
              <a:avLst/>
            </a:prstGeom>
          </p:spPr>
        </p:pic>
        <p:pic>
          <p:nvPicPr>
            <p:cNvPr id="49" name="图片 48">
              <a:extLst>
                <a:ext uri="{FF2B5EF4-FFF2-40B4-BE49-F238E27FC236}">
                  <a16:creationId xmlns="" xmlns:a16="http://schemas.microsoft.com/office/drawing/2014/main" id="{D4C9D181-2D68-4100-8ECC-96AEE242054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37651" y="2950652"/>
              <a:ext cx="887978" cy="710383"/>
            </a:xfrm>
            <a:prstGeom prst="rect">
              <a:avLst/>
            </a:prstGeom>
          </p:spPr>
        </p:pic>
        <p:pic>
          <p:nvPicPr>
            <p:cNvPr id="50" name="图片 49">
              <a:extLst>
                <a:ext uri="{FF2B5EF4-FFF2-40B4-BE49-F238E27FC236}">
                  <a16:creationId xmlns="" xmlns:a16="http://schemas.microsoft.com/office/drawing/2014/main" id="{E071B3BF-89F0-48DC-8A01-142C4BA3831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225629" y="2240269"/>
              <a:ext cx="887978" cy="710383"/>
            </a:xfrm>
            <a:prstGeom prst="rect">
              <a:avLst/>
            </a:prstGeom>
          </p:spPr>
        </p:pic>
        <p:pic>
          <p:nvPicPr>
            <p:cNvPr id="51" name="图片 50">
              <a:extLst>
                <a:ext uri="{FF2B5EF4-FFF2-40B4-BE49-F238E27FC236}">
                  <a16:creationId xmlns="" xmlns:a16="http://schemas.microsoft.com/office/drawing/2014/main" id="{F6BBE1B2-D7BE-4D9B-89A1-6E3224E301C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318003" y="2240269"/>
              <a:ext cx="887978" cy="710383"/>
            </a:xfrm>
            <a:prstGeom prst="rect">
              <a:avLst/>
            </a:prstGeom>
          </p:spPr>
        </p:pic>
        <p:sp>
          <p:nvSpPr>
            <p:cNvPr id="52" name="矩形 51">
              <a:extLst>
                <a:ext uri="{FF2B5EF4-FFF2-40B4-BE49-F238E27FC236}">
                  <a16:creationId xmlns="" xmlns:a16="http://schemas.microsoft.com/office/drawing/2014/main" id="{4724F8DC-C3DA-4DAB-B834-9FF0988854A9}"/>
                </a:ext>
              </a:extLst>
            </p:cNvPr>
            <p:cNvSpPr/>
            <p:nvPr/>
          </p:nvSpPr>
          <p:spPr>
            <a:xfrm>
              <a:off x="3076961"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3" name="矩形 52">
              <a:extLst>
                <a:ext uri="{FF2B5EF4-FFF2-40B4-BE49-F238E27FC236}">
                  <a16:creationId xmlns="" xmlns:a16="http://schemas.microsoft.com/office/drawing/2014/main" id="{F3F3E2B3-812F-402C-83DD-72642DB116DC}"/>
                </a:ext>
              </a:extLst>
            </p:cNvPr>
            <p:cNvSpPr/>
            <p:nvPr/>
          </p:nvSpPr>
          <p:spPr>
            <a:xfrm>
              <a:off x="404824"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4" name="矩形 53">
              <a:extLst>
                <a:ext uri="{FF2B5EF4-FFF2-40B4-BE49-F238E27FC236}">
                  <a16:creationId xmlns="" xmlns:a16="http://schemas.microsoft.com/office/drawing/2014/main" id="{1C75806A-3578-4B53-BBAE-526DA0B6125B}"/>
                </a:ext>
              </a:extLst>
            </p:cNvPr>
            <p:cNvSpPr/>
            <p:nvPr/>
          </p:nvSpPr>
          <p:spPr>
            <a:xfrm>
              <a:off x="404824" y="21599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5" name="矩形 54">
              <a:extLst>
                <a:ext uri="{FF2B5EF4-FFF2-40B4-BE49-F238E27FC236}">
                  <a16:creationId xmlns="" xmlns:a16="http://schemas.microsoft.com/office/drawing/2014/main" id="{6DC0C1F4-F53F-4112-B75D-EC1250DA4EE6}"/>
                </a:ext>
              </a:extLst>
            </p:cNvPr>
            <p:cNvSpPr/>
            <p:nvPr/>
          </p:nvSpPr>
          <p:spPr>
            <a:xfrm>
              <a:off x="3101665" y="2144134"/>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6" name="箭头: 下 58">
              <a:extLst>
                <a:ext uri="{FF2B5EF4-FFF2-40B4-BE49-F238E27FC236}">
                  <a16:creationId xmlns="" xmlns:a16="http://schemas.microsoft.com/office/drawing/2014/main" id="{C1AE1E96-E826-4215-96B5-251591F2DA44}"/>
                </a:ext>
              </a:extLst>
            </p:cNvPr>
            <p:cNvSpPr/>
            <p:nvPr/>
          </p:nvSpPr>
          <p:spPr>
            <a:xfrm rot="16200000">
              <a:off x="2819966" y="4730119"/>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下 59">
              <a:extLst>
                <a:ext uri="{FF2B5EF4-FFF2-40B4-BE49-F238E27FC236}">
                  <a16:creationId xmlns="" xmlns:a16="http://schemas.microsoft.com/office/drawing/2014/main" id="{A3F0E34D-A3FC-44E8-8EA4-B9499B077AA1}"/>
                </a:ext>
              </a:extLst>
            </p:cNvPr>
            <p:cNvSpPr/>
            <p:nvPr/>
          </p:nvSpPr>
          <p:spPr>
            <a:xfrm>
              <a:off x="1458185"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60">
              <a:extLst>
                <a:ext uri="{FF2B5EF4-FFF2-40B4-BE49-F238E27FC236}">
                  <a16:creationId xmlns="" xmlns:a16="http://schemas.microsoft.com/office/drawing/2014/main" id="{C0135A99-A916-4108-BA1D-E72E7BFFE9B0}"/>
                </a:ext>
              </a:extLst>
            </p:cNvPr>
            <p:cNvSpPr/>
            <p:nvPr/>
          </p:nvSpPr>
          <p:spPr>
            <a:xfrm rot="10800000">
              <a:off x="4156033"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 xmlns:a16="http://schemas.microsoft.com/office/drawing/2014/main" id="{DD403B59-1936-4E82-B76B-5776BCE85C45}"/>
                </a:ext>
              </a:extLst>
            </p:cNvPr>
            <p:cNvSpPr txBox="1"/>
            <p:nvPr/>
          </p:nvSpPr>
          <p:spPr>
            <a:xfrm>
              <a:off x="1897507" y="3596141"/>
              <a:ext cx="827208"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数据源</a:t>
              </a:r>
            </a:p>
          </p:txBody>
        </p:sp>
        <p:sp>
          <p:nvSpPr>
            <p:cNvPr id="60" name="文本框 59">
              <a:extLst>
                <a:ext uri="{FF2B5EF4-FFF2-40B4-BE49-F238E27FC236}">
                  <a16:creationId xmlns="" xmlns:a16="http://schemas.microsoft.com/office/drawing/2014/main" id="{1BE79123-EC88-48CD-9E57-2CA8AD2A2B12}"/>
                </a:ext>
              </a:extLst>
            </p:cNvPr>
            <p:cNvSpPr txBox="1"/>
            <p:nvPr/>
          </p:nvSpPr>
          <p:spPr>
            <a:xfrm>
              <a:off x="1824193" y="5653474"/>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指标设计</a:t>
              </a:r>
            </a:p>
          </p:txBody>
        </p:sp>
        <p:sp>
          <p:nvSpPr>
            <p:cNvPr id="61" name="文本框 60">
              <a:extLst>
                <a:ext uri="{FF2B5EF4-FFF2-40B4-BE49-F238E27FC236}">
                  <a16:creationId xmlns="" xmlns:a16="http://schemas.microsoft.com/office/drawing/2014/main" id="{A4D02DB2-43C7-4E66-880C-D84E85063947}"/>
                </a:ext>
              </a:extLst>
            </p:cNvPr>
            <p:cNvSpPr txBox="1"/>
            <p:nvPr/>
          </p:nvSpPr>
          <p:spPr>
            <a:xfrm>
              <a:off x="3952463" y="5643716"/>
              <a:ext cx="1434309"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指标计算与分析</a:t>
              </a:r>
            </a:p>
          </p:txBody>
        </p:sp>
        <p:sp>
          <p:nvSpPr>
            <p:cNvPr id="62" name="文本框 61">
              <a:extLst>
                <a:ext uri="{FF2B5EF4-FFF2-40B4-BE49-F238E27FC236}">
                  <a16:creationId xmlns="" xmlns:a16="http://schemas.microsoft.com/office/drawing/2014/main" id="{6A029FC0-1850-4FB8-B42D-C73C4C032BDA}"/>
                </a:ext>
              </a:extLst>
            </p:cNvPr>
            <p:cNvSpPr txBox="1"/>
            <p:nvPr/>
          </p:nvSpPr>
          <p:spPr>
            <a:xfrm>
              <a:off x="4475873" y="3591786"/>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指标展示</a:t>
              </a:r>
            </a:p>
          </p:txBody>
        </p:sp>
        <p:sp>
          <p:nvSpPr>
            <p:cNvPr id="63" name="矩形 62">
              <a:extLst>
                <a:ext uri="{FF2B5EF4-FFF2-40B4-BE49-F238E27FC236}">
                  <a16:creationId xmlns="" xmlns:a16="http://schemas.microsoft.com/office/drawing/2014/main" id="{0CBD5D11-63D0-4F86-A9FC-79B8357C8991}"/>
                </a:ext>
              </a:extLst>
            </p:cNvPr>
            <p:cNvSpPr/>
            <p:nvPr/>
          </p:nvSpPr>
          <p:spPr>
            <a:xfrm>
              <a:off x="5798506" y="2226869"/>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400" dirty="0">
                  <a:latin typeface="微软雅黑" pitchFamily="34" charset="-122"/>
                  <a:ea typeface="微软雅黑" pitchFamily="34" charset="-122"/>
                </a:rPr>
                <a:t>从</a:t>
              </a:r>
              <a:r>
                <a:rPr lang="zh-CN" altLang="en-US" sz="1400" dirty="0">
                  <a:solidFill>
                    <a:srgbClr val="FF0000"/>
                  </a:solidFill>
                  <a:latin typeface="微软雅黑" pitchFamily="34" charset="-122"/>
                  <a:ea typeface="微软雅黑" pitchFamily="34" charset="-122"/>
                </a:rPr>
                <a:t>主题数据库</a:t>
              </a:r>
              <a:r>
                <a:rPr lang="zh-CN" altLang="en-US" sz="1400" dirty="0">
                  <a:latin typeface="微软雅黑" pitchFamily="34" charset="-122"/>
                  <a:ea typeface="微软雅黑" pitchFamily="34" charset="-122"/>
                </a:rPr>
                <a:t>中提取设备生产记录、设备维修记录等数据构成数据源。</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 xmlns:a16="http://schemas.microsoft.com/office/drawing/2014/main" id="{B16C4D9D-DB8C-43F0-98C8-BF5939347788}"/>
                </a:ext>
              </a:extLst>
            </p:cNvPr>
            <p:cNvSpPr/>
            <p:nvPr/>
          </p:nvSpPr>
          <p:spPr>
            <a:xfrm>
              <a:off x="5798506" y="3176287"/>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指标设计：</a:t>
              </a:r>
              <a:r>
                <a:rPr lang="zh-CN" altLang="en-US" sz="1400" dirty="0">
                  <a:latin typeface="微软雅黑" pitchFamily="34" charset="-122"/>
                  <a:ea typeface="微软雅黑" pitchFamily="34" charset="-122"/>
                </a:rPr>
                <a:t>基于</a:t>
              </a:r>
              <a:r>
                <a:rPr lang="zh-CN" altLang="en-US" sz="1400" dirty="0">
                  <a:solidFill>
                    <a:srgbClr val="FF0000"/>
                  </a:solidFill>
                  <a:latin typeface="微软雅黑" pitchFamily="34" charset="-122"/>
                  <a:ea typeface="微软雅黑" pitchFamily="34" charset="-122"/>
                </a:rPr>
                <a:t>设备生产情况和维修情况</a:t>
              </a:r>
              <a:r>
                <a:rPr lang="zh-CN" altLang="en-US" sz="1400" dirty="0">
                  <a:latin typeface="微软雅黑" pitchFamily="34" charset="-122"/>
                  <a:ea typeface="微软雅黑" pitchFamily="34" charset="-122"/>
                </a:rPr>
                <a:t>，将设备评价指标分为生产类和维修类。</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 xmlns:a16="http://schemas.microsoft.com/office/drawing/2014/main" id="{9E3D3349-F7A2-4572-B5E3-781ACDB5DCB6}"/>
                </a:ext>
              </a:extLst>
            </p:cNvPr>
            <p:cNvSpPr/>
            <p:nvPr/>
          </p:nvSpPr>
          <p:spPr>
            <a:xfrm>
              <a:off x="5798506" y="4125705"/>
              <a:ext cx="3034409" cy="984885"/>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指标计算与分析：</a:t>
              </a:r>
              <a:r>
                <a:rPr lang="zh-CN" altLang="en-US" sz="1400" dirty="0">
                  <a:latin typeface="微软雅黑" pitchFamily="34" charset="-122"/>
                  <a:ea typeface="微软雅黑" pitchFamily="34" charset="-122"/>
                </a:rPr>
                <a:t>使用</a:t>
              </a:r>
              <a:r>
                <a:rPr lang="zh-CN" altLang="en-US" sz="1400" dirty="0">
                  <a:solidFill>
                    <a:srgbClr val="FF0000"/>
                  </a:solidFill>
                  <a:latin typeface="微软雅黑" pitchFamily="34" charset="-122"/>
                  <a:ea typeface="微软雅黑" pitchFamily="34" charset="-122"/>
                </a:rPr>
                <a:t>自定义模板模块</a:t>
              </a:r>
              <a:r>
                <a:rPr lang="zh-CN" altLang="en-US" sz="1400" dirty="0">
                  <a:latin typeface="微软雅黑" pitchFamily="34" charset="-122"/>
                  <a:ea typeface="微软雅黑" pitchFamily="34" charset="-122"/>
                </a:rPr>
                <a:t>计算指标数值，并通过统计分析、对比分析等算法</a:t>
              </a:r>
              <a:r>
                <a:rPr lang="zh-CN" altLang="en-US" sz="1400" dirty="0">
                  <a:solidFill>
                    <a:srgbClr val="FF0000"/>
                  </a:solidFill>
                  <a:latin typeface="微软雅黑" pitchFamily="34" charset="-122"/>
                  <a:ea typeface="微软雅黑" pitchFamily="34" charset="-122"/>
                </a:rPr>
                <a:t>分析指标的特征和波动情况</a:t>
              </a:r>
              <a:r>
                <a:rPr lang="zh-CN" altLang="en-US" sz="1400" dirty="0">
                  <a:latin typeface="微软雅黑" pitchFamily="34" charset="-122"/>
                  <a:ea typeface="微软雅黑" pitchFamily="34" charset="-122"/>
                </a:rPr>
                <a:t>。</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 xmlns:a16="http://schemas.microsoft.com/office/drawing/2014/main" id="{7EA566D2-D729-4881-803E-0B072893E396}"/>
                </a:ext>
              </a:extLst>
            </p:cNvPr>
            <p:cNvSpPr/>
            <p:nvPr/>
          </p:nvSpPr>
          <p:spPr>
            <a:xfrm>
              <a:off x="5798506" y="5321344"/>
              <a:ext cx="3034410" cy="55399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指标展示：</a:t>
              </a:r>
              <a:r>
                <a:rPr lang="zh-CN" altLang="en-US" sz="1400" dirty="0">
                  <a:latin typeface="微软雅黑" pitchFamily="34" charset="-122"/>
                  <a:ea typeface="微软雅黑" pitchFamily="34" charset="-122"/>
                </a:rPr>
                <a:t>使用</a:t>
              </a:r>
              <a:r>
                <a:rPr lang="en-US" altLang="zh-CN" sz="1400" dirty="0" err="1">
                  <a:solidFill>
                    <a:srgbClr val="FF0000"/>
                  </a:solidFill>
                  <a:latin typeface="微软雅黑" pitchFamily="34" charset="-122"/>
                  <a:ea typeface="微软雅黑" pitchFamily="34" charset="-122"/>
                </a:rPr>
                <a:t>Echarts</a:t>
              </a:r>
              <a:r>
                <a:rPr lang="zh-CN" altLang="en-US" sz="1400" dirty="0">
                  <a:latin typeface="微软雅黑" pitchFamily="34" charset="-122"/>
                  <a:ea typeface="微软雅黑" pitchFamily="34" charset="-122"/>
                </a:rPr>
                <a:t>图表对指标数据进行可视化展示。</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sp>
        <p:nvSpPr>
          <p:cNvPr id="27" name="文本框 26">
            <a:extLst>
              <a:ext uri="{FF2B5EF4-FFF2-40B4-BE49-F238E27FC236}">
                <a16:creationId xmlns="" xmlns:a16="http://schemas.microsoft.com/office/drawing/2014/main" id="{39594CDB-F076-4D96-9BAD-1FDF42BBD1DE}"/>
              </a:ext>
            </a:extLst>
          </p:cNvPr>
          <p:cNvSpPr txBox="1"/>
          <p:nvPr/>
        </p:nvSpPr>
        <p:spPr>
          <a:xfrm>
            <a:off x="2609046" y="866958"/>
            <a:ext cx="3925908"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设备评价指标的计算与展示</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8405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TextBox 4"/>
          <p:cNvSpPr txBox="1"/>
          <p:nvPr/>
        </p:nvSpPr>
        <p:spPr>
          <a:xfrm>
            <a:off x="987648" y="1545109"/>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请批评指正</a:t>
            </a: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20278608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 xmlns:a16="http://schemas.microsoft.com/office/drawing/2014/main" id="{B37519D8-E25A-4DA5-B4B2-80D15113EDB2}"/>
              </a:ext>
            </a:extLst>
          </p:cNvPr>
          <p:cNvSpPr txBox="1"/>
          <p:nvPr/>
        </p:nvSpPr>
        <p:spPr>
          <a:xfrm>
            <a:off x="1480582" y="1077325"/>
            <a:ext cx="6197283" cy="830997"/>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a:p>
            <a:pPr algn="ct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 xmlns:a16="http://schemas.microsoft.com/office/drawing/2014/main" id="{846A058C-0123-431C-85E7-A991FE48F16B}"/>
              </a:ext>
            </a:extLst>
          </p:cNvPr>
          <p:cNvSpPr txBox="1"/>
          <p:nvPr/>
        </p:nvSpPr>
        <p:spPr>
          <a:xfrm>
            <a:off x="5747330" y="2421953"/>
            <a:ext cx="2949477" cy="163121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a:t>
            </a:r>
            <a:r>
              <a:rPr lang="zh-CN" altLang="zh-CN" sz="1400" b="1" u="sng" dirty="0">
                <a:latin typeface="微软雅黑" panose="020B0503020204020204" pitchFamily="34" charset="-122"/>
                <a:ea typeface="微软雅黑" panose="020B0503020204020204" pitchFamily="34" charset="-122"/>
              </a:rPr>
              <a:t>铝加工生产企业</a:t>
            </a:r>
            <a:r>
              <a:rPr lang="zh-CN" altLang="zh-CN" sz="1400" dirty="0">
                <a:latin typeface="微软雅黑" panose="020B0503020204020204" pitchFamily="34" charset="-122"/>
                <a:ea typeface="微软雅黑" panose="020B0503020204020204" pitchFamily="34" charset="-122"/>
              </a:rPr>
              <a:t>，产品工艺及质量</a:t>
            </a:r>
            <a:r>
              <a:rPr lang="zh-CN" altLang="zh-CN" sz="1400" b="1" u="sng" dirty="0">
                <a:latin typeface="微软雅黑" panose="020B0503020204020204" pitchFamily="34" charset="-122"/>
                <a:ea typeface="微软雅黑" panose="020B0503020204020204" pitchFamily="34" charset="-122"/>
              </a:rPr>
              <a:t>接近国际先进水平</a:t>
            </a:r>
            <a:r>
              <a:rPr lang="zh-CN" altLang="zh-CN" sz="1400" dirty="0">
                <a:latin typeface="微软雅黑" panose="020B0503020204020204" pitchFamily="34" charset="-122"/>
                <a:ea typeface="微软雅黑" panose="020B0503020204020204" pitchFamily="34" charset="-122"/>
              </a:rPr>
              <a:t>，在业内享有盛誉</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在部分</a:t>
            </a:r>
            <a:r>
              <a:rPr lang="zh-CN" altLang="zh-CN" sz="1400" b="1" u="sng" dirty="0">
                <a:latin typeface="微软雅黑" panose="020B0503020204020204" pitchFamily="34" charset="-122"/>
                <a:ea typeface="微软雅黑" panose="020B0503020204020204" pitchFamily="34" charset="-122"/>
              </a:rPr>
              <a:t>电子和环保节能型材料</a:t>
            </a:r>
            <a:r>
              <a:rPr lang="zh-CN" altLang="zh-CN" sz="1400" dirty="0">
                <a:latin typeface="微软雅黑" panose="020B0503020204020204" pitchFamily="34" charset="-122"/>
                <a:ea typeface="微软雅黑" panose="020B0503020204020204" pitchFamily="34" charset="-122"/>
              </a:rPr>
              <a:t>国内</a:t>
            </a:r>
            <a:r>
              <a:rPr lang="zh-CN" altLang="zh-CN" sz="1400" b="1" u="sng" dirty="0">
                <a:latin typeface="微软雅黑" panose="020B0503020204020204" pitchFamily="34" charset="-122"/>
                <a:ea typeface="微软雅黑" panose="020B0503020204020204" pitchFamily="34" charset="-122"/>
              </a:rPr>
              <a:t>市场占有率稳居前列</a:t>
            </a:r>
            <a:r>
              <a:rPr lang="zh-CN" altLang="zh-CN" sz="1400" dirty="0">
                <a:latin typeface="微软雅黑" panose="020B0503020204020204" pitchFamily="34" charset="-122"/>
                <a:ea typeface="微软雅黑" panose="020B0503020204020204" pitchFamily="34" charset="-122"/>
              </a:rPr>
              <a:t>，是</a:t>
            </a:r>
            <a:r>
              <a:rPr lang="zh-CN" altLang="zh-CN" sz="1400" b="1" u="sng" dirty="0">
                <a:latin typeface="微软雅黑" panose="020B0503020204020204" pitchFamily="34" charset="-122"/>
                <a:ea typeface="微软雅黑" panose="020B0503020204020204" pitchFamily="34" charset="-122"/>
              </a:rPr>
              <a:t>高端</a:t>
            </a:r>
            <a:r>
              <a:rPr lang="en-US" altLang="zh-CN" sz="1400" b="1" u="sng" dirty="0">
                <a:latin typeface="微软雅黑" panose="020B0503020204020204" pitchFamily="34" charset="-122"/>
                <a:ea typeface="微软雅黑" panose="020B0503020204020204" pitchFamily="34" charset="-122"/>
              </a:rPr>
              <a:t>3C</a:t>
            </a:r>
            <a:r>
              <a:rPr lang="zh-CN" altLang="zh-CN" sz="1400" b="1" u="sng" dirty="0">
                <a:latin typeface="微软雅黑" panose="020B0503020204020204" pitchFamily="34" charset="-122"/>
                <a:ea typeface="微软雅黑" panose="020B0503020204020204" pitchFamily="34" charset="-122"/>
              </a:rPr>
              <a:t>电子用铝材</a:t>
            </a:r>
            <a:r>
              <a:rPr lang="zh-CN" altLang="zh-CN" sz="1400" dirty="0">
                <a:latin typeface="微软雅黑" panose="020B0503020204020204" pitchFamily="34" charset="-122"/>
                <a:ea typeface="微软雅黑" panose="020B0503020204020204" pitchFamily="34" charset="-122"/>
              </a:rPr>
              <a:t>国内最大的供应商</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 xmlns:a16="http://schemas.microsoft.com/office/drawing/2014/main" id="{A81C826A-5580-4004-AF5D-F783D5B5F003}"/>
              </a:ext>
            </a:extLst>
          </p:cNvPr>
          <p:cNvSpPr txBox="1"/>
          <p:nvPr/>
        </p:nvSpPr>
        <p:spPr>
          <a:xfrm>
            <a:off x="5747330" y="4186058"/>
            <a:ext cx="3286027" cy="163121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信息化</a:t>
            </a:r>
            <a:r>
              <a:rPr lang="zh-CN" altLang="en-US"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自动化条件</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首批</a:t>
            </a:r>
            <a:r>
              <a:rPr lang="zh-CN" altLang="zh-CN" sz="1400" b="1" u="sng" dirty="0">
                <a:latin typeface="微软雅黑" panose="020B0503020204020204" pitchFamily="34" charset="-122"/>
                <a:ea typeface="微软雅黑" panose="020B0503020204020204" pitchFamily="34" charset="-122"/>
              </a:rPr>
              <a:t>信息化</a:t>
            </a:r>
            <a:r>
              <a:rPr lang="zh-CN" altLang="en-US" sz="1400" b="1" u="sng" dirty="0">
                <a:latin typeface="微软雅黑" panose="020B0503020204020204" pitchFamily="34" charset="-122"/>
                <a:ea typeface="微软雅黑" panose="020B0503020204020204" pitchFamily="34" charset="-122"/>
              </a:rPr>
              <a:t>、</a:t>
            </a:r>
            <a:r>
              <a:rPr lang="zh-CN" altLang="zh-CN" sz="1400" b="1" u="sng" dirty="0">
                <a:latin typeface="微软雅黑" panose="020B0503020204020204" pitchFamily="34" charset="-122"/>
                <a:ea typeface="微软雅黑" panose="020B0503020204020204" pitchFamily="34" charset="-122"/>
              </a:rPr>
              <a:t>自动化</a:t>
            </a:r>
            <a:r>
              <a:rPr lang="zh-CN" altLang="zh-CN" sz="1400" dirty="0">
                <a:latin typeface="微软雅黑" panose="020B0503020204020204" pitchFamily="34" charset="-122"/>
                <a:ea typeface="微软雅黑" panose="020B0503020204020204" pitchFamily="34" charset="-122"/>
              </a:rPr>
              <a:t>融合贯标试点单位，已建成较</a:t>
            </a:r>
            <a:r>
              <a:rPr lang="zh-CN" altLang="zh-CN" sz="1400" b="1" u="sng" dirty="0">
                <a:latin typeface="微软雅黑" panose="020B0503020204020204" pitchFamily="34" charset="-122"/>
                <a:ea typeface="微软雅黑" panose="020B0503020204020204" pitchFamily="34" charset="-122"/>
              </a:rPr>
              <a:t>完整的信息化系统</a:t>
            </a:r>
            <a:r>
              <a:rPr lang="zh-CN" altLang="zh-CN" sz="1400" dirty="0">
                <a:latin typeface="微软雅黑" panose="020B0503020204020204" pitchFamily="34" charset="-122"/>
                <a:ea typeface="微软雅黑" panose="020B0503020204020204" pitchFamily="34" charset="-122"/>
              </a:rPr>
              <a:t>如</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APS</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MES</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其中</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建设被</a:t>
            </a:r>
            <a:r>
              <a:rPr lang="zh-CN" altLang="zh-CN" sz="1400" b="1" u="sng" dirty="0">
                <a:latin typeface="微软雅黑" panose="020B0503020204020204" pitchFamily="34" charset="-122"/>
                <a:ea typeface="微软雅黑" panose="020B0503020204020204" pitchFamily="34" charset="-122"/>
              </a:rPr>
              <a:t>列入国家</a:t>
            </a:r>
            <a:r>
              <a:rPr lang="en-US" altLang="zh-CN" sz="1400" b="1" u="sng" dirty="0">
                <a:latin typeface="微软雅黑" panose="020B0503020204020204" pitchFamily="34" charset="-122"/>
                <a:ea typeface="微软雅黑" panose="020B0503020204020204" pitchFamily="34" charset="-122"/>
              </a:rPr>
              <a:t>863</a:t>
            </a:r>
            <a:r>
              <a:rPr lang="zh-CN" altLang="zh-CN" sz="1400" b="1" u="sng" dirty="0">
                <a:latin typeface="微软雅黑" panose="020B0503020204020204" pitchFamily="34" charset="-122"/>
                <a:ea typeface="微软雅黑" panose="020B0503020204020204" pitchFamily="34" charset="-122"/>
              </a:rPr>
              <a:t>计划并通过验收</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在主要生产线已</a:t>
            </a:r>
            <a:r>
              <a:rPr lang="zh-CN" altLang="zh-CN" sz="1400" b="1" u="sng" dirty="0">
                <a:latin typeface="微软雅黑" panose="020B0503020204020204" pitchFamily="34" charset="-122"/>
                <a:ea typeface="微软雅黑" panose="020B0503020204020204" pitchFamily="34" charset="-122"/>
              </a:rPr>
              <a:t>实现了自动化控制</a:t>
            </a:r>
            <a:r>
              <a:rPr lang="zh-CN" altLang="zh-CN" sz="1400" dirty="0">
                <a:latin typeface="微软雅黑" panose="020B0503020204020204" pitchFamily="34" charset="-122"/>
                <a:ea typeface="微软雅黑" panose="020B0503020204020204" pitchFamily="34" charset="-122"/>
              </a:rPr>
              <a:t>，生产管控水平目前处于国内同行业领先水平。</a:t>
            </a:r>
            <a:endParaRPr lang="zh-CN" altLang="en-US" sz="1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874C305A-8A9C-42BF-94F2-D8C43698E6FD}"/>
              </a:ext>
            </a:extLst>
          </p:cNvPr>
          <p:cNvSpPr txBox="1"/>
          <p:nvPr/>
        </p:nvSpPr>
        <p:spPr>
          <a:xfrm>
            <a:off x="198278" y="5541926"/>
            <a:ext cx="7560143" cy="1107996"/>
          </a:xfrm>
          <a:prstGeom prst="rect">
            <a:avLst/>
          </a:prstGeom>
          <a:noFill/>
          <a:ln>
            <a:noFill/>
          </a:ln>
          <a:effectLst/>
        </p:spPr>
        <p:txBody>
          <a:bodyPr wrap="square" rtlCol="0">
            <a:spAutoFit/>
          </a:bodyPr>
          <a:lstStyle/>
          <a:p>
            <a:pPr>
              <a:lnSpc>
                <a:spcPct val="150000"/>
              </a:lnSpc>
            </a:pPr>
            <a:r>
              <a:rPr lang="zh-CN" altLang="en-US" sz="1600" b="1" dirty="0">
                <a:solidFill>
                  <a:srgbClr val="FF0000"/>
                </a:solidFill>
                <a:latin typeface="微软雅黑" panose="020B0503020204020204" pitchFamily="34" charset="-122"/>
                <a:ea typeface="微软雅黑" panose="020B0503020204020204" pitchFamily="34" charset="-122"/>
              </a:rPr>
              <a:t>数据管理存在的问题</a:t>
            </a:r>
            <a:endParaRPr lang="en-US" altLang="zh-CN" sz="16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信息化管理系统</a:t>
            </a:r>
            <a:r>
              <a:rPr lang="zh-CN" altLang="en-US" sz="1400" dirty="0">
                <a:latin typeface="微软雅黑" panose="020B0503020204020204" pitchFamily="34" charset="-122"/>
                <a:ea typeface="微软雅黑" panose="020B0503020204020204" pitchFamily="34" charset="-122"/>
              </a:rPr>
              <a:t>存在</a:t>
            </a:r>
            <a:r>
              <a:rPr lang="zh-CN" altLang="en-US" sz="1400" dirty="0">
                <a:solidFill>
                  <a:srgbClr val="FF0000"/>
                </a:solidFill>
                <a:latin typeface="微软雅黑" panose="020B0503020204020204" pitchFamily="34" charset="-122"/>
                <a:ea typeface="微软雅黑" panose="020B0503020204020204" pitchFamily="34" charset="-122"/>
              </a:rPr>
              <a:t>数据孤岛</a:t>
            </a:r>
            <a:r>
              <a:rPr lang="zh-CN" altLang="en-US" sz="1400" dirty="0">
                <a:latin typeface="微软雅黑" panose="020B0503020204020204" pitchFamily="34" charset="-122"/>
                <a:ea typeface="微软雅黑" panose="020B0503020204020204" pitchFamily="34" charset="-122"/>
              </a:rPr>
              <a:t>，诸多</a:t>
            </a:r>
            <a:r>
              <a:rPr lang="zh-CN" altLang="en-US" sz="1400" dirty="0">
                <a:solidFill>
                  <a:srgbClr val="FF0000"/>
                </a:solidFill>
                <a:latin typeface="微软雅黑" panose="020B0503020204020204" pitchFamily="34" charset="-122"/>
                <a:ea typeface="微软雅黑" panose="020B0503020204020204" pitchFamily="34" charset="-122"/>
              </a:rPr>
              <a:t>异构数据呈碎片化分布</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历史数据</a:t>
            </a:r>
            <a:r>
              <a:rPr lang="zh-CN" altLang="en-US" sz="1400" dirty="0" smtClean="0">
                <a:latin typeface="微软雅黑" panose="020B0503020204020204" pitchFamily="34" charset="-122"/>
                <a:ea typeface="微软雅黑" panose="020B0503020204020204" pitchFamily="34" charset="-122"/>
              </a:rPr>
              <a:t>价值</a:t>
            </a:r>
            <a:r>
              <a:rPr lang="zh-CN" altLang="en-US" sz="1400" dirty="0">
                <a:solidFill>
                  <a:srgbClr val="FF0000"/>
                </a:solidFill>
                <a:latin typeface="微软雅黑" panose="020B0503020204020204" pitchFamily="34" charset="-122"/>
                <a:ea typeface="微软雅黑" panose="020B0503020204020204" pitchFamily="34" charset="-122"/>
              </a:rPr>
              <a:t>未被充分挖掘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 xmlns:a16="http://schemas.microsoft.com/office/drawing/2014/main"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8" y="2230539"/>
            <a:ext cx="5491383" cy="3311387"/>
          </a:xfrm>
          <a:prstGeom prst="rect">
            <a:avLst/>
          </a:prstGeom>
          <a:effectLst>
            <a:softEdge rad="127000"/>
          </a:effectLst>
        </p:spPr>
      </p:pic>
      <p:sp>
        <p:nvSpPr>
          <p:cNvPr id="10" name="文本框 9"/>
          <p:cNvSpPr txBox="1"/>
          <p:nvPr/>
        </p:nvSpPr>
        <p:spPr>
          <a:xfrm>
            <a:off x="193688" y="1653933"/>
            <a:ext cx="6024157" cy="338554"/>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企业制造技术升级路线：自动化</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信息化</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智能化</a:t>
            </a:r>
          </a:p>
        </p:txBody>
      </p:sp>
    </p:spTree>
    <p:extLst>
      <p:ext uri="{BB962C8B-B14F-4D97-AF65-F5344CB8AC3E}">
        <p14:creationId xmlns:p14="http://schemas.microsoft.com/office/powerpoint/2010/main" val="95009594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圆角矩形 9"/>
          <p:cNvSpPr/>
          <p:nvPr/>
        </p:nvSpPr>
        <p:spPr>
          <a:xfrm>
            <a:off x="193688" y="1763302"/>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3399638" y="1796692"/>
            <a:ext cx="5595629"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所有</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文件、报表电子化</a:t>
            </a: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，减少并逐步废弃纸质办公模式，系统</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数据录入自动完成</a:t>
            </a: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，杜绝人工输入。各级管理、生产部门</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实现真正的信息化</a:t>
            </a: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a:t>
            </a:r>
            <a:endParaRPr lang="en-US" altLang="zh-CN" sz="14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5015" y="1936951"/>
            <a:ext cx="1799351" cy="400110"/>
          </a:xfrm>
          <a:prstGeom prst="rect">
            <a:avLst/>
          </a:prstGeom>
        </p:spPr>
        <p:txBody>
          <a:bodyPr wrap="square">
            <a:spAutoFit/>
          </a:bodyPr>
          <a:lstStyle/>
          <a:p>
            <a:pPr>
              <a:defRPr/>
            </a:pPr>
            <a:r>
              <a:rPr lang="zh-CN" altLang="en-US" sz="2000" b="1" kern="0" dirty="0" smtClean="0">
                <a:solidFill>
                  <a:sysClr val="windowText" lastClr="000000"/>
                </a:solidFill>
                <a:cs typeface="+mn-ea"/>
                <a:sym typeface="+mn-lt"/>
              </a:rPr>
              <a:t>全信息化办公</a:t>
            </a:r>
            <a:endParaRPr lang="en-US" altLang="zh-CN" sz="2000" b="1" kern="0" dirty="0">
              <a:solidFill>
                <a:sysClr val="windowText" lastClr="000000"/>
              </a:solidFill>
              <a:cs typeface="+mn-ea"/>
              <a:sym typeface="+mn-lt"/>
            </a:endParaRPr>
          </a:p>
        </p:txBody>
      </p:sp>
      <p:sp>
        <p:nvSpPr>
          <p:cNvPr id="22" name="椭圆 21"/>
          <p:cNvSpPr/>
          <p:nvPr/>
        </p:nvSpPr>
        <p:spPr>
          <a:xfrm>
            <a:off x="130941" y="1616883"/>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707" y="1946047"/>
            <a:ext cx="383128" cy="383128"/>
          </a:xfrm>
          <a:prstGeom prst="rect">
            <a:avLst/>
          </a:prstGeom>
        </p:spPr>
      </p:pic>
      <p:sp>
        <p:nvSpPr>
          <p:cNvPr id="26" name="圆角矩形 25"/>
          <p:cNvSpPr/>
          <p:nvPr/>
        </p:nvSpPr>
        <p:spPr>
          <a:xfrm>
            <a:off x="193857" y="3305606"/>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3399808" y="3329801"/>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smtClean="0">
                <a:latin typeface="微软雅黑" panose="020B0503020204020204" pitchFamily="34" charset="-122"/>
                <a:ea typeface="微软雅黑" panose="020B0503020204020204" pitchFamily="34" charset="-122"/>
                <a:cs typeface="+mn-ea"/>
                <a:sym typeface="+mn-lt"/>
              </a:rPr>
              <a:t>在信息化的基础上，将散乱分布在各个系统中的碎片化数据进行</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400" dirty="0" smtClean="0">
                <a:latin typeface="微软雅黑" panose="020B0503020204020204" pitchFamily="34" charset="-122"/>
                <a:ea typeface="微软雅黑" panose="020B0503020204020204" pitchFamily="34" charset="-122"/>
                <a:cs typeface="+mn-ea"/>
                <a:sym typeface="+mn-lt"/>
              </a:rPr>
              <a:t>，形成统一数据平台，</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消灭数据孤岛。</a:t>
            </a:r>
            <a:endParaRPr lang="en-US" altLang="zh-CN" sz="1400" dirty="0">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1665015" y="3462174"/>
            <a:ext cx="1799351" cy="400110"/>
          </a:xfrm>
          <a:prstGeom prst="rect">
            <a:avLst/>
          </a:prstGeom>
        </p:spPr>
        <p:txBody>
          <a:bodyPr wrap="square">
            <a:spAutoFit/>
          </a:bodyPr>
          <a:lstStyle/>
          <a:p>
            <a:pPr>
              <a:defRPr/>
            </a:pPr>
            <a:r>
              <a:rPr lang="zh-CN" altLang="en-US" sz="2000" b="1" kern="0" dirty="0" smtClean="0">
                <a:solidFill>
                  <a:sysClr val="windowText" lastClr="000000"/>
                </a:solidFill>
                <a:cs typeface="+mn-ea"/>
                <a:sym typeface="+mn-lt"/>
              </a:rPr>
              <a:t>消灭数据孤岛</a:t>
            </a:r>
            <a:endParaRPr lang="en-US" altLang="zh-CN" sz="2000" b="1" kern="0" dirty="0">
              <a:solidFill>
                <a:sysClr val="windowText" lastClr="000000"/>
              </a:solidFill>
              <a:cs typeface="+mn-ea"/>
              <a:sym typeface="+mn-lt"/>
            </a:endParaRPr>
          </a:p>
        </p:txBody>
      </p:sp>
      <p:sp>
        <p:nvSpPr>
          <p:cNvPr id="29" name="椭圆 28"/>
          <p:cNvSpPr/>
          <p:nvPr/>
        </p:nvSpPr>
        <p:spPr>
          <a:xfrm>
            <a:off x="131112" y="3149992"/>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453" y="3424410"/>
            <a:ext cx="475661" cy="475661"/>
          </a:xfrm>
          <a:prstGeom prst="rect">
            <a:avLst/>
          </a:prstGeom>
        </p:spPr>
      </p:pic>
      <p:sp>
        <p:nvSpPr>
          <p:cNvPr id="32" name="圆角矩形 31"/>
          <p:cNvSpPr/>
          <p:nvPr/>
        </p:nvSpPr>
        <p:spPr>
          <a:xfrm>
            <a:off x="193688" y="4838715"/>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3399638" y="489452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smtClean="0">
                <a:latin typeface="微软雅黑" panose="020B0503020204020204" pitchFamily="34" charset="-122"/>
                <a:ea typeface="微软雅黑" panose="020B0503020204020204" pitchFamily="34" charset="-122"/>
                <a:cs typeface="+mn-ea"/>
                <a:sym typeface="+mn-lt"/>
              </a:rPr>
              <a:t>基于统一的数据平台，采用</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机器学习及数据挖掘方法</a:t>
            </a:r>
            <a:r>
              <a:rPr lang="zh-CN" altLang="en-US" sz="1400" dirty="0" smtClean="0">
                <a:latin typeface="微软雅黑" panose="020B0503020204020204" pitchFamily="34" charset="-122"/>
                <a:ea typeface="微软雅黑" panose="020B0503020204020204" pitchFamily="34" charset="-122"/>
                <a:cs typeface="+mn-ea"/>
                <a:sym typeface="+mn-lt"/>
              </a:rPr>
              <a:t>，进行</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信息</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的提取、规律的探索、</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知识的凝练</a:t>
            </a:r>
            <a:r>
              <a:rPr lang="zh-CN" altLang="en-US" sz="1400" dirty="0" smtClean="0">
                <a:latin typeface="微软雅黑" panose="020B0503020204020204" pitchFamily="34" charset="-122"/>
                <a:ea typeface="微软雅黑" panose="020B0503020204020204" pitchFamily="34" charset="-122"/>
                <a:cs typeface="+mn-ea"/>
                <a:sym typeface="+mn-lt"/>
              </a:rPr>
              <a:t>，为公司的运营发展提供决策支持。</a:t>
            </a:r>
            <a:endParaRPr lang="en-US" altLang="zh-CN" sz="1400" dirty="0">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1664844" y="4995283"/>
            <a:ext cx="1984047" cy="400110"/>
          </a:xfrm>
          <a:prstGeom prst="rect">
            <a:avLst/>
          </a:prstGeom>
        </p:spPr>
        <p:txBody>
          <a:bodyPr wrap="square">
            <a:spAutoFit/>
          </a:bodyPr>
          <a:lstStyle/>
          <a:p>
            <a:pPr lvl="0">
              <a:defRPr/>
            </a:pPr>
            <a:r>
              <a:rPr lang="zh-CN" altLang="en-US" sz="2000" b="1" kern="0" dirty="0" smtClean="0">
                <a:solidFill>
                  <a:sysClr val="windowText" lastClr="000000"/>
                </a:solidFill>
                <a:cs typeface="+mn-ea"/>
                <a:sym typeface="+mn-lt"/>
              </a:rPr>
              <a:t>数据分析挖掘</a:t>
            </a:r>
            <a:endParaRPr lang="en-US" altLang="zh-CN" sz="2000" b="1" kern="0" dirty="0">
              <a:solidFill>
                <a:sysClr val="windowText" lastClr="000000"/>
              </a:solidFill>
              <a:cs typeface="+mn-ea"/>
              <a:sym typeface="+mn-lt"/>
            </a:endParaRPr>
          </a:p>
        </p:txBody>
      </p:sp>
      <p:sp>
        <p:nvSpPr>
          <p:cNvPr id="35" name="椭圆 34"/>
          <p:cNvSpPr/>
          <p:nvPr/>
        </p:nvSpPr>
        <p:spPr>
          <a:xfrm>
            <a:off x="130941" y="4683101"/>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1716" y="4988684"/>
            <a:ext cx="429395" cy="429395"/>
          </a:xfrm>
          <a:prstGeom prst="rect">
            <a:avLst/>
          </a:prstGeom>
        </p:spPr>
      </p:pic>
      <p:sp>
        <p:nvSpPr>
          <p:cNvPr id="24" name="文本框 23">
            <a:extLst>
              <a:ext uri="{FF2B5EF4-FFF2-40B4-BE49-F238E27FC236}">
                <a16:creationId xmlns="" xmlns:a16="http://schemas.microsoft.com/office/drawing/2014/main" id="{B37519D8-E25A-4DA5-B4B2-80D15113EDB2}"/>
              </a:ext>
            </a:extLst>
          </p:cNvPr>
          <p:cNvSpPr txBox="1"/>
          <p:nvPr/>
        </p:nvSpPr>
        <p:spPr>
          <a:xfrm>
            <a:off x="1480582" y="1077325"/>
            <a:ext cx="6197283"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智能决策系统三级目标</a:t>
            </a:r>
          </a:p>
        </p:txBody>
      </p:sp>
    </p:spTree>
    <p:extLst>
      <p:ext uri="{BB962C8B-B14F-4D97-AF65-F5344CB8AC3E}">
        <p14:creationId xmlns:p14="http://schemas.microsoft.com/office/powerpoint/2010/main" val="198001613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 xmlns:a16="http://schemas.microsoft.com/office/drawing/2014/main" id="{B37519D8-E25A-4DA5-B4B2-80D15113EDB2}"/>
              </a:ext>
            </a:extLst>
          </p:cNvPr>
          <p:cNvSpPr txBox="1"/>
          <p:nvPr/>
        </p:nvSpPr>
        <p:spPr>
          <a:xfrm>
            <a:off x="1919287" y="1116109"/>
            <a:ext cx="537210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项目目标期望</a:t>
            </a:r>
          </a:p>
        </p:txBody>
      </p:sp>
      <p:graphicFrame>
        <p:nvGraphicFramePr>
          <p:cNvPr id="6" name="图示 5"/>
          <p:cNvGraphicFramePr/>
          <p:nvPr>
            <p:extLst>
              <p:ext uri="{D42A27DB-BD31-4B8C-83A1-F6EECF244321}">
                <p14:modId xmlns:p14="http://schemas.microsoft.com/office/powerpoint/2010/main" val="1840118720"/>
              </p:ext>
            </p:extLst>
          </p:nvPr>
        </p:nvGraphicFramePr>
        <p:xfrm>
          <a:off x="1159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38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集成本、质量、客户、绩效等主题</a:t>
            </a:r>
            <a:r>
              <a:rPr lang="zh-CN" altLang="en-US" sz="1400" b="1" dirty="0">
                <a:solidFill>
                  <a:srgbClr val="FF0000"/>
                </a:solidFill>
                <a:latin typeface="微软雅黑" panose="020B0503020204020204" pitchFamily="34" charset="-122"/>
                <a:ea typeface="微软雅黑" panose="020B0503020204020204" pitchFamily="34" charset="-122"/>
              </a:rPr>
              <a:t>形成一套完善的</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体系</a:t>
            </a:r>
            <a:r>
              <a:rPr lang="zh-CN" altLang="en-US" sz="1400" b="1" dirty="0">
                <a:solidFill>
                  <a:schemeClr val="tx1"/>
                </a:solidFill>
                <a:latin typeface="微软雅黑" panose="020B0503020204020204" pitchFamily="34" charset="-122"/>
                <a:ea typeface="微软雅黑" panose="020B0503020204020204" pitchFamily="34" charset="-122"/>
              </a:rPr>
              <a:t>考核以实现对个人、部门、公司的精细化评估</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p>
        </p:txBody>
      </p:sp>
      <p:sp>
        <p:nvSpPr>
          <p:cNvPr id="66" name="圆角矩形标注 65"/>
          <p:cNvSpPr/>
          <p:nvPr/>
        </p:nvSpPr>
        <p:spPr>
          <a:xfrm>
            <a:off x="238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采用机器学习方法深入探究</a:t>
            </a:r>
            <a:r>
              <a:rPr lang="zh-CN" altLang="en-US" sz="1400" b="1" dirty="0">
                <a:solidFill>
                  <a:srgbClr val="FF0000"/>
                </a:solidFill>
                <a:latin typeface="微软雅黑" panose="020B0503020204020204" pitchFamily="34" charset="-122"/>
                <a:ea typeface="微软雅黑" panose="020B0503020204020204" pitchFamily="34" charset="-122"/>
              </a:rPr>
              <a:t>数据内联关系</a:t>
            </a:r>
            <a:r>
              <a:rPr lang="zh-CN" altLang="en-US" sz="1400" b="1" dirty="0">
                <a:solidFill>
                  <a:schemeClr val="tx1"/>
                </a:solidFill>
                <a:latin typeface="微软雅黑" panose="020B0503020204020204" pitchFamily="34" charset="-122"/>
                <a:ea typeface="微软雅黑" panose="020B0503020204020204" pitchFamily="34" charset="-122"/>
              </a:rPr>
              <a:t>，发掘生产、运营过程中</a:t>
            </a:r>
            <a:r>
              <a:rPr lang="zh-CN" altLang="en-US" sz="1400" b="1" dirty="0">
                <a:solidFill>
                  <a:srgbClr val="FF0000"/>
                </a:solidFill>
                <a:latin typeface="微软雅黑" panose="020B0503020204020204" pitchFamily="34" charset="-122"/>
                <a:ea typeface="微软雅黑" panose="020B0503020204020204" pitchFamily="34" charset="-122"/>
              </a:rPr>
              <a:t>隐含的数据规律</a:t>
            </a:r>
            <a:r>
              <a:rPr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圆角矩形标注 10"/>
          <p:cNvSpPr/>
          <p:nvPr/>
        </p:nvSpPr>
        <p:spPr>
          <a:xfrm>
            <a:off x="3900814" y="5410214"/>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结合</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solidFill>
                  <a:schemeClr val="tx1"/>
                </a:solidFill>
                <a:latin typeface="微软雅黑" panose="020B0503020204020204" pitchFamily="34" charset="-122"/>
                <a:ea typeface="微软雅黑" panose="020B0503020204020204" pitchFamily="34" charset="-122"/>
              </a:rPr>
              <a:t>及数据挖掘方法获得的</a:t>
            </a:r>
            <a:r>
              <a:rPr lang="zh-CN" altLang="en-US" sz="1400" b="1" dirty="0">
                <a:solidFill>
                  <a:srgbClr val="FF0000"/>
                </a:solidFill>
                <a:latin typeface="微软雅黑" panose="020B0503020204020204" pitchFamily="34" charset="-122"/>
                <a:ea typeface="微软雅黑" panose="020B0503020204020204" pitchFamily="34" charset="-122"/>
              </a:rPr>
              <a:t>数据规律</a:t>
            </a:r>
            <a:r>
              <a:rPr lang="zh-CN" altLang="en-US" sz="1400" b="1" dirty="0">
                <a:solidFill>
                  <a:schemeClr val="tx1"/>
                </a:solidFill>
                <a:latin typeface="微软雅黑" panose="020B0503020204020204" pitchFamily="34" charset="-122"/>
                <a:ea typeface="微软雅黑" panose="020B0503020204020204" pitchFamily="34" charset="-122"/>
              </a:rPr>
              <a:t>，服务于公司运营管理，</a:t>
            </a:r>
            <a:r>
              <a:rPr lang="zh-CN" altLang="en-US" sz="1400" b="1" dirty="0" smtClean="0">
                <a:solidFill>
                  <a:schemeClr val="tx1"/>
                </a:solidFill>
                <a:latin typeface="微软雅黑" panose="020B0503020204020204" pitchFamily="34" charset="-122"/>
                <a:ea typeface="微软雅黑" panose="020B0503020204020204" pitchFamily="34" charset="-122"/>
              </a:rPr>
              <a:t>提供</a:t>
            </a:r>
            <a:r>
              <a:rPr lang="zh-CN" altLang="en-US" sz="1400" b="1" dirty="0" smtClean="0">
                <a:solidFill>
                  <a:srgbClr val="FF0000"/>
                </a:solidFill>
                <a:latin typeface="微软雅黑" panose="020B0503020204020204" pitchFamily="34" charset="-122"/>
                <a:ea typeface="微软雅黑" panose="020B0503020204020204" pitchFamily="34" charset="-122"/>
              </a:rPr>
              <a:t>战略决策支持</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59437249"/>
              </p:ext>
            </p:extLst>
          </p:nvPr>
        </p:nvGraphicFramePr>
        <p:xfrm>
          <a:off x="6458611"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6140147" y="2197240"/>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7089" y="1844839"/>
            <a:ext cx="882831" cy="882831"/>
          </a:xfrm>
          <a:prstGeom prst="rect">
            <a:avLst/>
          </a:prstGeom>
        </p:spPr>
      </p:pic>
      <p:pic>
        <p:nvPicPr>
          <p:cNvPr id="10"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5887" y="4371711"/>
            <a:ext cx="696948" cy="696948"/>
          </a:xfrm>
          <a:prstGeom prst="rect">
            <a:avLst/>
          </a:prstGeom>
        </p:spPr>
      </p:pic>
      <p:pic>
        <p:nvPicPr>
          <p:cNvPr id="12" name="图片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9637" y="2995339"/>
            <a:ext cx="938963" cy="938963"/>
          </a:xfrm>
          <a:prstGeom prst="rect">
            <a:avLst/>
          </a:prstGeom>
        </p:spPr>
      </p:pic>
    </p:spTree>
    <p:extLst>
      <p:ext uri="{BB962C8B-B14F-4D97-AF65-F5344CB8AC3E}">
        <p14:creationId xmlns:p14="http://schemas.microsoft.com/office/powerpoint/2010/main" val="376226508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系统</a:t>
            </a:r>
            <a:r>
              <a:rPr lang="zh-CN" altLang="en-US" b="1" dirty="0" smtClean="0">
                <a:latin typeface="微软雅黑" panose="020B0503020204020204" pitchFamily="34" charset="-122"/>
                <a:ea typeface="微软雅黑" panose="020B0503020204020204" pitchFamily="34" charset="-122"/>
              </a:rPr>
              <a:t>架构</a:t>
            </a:r>
            <a:endParaRPr kumimoji="1" lang="zh-CN" altLang="en-US" dirty="0"/>
          </a:p>
        </p:txBody>
      </p:sp>
      <p:grpSp>
        <p:nvGrpSpPr>
          <p:cNvPr id="846" name="Group 424"/>
          <p:cNvGrpSpPr/>
          <p:nvPr/>
        </p:nvGrpSpPr>
        <p:grpSpPr>
          <a:xfrm>
            <a:off x="538480" y="1674817"/>
            <a:ext cx="8159942" cy="4482497"/>
            <a:chOff x="449156" y="1144965"/>
            <a:chExt cx="10647347" cy="5682124"/>
          </a:xfrm>
        </p:grpSpPr>
        <p:grpSp>
          <p:nvGrpSpPr>
            <p:cNvPr id="847" name="Group 425"/>
            <p:cNvGrpSpPr/>
            <p:nvPr/>
          </p:nvGrpSpPr>
          <p:grpSpPr>
            <a:xfrm>
              <a:off x="449156" y="1144965"/>
              <a:ext cx="10647347" cy="5682124"/>
              <a:chOff x="449156" y="1144965"/>
              <a:chExt cx="10647347" cy="5682124"/>
            </a:xfrm>
          </p:grpSpPr>
          <p:grpSp>
            <p:nvGrpSpPr>
              <p:cNvPr id="850" name="Group 428"/>
              <p:cNvGrpSpPr/>
              <p:nvPr/>
            </p:nvGrpSpPr>
            <p:grpSpPr>
              <a:xfrm>
                <a:off x="449156" y="1144965"/>
                <a:ext cx="10647347" cy="5682124"/>
                <a:chOff x="449156" y="1144965"/>
                <a:chExt cx="10647347" cy="5682124"/>
              </a:xfrm>
            </p:grpSpPr>
            <p:grpSp>
              <p:nvGrpSpPr>
                <p:cNvPr id="853" name="Group 431"/>
                <p:cNvGrpSpPr/>
                <p:nvPr/>
              </p:nvGrpSpPr>
              <p:grpSpPr>
                <a:xfrm>
                  <a:off x="449156" y="1144965"/>
                  <a:ext cx="10647347" cy="5682124"/>
                  <a:chOff x="449156" y="1144965"/>
                  <a:chExt cx="10647347" cy="5682124"/>
                </a:xfrm>
              </p:grpSpPr>
              <p:grpSp>
                <p:nvGrpSpPr>
                  <p:cNvPr id="855" name="Group 433"/>
                  <p:cNvGrpSpPr/>
                  <p:nvPr/>
                </p:nvGrpSpPr>
                <p:grpSpPr>
                  <a:xfrm>
                    <a:off x="449156" y="1144965"/>
                    <a:ext cx="10647347" cy="5682124"/>
                    <a:chOff x="449156" y="1144965"/>
                    <a:chExt cx="10647347" cy="5682124"/>
                  </a:xfrm>
                </p:grpSpPr>
                <p:sp>
                  <p:nvSpPr>
                    <p:cNvPr id="857" name="Rectangle 22"/>
                    <p:cNvSpPr>
                      <a:spLocks noChangeArrowheads="1"/>
                    </p:cNvSpPr>
                    <p:nvPr/>
                  </p:nvSpPr>
                  <p:spPr bwMode="auto">
                    <a:xfrm>
                      <a:off x="2070373" y="1144965"/>
                      <a:ext cx="6864999" cy="5535154"/>
                    </a:xfrm>
                    <a:prstGeom prst="rect">
                      <a:avLst/>
                    </a:prstGeom>
                    <a:solidFill>
                      <a:srgbClr val="F2F2F2"/>
                    </a:solidFill>
                    <a:ln w="9525">
                      <a:noFill/>
                      <a:miter lim="800000"/>
                      <a:headEnd/>
                      <a:tailEnd/>
                    </a:ln>
                    <a:effectLst>
                      <a:outerShdw dist="38100" dir="2700000" algn="ctr" rotWithShape="0">
                        <a:srgbClr val="000000">
                          <a:alpha val="25000"/>
                        </a:srgbClr>
                      </a:outerShdw>
                    </a:effectLst>
                  </p:spPr>
                  <p:txBody>
                    <a:bodyPr/>
                    <a:lstStyle/>
                    <a:p>
                      <a:pPr>
                        <a:defRPr/>
                      </a:pPr>
                      <a:endParaRPr lang="en-US" altLang="zh-CN" sz="600" kern="0">
                        <a:solidFill>
                          <a:srgbClr val="111111"/>
                        </a:solidFill>
                        <a:latin typeface="微软雅黑" pitchFamily="34" charset="-122"/>
                        <a:ea typeface="微软雅黑" pitchFamily="34" charset="-122"/>
                        <a:cs typeface="Calibri"/>
                      </a:endParaRPr>
                    </a:p>
                  </p:txBody>
                </p:sp>
                <p:sp>
                  <p:nvSpPr>
                    <p:cNvPr id="858" name="矩形 1467"/>
                    <p:cNvSpPr>
                      <a:spLocks noChangeArrowheads="1"/>
                    </p:cNvSpPr>
                    <p:nvPr/>
                  </p:nvSpPr>
                  <p:spPr bwMode="auto">
                    <a:xfrm>
                      <a:off x="631133" y="4223975"/>
                      <a:ext cx="1074599" cy="245614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grpSp>
                  <p:nvGrpSpPr>
                    <p:cNvPr id="859" name="Group 273"/>
                    <p:cNvGrpSpPr>
                      <a:grpSpLocks/>
                    </p:cNvGrpSpPr>
                    <p:nvPr/>
                  </p:nvGrpSpPr>
                  <p:grpSpPr bwMode="auto">
                    <a:xfrm>
                      <a:off x="2289187" y="3830364"/>
                      <a:ext cx="463550" cy="715962"/>
                      <a:chOff x="0" y="0"/>
                      <a:chExt cx="292" cy="451"/>
                    </a:xfrm>
                  </p:grpSpPr>
                  <p:sp>
                    <p:nvSpPr>
                      <p:cNvPr id="1006" name="Freeform 1398"/>
                      <p:cNvSpPr>
                        <a:spLocks/>
                      </p:cNvSpPr>
                      <p:nvPr/>
                    </p:nvSpPr>
                    <p:spPr bwMode="auto">
                      <a:xfrm>
                        <a:off x="1" y="0"/>
                        <a:ext cx="274" cy="451"/>
                      </a:xfrm>
                      <a:custGeom>
                        <a:avLst/>
                        <a:gdLst>
                          <a:gd name="T0" fmla="*/ 0 w 1211"/>
                          <a:gd name="T1" fmla="*/ 1 h 1994"/>
                          <a:gd name="T2" fmla="*/ 1 w 1211"/>
                          <a:gd name="T3" fmla="*/ 1 h 1994"/>
                          <a:gd name="T4" fmla="*/ 1 w 1211"/>
                          <a:gd name="T5" fmla="*/ 0 h 1994"/>
                          <a:gd name="T6" fmla="*/ 0 w 1211"/>
                          <a:gd name="T7" fmla="*/ 0 h 1994"/>
                          <a:gd name="T8" fmla="*/ 0 w 1211"/>
                          <a:gd name="T9" fmla="*/ 1 h 1994"/>
                          <a:gd name="T10" fmla="*/ 0 w 1211"/>
                          <a:gd name="T11" fmla="*/ 1 h 1994"/>
                          <a:gd name="T12" fmla="*/ 1 w 1211"/>
                          <a:gd name="T13" fmla="*/ 1 h 1994"/>
                          <a:gd name="T14" fmla="*/ 1 w 1211"/>
                          <a:gd name="T15" fmla="*/ 0 h 1994"/>
                          <a:gd name="T16" fmla="*/ 0 w 1211"/>
                          <a:gd name="T17" fmla="*/ 0 h 1994"/>
                          <a:gd name="T18" fmla="*/ 0 w 1211"/>
                          <a:gd name="T19" fmla="*/ 1 h 1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994"/>
                          <a:gd name="T32" fmla="*/ 1211 w 1211"/>
                          <a:gd name="T33" fmla="*/ 1994 h 19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994">
                            <a:moveTo>
                              <a:pt x="0" y="1993"/>
                            </a:moveTo>
                            <a:lnTo>
                              <a:pt x="1210" y="1993"/>
                            </a:lnTo>
                            <a:lnTo>
                              <a:pt x="1210" y="0"/>
                            </a:lnTo>
                            <a:lnTo>
                              <a:pt x="0" y="0"/>
                            </a:lnTo>
                            <a:lnTo>
                              <a:pt x="0" y="1993"/>
                            </a:lnTo>
                            <a:close/>
                            <a:moveTo>
                              <a:pt x="9" y="1973"/>
                            </a:moveTo>
                            <a:lnTo>
                              <a:pt x="1198" y="1973"/>
                            </a:lnTo>
                            <a:lnTo>
                              <a:pt x="1198" y="15"/>
                            </a:lnTo>
                            <a:lnTo>
                              <a:pt x="9" y="15"/>
                            </a:lnTo>
                            <a:lnTo>
                              <a:pt x="9" y="19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07" name="Freeform 1399"/>
                      <p:cNvSpPr>
                        <a:spLocks/>
                      </p:cNvSpPr>
                      <p:nvPr/>
                    </p:nvSpPr>
                    <p:spPr bwMode="auto">
                      <a:xfrm>
                        <a:off x="4" y="4"/>
                        <a:ext cx="268" cy="444"/>
                      </a:xfrm>
                      <a:custGeom>
                        <a:avLst/>
                        <a:gdLst>
                          <a:gd name="T0" fmla="*/ 0 w 1186"/>
                          <a:gd name="T1" fmla="*/ 1 h 1964"/>
                          <a:gd name="T2" fmla="*/ 1 w 1186"/>
                          <a:gd name="T3" fmla="*/ 1 h 1964"/>
                          <a:gd name="T4" fmla="*/ 1 w 1186"/>
                          <a:gd name="T5" fmla="*/ 0 h 1964"/>
                          <a:gd name="T6" fmla="*/ 0 w 1186"/>
                          <a:gd name="T7" fmla="*/ 0 h 1964"/>
                          <a:gd name="T8" fmla="*/ 0 w 1186"/>
                          <a:gd name="T9" fmla="*/ 1 h 1964"/>
                          <a:gd name="T10" fmla="*/ 0 w 1186"/>
                          <a:gd name="T11" fmla="*/ 1 h 1964"/>
                          <a:gd name="T12" fmla="*/ 1 w 1186"/>
                          <a:gd name="T13" fmla="*/ 1 h 1964"/>
                          <a:gd name="T14" fmla="*/ 1 w 1186"/>
                          <a:gd name="T15" fmla="*/ 0 h 1964"/>
                          <a:gd name="T16" fmla="*/ 0 w 1186"/>
                          <a:gd name="T17" fmla="*/ 0 h 1964"/>
                          <a:gd name="T18" fmla="*/ 0 w 1186"/>
                          <a:gd name="T19" fmla="*/ 1 h 19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964"/>
                          <a:gd name="T32" fmla="*/ 1186 w 1186"/>
                          <a:gd name="T33" fmla="*/ 1964 h 19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964">
                            <a:moveTo>
                              <a:pt x="0" y="1963"/>
                            </a:moveTo>
                            <a:lnTo>
                              <a:pt x="1185" y="1963"/>
                            </a:lnTo>
                            <a:lnTo>
                              <a:pt x="1185" y="0"/>
                            </a:lnTo>
                            <a:lnTo>
                              <a:pt x="0" y="0"/>
                            </a:lnTo>
                            <a:lnTo>
                              <a:pt x="0" y="1963"/>
                            </a:lnTo>
                            <a:close/>
                            <a:moveTo>
                              <a:pt x="13" y="1946"/>
                            </a:moveTo>
                            <a:lnTo>
                              <a:pt x="1172" y="1946"/>
                            </a:lnTo>
                            <a:lnTo>
                              <a:pt x="1172" y="17"/>
                            </a:lnTo>
                            <a:lnTo>
                              <a:pt x="13" y="17"/>
                            </a:lnTo>
                            <a:lnTo>
                              <a:pt x="13" y="1946"/>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08" name="Freeform 1400"/>
                      <p:cNvSpPr>
                        <a:spLocks/>
                      </p:cNvSpPr>
                      <p:nvPr/>
                    </p:nvSpPr>
                    <p:spPr bwMode="auto">
                      <a:xfrm>
                        <a:off x="7" y="8"/>
                        <a:ext cx="262" cy="435"/>
                      </a:xfrm>
                      <a:custGeom>
                        <a:avLst/>
                        <a:gdLst>
                          <a:gd name="T0" fmla="*/ 0 w 1160"/>
                          <a:gd name="T1" fmla="*/ 1 h 1924"/>
                          <a:gd name="T2" fmla="*/ 1 w 1160"/>
                          <a:gd name="T3" fmla="*/ 1 h 1924"/>
                          <a:gd name="T4" fmla="*/ 1 w 1160"/>
                          <a:gd name="T5" fmla="*/ 0 h 1924"/>
                          <a:gd name="T6" fmla="*/ 0 w 1160"/>
                          <a:gd name="T7" fmla="*/ 0 h 1924"/>
                          <a:gd name="T8" fmla="*/ 0 w 1160"/>
                          <a:gd name="T9" fmla="*/ 1 h 1924"/>
                          <a:gd name="T10" fmla="*/ 0 w 1160"/>
                          <a:gd name="T11" fmla="*/ 1 h 1924"/>
                          <a:gd name="T12" fmla="*/ 1 w 1160"/>
                          <a:gd name="T13" fmla="*/ 1 h 1924"/>
                          <a:gd name="T14" fmla="*/ 1 w 1160"/>
                          <a:gd name="T15" fmla="*/ 0 h 1924"/>
                          <a:gd name="T16" fmla="*/ 0 w 1160"/>
                          <a:gd name="T17" fmla="*/ 0 h 1924"/>
                          <a:gd name="T18" fmla="*/ 0 w 1160"/>
                          <a:gd name="T19" fmla="*/ 1 h 19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924"/>
                          <a:gd name="T32" fmla="*/ 1160 w 1160"/>
                          <a:gd name="T33" fmla="*/ 1924 h 19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924">
                            <a:moveTo>
                              <a:pt x="0" y="1923"/>
                            </a:moveTo>
                            <a:lnTo>
                              <a:pt x="1159" y="1923"/>
                            </a:lnTo>
                            <a:lnTo>
                              <a:pt x="1159" y="0"/>
                            </a:lnTo>
                            <a:lnTo>
                              <a:pt x="0" y="0"/>
                            </a:lnTo>
                            <a:lnTo>
                              <a:pt x="0" y="1923"/>
                            </a:lnTo>
                            <a:close/>
                            <a:moveTo>
                              <a:pt x="11" y="1902"/>
                            </a:moveTo>
                            <a:lnTo>
                              <a:pt x="1150" y="1902"/>
                            </a:lnTo>
                            <a:lnTo>
                              <a:pt x="1150" y="20"/>
                            </a:lnTo>
                            <a:lnTo>
                              <a:pt x="11" y="20"/>
                            </a:lnTo>
                            <a:lnTo>
                              <a:pt x="11" y="1902"/>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09" name="Freeform 1401"/>
                      <p:cNvSpPr>
                        <a:spLocks/>
                      </p:cNvSpPr>
                      <p:nvPr/>
                    </p:nvSpPr>
                    <p:spPr bwMode="auto">
                      <a:xfrm>
                        <a:off x="9" y="13"/>
                        <a:ext cx="257" cy="426"/>
                      </a:xfrm>
                      <a:custGeom>
                        <a:avLst/>
                        <a:gdLst>
                          <a:gd name="T0" fmla="*/ 0 w 1139"/>
                          <a:gd name="T1" fmla="*/ 1 h 1883"/>
                          <a:gd name="T2" fmla="*/ 1 w 1139"/>
                          <a:gd name="T3" fmla="*/ 1 h 1883"/>
                          <a:gd name="T4" fmla="*/ 1 w 1139"/>
                          <a:gd name="T5" fmla="*/ 0 h 1883"/>
                          <a:gd name="T6" fmla="*/ 0 w 1139"/>
                          <a:gd name="T7" fmla="*/ 0 h 1883"/>
                          <a:gd name="T8" fmla="*/ 0 w 1139"/>
                          <a:gd name="T9" fmla="*/ 1 h 1883"/>
                          <a:gd name="T10" fmla="*/ 0 w 1139"/>
                          <a:gd name="T11" fmla="*/ 1 h 1883"/>
                          <a:gd name="T12" fmla="*/ 1 w 1139"/>
                          <a:gd name="T13" fmla="*/ 1 h 1883"/>
                          <a:gd name="T14" fmla="*/ 1 w 1139"/>
                          <a:gd name="T15" fmla="*/ 0 h 1883"/>
                          <a:gd name="T16" fmla="*/ 0 w 1139"/>
                          <a:gd name="T17" fmla="*/ 0 h 1883"/>
                          <a:gd name="T18" fmla="*/ 0 w 1139"/>
                          <a:gd name="T19" fmla="*/ 1 h 18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9"/>
                          <a:gd name="T31" fmla="*/ 0 h 1883"/>
                          <a:gd name="T32" fmla="*/ 1139 w 1139"/>
                          <a:gd name="T33" fmla="*/ 1883 h 18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9" h="1883">
                            <a:moveTo>
                              <a:pt x="0" y="1882"/>
                            </a:moveTo>
                            <a:lnTo>
                              <a:pt x="1138" y="1882"/>
                            </a:lnTo>
                            <a:lnTo>
                              <a:pt x="1138" y="0"/>
                            </a:lnTo>
                            <a:lnTo>
                              <a:pt x="0" y="0"/>
                            </a:lnTo>
                            <a:lnTo>
                              <a:pt x="0" y="1882"/>
                            </a:lnTo>
                            <a:close/>
                            <a:moveTo>
                              <a:pt x="11" y="1864"/>
                            </a:moveTo>
                            <a:lnTo>
                              <a:pt x="1125" y="1864"/>
                            </a:lnTo>
                            <a:lnTo>
                              <a:pt x="1125" y="17"/>
                            </a:lnTo>
                            <a:lnTo>
                              <a:pt x="11" y="17"/>
                            </a:lnTo>
                            <a:lnTo>
                              <a:pt x="11" y="186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0" name="Freeform 1402"/>
                      <p:cNvSpPr>
                        <a:spLocks/>
                      </p:cNvSpPr>
                      <p:nvPr/>
                    </p:nvSpPr>
                    <p:spPr bwMode="auto">
                      <a:xfrm>
                        <a:off x="12" y="17"/>
                        <a:ext cx="251" cy="417"/>
                      </a:xfrm>
                      <a:custGeom>
                        <a:avLst/>
                        <a:gdLst>
                          <a:gd name="T0" fmla="*/ 0 w 1113"/>
                          <a:gd name="T1" fmla="*/ 1 h 1844"/>
                          <a:gd name="T2" fmla="*/ 1 w 1113"/>
                          <a:gd name="T3" fmla="*/ 1 h 1844"/>
                          <a:gd name="T4" fmla="*/ 1 w 1113"/>
                          <a:gd name="T5" fmla="*/ 0 h 1844"/>
                          <a:gd name="T6" fmla="*/ 0 w 1113"/>
                          <a:gd name="T7" fmla="*/ 0 h 1844"/>
                          <a:gd name="T8" fmla="*/ 0 w 1113"/>
                          <a:gd name="T9" fmla="*/ 1 h 1844"/>
                          <a:gd name="T10" fmla="*/ 0 w 1113"/>
                          <a:gd name="T11" fmla="*/ 1 h 1844"/>
                          <a:gd name="T12" fmla="*/ 1 w 1113"/>
                          <a:gd name="T13" fmla="*/ 1 h 1844"/>
                          <a:gd name="T14" fmla="*/ 1 w 1113"/>
                          <a:gd name="T15" fmla="*/ 0 h 1844"/>
                          <a:gd name="T16" fmla="*/ 0 w 1113"/>
                          <a:gd name="T17" fmla="*/ 0 h 1844"/>
                          <a:gd name="T18" fmla="*/ 0 w 1113"/>
                          <a:gd name="T19" fmla="*/ 1 h 18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3"/>
                          <a:gd name="T31" fmla="*/ 0 h 1844"/>
                          <a:gd name="T32" fmla="*/ 1113 w 1113"/>
                          <a:gd name="T33" fmla="*/ 1844 h 18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3" h="1844">
                            <a:moveTo>
                              <a:pt x="0" y="1843"/>
                            </a:moveTo>
                            <a:lnTo>
                              <a:pt x="1112" y="1843"/>
                            </a:lnTo>
                            <a:lnTo>
                              <a:pt x="1112" y="0"/>
                            </a:lnTo>
                            <a:lnTo>
                              <a:pt x="0" y="0"/>
                            </a:lnTo>
                            <a:lnTo>
                              <a:pt x="0" y="1843"/>
                            </a:lnTo>
                            <a:close/>
                            <a:moveTo>
                              <a:pt x="8" y="1824"/>
                            </a:moveTo>
                            <a:lnTo>
                              <a:pt x="1101" y="1824"/>
                            </a:lnTo>
                            <a:lnTo>
                              <a:pt x="1101" y="19"/>
                            </a:lnTo>
                            <a:lnTo>
                              <a:pt x="8" y="19"/>
                            </a:lnTo>
                            <a:lnTo>
                              <a:pt x="8" y="1824"/>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1" name="Freeform 1403"/>
                      <p:cNvSpPr>
                        <a:spLocks/>
                      </p:cNvSpPr>
                      <p:nvPr/>
                    </p:nvSpPr>
                    <p:spPr bwMode="auto">
                      <a:xfrm>
                        <a:off x="14" y="21"/>
                        <a:ext cx="248" cy="410"/>
                      </a:xfrm>
                      <a:custGeom>
                        <a:avLst/>
                        <a:gdLst>
                          <a:gd name="T0" fmla="*/ 0 w 1096"/>
                          <a:gd name="T1" fmla="*/ 1 h 1813"/>
                          <a:gd name="T2" fmla="*/ 1 w 1096"/>
                          <a:gd name="T3" fmla="*/ 1 h 1813"/>
                          <a:gd name="T4" fmla="*/ 1 w 1096"/>
                          <a:gd name="T5" fmla="*/ 0 h 1813"/>
                          <a:gd name="T6" fmla="*/ 0 w 1096"/>
                          <a:gd name="T7" fmla="*/ 0 h 1813"/>
                          <a:gd name="T8" fmla="*/ 0 w 1096"/>
                          <a:gd name="T9" fmla="*/ 1 h 1813"/>
                          <a:gd name="T10" fmla="*/ 0 w 1096"/>
                          <a:gd name="T11" fmla="*/ 1 h 1813"/>
                          <a:gd name="T12" fmla="*/ 1 w 1096"/>
                          <a:gd name="T13" fmla="*/ 1 h 1813"/>
                          <a:gd name="T14" fmla="*/ 1 w 1096"/>
                          <a:gd name="T15" fmla="*/ 0 h 1813"/>
                          <a:gd name="T16" fmla="*/ 0 w 1096"/>
                          <a:gd name="T17" fmla="*/ 0 h 1813"/>
                          <a:gd name="T18" fmla="*/ 0 w 1096"/>
                          <a:gd name="T19" fmla="*/ 1 h 18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1813"/>
                          <a:gd name="T32" fmla="*/ 1096 w 1096"/>
                          <a:gd name="T33" fmla="*/ 1813 h 18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1813">
                            <a:moveTo>
                              <a:pt x="0" y="1812"/>
                            </a:moveTo>
                            <a:lnTo>
                              <a:pt x="1095" y="1812"/>
                            </a:lnTo>
                            <a:lnTo>
                              <a:pt x="1095" y="0"/>
                            </a:lnTo>
                            <a:lnTo>
                              <a:pt x="0" y="0"/>
                            </a:lnTo>
                            <a:lnTo>
                              <a:pt x="0" y="1812"/>
                            </a:lnTo>
                            <a:close/>
                            <a:moveTo>
                              <a:pt x="13" y="1794"/>
                            </a:moveTo>
                            <a:lnTo>
                              <a:pt x="1082" y="1794"/>
                            </a:lnTo>
                            <a:lnTo>
                              <a:pt x="1082" y="17"/>
                            </a:lnTo>
                            <a:lnTo>
                              <a:pt x="13" y="17"/>
                            </a:lnTo>
                            <a:lnTo>
                              <a:pt x="13" y="1794"/>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2" name="Freeform 1404"/>
                      <p:cNvSpPr>
                        <a:spLocks/>
                      </p:cNvSpPr>
                      <p:nvPr/>
                    </p:nvSpPr>
                    <p:spPr bwMode="auto">
                      <a:xfrm>
                        <a:off x="17" y="25"/>
                        <a:ext cx="242" cy="401"/>
                      </a:xfrm>
                      <a:custGeom>
                        <a:avLst/>
                        <a:gdLst>
                          <a:gd name="T0" fmla="*/ 0 w 1070"/>
                          <a:gd name="T1" fmla="*/ 1 h 1774"/>
                          <a:gd name="T2" fmla="*/ 1 w 1070"/>
                          <a:gd name="T3" fmla="*/ 1 h 1774"/>
                          <a:gd name="T4" fmla="*/ 1 w 1070"/>
                          <a:gd name="T5" fmla="*/ 0 h 1774"/>
                          <a:gd name="T6" fmla="*/ 0 w 1070"/>
                          <a:gd name="T7" fmla="*/ 0 h 1774"/>
                          <a:gd name="T8" fmla="*/ 0 w 1070"/>
                          <a:gd name="T9" fmla="*/ 1 h 1774"/>
                          <a:gd name="T10" fmla="*/ 0 w 1070"/>
                          <a:gd name="T11" fmla="*/ 1 h 1774"/>
                          <a:gd name="T12" fmla="*/ 1 w 1070"/>
                          <a:gd name="T13" fmla="*/ 1 h 1774"/>
                          <a:gd name="T14" fmla="*/ 1 w 1070"/>
                          <a:gd name="T15" fmla="*/ 0 h 1774"/>
                          <a:gd name="T16" fmla="*/ 0 w 1070"/>
                          <a:gd name="T17" fmla="*/ 0 h 1774"/>
                          <a:gd name="T18" fmla="*/ 0 w 1070"/>
                          <a:gd name="T19" fmla="*/ 1 h 17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0"/>
                          <a:gd name="T31" fmla="*/ 0 h 1774"/>
                          <a:gd name="T32" fmla="*/ 1070 w 1070"/>
                          <a:gd name="T33" fmla="*/ 1774 h 17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0" h="1774">
                            <a:moveTo>
                              <a:pt x="0" y="1773"/>
                            </a:moveTo>
                            <a:lnTo>
                              <a:pt x="1069" y="1773"/>
                            </a:lnTo>
                            <a:lnTo>
                              <a:pt x="1069" y="0"/>
                            </a:lnTo>
                            <a:lnTo>
                              <a:pt x="0" y="0"/>
                            </a:lnTo>
                            <a:lnTo>
                              <a:pt x="0" y="1773"/>
                            </a:lnTo>
                            <a:close/>
                            <a:moveTo>
                              <a:pt x="10" y="1748"/>
                            </a:moveTo>
                            <a:lnTo>
                              <a:pt x="1060" y="1748"/>
                            </a:lnTo>
                            <a:lnTo>
                              <a:pt x="1060" y="23"/>
                            </a:lnTo>
                            <a:lnTo>
                              <a:pt x="10" y="23"/>
                            </a:lnTo>
                            <a:lnTo>
                              <a:pt x="10" y="174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3" name="Freeform 1405"/>
                      <p:cNvSpPr>
                        <a:spLocks/>
                      </p:cNvSpPr>
                      <p:nvPr/>
                    </p:nvSpPr>
                    <p:spPr bwMode="auto">
                      <a:xfrm>
                        <a:off x="18" y="31"/>
                        <a:ext cx="238" cy="390"/>
                      </a:xfrm>
                      <a:custGeom>
                        <a:avLst/>
                        <a:gdLst>
                          <a:gd name="T0" fmla="*/ 0 w 1054"/>
                          <a:gd name="T1" fmla="*/ 1 h 1724"/>
                          <a:gd name="T2" fmla="*/ 1 w 1054"/>
                          <a:gd name="T3" fmla="*/ 1 h 1724"/>
                          <a:gd name="T4" fmla="*/ 1 w 1054"/>
                          <a:gd name="T5" fmla="*/ 0 h 1724"/>
                          <a:gd name="T6" fmla="*/ 0 w 1054"/>
                          <a:gd name="T7" fmla="*/ 0 h 1724"/>
                          <a:gd name="T8" fmla="*/ 0 w 1054"/>
                          <a:gd name="T9" fmla="*/ 1 h 1724"/>
                          <a:gd name="T10" fmla="*/ 0 w 1054"/>
                          <a:gd name="T11" fmla="*/ 1 h 1724"/>
                          <a:gd name="T12" fmla="*/ 1 w 1054"/>
                          <a:gd name="T13" fmla="*/ 1 h 1724"/>
                          <a:gd name="T14" fmla="*/ 1 w 1054"/>
                          <a:gd name="T15" fmla="*/ 0 h 1724"/>
                          <a:gd name="T16" fmla="*/ 0 w 1054"/>
                          <a:gd name="T17" fmla="*/ 0 h 1724"/>
                          <a:gd name="T18" fmla="*/ 0 w 1054"/>
                          <a:gd name="T19" fmla="*/ 1 h 17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4"/>
                          <a:gd name="T31" fmla="*/ 0 h 1724"/>
                          <a:gd name="T32" fmla="*/ 1054 w 1054"/>
                          <a:gd name="T33" fmla="*/ 1724 h 17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4" h="1724">
                            <a:moveTo>
                              <a:pt x="0" y="1723"/>
                            </a:moveTo>
                            <a:lnTo>
                              <a:pt x="1053" y="1723"/>
                            </a:lnTo>
                            <a:lnTo>
                              <a:pt x="1053" y="0"/>
                            </a:lnTo>
                            <a:lnTo>
                              <a:pt x="0" y="0"/>
                            </a:lnTo>
                            <a:lnTo>
                              <a:pt x="0" y="1723"/>
                            </a:lnTo>
                            <a:close/>
                            <a:moveTo>
                              <a:pt x="13" y="1706"/>
                            </a:moveTo>
                            <a:lnTo>
                              <a:pt x="1040" y="1706"/>
                            </a:lnTo>
                            <a:lnTo>
                              <a:pt x="1040" y="19"/>
                            </a:lnTo>
                            <a:lnTo>
                              <a:pt x="13" y="19"/>
                            </a:lnTo>
                            <a:lnTo>
                              <a:pt x="13" y="1706"/>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4" name="Freeform 1406"/>
                      <p:cNvSpPr>
                        <a:spLocks/>
                      </p:cNvSpPr>
                      <p:nvPr/>
                    </p:nvSpPr>
                    <p:spPr bwMode="auto">
                      <a:xfrm>
                        <a:off x="21" y="34"/>
                        <a:ext cx="232" cy="382"/>
                      </a:xfrm>
                      <a:custGeom>
                        <a:avLst/>
                        <a:gdLst>
                          <a:gd name="T0" fmla="*/ 0 w 1027"/>
                          <a:gd name="T1" fmla="*/ 1 h 1690"/>
                          <a:gd name="T2" fmla="*/ 1 w 1027"/>
                          <a:gd name="T3" fmla="*/ 1 h 1690"/>
                          <a:gd name="T4" fmla="*/ 1 w 1027"/>
                          <a:gd name="T5" fmla="*/ 0 h 1690"/>
                          <a:gd name="T6" fmla="*/ 0 w 1027"/>
                          <a:gd name="T7" fmla="*/ 0 h 1690"/>
                          <a:gd name="T8" fmla="*/ 0 w 1027"/>
                          <a:gd name="T9" fmla="*/ 1 h 1690"/>
                          <a:gd name="T10" fmla="*/ 0 w 1027"/>
                          <a:gd name="T11" fmla="*/ 1 h 1690"/>
                          <a:gd name="T12" fmla="*/ 1 w 1027"/>
                          <a:gd name="T13" fmla="*/ 1 h 1690"/>
                          <a:gd name="T14" fmla="*/ 1 w 1027"/>
                          <a:gd name="T15" fmla="*/ 0 h 1690"/>
                          <a:gd name="T16" fmla="*/ 0 w 1027"/>
                          <a:gd name="T17" fmla="*/ 0 h 1690"/>
                          <a:gd name="T18" fmla="*/ 0 w 1027"/>
                          <a:gd name="T19" fmla="*/ 1 h 16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7"/>
                          <a:gd name="T31" fmla="*/ 0 h 1690"/>
                          <a:gd name="T32" fmla="*/ 1027 w 1027"/>
                          <a:gd name="T33" fmla="*/ 1690 h 16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7" h="1690">
                            <a:moveTo>
                              <a:pt x="0" y="1689"/>
                            </a:moveTo>
                            <a:lnTo>
                              <a:pt x="1026" y="1689"/>
                            </a:lnTo>
                            <a:lnTo>
                              <a:pt x="1026" y="0"/>
                            </a:lnTo>
                            <a:lnTo>
                              <a:pt x="0" y="0"/>
                            </a:lnTo>
                            <a:lnTo>
                              <a:pt x="0" y="1689"/>
                            </a:lnTo>
                            <a:close/>
                            <a:moveTo>
                              <a:pt x="13" y="1668"/>
                            </a:moveTo>
                            <a:lnTo>
                              <a:pt x="1014" y="1668"/>
                            </a:lnTo>
                            <a:lnTo>
                              <a:pt x="1014" y="17"/>
                            </a:lnTo>
                            <a:lnTo>
                              <a:pt x="13" y="17"/>
                            </a:lnTo>
                            <a:lnTo>
                              <a:pt x="13" y="1668"/>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5" name="Freeform 1407"/>
                      <p:cNvSpPr>
                        <a:spLocks/>
                      </p:cNvSpPr>
                      <p:nvPr/>
                    </p:nvSpPr>
                    <p:spPr bwMode="auto">
                      <a:xfrm>
                        <a:off x="24" y="39"/>
                        <a:ext cx="226" cy="374"/>
                      </a:xfrm>
                      <a:custGeom>
                        <a:avLst/>
                        <a:gdLst>
                          <a:gd name="T0" fmla="*/ 0 w 1002"/>
                          <a:gd name="T1" fmla="*/ 1 h 1654"/>
                          <a:gd name="T2" fmla="*/ 1 w 1002"/>
                          <a:gd name="T3" fmla="*/ 1 h 1654"/>
                          <a:gd name="T4" fmla="*/ 1 w 1002"/>
                          <a:gd name="T5" fmla="*/ 0 h 1654"/>
                          <a:gd name="T6" fmla="*/ 0 w 1002"/>
                          <a:gd name="T7" fmla="*/ 0 h 1654"/>
                          <a:gd name="T8" fmla="*/ 0 w 1002"/>
                          <a:gd name="T9" fmla="*/ 1 h 1654"/>
                          <a:gd name="T10" fmla="*/ 0 w 1002"/>
                          <a:gd name="T11" fmla="*/ 1 h 1654"/>
                          <a:gd name="T12" fmla="*/ 0 w 1002"/>
                          <a:gd name="T13" fmla="*/ 1 h 1654"/>
                          <a:gd name="T14" fmla="*/ 0 w 1002"/>
                          <a:gd name="T15" fmla="*/ 0 h 1654"/>
                          <a:gd name="T16" fmla="*/ 0 w 1002"/>
                          <a:gd name="T17" fmla="*/ 0 h 1654"/>
                          <a:gd name="T18" fmla="*/ 0 w 1002"/>
                          <a:gd name="T19" fmla="*/ 1 h 1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2"/>
                          <a:gd name="T31" fmla="*/ 0 h 1654"/>
                          <a:gd name="T32" fmla="*/ 1002 w 1002"/>
                          <a:gd name="T33" fmla="*/ 1654 h 1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2" h="1654">
                            <a:moveTo>
                              <a:pt x="0" y="1653"/>
                            </a:moveTo>
                            <a:lnTo>
                              <a:pt x="1001" y="1653"/>
                            </a:lnTo>
                            <a:lnTo>
                              <a:pt x="1001" y="0"/>
                            </a:lnTo>
                            <a:lnTo>
                              <a:pt x="0" y="0"/>
                            </a:lnTo>
                            <a:lnTo>
                              <a:pt x="0" y="1653"/>
                            </a:lnTo>
                            <a:close/>
                            <a:moveTo>
                              <a:pt x="12" y="1630"/>
                            </a:moveTo>
                            <a:lnTo>
                              <a:pt x="988" y="1630"/>
                            </a:lnTo>
                            <a:lnTo>
                              <a:pt x="988" y="23"/>
                            </a:lnTo>
                            <a:lnTo>
                              <a:pt x="12" y="23"/>
                            </a:lnTo>
                            <a:lnTo>
                              <a:pt x="12" y="163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6" name="Freeform 1408"/>
                      <p:cNvSpPr>
                        <a:spLocks/>
                      </p:cNvSpPr>
                      <p:nvPr/>
                    </p:nvSpPr>
                    <p:spPr bwMode="auto">
                      <a:xfrm>
                        <a:off x="27" y="44"/>
                        <a:ext cx="220" cy="363"/>
                      </a:xfrm>
                      <a:custGeom>
                        <a:avLst/>
                        <a:gdLst>
                          <a:gd name="T0" fmla="*/ 0 w 976"/>
                          <a:gd name="T1" fmla="*/ 1 h 1604"/>
                          <a:gd name="T2" fmla="*/ 0 w 976"/>
                          <a:gd name="T3" fmla="*/ 1 h 1604"/>
                          <a:gd name="T4" fmla="*/ 0 w 976"/>
                          <a:gd name="T5" fmla="*/ 0 h 1604"/>
                          <a:gd name="T6" fmla="*/ 0 w 976"/>
                          <a:gd name="T7" fmla="*/ 0 h 1604"/>
                          <a:gd name="T8" fmla="*/ 0 w 976"/>
                          <a:gd name="T9" fmla="*/ 1 h 1604"/>
                          <a:gd name="T10" fmla="*/ 0 w 976"/>
                          <a:gd name="T11" fmla="*/ 1 h 1604"/>
                          <a:gd name="T12" fmla="*/ 0 w 976"/>
                          <a:gd name="T13" fmla="*/ 1 h 1604"/>
                          <a:gd name="T14" fmla="*/ 0 w 976"/>
                          <a:gd name="T15" fmla="*/ 0 h 1604"/>
                          <a:gd name="T16" fmla="*/ 0 w 976"/>
                          <a:gd name="T17" fmla="*/ 0 h 1604"/>
                          <a:gd name="T18" fmla="*/ 0 w 976"/>
                          <a:gd name="T19" fmla="*/ 1 h 16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6"/>
                          <a:gd name="T31" fmla="*/ 0 h 1604"/>
                          <a:gd name="T32" fmla="*/ 976 w 976"/>
                          <a:gd name="T33" fmla="*/ 1604 h 16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6" h="1604">
                            <a:moveTo>
                              <a:pt x="0" y="1603"/>
                            </a:moveTo>
                            <a:lnTo>
                              <a:pt x="975" y="1603"/>
                            </a:lnTo>
                            <a:lnTo>
                              <a:pt x="975" y="0"/>
                            </a:lnTo>
                            <a:lnTo>
                              <a:pt x="0" y="0"/>
                            </a:lnTo>
                            <a:lnTo>
                              <a:pt x="0" y="1603"/>
                            </a:lnTo>
                            <a:close/>
                            <a:moveTo>
                              <a:pt x="13" y="1580"/>
                            </a:moveTo>
                            <a:lnTo>
                              <a:pt x="962" y="1580"/>
                            </a:lnTo>
                            <a:lnTo>
                              <a:pt x="962" y="22"/>
                            </a:lnTo>
                            <a:lnTo>
                              <a:pt x="13" y="22"/>
                            </a:lnTo>
                            <a:lnTo>
                              <a:pt x="13" y="1580"/>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7" name="Freeform 1409"/>
                      <p:cNvSpPr>
                        <a:spLocks/>
                      </p:cNvSpPr>
                      <p:nvPr/>
                    </p:nvSpPr>
                    <p:spPr bwMode="auto">
                      <a:xfrm>
                        <a:off x="30" y="49"/>
                        <a:ext cx="214" cy="353"/>
                      </a:xfrm>
                      <a:custGeom>
                        <a:avLst/>
                        <a:gdLst>
                          <a:gd name="T0" fmla="*/ 0 w 950"/>
                          <a:gd name="T1" fmla="*/ 1 h 1563"/>
                          <a:gd name="T2" fmla="*/ 0 w 950"/>
                          <a:gd name="T3" fmla="*/ 1 h 1563"/>
                          <a:gd name="T4" fmla="*/ 0 w 950"/>
                          <a:gd name="T5" fmla="*/ 0 h 1563"/>
                          <a:gd name="T6" fmla="*/ 0 w 950"/>
                          <a:gd name="T7" fmla="*/ 0 h 1563"/>
                          <a:gd name="T8" fmla="*/ 0 w 950"/>
                          <a:gd name="T9" fmla="*/ 1 h 1563"/>
                          <a:gd name="T10" fmla="*/ 0 w 950"/>
                          <a:gd name="T11" fmla="*/ 1 h 1563"/>
                          <a:gd name="T12" fmla="*/ 0 w 950"/>
                          <a:gd name="T13" fmla="*/ 1 h 1563"/>
                          <a:gd name="T14" fmla="*/ 0 w 950"/>
                          <a:gd name="T15" fmla="*/ 0 h 1563"/>
                          <a:gd name="T16" fmla="*/ 0 w 950"/>
                          <a:gd name="T17" fmla="*/ 0 h 1563"/>
                          <a:gd name="T18" fmla="*/ 0 w 950"/>
                          <a:gd name="T19" fmla="*/ 1 h 15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0"/>
                          <a:gd name="T31" fmla="*/ 0 h 1563"/>
                          <a:gd name="T32" fmla="*/ 950 w 950"/>
                          <a:gd name="T33" fmla="*/ 1563 h 15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0" h="1563">
                            <a:moveTo>
                              <a:pt x="0" y="1562"/>
                            </a:moveTo>
                            <a:lnTo>
                              <a:pt x="949" y="1562"/>
                            </a:lnTo>
                            <a:lnTo>
                              <a:pt x="949" y="0"/>
                            </a:lnTo>
                            <a:lnTo>
                              <a:pt x="0" y="0"/>
                            </a:lnTo>
                            <a:lnTo>
                              <a:pt x="0" y="1562"/>
                            </a:lnTo>
                            <a:close/>
                            <a:moveTo>
                              <a:pt x="14" y="1540"/>
                            </a:moveTo>
                            <a:lnTo>
                              <a:pt x="932" y="1540"/>
                            </a:lnTo>
                            <a:lnTo>
                              <a:pt x="932" y="25"/>
                            </a:lnTo>
                            <a:lnTo>
                              <a:pt x="14" y="25"/>
                            </a:lnTo>
                            <a:lnTo>
                              <a:pt x="14" y="1540"/>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8" name="Freeform 1410"/>
                      <p:cNvSpPr>
                        <a:spLocks/>
                      </p:cNvSpPr>
                      <p:nvPr/>
                    </p:nvSpPr>
                    <p:spPr bwMode="auto">
                      <a:xfrm>
                        <a:off x="34" y="55"/>
                        <a:ext cx="207" cy="342"/>
                      </a:xfrm>
                      <a:custGeom>
                        <a:avLst/>
                        <a:gdLst>
                          <a:gd name="T0" fmla="*/ 0 w 917"/>
                          <a:gd name="T1" fmla="*/ 1 h 1513"/>
                          <a:gd name="T2" fmla="*/ 0 w 917"/>
                          <a:gd name="T3" fmla="*/ 1 h 1513"/>
                          <a:gd name="T4" fmla="*/ 0 w 917"/>
                          <a:gd name="T5" fmla="*/ 0 h 1513"/>
                          <a:gd name="T6" fmla="*/ 0 w 917"/>
                          <a:gd name="T7" fmla="*/ 0 h 1513"/>
                          <a:gd name="T8" fmla="*/ 0 w 917"/>
                          <a:gd name="T9" fmla="*/ 1 h 1513"/>
                          <a:gd name="T10" fmla="*/ 0 w 917"/>
                          <a:gd name="T11" fmla="*/ 1 h 1513"/>
                          <a:gd name="T12" fmla="*/ 0 w 917"/>
                          <a:gd name="T13" fmla="*/ 1 h 1513"/>
                          <a:gd name="T14" fmla="*/ 0 w 917"/>
                          <a:gd name="T15" fmla="*/ 0 h 1513"/>
                          <a:gd name="T16" fmla="*/ 0 w 917"/>
                          <a:gd name="T17" fmla="*/ 0 h 1513"/>
                          <a:gd name="T18" fmla="*/ 0 w 917"/>
                          <a:gd name="T19" fmla="*/ 1 h 15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7"/>
                          <a:gd name="T31" fmla="*/ 0 h 1513"/>
                          <a:gd name="T32" fmla="*/ 917 w 917"/>
                          <a:gd name="T33" fmla="*/ 1513 h 15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7" h="1513">
                            <a:moveTo>
                              <a:pt x="0" y="1512"/>
                            </a:moveTo>
                            <a:lnTo>
                              <a:pt x="916" y="1512"/>
                            </a:lnTo>
                            <a:lnTo>
                              <a:pt x="916" y="0"/>
                            </a:lnTo>
                            <a:lnTo>
                              <a:pt x="0" y="0"/>
                            </a:lnTo>
                            <a:lnTo>
                              <a:pt x="0" y="1512"/>
                            </a:lnTo>
                            <a:close/>
                            <a:moveTo>
                              <a:pt x="13" y="1490"/>
                            </a:moveTo>
                            <a:lnTo>
                              <a:pt x="903" y="1490"/>
                            </a:lnTo>
                            <a:lnTo>
                              <a:pt x="903" y="22"/>
                            </a:lnTo>
                            <a:lnTo>
                              <a:pt x="13" y="22"/>
                            </a:lnTo>
                            <a:lnTo>
                              <a:pt x="13" y="149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19" name="Freeform 1411"/>
                      <p:cNvSpPr>
                        <a:spLocks/>
                      </p:cNvSpPr>
                      <p:nvPr/>
                    </p:nvSpPr>
                    <p:spPr bwMode="auto">
                      <a:xfrm>
                        <a:off x="37" y="59"/>
                        <a:ext cx="201" cy="333"/>
                      </a:xfrm>
                      <a:custGeom>
                        <a:avLst/>
                        <a:gdLst>
                          <a:gd name="T0" fmla="*/ 0 w 890"/>
                          <a:gd name="T1" fmla="*/ 1 h 1473"/>
                          <a:gd name="T2" fmla="*/ 0 w 890"/>
                          <a:gd name="T3" fmla="*/ 1 h 1473"/>
                          <a:gd name="T4" fmla="*/ 0 w 890"/>
                          <a:gd name="T5" fmla="*/ 0 h 1473"/>
                          <a:gd name="T6" fmla="*/ 0 w 890"/>
                          <a:gd name="T7" fmla="*/ 0 h 1473"/>
                          <a:gd name="T8" fmla="*/ 0 w 890"/>
                          <a:gd name="T9" fmla="*/ 1 h 1473"/>
                          <a:gd name="T10" fmla="*/ 0 w 890"/>
                          <a:gd name="T11" fmla="*/ 1 h 1473"/>
                          <a:gd name="T12" fmla="*/ 0 w 890"/>
                          <a:gd name="T13" fmla="*/ 1 h 1473"/>
                          <a:gd name="T14" fmla="*/ 0 w 890"/>
                          <a:gd name="T15" fmla="*/ 0 h 1473"/>
                          <a:gd name="T16" fmla="*/ 0 w 890"/>
                          <a:gd name="T17" fmla="*/ 0 h 1473"/>
                          <a:gd name="T18" fmla="*/ 0 w 890"/>
                          <a:gd name="T19" fmla="*/ 1 h 14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0"/>
                          <a:gd name="T31" fmla="*/ 0 h 1473"/>
                          <a:gd name="T32" fmla="*/ 890 w 890"/>
                          <a:gd name="T33" fmla="*/ 1473 h 14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0" h="1473">
                            <a:moveTo>
                              <a:pt x="0" y="1472"/>
                            </a:moveTo>
                            <a:lnTo>
                              <a:pt x="889" y="1472"/>
                            </a:lnTo>
                            <a:lnTo>
                              <a:pt x="889" y="0"/>
                            </a:lnTo>
                            <a:lnTo>
                              <a:pt x="0" y="0"/>
                            </a:lnTo>
                            <a:lnTo>
                              <a:pt x="0" y="1472"/>
                            </a:lnTo>
                            <a:close/>
                            <a:moveTo>
                              <a:pt x="16" y="1447"/>
                            </a:moveTo>
                            <a:lnTo>
                              <a:pt x="872" y="1447"/>
                            </a:lnTo>
                            <a:lnTo>
                              <a:pt x="872" y="25"/>
                            </a:lnTo>
                            <a:lnTo>
                              <a:pt x="16" y="25"/>
                            </a:lnTo>
                            <a:lnTo>
                              <a:pt x="16" y="144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0" name="Freeform 1412"/>
                      <p:cNvSpPr>
                        <a:spLocks/>
                      </p:cNvSpPr>
                      <p:nvPr/>
                    </p:nvSpPr>
                    <p:spPr bwMode="auto">
                      <a:xfrm>
                        <a:off x="41" y="66"/>
                        <a:ext cx="193" cy="319"/>
                      </a:xfrm>
                      <a:custGeom>
                        <a:avLst/>
                        <a:gdLst>
                          <a:gd name="T0" fmla="*/ 0 w 857"/>
                          <a:gd name="T1" fmla="*/ 1 h 1413"/>
                          <a:gd name="T2" fmla="*/ 0 w 857"/>
                          <a:gd name="T3" fmla="*/ 1 h 1413"/>
                          <a:gd name="T4" fmla="*/ 0 w 857"/>
                          <a:gd name="T5" fmla="*/ 0 h 1413"/>
                          <a:gd name="T6" fmla="*/ 0 w 857"/>
                          <a:gd name="T7" fmla="*/ 0 h 1413"/>
                          <a:gd name="T8" fmla="*/ 0 w 857"/>
                          <a:gd name="T9" fmla="*/ 1 h 1413"/>
                          <a:gd name="T10" fmla="*/ 0 w 857"/>
                          <a:gd name="T11" fmla="*/ 1 h 1413"/>
                          <a:gd name="T12" fmla="*/ 0 w 857"/>
                          <a:gd name="T13" fmla="*/ 1 h 1413"/>
                          <a:gd name="T14" fmla="*/ 0 w 857"/>
                          <a:gd name="T15" fmla="*/ 0 h 1413"/>
                          <a:gd name="T16" fmla="*/ 0 w 857"/>
                          <a:gd name="T17" fmla="*/ 0 h 1413"/>
                          <a:gd name="T18" fmla="*/ 0 w 857"/>
                          <a:gd name="T19" fmla="*/ 1 h 14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413"/>
                          <a:gd name="T32" fmla="*/ 857 w 857"/>
                          <a:gd name="T33" fmla="*/ 1413 h 14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413">
                            <a:moveTo>
                              <a:pt x="0" y="1412"/>
                            </a:moveTo>
                            <a:lnTo>
                              <a:pt x="856" y="1412"/>
                            </a:lnTo>
                            <a:lnTo>
                              <a:pt x="856" y="0"/>
                            </a:lnTo>
                            <a:lnTo>
                              <a:pt x="0" y="0"/>
                            </a:lnTo>
                            <a:lnTo>
                              <a:pt x="0" y="1412"/>
                            </a:lnTo>
                            <a:close/>
                            <a:moveTo>
                              <a:pt x="15" y="1385"/>
                            </a:moveTo>
                            <a:lnTo>
                              <a:pt x="840" y="1385"/>
                            </a:lnTo>
                            <a:lnTo>
                              <a:pt x="840" y="27"/>
                            </a:lnTo>
                            <a:lnTo>
                              <a:pt x="15" y="27"/>
                            </a:lnTo>
                            <a:lnTo>
                              <a:pt x="15" y="1385"/>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1" name="Freeform 1413"/>
                      <p:cNvSpPr>
                        <a:spLocks/>
                      </p:cNvSpPr>
                      <p:nvPr/>
                    </p:nvSpPr>
                    <p:spPr bwMode="auto">
                      <a:xfrm>
                        <a:off x="45" y="72"/>
                        <a:ext cx="185" cy="308"/>
                      </a:xfrm>
                      <a:custGeom>
                        <a:avLst/>
                        <a:gdLst>
                          <a:gd name="T0" fmla="*/ 0 w 822"/>
                          <a:gd name="T1" fmla="*/ 1 h 1362"/>
                          <a:gd name="T2" fmla="*/ 0 w 822"/>
                          <a:gd name="T3" fmla="*/ 1 h 1362"/>
                          <a:gd name="T4" fmla="*/ 0 w 822"/>
                          <a:gd name="T5" fmla="*/ 0 h 1362"/>
                          <a:gd name="T6" fmla="*/ 0 w 822"/>
                          <a:gd name="T7" fmla="*/ 0 h 1362"/>
                          <a:gd name="T8" fmla="*/ 0 w 822"/>
                          <a:gd name="T9" fmla="*/ 1 h 1362"/>
                          <a:gd name="T10" fmla="*/ 0 w 822"/>
                          <a:gd name="T11" fmla="*/ 1 h 1362"/>
                          <a:gd name="T12" fmla="*/ 0 w 822"/>
                          <a:gd name="T13" fmla="*/ 1 h 1362"/>
                          <a:gd name="T14" fmla="*/ 0 w 822"/>
                          <a:gd name="T15" fmla="*/ 0 h 1362"/>
                          <a:gd name="T16" fmla="*/ 0 w 822"/>
                          <a:gd name="T17" fmla="*/ 0 h 1362"/>
                          <a:gd name="T18" fmla="*/ 0 w 822"/>
                          <a:gd name="T19" fmla="*/ 1 h 13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2"/>
                          <a:gd name="T31" fmla="*/ 0 h 1362"/>
                          <a:gd name="T32" fmla="*/ 822 w 822"/>
                          <a:gd name="T33" fmla="*/ 1362 h 13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2" h="1362">
                            <a:moveTo>
                              <a:pt x="0" y="1361"/>
                            </a:moveTo>
                            <a:lnTo>
                              <a:pt x="821" y="1361"/>
                            </a:lnTo>
                            <a:lnTo>
                              <a:pt x="821" y="0"/>
                            </a:lnTo>
                            <a:lnTo>
                              <a:pt x="0" y="0"/>
                            </a:lnTo>
                            <a:lnTo>
                              <a:pt x="0" y="1361"/>
                            </a:lnTo>
                            <a:close/>
                            <a:moveTo>
                              <a:pt x="16" y="1336"/>
                            </a:moveTo>
                            <a:lnTo>
                              <a:pt x="805" y="1336"/>
                            </a:lnTo>
                            <a:lnTo>
                              <a:pt x="805" y="25"/>
                            </a:lnTo>
                            <a:lnTo>
                              <a:pt x="16" y="25"/>
                            </a:lnTo>
                            <a:lnTo>
                              <a:pt x="16" y="1336"/>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2" name="Freeform 1414"/>
                      <p:cNvSpPr>
                        <a:spLocks/>
                      </p:cNvSpPr>
                      <p:nvPr/>
                    </p:nvSpPr>
                    <p:spPr bwMode="auto">
                      <a:xfrm>
                        <a:off x="48" y="77"/>
                        <a:ext cx="180" cy="297"/>
                      </a:xfrm>
                      <a:custGeom>
                        <a:avLst/>
                        <a:gdLst>
                          <a:gd name="T0" fmla="*/ 0 w 796"/>
                          <a:gd name="T1" fmla="*/ 1 h 1312"/>
                          <a:gd name="T2" fmla="*/ 0 w 796"/>
                          <a:gd name="T3" fmla="*/ 1 h 1312"/>
                          <a:gd name="T4" fmla="*/ 0 w 796"/>
                          <a:gd name="T5" fmla="*/ 0 h 1312"/>
                          <a:gd name="T6" fmla="*/ 0 w 796"/>
                          <a:gd name="T7" fmla="*/ 0 h 1312"/>
                          <a:gd name="T8" fmla="*/ 0 w 796"/>
                          <a:gd name="T9" fmla="*/ 1 h 1312"/>
                          <a:gd name="T10" fmla="*/ 0 w 796"/>
                          <a:gd name="T11" fmla="*/ 1 h 1312"/>
                          <a:gd name="T12" fmla="*/ 0 w 796"/>
                          <a:gd name="T13" fmla="*/ 1 h 1312"/>
                          <a:gd name="T14" fmla="*/ 0 w 796"/>
                          <a:gd name="T15" fmla="*/ 0 h 1312"/>
                          <a:gd name="T16" fmla="*/ 0 w 796"/>
                          <a:gd name="T17" fmla="*/ 0 h 1312"/>
                          <a:gd name="T18" fmla="*/ 0 w 796"/>
                          <a:gd name="T19" fmla="*/ 1 h 1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1312"/>
                          <a:gd name="T32" fmla="*/ 796 w 796"/>
                          <a:gd name="T33" fmla="*/ 1312 h 1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1312">
                            <a:moveTo>
                              <a:pt x="0" y="1311"/>
                            </a:moveTo>
                            <a:lnTo>
                              <a:pt x="795" y="1311"/>
                            </a:lnTo>
                            <a:lnTo>
                              <a:pt x="795" y="0"/>
                            </a:lnTo>
                            <a:lnTo>
                              <a:pt x="0" y="0"/>
                            </a:lnTo>
                            <a:lnTo>
                              <a:pt x="0" y="1311"/>
                            </a:lnTo>
                            <a:close/>
                            <a:moveTo>
                              <a:pt x="16" y="1284"/>
                            </a:moveTo>
                            <a:lnTo>
                              <a:pt x="779" y="1284"/>
                            </a:lnTo>
                            <a:lnTo>
                              <a:pt x="779" y="27"/>
                            </a:lnTo>
                            <a:lnTo>
                              <a:pt x="16" y="27"/>
                            </a:lnTo>
                            <a:lnTo>
                              <a:pt x="16" y="1284"/>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3" name="Freeform 1415"/>
                      <p:cNvSpPr>
                        <a:spLocks/>
                      </p:cNvSpPr>
                      <p:nvPr/>
                    </p:nvSpPr>
                    <p:spPr bwMode="auto">
                      <a:xfrm>
                        <a:off x="51" y="83"/>
                        <a:ext cx="172" cy="284"/>
                      </a:xfrm>
                      <a:custGeom>
                        <a:avLst/>
                        <a:gdLst>
                          <a:gd name="T0" fmla="*/ 0 w 762"/>
                          <a:gd name="T1" fmla="*/ 1 h 1258"/>
                          <a:gd name="T2" fmla="*/ 0 w 762"/>
                          <a:gd name="T3" fmla="*/ 1 h 1258"/>
                          <a:gd name="T4" fmla="*/ 0 w 762"/>
                          <a:gd name="T5" fmla="*/ 0 h 1258"/>
                          <a:gd name="T6" fmla="*/ 0 w 762"/>
                          <a:gd name="T7" fmla="*/ 0 h 1258"/>
                          <a:gd name="T8" fmla="*/ 0 w 762"/>
                          <a:gd name="T9" fmla="*/ 1 h 1258"/>
                          <a:gd name="T10" fmla="*/ 0 w 762"/>
                          <a:gd name="T11" fmla="*/ 1 h 1258"/>
                          <a:gd name="T12" fmla="*/ 0 w 762"/>
                          <a:gd name="T13" fmla="*/ 1 h 1258"/>
                          <a:gd name="T14" fmla="*/ 0 w 762"/>
                          <a:gd name="T15" fmla="*/ 0 h 1258"/>
                          <a:gd name="T16" fmla="*/ 0 w 762"/>
                          <a:gd name="T17" fmla="*/ 0 h 1258"/>
                          <a:gd name="T18" fmla="*/ 0 w 762"/>
                          <a:gd name="T19" fmla="*/ 1 h 12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2"/>
                          <a:gd name="T31" fmla="*/ 0 h 1258"/>
                          <a:gd name="T32" fmla="*/ 762 w 762"/>
                          <a:gd name="T33" fmla="*/ 1258 h 12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2" h="1258">
                            <a:moveTo>
                              <a:pt x="0" y="1257"/>
                            </a:moveTo>
                            <a:lnTo>
                              <a:pt x="761" y="1257"/>
                            </a:lnTo>
                            <a:lnTo>
                              <a:pt x="761" y="0"/>
                            </a:lnTo>
                            <a:lnTo>
                              <a:pt x="0" y="0"/>
                            </a:lnTo>
                            <a:lnTo>
                              <a:pt x="0" y="1257"/>
                            </a:lnTo>
                            <a:close/>
                            <a:moveTo>
                              <a:pt x="15" y="1226"/>
                            </a:moveTo>
                            <a:lnTo>
                              <a:pt x="742" y="1226"/>
                            </a:lnTo>
                            <a:lnTo>
                              <a:pt x="742" y="29"/>
                            </a:lnTo>
                            <a:lnTo>
                              <a:pt x="15" y="29"/>
                            </a:lnTo>
                            <a:lnTo>
                              <a:pt x="15" y="1226"/>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4" name="Freeform 1416"/>
                      <p:cNvSpPr>
                        <a:spLocks/>
                      </p:cNvSpPr>
                      <p:nvPr/>
                    </p:nvSpPr>
                    <p:spPr bwMode="auto">
                      <a:xfrm>
                        <a:off x="55" y="90"/>
                        <a:ext cx="163" cy="270"/>
                      </a:xfrm>
                      <a:custGeom>
                        <a:avLst/>
                        <a:gdLst>
                          <a:gd name="T0" fmla="*/ 0 w 725"/>
                          <a:gd name="T1" fmla="*/ 1 h 1197"/>
                          <a:gd name="T2" fmla="*/ 0 w 725"/>
                          <a:gd name="T3" fmla="*/ 1 h 1197"/>
                          <a:gd name="T4" fmla="*/ 0 w 725"/>
                          <a:gd name="T5" fmla="*/ 0 h 1197"/>
                          <a:gd name="T6" fmla="*/ 0 w 725"/>
                          <a:gd name="T7" fmla="*/ 0 h 1197"/>
                          <a:gd name="T8" fmla="*/ 0 w 725"/>
                          <a:gd name="T9" fmla="*/ 1 h 1197"/>
                          <a:gd name="T10" fmla="*/ 0 w 725"/>
                          <a:gd name="T11" fmla="*/ 1 h 1197"/>
                          <a:gd name="T12" fmla="*/ 0 w 725"/>
                          <a:gd name="T13" fmla="*/ 1 h 1197"/>
                          <a:gd name="T14" fmla="*/ 0 w 725"/>
                          <a:gd name="T15" fmla="*/ 0 h 1197"/>
                          <a:gd name="T16" fmla="*/ 0 w 725"/>
                          <a:gd name="T17" fmla="*/ 0 h 1197"/>
                          <a:gd name="T18" fmla="*/ 0 w 725"/>
                          <a:gd name="T19" fmla="*/ 1 h 1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5"/>
                          <a:gd name="T31" fmla="*/ 0 h 1197"/>
                          <a:gd name="T32" fmla="*/ 725 w 725"/>
                          <a:gd name="T33" fmla="*/ 1197 h 1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5" h="1197">
                            <a:moveTo>
                              <a:pt x="0" y="1196"/>
                            </a:moveTo>
                            <a:lnTo>
                              <a:pt x="724" y="1196"/>
                            </a:lnTo>
                            <a:lnTo>
                              <a:pt x="724" y="0"/>
                            </a:lnTo>
                            <a:lnTo>
                              <a:pt x="0" y="0"/>
                            </a:lnTo>
                            <a:lnTo>
                              <a:pt x="0" y="1196"/>
                            </a:lnTo>
                            <a:close/>
                            <a:moveTo>
                              <a:pt x="19" y="1167"/>
                            </a:moveTo>
                            <a:lnTo>
                              <a:pt x="705" y="1167"/>
                            </a:lnTo>
                            <a:lnTo>
                              <a:pt x="705" y="30"/>
                            </a:lnTo>
                            <a:lnTo>
                              <a:pt x="19" y="30"/>
                            </a:lnTo>
                            <a:lnTo>
                              <a:pt x="19" y="116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5" name="Freeform 1417"/>
                      <p:cNvSpPr>
                        <a:spLocks/>
                      </p:cNvSpPr>
                      <p:nvPr/>
                    </p:nvSpPr>
                    <p:spPr bwMode="auto">
                      <a:xfrm>
                        <a:off x="60" y="97"/>
                        <a:ext cx="155" cy="257"/>
                      </a:xfrm>
                      <a:custGeom>
                        <a:avLst/>
                        <a:gdLst>
                          <a:gd name="T0" fmla="*/ 0 w 686"/>
                          <a:gd name="T1" fmla="*/ 1 h 1138"/>
                          <a:gd name="T2" fmla="*/ 0 w 686"/>
                          <a:gd name="T3" fmla="*/ 1 h 1138"/>
                          <a:gd name="T4" fmla="*/ 0 w 686"/>
                          <a:gd name="T5" fmla="*/ 0 h 1138"/>
                          <a:gd name="T6" fmla="*/ 0 w 686"/>
                          <a:gd name="T7" fmla="*/ 0 h 1138"/>
                          <a:gd name="T8" fmla="*/ 0 w 686"/>
                          <a:gd name="T9" fmla="*/ 1 h 1138"/>
                          <a:gd name="T10" fmla="*/ 0 w 686"/>
                          <a:gd name="T11" fmla="*/ 1 h 1138"/>
                          <a:gd name="T12" fmla="*/ 0 w 686"/>
                          <a:gd name="T13" fmla="*/ 1 h 1138"/>
                          <a:gd name="T14" fmla="*/ 0 w 686"/>
                          <a:gd name="T15" fmla="*/ 0 h 1138"/>
                          <a:gd name="T16" fmla="*/ 0 w 686"/>
                          <a:gd name="T17" fmla="*/ 0 h 1138"/>
                          <a:gd name="T18" fmla="*/ 0 w 686"/>
                          <a:gd name="T19" fmla="*/ 1 h 11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
                          <a:gd name="T31" fmla="*/ 0 h 1138"/>
                          <a:gd name="T32" fmla="*/ 686 w 686"/>
                          <a:gd name="T33" fmla="*/ 1138 h 11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 h="1138">
                            <a:moveTo>
                              <a:pt x="0" y="1137"/>
                            </a:moveTo>
                            <a:lnTo>
                              <a:pt x="685" y="1137"/>
                            </a:lnTo>
                            <a:lnTo>
                              <a:pt x="685" y="0"/>
                            </a:lnTo>
                            <a:lnTo>
                              <a:pt x="0" y="0"/>
                            </a:lnTo>
                            <a:lnTo>
                              <a:pt x="0" y="1137"/>
                            </a:lnTo>
                            <a:close/>
                            <a:moveTo>
                              <a:pt x="18" y="1101"/>
                            </a:moveTo>
                            <a:lnTo>
                              <a:pt x="665" y="1101"/>
                            </a:lnTo>
                            <a:lnTo>
                              <a:pt x="665" y="35"/>
                            </a:lnTo>
                            <a:lnTo>
                              <a:pt x="18" y="35"/>
                            </a:lnTo>
                            <a:lnTo>
                              <a:pt x="18" y="110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6" name="Freeform 1418"/>
                      <p:cNvSpPr>
                        <a:spLocks/>
                      </p:cNvSpPr>
                      <p:nvPr/>
                    </p:nvSpPr>
                    <p:spPr bwMode="auto">
                      <a:xfrm>
                        <a:off x="64" y="105"/>
                        <a:ext cx="146" cy="242"/>
                      </a:xfrm>
                      <a:custGeom>
                        <a:avLst/>
                        <a:gdLst>
                          <a:gd name="T0" fmla="*/ 0 w 647"/>
                          <a:gd name="T1" fmla="*/ 1 h 1073"/>
                          <a:gd name="T2" fmla="*/ 0 w 647"/>
                          <a:gd name="T3" fmla="*/ 1 h 1073"/>
                          <a:gd name="T4" fmla="*/ 0 w 647"/>
                          <a:gd name="T5" fmla="*/ 0 h 1073"/>
                          <a:gd name="T6" fmla="*/ 0 w 647"/>
                          <a:gd name="T7" fmla="*/ 0 h 1073"/>
                          <a:gd name="T8" fmla="*/ 0 w 647"/>
                          <a:gd name="T9" fmla="*/ 1 h 1073"/>
                          <a:gd name="T10" fmla="*/ 0 w 647"/>
                          <a:gd name="T11" fmla="*/ 1 h 1073"/>
                          <a:gd name="T12" fmla="*/ 0 w 647"/>
                          <a:gd name="T13" fmla="*/ 1 h 1073"/>
                          <a:gd name="T14" fmla="*/ 0 w 647"/>
                          <a:gd name="T15" fmla="*/ 0 h 1073"/>
                          <a:gd name="T16" fmla="*/ 0 w 647"/>
                          <a:gd name="T17" fmla="*/ 0 h 1073"/>
                          <a:gd name="T18" fmla="*/ 0 w 647"/>
                          <a:gd name="T19" fmla="*/ 1 h 10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7"/>
                          <a:gd name="T31" fmla="*/ 0 h 1073"/>
                          <a:gd name="T32" fmla="*/ 647 w 647"/>
                          <a:gd name="T33" fmla="*/ 1073 h 10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7" h="1073">
                            <a:moveTo>
                              <a:pt x="0" y="1072"/>
                            </a:moveTo>
                            <a:lnTo>
                              <a:pt x="646" y="1072"/>
                            </a:lnTo>
                            <a:lnTo>
                              <a:pt x="646" y="0"/>
                            </a:lnTo>
                            <a:lnTo>
                              <a:pt x="0" y="0"/>
                            </a:lnTo>
                            <a:lnTo>
                              <a:pt x="0" y="1072"/>
                            </a:lnTo>
                            <a:close/>
                            <a:moveTo>
                              <a:pt x="19" y="1039"/>
                            </a:moveTo>
                            <a:lnTo>
                              <a:pt x="627" y="1039"/>
                            </a:lnTo>
                            <a:lnTo>
                              <a:pt x="627" y="32"/>
                            </a:lnTo>
                            <a:lnTo>
                              <a:pt x="19" y="32"/>
                            </a:lnTo>
                            <a:lnTo>
                              <a:pt x="19" y="1039"/>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7" name="Freeform 1419"/>
                      <p:cNvSpPr>
                        <a:spLocks/>
                      </p:cNvSpPr>
                      <p:nvPr/>
                    </p:nvSpPr>
                    <p:spPr bwMode="auto">
                      <a:xfrm>
                        <a:off x="69" y="113"/>
                        <a:ext cx="137" cy="226"/>
                      </a:xfrm>
                      <a:custGeom>
                        <a:avLst/>
                        <a:gdLst>
                          <a:gd name="T0" fmla="*/ 0 w 608"/>
                          <a:gd name="T1" fmla="*/ 0 h 1003"/>
                          <a:gd name="T2" fmla="*/ 0 w 608"/>
                          <a:gd name="T3" fmla="*/ 0 h 1003"/>
                          <a:gd name="T4" fmla="*/ 0 w 608"/>
                          <a:gd name="T5" fmla="*/ 0 h 1003"/>
                          <a:gd name="T6" fmla="*/ 0 w 608"/>
                          <a:gd name="T7" fmla="*/ 0 h 1003"/>
                          <a:gd name="T8" fmla="*/ 0 w 608"/>
                          <a:gd name="T9" fmla="*/ 0 h 1003"/>
                          <a:gd name="T10" fmla="*/ 0 w 608"/>
                          <a:gd name="T11" fmla="*/ 0 h 1003"/>
                          <a:gd name="T12" fmla="*/ 0 w 608"/>
                          <a:gd name="T13" fmla="*/ 0 h 1003"/>
                          <a:gd name="T14" fmla="*/ 0 w 608"/>
                          <a:gd name="T15" fmla="*/ 0 h 1003"/>
                          <a:gd name="T16" fmla="*/ 0 w 608"/>
                          <a:gd name="T17" fmla="*/ 0 h 1003"/>
                          <a:gd name="T18" fmla="*/ 0 w 608"/>
                          <a:gd name="T19" fmla="*/ 0 h 10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8"/>
                          <a:gd name="T31" fmla="*/ 0 h 1003"/>
                          <a:gd name="T32" fmla="*/ 608 w 608"/>
                          <a:gd name="T33" fmla="*/ 1003 h 10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8" h="1003">
                            <a:moveTo>
                              <a:pt x="0" y="1002"/>
                            </a:moveTo>
                            <a:lnTo>
                              <a:pt x="607" y="1002"/>
                            </a:lnTo>
                            <a:lnTo>
                              <a:pt x="607" y="0"/>
                            </a:lnTo>
                            <a:lnTo>
                              <a:pt x="0" y="0"/>
                            </a:lnTo>
                            <a:lnTo>
                              <a:pt x="0" y="1002"/>
                            </a:lnTo>
                            <a:close/>
                            <a:moveTo>
                              <a:pt x="23" y="967"/>
                            </a:moveTo>
                            <a:lnTo>
                              <a:pt x="587" y="967"/>
                            </a:lnTo>
                            <a:lnTo>
                              <a:pt x="587" y="35"/>
                            </a:lnTo>
                            <a:lnTo>
                              <a:pt x="23" y="35"/>
                            </a:lnTo>
                            <a:lnTo>
                              <a:pt x="23" y="967"/>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8" name="Freeform 1420"/>
                      <p:cNvSpPr>
                        <a:spLocks/>
                      </p:cNvSpPr>
                      <p:nvPr/>
                    </p:nvSpPr>
                    <p:spPr bwMode="auto">
                      <a:xfrm>
                        <a:off x="74" y="121"/>
                        <a:ext cx="127" cy="211"/>
                      </a:xfrm>
                      <a:custGeom>
                        <a:avLst/>
                        <a:gdLst>
                          <a:gd name="T0" fmla="*/ 0 w 565"/>
                          <a:gd name="T1" fmla="*/ 0 h 933"/>
                          <a:gd name="T2" fmla="*/ 0 w 565"/>
                          <a:gd name="T3" fmla="*/ 0 h 933"/>
                          <a:gd name="T4" fmla="*/ 0 w 565"/>
                          <a:gd name="T5" fmla="*/ 0 h 933"/>
                          <a:gd name="T6" fmla="*/ 0 w 565"/>
                          <a:gd name="T7" fmla="*/ 0 h 933"/>
                          <a:gd name="T8" fmla="*/ 0 w 565"/>
                          <a:gd name="T9" fmla="*/ 0 h 933"/>
                          <a:gd name="T10" fmla="*/ 0 w 565"/>
                          <a:gd name="T11" fmla="*/ 0 h 933"/>
                          <a:gd name="T12" fmla="*/ 0 w 565"/>
                          <a:gd name="T13" fmla="*/ 0 h 933"/>
                          <a:gd name="T14" fmla="*/ 0 w 565"/>
                          <a:gd name="T15" fmla="*/ 0 h 933"/>
                          <a:gd name="T16" fmla="*/ 0 w 565"/>
                          <a:gd name="T17" fmla="*/ 0 h 933"/>
                          <a:gd name="T18" fmla="*/ 0 w 565"/>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5"/>
                          <a:gd name="T31" fmla="*/ 0 h 933"/>
                          <a:gd name="T32" fmla="*/ 565 w 565"/>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5" h="933">
                            <a:moveTo>
                              <a:pt x="0" y="932"/>
                            </a:moveTo>
                            <a:lnTo>
                              <a:pt x="564" y="932"/>
                            </a:lnTo>
                            <a:lnTo>
                              <a:pt x="564" y="0"/>
                            </a:lnTo>
                            <a:lnTo>
                              <a:pt x="0" y="0"/>
                            </a:lnTo>
                            <a:lnTo>
                              <a:pt x="0" y="932"/>
                            </a:lnTo>
                            <a:close/>
                            <a:moveTo>
                              <a:pt x="20" y="894"/>
                            </a:moveTo>
                            <a:lnTo>
                              <a:pt x="541" y="894"/>
                            </a:lnTo>
                            <a:lnTo>
                              <a:pt x="541" y="38"/>
                            </a:lnTo>
                            <a:lnTo>
                              <a:pt x="20" y="38"/>
                            </a:lnTo>
                            <a:lnTo>
                              <a:pt x="20" y="89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29" name="Freeform 1421"/>
                      <p:cNvSpPr>
                        <a:spLocks/>
                      </p:cNvSpPr>
                      <p:nvPr/>
                    </p:nvSpPr>
                    <p:spPr bwMode="auto">
                      <a:xfrm>
                        <a:off x="78" y="128"/>
                        <a:ext cx="118" cy="194"/>
                      </a:xfrm>
                      <a:custGeom>
                        <a:avLst/>
                        <a:gdLst>
                          <a:gd name="T0" fmla="*/ 0 w 523"/>
                          <a:gd name="T1" fmla="*/ 0 h 862"/>
                          <a:gd name="T2" fmla="*/ 0 w 523"/>
                          <a:gd name="T3" fmla="*/ 0 h 862"/>
                          <a:gd name="T4" fmla="*/ 0 w 523"/>
                          <a:gd name="T5" fmla="*/ 0 h 862"/>
                          <a:gd name="T6" fmla="*/ 0 w 523"/>
                          <a:gd name="T7" fmla="*/ 0 h 862"/>
                          <a:gd name="T8" fmla="*/ 0 w 523"/>
                          <a:gd name="T9" fmla="*/ 0 h 862"/>
                          <a:gd name="T10" fmla="*/ 0 w 523"/>
                          <a:gd name="T11" fmla="*/ 0 h 862"/>
                          <a:gd name="T12" fmla="*/ 0 w 523"/>
                          <a:gd name="T13" fmla="*/ 0 h 862"/>
                          <a:gd name="T14" fmla="*/ 0 w 523"/>
                          <a:gd name="T15" fmla="*/ 0 h 862"/>
                          <a:gd name="T16" fmla="*/ 0 w 523"/>
                          <a:gd name="T17" fmla="*/ 0 h 862"/>
                          <a:gd name="T18" fmla="*/ 0 w 523"/>
                          <a:gd name="T19" fmla="*/ 0 h 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3"/>
                          <a:gd name="T31" fmla="*/ 0 h 862"/>
                          <a:gd name="T32" fmla="*/ 523 w 523"/>
                          <a:gd name="T33" fmla="*/ 862 h 8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3" h="862">
                            <a:moveTo>
                              <a:pt x="0" y="861"/>
                            </a:moveTo>
                            <a:lnTo>
                              <a:pt x="522" y="861"/>
                            </a:lnTo>
                            <a:lnTo>
                              <a:pt x="522" y="0"/>
                            </a:lnTo>
                            <a:lnTo>
                              <a:pt x="0" y="0"/>
                            </a:lnTo>
                            <a:lnTo>
                              <a:pt x="0" y="861"/>
                            </a:lnTo>
                            <a:close/>
                            <a:moveTo>
                              <a:pt x="24" y="824"/>
                            </a:moveTo>
                            <a:lnTo>
                              <a:pt x="496" y="824"/>
                            </a:lnTo>
                            <a:lnTo>
                              <a:pt x="496" y="37"/>
                            </a:lnTo>
                            <a:lnTo>
                              <a:pt x="24" y="37"/>
                            </a:lnTo>
                            <a:lnTo>
                              <a:pt x="24" y="824"/>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0" name="Freeform 1422"/>
                      <p:cNvSpPr>
                        <a:spLocks/>
                      </p:cNvSpPr>
                      <p:nvPr/>
                    </p:nvSpPr>
                    <p:spPr bwMode="auto">
                      <a:xfrm>
                        <a:off x="83" y="138"/>
                        <a:ext cx="107" cy="177"/>
                      </a:xfrm>
                      <a:custGeom>
                        <a:avLst/>
                        <a:gdLst>
                          <a:gd name="T0" fmla="*/ 0 w 476"/>
                          <a:gd name="T1" fmla="*/ 0 h 783"/>
                          <a:gd name="T2" fmla="*/ 0 w 476"/>
                          <a:gd name="T3" fmla="*/ 0 h 783"/>
                          <a:gd name="T4" fmla="*/ 0 w 476"/>
                          <a:gd name="T5" fmla="*/ 0 h 783"/>
                          <a:gd name="T6" fmla="*/ 0 w 476"/>
                          <a:gd name="T7" fmla="*/ 0 h 783"/>
                          <a:gd name="T8" fmla="*/ 0 w 476"/>
                          <a:gd name="T9" fmla="*/ 0 h 783"/>
                          <a:gd name="T10" fmla="*/ 0 w 476"/>
                          <a:gd name="T11" fmla="*/ 0 h 783"/>
                          <a:gd name="T12" fmla="*/ 0 w 476"/>
                          <a:gd name="T13" fmla="*/ 0 h 783"/>
                          <a:gd name="T14" fmla="*/ 0 w 476"/>
                          <a:gd name="T15" fmla="*/ 0 h 783"/>
                          <a:gd name="T16" fmla="*/ 0 w 476"/>
                          <a:gd name="T17" fmla="*/ 0 h 783"/>
                          <a:gd name="T18" fmla="*/ 0 w 476"/>
                          <a:gd name="T19" fmla="*/ 0 h 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
                          <a:gd name="T31" fmla="*/ 0 h 783"/>
                          <a:gd name="T32" fmla="*/ 476 w 476"/>
                          <a:gd name="T33" fmla="*/ 783 h 7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 h="783">
                            <a:moveTo>
                              <a:pt x="0" y="782"/>
                            </a:moveTo>
                            <a:lnTo>
                              <a:pt x="475" y="782"/>
                            </a:lnTo>
                            <a:lnTo>
                              <a:pt x="475" y="0"/>
                            </a:lnTo>
                            <a:lnTo>
                              <a:pt x="0" y="0"/>
                            </a:lnTo>
                            <a:lnTo>
                              <a:pt x="0" y="782"/>
                            </a:lnTo>
                            <a:close/>
                            <a:moveTo>
                              <a:pt x="21" y="744"/>
                            </a:moveTo>
                            <a:lnTo>
                              <a:pt x="453" y="744"/>
                            </a:lnTo>
                            <a:lnTo>
                              <a:pt x="453" y="38"/>
                            </a:lnTo>
                            <a:lnTo>
                              <a:pt x="21" y="38"/>
                            </a:lnTo>
                            <a:lnTo>
                              <a:pt x="21" y="744"/>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1" name="Freeform 1423"/>
                      <p:cNvSpPr>
                        <a:spLocks/>
                      </p:cNvSpPr>
                      <p:nvPr/>
                    </p:nvSpPr>
                    <p:spPr bwMode="auto">
                      <a:xfrm>
                        <a:off x="89" y="146"/>
                        <a:ext cx="96" cy="159"/>
                      </a:xfrm>
                      <a:custGeom>
                        <a:avLst/>
                        <a:gdLst>
                          <a:gd name="T0" fmla="*/ 0 w 429"/>
                          <a:gd name="T1" fmla="*/ 0 h 706"/>
                          <a:gd name="T2" fmla="*/ 0 w 429"/>
                          <a:gd name="T3" fmla="*/ 0 h 706"/>
                          <a:gd name="T4" fmla="*/ 0 w 429"/>
                          <a:gd name="T5" fmla="*/ 0 h 706"/>
                          <a:gd name="T6" fmla="*/ 0 w 429"/>
                          <a:gd name="T7" fmla="*/ 0 h 706"/>
                          <a:gd name="T8" fmla="*/ 0 w 429"/>
                          <a:gd name="T9" fmla="*/ 0 h 706"/>
                          <a:gd name="T10" fmla="*/ 0 w 429"/>
                          <a:gd name="T11" fmla="*/ 0 h 706"/>
                          <a:gd name="T12" fmla="*/ 0 w 429"/>
                          <a:gd name="T13" fmla="*/ 0 h 706"/>
                          <a:gd name="T14" fmla="*/ 0 w 429"/>
                          <a:gd name="T15" fmla="*/ 0 h 706"/>
                          <a:gd name="T16" fmla="*/ 0 w 429"/>
                          <a:gd name="T17" fmla="*/ 0 h 706"/>
                          <a:gd name="T18" fmla="*/ 0 w 429"/>
                          <a:gd name="T19" fmla="*/ 0 h 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706"/>
                          <a:gd name="T32" fmla="*/ 429 w 429"/>
                          <a:gd name="T33" fmla="*/ 706 h 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706">
                            <a:moveTo>
                              <a:pt x="0" y="705"/>
                            </a:moveTo>
                            <a:lnTo>
                              <a:pt x="428" y="705"/>
                            </a:lnTo>
                            <a:lnTo>
                              <a:pt x="428" y="0"/>
                            </a:lnTo>
                            <a:lnTo>
                              <a:pt x="0" y="0"/>
                            </a:lnTo>
                            <a:lnTo>
                              <a:pt x="0" y="705"/>
                            </a:lnTo>
                            <a:close/>
                            <a:moveTo>
                              <a:pt x="25" y="663"/>
                            </a:moveTo>
                            <a:lnTo>
                              <a:pt x="402" y="663"/>
                            </a:lnTo>
                            <a:lnTo>
                              <a:pt x="402" y="39"/>
                            </a:lnTo>
                            <a:lnTo>
                              <a:pt x="25" y="39"/>
                            </a:lnTo>
                            <a:lnTo>
                              <a:pt x="25" y="663"/>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2" name="Freeform 1424"/>
                      <p:cNvSpPr>
                        <a:spLocks/>
                      </p:cNvSpPr>
                      <p:nvPr/>
                    </p:nvSpPr>
                    <p:spPr bwMode="auto">
                      <a:xfrm>
                        <a:off x="95" y="156"/>
                        <a:ext cx="84" cy="140"/>
                      </a:xfrm>
                      <a:custGeom>
                        <a:avLst/>
                        <a:gdLst>
                          <a:gd name="T0" fmla="*/ 0 w 377"/>
                          <a:gd name="T1" fmla="*/ 0 h 622"/>
                          <a:gd name="T2" fmla="*/ 0 w 377"/>
                          <a:gd name="T3" fmla="*/ 0 h 622"/>
                          <a:gd name="T4" fmla="*/ 0 w 377"/>
                          <a:gd name="T5" fmla="*/ 0 h 622"/>
                          <a:gd name="T6" fmla="*/ 0 w 377"/>
                          <a:gd name="T7" fmla="*/ 0 h 622"/>
                          <a:gd name="T8" fmla="*/ 0 w 377"/>
                          <a:gd name="T9" fmla="*/ 0 h 622"/>
                          <a:gd name="T10" fmla="*/ 0 w 377"/>
                          <a:gd name="T11" fmla="*/ 0 h 622"/>
                          <a:gd name="T12" fmla="*/ 0 w 377"/>
                          <a:gd name="T13" fmla="*/ 0 h 622"/>
                          <a:gd name="T14" fmla="*/ 0 w 377"/>
                          <a:gd name="T15" fmla="*/ 0 h 622"/>
                          <a:gd name="T16" fmla="*/ 0 w 377"/>
                          <a:gd name="T17" fmla="*/ 0 h 622"/>
                          <a:gd name="T18" fmla="*/ 0 w 377"/>
                          <a:gd name="T19" fmla="*/ 0 h 6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
                          <a:gd name="T31" fmla="*/ 0 h 622"/>
                          <a:gd name="T32" fmla="*/ 377 w 377"/>
                          <a:gd name="T33" fmla="*/ 622 h 6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 h="622">
                            <a:moveTo>
                              <a:pt x="0" y="621"/>
                            </a:moveTo>
                            <a:lnTo>
                              <a:pt x="376" y="621"/>
                            </a:lnTo>
                            <a:lnTo>
                              <a:pt x="376" y="0"/>
                            </a:lnTo>
                            <a:lnTo>
                              <a:pt x="0" y="0"/>
                            </a:lnTo>
                            <a:lnTo>
                              <a:pt x="0" y="621"/>
                            </a:lnTo>
                            <a:close/>
                            <a:moveTo>
                              <a:pt x="29" y="577"/>
                            </a:moveTo>
                            <a:lnTo>
                              <a:pt x="348" y="577"/>
                            </a:lnTo>
                            <a:lnTo>
                              <a:pt x="348" y="46"/>
                            </a:lnTo>
                            <a:lnTo>
                              <a:pt x="29" y="46"/>
                            </a:lnTo>
                            <a:lnTo>
                              <a:pt x="29" y="577"/>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3" name="Freeform 1425"/>
                      <p:cNvSpPr>
                        <a:spLocks/>
                      </p:cNvSpPr>
                      <p:nvPr/>
                    </p:nvSpPr>
                    <p:spPr bwMode="auto">
                      <a:xfrm>
                        <a:off x="101" y="166"/>
                        <a:ext cx="73" cy="120"/>
                      </a:xfrm>
                      <a:custGeom>
                        <a:avLst/>
                        <a:gdLst>
                          <a:gd name="T0" fmla="*/ 0 w 326"/>
                          <a:gd name="T1" fmla="*/ 0 h 532"/>
                          <a:gd name="T2" fmla="*/ 0 w 326"/>
                          <a:gd name="T3" fmla="*/ 0 h 532"/>
                          <a:gd name="T4" fmla="*/ 0 w 326"/>
                          <a:gd name="T5" fmla="*/ 0 h 532"/>
                          <a:gd name="T6" fmla="*/ 0 w 326"/>
                          <a:gd name="T7" fmla="*/ 0 h 532"/>
                          <a:gd name="T8" fmla="*/ 0 w 326"/>
                          <a:gd name="T9" fmla="*/ 0 h 532"/>
                          <a:gd name="T10" fmla="*/ 0 w 326"/>
                          <a:gd name="T11" fmla="*/ 0 h 532"/>
                          <a:gd name="T12" fmla="*/ 0 w 326"/>
                          <a:gd name="T13" fmla="*/ 0 h 532"/>
                          <a:gd name="T14" fmla="*/ 0 w 326"/>
                          <a:gd name="T15" fmla="*/ 0 h 532"/>
                          <a:gd name="T16" fmla="*/ 0 w 326"/>
                          <a:gd name="T17" fmla="*/ 0 h 532"/>
                          <a:gd name="T18" fmla="*/ 0 w 326"/>
                          <a:gd name="T19" fmla="*/ 0 h 5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532"/>
                          <a:gd name="T32" fmla="*/ 326 w 326"/>
                          <a:gd name="T33" fmla="*/ 532 h 5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532">
                            <a:moveTo>
                              <a:pt x="0" y="531"/>
                            </a:moveTo>
                            <a:lnTo>
                              <a:pt x="325" y="531"/>
                            </a:lnTo>
                            <a:lnTo>
                              <a:pt x="325" y="0"/>
                            </a:lnTo>
                            <a:lnTo>
                              <a:pt x="0" y="0"/>
                            </a:lnTo>
                            <a:lnTo>
                              <a:pt x="0" y="531"/>
                            </a:lnTo>
                            <a:close/>
                            <a:moveTo>
                              <a:pt x="27" y="483"/>
                            </a:moveTo>
                            <a:lnTo>
                              <a:pt x="297" y="483"/>
                            </a:lnTo>
                            <a:lnTo>
                              <a:pt x="297" y="48"/>
                            </a:lnTo>
                            <a:lnTo>
                              <a:pt x="27" y="48"/>
                            </a:lnTo>
                            <a:lnTo>
                              <a:pt x="27" y="48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4" name="Freeform 1426"/>
                      <p:cNvSpPr>
                        <a:spLocks/>
                      </p:cNvSpPr>
                      <p:nvPr/>
                    </p:nvSpPr>
                    <p:spPr bwMode="auto">
                      <a:xfrm>
                        <a:off x="108" y="177"/>
                        <a:ext cx="59" cy="97"/>
                      </a:xfrm>
                      <a:custGeom>
                        <a:avLst/>
                        <a:gdLst>
                          <a:gd name="T0" fmla="*/ 0 w 266"/>
                          <a:gd name="T1" fmla="*/ 0 h 432"/>
                          <a:gd name="T2" fmla="*/ 0 w 266"/>
                          <a:gd name="T3" fmla="*/ 0 h 432"/>
                          <a:gd name="T4" fmla="*/ 0 w 266"/>
                          <a:gd name="T5" fmla="*/ 0 h 432"/>
                          <a:gd name="T6" fmla="*/ 0 w 266"/>
                          <a:gd name="T7" fmla="*/ 0 h 432"/>
                          <a:gd name="T8" fmla="*/ 0 w 266"/>
                          <a:gd name="T9" fmla="*/ 0 h 432"/>
                          <a:gd name="T10" fmla="*/ 0 w 266"/>
                          <a:gd name="T11" fmla="*/ 0 h 432"/>
                          <a:gd name="T12" fmla="*/ 0 w 266"/>
                          <a:gd name="T13" fmla="*/ 0 h 432"/>
                          <a:gd name="T14" fmla="*/ 0 w 266"/>
                          <a:gd name="T15" fmla="*/ 0 h 432"/>
                          <a:gd name="T16" fmla="*/ 0 w 266"/>
                          <a:gd name="T17" fmla="*/ 0 h 432"/>
                          <a:gd name="T18" fmla="*/ 0 w 266"/>
                          <a:gd name="T19" fmla="*/ 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32"/>
                          <a:gd name="T32" fmla="*/ 266 w 266"/>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32">
                            <a:moveTo>
                              <a:pt x="0" y="431"/>
                            </a:moveTo>
                            <a:lnTo>
                              <a:pt x="265" y="431"/>
                            </a:lnTo>
                            <a:lnTo>
                              <a:pt x="265" y="0"/>
                            </a:lnTo>
                            <a:lnTo>
                              <a:pt x="0" y="0"/>
                            </a:lnTo>
                            <a:lnTo>
                              <a:pt x="0" y="431"/>
                            </a:lnTo>
                            <a:close/>
                            <a:moveTo>
                              <a:pt x="30" y="381"/>
                            </a:moveTo>
                            <a:lnTo>
                              <a:pt x="233" y="381"/>
                            </a:lnTo>
                            <a:lnTo>
                              <a:pt x="233" y="49"/>
                            </a:lnTo>
                            <a:lnTo>
                              <a:pt x="30" y="49"/>
                            </a:lnTo>
                            <a:lnTo>
                              <a:pt x="30" y="38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5" name="Freeform 1427"/>
                      <p:cNvSpPr>
                        <a:spLocks/>
                      </p:cNvSpPr>
                      <p:nvPr/>
                    </p:nvSpPr>
                    <p:spPr bwMode="auto">
                      <a:xfrm>
                        <a:off x="114" y="188"/>
                        <a:ext cx="45" cy="76"/>
                      </a:xfrm>
                      <a:custGeom>
                        <a:avLst/>
                        <a:gdLst>
                          <a:gd name="T0" fmla="*/ 0 w 203"/>
                          <a:gd name="T1" fmla="*/ 0 h 341"/>
                          <a:gd name="T2" fmla="*/ 0 w 203"/>
                          <a:gd name="T3" fmla="*/ 0 h 341"/>
                          <a:gd name="T4" fmla="*/ 0 w 203"/>
                          <a:gd name="T5" fmla="*/ 0 h 341"/>
                          <a:gd name="T6" fmla="*/ 0 w 203"/>
                          <a:gd name="T7" fmla="*/ 0 h 341"/>
                          <a:gd name="T8" fmla="*/ 0 w 203"/>
                          <a:gd name="T9" fmla="*/ 0 h 341"/>
                          <a:gd name="T10" fmla="*/ 0 w 203"/>
                          <a:gd name="T11" fmla="*/ 0 h 341"/>
                          <a:gd name="T12" fmla="*/ 0 w 203"/>
                          <a:gd name="T13" fmla="*/ 0 h 341"/>
                          <a:gd name="T14" fmla="*/ 0 w 203"/>
                          <a:gd name="T15" fmla="*/ 0 h 341"/>
                          <a:gd name="T16" fmla="*/ 0 w 203"/>
                          <a:gd name="T17" fmla="*/ 0 h 341"/>
                          <a:gd name="T18" fmla="*/ 0 w 203"/>
                          <a:gd name="T19" fmla="*/ 0 h 3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341"/>
                          <a:gd name="T32" fmla="*/ 203 w 203"/>
                          <a:gd name="T33" fmla="*/ 341 h 3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341">
                            <a:moveTo>
                              <a:pt x="0" y="340"/>
                            </a:moveTo>
                            <a:lnTo>
                              <a:pt x="202" y="340"/>
                            </a:lnTo>
                            <a:lnTo>
                              <a:pt x="202" y="0"/>
                            </a:lnTo>
                            <a:lnTo>
                              <a:pt x="0" y="0"/>
                            </a:lnTo>
                            <a:lnTo>
                              <a:pt x="0" y="340"/>
                            </a:lnTo>
                            <a:close/>
                            <a:moveTo>
                              <a:pt x="31" y="287"/>
                            </a:moveTo>
                            <a:lnTo>
                              <a:pt x="172" y="287"/>
                            </a:lnTo>
                            <a:lnTo>
                              <a:pt x="172" y="53"/>
                            </a:lnTo>
                            <a:lnTo>
                              <a:pt x="31" y="53"/>
                            </a:lnTo>
                            <a:lnTo>
                              <a:pt x="31" y="28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6" name="Freeform 1428"/>
                      <p:cNvSpPr>
                        <a:spLocks/>
                      </p:cNvSpPr>
                      <p:nvPr/>
                    </p:nvSpPr>
                    <p:spPr bwMode="auto">
                      <a:xfrm>
                        <a:off x="122" y="200"/>
                        <a:ext cx="31" cy="52"/>
                      </a:xfrm>
                      <a:custGeom>
                        <a:avLst/>
                        <a:gdLst>
                          <a:gd name="T0" fmla="*/ 0 w 142"/>
                          <a:gd name="T1" fmla="*/ 0 h 232"/>
                          <a:gd name="T2" fmla="*/ 0 w 142"/>
                          <a:gd name="T3" fmla="*/ 0 h 232"/>
                          <a:gd name="T4" fmla="*/ 0 w 142"/>
                          <a:gd name="T5" fmla="*/ 0 h 232"/>
                          <a:gd name="T6" fmla="*/ 0 w 142"/>
                          <a:gd name="T7" fmla="*/ 0 h 232"/>
                          <a:gd name="T8" fmla="*/ 0 w 142"/>
                          <a:gd name="T9" fmla="*/ 0 h 232"/>
                          <a:gd name="T10" fmla="*/ 0 w 142"/>
                          <a:gd name="T11" fmla="*/ 0 h 232"/>
                          <a:gd name="T12" fmla="*/ 0 w 142"/>
                          <a:gd name="T13" fmla="*/ 0 h 232"/>
                          <a:gd name="T14" fmla="*/ 0 w 142"/>
                          <a:gd name="T15" fmla="*/ 0 h 232"/>
                          <a:gd name="T16" fmla="*/ 0 w 142"/>
                          <a:gd name="T17" fmla="*/ 0 h 232"/>
                          <a:gd name="T18" fmla="*/ 0 w 142"/>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232"/>
                          <a:gd name="T32" fmla="*/ 142 w 142"/>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232">
                            <a:moveTo>
                              <a:pt x="0" y="231"/>
                            </a:moveTo>
                            <a:lnTo>
                              <a:pt x="141" y="231"/>
                            </a:lnTo>
                            <a:lnTo>
                              <a:pt x="141" y="0"/>
                            </a:lnTo>
                            <a:lnTo>
                              <a:pt x="0" y="0"/>
                            </a:lnTo>
                            <a:lnTo>
                              <a:pt x="0" y="231"/>
                            </a:lnTo>
                            <a:close/>
                            <a:moveTo>
                              <a:pt x="32" y="177"/>
                            </a:moveTo>
                            <a:lnTo>
                              <a:pt x="107" y="177"/>
                            </a:lnTo>
                            <a:lnTo>
                              <a:pt x="107" y="52"/>
                            </a:lnTo>
                            <a:lnTo>
                              <a:pt x="32" y="52"/>
                            </a:lnTo>
                            <a:lnTo>
                              <a:pt x="32" y="177"/>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7" name="Freeform 1429"/>
                      <p:cNvSpPr>
                        <a:spLocks/>
                      </p:cNvSpPr>
                      <p:nvPr/>
                    </p:nvSpPr>
                    <p:spPr bwMode="auto">
                      <a:xfrm>
                        <a:off x="129" y="213"/>
                        <a:ext cx="16" cy="26"/>
                      </a:xfrm>
                      <a:custGeom>
                        <a:avLst/>
                        <a:gdLst>
                          <a:gd name="T0" fmla="*/ 0 w 73"/>
                          <a:gd name="T1" fmla="*/ 0 h 121"/>
                          <a:gd name="T2" fmla="*/ 0 w 73"/>
                          <a:gd name="T3" fmla="*/ 0 h 121"/>
                          <a:gd name="T4" fmla="*/ 0 w 73"/>
                          <a:gd name="T5" fmla="*/ 0 h 121"/>
                          <a:gd name="T6" fmla="*/ 0 w 73"/>
                          <a:gd name="T7" fmla="*/ 0 h 121"/>
                          <a:gd name="T8" fmla="*/ 0 w 73"/>
                          <a:gd name="T9" fmla="*/ 0 h 121"/>
                          <a:gd name="T10" fmla="*/ 0 w 73"/>
                          <a:gd name="T11" fmla="*/ 0 h 121"/>
                          <a:gd name="T12" fmla="*/ 0 w 73"/>
                          <a:gd name="T13" fmla="*/ 0 h 121"/>
                          <a:gd name="T14" fmla="*/ 0 w 73"/>
                          <a:gd name="T15" fmla="*/ 0 h 121"/>
                          <a:gd name="T16" fmla="*/ 0 w 73"/>
                          <a:gd name="T17" fmla="*/ 0 h 121"/>
                          <a:gd name="T18" fmla="*/ 0 w 73"/>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1"/>
                          <a:gd name="T32" fmla="*/ 73 w 73"/>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1">
                            <a:moveTo>
                              <a:pt x="0" y="120"/>
                            </a:moveTo>
                            <a:lnTo>
                              <a:pt x="72" y="120"/>
                            </a:lnTo>
                            <a:lnTo>
                              <a:pt x="72" y="0"/>
                            </a:lnTo>
                            <a:lnTo>
                              <a:pt x="0" y="0"/>
                            </a:lnTo>
                            <a:lnTo>
                              <a:pt x="0" y="120"/>
                            </a:lnTo>
                            <a:close/>
                            <a:moveTo>
                              <a:pt x="35" y="62"/>
                            </a:moveTo>
                            <a:lnTo>
                              <a:pt x="37" y="62"/>
                            </a:lnTo>
                            <a:lnTo>
                              <a:pt x="37" y="58"/>
                            </a:lnTo>
                            <a:lnTo>
                              <a:pt x="35" y="58"/>
                            </a:lnTo>
                            <a:lnTo>
                              <a:pt x="35" y="6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8" name="Freeform 1430"/>
                      <p:cNvSpPr>
                        <a:spLocks/>
                      </p:cNvSpPr>
                      <p:nvPr/>
                    </p:nvSpPr>
                    <p:spPr bwMode="auto">
                      <a:xfrm>
                        <a:off x="137" y="226"/>
                        <a:ext cx="0" cy="0"/>
                      </a:xfrm>
                      <a:custGeom>
                        <a:avLst/>
                        <a:gdLst>
                          <a:gd name="T0" fmla="*/ 0 w 5"/>
                          <a:gd name="T1" fmla="*/ 0 h 6"/>
                          <a:gd name="T2" fmla="*/ 0 w 5"/>
                          <a:gd name="T3" fmla="*/ 0 h 6"/>
                          <a:gd name="T4" fmla="*/ 0 w 5"/>
                          <a:gd name="T5" fmla="*/ 0 h 6"/>
                          <a:gd name="T6" fmla="*/ 0 w 5"/>
                          <a:gd name="T7" fmla="*/ 0 h 6"/>
                          <a:gd name="T8" fmla="*/ 0 w 5"/>
                          <a:gd name="T9" fmla="*/ 0 h 6"/>
                          <a:gd name="T10" fmla="*/ 0 w 5"/>
                          <a:gd name="T11" fmla="*/ 0 h 6"/>
                          <a:gd name="T12" fmla="*/ 0 w 5"/>
                          <a:gd name="T13" fmla="*/ 0 h 6"/>
                          <a:gd name="T14" fmla="*/ 0 60000 65536"/>
                          <a:gd name="T15" fmla="*/ 0 60000 65536"/>
                          <a:gd name="T16" fmla="*/ 0 60000 65536"/>
                          <a:gd name="T17" fmla="*/ 0 60000 65536"/>
                          <a:gd name="T18" fmla="*/ 0 60000 65536"/>
                          <a:gd name="T19" fmla="*/ 0 60000 65536"/>
                          <a:gd name="T20" fmla="*/ 0 60000 65536"/>
                          <a:gd name="T21" fmla="*/ 0 w 5"/>
                          <a:gd name="T22" fmla="*/ 0 h 6"/>
                          <a:gd name="T23" fmla="*/ 5 w 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6">
                            <a:moveTo>
                              <a:pt x="0" y="5"/>
                            </a:moveTo>
                            <a:lnTo>
                              <a:pt x="4" y="5"/>
                            </a:lnTo>
                            <a:lnTo>
                              <a:pt x="4" y="0"/>
                            </a:lnTo>
                            <a:lnTo>
                              <a:pt x="0" y="0"/>
                            </a:lnTo>
                            <a:lnTo>
                              <a:pt x="0" y="5"/>
                            </a:lnTo>
                            <a:close/>
                            <a:moveTo>
                              <a:pt x="4" y="5"/>
                            </a:move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39" name="AutoShape 1431"/>
                      <p:cNvSpPr>
                        <a:spLocks noChangeArrowheads="1"/>
                      </p:cNvSpPr>
                      <p:nvPr/>
                    </p:nvSpPr>
                    <p:spPr bwMode="auto">
                      <a:xfrm>
                        <a:off x="1" y="0"/>
                        <a:ext cx="274" cy="451"/>
                      </a:xfrm>
                      <a:prstGeom prst="roundRect">
                        <a:avLst>
                          <a:gd name="adj" fmla="val 361"/>
                        </a:avLst>
                      </a:prstGeom>
                      <a:noFill/>
                      <a:ln w="32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40" name="Line 1432"/>
                      <p:cNvSpPr>
                        <a:spLocks noChangeShapeType="1"/>
                      </p:cNvSpPr>
                      <p:nvPr/>
                    </p:nvSpPr>
                    <p:spPr bwMode="auto">
                      <a:xfrm>
                        <a:off x="151" y="370"/>
                        <a:ext cx="101" cy="2"/>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041" name="Freeform 1433"/>
                      <p:cNvSpPr>
                        <a:spLocks/>
                      </p:cNvSpPr>
                      <p:nvPr/>
                    </p:nvSpPr>
                    <p:spPr bwMode="auto">
                      <a:xfrm>
                        <a:off x="206" y="38"/>
                        <a:ext cx="12" cy="4"/>
                      </a:xfrm>
                      <a:custGeom>
                        <a:avLst/>
                        <a:gdLst>
                          <a:gd name="T0" fmla="*/ 0 w 56"/>
                          <a:gd name="T1" fmla="*/ 0 h 20"/>
                          <a:gd name="T2" fmla="*/ 0 w 56"/>
                          <a:gd name="T3" fmla="*/ 0 h 20"/>
                          <a:gd name="T4" fmla="*/ 0 w 56"/>
                          <a:gd name="T5" fmla="*/ 0 h 20"/>
                          <a:gd name="T6" fmla="*/ 0 w 56"/>
                          <a:gd name="T7" fmla="*/ 0 h 20"/>
                          <a:gd name="T8" fmla="*/ 0 w 56"/>
                          <a:gd name="T9" fmla="*/ 0 h 20"/>
                          <a:gd name="T10" fmla="*/ 0 w 56"/>
                          <a:gd name="T11" fmla="*/ 0 h 20"/>
                          <a:gd name="T12" fmla="*/ 0 w 56"/>
                          <a:gd name="T13" fmla="*/ 0 h 20"/>
                          <a:gd name="T14" fmla="*/ 0 w 56"/>
                          <a:gd name="T15" fmla="*/ 0 h 20"/>
                          <a:gd name="T16" fmla="*/ 0 w 56"/>
                          <a:gd name="T17" fmla="*/ 0 h 20"/>
                          <a:gd name="T18" fmla="*/ 0 w 5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0"/>
                          <a:gd name="T32" fmla="*/ 56 w 5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0">
                            <a:moveTo>
                              <a:pt x="0" y="19"/>
                            </a:moveTo>
                            <a:lnTo>
                              <a:pt x="55" y="19"/>
                            </a:lnTo>
                            <a:lnTo>
                              <a:pt x="55" y="0"/>
                            </a:lnTo>
                            <a:lnTo>
                              <a:pt x="0" y="0"/>
                            </a:lnTo>
                            <a:lnTo>
                              <a:pt x="0" y="19"/>
                            </a:lnTo>
                            <a:close/>
                            <a:moveTo>
                              <a:pt x="0" y="16"/>
                            </a:moveTo>
                            <a:lnTo>
                              <a:pt x="48" y="16"/>
                            </a:lnTo>
                            <a:lnTo>
                              <a:pt x="48" y="0"/>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2" name="Freeform 1434"/>
                      <p:cNvSpPr>
                        <a:spLocks/>
                      </p:cNvSpPr>
                      <p:nvPr/>
                    </p:nvSpPr>
                    <p:spPr bwMode="auto">
                      <a:xfrm>
                        <a:off x="206" y="38"/>
                        <a:ext cx="10" cy="3"/>
                      </a:xfrm>
                      <a:custGeom>
                        <a:avLst/>
                        <a:gdLst>
                          <a:gd name="T0" fmla="*/ 0 w 47"/>
                          <a:gd name="T1" fmla="*/ 0 h 16"/>
                          <a:gd name="T2" fmla="*/ 0 w 47"/>
                          <a:gd name="T3" fmla="*/ 0 h 16"/>
                          <a:gd name="T4" fmla="*/ 0 w 47"/>
                          <a:gd name="T5" fmla="*/ 0 h 16"/>
                          <a:gd name="T6" fmla="*/ 0 w 47"/>
                          <a:gd name="T7" fmla="*/ 0 h 16"/>
                          <a:gd name="T8" fmla="*/ 0 w 47"/>
                          <a:gd name="T9" fmla="*/ 0 h 16"/>
                          <a:gd name="T10" fmla="*/ 0 w 47"/>
                          <a:gd name="T11" fmla="*/ 0 h 16"/>
                          <a:gd name="T12" fmla="*/ 0 w 47"/>
                          <a:gd name="T13" fmla="*/ 0 h 16"/>
                          <a:gd name="T14" fmla="*/ 0 w 47"/>
                          <a:gd name="T15" fmla="*/ 0 h 16"/>
                          <a:gd name="T16" fmla="*/ 0 w 47"/>
                          <a:gd name="T17" fmla="*/ 0 h 16"/>
                          <a:gd name="T18" fmla="*/ 0 w 47"/>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6"/>
                          <a:gd name="T32" fmla="*/ 47 w 47"/>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6">
                            <a:moveTo>
                              <a:pt x="0" y="15"/>
                            </a:moveTo>
                            <a:lnTo>
                              <a:pt x="46" y="15"/>
                            </a:lnTo>
                            <a:lnTo>
                              <a:pt x="46" y="0"/>
                            </a:lnTo>
                            <a:lnTo>
                              <a:pt x="0" y="0"/>
                            </a:lnTo>
                            <a:lnTo>
                              <a:pt x="0" y="15"/>
                            </a:lnTo>
                            <a:close/>
                            <a:moveTo>
                              <a:pt x="4" y="15"/>
                            </a:moveTo>
                            <a:lnTo>
                              <a:pt x="43" y="15"/>
                            </a:lnTo>
                            <a:lnTo>
                              <a:pt x="43" y="0"/>
                            </a:lnTo>
                            <a:lnTo>
                              <a:pt x="4" y="0"/>
                            </a:lnTo>
                            <a:lnTo>
                              <a:pt x="4" y="15"/>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3" name="Freeform 1435"/>
                      <p:cNvSpPr>
                        <a:spLocks/>
                      </p:cNvSpPr>
                      <p:nvPr/>
                    </p:nvSpPr>
                    <p:spPr bwMode="auto">
                      <a:xfrm>
                        <a:off x="207" y="38"/>
                        <a:ext cx="9" cy="3"/>
                      </a:xfrm>
                      <a:custGeom>
                        <a:avLst/>
                        <a:gdLst>
                          <a:gd name="T0" fmla="*/ 0 w 43"/>
                          <a:gd name="T1" fmla="*/ 0 h 16"/>
                          <a:gd name="T2" fmla="*/ 0 w 43"/>
                          <a:gd name="T3" fmla="*/ 0 h 16"/>
                          <a:gd name="T4" fmla="*/ 0 w 43"/>
                          <a:gd name="T5" fmla="*/ 0 h 16"/>
                          <a:gd name="T6" fmla="*/ 0 w 43"/>
                          <a:gd name="T7" fmla="*/ 0 h 16"/>
                          <a:gd name="T8" fmla="*/ 0 w 43"/>
                          <a:gd name="T9" fmla="*/ 0 h 16"/>
                          <a:gd name="T10" fmla="*/ 0 w 43"/>
                          <a:gd name="T11" fmla="*/ 0 h 16"/>
                          <a:gd name="T12" fmla="*/ 0 w 43"/>
                          <a:gd name="T13" fmla="*/ 0 h 16"/>
                          <a:gd name="T14" fmla="*/ 0 w 43"/>
                          <a:gd name="T15" fmla="*/ 0 h 16"/>
                          <a:gd name="T16" fmla="*/ 0 w 43"/>
                          <a:gd name="T17" fmla="*/ 0 h 16"/>
                          <a:gd name="T18" fmla="*/ 0 w 43"/>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6"/>
                          <a:gd name="T32" fmla="*/ 43 w 43"/>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6">
                            <a:moveTo>
                              <a:pt x="0" y="15"/>
                            </a:moveTo>
                            <a:lnTo>
                              <a:pt x="42" y="15"/>
                            </a:lnTo>
                            <a:lnTo>
                              <a:pt x="42" y="0"/>
                            </a:lnTo>
                            <a:lnTo>
                              <a:pt x="0" y="0"/>
                            </a:lnTo>
                            <a:lnTo>
                              <a:pt x="0" y="15"/>
                            </a:lnTo>
                            <a:close/>
                            <a:moveTo>
                              <a:pt x="2" y="10"/>
                            </a:moveTo>
                            <a:lnTo>
                              <a:pt x="40" y="10"/>
                            </a:lnTo>
                            <a:lnTo>
                              <a:pt x="40" y="0"/>
                            </a:lnTo>
                            <a:lnTo>
                              <a:pt x="2" y="0"/>
                            </a:lnTo>
                            <a:lnTo>
                              <a:pt x="2"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4" name="Freeform 1436"/>
                      <p:cNvSpPr>
                        <a:spLocks/>
                      </p:cNvSpPr>
                      <p:nvPr/>
                    </p:nvSpPr>
                    <p:spPr bwMode="auto">
                      <a:xfrm>
                        <a:off x="208" y="38"/>
                        <a:ext cx="7" cy="3"/>
                      </a:xfrm>
                      <a:custGeom>
                        <a:avLst/>
                        <a:gdLst>
                          <a:gd name="T0" fmla="*/ 0 w 35"/>
                          <a:gd name="T1" fmla="*/ 0 h 16"/>
                          <a:gd name="T2" fmla="*/ 0 w 35"/>
                          <a:gd name="T3" fmla="*/ 0 h 16"/>
                          <a:gd name="T4" fmla="*/ 0 w 35"/>
                          <a:gd name="T5" fmla="*/ 0 h 16"/>
                          <a:gd name="T6" fmla="*/ 0 w 35"/>
                          <a:gd name="T7" fmla="*/ 0 h 16"/>
                          <a:gd name="T8" fmla="*/ 0 w 35"/>
                          <a:gd name="T9" fmla="*/ 0 h 16"/>
                          <a:gd name="T10" fmla="*/ 0 w 35"/>
                          <a:gd name="T11" fmla="*/ 0 h 16"/>
                          <a:gd name="T12" fmla="*/ 0 w 35"/>
                          <a:gd name="T13" fmla="*/ 0 h 16"/>
                          <a:gd name="T14" fmla="*/ 0 w 35"/>
                          <a:gd name="T15" fmla="*/ 0 h 16"/>
                          <a:gd name="T16" fmla="*/ 0 w 35"/>
                          <a:gd name="T17" fmla="*/ 0 h 16"/>
                          <a:gd name="T18" fmla="*/ 0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0" y="15"/>
                            </a:moveTo>
                            <a:lnTo>
                              <a:pt x="34" y="15"/>
                            </a:lnTo>
                            <a:lnTo>
                              <a:pt x="34" y="0"/>
                            </a:lnTo>
                            <a:lnTo>
                              <a:pt x="0" y="0"/>
                            </a:lnTo>
                            <a:lnTo>
                              <a:pt x="0" y="15"/>
                            </a:lnTo>
                            <a:close/>
                            <a:moveTo>
                              <a:pt x="4" y="15"/>
                            </a:moveTo>
                            <a:lnTo>
                              <a:pt x="30" y="15"/>
                            </a:lnTo>
                            <a:lnTo>
                              <a:pt x="30" y="0"/>
                            </a:lnTo>
                            <a:lnTo>
                              <a:pt x="4" y="0"/>
                            </a:lnTo>
                            <a:lnTo>
                              <a:pt x="4" y="15"/>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5" name="Freeform 1437"/>
                      <p:cNvSpPr>
                        <a:spLocks/>
                      </p:cNvSpPr>
                      <p:nvPr/>
                    </p:nvSpPr>
                    <p:spPr bwMode="auto">
                      <a:xfrm>
                        <a:off x="208" y="38"/>
                        <a:ext cx="6" cy="3"/>
                      </a:xfrm>
                      <a:custGeom>
                        <a:avLst/>
                        <a:gdLst>
                          <a:gd name="T0" fmla="*/ 0 w 31"/>
                          <a:gd name="T1" fmla="*/ 0 h 16"/>
                          <a:gd name="T2" fmla="*/ 0 w 31"/>
                          <a:gd name="T3" fmla="*/ 0 h 16"/>
                          <a:gd name="T4" fmla="*/ 0 w 31"/>
                          <a:gd name="T5" fmla="*/ 0 h 16"/>
                          <a:gd name="T6" fmla="*/ 0 w 31"/>
                          <a:gd name="T7" fmla="*/ 0 h 16"/>
                          <a:gd name="T8" fmla="*/ 0 w 31"/>
                          <a:gd name="T9" fmla="*/ 0 h 16"/>
                          <a:gd name="T10" fmla="*/ 0 w 31"/>
                          <a:gd name="T11" fmla="*/ 0 h 16"/>
                          <a:gd name="T12" fmla="*/ 0 w 31"/>
                          <a:gd name="T13" fmla="*/ 0 h 16"/>
                          <a:gd name="T14" fmla="*/ 0 w 31"/>
                          <a:gd name="T15" fmla="*/ 0 h 16"/>
                          <a:gd name="T16" fmla="*/ 0 w 31"/>
                          <a:gd name="T17" fmla="*/ 0 h 16"/>
                          <a:gd name="T18" fmla="*/ 0 w 3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6"/>
                          <a:gd name="T32" fmla="*/ 31 w 3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6">
                            <a:moveTo>
                              <a:pt x="0" y="15"/>
                            </a:moveTo>
                            <a:lnTo>
                              <a:pt x="30" y="15"/>
                            </a:lnTo>
                            <a:lnTo>
                              <a:pt x="30" y="0"/>
                            </a:lnTo>
                            <a:lnTo>
                              <a:pt x="0" y="0"/>
                            </a:lnTo>
                            <a:lnTo>
                              <a:pt x="0" y="15"/>
                            </a:lnTo>
                            <a:close/>
                            <a:moveTo>
                              <a:pt x="2" y="15"/>
                            </a:moveTo>
                            <a:lnTo>
                              <a:pt x="28" y="15"/>
                            </a:lnTo>
                            <a:lnTo>
                              <a:pt x="28" y="2"/>
                            </a:lnTo>
                            <a:lnTo>
                              <a:pt x="2" y="2"/>
                            </a:lnTo>
                            <a:lnTo>
                              <a:pt x="2" y="15"/>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6" name="Freeform 1438"/>
                      <p:cNvSpPr>
                        <a:spLocks/>
                      </p:cNvSpPr>
                      <p:nvPr/>
                    </p:nvSpPr>
                    <p:spPr bwMode="auto">
                      <a:xfrm>
                        <a:off x="209" y="39"/>
                        <a:ext cx="4" cy="2"/>
                      </a:xfrm>
                      <a:custGeom>
                        <a:avLst/>
                        <a:gdLst>
                          <a:gd name="T0" fmla="*/ 0 w 22"/>
                          <a:gd name="T1" fmla="*/ 0 h 12"/>
                          <a:gd name="T2" fmla="*/ 0 w 22"/>
                          <a:gd name="T3" fmla="*/ 0 h 12"/>
                          <a:gd name="T4" fmla="*/ 0 w 22"/>
                          <a:gd name="T5" fmla="*/ 0 h 12"/>
                          <a:gd name="T6" fmla="*/ 0 w 22"/>
                          <a:gd name="T7" fmla="*/ 0 h 12"/>
                          <a:gd name="T8" fmla="*/ 0 w 22"/>
                          <a:gd name="T9" fmla="*/ 0 h 12"/>
                          <a:gd name="T10" fmla="*/ 0 w 22"/>
                          <a:gd name="T11" fmla="*/ 0 h 12"/>
                          <a:gd name="T12" fmla="*/ 0 w 22"/>
                          <a:gd name="T13" fmla="*/ 0 h 12"/>
                          <a:gd name="T14" fmla="*/ 0 w 22"/>
                          <a:gd name="T15" fmla="*/ 0 h 12"/>
                          <a:gd name="T16" fmla="*/ 0 w 22"/>
                          <a:gd name="T17" fmla="*/ 0 h 12"/>
                          <a:gd name="T18" fmla="*/ 0 w 2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12"/>
                          <a:gd name="T32" fmla="*/ 22 w 2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12">
                            <a:moveTo>
                              <a:pt x="0" y="11"/>
                            </a:moveTo>
                            <a:lnTo>
                              <a:pt x="21" y="11"/>
                            </a:lnTo>
                            <a:lnTo>
                              <a:pt x="21" y="0"/>
                            </a:lnTo>
                            <a:lnTo>
                              <a:pt x="0" y="0"/>
                            </a:lnTo>
                            <a:lnTo>
                              <a:pt x="0" y="11"/>
                            </a:lnTo>
                            <a:close/>
                            <a:moveTo>
                              <a:pt x="3" y="7"/>
                            </a:moveTo>
                            <a:lnTo>
                              <a:pt x="17" y="7"/>
                            </a:lnTo>
                            <a:lnTo>
                              <a:pt x="17" y="0"/>
                            </a:lnTo>
                            <a:lnTo>
                              <a:pt x="3" y="0"/>
                            </a:lnTo>
                            <a:lnTo>
                              <a:pt x="3"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7" name="Freeform 1439"/>
                      <p:cNvSpPr>
                        <a:spLocks/>
                      </p:cNvSpPr>
                      <p:nvPr/>
                    </p:nvSpPr>
                    <p:spPr bwMode="auto">
                      <a:xfrm>
                        <a:off x="210" y="39"/>
                        <a:ext cx="3" cy="1"/>
                      </a:xfrm>
                      <a:custGeom>
                        <a:avLst/>
                        <a:gdLst>
                          <a:gd name="T0" fmla="*/ 0 w 18"/>
                          <a:gd name="T1" fmla="*/ 0 h 7"/>
                          <a:gd name="T2" fmla="*/ 0 w 18"/>
                          <a:gd name="T3" fmla="*/ 0 h 7"/>
                          <a:gd name="T4" fmla="*/ 0 w 18"/>
                          <a:gd name="T5" fmla="*/ 0 h 7"/>
                          <a:gd name="T6" fmla="*/ 0 w 18"/>
                          <a:gd name="T7" fmla="*/ 0 h 7"/>
                          <a:gd name="T8" fmla="*/ 0 w 18"/>
                          <a:gd name="T9" fmla="*/ 0 h 7"/>
                          <a:gd name="T10" fmla="*/ 0 w 18"/>
                          <a:gd name="T11" fmla="*/ 0 h 7"/>
                          <a:gd name="T12" fmla="*/ 0 w 18"/>
                          <a:gd name="T13" fmla="*/ 0 h 7"/>
                          <a:gd name="T14" fmla="*/ 0 w 18"/>
                          <a:gd name="T15" fmla="*/ 0 h 7"/>
                          <a:gd name="T16" fmla="*/ 0 w 18"/>
                          <a:gd name="T17" fmla="*/ 0 h 7"/>
                          <a:gd name="T18" fmla="*/ 0 w 1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7"/>
                          <a:gd name="T32" fmla="*/ 18 w 18"/>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7">
                            <a:moveTo>
                              <a:pt x="0" y="6"/>
                            </a:moveTo>
                            <a:lnTo>
                              <a:pt x="17" y="6"/>
                            </a:lnTo>
                            <a:lnTo>
                              <a:pt x="17" y="0"/>
                            </a:lnTo>
                            <a:lnTo>
                              <a:pt x="0" y="0"/>
                            </a:lnTo>
                            <a:lnTo>
                              <a:pt x="0" y="6"/>
                            </a:lnTo>
                            <a:close/>
                            <a:moveTo>
                              <a:pt x="2" y="6"/>
                            </a:moveTo>
                            <a:lnTo>
                              <a:pt x="14" y="6"/>
                            </a:lnTo>
                            <a:lnTo>
                              <a:pt x="14" y="0"/>
                            </a:lnTo>
                            <a:lnTo>
                              <a:pt x="2" y="0"/>
                            </a:lnTo>
                            <a:lnTo>
                              <a:pt x="2"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8" name="Freeform 1440"/>
                      <p:cNvSpPr>
                        <a:spLocks/>
                      </p:cNvSpPr>
                      <p:nvPr/>
                    </p:nvSpPr>
                    <p:spPr bwMode="auto">
                      <a:xfrm>
                        <a:off x="210" y="39"/>
                        <a:ext cx="1" cy="1"/>
                      </a:xfrm>
                      <a:custGeom>
                        <a:avLst/>
                        <a:gdLst>
                          <a:gd name="T0" fmla="*/ 0 w 10"/>
                          <a:gd name="T1" fmla="*/ 0 h 7"/>
                          <a:gd name="T2" fmla="*/ 0 w 10"/>
                          <a:gd name="T3" fmla="*/ 0 h 7"/>
                          <a:gd name="T4" fmla="*/ 0 w 10"/>
                          <a:gd name="T5" fmla="*/ 0 h 7"/>
                          <a:gd name="T6" fmla="*/ 0 w 10"/>
                          <a:gd name="T7" fmla="*/ 0 h 7"/>
                          <a:gd name="T8" fmla="*/ 0 w 10"/>
                          <a:gd name="T9" fmla="*/ 0 h 7"/>
                          <a:gd name="T10" fmla="*/ 0 w 10"/>
                          <a:gd name="T11" fmla="*/ 0 h 7"/>
                          <a:gd name="T12" fmla="*/ 0 w 10"/>
                          <a:gd name="T13" fmla="*/ 0 h 7"/>
                          <a:gd name="T14" fmla="*/ 0 w 10"/>
                          <a:gd name="T15" fmla="*/ 0 h 7"/>
                          <a:gd name="T16" fmla="*/ 0 w 10"/>
                          <a:gd name="T17" fmla="*/ 0 h 7"/>
                          <a:gd name="T18" fmla="*/ 0 w 10"/>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7"/>
                          <a:gd name="T32" fmla="*/ 10 w 10"/>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7">
                            <a:moveTo>
                              <a:pt x="0" y="6"/>
                            </a:moveTo>
                            <a:lnTo>
                              <a:pt x="9" y="6"/>
                            </a:lnTo>
                            <a:lnTo>
                              <a:pt x="9" y="0"/>
                            </a:lnTo>
                            <a:lnTo>
                              <a:pt x="0" y="0"/>
                            </a:lnTo>
                            <a:lnTo>
                              <a:pt x="0" y="6"/>
                            </a:lnTo>
                            <a:close/>
                            <a:moveTo>
                              <a:pt x="3" y="6"/>
                            </a:moveTo>
                            <a:lnTo>
                              <a:pt x="5" y="6"/>
                            </a:lnTo>
                            <a:lnTo>
                              <a:pt x="5" y="0"/>
                            </a:lnTo>
                            <a:lnTo>
                              <a:pt x="3" y="0"/>
                            </a:lnTo>
                            <a:lnTo>
                              <a:pt x="3" y="6"/>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49" name="Freeform 1441"/>
                      <p:cNvSpPr>
                        <a:spLocks/>
                      </p:cNvSpPr>
                      <p:nvPr/>
                    </p:nvSpPr>
                    <p:spPr bwMode="auto">
                      <a:xfrm>
                        <a:off x="210" y="39"/>
                        <a:ext cx="0" cy="1"/>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w 5"/>
                          <a:gd name="T13" fmla="*/ 0 h 7"/>
                          <a:gd name="T14" fmla="*/ 0 60000 65536"/>
                          <a:gd name="T15" fmla="*/ 0 60000 65536"/>
                          <a:gd name="T16" fmla="*/ 0 60000 65536"/>
                          <a:gd name="T17" fmla="*/ 0 60000 65536"/>
                          <a:gd name="T18" fmla="*/ 0 60000 65536"/>
                          <a:gd name="T19" fmla="*/ 0 60000 65536"/>
                          <a:gd name="T20" fmla="*/ 0 60000 65536"/>
                          <a:gd name="T21" fmla="*/ 0 w 5"/>
                          <a:gd name="T22" fmla="*/ 0 h 7"/>
                          <a:gd name="T23" fmla="*/ 0 w 5"/>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7">
                            <a:moveTo>
                              <a:pt x="0" y="6"/>
                            </a:moveTo>
                            <a:lnTo>
                              <a:pt x="4" y="6"/>
                            </a:lnTo>
                            <a:lnTo>
                              <a:pt x="4" y="0"/>
                            </a:lnTo>
                            <a:lnTo>
                              <a:pt x="0" y="0"/>
                            </a:lnTo>
                            <a:lnTo>
                              <a:pt x="0" y="6"/>
                            </a:lnTo>
                            <a:close/>
                            <a:moveTo>
                              <a:pt x="4" y="6"/>
                            </a:move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50" name="AutoShape 1442"/>
                      <p:cNvSpPr>
                        <a:spLocks noChangeArrowheads="1"/>
                      </p:cNvSpPr>
                      <p:nvPr/>
                    </p:nvSpPr>
                    <p:spPr bwMode="auto">
                      <a:xfrm>
                        <a:off x="1" y="414"/>
                        <a:ext cx="274"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1" name="AutoShape 1443"/>
                      <p:cNvSpPr>
                        <a:spLocks noChangeArrowheads="1"/>
                      </p:cNvSpPr>
                      <p:nvPr/>
                    </p:nvSpPr>
                    <p:spPr bwMode="auto">
                      <a:xfrm>
                        <a:off x="1" y="13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2" name="AutoShape 1444"/>
                      <p:cNvSpPr>
                        <a:spLocks noChangeArrowheads="1"/>
                      </p:cNvSpPr>
                      <p:nvPr/>
                    </p:nvSpPr>
                    <p:spPr bwMode="auto">
                      <a:xfrm>
                        <a:off x="1" y="163"/>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3" name="AutoShape 1445"/>
                      <p:cNvSpPr>
                        <a:spLocks noChangeArrowheads="1"/>
                      </p:cNvSpPr>
                      <p:nvPr/>
                    </p:nvSpPr>
                    <p:spPr bwMode="auto">
                      <a:xfrm>
                        <a:off x="1" y="191"/>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4" name="AutoShape 1446"/>
                      <p:cNvSpPr>
                        <a:spLocks noChangeArrowheads="1"/>
                      </p:cNvSpPr>
                      <p:nvPr/>
                    </p:nvSpPr>
                    <p:spPr bwMode="auto">
                      <a:xfrm>
                        <a:off x="1" y="21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5" name="AutoShape 1447"/>
                      <p:cNvSpPr>
                        <a:spLocks noChangeArrowheads="1"/>
                      </p:cNvSpPr>
                      <p:nvPr/>
                    </p:nvSpPr>
                    <p:spPr bwMode="auto">
                      <a:xfrm>
                        <a:off x="1" y="247"/>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6" name="AutoShape 1448"/>
                      <p:cNvSpPr>
                        <a:spLocks noChangeArrowheads="1"/>
                      </p:cNvSpPr>
                      <p:nvPr/>
                    </p:nvSpPr>
                    <p:spPr bwMode="auto">
                      <a:xfrm>
                        <a:off x="1" y="274"/>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7" name="AutoShape 1449"/>
                      <p:cNvSpPr>
                        <a:spLocks noChangeArrowheads="1"/>
                      </p:cNvSpPr>
                      <p:nvPr/>
                    </p:nvSpPr>
                    <p:spPr bwMode="auto">
                      <a:xfrm>
                        <a:off x="1" y="302"/>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8" name="AutoShape 1450"/>
                      <p:cNvSpPr>
                        <a:spLocks noChangeArrowheads="1"/>
                      </p:cNvSpPr>
                      <p:nvPr/>
                    </p:nvSpPr>
                    <p:spPr bwMode="auto">
                      <a:xfrm>
                        <a:off x="1" y="329"/>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59" name="AutoShape 1451"/>
                      <p:cNvSpPr>
                        <a:spLocks noChangeArrowheads="1"/>
                      </p:cNvSpPr>
                      <p:nvPr/>
                    </p:nvSpPr>
                    <p:spPr bwMode="auto">
                      <a:xfrm>
                        <a:off x="1" y="35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60" name="AutoShape 1452"/>
                      <p:cNvSpPr>
                        <a:spLocks noChangeArrowheads="1"/>
                      </p:cNvSpPr>
                      <p:nvPr/>
                    </p:nvSpPr>
                    <p:spPr bwMode="auto">
                      <a:xfrm>
                        <a:off x="1" y="38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061" name="Freeform 1453"/>
                      <p:cNvSpPr>
                        <a:spLocks/>
                      </p:cNvSpPr>
                      <p:nvPr/>
                    </p:nvSpPr>
                    <p:spPr bwMode="auto">
                      <a:xfrm>
                        <a:off x="17" y="7"/>
                        <a:ext cx="229" cy="353"/>
                      </a:xfrm>
                      <a:custGeom>
                        <a:avLst/>
                        <a:gdLst>
                          <a:gd name="T0" fmla="*/ 0 w 1014"/>
                          <a:gd name="T1" fmla="*/ 1 h 1562"/>
                          <a:gd name="T2" fmla="*/ 1 w 1014"/>
                          <a:gd name="T3" fmla="*/ 1 h 1562"/>
                          <a:gd name="T4" fmla="*/ 1 w 1014"/>
                          <a:gd name="T5" fmla="*/ 0 h 1562"/>
                          <a:gd name="T6" fmla="*/ 0 w 1014"/>
                          <a:gd name="T7" fmla="*/ 0 h 1562"/>
                          <a:gd name="T8" fmla="*/ 0 w 1014"/>
                          <a:gd name="T9" fmla="*/ 1 h 1562"/>
                          <a:gd name="T10" fmla="*/ 0 w 1014"/>
                          <a:gd name="T11" fmla="*/ 1 h 1562"/>
                          <a:gd name="T12" fmla="*/ 1 w 1014"/>
                          <a:gd name="T13" fmla="*/ 1 h 1562"/>
                          <a:gd name="T14" fmla="*/ 1 w 1014"/>
                          <a:gd name="T15" fmla="*/ 0 h 1562"/>
                          <a:gd name="T16" fmla="*/ 0 w 1014"/>
                          <a:gd name="T17" fmla="*/ 0 h 1562"/>
                          <a:gd name="T18" fmla="*/ 0 w 1014"/>
                          <a:gd name="T19" fmla="*/ 1 h 1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4"/>
                          <a:gd name="T31" fmla="*/ 0 h 1562"/>
                          <a:gd name="T32" fmla="*/ 1014 w 1014"/>
                          <a:gd name="T33" fmla="*/ 1562 h 15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4" h="1562">
                            <a:moveTo>
                              <a:pt x="0" y="1561"/>
                            </a:moveTo>
                            <a:lnTo>
                              <a:pt x="1013" y="1561"/>
                            </a:lnTo>
                            <a:lnTo>
                              <a:pt x="1013" y="0"/>
                            </a:lnTo>
                            <a:lnTo>
                              <a:pt x="0" y="0"/>
                            </a:lnTo>
                            <a:lnTo>
                              <a:pt x="0" y="1561"/>
                            </a:lnTo>
                            <a:close/>
                            <a:moveTo>
                              <a:pt x="9" y="1544"/>
                            </a:moveTo>
                            <a:lnTo>
                              <a:pt x="999" y="1544"/>
                            </a:lnTo>
                            <a:lnTo>
                              <a:pt x="999" y="13"/>
                            </a:lnTo>
                            <a:lnTo>
                              <a:pt x="9" y="13"/>
                            </a:lnTo>
                            <a:lnTo>
                              <a:pt x="9" y="15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2" name="Freeform 1454"/>
                      <p:cNvSpPr>
                        <a:spLocks/>
                      </p:cNvSpPr>
                      <p:nvPr/>
                    </p:nvSpPr>
                    <p:spPr bwMode="auto">
                      <a:xfrm>
                        <a:off x="18" y="10"/>
                        <a:ext cx="224" cy="346"/>
                      </a:xfrm>
                      <a:custGeom>
                        <a:avLst/>
                        <a:gdLst>
                          <a:gd name="T0" fmla="*/ 0 w 994"/>
                          <a:gd name="T1" fmla="*/ 1 h 1529"/>
                          <a:gd name="T2" fmla="*/ 0 w 994"/>
                          <a:gd name="T3" fmla="*/ 1 h 1529"/>
                          <a:gd name="T4" fmla="*/ 0 w 994"/>
                          <a:gd name="T5" fmla="*/ 0 h 1529"/>
                          <a:gd name="T6" fmla="*/ 0 w 994"/>
                          <a:gd name="T7" fmla="*/ 0 h 1529"/>
                          <a:gd name="T8" fmla="*/ 0 w 994"/>
                          <a:gd name="T9" fmla="*/ 1 h 1529"/>
                          <a:gd name="T10" fmla="*/ 0 w 994"/>
                          <a:gd name="T11" fmla="*/ 1 h 1529"/>
                          <a:gd name="T12" fmla="*/ 0 w 994"/>
                          <a:gd name="T13" fmla="*/ 1 h 1529"/>
                          <a:gd name="T14" fmla="*/ 0 w 994"/>
                          <a:gd name="T15" fmla="*/ 0 h 1529"/>
                          <a:gd name="T16" fmla="*/ 0 w 994"/>
                          <a:gd name="T17" fmla="*/ 0 h 1529"/>
                          <a:gd name="T18" fmla="*/ 0 w 994"/>
                          <a:gd name="T19" fmla="*/ 1 h 15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4"/>
                          <a:gd name="T31" fmla="*/ 0 h 1529"/>
                          <a:gd name="T32" fmla="*/ 994 w 994"/>
                          <a:gd name="T33" fmla="*/ 1529 h 15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4" h="1529">
                            <a:moveTo>
                              <a:pt x="0" y="1528"/>
                            </a:moveTo>
                            <a:lnTo>
                              <a:pt x="993" y="1528"/>
                            </a:lnTo>
                            <a:lnTo>
                              <a:pt x="993" y="0"/>
                            </a:lnTo>
                            <a:lnTo>
                              <a:pt x="0" y="0"/>
                            </a:lnTo>
                            <a:lnTo>
                              <a:pt x="0" y="1528"/>
                            </a:lnTo>
                            <a:close/>
                            <a:moveTo>
                              <a:pt x="9" y="1513"/>
                            </a:moveTo>
                            <a:lnTo>
                              <a:pt x="984" y="1513"/>
                            </a:lnTo>
                            <a:lnTo>
                              <a:pt x="984" y="14"/>
                            </a:lnTo>
                            <a:lnTo>
                              <a:pt x="9" y="14"/>
                            </a:lnTo>
                            <a:lnTo>
                              <a:pt x="9" y="151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3" name="Freeform 1455"/>
                      <p:cNvSpPr>
                        <a:spLocks/>
                      </p:cNvSpPr>
                      <p:nvPr/>
                    </p:nvSpPr>
                    <p:spPr bwMode="auto">
                      <a:xfrm>
                        <a:off x="21" y="14"/>
                        <a:ext cx="219" cy="339"/>
                      </a:xfrm>
                      <a:custGeom>
                        <a:avLst/>
                        <a:gdLst>
                          <a:gd name="T0" fmla="*/ 0 w 972"/>
                          <a:gd name="T1" fmla="*/ 1 h 1499"/>
                          <a:gd name="T2" fmla="*/ 0 w 972"/>
                          <a:gd name="T3" fmla="*/ 1 h 1499"/>
                          <a:gd name="T4" fmla="*/ 0 w 972"/>
                          <a:gd name="T5" fmla="*/ 0 h 1499"/>
                          <a:gd name="T6" fmla="*/ 0 w 972"/>
                          <a:gd name="T7" fmla="*/ 0 h 1499"/>
                          <a:gd name="T8" fmla="*/ 0 w 972"/>
                          <a:gd name="T9" fmla="*/ 1 h 1499"/>
                          <a:gd name="T10" fmla="*/ 0 w 972"/>
                          <a:gd name="T11" fmla="*/ 1 h 1499"/>
                          <a:gd name="T12" fmla="*/ 0 w 972"/>
                          <a:gd name="T13" fmla="*/ 1 h 1499"/>
                          <a:gd name="T14" fmla="*/ 0 w 972"/>
                          <a:gd name="T15" fmla="*/ 0 h 1499"/>
                          <a:gd name="T16" fmla="*/ 0 w 972"/>
                          <a:gd name="T17" fmla="*/ 0 h 1499"/>
                          <a:gd name="T18" fmla="*/ 0 w 972"/>
                          <a:gd name="T19" fmla="*/ 1 h 1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2"/>
                          <a:gd name="T31" fmla="*/ 0 h 1499"/>
                          <a:gd name="T32" fmla="*/ 972 w 972"/>
                          <a:gd name="T33" fmla="*/ 1499 h 1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2" h="1499">
                            <a:moveTo>
                              <a:pt x="0" y="1498"/>
                            </a:moveTo>
                            <a:lnTo>
                              <a:pt x="971" y="1498"/>
                            </a:lnTo>
                            <a:lnTo>
                              <a:pt x="971" y="0"/>
                            </a:lnTo>
                            <a:lnTo>
                              <a:pt x="0" y="0"/>
                            </a:lnTo>
                            <a:lnTo>
                              <a:pt x="0" y="1498"/>
                            </a:lnTo>
                            <a:close/>
                            <a:moveTo>
                              <a:pt x="10" y="1483"/>
                            </a:moveTo>
                            <a:lnTo>
                              <a:pt x="960" y="1483"/>
                            </a:lnTo>
                            <a:lnTo>
                              <a:pt x="960" y="14"/>
                            </a:lnTo>
                            <a:lnTo>
                              <a:pt x="10" y="14"/>
                            </a:lnTo>
                            <a:lnTo>
                              <a:pt x="10" y="1483"/>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4" name="Freeform 1456"/>
                      <p:cNvSpPr>
                        <a:spLocks/>
                      </p:cNvSpPr>
                      <p:nvPr/>
                    </p:nvSpPr>
                    <p:spPr bwMode="auto">
                      <a:xfrm>
                        <a:off x="23" y="17"/>
                        <a:ext cx="215" cy="332"/>
                      </a:xfrm>
                      <a:custGeom>
                        <a:avLst/>
                        <a:gdLst>
                          <a:gd name="T0" fmla="*/ 0 w 954"/>
                          <a:gd name="T1" fmla="*/ 1 h 1468"/>
                          <a:gd name="T2" fmla="*/ 0 w 954"/>
                          <a:gd name="T3" fmla="*/ 1 h 1468"/>
                          <a:gd name="T4" fmla="*/ 0 w 954"/>
                          <a:gd name="T5" fmla="*/ 0 h 1468"/>
                          <a:gd name="T6" fmla="*/ 0 w 954"/>
                          <a:gd name="T7" fmla="*/ 0 h 1468"/>
                          <a:gd name="T8" fmla="*/ 0 w 954"/>
                          <a:gd name="T9" fmla="*/ 1 h 1468"/>
                          <a:gd name="T10" fmla="*/ 0 w 954"/>
                          <a:gd name="T11" fmla="*/ 1 h 1468"/>
                          <a:gd name="T12" fmla="*/ 0 w 954"/>
                          <a:gd name="T13" fmla="*/ 1 h 1468"/>
                          <a:gd name="T14" fmla="*/ 0 w 954"/>
                          <a:gd name="T15" fmla="*/ 0 h 1468"/>
                          <a:gd name="T16" fmla="*/ 0 w 954"/>
                          <a:gd name="T17" fmla="*/ 0 h 1468"/>
                          <a:gd name="T18" fmla="*/ 0 w 954"/>
                          <a:gd name="T19" fmla="*/ 1 h 1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4"/>
                          <a:gd name="T31" fmla="*/ 0 h 1468"/>
                          <a:gd name="T32" fmla="*/ 954 w 954"/>
                          <a:gd name="T33" fmla="*/ 1468 h 1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4" h="1468">
                            <a:moveTo>
                              <a:pt x="0" y="1467"/>
                            </a:moveTo>
                            <a:lnTo>
                              <a:pt x="953" y="1467"/>
                            </a:lnTo>
                            <a:lnTo>
                              <a:pt x="953" y="0"/>
                            </a:lnTo>
                            <a:lnTo>
                              <a:pt x="0" y="0"/>
                            </a:lnTo>
                            <a:lnTo>
                              <a:pt x="0" y="1467"/>
                            </a:lnTo>
                            <a:close/>
                            <a:moveTo>
                              <a:pt x="9" y="1452"/>
                            </a:moveTo>
                            <a:lnTo>
                              <a:pt x="945" y="1452"/>
                            </a:lnTo>
                            <a:lnTo>
                              <a:pt x="945" y="14"/>
                            </a:lnTo>
                            <a:lnTo>
                              <a:pt x="9" y="14"/>
                            </a:lnTo>
                            <a:lnTo>
                              <a:pt x="9" y="1452"/>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5" name="Freeform 1457"/>
                      <p:cNvSpPr>
                        <a:spLocks/>
                      </p:cNvSpPr>
                      <p:nvPr/>
                    </p:nvSpPr>
                    <p:spPr bwMode="auto">
                      <a:xfrm>
                        <a:off x="25" y="21"/>
                        <a:ext cx="211" cy="325"/>
                      </a:xfrm>
                      <a:custGeom>
                        <a:avLst/>
                        <a:gdLst>
                          <a:gd name="T0" fmla="*/ 0 w 933"/>
                          <a:gd name="T1" fmla="*/ 1 h 1437"/>
                          <a:gd name="T2" fmla="*/ 0 w 933"/>
                          <a:gd name="T3" fmla="*/ 1 h 1437"/>
                          <a:gd name="T4" fmla="*/ 0 w 933"/>
                          <a:gd name="T5" fmla="*/ 0 h 1437"/>
                          <a:gd name="T6" fmla="*/ 0 w 933"/>
                          <a:gd name="T7" fmla="*/ 0 h 1437"/>
                          <a:gd name="T8" fmla="*/ 0 w 933"/>
                          <a:gd name="T9" fmla="*/ 1 h 1437"/>
                          <a:gd name="T10" fmla="*/ 0 w 933"/>
                          <a:gd name="T11" fmla="*/ 1 h 1437"/>
                          <a:gd name="T12" fmla="*/ 0 w 933"/>
                          <a:gd name="T13" fmla="*/ 1 h 1437"/>
                          <a:gd name="T14" fmla="*/ 0 w 933"/>
                          <a:gd name="T15" fmla="*/ 0 h 1437"/>
                          <a:gd name="T16" fmla="*/ 0 w 933"/>
                          <a:gd name="T17" fmla="*/ 0 h 1437"/>
                          <a:gd name="T18" fmla="*/ 0 w 933"/>
                          <a:gd name="T19" fmla="*/ 1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437"/>
                          <a:gd name="T32" fmla="*/ 933 w 933"/>
                          <a:gd name="T33" fmla="*/ 1437 h 1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437">
                            <a:moveTo>
                              <a:pt x="0" y="1436"/>
                            </a:moveTo>
                            <a:lnTo>
                              <a:pt x="932" y="1436"/>
                            </a:lnTo>
                            <a:lnTo>
                              <a:pt x="932" y="0"/>
                            </a:lnTo>
                            <a:lnTo>
                              <a:pt x="0" y="0"/>
                            </a:lnTo>
                            <a:lnTo>
                              <a:pt x="0" y="1436"/>
                            </a:lnTo>
                            <a:close/>
                            <a:moveTo>
                              <a:pt x="9" y="1422"/>
                            </a:moveTo>
                            <a:lnTo>
                              <a:pt x="921" y="1422"/>
                            </a:lnTo>
                            <a:lnTo>
                              <a:pt x="921" y="13"/>
                            </a:lnTo>
                            <a:lnTo>
                              <a:pt x="9" y="13"/>
                            </a:lnTo>
                            <a:lnTo>
                              <a:pt x="9" y="1422"/>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6" name="Freeform 1458"/>
                      <p:cNvSpPr>
                        <a:spLocks/>
                      </p:cNvSpPr>
                      <p:nvPr/>
                    </p:nvSpPr>
                    <p:spPr bwMode="auto">
                      <a:xfrm>
                        <a:off x="27" y="24"/>
                        <a:ext cx="207" cy="318"/>
                      </a:xfrm>
                      <a:custGeom>
                        <a:avLst/>
                        <a:gdLst>
                          <a:gd name="T0" fmla="*/ 0 w 916"/>
                          <a:gd name="T1" fmla="*/ 1 h 1408"/>
                          <a:gd name="T2" fmla="*/ 0 w 916"/>
                          <a:gd name="T3" fmla="*/ 1 h 1408"/>
                          <a:gd name="T4" fmla="*/ 0 w 916"/>
                          <a:gd name="T5" fmla="*/ 0 h 1408"/>
                          <a:gd name="T6" fmla="*/ 0 w 916"/>
                          <a:gd name="T7" fmla="*/ 0 h 1408"/>
                          <a:gd name="T8" fmla="*/ 0 w 916"/>
                          <a:gd name="T9" fmla="*/ 1 h 1408"/>
                          <a:gd name="T10" fmla="*/ 0 w 916"/>
                          <a:gd name="T11" fmla="*/ 1 h 1408"/>
                          <a:gd name="T12" fmla="*/ 0 w 916"/>
                          <a:gd name="T13" fmla="*/ 1 h 1408"/>
                          <a:gd name="T14" fmla="*/ 0 w 916"/>
                          <a:gd name="T15" fmla="*/ 0 h 1408"/>
                          <a:gd name="T16" fmla="*/ 0 w 916"/>
                          <a:gd name="T17" fmla="*/ 0 h 1408"/>
                          <a:gd name="T18" fmla="*/ 0 w 916"/>
                          <a:gd name="T19" fmla="*/ 1 h 14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6"/>
                          <a:gd name="T31" fmla="*/ 0 h 1408"/>
                          <a:gd name="T32" fmla="*/ 916 w 916"/>
                          <a:gd name="T33" fmla="*/ 1408 h 14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6" h="1408">
                            <a:moveTo>
                              <a:pt x="0" y="1407"/>
                            </a:moveTo>
                            <a:lnTo>
                              <a:pt x="915" y="1407"/>
                            </a:lnTo>
                            <a:lnTo>
                              <a:pt x="915" y="0"/>
                            </a:lnTo>
                            <a:lnTo>
                              <a:pt x="0" y="0"/>
                            </a:lnTo>
                            <a:lnTo>
                              <a:pt x="0" y="1407"/>
                            </a:lnTo>
                            <a:close/>
                            <a:moveTo>
                              <a:pt x="9" y="1392"/>
                            </a:moveTo>
                            <a:lnTo>
                              <a:pt x="906" y="1392"/>
                            </a:lnTo>
                            <a:lnTo>
                              <a:pt x="906" y="13"/>
                            </a:lnTo>
                            <a:lnTo>
                              <a:pt x="9" y="13"/>
                            </a:lnTo>
                            <a:lnTo>
                              <a:pt x="9" y="1392"/>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7" name="Freeform 1459"/>
                      <p:cNvSpPr>
                        <a:spLocks/>
                      </p:cNvSpPr>
                      <p:nvPr/>
                    </p:nvSpPr>
                    <p:spPr bwMode="auto">
                      <a:xfrm>
                        <a:off x="30" y="27"/>
                        <a:ext cx="202" cy="312"/>
                      </a:xfrm>
                      <a:custGeom>
                        <a:avLst/>
                        <a:gdLst>
                          <a:gd name="T0" fmla="*/ 0 w 894"/>
                          <a:gd name="T1" fmla="*/ 1 h 1379"/>
                          <a:gd name="T2" fmla="*/ 0 w 894"/>
                          <a:gd name="T3" fmla="*/ 1 h 1379"/>
                          <a:gd name="T4" fmla="*/ 0 w 894"/>
                          <a:gd name="T5" fmla="*/ 0 h 1379"/>
                          <a:gd name="T6" fmla="*/ 0 w 894"/>
                          <a:gd name="T7" fmla="*/ 0 h 1379"/>
                          <a:gd name="T8" fmla="*/ 0 w 894"/>
                          <a:gd name="T9" fmla="*/ 1 h 1379"/>
                          <a:gd name="T10" fmla="*/ 0 w 894"/>
                          <a:gd name="T11" fmla="*/ 1 h 1379"/>
                          <a:gd name="T12" fmla="*/ 0 w 894"/>
                          <a:gd name="T13" fmla="*/ 1 h 1379"/>
                          <a:gd name="T14" fmla="*/ 0 w 894"/>
                          <a:gd name="T15" fmla="*/ 0 h 1379"/>
                          <a:gd name="T16" fmla="*/ 0 w 894"/>
                          <a:gd name="T17" fmla="*/ 0 h 1379"/>
                          <a:gd name="T18" fmla="*/ 0 w 894"/>
                          <a:gd name="T19" fmla="*/ 1 h 13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4"/>
                          <a:gd name="T31" fmla="*/ 0 h 1379"/>
                          <a:gd name="T32" fmla="*/ 894 w 894"/>
                          <a:gd name="T33" fmla="*/ 1379 h 13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4" h="1379">
                            <a:moveTo>
                              <a:pt x="0" y="1378"/>
                            </a:moveTo>
                            <a:lnTo>
                              <a:pt x="893" y="1378"/>
                            </a:lnTo>
                            <a:lnTo>
                              <a:pt x="893" y="0"/>
                            </a:lnTo>
                            <a:lnTo>
                              <a:pt x="0" y="0"/>
                            </a:lnTo>
                            <a:lnTo>
                              <a:pt x="0" y="1378"/>
                            </a:lnTo>
                            <a:close/>
                            <a:moveTo>
                              <a:pt x="10" y="1363"/>
                            </a:moveTo>
                            <a:lnTo>
                              <a:pt x="883" y="1363"/>
                            </a:lnTo>
                            <a:lnTo>
                              <a:pt x="883" y="14"/>
                            </a:lnTo>
                            <a:lnTo>
                              <a:pt x="10" y="14"/>
                            </a:lnTo>
                            <a:lnTo>
                              <a:pt x="10" y="1363"/>
                            </a:ln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8" name="Freeform 1460"/>
                      <p:cNvSpPr>
                        <a:spLocks/>
                      </p:cNvSpPr>
                      <p:nvPr/>
                    </p:nvSpPr>
                    <p:spPr bwMode="auto">
                      <a:xfrm>
                        <a:off x="32" y="31"/>
                        <a:ext cx="198" cy="305"/>
                      </a:xfrm>
                      <a:custGeom>
                        <a:avLst/>
                        <a:gdLst>
                          <a:gd name="T0" fmla="*/ 0 w 877"/>
                          <a:gd name="T1" fmla="*/ 1 h 1348"/>
                          <a:gd name="T2" fmla="*/ 0 w 877"/>
                          <a:gd name="T3" fmla="*/ 1 h 1348"/>
                          <a:gd name="T4" fmla="*/ 0 w 877"/>
                          <a:gd name="T5" fmla="*/ 0 h 1348"/>
                          <a:gd name="T6" fmla="*/ 0 w 877"/>
                          <a:gd name="T7" fmla="*/ 0 h 1348"/>
                          <a:gd name="T8" fmla="*/ 0 w 877"/>
                          <a:gd name="T9" fmla="*/ 1 h 1348"/>
                          <a:gd name="T10" fmla="*/ 0 w 877"/>
                          <a:gd name="T11" fmla="*/ 1 h 1348"/>
                          <a:gd name="T12" fmla="*/ 0 w 877"/>
                          <a:gd name="T13" fmla="*/ 1 h 1348"/>
                          <a:gd name="T14" fmla="*/ 0 w 877"/>
                          <a:gd name="T15" fmla="*/ 0 h 1348"/>
                          <a:gd name="T16" fmla="*/ 0 w 877"/>
                          <a:gd name="T17" fmla="*/ 0 h 1348"/>
                          <a:gd name="T18" fmla="*/ 0 w 877"/>
                          <a:gd name="T19" fmla="*/ 1 h 1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7"/>
                          <a:gd name="T31" fmla="*/ 0 h 1348"/>
                          <a:gd name="T32" fmla="*/ 877 w 877"/>
                          <a:gd name="T33" fmla="*/ 1348 h 13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7" h="1348">
                            <a:moveTo>
                              <a:pt x="0" y="1347"/>
                            </a:moveTo>
                            <a:lnTo>
                              <a:pt x="876" y="1347"/>
                            </a:lnTo>
                            <a:lnTo>
                              <a:pt x="876" y="0"/>
                            </a:lnTo>
                            <a:lnTo>
                              <a:pt x="0" y="0"/>
                            </a:lnTo>
                            <a:lnTo>
                              <a:pt x="0" y="1347"/>
                            </a:lnTo>
                            <a:close/>
                            <a:moveTo>
                              <a:pt x="8" y="1332"/>
                            </a:moveTo>
                            <a:lnTo>
                              <a:pt x="868" y="1332"/>
                            </a:lnTo>
                            <a:lnTo>
                              <a:pt x="868" y="14"/>
                            </a:lnTo>
                            <a:lnTo>
                              <a:pt x="8" y="14"/>
                            </a:lnTo>
                            <a:lnTo>
                              <a:pt x="8" y="1332"/>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69" name="Freeform 1461"/>
                      <p:cNvSpPr>
                        <a:spLocks/>
                      </p:cNvSpPr>
                      <p:nvPr/>
                    </p:nvSpPr>
                    <p:spPr bwMode="auto">
                      <a:xfrm>
                        <a:off x="34" y="34"/>
                        <a:ext cx="193" cy="298"/>
                      </a:xfrm>
                      <a:custGeom>
                        <a:avLst/>
                        <a:gdLst>
                          <a:gd name="T0" fmla="*/ 0 w 857"/>
                          <a:gd name="T1" fmla="*/ 1 h 1318"/>
                          <a:gd name="T2" fmla="*/ 0 w 857"/>
                          <a:gd name="T3" fmla="*/ 1 h 1318"/>
                          <a:gd name="T4" fmla="*/ 0 w 857"/>
                          <a:gd name="T5" fmla="*/ 0 h 1318"/>
                          <a:gd name="T6" fmla="*/ 0 w 857"/>
                          <a:gd name="T7" fmla="*/ 0 h 1318"/>
                          <a:gd name="T8" fmla="*/ 0 w 857"/>
                          <a:gd name="T9" fmla="*/ 1 h 1318"/>
                          <a:gd name="T10" fmla="*/ 0 w 857"/>
                          <a:gd name="T11" fmla="*/ 1 h 1318"/>
                          <a:gd name="T12" fmla="*/ 0 w 857"/>
                          <a:gd name="T13" fmla="*/ 1 h 1318"/>
                          <a:gd name="T14" fmla="*/ 0 w 857"/>
                          <a:gd name="T15" fmla="*/ 0 h 1318"/>
                          <a:gd name="T16" fmla="*/ 0 w 857"/>
                          <a:gd name="T17" fmla="*/ 0 h 1318"/>
                          <a:gd name="T18" fmla="*/ 0 w 857"/>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318"/>
                          <a:gd name="T32" fmla="*/ 857 w 857"/>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318">
                            <a:moveTo>
                              <a:pt x="0" y="1317"/>
                            </a:moveTo>
                            <a:lnTo>
                              <a:pt x="856" y="1317"/>
                            </a:lnTo>
                            <a:lnTo>
                              <a:pt x="856" y="0"/>
                            </a:lnTo>
                            <a:lnTo>
                              <a:pt x="0" y="0"/>
                            </a:lnTo>
                            <a:lnTo>
                              <a:pt x="0" y="1317"/>
                            </a:lnTo>
                            <a:close/>
                            <a:moveTo>
                              <a:pt x="10" y="1302"/>
                            </a:moveTo>
                            <a:lnTo>
                              <a:pt x="845" y="1302"/>
                            </a:lnTo>
                            <a:lnTo>
                              <a:pt x="845" y="14"/>
                            </a:lnTo>
                            <a:lnTo>
                              <a:pt x="10" y="14"/>
                            </a:lnTo>
                            <a:lnTo>
                              <a:pt x="10" y="130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0" name="Freeform 1462"/>
                      <p:cNvSpPr>
                        <a:spLocks/>
                      </p:cNvSpPr>
                      <p:nvPr/>
                    </p:nvSpPr>
                    <p:spPr bwMode="auto">
                      <a:xfrm>
                        <a:off x="36" y="38"/>
                        <a:ext cx="189" cy="291"/>
                      </a:xfrm>
                      <a:custGeom>
                        <a:avLst/>
                        <a:gdLst>
                          <a:gd name="T0" fmla="*/ 0 w 840"/>
                          <a:gd name="T1" fmla="*/ 1 h 1287"/>
                          <a:gd name="T2" fmla="*/ 0 w 840"/>
                          <a:gd name="T3" fmla="*/ 1 h 1287"/>
                          <a:gd name="T4" fmla="*/ 0 w 840"/>
                          <a:gd name="T5" fmla="*/ 0 h 1287"/>
                          <a:gd name="T6" fmla="*/ 0 w 840"/>
                          <a:gd name="T7" fmla="*/ 0 h 1287"/>
                          <a:gd name="T8" fmla="*/ 0 w 840"/>
                          <a:gd name="T9" fmla="*/ 1 h 1287"/>
                          <a:gd name="T10" fmla="*/ 0 w 840"/>
                          <a:gd name="T11" fmla="*/ 1 h 1287"/>
                          <a:gd name="T12" fmla="*/ 0 w 840"/>
                          <a:gd name="T13" fmla="*/ 1 h 1287"/>
                          <a:gd name="T14" fmla="*/ 0 w 840"/>
                          <a:gd name="T15" fmla="*/ 0 h 1287"/>
                          <a:gd name="T16" fmla="*/ 0 w 840"/>
                          <a:gd name="T17" fmla="*/ 0 h 1287"/>
                          <a:gd name="T18" fmla="*/ 0 w 840"/>
                          <a:gd name="T19" fmla="*/ 1 h 1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0"/>
                          <a:gd name="T31" fmla="*/ 0 h 1287"/>
                          <a:gd name="T32" fmla="*/ 840 w 840"/>
                          <a:gd name="T33" fmla="*/ 1287 h 12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0" h="1287">
                            <a:moveTo>
                              <a:pt x="0" y="1286"/>
                            </a:moveTo>
                            <a:lnTo>
                              <a:pt x="839" y="1286"/>
                            </a:lnTo>
                            <a:lnTo>
                              <a:pt x="839" y="0"/>
                            </a:lnTo>
                            <a:lnTo>
                              <a:pt x="0" y="0"/>
                            </a:lnTo>
                            <a:lnTo>
                              <a:pt x="0" y="1286"/>
                            </a:lnTo>
                            <a:close/>
                            <a:moveTo>
                              <a:pt x="13" y="1267"/>
                            </a:moveTo>
                            <a:lnTo>
                              <a:pt x="827" y="1267"/>
                            </a:lnTo>
                            <a:lnTo>
                              <a:pt x="827" y="19"/>
                            </a:lnTo>
                            <a:lnTo>
                              <a:pt x="13" y="19"/>
                            </a:lnTo>
                            <a:lnTo>
                              <a:pt x="13" y="1267"/>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1" name="Freeform 1463"/>
                      <p:cNvSpPr>
                        <a:spLocks/>
                      </p:cNvSpPr>
                      <p:nvPr/>
                    </p:nvSpPr>
                    <p:spPr bwMode="auto">
                      <a:xfrm>
                        <a:off x="39" y="41"/>
                        <a:ext cx="184" cy="283"/>
                      </a:xfrm>
                      <a:custGeom>
                        <a:avLst/>
                        <a:gdLst>
                          <a:gd name="T0" fmla="*/ 0 w 814"/>
                          <a:gd name="T1" fmla="*/ 1 h 1252"/>
                          <a:gd name="T2" fmla="*/ 0 w 814"/>
                          <a:gd name="T3" fmla="*/ 1 h 1252"/>
                          <a:gd name="T4" fmla="*/ 0 w 814"/>
                          <a:gd name="T5" fmla="*/ 0 h 1252"/>
                          <a:gd name="T6" fmla="*/ 0 w 814"/>
                          <a:gd name="T7" fmla="*/ 0 h 1252"/>
                          <a:gd name="T8" fmla="*/ 0 w 814"/>
                          <a:gd name="T9" fmla="*/ 1 h 1252"/>
                          <a:gd name="T10" fmla="*/ 0 w 814"/>
                          <a:gd name="T11" fmla="*/ 1 h 1252"/>
                          <a:gd name="T12" fmla="*/ 0 w 814"/>
                          <a:gd name="T13" fmla="*/ 1 h 1252"/>
                          <a:gd name="T14" fmla="*/ 0 w 814"/>
                          <a:gd name="T15" fmla="*/ 0 h 1252"/>
                          <a:gd name="T16" fmla="*/ 0 w 814"/>
                          <a:gd name="T17" fmla="*/ 0 h 1252"/>
                          <a:gd name="T18" fmla="*/ 0 w 814"/>
                          <a:gd name="T19" fmla="*/ 1 h 12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4"/>
                          <a:gd name="T31" fmla="*/ 0 h 1252"/>
                          <a:gd name="T32" fmla="*/ 814 w 814"/>
                          <a:gd name="T33" fmla="*/ 1252 h 12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4" h="1252">
                            <a:moveTo>
                              <a:pt x="0" y="1251"/>
                            </a:moveTo>
                            <a:lnTo>
                              <a:pt x="813" y="1251"/>
                            </a:lnTo>
                            <a:lnTo>
                              <a:pt x="813" y="0"/>
                            </a:lnTo>
                            <a:lnTo>
                              <a:pt x="0" y="0"/>
                            </a:lnTo>
                            <a:lnTo>
                              <a:pt x="0" y="1251"/>
                            </a:lnTo>
                            <a:close/>
                            <a:moveTo>
                              <a:pt x="8" y="1236"/>
                            </a:moveTo>
                            <a:lnTo>
                              <a:pt x="804" y="1236"/>
                            </a:lnTo>
                            <a:lnTo>
                              <a:pt x="804" y="14"/>
                            </a:lnTo>
                            <a:lnTo>
                              <a:pt x="8" y="14"/>
                            </a:lnTo>
                            <a:lnTo>
                              <a:pt x="8" y="123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2" name="Freeform 1464"/>
                      <p:cNvSpPr>
                        <a:spLocks/>
                      </p:cNvSpPr>
                      <p:nvPr/>
                    </p:nvSpPr>
                    <p:spPr bwMode="auto">
                      <a:xfrm>
                        <a:off x="42" y="44"/>
                        <a:ext cx="179" cy="276"/>
                      </a:xfrm>
                      <a:custGeom>
                        <a:avLst/>
                        <a:gdLst>
                          <a:gd name="T0" fmla="*/ 0 w 792"/>
                          <a:gd name="T1" fmla="*/ 1 h 1223"/>
                          <a:gd name="T2" fmla="*/ 0 w 792"/>
                          <a:gd name="T3" fmla="*/ 1 h 1223"/>
                          <a:gd name="T4" fmla="*/ 0 w 792"/>
                          <a:gd name="T5" fmla="*/ 0 h 1223"/>
                          <a:gd name="T6" fmla="*/ 0 w 792"/>
                          <a:gd name="T7" fmla="*/ 0 h 1223"/>
                          <a:gd name="T8" fmla="*/ 0 w 792"/>
                          <a:gd name="T9" fmla="*/ 1 h 1223"/>
                          <a:gd name="T10" fmla="*/ 0 w 792"/>
                          <a:gd name="T11" fmla="*/ 1 h 1223"/>
                          <a:gd name="T12" fmla="*/ 0 w 792"/>
                          <a:gd name="T13" fmla="*/ 1 h 1223"/>
                          <a:gd name="T14" fmla="*/ 0 w 792"/>
                          <a:gd name="T15" fmla="*/ 0 h 1223"/>
                          <a:gd name="T16" fmla="*/ 0 w 792"/>
                          <a:gd name="T17" fmla="*/ 0 h 1223"/>
                          <a:gd name="T18" fmla="*/ 0 w 792"/>
                          <a:gd name="T19" fmla="*/ 1 h 1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2"/>
                          <a:gd name="T31" fmla="*/ 0 h 1223"/>
                          <a:gd name="T32" fmla="*/ 792 w 792"/>
                          <a:gd name="T33" fmla="*/ 1223 h 1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2" h="1223">
                            <a:moveTo>
                              <a:pt x="0" y="1222"/>
                            </a:moveTo>
                            <a:lnTo>
                              <a:pt x="791" y="1222"/>
                            </a:lnTo>
                            <a:lnTo>
                              <a:pt x="791" y="0"/>
                            </a:lnTo>
                            <a:lnTo>
                              <a:pt x="0" y="0"/>
                            </a:lnTo>
                            <a:lnTo>
                              <a:pt x="0" y="1222"/>
                            </a:lnTo>
                            <a:close/>
                            <a:moveTo>
                              <a:pt x="12" y="1204"/>
                            </a:moveTo>
                            <a:lnTo>
                              <a:pt x="778" y="1204"/>
                            </a:lnTo>
                            <a:lnTo>
                              <a:pt x="778" y="17"/>
                            </a:lnTo>
                            <a:lnTo>
                              <a:pt x="12" y="17"/>
                            </a:lnTo>
                            <a:lnTo>
                              <a:pt x="12" y="1204"/>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3" name="Freeform 1465"/>
                      <p:cNvSpPr>
                        <a:spLocks/>
                      </p:cNvSpPr>
                      <p:nvPr/>
                    </p:nvSpPr>
                    <p:spPr bwMode="auto">
                      <a:xfrm>
                        <a:off x="45" y="49"/>
                        <a:ext cx="173" cy="267"/>
                      </a:xfrm>
                      <a:custGeom>
                        <a:avLst/>
                        <a:gdLst>
                          <a:gd name="T0" fmla="*/ 0 w 766"/>
                          <a:gd name="T1" fmla="*/ 1 h 1183"/>
                          <a:gd name="T2" fmla="*/ 0 w 766"/>
                          <a:gd name="T3" fmla="*/ 1 h 1183"/>
                          <a:gd name="T4" fmla="*/ 0 w 766"/>
                          <a:gd name="T5" fmla="*/ 0 h 1183"/>
                          <a:gd name="T6" fmla="*/ 0 w 766"/>
                          <a:gd name="T7" fmla="*/ 0 h 1183"/>
                          <a:gd name="T8" fmla="*/ 0 w 766"/>
                          <a:gd name="T9" fmla="*/ 1 h 1183"/>
                          <a:gd name="T10" fmla="*/ 0 w 766"/>
                          <a:gd name="T11" fmla="*/ 1 h 1183"/>
                          <a:gd name="T12" fmla="*/ 0 w 766"/>
                          <a:gd name="T13" fmla="*/ 1 h 1183"/>
                          <a:gd name="T14" fmla="*/ 0 w 766"/>
                          <a:gd name="T15" fmla="*/ 0 h 1183"/>
                          <a:gd name="T16" fmla="*/ 0 w 766"/>
                          <a:gd name="T17" fmla="*/ 0 h 1183"/>
                          <a:gd name="T18" fmla="*/ 0 w 766"/>
                          <a:gd name="T19" fmla="*/ 1 h 11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1183"/>
                          <a:gd name="T32" fmla="*/ 766 w 766"/>
                          <a:gd name="T33" fmla="*/ 1183 h 11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1183">
                            <a:moveTo>
                              <a:pt x="0" y="1182"/>
                            </a:moveTo>
                            <a:lnTo>
                              <a:pt x="765" y="1182"/>
                            </a:lnTo>
                            <a:lnTo>
                              <a:pt x="765" y="0"/>
                            </a:lnTo>
                            <a:lnTo>
                              <a:pt x="0" y="0"/>
                            </a:lnTo>
                            <a:lnTo>
                              <a:pt x="0" y="1182"/>
                            </a:lnTo>
                            <a:close/>
                            <a:moveTo>
                              <a:pt x="12" y="1163"/>
                            </a:moveTo>
                            <a:lnTo>
                              <a:pt x="753" y="1163"/>
                            </a:lnTo>
                            <a:lnTo>
                              <a:pt x="753" y="19"/>
                            </a:lnTo>
                            <a:lnTo>
                              <a:pt x="12" y="19"/>
                            </a:lnTo>
                            <a:lnTo>
                              <a:pt x="12" y="116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4" name="Freeform 1466"/>
                      <p:cNvSpPr>
                        <a:spLocks/>
                      </p:cNvSpPr>
                      <p:nvPr/>
                    </p:nvSpPr>
                    <p:spPr bwMode="auto">
                      <a:xfrm>
                        <a:off x="48" y="53"/>
                        <a:ext cx="167" cy="258"/>
                      </a:xfrm>
                      <a:custGeom>
                        <a:avLst/>
                        <a:gdLst>
                          <a:gd name="T0" fmla="*/ 0 w 741"/>
                          <a:gd name="T1" fmla="*/ 1 h 1143"/>
                          <a:gd name="T2" fmla="*/ 0 w 741"/>
                          <a:gd name="T3" fmla="*/ 1 h 1143"/>
                          <a:gd name="T4" fmla="*/ 0 w 741"/>
                          <a:gd name="T5" fmla="*/ 0 h 1143"/>
                          <a:gd name="T6" fmla="*/ 0 w 741"/>
                          <a:gd name="T7" fmla="*/ 0 h 1143"/>
                          <a:gd name="T8" fmla="*/ 0 w 741"/>
                          <a:gd name="T9" fmla="*/ 1 h 1143"/>
                          <a:gd name="T10" fmla="*/ 0 w 741"/>
                          <a:gd name="T11" fmla="*/ 1 h 1143"/>
                          <a:gd name="T12" fmla="*/ 0 w 741"/>
                          <a:gd name="T13" fmla="*/ 1 h 1143"/>
                          <a:gd name="T14" fmla="*/ 0 w 741"/>
                          <a:gd name="T15" fmla="*/ 0 h 1143"/>
                          <a:gd name="T16" fmla="*/ 0 w 741"/>
                          <a:gd name="T17" fmla="*/ 0 h 1143"/>
                          <a:gd name="T18" fmla="*/ 0 w 741"/>
                          <a:gd name="T19" fmla="*/ 1 h 1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143"/>
                          <a:gd name="T32" fmla="*/ 741 w 741"/>
                          <a:gd name="T33" fmla="*/ 1143 h 1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143">
                            <a:moveTo>
                              <a:pt x="0" y="1142"/>
                            </a:moveTo>
                            <a:lnTo>
                              <a:pt x="740" y="1142"/>
                            </a:lnTo>
                            <a:lnTo>
                              <a:pt x="740" y="0"/>
                            </a:lnTo>
                            <a:lnTo>
                              <a:pt x="0" y="0"/>
                            </a:lnTo>
                            <a:lnTo>
                              <a:pt x="0" y="1142"/>
                            </a:lnTo>
                            <a:close/>
                            <a:moveTo>
                              <a:pt x="14" y="1123"/>
                            </a:moveTo>
                            <a:lnTo>
                              <a:pt x="727" y="1123"/>
                            </a:lnTo>
                            <a:lnTo>
                              <a:pt x="727" y="19"/>
                            </a:lnTo>
                            <a:lnTo>
                              <a:pt x="14" y="19"/>
                            </a:lnTo>
                            <a:lnTo>
                              <a:pt x="14" y="112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5" name="Freeform 1467"/>
                      <p:cNvSpPr>
                        <a:spLocks/>
                      </p:cNvSpPr>
                      <p:nvPr/>
                    </p:nvSpPr>
                    <p:spPr bwMode="auto">
                      <a:xfrm>
                        <a:off x="50" y="58"/>
                        <a:ext cx="161" cy="250"/>
                      </a:xfrm>
                      <a:custGeom>
                        <a:avLst/>
                        <a:gdLst>
                          <a:gd name="T0" fmla="*/ 0 w 716"/>
                          <a:gd name="T1" fmla="*/ 1 h 1108"/>
                          <a:gd name="T2" fmla="*/ 0 w 716"/>
                          <a:gd name="T3" fmla="*/ 1 h 1108"/>
                          <a:gd name="T4" fmla="*/ 0 w 716"/>
                          <a:gd name="T5" fmla="*/ 0 h 1108"/>
                          <a:gd name="T6" fmla="*/ 0 w 716"/>
                          <a:gd name="T7" fmla="*/ 0 h 1108"/>
                          <a:gd name="T8" fmla="*/ 0 w 716"/>
                          <a:gd name="T9" fmla="*/ 1 h 1108"/>
                          <a:gd name="T10" fmla="*/ 0 w 716"/>
                          <a:gd name="T11" fmla="*/ 1 h 1108"/>
                          <a:gd name="T12" fmla="*/ 0 w 716"/>
                          <a:gd name="T13" fmla="*/ 1 h 1108"/>
                          <a:gd name="T14" fmla="*/ 0 w 716"/>
                          <a:gd name="T15" fmla="*/ 0 h 1108"/>
                          <a:gd name="T16" fmla="*/ 0 w 716"/>
                          <a:gd name="T17" fmla="*/ 0 h 1108"/>
                          <a:gd name="T18" fmla="*/ 0 w 716"/>
                          <a:gd name="T19" fmla="*/ 1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108"/>
                          <a:gd name="T32" fmla="*/ 716 w 716"/>
                          <a:gd name="T33" fmla="*/ 1108 h 1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108">
                            <a:moveTo>
                              <a:pt x="0" y="1107"/>
                            </a:moveTo>
                            <a:lnTo>
                              <a:pt x="715" y="1107"/>
                            </a:lnTo>
                            <a:lnTo>
                              <a:pt x="715" y="0"/>
                            </a:lnTo>
                            <a:lnTo>
                              <a:pt x="0" y="0"/>
                            </a:lnTo>
                            <a:lnTo>
                              <a:pt x="0" y="1107"/>
                            </a:lnTo>
                            <a:close/>
                            <a:moveTo>
                              <a:pt x="13" y="1084"/>
                            </a:moveTo>
                            <a:lnTo>
                              <a:pt x="701" y="1084"/>
                            </a:lnTo>
                            <a:lnTo>
                              <a:pt x="701" y="22"/>
                            </a:lnTo>
                            <a:lnTo>
                              <a:pt x="13" y="22"/>
                            </a:lnTo>
                            <a:lnTo>
                              <a:pt x="13" y="108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6" name="Freeform 1468"/>
                      <p:cNvSpPr>
                        <a:spLocks/>
                      </p:cNvSpPr>
                      <p:nvPr/>
                    </p:nvSpPr>
                    <p:spPr bwMode="auto">
                      <a:xfrm>
                        <a:off x="54" y="63"/>
                        <a:ext cx="155" cy="240"/>
                      </a:xfrm>
                      <a:custGeom>
                        <a:avLst/>
                        <a:gdLst>
                          <a:gd name="T0" fmla="*/ 0 w 689"/>
                          <a:gd name="T1" fmla="*/ 1 h 1063"/>
                          <a:gd name="T2" fmla="*/ 0 w 689"/>
                          <a:gd name="T3" fmla="*/ 1 h 1063"/>
                          <a:gd name="T4" fmla="*/ 0 w 689"/>
                          <a:gd name="T5" fmla="*/ 0 h 1063"/>
                          <a:gd name="T6" fmla="*/ 0 w 689"/>
                          <a:gd name="T7" fmla="*/ 0 h 1063"/>
                          <a:gd name="T8" fmla="*/ 0 w 689"/>
                          <a:gd name="T9" fmla="*/ 1 h 1063"/>
                          <a:gd name="T10" fmla="*/ 0 w 689"/>
                          <a:gd name="T11" fmla="*/ 1 h 1063"/>
                          <a:gd name="T12" fmla="*/ 0 w 689"/>
                          <a:gd name="T13" fmla="*/ 1 h 1063"/>
                          <a:gd name="T14" fmla="*/ 0 w 689"/>
                          <a:gd name="T15" fmla="*/ 0 h 1063"/>
                          <a:gd name="T16" fmla="*/ 0 w 689"/>
                          <a:gd name="T17" fmla="*/ 0 h 1063"/>
                          <a:gd name="T18" fmla="*/ 0 w 689"/>
                          <a:gd name="T19" fmla="*/ 1 h 1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063"/>
                          <a:gd name="T32" fmla="*/ 689 w 689"/>
                          <a:gd name="T33" fmla="*/ 1063 h 1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063">
                            <a:moveTo>
                              <a:pt x="0" y="1062"/>
                            </a:moveTo>
                            <a:lnTo>
                              <a:pt x="688" y="1062"/>
                            </a:lnTo>
                            <a:lnTo>
                              <a:pt x="688" y="0"/>
                            </a:lnTo>
                            <a:lnTo>
                              <a:pt x="0" y="0"/>
                            </a:lnTo>
                            <a:lnTo>
                              <a:pt x="0" y="1062"/>
                            </a:lnTo>
                            <a:close/>
                            <a:moveTo>
                              <a:pt x="12" y="1044"/>
                            </a:moveTo>
                            <a:lnTo>
                              <a:pt x="675" y="1044"/>
                            </a:lnTo>
                            <a:lnTo>
                              <a:pt x="675" y="17"/>
                            </a:lnTo>
                            <a:lnTo>
                              <a:pt x="12" y="17"/>
                            </a:lnTo>
                            <a:lnTo>
                              <a:pt x="12" y="1044"/>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7" name="Freeform 1469"/>
                      <p:cNvSpPr>
                        <a:spLocks/>
                      </p:cNvSpPr>
                      <p:nvPr/>
                    </p:nvSpPr>
                    <p:spPr bwMode="auto">
                      <a:xfrm>
                        <a:off x="56" y="67"/>
                        <a:ext cx="150" cy="231"/>
                      </a:xfrm>
                      <a:custGeom>
                        <a:avLst/>
                        <a:gdLst>
                          <a:gd name="T0" fmla="*/ 0 w 664"/>
                          <a:gd name="T1" fmla="*/ 1 h 1023"/>
                          <a:gd name="T2" fmla="*/ 0 w 664"/>
                          <a:gd name="T3" fmla="*/ 1 h 1023"/>
                          <a:gd name="T4" fmla="*/ 0 w 664"/>
                          <a:gd name="T5" fmla="*/ 0 h 1023"/>
                          <a:gd name="T6" fmla="*/ 0 w 664"/>
                          <a:gd name="T7" fmla="*/ 0 h 1023"/>
                          <a:gd name="T8" fmla="*/ 0 w 664"/>
                          <a:gd name="T9" fmla="*/ 1 h 1023"/>
                          <a:gd name="T10" fmla="*/ 0 w 664"/>
                          <a:gd name="T11" fmla="*/ 1 h 1023"/>
                          <a:gd name="T12" fmla="*/ 0 w 664"/>
                          <a:gd name="T13" fmla="*/ 1 h 1023"/>
                          <a:gd name="T14" fmla="*/ 0 w 664"/>
                          <a:gd name="T15" fmla="*/ 0 h 1023"/>
                          <a:gd name="T16" fmla="*/ 0 w 664"/>
                          <a:gd name="T17" fmla="*/ 0 h 1023"/>
                          <a:gd name="T18" fmla="*/ 0 w 664"/>
                          <a:gd name="T19" fmla="*/ 1 h 10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023"/>
                          <a:gd name="T32" fmla="*/ 664 w 664"/>
                          <a:gd name="T33" fmla="*/ 1023 h 10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023">
                            <a:moveTo>
                              <a:pt x="0" y="1022"/>
                            </a:moveTo>
                            <a:lnTo>
                              <a:pt x="663" y="1022"/>
                            </a:lnTo>
                            <a:lnTo>
                              <a:pt x="663" y="0"/>
                            </a:lnTo>
                            <a:lnTo>
                              <a:pt x="0" y="0"/>
                            </a:lnTo>
                            <a:lnTo>
                              <a:pt x="0" y="1022"/>
                            </a:lnTo>
                            <a:close/>
                            <a:moveTo>
                              <a:pt x="13" y="1000"/>
                            </a:moveTo>
                            <a:lnTo>
                              <a:pt x="646" y="1000"/>
                            </a:lnTo>
                            <a:lnTo>
                              <a:pt x="646" y="22"/>
                            </a:lnTo>
                            <a:lnTo>
                              <a:pt x="13" y="22"/>
                            </a:lnTo>
                            <a:lnTo>
                              <a:pt x="13" y="1000"/>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8" name="Freeform 1470"/>
                      <p:cNvSpPr>
                        <a:spLocks/>
                      </p:cNvSpPr>
                      <p:nvPr/>
                    </p:nvSpPr>
                    <p:spPr bwMode="auto">
                      <a:xfrm>
                        <a:off x="59" y="73"/>
                        <a:ext cx="143" cy="221"/>
                      </a:xfrm>
                      <a:custGeom>
                        <a:avLst/>
                        <a:gdLst>
                          <a:gd name="T0" fmla="*/ 0 w 634"/>
                          <a:gd name="T1" fmla="*/ 0 h 978"/>
                          <a:gd name="T2" fmla="*/ 0 w 634"/>
                          <a:gd name="T3" fmla="*/ 0 h 978"/>
                          <a:gd name="T4" fmla="*/ 0 w 634"/>
                          <a:gd name="T5" fmla="*/ 0 h 978"/>
                          <a:gd name="T6" fmla="*/ 0 w 634"/>
                          <a:gd name="T7" fmla="*/ 0 h 978"/>
                          <a:gd name="T8" fmla="*/ 0 w 634"/>
                          <a:gd name="T9" fmla="*/ 0 h 978"/>
                          <a:gd name="T10" fmla="*/ 0 w 634"/>
                          <a:gd name="T11" fmla="*/ 0 h 978"/>
                          <a:gd name="T12" fmla="*/ 0 w 634"/>
                          <a:gd name="T13" fmla="*/ 0 h 978"/>
                          <a:gd name="T14" fmla="*/ 0 w 634"/>
                          <a:gd name="T15" fmla="*/ 0 h 978"/>
                          <a:gd name="T16" fmla="*/ 0 w 634"/>
                          <a:gd name="T17" fmla="*/ 0 h 978"/>
                          <a:gd name="T18" fmla="*/ 0 w 634"/>
                          <a:gd name="T19" fmla="*/ 0 h 9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978"/>
                          <a:gd name="T32" fmla="*/ 634 w 634"/>
                          <a:gd name="T33" fmla="*/ 978 h 9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978">
                            <a:moveTo>
                              <a:pt x="0" y="977"/>
                            </a:moveTo>
                            <a:lnTo>
                              <a:pt x="633" y="977"/>
                            </a:lnTo>
                            <a:lnTo>
                              <a:pt x="633" y="0"/>
                            </a:lnTo>
                            <a:lnTo>
                              <a:pt x="0" y="0"/>
                            </a:lnTo>
                            <a:lnTo>
                              <a:pt x="0" y="977"/>
                            </a:lnTo>
                            <a:close/>
                            <a:moveTo>
                              <a:pt x="14" y="955"/>
                            </a:moveTo>
                            <a:lnTo>
                              <a:pt x="621" y="955"/>
                            </a:lnTo>
                            <a:lnTo>
                              <a:pt x="621" y="22"/>
                            </a:lnTo>
                            <a:lnTo>
                              <a:pt x="14" y="22"/>
                            </a:lnTo>
                            <a:lnTo>
                              <a:pt x="14" y="955"/>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79" name="Freeform 1471"/>
                      <p:cNvSpPr>
                        <a:spLocks/>
                      </p:cNvSpPr>
                      <p:nvPr/>
                    </p:nvSpPr>
                    <p:spPr bwMode="auto">
                      <a:xfrm>
                        <a:off x="63" y="77"/>
                        <a:ext cx="136" cy="210"/>
                      </a:xfrm>
                      <a:custGeom>
                        <a:avLst/>
                        <a:gdLst>
                          <a:gd name="T0" fmla="*/ 0 w 604"/>
                          <a:gd name="T1" fmla="*/ 0 h 932"/>
                          <a:gd name="T2" fmla="*/ 0 w 604"/>
                          <a:gd name="T3" fmla="*/ 0 h 932"/>
                          <a:gd name="T4" fmla="*/ 0 w 604"/>
                          <a:gd name="T5" fmla="*/ 0 h 932"/>
                          <a:gd name="T6" fmla="*/ 0 w 604"/>
                          <a:gd name="T7" fmla="*/ 0 h 932"/>
                          <a:gd name="T8" fmla="*/ 0 w 604"/>
                          <a:gd name="T9" fmla="*/ 0 h 932"/>
                          <a:gd name="T10" fmla="*/ 0 w 604"/>
                          <a:gd name="T11" fmla="*/ 0 h 932"/>
                          <a:gd name="T12" fmla="*/ 0 w 604"/>
                          <a:gd name="T13" fmla="*/ 0 h 932"/>
                          <a:gd name="T14" fmla="*/ 0 w 604"/>
                          <a:gd name="T15" fmla="*/ 0 h 932"/>
                          <a:gd name="T16" fmla="*/ 0 w 604"/>
                          <a:gd name="T17" fmla="*/ 0 h 932"/>
                          <a:gd name="T18" fmla="*/ 0 w 604"/>
                          <a:gd name="T19" fmla="*/ 0 h 9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932"/>
                          <a:gd name="T32" fmla="*/ 604 w 604"/>
                          <a:gd name="T33" fmla="*/ 932 h 9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932">
                            <a:moveTo>
                              <a:pt x="0" y="931"/>
                            </a:moveTo>
                            <a:lnTo>
                              <a:pt x="603" y="931"/>
                            </a:lnTo>
                            <a:lnTo>
                              <a:pt x="603" y="0"/>
                            </a:lnTo>
                            <a:lnTo>
                              <a:pt x="0" y="0"/>
                            </a:lnTo>
                            <a:lnTo>
                              <a:pt x="0" y="931"/>
                            </a:lnTo>
                            <a:close/>
                            <a:moveTo>
                              <a:pt x="17" y="904"/>
                            </a:moveTo>
                            <a:lnTo>
                              <a:pt x="588" y="904"/>
                            </a:lnTo>
                            <a:lnTo>
                              <a:pt x="588" y="27"/>
                            </a:lnTo>
                            <a:lnTo>
                              <a:pt x="17" y="27"/>
                            </a:lnTo>
                            <a:lnTo>
                              <a:pt x="17" y="90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0" name="Freeform 1472"/>
                      <p:cNvSpPr>
                        <a:spLocks/>
                      </p:cNvSpPr>
                      <p:nvPr/>
                    </p:nvSpPr>
                    <p:spPr bwMode="auto">
                      <a:xfrm>
                        <a:off x="66" y="83"/>
                        <a:ext cx="129" cy="199"/>
                      </a:xfrm>
                      <a:custGeom>
                        <a:avLst/>
                        <a:gdLst>
                          <a:gd name="T0" fmla="*/ 0 w 574"/>
                          <a:gd name="T1" fmla="*/ 0 h 882"/>
                          <a:gd name="T2" fmla="*/ 0 w 574"/>
                          <a:gd name="T3" fmla="*/ 0 h 882"/>
                          <a:gd name="T4" fmla="*/ 0 w 574"/>
                          <a:gd name="T5" fmla="*/ 0 h 882"/>
                          <a:gd name="T6" fmla="*/ 0 w 574"/>
                          <a:gd name="T7" fmla="*/ 0 h 882"/>
                          <a:gd name="T8" fmla="*/ 0 w 574"/>
                          <a:gd name="T9" fmla="*/ 0 h 882"/>
                          <a:gd name="T10" fmla="*/ 0 w 574"/>
                          <a:gd name="T11" fmla="*/ 0 h 882"/>
                          <a:gd name="T12" fmla="*/ 0 w 574"/>
                          <a:gd name="T13" fmla="*/ 0 h 882"/>
                          <a:gd name="T14" fmla="*/ 0 w 574"/>
                          <a:gd name="T15" fmla="*/ 0 h 882"/>
                          <a:gd name="T16" fmla="*/ 0 w 574"/>
                          <a:gd name="T17" fmla="*/ 0 h 882"/>
                          <a:gd name="T18" fmla="*/ 0 w 574"/>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4"/>
                          <a:gd name="T31" fmla="*/ 0 h 882"/>
                          <a:gd name="T32" fmla="*/ 574 w 574"/>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4" h="882">
                            <a:moveTo>
                              <a:pt x="0" y="881"/>
                            </a:moveTo>
                            <a:lnTo>
                              <a:pt x="573" y="881"/>
                            </a:lnTo>
                            <a:lnTo>
                              <a:pt x="573" y="0"/>
                            </a:lnTo>
                            <a:lnTo>
                              <a:pt x="0" y="0"/>
                            </a:lnTo>
                            <a:lnTo>
                              <a:pt x="0" y="881"/>
                            </a:lnTo>
                            <a:close/>
                            <a:moveTo>
                              <a:pt x="15" y="858"/>
                            </a:moveTo>
                            <a:lnTo>
                              <a:pt x="556" y="858"/>
                            </a:lnTo>
                            <a:lnTo>
                              <a:pt x="556" y="22"/>
                            </a:lnTo>
                            <a:lnTo>
                              <a:pt x="15" y="22"/>
                            </a:lnTo>
                            <a:lnTo>
                              <a:pt x="15" y="85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1" name="Freeform 1473"/>
                      <p:cNvSpPr>
                        <a:spLocks/>
                      </p:cNvSpPr>
                      <p:nvPr/>
                    </p:nvSpPr>
                    <p:spPr bwMode="auto">
                      <a:xfrm>
                        <a:off x="70" y="89"/>
                        <a:ext cx="123" cy="189"/>
                      </a:xfrm>
                      <a:custGeom>
                        <a:avLst/>
                        <a:gdLst>
                          <a:gd name="T0" fmla="*/ 0 w 545"/>
                          <a:gd name="T1" fmla="*/ 0 h 838"/>
                          <a:gd name="T2" fmla="*/ 0 w 545"/>
                          <a:gd name="T3" fmla="*/ 0 h 838"/>
                          <a:gd name="T4" fmla="*/ 0 w 545"/>
                          <a:gd name="T5" fmla="*/ 0 h 838"/>
                          <a:gd name="T6" fmla="*/ 0 w 545"/>
                          <a:gd name="T7" fmla="*/ 0 h 838"/>
                          <a:gd name="T8" fmla="*/ 0 w 545"/>
                          <a:gd name="T9" fmla="*/ 0 h 838"/>
                          <a:gd name="T10" fmla="*/ 0 w 545"/>
                          <a:gd name="T11" fmla="*/ 0 h 838"/>
                          <a:gd name="T12" fmla="*/ 0 w 545"/>
                          <a:gd name="T13" fmla="*/ 0 h 838"/>
                          <a:gd name="T14" fmla="*/ 0 w 545"/>
                          <a:gd name="T15" fmla="*/ 0 h 838"/>
                          <a:gd name="T16" fmla="*/ 0 w 545"/>
                          <a:gd name="T17" fmla="*/ 0 h 838"/>
                          <a:gd name="T18" fmla="*/ 0 w 545"/>
                          <a:gd name="T19" fmla="*/ 0 h 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838"/>
                          <a:gd name="T32" fmla="*/ 545 w 545"/>
                          <a:gd name="T33" fmla="*/ 838 h 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838">
                            <a:moveTo>
                              <a:pt x="0" y="837"/>
                            </a:moveTo>
                            <a:lnTo>
                              <a:pt x="544" y="837"/>
                            </a:lnTo>
                            <a:lnTo>
                              <a:pt x="544" y="0"/>
                            </a:lnTo>
                            <a:lnTo>
                              <a:pt x="0" y="0"/>
                            </a:lnTo>
                            <a:lnTo>
                              <a:pt x="0" y="837"/>
                            </a:lnTo>
                            <a:close/>
                            <a:moveTo>
                              <a:pt x="17" y="812"/>
                            </a:moveTo>
                            <a:lnTo>
                              <a:pt x="524" y="812"/>
                            </a:lnTo>
                            <a:lnTo>
                              <a:pt x="524" y="25"/>
                            </a:lnTo>
                            <a:lnTo>
                              <a:pt x="17" y="25"/>
                            </a:lnTo>
                            <a:lnTo>
                              <a:pt x="17" y="81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2" name="Freeform 1474"/>
                      <p:cNvSpPr>
                        <a:spLocks/>
                      </p:cNvSpPr>
                      <p:nvPr/>
                    </p:nvSpPr>
                    <p:spPr bwMode="auto">
                      <a:xfrm>
                        <a:off x="74" y="94"/>
                        <a:ext cx="114" cy="176"/>
                      </a:xfrm>
                      <a:custGeom>
                        <a:avLst/>
                        <a:gdLst>
                          <a:gd name="T0" fmla="*/ 0 w 506"/>
                          <a:gd name="T1" fmla="*/ 0 h 782"/>
                          <a:gd name="T2" fmla="*/ 0 w 506"/>
                          <a:gd name="T3" fmla="*/ 0 h 782"/>
                          <a:gd name="T4" fmla="*/ 0 w 506"/>
                          <a:gd name="T5" fmla="*/ 0 h 782"/>
                          <a:gd name="T6" fmla="*/ 0 w 506"/>
                          <a:gd name="T7" fmla="*/ 0 h 782"/>
                          <a:gd name="T8" fmla="*/ 0 w 506"/>
                          <a:gd name="T9" fmla="*/ 0 h 782"/>
                          <a:gd name="T10" fmla="*/ 0 w 506"/>
                          <a:gd name="T11" fmla="*/ 0 h 782"/>
                          <a:gd name="T12" fmla="*/ 0 w 506"/>
                          <a:gd name="T13" fmla="*/ 0 h 782"/>
                          <a:gd name="T14" fmla="*/ 0 w 506"/>
                          <a:gd name="T15" fmla="*/ 0 h 782"/>
                          <a:gd name="T16" fmla="*/ 0 w 506"/>
                          <a:gd name="T17" fmla="*/ 0 h 782"/>
                          <a:gd name="T18" fmla="*/ 0 w 506"/>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782"/>
                          <a:gd name="T32" fmla="*/ 506 w 506"/>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782">
                            <a:moveTo>
                              <a:pt x="0" y="781"/>
                            </a:moveTo>
                            <a:lnTo>
                              <a:pt x="505" y="781"/>
                            </a:lnTo>
                            <a:lnTo>
                              <a:pt x="505" y="0"/>
                            </a:lnTo>
                            <a:lnTo>
                              <a:pt x="0" y="0"/>
                            </a:lnTo>
                            <a:lnTo>
                              <a:pt x="0" y="781"/>
                            </a:lnTo>
                            <a:close/>
                            <a:moveTo>
                              <a:pt x="19" y="754"/>
                            </a:moveTo>
                            <a:lnTo>
                              <a:pt x="490" y="754"/>
                            </a:lnTo>
                            <a:lnTo>
                              <a:pt x="490" y="27"/>
                            </a:lnTo>
                            <a:lnTo>
                              <a:pt x="19" y="27"/>
                            </a:lnTo>
                            <a:lnTo>
                              <a:pt x="19" y="754"/>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3" name="Freeform 1475"/>
                      <p:cNvSpPr>
                        <a:spLocks/>
                      </p:cNvSpPr>
                      <p:nvPr/>
                    </p:nvSpPr>
                    <p:spPr bwMode="auto">
                      <a:xfrm>
                        <a:off x="78" y="100"/>
                        <a:ext cx="106" cy="165"/>
                      </a:xfrm>
                      <a:custGeom>
                        <a:avLst/>
                        <a:gdLst>
                          <a:gd name="T0" fmla="*/ 0 w 472"/>
                          <a:gd name="T1" fmla="*/ 0 h 732"/>
                          <a:gd name="T2" fmla="*/ 0 w 472"/>
                          <a:gd name="T3" fmla="*/ 0 h 732"/>
                          <a:gd name="T4" fmla="*/ 0 w 472"/>
                          <a:gd name="T5" fmla="*/ 0 h 732"/>
                          <a:gd name="T6" fmla="*/ 0 w 472"/>
                          <a:gd name="T7" fmla="*/ 0 h 732"/>
                          <a:gd name="T8" fmla="*/ 0 w 472"/>
                          <a:gd name="T9" fmla="*/ 0 h 732"/>
                          <a:gd name="T10" fmla="*/ 0 w 472"/>
                          <a:gd name="T11" fmla="*/ 0 h 732"/>
                          <a:gd name="T12" fmla="*/ 0 w 472"/>
                          <a:gd name="T13" fmla="*/ 0 h 732"/>
                          <a:gd name="T14" fmla="*/ 0 w 472"/>
                          <a:gd name="T15" fmla="*/ 0 h 732"/>
                          <a:gd name="T16" fmla="*/ 0 w 472"/>
                          <a:gd name="T17" fmla="*/ 0 h 732"/>
                          <a:gd name="T18" fmla="*/ 0 w 472"/>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
                          <a:gd name="T31" fmla="*/ 0 h 732"/>
                          <a:gd name="T32" fmla="*/ 472 w 472"/>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 h="732">
                            <a:moveTo>
                              <a:pt x="0" y="731"/>
                            </a:moveTo>
                            <a:lnTo>
                              <a:pt x="471" y="731"/>
                            </a:lnTo>
                            <a:lnTo>
                              <a:pt x="471" y="0"/>
                            </a:lnTo>
                            <a:lnTo>
                              <a:pt x="0" y="0"/>
                            </a:lnTo>
                            <a:lnTo>
                              <a:pt x="0" y="731"/>
                            </a:lnTo>
                            <a:close/>
                            <a:moveTo>
                              <a:pt x="15" y="700"/>
                            </a:moveTo>
                            <a:lnTo>
                              <a:pt x="451" y="700"/>
                            </a:lnTo>
                            <a:lnTo>
                              <a:pt x="451" y="29"/>
                            </a:lnTo>
                            <a:lnTo>
                              <a:pt x="15" y="29"/>
                            </a:lnTo>
                            <a:lnTo>
                              <a:pt x="15" y="70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4" name="Freeform 1476"/>
                      <p:cNvSpPr>
                        <a:spLocks/>
                      </p:cNvSpPr>
                      <p:nvPr/>
                    </p:nvSpPr>
                    <p:spPr bwMode="auto">
                      <a:xfrm>
                        <a:off x="81" y="108"/>
                        <a:ext cx="98" cy="150"/>
                      </a:xfrm>
                      <a:custGeom>
                        <a:avLst/>
                        <a:gdLst>
                          <a:gd name="T0" fmla="*/ 0 w 437"/>
                          <a:gd name="T1" fmla="*/ 0 h 667"/>
                          <a:gd name="T2" fmla="*/ 0 w 437"/>
                          <a:gd name="T3" fmla="*/ 0 h 667"/>
                          <a:gd name="T4" fmla="*/ 0 w 437"/>
                          <a:gd name="T5" fmla="*/ 0 h 667"/>
                          <a:gd name="T6" fmla="*/ 0 w 437"/>
                          <a:gd name="T7" fmla="*/ 0 h 667"/>
                          <a:gd name="T8" fmla="*/ 0 w 437"/>
                          <a:gd name="T9" fmla="*/ 0 h 667"/>
                          <a:gd name="T10" fmla="*/ 0 w 437"/>
                          <a:gd name="T11" fmla="*/ 0 h 667"/>
                          <a:gd name="T12" fmla="*/ 0 w 437"/>
                          <a:gd name="T13" fmla="*/ 0 h 667"/>
                          <a:gd name="T14" fmla="*/ 0 w 437"/>
                          <a:gd name="T15" fmla="*/ 0 h 667"/>
                          <a:gd name="T16" fmla="*/ 0 w 437"/>
                          <a:gd name="T17" fmla="*/ 0 h 667"/>
                          <a:gd name="T18" fmla="*/ 0 w 437"/>
                          <a:gd name="T19" fmla="*/ 0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667"/>
                          <a:gd name="T32" fmla="*/ 437 w 437"/>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667">
                            <a:moveTo>
                              <a:pt x="0" y="666"/>
                            </a:moveTo>
                            <a:lnTo>
                              <a:pt x="436" y="666"/>
                            </a:lnTo>
                            <a:lnTo>
                              <a:pt x="436" y="0"/>
                            </a:lnTo>
                            <a:lnTo>
                              <a:pt x="0" y="0"/>
                            </a:lnTo>
                            <a:lnTo>
                              <a:pt x="0" y="666"/>
                            </a:lnTo>
                            <a:close/>
                            <a:moveTo>
                              <a:pt x="23" y="637"/>
                            </a:moveTo>
                            <a:lnTo>
                              <a:pt x="414" y="637"/>
                            </a:lnTo>
                            <a:lnTo>
                              <a:pt x="414" y="29"/>
                            </a:lnTo>
                            <a:lnTo>
                              <a:pt x="23" y="29"/>
                            </a:lnTo>
                            <a:lnTo>
                              <a:pt x="23" y="637"/>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5" name="Freeform 1477"/>
                      <p:cNvSpPr>
                        <a:spLocks/>
                      </p:cNvSpPr>
                      <p:nvPr/>
                    </p:nvSpPr>
                    <p:spPr bwMode="auto">
                      <a:xfrm>
                        <a:off x="86" y="115"/>
                        <a:ext cx="88" cy="137"/>
                      </a:xfrm>
                      <a:custGeom>
                        <a:avLst/>
                        <a:gdLst>
                          <a:gd name="T0" fmla="*/ 0 w 394"/>
                          <a:gd name="T1" fmla="*/ 0 h 607"/>
                          <a:gd name="T2" fmla="*/ 0 w 394"/>
                          <a:gd name="T3" fmla="*/ 0 h 607"/>
                          <a:gd name="T4" fmla="*/ 0 w 394"/>
                          <a:gd name="T5" fmla="*/ 0 h 607"/>
                          <a:gd name="T6" fmla="*/ 0 w 394"/>
                          <a:gd name="T7" fmla="*/ 0 h 607"/>
                          <a:gd name="T8" fmla="*/ 0 w 394"/>
                          <a:gd name="T9" fmla="*/ 0 h 607"/>
                          <a:gd name="T10" fmla="*/ 0 w 394"/>
                          <a:gd name="T11" fmla="*/ 0 h 607"/>
                          <a:gd name="T12" fmla="*/ 0 w 394"/>
                          <a:gd name="T13" fmla="*/ 0 h 607"/>
                          <a:gd name="T14" fmla="*/ 0 w 394"/>
                          <a:gd name="T15" fmla="*/ 0 h 607"/>
                          <a:gd name="T16" fmla="*/ 0 w 394"/>
                          <a:gd name="T17" fmla="*/ 0 h 607"/>
                          <a:gd name="T18" fmla="*/ 0 w 394"/>
                          <a:gd name="T19" fmla="*/ 0 h 6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4"/>
                          <a:gd name="T31" fmla="*/ 0 h 607"/>
                          <a:gd name="T32" fmla="*/ 394 w 394"/>
                          <a:gd name="T33" fmla="*/ 607 h 6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4" h="607">
                            <a:moveTo>
                              <a:pt x="0" y="606"/>
                            </a:moveTo>
                            <a:lnTo>
                              <a:pt x="393" y="606"/>
                            </a:lnTo>
                            <a:lnTo>
                              <a:pt x="393" y="0"/>
                            </a:lnTo>
                            <a:lnTo>
                              <a:pt x="0" y="0"/>
                            </a:lnTo>
                            <a:lnTo>
                              <a:pt x="0" y="606"/>
                            </a:lnTo>
                            <a:close/>
                            <a:moveTo>
                              <a:pt x="20" y="571"/>
                            </a:moveTo>
                            <a:lnTo>
                              <a:pt x="372" y="571"/>
                            </a:lnTo>
                            <a:lnTo>
                              <a:pt x="372" y="35"/>
                            </a:lnTo>
                            <a:lnTo>
                              <a:pt x="20" y="35"/>
                            </a:lnTo>
                            <a:lnTo>
                              <a:pt x="20" y="57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6" name="Freeform 1478"/>
                      <p:cNvSpPr>
                        <a:spLocks/>
                      </p:cNvSpPr>
                      <p:nvPr/>
                    </p:nvSpPr>
                    <p:spPr bwMode="auto">
                      <a:xfrm>
                        <a:off x="91" y="122"/>
                        <a:ext cx="79" cy="122"/>
                      </a:xfrm>
                      <a:custGeom>
                        <a:avLst/>
                        <a:gdLst>
                          <a:gd name="T0" fmla="*/ 0 w 351"/>
                          <a:gd name="T1" fmla="*/ 0 h 542"/>
                          <a:gd name="T2" fmla="*/ 0 w 351"/>
                          <a:gd name="T3" fmla="*/ 0 h 542"/>
                          <a:gd name="T4" fmla="*/ 0 w 351"/>
                          <a:gd name="T5" fmla="*/ 0 h 542"/>
                          <a:gd name="T6" fmla="*/ 0 w 351"/>
                          <a:gd name="T7" fmla="*/ 0 h 542"/>
                          <a:gd name="T8" fmla="*/ 0 w 351"/>
                          <a:gd name="T9" fmla="*/ 0 h 542"/>
                          <a:gd name="T10" fmla="*/ 0 w 351"/>
                          <a:gd name="T11" fmla="*/ 0 h 542"/>
                          <a:gd name="T12" fmla="*/ 0 w 351"/>
                          <a:gd name="T13" fmla="*/ 0 h 542"/>
                          <a:gd name="T14" fmla="*/ 0 w 351"/>
                          <a:gd name="T15" fmla="*/ 0 h 542"/>
                          <a:gd name="T16" fmla="*/ 0 w 351"/>
                          <a:gd name="T17" fmla="*/ 0 h 542"/>
                          <a:gd name="T18" fmla="*/ 0 w 351"/>
                          <a:gd name="T19" fmla="*/ 0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542"/>
                          <a:gd name="T32" fmla="*/ 351 w 3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542">
                            <a:moveTo>
                              <a:pt x="0" y="541"/>
                            </a:moveTo>
                            <a:lnTo>
                              <a:pt x="350" y="541"/>
                            </a:lnTo>
                            <a:lnTo>
                              <a:pt x="350" y="0"/>
                            </a:lnTo>
                            <a:lnTo>
                              <a:pt x="0" y="0"/>
                            </a:lnTo>
                            <a:lnTo>
                              <a:pt x="0" y="541"/>
                            </a:lnTo>
                            <a:close/>
                            <a:moveTo>
                              <a:pt x="21" y="510"/>
                            </a:moveTo>
                            <a:lnTo>
                              <a:pt x="331" y="510"/>
                            </a:lnTo>
                            <a:lnTo>
                              <a:pt x="331" y="30"/>
                            </a:lnTo>
                            <a:lnTo>
                              <a:pt x="21" y="30"/>
                            </a:lnTo>
                            <a:lnTo>
                              <a:pt x="21"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7" name="Freeform 1479"/>
                      <p:cNvSpPr>
                        <a:spLocks/>
                      </p:cNvSpPr>
                      <p:nvPr/>
                    </p:nvSpPr>
                    <p:spPr bwMode="auto">
                      <a:xfrm>
                        <a:off x="96" y="128"/>
                        <a:ext cx="69" cy="108"/>
                      </a:xfrm>
                      <a:custGeom>
                        <a:avLst/>
                        <a:gdLst>
                          <a:gd name="T0" fmla="*/ 0 w 308"/>
                          <a:gd name="T1" fmla="*/ 0 h 482"/>
                          <a:gd name="T2" fmla="*/ 0 w 308"/>
                          <a:gd name="T3" fmla="*/ 0 h 482"/>
                          <a:gd name="T4" fmla="*/ 0 w 308"/>
                          <a:gd name="T5" fmla="*/ 0 h 482"/>
                          <a:gd name="T6" fmla="*/ 0 w 308"/>
                          <a:gd name="T7" fmla="*/ 0 h 482"/>
                          <a:gd name="T8" fmla="*/ 0 w 308"/>
                          <a:gd name="T9" fmla="*/ 0 h 482"/>
                          <a:gd name="T10" fmla="*/ 0 w 308"/>
                          <a:gd name="T11" fmla="*/ 0 h 482"/>
                          <a:gd name="T12" fmla="*/ 0 w 308"/>
                          <a:gd name="T13" fmla="*/ 0 h 482"/>
                          <a:gd name="T14" fmla="*/ 0 w 308"/>
                          <a:gd name="T15" fmla="*/ 0 h 482"/>
                          <a:gd name="T16" fmla="*/ 0 w 308"/>
                          <a:gd name="T17" fmla="*/ 0 h 482"/>
                          <a:gd name="T18" fmla="*/ 0 w 30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
                          <a:gd name="T31" fmla="*/ 0 h 482"/>
                          <a:gd name="T32" fmla="*/ 308 w 308"/>
                          <a:gd name="T33" fmla="*/ 482 h 4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 h="482">
                            <a:moveTo>
                              <a:pt x="0" y="481"/>
                            </a:moveTo>
                            <a:lnTo>
                              <a:pt x="307" y="481"/>
                            </a:lnTo>
                            <a:lnTo>
                              <a:pt x="307" y="0"/>
                            </a:lnTo>
                            <a:lnTo>
                              <a:pt x="0" y="0"/>
                            </a:lnTo>
                            <a:lnTo>
                              <a:pt x="0" y="481"/>
                            </a:lnTo>
                            <a:close/>
                            <a:moveTo>
                              <a:pt x="23" y="444"/>
                            </a:moveTo>
                            <a:lnTo>
                              <a:pt x="284" y="444"/>
                            </a:lnTo>
                            <a:lnTo>
                              <a:pt x="284" y="37"/>
                            </a:lnTo>
                            <a:lnTo>
                              <a:pt x="23" y="37"/>
                            </a:lnTo>
                            <a:lnTo>
                              <a:pt x="23" y="444"/>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8" name="Freeform 1480"/>
                      <p:cNvSpPr>
                        <a:spLocks/>
                      </p:cNvSpPr>
                      <p:nvPr/>
                    </p:nvSpPr>
                    <p:spPr bwMode="auto">
                      <a:xfrm>
                        <a:off x="101" y="138"/>
                        <a:ext cx="59" cy="91"/>
                      </a:xfrm>
                      <a:custGeom>
                        <a:avLst/>
                        <a:gdLst>
                          <a:gd name="T0" fmla="*/ 0 w 266"/>
                          <a:gd name="T1" fmla="*/ 0 h 407"/>
                          <a:gd name="T2" fmla="*/ 0 w 266"/>
                          <a:gd name="T3" fmla="*/ 0 h 407"/>
                          <a:gd name="T4" fmla="*/ 0 w 266"/>
                          <a:gd name="T5" fmla="*/ 0 h 407"/>
                          <a:gd name="T6" fmla="*/ 0 w 266"/>
                          <a:gd name="T7" fmla="*/ 0 h 407"/>
                          <a:gd name="T8" fmla="*/ 0 w 266"/>
                          <a:gd name="T9" fmla="*/ 0 h 407"/>
                          <a:gd name="T10" fmla="*/ 0 w 266"/>
                          <a:gd name="T11" fmla="*/ 0 h 407"/>
                          <a:gd name="T12" fmla="*/ 0 w 266"/>
                          <a:gd name="T13" fmla="*/ 0 h 407"/>
                          <a:gd name="T14" fmla="*/ 0 w 266"/>
                          <a:gd name="T15" fmla="*/ 0 h 407"/>
                          <a:gd name="T16" fmla="*/ 0 w 266"/>
                          <a:gd name="T17" fmla="*/ 0 h 407"/>
                          <a:gd name="T18" fmla="*/ 0 w 266"/>
                          <a:gd name="T19" fmla="*/ 0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07"/>
                          <a:gd name="T32" fmla="*/ 266 w 266"/>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07">
                            <a:moveTo>
                              <a:pt x="0" y="406"/>
                            </a:moveTo>
                            <a:lnTo>
                              <a:pt x="265" y="406"/>
                            </a:lnTo>
                            <a:lnTo>
                              <a:pt x="265" y="0"/>
                            </a:lnTo>
                            <a:lnTo>
                              <a:pt x="0" y="0"/>
                            </a:lnTo>
                            <a:lnTo>
                              <a:pt x="0" y="406"/>
                            </a:lnTo>
                            <a:close/>
                            <a:moveTo>
                              <a:pt x="22" y="373"/>
                            </a:moveTo>
                            <a:lnTo>
                              <a:pt x="239" y="373"/>
                            </a:lnTo>
                            <a:lnTo>
                              <a:pt x="239" y="32"/>
                            </a:lnTo>
                            <a:lnTo>
                              <a:pt x="22" y="32"/>
                            </a:lnTo>
                            <a:lnTo>
                              <a:pt x="22" y="37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89" name="Freeform 1481"/>
                      <p:cNvSpPr>
                        <a:spLocks/>
                      </p:cNvSpPr>
                      <p:nvPr/>
                    </p:nvSpPr>
                    <p:spPr bwMode="auto">
                      <a:xfrm>
                        <a:off x="107" y="146"/>
                        <a:ext cx="48" cy="75"/>
                      </a:xfrm>
                      <a:custGeom>
                        <a:avLst/>
                        <a:gdLst>
                          <a:gd name="T0" fmla="*/ 0 w 216"/>
                          <a:gd name="T1" fmla="*/ 0 h 336"/>
                          <a:gd name="T2" fmla="*/ 0 w 216"/>
                          <a:gd name="T3" fmla="*/ 0 h 336"/>
                          <a:gd name="T4" fmla="*/ 0 w 216"/>
                          <a:gd name="T5" fmla="*/ 0 h 336"/>
                          <a:gd name="T6" fmla="*/ 0 w 216"/>
                          <a:gd name="T7" fmla="*/ 0 h 336"/>
                          <a:gd name="T8" fmla="*/ 0 w 216"/>
                          <a:gd name="T9" fmla="*/ 0 h 336"/>
                          <a:gd name="T10" fmla="*/ 0 w 216"/>
                          <a:gd name="T11" fmla="*/ 0 h 336"/>
                          <a:gd name="T12" fmla="*/ 0 w 216"/>
                          <a:gd name="T13" fmla="*/ 0 h 336"/>
                          <a:gd name="T14" fmla="*/ 0 w 216"/>
                          <a:gd name="T15" fmla="*/ 0 h 336"/>
                          <a:gd name="T16" fmla="*/ 0 w 216"/>
                          <a:gd name="T17" fmla="*/ 0 h 336"/>
                          <a:gd name="T18" fmla="*/ 0 w 216"/>
                          <a:gd name="T19" fmla="*/ 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336"/>
                          <a:gd name="T32" fmla="*/ 216 w 21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336">
                            <a:moveTo>
                              <a:pt x="0" y="335"/>
                            </a:moveTo>
                            <a:lnTo>
                              <a:pt x="215" y="335"/>
                            </a:lnTo>
                            <a:lnTo>
                              <a:pt x="215" y="0"/>
                            </a:lnTo>
                            <a:lnTo>
                              <a:pt x="0" y="0"/>
                            </a:lnTo>
                            <a:lnTo>
                              <a:pt x="0" y="335"/>
                            </a:lnTo>
                            <a:close/>
                            <a:moveTo>
                              <a:pt x="26" y="293"/>
                            </a:moveTo>
                            <a:lnTo>
                              <a:pt x="190" y="293"/>
                            </a:lnTo>
                            <a:lnTo>
                              <a:pt x="190" y="42"/>
                            </a:lnTo>
                            <a:lnTo>
                              <a:pt x="26" y="42"/>
                            </a:lnTo>
                            <a:lnTo>
                              <a:pt x="26" y="29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0" name="Freeform 1482"/>
                      <p:cNvSpPr>
                        <a:spLocks/>
                      </p:cNvSpPr>
                      <p:nvPr/>
                    </p:nvSpPr>
                    <p:spPr bwMode="auto">
                      <a:xfrm>
                        <a:off x="113" y="155"/>
                        <a:ext cx="36" cy="57"/>
                      </a:xfrm>
                      <a:custGeom>
                        <a:avLst/>
                        <a:gdLst>
                          <a:gd name="T0" fmla="*/ 0 w 163"/>
                          <a:gd name="T1" fmla="*/ 0 h 257"/>
                          <a:gd name="T2" fmla="*/ 0 w 163"/>
                          <a:gd name="T3" fmla="*/ 0 h 257"/>
                          <a:gd name="T4" fmla="*/ 0 w 163"/>
                          <a:gd name="T5" fmla="*/ 0 h 257"/>
                          <a:gd name="T6" fmla="*/ 0 w 163"/>
                          <a:gd name="T7" fmla="*/ 0 h 257"/>
                          <a:gd name="T8" fmla="*/ 0 w 163"/>
                          <a:gd name="T9" fmla="*/ 0 h 257"/>
                          <a:gd name="T10" fmla="*/ 0 w 163"/>
                          <a:gd name="T11" fmla="*/ 0 h 257"/>
                          <a:gd name="T12" fmla="*/ 0 w 163"/>
                          <a:gd name="T13" fmla="*/ 0 h 257"/>
                          <a:gd name="T14" fmla="*/ 0 w 163"/>
                          <a:gd name="T15" fmla="*/ 0 h 257"/>
                          <a:gd name="T16" fmla="*/ 0 w 163"/>
                          <a:gd name="T17" fmla="*/ 0 h 257"/>
                          <a:gd name="T18" fmla="*/ 0 w 163"/>
                          <a:gd name="T19" fmla="*/ 0 h 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257"/>
                          <a:gd name="T32" fmla="*/ 163 w 163"/>
                          <a:gd name="T33" fmla="*/ 257 h 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257">
                            <a:moveTo>
                              <a:pt x="0" y="256"/>
                            </a:moveTo>
                            <a:lnTo>
                              <a:pt x="162" y="256"/>
                            </a:lnTo>
                            <a:lnTo>
                              <a:pt x="162" y="0"/>
                            </a:lnTo>
                            <a:lnTo>
                              <a:pt x="0" y="0"/>
                            </a:lnTo>
                            <a:lnTo>
                              <a:pt x="0" y="256"/>
                            </a:lnTo>
                            <a:close/>
                            <a:moveTo>
                              <a:pt x="27" y="213"/>
                            </a:moveTo>
                            <a:lnTo>
                              <a:pt x="136" y="213"/>
                            </a:lnTo>
                            <a:lnTo>
                              <a:pt x="136" y="44"/>
                            </a:lnTo>
                            <a:lnTo>
                              <a:pt x="27" y="44"/>
                            </a:lnTo>
                            <a:lnTo>
                              <a:pt x="27" y="213"/>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1" name="Freeform 1483"/>
                      <p:cNvSpPr>
                        <a:spLocks/>
                      </p:cNvSpPr>
                      <p:nvPr/>
                    </p:nvSpPr>
                    <p:spPr bwMode="auto">
                      <a:xfrm>
                        <a:off x="118" y="164"/>
                        <a:ext cx="24" cy="38"/>
                      </a:xfrm>
                      <a:custGeom>
                        <a:avLst/>
                        <a:gdLst>
                          <a:gd name="T0" fmla="*/ 0 w 112"/>
                          <a:gd name="T1" fmla="*/ 0 h 171"/>
                          <a:gd name="T2" fmla="*/ 0 w 112"/>
                          <a:gd name="T3" fmla="*/ 0 h 171"/>
                          <a:gd name="T4" fmla="*/ 0 w 112"/>
                          <a:gd name="T5" fmla="*/ 0 h 171"/>
                          <a:gd name="T6" fmla="*/ 0 w 112"/>
                          <a:gd name="T7" fmla="*/ 0 h 171"/>
                          <a:gd name="T8" fmla="*/ 0 w 112"/>
                          <a:gd name="T9" fmla="*/ 0 h 171"/>
                          <a:gd name="T10" fmla="*/ 0 w 112"/>
                          <a:gd name="T11" fmla="*/ 0 h 171"/>
                          <a:gd name="T12" fmla="*/ 0 w 112"/>
                          <a:gd name="T13" fmla="*/ 0 h 171"/>
                          <a:gd name="T14" fmla="*/ 0 w 112"/>
                          <a:gd name="T15" fmla="*/ 0 h 171"/>
                          <a:gd name="T16" fmla="*/ 0 w 112"/>
                          <a:gd name="T17" fmla="*/ 0 h 171"/>
                          <a:gd name="T18" fmla="*/ 0 w 112"/>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71"/>
                          <a:gd name="T32" fmla="*/ 112 w 112"/>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71">
                            <a:moveTo>
                              <a:pt x="0" y="170"/>
                            </a:moveTo>
                            <a:lnTo>
                              <a:pt x="111" y="170"/>
                            </a:lnTo>
                            <a:lnTo>
                              <a:pt x="111" y="0"/>
                            </a:lnTo>
                            <a:lnTo>
                              <a:pt x="0" y="0"/>
                            </a:lnTo>
                            <a:lnTo>
                              <a:pt x="0" y="170"/>
                            </a:lnTo>
                            <a:close/>
                            <a:moveTo>
                              <a:pt x="27" y="130"/>
                            </a:moveTo>
                            <a:lnTo>
                              <a:pt x="83" y="130"/>
                            </a:lnTo>
                            <a:lnTo>
                              <a:pt x="83" y="41"/>
                            </a:lnTo>
                            <a:lnTo>
                              <a:pt x="27" y="41"/>
                            </a:lnTo>
                            <a:lnTo>
                              <a:pt x="27" y="13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2" name="Freeform 1484"/>
                      <p:cNvSpPr>
                        <a:spLocks/>
                      </p:cNvSpPr>
                      <p:nvPr/>
                    </p:nvSpPr>
                    <p:spPr bwMode="auto">
                      <a:xfrm>
                        <a:off x="125" y="174"/>
                        <a:ext cx="11" cy="19"/>
                      </a:xfrm>
                      <a:custGeom>
                        <a:avLst/>
                        <a:gdLst>
                          <a:gd name="T0" fmla="*/ 0 w 52"/>
                          <a:gd name="T1" fmla="*/ 0 h 86"/>
                          <a:gd name="T2" fmla="*/ 0 w 52"/>
                          <a:gd name="T3" fmla="*/ 0 h 86"/>
                          <a:gd name="T4" fmla="*/ 0 w 52"/>
                          <a:gd name="T5" fmla="*/ 0 h 86"/>
                          <a:gd name="T6" fmla="*/ 0 w 52"/>
                          <a:gd name="T7" fmla="*/ 0 h 86"/>
                          <a:gd name="T8" fmla="*/ 0 w 52"/>
                          <a:gd name="T9" fmla="*/ 0 h 86"/>
                          <a:gd name="T10" fmla="*/ 0 w 52"/>
                          <a:gd name="T11" fmla="*/ 0 h 86"/>
                          <a:gd name="T12" fmla="*/ 0 w 52"/>
                          <a:gd name="T13" fmla="*/ 0 h 86"/>
                          <a:gd name="T14" fmla="*/ 0 60000 65536"/>
                          <a:gd name="T15" fmla="*/ 0 60000 65536"/>
                          <a:gd name="T16" fmla="*/ 0 60000 65536"/>
                          <a:gd name="T17" fmla="*/ 0 60000 65536"/>
                          <a:gd name="T18" fmla="*/ 0 60000 65536"/>
                          <a:gd name="T19" fmla="*/ 0 60000 65536"/>
                          <a:gd name="T20" fmla="*/ 0 60000 65536"/>
                          <a:gd name="T21" fmla="*/ 0 w 52"/>
                          <a:gd name="T22" fmla="*/ 0 h 86"/>
                          <a:gd name="T23" fmla="*/ 52 w 52"/>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86">
                            <a:moveTo>
                              <a:pt x="0" y="85"/>
                            </a:moveTo>
                            <a:lnTo>
                              <a:pt x="51" y="85"/>
                            </a:lnTo>
                            <a:lnTo>
                              <a:pt x="51" y="0"/>
                            </a:lnTo>
                            <a:lnTo>
                              <a:pt x="0" y="0"/>
                            </a:lnTo>
                            <a:lnTo>
                              <a:pt x="0" y="85"/>
                            </a:lnTo>
                            <a:close/>
                            <a:moveTo>
                              <a:pt x="27" y="43"/>
                            </a:moveTo>
                            <a:lnTo>
                              <a:pt x="2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3" name="Line 1485"/>
                      <p:cNvSpPr>
                        <a:spLocks noChangeShapeType="1"/>
                      </p:cNvSpPr>
                      <p:nvPr/>
                    </p:nvSpPr>
                    <p:spPr bwMode="auto">
                      <a:xfrm>
                        <a:off x="224" y="108"/>
                        <a:ext cx="9"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094" name="Line 1486"/>
                      <p:cNvSpPr>
                        <a:spLocks noChangeShapeType="1"/>
                      </p:cNvSpPr>
                      <p:nvPr/>
                    </p:nvSpPr>
                    <p:spPr bwMode="auto">
                      <a:xfrm>
                        <a:off x="231"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095" name="Line 1487"/>
                      <p:cNvSpPr>
                        <a:spLocks noChangeShapeType="1"/>
                      </p:cNvSpPr>
                      <p:nvPr/>
                    </p:nvSpPr>
                    <p:spPr bwMode="auto">
                      <a:xfrm>
                        <a:off x="180"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096" name="Freeform 1488"/>
                      <p:cNvSpPr>
                        <a:spLocks/>
                      </p:cNvSpPr>
                      <p:nvPr/>
                    </p:nvSpPr>
                    <p:spPr bwMode="auto">
                      <a:xfrm>
                        <a:off x="47" y="36"/>
                        <a:ext cx="193" cy="52"/>
                      </a:xfrm>
                      <a:custGeom>
                        <a:avLst/>
                        <a:gdLst>
                          <a:gd name="T0" fmla="*/ 0 w 856"/>
                          <a:gd name="T1" fmla="*/ 0 h 232"/>
                          <a:gd name="T2" fmla="*/ 0 w 856"/>
                          <a:gd name="T3" fmla="*/ 0 h 232"/>
                          <a:gd name="T4" fmla="*/ 0 w 856"/>
                          <a:gd name="T5" fmla="*/ 0 h 232"/>
                          <a:gd name="T6" fmla="*/ 0 w 856"/>
                          <a:gd name="T7" fmla="*/ 0 h 232"/>
                          <a:gd name="T8" fmla="*/ 0 w 856"/>
                          <a:gd name="T9" fmla="*/ 0 h 232"/>
                          <a:gd name="T10" fmla="*/ 0 w 856"/>
                          <a:gd name="T11" fmla="*/ 0 h 232"/>
                          <a:gd name="T12" fmla="*/ 0 w 856"/>
                          <a:gd name="T13" fmla="*/ 0 h 232"/>
                          <a:gd name="T14" fmla="*/ 0 w 856"/>
                          <a:gd name="T15" fmla="*/ 0 h 232"/>
                          <a:gd name="T16" fmla="*/ 0 w 856"/>
                          <a:gd name="T17" fmla="*/ 0 h 232"/>
                          <a:gd name="T18" fmla="*/ 0 w 856"/>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6"/>
                          <a:gd name="T31" fmla="*/ 0 h 232"/>
                          <a:gd name="T32" fmla="*/ 856 w 856"/>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6" h="232">
                            <a:moveTo>
                              <a:pt x="0" y="231"/>
                            </a:moveTo>
                            <a:lnTo>
                              <a:pt x="855" y="231"/>
                            </a:lnTo>
                            <a:lnTo>
                              <a:pt x="855" y="0"/>
                            </a:lnTo>
                            <a:lnTo>
                              <a:pt x="0" y="0"/>
                            </a:lnTo>
                            <a:lnTo>
                              <a:pt x="0" y="231"/>
                            </a:lnTo>
                            <a:close/>
                            <a:moveTo>
                              <a:pt x="5" y="227"/>
                            </a:moveTo>
                            <a:lnTo>
                              <a:pt x="843" y="227"/>
                            </a:lnTo>
                            <a:lnTo>
                              <a:pt x="843" y="0"/>
                            </a:lnTo>
                            <a:lnTo>
                              <a:pt x="5" y="0"/>
                            </a:lnTo>
                            <a:lnTo>
                              <a:pt x="5"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7" name="Freeform 1489"/>
                      <p:cNvSpPr>
                        <a:spLocks/>
                      </p:cNvSpPr>
                      <p:nvPr/>
                    </p:nvSpPr>
                    <p:spPr bwMode="auto">
                      <a:xfrm>
                        <a:off x="49" y="36"/>
                        <a:ext cx="188" cy="50"/>
                      </a:xfrm>
                      <a:custGeom>
                        <a:avLst/>
                        <a:gdLst>
                          <a:gd name="T0" fmla="*/ 0 w 835"/>
                          <a:gd name="T1" fmla="*/ 0 h 227"/>
                          <a:gd name="T2" fmla="*/ 0 w 835"/>
                          <a:gd name="T3" fmla="*/ 0 h 227"/>
                          <a:gd name="T4" fmla="*/ 0 w 835"/>
                          <a:gd name="T5" fmla="*/ 0 h 227"/>
                          <a:gd name="T6" fmla="*/ 0 w 835"/>
                          <a:gd name="T7" fmla="*/ 0 h 227"/>
                          <a:gd name="T8" fmla="*/ 0 w 835"/>
                          <a:gd name="T9" fmla="*/ 0 h 227"/>
                          <a:gd name="T10" fmla="*/ 0 w 835"/>
                          <a:gd name="T11" fmla="*/ 0 h 227"/>
                          <a:gd name="T12" fmla="*/ 0 w 835"/>
                          <a:gd name="T13" fmla="*/ 0 h 227"/>
                          <a:gd name="T14" fmla="*/ 0 w 835"/>
                          <a:gd name="T15" fmla="*/ 0 h 227"/>
                          <a:gd name="T16" fmla="*/ 0 w 835"/>
                          <a:gd name="T17" fmla="*/ 0 h 227"/>
                          <a:gd name="T18" fmla="*/ 0 w 835"/>
                          <a:gd name="T19" fmla="*/ 0 h 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5"/>
                          <a:gd name="T31" fmla="*/ 0 h 227"/>
                          <a:gd name="T32" fmla="*/ 835 w 835"/>
                          <a:gd name="T33" fmla="*/ 227 h 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5" h="227">
                            <a:moveTo>
                              <a:pt x="0" y="226"/>
                            </a:moveTo>
                            <a:lnTo>
                              <a:pt x="834" y="226"/>
                            </a:lnTo>
                            <a:lnTo>
                              <a:pt x="834" y="0"/>
                            </a:lnTo>
                            <a:lnTo>
                              <a:pt x="0" y="0"/>
                            </a:lnTo>
                            <a:lnTo>
                              <a:pt x="0" y="226"/>
                            </a:lnTo>
                            <a:close/>
                            <a:moveTo>
                              <a:pt x="8" y="222"/>
                            </a:moveTo>
                            <a:lnTo>
                              <a:pt x="823" y="222"/>
                            </a:lnTo>
                            <a:lnTo>
                              <a:pt x="823" y="5"/>
                            </a:lnTo>
                            <a:lnTo>
                              <a:pt x="8" y="5"/>
                            </a:lnTo>
                            <a:lnTo>
                              <a:pt x="8" y="222"/>
                            </a:lnTo>
                            <a:close/>
                          </a:path>
                        </a:pathLst>
                      </a:custGeom>
                      <a:solidFill>
                        <a:srgbClr val="0B0B0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8" name="Freeform 1490"/>
                      <p:cNvSpPr>
                        <a:spLocks/>
                      </p:cNvSpPr>
                      <p:nvPr/>
                    </p:nvSpPr>
                    <p:spPr bwMode="auto">
                      <a:xfrm>
                        <a:off x="50" y="36"/>
                        <a:ext cx="185" cy="49"/>
                      </a:xfrm>
                      <a:custGeom>
                        <a:avLst/>
                        <a:gdLst>
                          <a:gd name="T0" fmla="*/ 0 w 819"/>
                          <a:gd name="T1" fmla="*/ 0 h 221"/>
                          <a:gd name="T2" fmla="*/ 0 w 819"/>
                          <a:gd name="T3" fmla="*/ 0 h 221"/>
                          <a:gd name="T4" fmla="*/ 0 w 819"/>
                          <a:gd name="T5" fmla="*/ 0 h 221"/>
                          <a:gd name="T6" fmla="*/ 0 w 819"/>
                          <a:gd name="T7" fmla="*/ 0 h 221"/>
                          <a:gd name="T8" fmla="*/ 0 w 819"/>
                          <a:gd name="T9" fmla="*/ 0 h 221"/>
                          <a:gd name="T10" fmla="*/ 0 w 819"/>
                          <a:gd name="T11" fmla="*/ 0 h 221"/>
                          <a:gd name="T12" fmla="*/ 0 w 819"/>
                          <a:gd name="T13" fmla="*/ 0 h 221"/>
                          <a:gd name="T14" fmla="*/ 0 w 819"/>
                          <a:gd name="T15" fmla="*/ 0 h 221"/>
                          <a:gd name="T16" fmla="*/ 0 w 819"/>
                          <a:gd name="T17" fmla="*/ 0 h 221"/>
                          <a:gd name="T18" fmla="*/ 0 w 819"/>
                          <a:gd name="T19" fmla="*/ 0 h 2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9"/>
                          <a:gd name="T31" fmla="*/ 0 h 221"/>
                          <a:gd name="T32" fmla="*/ 819 w 819"/>
                          <a:gd name="T33" fmla="*/ 221 h 2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9" h="221">
                            <a:moveTo>
                              <a:pt x="0" y="220"/>
                            </a:moveTo>
                            <a:lnTo>
                              <a:pt x="818" y="220"/>
                            </a:lnTo>
                            <a:lnTo>
                              <a:pt x="818" y="0"/>
                            </a:lnTo>
                            <a:lnTo>
                              <a:pt x="0" y="0"/>
                            </a:lnTo>
                            <a:lnTo>
                              <a:pt x="0" y="220"/>
                            </a:lnTo>
                            <a:close/>
                            <a:moveTo>
                              <a:pt x="11" y="217"/>
                            </a:moveTo>
                            <a:lnTo>
                              <a:pt x="809" y="217"/>
                            </a:lnTo>
                            <a:lnTo>
                              <a:pt x="809" y="2"/>
                            </a:lnTo>
                            <a:lnTo>
                              <a:pt x="11" y="2"/>
                            </a:lnTo>
                            <a:lnTo>
                              <a:pt x="11" y="217"/>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099" name="Freeform 1491"/>
                      <p:cNvSpPr>
                        <a:spLocks/>
                      </p:cNvSpPr>
                      <p:nvPr/>
                    </p:nvSpPr>
                    <p:spPr bwMode="auto">
                      <a:xfrm>
                        <a:off x="52" y="38"/>
                        <a:ext cx="180" cy="47"/>
                      </a:xfrm>
                      <a:custGeom>
                        <a:avLst/>
                        <a:gdLst>
                          <a:gd name="T0" fmla="*/ 0 w 796"/>
                          <a:gd name="T1" fmla="*/ 0 h 211"/>
                          <a:gd name="T2" fmla="*/ 0 w 796"/>
                          <a:gd name="T3" fmla="*/ 0 h 211"/>
                          <a:gd name="T4" fmla="*/ 0 w 796"/>
                          <a:gd name="T5" fmla="*/ 0 h 211"/>
                          <a:gd name="T6" fmla="*/ 0 w 796"/>
                          <a:gd name="T7" fmla="*/ 0 h 211"/>
                          <a:gd name="T8" fmla="*/ 0 w 796"/>
                          <a:gd name="T9" fmla="*/ 0 h 211"/>
                          <a:gd name="T10" fmla="*/ 0 w 796"/>
                          <a:gd name="T11" fmla="*/ 0 h 211"/>
                          <a:gd name="T12" fmla="*/ 0 w 796"/>
                          <a:gd name="T13" fmla="*/ 0 h 211"/>
                          <a:gd name="T14" fmla="*/ 0 w 796"/>
                          <a:gd name="T15" fmla="*/ 0 h 211"/>
                          <a:gd name="T16" fmla="*/ 0 w 796"/>
                          <a:gd name="T17" fmla="*/ 0 h 211"/>
                          <a:gd name="T18" fmla="*/ 0 w 79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211"/>
                          <a:gd name="T32" fmla="*/ 796 w 79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211">
                            <a:moveTo>
                              <a:pt x="0" y="210"/>
                            </a:moveTo>
                            <a:lnTo>
                              <a:pt x="795" y="210"/>
                            </a:lnTo>
                            <a:lnTo>
                              <a:pt x="795" y="0"/>
                            </a:lnTo>
                            <a:lnTo>
                              <a:pt x="0" y="0"/>
                            </a:lnTo>
                            <a:lnTo>
                              <a:pt x="0" y="210"/>
                            </a:lnTo>
                            <a:close/>
                            <a:moveTo>
                              <a:pt x="9" y="210"/>
                            </a:moveTo>
                            <a:lnTo>
                              <a:pt x="785" y="210"/>
                            </a:lnTo>
                            <a:lnTo>
                              <a:pt x="785" y="0"/>
                            </a:lnTo>
                            <a:lnTo>
                              <a:pt x="9" y="0"/>
                            </a:lnTo>
                            <a:lnTo>
                              <a:pt x="9" y="210"/>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0" name="Freeform 1492"/>
                      <p:cNvSpPr>
                        <a:spLocks/>
                      </p:cNvSpPr>
                      <p:nvPr/>
                    </p:nvSpPr>
                    <p:spPr bwMode="auto">
                      <a:xfrm>
                        <a:off x="55" y="38"/>
                        <a:ext cx="175" cy="47"/>
                      </a:xfrm>
                      <a:custGeom>
                        <a:avLst/>
                        <a:gdLst>
                          <a:gd name="T0" fmla="*/ 0 w 776"/>
                          <a:gd name="T1" fmla="*/ 0 h 211"/>
                          <a:gd name="T2" fmla="*/ 0 w 776"/>
                          <a:gd name="T3" fmla="*/ 0 h 211"/>
                          <a:gd name="T4" fmla="*/ 0 w 776"/>
                          <a:gd name="T5" fmla="*/ 0 h 211"/>
                          <a:gd name="T6" fmla="*/ 0 w 776"/>
                          <a:gd name="T7" fmla="*/ 0 h 211"/>
                          <a:gd name="T8" fmla="*/ 0 w 776"/>
                          <a:gd name="T9" fmla="*/ 0 h 211"/>
                          <a:gd name="T10" fmla="*/ 0 w 776"/>
                          <a:gd name="T11" fmla="*/ 0 h 211"/>
                          <a:gd name="T12" fmla="*/ 0 w 776"/>
                          <a:gd name="T13" fmla="*/ 0 h 211"/>
                          <a:gd name="T14" fmla="*/ 0 w 776"/>
                          <a:gd name="T15" fmla="*/ 0 h 211"/>
                          <a:gd name="T16" fmla="*/ 0 w 776"/>
                          <a:gd name="T17" fmla="*/ 0 h 211"/>
                          <a:gd name="T18" fmla="*/ 0 w 77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6"/>
                          <a:gd name="T31" fmla="*/ 0 h 211"/>
                          <a:gd name="T32" fmla="*/ 776 w 7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6" h="211">
                            <a:moveTo>
                              <a:pt x="0" y="210"/>
                            </a:moveTo>
                            <a:lnTo>
                              <a:pt x="775" y="210"/>
                            </a:lnTo>
                            <a:lnTo>
                              <a:pt x="775" y="0"/>
                            </a:lnTo>
                            <a:lnTo>
                              <a:pt x="0" y="0"/>
                            </a:lnTo>
                            <a:lnTo>
                              <a:pt x="0" y="210"/>
                            </a:lnTo>
                            <a:close/>
                            <a:moveTo>
                              <a:pt x="10" y="205"/>
                            </a:moveTo>
                            <a:lnTo>
                              <a:pt x="767" y="205"/>
                            </a:lnTo>
                            <a:lnTo>
                              <a:pt x="767" y="4"/>
                            </a:lnTo>
                            <a:lnTo>
                              <a:pt x="10" y="4"/>
                            </a:lnTo>
                            <a:lnTo>
                              <a:pt x="10" y="205"/>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1" name="Freeform 1493"/>
                      <p:cNvSpPr>
                        <a:spLocks/>
                      </p:cNvSpPr>
                      <p:nvPr/>
                    </p:nvSpPr>
                    <p:spPr bwMode="auto">
                      <a:xfrm>
                        <a:off x="57" y="39"/>
                        <a:ext cx="171" cy="46"/>
                      </a:xfrm>
                      <a:custGeom>
                        <a:avLst/>
                        <a:gdLst>
                          <a:gd name="T0" fmla="*/ 0 w 759"/>
                          <a:gd name="T1" fmla="*/ 0 h 207"/>
                          <a:gd name="T2" fmla="*/ 0 w 759"/>
                          <a:gd name="T3" fmla="*/ 0 h 207"/>
                          <a:gd name="T4" fmla="*/ 0 w 759"/>
                          <a:gd name="T5" fmla="*/ 0 h 207"/>
                          <a:gd name="T6" fmla="*/ 0 w 759"/>
                          <a:gd name="T7" fmla="*/ 0 h 207"/>
                          <a:gd name="T8" fmla="*/ 0 w 759"/>
                          <a:gd name="T9" fmla="*/ 0 h 207"/>
                          <a:gd name="T10" fmla="*/ 0 w 759"/>
                          <a:gd name="T11" fmla="*/ 0 h 207"/>
                          <a:gd name="T12" fmla="*/ 0 w 759"/>
                          <a:gd name="T13" fmla="*/ 0 h 207"/>
                          <a:gd name="T14" fmla="*/ 0 w 759"/>
                          <a:gd name="T15" fmla="*/ 0 h 207"/>
                          <a:gd name="T16" fmla="*/ 0 w 759"/>
                          <a:gd name="T17" fmla="*/ 0 h 207"/>
                          <a:gd name="T18" fmla="*/ 0 w 759"/>
                          <a:gd name="T19" fmla="*/ 0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9"/>
                          <a:gd name="T31" fmla="*/ 0 h 207"/>
                          <a:gd name="T32" fmla="*/ 759 w 759"/>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9" h="207">
                            <a:moveTo>
                              <a:pt x="0" y="206"/>
                            </a:moveTo>
                            <a:lnTo>
                              <a:pt x="758" y="206"/>
                            </a:lnTo>
                            <a:lnTo>
                              <a:pt x="758" y="0"/>
                            </a:lnTo>
                            <a:lnTo>
                              <a:pt x="0" y="0"/>
                            </a:lnTo>
                            <a:lnTo>
                              <a:pt x="0" y="206"/>
                            </a:lnTo>
                            <a:close/>
                            <a:moveTo>
                              <a:pt x="11" y="204"/>
                            </a:moveTo>
                            <a:lnTo>
                              <a:pt x="747" y="204"/>
                            </a:lnTo>
                            <a:lnTo>
                              <a:pt x="747" y="3"/>
                            </a:lnTo>
                            <a:lnTo>
                              <a:pt x="11" y="3"/>
                            </a:lnTo>
                            <a:lnTo>
                              <a:pt x="11" y="204"/>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2" name="Freeform 1494"/>
                      <p:cNvSpPr>
                        <a:spLocks/>
                      </p:cNvSpPr>
                      <p:nvPr/>
                    </p:nvSpPr>
                    <p:spPr bwMode="auto">
                      <a:xfrm>
                        <a:off x="59" y="40"/>
                        <a:ext cx="167" cy="43"/>
                      </a:xfrm>
                      <a:custGeom>
                        <a:avLst/>
                        <a:gdLst>
                          <a:gd name="T0" fmla="*/ 0 w 741"/>
                          <a:gd name="T1" fmla="*/ 0 h 196"/>
                          <a:gd name="T2" fmla="*/ 0 w 741"/>
                          <a:gd name="T3" fmla="*/ 0 h 196"/>
                          <a:gd name="T4" fmla="*/ 0 w 741"/>
                          <a:gd name="T5" fmla="*/ 0 h 196"/>
                          <a:gd name="T6" fmla="*/ 0 w 741"/>
                          <a:gd name="T7" fmla="*/ 0 h 196"/>
                          <a:gd name="T8" fmla="*/ 0 w 741"/>
                          <a:gd name="T9" fmla="*/ 0 h 196"/>
                          <a:gd name="T10" fmla="*/ 0 w 741"/>
                          <a:gd name="T11" fmla="*/ 0 h 196"/>
                          <a:gd name="T12" fmla="*/ 0 w 741"/>
                          <a:gd name="T13" fmla="*/ 0 h 196"/>
                          <a:gd name="T14" fmla="*/ 0 w 741"/>
                          <a:gd name="T15" fmla="*/ 0 h 196"/>
                          <a:gd name="T16" fmla="*/ 0 w 741"/>
                          <a:gd name="T17" fmla="*/ 0 h 196"/>
                          <a:gd name="T18" fmla="*/ 0 w 741"/>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96"/>
                          <a:gd name="T32" fmla="*/ 741 w 741"/>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96">
                            <a:moveTo>
                              <a:pt x="0" y="195"/>
                            </a:moveTo>
                            <a:lnTo>
                              <a:pt x="740" y="195"/>
                            </a:lnTo>
                            <a:lnTo>
                              <a:pt x="740" y="0"/>
                            </a:lnTo>
                            <a:lnTo>
                              <a:pt x="0" y="0"/>
                            </a:lnTo>
                            <a:lnTo>
                              <a:pt x="0" y="195"/>
                            </a:lnTo>
                            <a:close/>
                            <a:moveTo>
                              <a:pt x="9" y="195"/>
                            </a:moveTo>
                            <a:lnTo>
                              <a:pt x="731" y="195"/>
                            </a:lnTo>
                            <a:lnTo>
                              <a:pt x="731" y="0"/>
                            </a:lnTo>
                            <a:lnTo>
                              <a:pt x="9" y="0"/>
                            </a:lnTo>
                            <a:lnTo>
                              <a:pt x="9" y="195"/>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3" name="Freeform 1495"/>
                      <p:cNvSpPr>
                        <a:spLocks/>
                      </p:cNvSpPr>
                      <p:nvPr/>
                    </p:nvSpPr>
                    <p:spPr bwMode="auto">
                      <a:xfrm>
                        <a:off x="62" y="40"/>
                        <a:ext cx="161" cy="43"/>
                      </a:xfrm>
                      <a:custGeom>
                        <a:avLst/>
                        <a:gdLst>
                          <a:gd name="T0" fmla="*/ 0 w 715"/>
                          <a:gd name="T1" fmla="*/ 0 h 196"/>
                          <a:gd name="T2" fmla="*/ 0 w 715"/>
                          <a:gd name="T3" fmla="*/ 0 h 196"/>
                          <a:gd name="T4" fmla="*/ 0 w 715"/>
                          <a:gd name="T5" fmla="*/ 0 h 196"/>
                          <a:gd name="T6" fmla="*/ 0 w 715"/>
                          <a:gd name="T7" fmla="*/ 0 h 196"/>
                          <a:gd name="T8" fmla="*/ 0 w 715"/>
                          <a:gd name="T9" fmla="*/ 0 h 196"/>
                          <a:gd name="T10" fmla="*/ 0 w 715"/>
                          <a:gd name="T11" fmla="*/ 0 h 196"/>
                          <a:gd name="T12" fmla="*/ 0 w 715"/>
                          <a:gd name="T13" fmla="*/ 0 h 196"/>
                          <a:gd name="T14" fmla="*/ 0 w 715"/>
                          <a:gd name="T15" fmla="*/ 0 h 196"/>
                          <a:gd name="T16" fmla="*/ 0 w 715"/>
                          <a:gd name="T17" fmla="*/ 0 h 196"/>
                          <a:gd name="T18" fmla="*/ 0 w 715"/>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5"/>
                          <a:gd name="T31" fmla="*/ 0 h 196"/>
                          <a:gd name="T32" fmla="*/ 715 w 715"/>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5" h="196">
                            <a:moveTo>
                              <a:pt x="0" y="195"/>
                            </a:moveTo>
                            <a:lnTo>
                              <a:pt x="714" y="195"/>
                            </a:lnTo>
                            <a:lnTo>
                              <a:pt x="714" y="0"/>
                            </a:lnTo>
                            <a:lnTo>
                              <a:pt x="0" y="0"/>
                            </a:lnTo>
                            <a:lnTo>
                              <a:pt x="0" y="195"/>
                            </a:lnTo>
                            <a:close/>
                            <a:moveTo>
                              <a:pt x="9" y="191"/>
                            </a:moveTo>
                            <a:lnTo>
                              <a:pt x="704" y="191"/>
                            </a:lnTo>
                            <a:lnTo>
                              <a:pt x="704" y="5"/>
                            </a:lnTo>
                            <a:lnTo>
                              <a:pt x="9" y="5"/>
                            </a:lnTo>
                            <a:lnTo>
                              <a:pt x="9" y="191"/>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4" name="Freeform 1496"/>
                      <p:cNvSpPr>
                        <a:spLocks/>
                      </p:cNvSpPr>
                      <p:nvPr/>
                    </p:nvSpPr>
                    <p:spPr bwMode="auto">
                      <a:xfrm>
                        <a:off x="64" y="40"/>
                        <a:ext cx="158" cy="42"/>
                      </a:xfrm>
                      <a:custGeom>
                        <a:avLst/>
                        <a:gdLst>
                          <a:gd name="T0" fmla="*/ 0 w 699"/>
                          <a:gd name="T1" fmla="*/ 0 h 191"/>
                          <a:gd name="T2" fmla="*/ 0 w 699"/>
                          <a:gd name="T3" fmla="*/ 0 h 191"/>
                          <a:gd name="T4" fmla="*/ 0 w 699"/>
                          <a:gd name="T5" fmla="*/ 0 h 191"/>
                          <a:gd name="T6" fmla="*/ 0 w 699"/>
                          <a:gd name="T7" fmla="*/ 0 h 191"/>
                          <a:gd name="T8" fmla="*/ 0 w 699"/>
                          <a:gd name="T9" fmla="*/ 0 h 191"/>
                          <a:gd name="T10" fmla="*/ 0 w 699"/>
                          <a:gd name="T11" fmla="*/ 0 h 191"/>
                          <a:gd name="T12" fmla="*/ 0 w 699"/>
                          <a:gd name="T13" fmla="*/ 0 h 191"/>
                          <a:gd name="T14" fmla="*/ 0 w 699"/>
                          <a:gd name="T15" fmla="*/ 0 h 191"/>
                          <a:gd name="T16" fmla="*/ 0 w 699"/>
                          <a:gd name="T17" fmla="*/ 0 h 191"/>
                          <a:gd name="T18" fmla="*/ 0 w 699"/>
                          <a:gd name="T19" fmla="*/ 0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9"/>
                          <a:gd name="T31" fmla="*/ 0 h 191"/>
                          <a:gd name="T32" fmla="*/ 699 w 699"/>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9" h="191">
                            <a:moveTo>
                              <a:pt x="0" y="190"/>
                            </a:moveTo>
                            <a:lnTo>
                              <a:pt x="698" y="190"/>
                            </a:lnTo>
                            <a:lnTo>
                              <a:pt x="698" y="0"/>
                            </a:lnTo>
                            <a:lnTo>
                              <a:pt x="0" y="0"/>
                            </a:lnTo>
                            <a:lnTo>
                              <a:pt x="0" y="190"/>
                            </a:lnTo>
                            <a:close/>
                            <a:moveTo>
                              <a:pt x="9" y="186"/>
                            </a:moveTo>
                            <a:lnTo>
                              <a:pt x="689" y="186"/>
                            </a:lnTo>
                            <a:lnTo>
                              <a:pt x="689" y="2"/>
                            </a:lnTo>
                            <a:lnTo>
                              <a:pt x="9" y="2"/>
                            </a:lnTo>
                            <a:lnTo>
                              <a:pt x="9" y="186"/>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5" name="Freeform 1497"/>
                      <p:cNvSpPr>
                        <a:spLocks/>
                      </p:cNvSpPr>
                      <p:nvPr/>
                    </p:nvSpPr>
                    <p:spPr bwMode="auto">
                      <a:xfrm>
                        <a:off x="66" y="41"/>
                        <a:ext cx="153" cy="40"/>
                      </a:xfrm>
                      <a:custGeom>
                        <a:avLst/>
                        <a:gdLst>
                          <a:gd name="T0" fmla="*/ 0 w 681"/>
                          <a:gd name="T1" fmla="*/ 0 h 181"/>
                          <a:gd name="T2" fmla="*/ 0 w 681"/>
                          <a:gd name="T3" fmla="*/ 0 h 181"/>
                          <a:gd name="T4" fmla="*/ 0 w 681"/>
                          <a:gd name="T5" fmla="*/ 0 h 181"/>
                          <a:gd name="T6" fmla="*/ 0 w 681"/>
                          <a:gd name="T7" fmla="*/ 0 h 181"/>
                          <a:gd name="T8" fmla="*/ 0 w 681"/>
                          <a:gd name="T9" fmla="*/ 0 h 181"/>
                          <a:gd name="T10" fmla="*/ 0 w 681"/>
                          <a:gd name="T11" fmla="*/ 0 h 181"/>
                          <a:gd name="T12" fmla="*/ 0 w 681"/>
                          <a:gd name="T13" fmla="*/ 0 h 181"/>
                          <a:gd name="T14" fmla="*/ 0 w 681"/>
                          <a:gd name="T15" fmla="*/ 0 h 181"/>
                          <a:gd name="T16" fmla="*/ 0 w 681"/>
                          <a:gd name="T17" fmla="*/ 0 h 181"/>
                          <a:gd name="T18" fmla="*/ 0 w 681"/>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181"/>
                          <a:gd name="T32" fmla="*/ 681 w 681"/>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181">
                            <a:moveTo>
                              <a:pt x="0" y="180"/>
                            </a:moveTo>
                            <a:lnTo>
                              <a:pt x="680" y="180"/>
                            </a:lnTo>
                            <a:lnTo>
                              <a:pt x="680" y="0"/>
                            </a:lnTo>
                            <a:lnTo>
                              <a:pt x="0" y="0"/>
                            </a:lnTo>
                            <a:lnTo>
                              <a:pt x="0" y="180"/>
                            </a:lnTo>
                            <a:close/>
                            <a:moveTo>
                              <a:pt x="11" y="176"/>
                            </a:moveTo>
                            <a:lnTo>
                              <a:pt x="669" y="176"/>
                            </a:lnTo>
                            <a:lnTo>
                              <a:pt x="669" y="0"/>
                            </a:lnTo>
                            <a:lnTo>
                              <a:pt x="11" y="0"/>
                            </a:lnTo>
                            <a:lnTo>
                              <a:pt x="11" y="17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6" name="Freeform 1498"/>
                      <p:cNvSpPr>
                        <a:spLocks/>
                      </p:cNvSpPr>
                      <p:nvPr/>
                    </p:nvSpPr>
                    <p:spPr bwMode="auto">
                      <a:xfrm>
                        <a:off x="68" y="41"/>
                        <a:ext cx="149" cy="40"/>
                      </a:xfrm>
                      <a:custGeom>
                        <a:avLst/>
                        <a:gdLst>
                          <a:gd name="T0" fmla="*/ 0 w 663"/>
                          <a:gd name="T1" fmla="*/ 0 h 181"/>
                          <a:gd name="T2" fmla="*/ 0 w 663"/>
                          <a:gd name="T3" fmla="*/ 0 h 181"/>
                          <a:gd name="T4" fmla="*/ 0 w 663"/>
                          <a:gd name="T5" fmla="*/ 0 h 181"/>
                          <a:gd name="T6" fmla="*/ 0 w 663"/>
                          <a:gd name="T7" fmla="*/ 0 h 181"/>
                          <a:gd name="T8" fmla="*/ 0 w 663"/>
                          <a:gd name="T9" fmla="*/ 0 h 181"/>
                          <a:gd name="T10" fmla="*/ 0 w 663"/>
                          <a:gd name="T11" fmla="*/ 0 h 181"/>
                          <a:gd name="T12" fmla="*/ 0 w 663"/>
                          <a:gd name="T13" fmla="*/ 0 h 181"/>
                          <a:gd name="T14" fmla="*/ 0 w 663"/>
                          <a:gd name="T15" fmla="*/ 0 h 181"/>
                          <a:gd name="T16" fmla="*/ 0 w 663"/>
                          <a:gd name="T17" fmla="*/ 0 h 181"/>
                          <a:gd name="T18" fmla="*/ 0 w 663"/>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3"/>
                          <a:gd name="T31" fmla="*/ 0 h 181"/>
                          <a:gd name="T32" fmla="*/ 663 w 663"/>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3" h="181">
                            <a:moveTo>
                              <a:pt x="0" y="180"/>
                            </a:moveTo>
                            <a:lnTo>
                              <a:pt x="662" y="180"/>
                            </a:lnTo>
                            <a:lnTo>
                              <a:pt x="662" y="0"/>
                            </a:lnTo>
                            <a:lnTo>
                              <a:pt x="0" y="0"/>
                            </a:lnTo>
                            <a:lnTo>
                              <a:pt x="0" y="180"/>
                            </a:lnTo>
                            <a:close/>
                            <a:moveTo>
                              <a:pt x="8" y="180"/>
                            </a:moveTo>
                            <a:lnTo>
                              <a:pt x="653" y="180"/>
                            </a:lnTo>
                            <a:lnTo>
                              <a:pt x="653" y="4"/>
                            </a:lnTo>
                            <a:lnTo>
                              <a:pt x="8" y="4"/>
                            </a:lnTo>
                            <a:lnTo>
                              <a:pt x="8" y="18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7" name="Freeform 1499"/>
                      <p:cNvSpPr>
                        <a:spLocks/>
                      </p:cNvSpPr>
                      <p:nvPr/>
                    </p:nvSpPr>
                    <p:spPr bwMode="auto">
                      <a:xfrm>
                        <a:off x="71" y="42"/>
                        <a:ext cx="144" cy="39"/>
                      </a:xfrm>
                      <a:custGeom>
                        <a:avLst/>
                        <a:gdLst>
                          <a:gd name="T0" fmla="*/ 0 w 639"/>
                          <a:gd name="T1" fmla="*/ 0 h 177"/>
                          <a:gd name="T2" fmla="*/ 0 w 639"/>
                          <a:gd name="T3" fmla="*/ 0 h 177"/>
                          <a:gd name="T4" fmla="*/ 0 w 639"/>
                          <a:gd name="T5" fmla="*/ 0 h 177"/>
                          <a:gd name="T6" fmla="*/ 0 w 639"/>
                          <a:gd name="T7" fmla="*/ 0 h 177"/>
                          <a:gd name="T8" fmla="*/ 0 w 639"/>
                          <a:gd name="T9" fmla="*/ 0 h 177"/>
                          <a:gd name="T10" fmla="*/ 0 w 639"/>
                          <a:gd name="T11" fmla="*/ 0 h 177"/>
                          <a:gd name="T12" fmla="*/ 0 w 639"/>
                          <a:gd name="T13" fmla="*/ 0 h 177"/>
                          <a:gd name="T14" fmla="*/ 0 w 639"/>
                          <a:gd name="T15" fmla="*/ 0 h 177"/>
                          <a:gd name="T16" fmla="*/ 0 w 639"/>
                          <a:gd name="T17" fmla="*/ 0 h 177"/>
                          <a:gd name="T18" fmla="*/ 0 w 639"/>
                          <a:gd name="T19" fmla="*/ 0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177"/>
                          <a:gd name="T32" fmla="*/ 639 w 639"/>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177">
                            <a:moveTo>
                              <a:pt x="0" y="176"/>
                            </a:moveTo>
                            <a:lnTo>
                              <a:pt x="638" y="176"/>
                            </a:lnTo>
                            <a:lnTo>
                              <a:pt x="638" y="0"/>
                            </a:lnTo>
                            <a:lnTo>
                              <a:pt x="0" y="0"/>
                            </a:lnTo>
                            <a:lnTo>
                              <a:pt x="0" y="176"/>
                            </a:lnTo>
                            <a:close/>
                            <a:moveTo>
                              <a:pt x="12" y="174"/>
                            </a:moveTo>
                            <a:lnTo>
                              <a:pt x="627" y="174"/>
                            </a:lnTo>
                            <a:lnTo>
                              <a:pt x="627" y="2"/>
                            </a:lnTo>
                            <a:lnTo>
                              <a:pt x="12" y="2"/>
                            </a:lnTo>
                            <a:lnTo>
                              <a:pt x="12" y="174"/>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8" name="Freeform 1500"/>
                      <p:cNvSpPr>
                        <a:spLocks/>
                      </p:cNvSpPr>
                      <p:nvPr/>
                    </p:nvSpPr>
                    <p:spPr bwMode="auto">
                      <a:xfrm>
                        <a:off x="74" y="43"/>
                        <a:ext cx="139" cy="36"/>
                      </a:xfrm>
                      <a:custGeom>
                        <a:avLst/>
                        <a:gdLst>
                          <a:gd name="T0" fmla="*/ 0 w 617"/>
                          <a:gd name="T1" fmla="*/ 0 h 165"/>
                          <a:gd name="T2" fmla="*/ 0 w 617"/>
                          <a:gd name="T3" fmla="*/ 0 h 165"/>
                          <a:gd name="T4" fmla="*/ 0 w 617"/>
                          <a:gd name="T5" fmla="*/ 0 h 165"/>
                          <a:gd name="T6" fmla="*/ 0 w 617"/>
                          <a:gd name="T7" fmla="*/ 0 h 165"/>
                          <a:gd name="T8" fmla="*/ 0 w 617"/>
                          <a:gd name="T9" fmla="*/ 0 h 165"/>
                          <a:gd name="T10" fmla="*/ 0 w 617"/>
                          <a:gd name="T11" fmla="*/ 0 h 165"/>
                          <a:gd name="T12" fmla="*/ 0 w 617"/>
                          <a:gd name="T13" fmla="*/ 0 h 165"/>
                          <a:gd name="T14" fmla="*/ 0 w 617"/>
                          <a:gd name="T15" fmla="*/ 0 h 165"/>
                          <a:gd name="T16" fmla="*/ 0 w 617"/>
                          <a:gd name="T17" fmla="*/ 0 h 165"/>
                          <a:gd name="T18" fmla="*/ 0 w 617"/>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7"/>
                          <a:gd name="T31" fmla="*/ 0 h 165"/>
                          <a:gd name="T32" fmla="*/ 617 w 617"/>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7" h="165">
                            <a:moveTo>
                              <a:pt x="0" y="164"/>
                            </a:moveTo>
                            <a:lnTo>
                              <a:pt x="616" y="164"/>
                            </a:lnTo>
                            <a:lnTo>
                              <a:pt x="616" y="0"/>
                            </a:lnTo>
                            <a:lnTo>
                              <a:pt x="0" y="0"/>
                            </a:lnTo>
                            <a:lnTo>
                              <a:pt x="0" y="164"/>
                            </a:lnTo>
                            <a:close/>
                            <a:moveTo>
                              <a:pt x="10" y="160"/>
                            </a:moveTo>
                            <a:lnTo>
                              <a:pt x="608" y="160"/>
                            </a:lnTo>
                            <a:lnTo>
                              <a:pt x="608" y="0"/>
                            </a:lnTo>
                            <a:lnTo>
                              <a:pt x="10" y="0"/>
                            </a:lnTo>
                            <a:lnTo>
                              <a:pt x="10" y="16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09" name="Freeform 1501"/>
                      <p:cNvSpPr>
                        <a:spLocks/>
                      </p:cNvSpPr>
                      <p:nvPr/>
                    </p:nvSpPr>
                    <p:spPr bwMode="auto">
                      <a:xfrm>
                        <a:off x="76" y="43"/>
                        <a:ext cx="135" cy="36"/>
                      </a:xfrm>
                      <a:custGeom>
                        <a:avLst/>
                        <a:gdLst>
                          <a:gd name="T0" fmla="*/ 0 w 599"/>
                          <a:gd name="T1" fmla="*/ 0 h 161"/>
                          <a:gd name="T2" fmla="*/ 0 w 599"/>
                          <a:gd name="T3" fmla="*/ 0 h 161"/>
                          <a:gd name="T4" fmla="*/ 0 w 599"/>
                          <a:gd name="T5" fmla="*/ 0 h 161"/>
                          <a:gd name="T6" fmla="*/ 0 w 599"/>
                          <a:gd name="T7" fmla="*/ 0 h 161"/>
                          <a:gd name="T8" fmla="*/ 0 w 599"/>
                          <a:gd name="T9" fmla="*/ 0 h 161"/>
                          <a:gd name="T10" fmla="*/ 0 w 599"/>
                          <a:gd name="T11" fmla="*/ 0 h 161"/>
                          <a:gd name="T12" fmla="*/ 0 w 599"/>
                          <a:gd name="T13" fmla="*/ 0 h 161"/>
                          <a:gd name="T14" fmla="*/ 0 w 599"/>
                          <a:gd name="T15" fmla="*/ 0 h 161"/>
                          <a:gd name="T16" fmla="*/ 0 w 599"/>
                          <a:gd name="T17" fmla="*/ 0 h 161"/>
                          <a:gd name="T18" fmla="*/ 0 w 599"/>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9"/>
                          <a:gd name="T31" fmla="*/ 0 h 161"/>
                          <a:gd name="T32" fmla="*/ 599 w 599"/>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9" h="161">
                            <a:moveTo>
                              <a:pt x="0" y="160"/>
                            </a:moveTo>
                            <a:lnTo>
                              <a:pt x="598" y="160"/>
                            </a:lnTo>
                            <a:lnTo>
                              <a:pt x="598" y="0"/>
                            </a:lnTo>
                            <a:lnTo>
                              <a:pt x="0" y="0"/>
                            </a:lnTo>
                            <a:lnTo>
                              <a:pt x="0" y="160"/>
                            </a:lnTo>
                            <a:close/>
                            <a:moveTo>
                              <a:pt x="8" y="158"/>
                            </a:moveTo>
                            <a:lnTo>
                              <a:pt x="586" y="158"/>
                            </a:lnTo>
                            <a:lnTo>
                              <a:pt x="586" y="4"/>
                            </a:lnTo>
                            <a:lnTo>
                              <a:pt x="8" y="4"/>
                            </a:lnTo>
                            <a:lnTo>
                              <a:pt x="8" y="15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0" name="Freeform 1502"/>
                      <p:cNvSpPr>
                        <a:spLocks/>
                      </p:cNvSpPr>
                      <p:nvPr/>
                    </p:nvSpPr>
                    <p:spPr bwMode="auto">
                      <a:xfrm>
                        <a:off x="78" y="43"/>
                        <a:ext cx="130" cy="34"/>
                      </a:xfrm>
                      <a:custGeom>
                        <a:avLst/>
                        <a:gdLst>
                          <a:gd name="T0" fmla="*/ 0 w 579"/>
                          <a:gd name="T1" fmla="*/ 0 h 155"/>
                          <a:gd name="T2" fmla="*/ 0 w 579"/>
                          <a:gd name="T3" fmla="*/ 0 h 155"/>
                          <a:gd name="T4" fmla="*/ 0 w 579"/>
                          <a:gd name="T5" fmla="*/ 0 h 155"/>
                          <a:gd name="T6" fmla="*/ 0 w 579"/>
                          <a:gd name="T7" fmla="*/ 0 h 155"/>
                          <a:gd name="T8" fmla="*/ 0 w 579"/>
                          <a:gd name="T9" fmla="*/ 0 h 155"/>
                          <a:gd name="T10" fmla="*/ 0 w 579"/>
                          <a:gd name="T11" fmla="*/ 0 h 155"/>
                          <a:gd name="T12" fmla="*/ 0 w 579"/>
                          <a:gd name="T13" fmla="*/ 0 h 155"/>
                          <a:gd name="T14" fmla="*/ 0 w 579"/>
                          <a:gd name="T15" fmla="*/ 0 h 155"/>
                          <a:gd name="T16" fmla="*/ 0 w 579"/>
                          <a:gd name="T17" fmla="*/ 0 h 155"/>
                          <a:gd name="T18" fmla="*/ 0 w 579"/>
                          <a:gd name="T19" fmla="*/ 0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155"/>
                          <a:gd name="T32" fmla="*/ 579 w 579"/>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155">
                            <a:moveTo>
                              <a:pt x="0" y="154"/>
                            </a:moveTo>
                            <a:lnTo>
                              <a:pt x="578" y="154"/>
                            </a:lnTo>
                            <a:lnTo>
                              <a:pt x="578" y="0"/>
                            </a:lnTo>
                            <a:lnTo>
                              <a:pt x="0" y="0"/>
                            </a:lnTo>
                            <a:lnTo>
                              <a:pt x="0" y="154"/>
                            </a:lnTo>
                            <a:close/>
                            <a:moveTo>
                              <a:pt x="13" y="154"/>
                            </a:moveTo>
                            <a:lnTo>
                              <a:pt x="567" y="154"/>
                            </a:lnTo>
                            <a:lnTo>
                              <a:pt x="567" y="2"/>
                            </a:lnTo>
                            <a:lnTo>
                              <a:pt x="13" y="2"/>
                            </a:lnTo>
                            <a:lnTo>
                              <a:pt x="13" y="15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1" name="Freeform 1503"/>
                      <p:cNvSpPr>
                        <a:spLocks/>
                      </p:cNvSpPr>
                      <p:nvPr/>
                    </p:nvSpPr>
                    <p:spPr bwMode="auto">
                      <a:xfrm>
                        <a:off x="81" y="44"/>
                        <a:ext cx="125" cy="33"/>
                      </a:xfrm>
                      <a:custGeom>
                        <a:avLst/>
                        <a:gdLst>
                          <a:gd name="T0" fmla="*/ 0 w 557"/>
                          <a:gd name="T1" fmla="*/ 0 h 151"/>
                          <a:gd name="T2" fmla="*/ 0 w 557"/>
                          <a:gd name="T3" fmla="*/ 0 h 151"/>
                          <a:gd name="T4" fmla="*/ 0 w 557"/>
                          <a:gd name="T5" fmla="*/ 0 h 151"/>
                          <a:gd name="T6" fmla="*/ 0 w 557"/>
                          <a:gd name="T7" fmla="*/ 0 h 151"/>
                          <a:gd name="T8" fmla="*/ 0 w 557"/>
                          <a:gd name="T9" fmla="*/ 0 h 151"/>
                          <a:gd name="T10" fmla="*/ 0 w 557"/>
                          <a:gd name="T11" fmla="*/ 0 h 151"/>
                          <a:gd name="T12" fmla="*/ 0 w 557"/>
                          <a:gd name="T13" fmla="*/ 0 h 151"/>
                          <a:gd name="T14" fmla="*/ 0 w 557"/>
                          <a:gd name="T15" fmla="*/ 0 h 151"/>
                          <a:gd name="T16" fmla="*/ 0 w 557"/>
                          <a:gd name="T17" fmla="*/ 0 h 151"/>
                          <a:gd name="T18" fmla="*/ 0 w 557"/>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
                          <a:gd name="T31" fmla="*/ 0 h 151"/>
                          <a:gd name="T32" fmla="*/ 557 w 557"/>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 h="151">
                            <a:moveTo>
                              <a:pt x="0" y="150"/>
                            </a:moveTo>
                            <a:lnTo>
                              <a:pt x="556" y="150"/>
                            </a:lnTo>
                            <a:lnTo>
                              <a:pt x="556" y="0"/>
                            </a:lnTo>
                            <a:lnTo>
                              <a:pt x="0" y="0"/>
                            </a:lnTo>
                            <a:lnTo>
                              <a:pt x="0" y="150"/>
                            </a:lnTo>
                            <a:close/>
                            <a:moveTo>
                              <a:pt x="13" y="146"/>
                            </a:moveTo>
                            <a:lnTo>
                              <a:pt x="543" y="146"/>
                            </a:lnTo>
                            <a:lnTo>
                              <a:pt x="543" y="5"/>
                            </a:lnTo>
                            <a:lnTo>
                              <a:pt x="13" y="5"/>
                            </a:lnTo>
                            <a:lnTo>
                              <a:pt x="13" y="146"/>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2" name="Freeform 1504"/>
                      <p:cNvSpPr>
                        <a:spLocks/>
                      </p:cNvSpPr>
                      <p:nvPr/>
                    </p:nvSpPr>
                    <p:spPr bwMode="auto">
                      <a:xfrm>
                        <a:off x="83" y="46"/>
                        <a:ext cx="119" cy="32"/>
                      </a:xfrm>
                      <a:custGeom>
                        <a:avLst/>
                        <a:gdLst>
                          <a:gd name="T0" fmla="*/ 0 w 531"/>
                          <a:gd name="T1" fmla="*/ 0 h 145"/>
                          <a:gd name="T2" fmla="*/ 0 w 531"/>
                          <a:gd name="T3" fmla="*/ 0 h 145"/>
                          <a:gd name="T4" fmla="*/ 0 w 531"/>
                          <a:gd name="T5" fmla="*/ 0 h 145"/>
                          <a:gd name="T6" fmla="*/ 0 w 531"/>
                          <a:gd name="T7" fmla="*/ 0 h 145"/>
                          <a:gd name="T8" fmla="*/ 0 w 531"/>
                          <a:gd name="T9" fmla="*/ 0 h 145"/>
                          <a:gd name="T10" fmla="*/ 0 w 531"/>
                          <a:gd name="T11" fmla="*/ 0 h 145"/>
                          <a:gd name="T12" fmla="*/ 0 w 531"/>
                          <a:gd name="T13" fmla="*/ 0 h 145"/>
                          <a:gd name="T14" fmla="*/ 0 w 531"/>
                          <a:gd name="T15" fmla="*/ 0 h 145"/>
                          <a:gd name="T16" fmla="*/ 0 w 531"/>
                          <a:gd name="T17" fmla="*/ 0 h 145"/>
                          <a:gd name="T18" fmla="*/ 0 w 531"/>
                          <a:gd name="T19" fmla="*/ 0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1"/>
                          <a:gd name="T31" fmla="*/ 0 h 145"/>
                          <a:gd name="T32" fmla="*/ 531 w 531"/>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1" h="145">
                            <a:moveTo>
                              <a:pt x="0" y="144"/>
                            </a:moveTo>
                            <a:lnTo>
                              <a:pt x="530" y="144"/>
                            </a:lnTo>
                            <a:lnTo>
                              <a:pt x="530" y="0"/>
                            </a:lnTo>
                            <a:lnTo>
                              <a:pt x="0" y="0"/>
                            </a:lnTo>
                            <a:lnTo>
                              <a:pt x="0" y="144"/>
                            </a:lnTo>
                            <a:close/>
                            <a:moveTo>
                              <a:pt x="12" y="142"/>
                            </a:moveTo>
                            <a:lnTo>
                              <a:pt x="518" y="142"/>
                            </a:lnTo>
                            <a:lnTo>
                              <a:pt x="518" y="2"/>
                            </a:lnTo>
                            <a:lnTo>
                              <a:pt x="12" y="2"/>
                            </a:lnTo>
                            <a:lnTo>
                              <a:pt x="12" y="142"/>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3" name="Freeform 1505"/>
                      <p:cNvSpPr>
                        <a:spLocks/>
                      </p:cNvSpPr>
                      <p:nvPr/>
                    </p:nvSpPr>
                    <p:spPr bwMode="auto">
                      <a:xfrm>
                        <a:off x="86" y="47"/>
                        <a:ext cx="114" cy="30"/>
                      </a:xfrm>
                      <a:custGeom>
                        <a:avLst/>
                        <a:gdLst>
                          <a:gd name="T0" fmla="*/ 0 w 506"/>
                          <a:gd name="T1" fmla="*/ 0 h 136"/>
                          <a:gd name="T2" fmla="*/ 0 w 506"/>
                          <a:gd name="T3" fmla="*/ 0 h 136"/>
                          <a:gd name="T4" fmla="*/ 0 w 506"/>
                          <a:gd name="T5" fmla="*/ 0 h 136"/>
                          <a:gd name="T6" fmla="*/ 0 w 506"/>
                          <a:gd name="T7" fmla="*/ 0 h 136"/>
                          <a:gd name="T8" fmla="*/ 0 w 506"/>
                          <a:gd name="T9" fmla="*/ 0 h 136"/>
                          <a:gd name="T10" fmla="*/ 0 w 506"/>
                          <a:gd name="T11" fmla="*/ 0 h 136"/>
                          <a:gd name="T12" fmla="*/ 0 w 506"/>
                          <a:gd name="T13" fmla="*/ 0 h 136"/>
                          <a:gd name="T14" fmla="*/ 0 w 506"/>
                          <a:gd name="T15" fmla="*/ 0 h 136"/>
                          <a:gd name="T16" fmla="*/ 0 w 506"/>
                          <a:gd name="T17" fmla="*/ 0 h 136"/>
                          <a:gd name="T18" fmla="*/ 0 w 506"/>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136"/>
                          <a:gd name="T32" fmla="*/ 506 w 506"/>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136">
                            <a:moveTo>
                              <a:pt x="0" y="135"/>
                            </a:moveTo>
                            <a:lnTo>
                              <a:pt x="505" y="135"/>
                            </a:lnTo>
                            <a:lnTo>
                              <a:pt x="505" y="0"/>
                            </a:lnTo>
                            <a:lnTo>
                              <a:pt x="0" y="0"/>
                            </a:lnTo>
                            <a:lnTo>
                              <a:pt x="0" y="135"/>
                            </a:lnTo>
                            <a:close/>
                            <a:moveTo>
                              <a:pt x="13" y="130"/>
                            </a:moveTo>
                            <a:lnTo>
                              <a:pt x="492" y="130"/>
                            </a:lnTo>
                            <a:lnTo>
                              <a:pt x="492" y="4"/>
                            </a:lnTo>
                            <a:lnTo>
                              <a:pt x="13" y="4"/>
                            </a:lnTo>
                            <a:lnTo>
                              <a:pt x="13" y="13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4" name="Freeform 1506"/>
                      <p:cNvSpPr>
                        <a:spLocks/>
                      </p:cNvSpPr>
                      <p:nvPr/>
                    </p:nvSpPr>
                    <p:spPr bwMode="auto">
                      <a:xfrm>
                        <a:off x="89" y="47"/>
                        <a:ext cx="108" cy="29"/>
                      </a:xfrm>
                      <a:custGeom>
                        <a:avLst/>
                        <a:gdLst>
                          <a:gd name="T0" fmla="*/ 0 w 480"/>
                          <a:gd name="T1" fmla="*/ 0 h 131"/>
                          <a:gd name="T2" fmla="*/ 0 w 480"/>
                          <a:gd name="T3" fmla="*/ 0 h 131"/>
                          <a:gd name="T4" fmla="*/ 0 w 480"/>
                          <a:gd name="T5" fmla="*/ 0 h 131"/>
                          <a:gd name="T6" fmla="*/ 0 w 480"/>
                          <a:gd name="T7" fmla="*/ 0 h 131"/>
                          <a:gd name="T8" fmla="*/ 0 w 480"/>
                          <a:gd name="T9" fmla="*/ 0 h 131"/>
                          <a:gd name="T10" fmla="*/ 0 w 480"/>
                          <a:gd name="T11" fmla="*/ 0 h 131"/>
                          <a:gd name="T12" fmla="*/ 0 w 480"/>
                          <a:gd name="T13" fmla="*/ 0 h 131"/>
                          <a:gd name="T14" fmla="*/ 0 w 480"/>
                          <a:gd name="T15" fmla="*/ 0 h 131"/>
                          <a:gd name="T16" fmla="*/ 0 w 480"/>
                          <a:gd name="T17" fmla="*/ 0 h 131"/>
                          <a:gd name="T18" fmla="*/ 0 w 480"/>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0"/>
                          <a:gd name="T31" fmla="*/ 0 h 131"/>
                          <a:gd name="T32" fmla="*/ 480 w 480"/>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0" h="131">
                            <a:moveTo>
                              <a:pt x="0" y="130"/>
                            </a:moveTo>
                            <a:lnTo>
                              <a:pt x="479" y="130"/>
                            </a:lnTo>
                            <a:lnTo>
                              <a:pt x="479" y="0"/>
                            </a:lnTo>
                            <a:lnTo>
                              <a:pt x="0" y="0"/>
                            </a:lnTo>
                            <a:lnTo>
                              <a:pt x="0" y="130"/>
                            </a:lnTo>
                            <a:close/>
                            <a:moveTo>
                              <a:pt x="12" y="127"/>
                            </a:moveTo>
                            <a:lnTo>
                              <a:pt x="464" y="127"/>
                            </a:lnTo>
                            <a:lnTo>
                              <a:pt x="464" y="2"/>
                            </a:lnTo>
                            <a:lnTo>
                              <a:pt x="12" y="2"/>
                            </a:lnTo>
                            <a:lnTo>
                              <a:pt x="12" y="1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5" name="Freeform 1507"/>
                      <p:cNvSpPr>
                        <a:spLocks/>
                      </p:cNvSpPr>
                      <p:nvPr/>
                    </p:nvSpPr>
                    <p:spPr bwMode="auto">
                      <a:xfrm>
                        <a:off x="92" y="48"/>
                        <a:ext cx="101" cy="26"/>
                      </a:xfrm>
                      <a:custGeom>
                        <a:avLst/>
                        <a:gdLst>
                          <a:gd name="T0" fmla="*/ 0 w 451"/>
                          <a:gd name="T1" fmla="*/ 0 h 121"/>
                          <a:gd name="T2" fmla="*/ 0 w 451"/>
                          <a:gd name="T3" fmla="*/ 0 h 121"/>
                          <a:gd name="T4" fmla="*/ 0 w 451"/>
                          <a:gd name="T5" fmla="*/ 0 h 121"/>
                          <a:gd name="T6" fmla="*/ 0 w 451"/>
                          <a:gd name="T7" fmla="*/ 0 h 121"/>
                          <a:gd name="T8" fmla="*/ 0 w 451"/>
                          <a:gd name="T9" fmla="*/ 0 h 121"/>
                          <a:gd name="T10" fmla="*/ 0 w 451"/>
                          <a:gd name="T11" fmla="*/ 0 h 121"/>
                          <a:gd name="T12" fmla="*/ 0 w 451"/>
                          <a:gd name="T13" fmla="*/ 0 h 121"/>
                          <a:gd name="T14" fmla="*/ 0 w 451"/>
                          <a:gd name="T15" fmla="*/ 0 h 121"/>
                          <a:gd name="T16" fmla="*/ 0 w 451"/>
                          <a:gd name="T17" fmla="*/ 0 h 121"/>
                          <a:gd name="T18" fmla="*/ 0 w 451"/>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121"/>
                          <a:gd name="T32" fmla="*/ 451 w 45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121">
                            <a:moveTo>
                              <a:pt x="0" y="120"/>
                            </a:moveTo>
                            <a:lnTo>
                              <a:pt x="450" y="120"/>
                            </a:lnTo>
                            <a:lnTo>
                              <a:pt x="450" y="0"/>
                            </a:lnTo>
                            <a:lnTo>
                              <a:pt x="0" y="0"/>
                            </a:lnTo>
                            <a:lnTo>
                              <a:pt x="0" y="120"/>
                            </a:lnTo>
                            <a:close/>
                            <a:moveTo>
                              <a:pt x="17" y="116"/>
                            </a:moveTo>
                            <a:lnTo>
                              <a:pt x="437" y="116"/>
                            </a:lnTo>
                            <a:lnTo>
                              <a:pt x="437" y="5"/>
                            </a:lnTo>
                            <a:lnTo>
                              <a:pt x="17" y="5"/>
                            </a:lnTo>
                            <a:lnTo>
                              <a:pt x="17" y="11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6" name="Freeform 1508"/>
                      <p:cNvSpPr>
                        <a:spLocks/>
                      </p:cNvSpPr>
                      <p:nvPr/>
                    </p:nvSpPr>
                    <p:spPr bwMode="auto">
                      <a:xfrm>
                        <a:off x="96" y="49"/>
                        <a:ext cx="94" cy="25"/>
                      </a:xfrm>
                      <a:custGeom>
                        <a:avLst/>
                        <a:gdLst>
                          <a:gd name="T0" fmla="*/ 0 w 420"/>
                          <a:gd name="T1" fmla="*/ 0 h 115"/>
                          <a:gd name="T2" fmla="*/ 0 w 420"/>
                          <a:gd name="T3" fmla="*/ 0 h 115"/>
                          <a:gd name="T4" fmla="*/ 0 w 420"/>
                          <a:gd name="T5" fmla="*/ 0 h 115"/>
                          <a:gd name="T6" fmla="*/ 0 w 420"/>
                          <a:gd name="T7" fmla="*/ 0 h 115"/>
                          <a:gd name="T8" fmla="*/ 0 w 420"/>
                          <a:gd name="T9" fmla="*/ 0 h 115"/>
                          <a:gd name="T10" fmla="*/ 0 w 420"/>
                          <a:gd name="T11" fmla="*/ 0 h 115"/>
                          <a:gd name="T12" fmla="*/ 0 w 420"/>
                          <a:gd name="T13" fmla="*/ 0 h 115"/>
                          <a:gd name="T14" fmla="*/ 0 w 420"/>
                          <a:gd name="T15" fmla="*/ 0 h 115"/>
                          <a:gd name="T16" fmla="*/ 0 w 420"/>
                          <a:gd name="T17" fmla="*/ 0 h 115"/>
                          <a:gd name="T18" fmla="*/ 0 w 420"/>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
                          <a:gd name="T31" fmla="*/ 0 h 115"/>
                          <a:gd name="T32" fmla="*/ 420 w 420"/>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 h="115">
                            <a:moveTo>
                              <a:pt x="0" y="114"/>
                            </a:moveTo>
                            <a:lnTo>
                              <a:pt x="419" y="114"/>
                            </a:lnTo>
                            <a:lnTo>
                              <a:pt x="419" y="0"/>
                            </a:lnTo>
                            <a:lnTo>
                              <a:pt x="0" y="0"/>
                            </a:lnTo>
                            <a:lnTo>
                              <a:pt x="0" y="114"/>
                            </a:lnTo>
                            <a:close/>
                            <a:moveTo>
                              <a:pt x="12" y="112"/>
                            </a:moveTo>
                            <a:lnTo>
                              <a:pt x="401" y="112"/>
                            </a:lnTo>
                            <a:lnTo>
                              <a:pt x="401" y="4"/>
                            </a:lnTo>
                            <a:lnTo>
                              <a:pt x="12" y="4"/>
                            </a:lnTo>
                            <a:lnTo>
                              <a:pt x="12" y="11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7" name="Freeform 1509"/>
                      <p:cNvSpPr>
                        <a:spLocks/>
                      </p:cNvSpPr>
                      <p:nvPr/>
                    </p:nvSpPr>
                    <p:spPr bwMode="auto">
                      <a:xfrm>
                        <a:off x="99" y="50"/>
                        <a:ext cx="87" cy="23"/>
                      </a:xfrm>
                      <a:custGeom>
                        <a:avLst/>
                        <a:gdLst>
                          <a:gd name="T0" fmla="*/ 0 w 390"/>
                          <a:gd name="T1" fmla="*/ 0 h 107"/>
                          <a:gd name="T2" fmla="*/ 0 w 390"/>
                          <a:gd name="T3" fmla="*/ 0 h 107"/>
                          <a:gd name="T4" fmla="*/ 0 w 390"/>
                          <a:gd name="T5" fmla="*/ 0 h 107"/>
                          <a:gd name="T6" fmla="*/ 0 w 390"/>
                          <a:gd name="T7" fmla="*/ 0 h 107"/>
                          <a:gd name="T8" fmla="*/ 0 w 390"/>
                          <a:gd name="T9" fmla="*/ 0 h 107"/>
                          <a:gd name="T10" fmla="*/ 0 w 390"/>
                          <a:gd name="T11" fmla="*/ 0 h 107"/>
                          <a:gd name="T12" fmla="*/ 0 w 390"/>
                          <a:gd name="T13" fmla="*/ 0 h 107"/>
                          <a:gd name="T14" fmla="*/ 0 w 390"/>
                          <a:gd name="T15" fmla="*/ 0 h 107"/>
                          <a:gd name="T16" fmla="*/ 0 w 390"/>
                          <a:gd name="T17" fmla="*/ 0 h 107"/>
                          <a:gd name="T18" fmla="*/ 0 w 390"/>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107"/>
                          <a:gd name="T32" fmla="*/ 390 w 390"/>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107">
                            <a:moveTo>
                              <a:pt x="0" y="106"/>
                            </a:moveTo>
                            <a:lnTo>
                              <a:pt x="389" y="106"/>
                            </a:lnTo>
                            <a:lnTo>
                              <a:pt x="389" y="0"/>
                            </a:lnTo>
                            <a:lnTo>
                              <a:pt x="0" y="0"/>
                            </a:lnTo>
                            <a:lnTo>
                              <a:pt x="0" y="106"/>
                            </a:lnTo>
                            <a:close/>
                            <a:moveTo>
                              <a:pt x="15" y="98"/>
                            </a:moveTo>
                            <a:lnTo>
                              <a:pt x="372" y="98"/>
                            </a:lnTo>
                            <a:lnTo>
                              <a:pt x="372" y="3"/>
                            </a:lnTo>
                            <a:lnTo>
                              <a:pt x="15" y="3"/>
                            </a:lnTo>
                            <a:lnTo>
                              <a:pt x="15" y="98"/>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8" name="Freeform 1510"/>
                      <p:cNvSpPr>
                        <a:spLocks/>
                      </p:cNvSpPr>
                      <p:nvPr/>
                    </p:nvSpPr>
                    <p:spPr bwMode="auto">
                      <a:xfrm>
                        <a:off x="103" y="51"/>
                        <a:ext cx="80" cy="20"/>
                      </a:xfrm>
                      <a:custGeom>
                        <a:avLst/>
                        <a:gdLst>
                          <a:gd name="T0" fmla="*/ 0 w 356"/>
                          <a:gd name="T1" fmla="*/ 0 h 91"/>
                          <a:gd name="T2" fmla="*/ 0 w 356"/>
                          <a:gd name="T3" fmla="*/ 0 h 91"/>
                          <a:gd name="T4" fmla="*/ 0 w 356"/>
                          <a:gd name="T5" fmla="*/ 0 h 91"/>
                          <a:gd name="T6" fmla="*/ 0 w 356"/>
                          <a:gd name="T7" fmla="*/ 0 h 91"/>
                          <a:gd name="T8" fmla="*/ 0 w 356"/>
                          <a:gd name="T9" fmla="*/ 0 h 91"/>
                          <a:gd name="T10" fmla="*/ 0 w 356"/>
                          <a:gd name="T11" fmla="*/ 0 h 91"/>
                          <a:gd name="T12" fmla="*/ 0 w 356"/>
                          <a:gd name="T13" fmla="*/ 0 h 91"/>
                          <a:gd name="T14" fmla="*/ 0 w 356"/>
                          <a:gd name="T15" fmla="*/ 0 h 91"/>
                          <a:gd name="T16" fmla="*/ 0 w 356"/>
                          <a:gd name="T17" fmla="*/ 0 h 91"/>
                          <a:gd name="T18" fmla="*/ 0 w 356"/>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91"/>
                          <a:gd name="T32" fmla="*/ 356 w 356"/>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91">
                            <a:moveTo>
                              <a:pt x="0" y="90"/>
                            </a:moveTo>
                            <a:lnTo>
                              <a:pt x="355" y="90"/>
                            </a:lnTo>
                            <a:lnTo>
                              <a:pt x="355" y="0"/>
                            </a:lnTo>
                            <a:lnTo>
                              <a:pt x="0" y="0"/>
                            </a:lnTo>
                            <a:lnTo>
                              <a:pt x="0" y="90"/>
                            </a:lnTo>
                            <a:close/>
                            <a:moveTo>
                              <a:pt x="16" y="85"/>
                            </a:moveTo>
                            <a:lnTo>
                              <a:pt x="340" y="85"/>
                            </a:lnTo>
                            <a:lnTo>
                              <a:pt x="340" y="5"/>
                            </a:lnTo>
                            <a:lnTo>
                              <a:pt x="16" y="5"/>
                            </a:lnTo>
                            <a:lnTo>
                              <a:pt x="16" y="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19" name="Freeform 1511"/>
                      <p:cNvSpPr>
                        <a:spLocks/>
                      </p:cNvSpPr>
                      <p:nvPr/>
                    </p:nvSpPr>
                    <p:spPr bwMode="auto">
                      <a:xfrm>
                        <a:off x="106" y="51"/>
                        <a:ext cx="73" cy="20"/>
                      </a:xfrm>
                      <a:custGeom>
                        <a:avLst/>
                        <a:gdLst>
                          <a:gd name="T0" fmla="*/ 0 w 325"/>
                          <a:gd name="T1" fmla="*/ 0 h 91"/>
                          <a:gd name="T2" fmla="*/ 0 w 325"/>
                          <a:gd name="T3" fmla="*/ 0 h 91"/>
                          <a:gd name="T4" fmla="*/ 0 w 325"/>
                          <a:gd name="T5" fmla="*/ 0 h 91"/>
                          <a:gd name="T6" fmla="*/ 0 w 325"/>
                          <a:gd name="T7" fmla="*/ 0 h 91"/>
                          <a:gd name="T8" fmla="*/ 0 w 325"/>
                          <a:gd name="T9" fmla="*/ 0 h 91"/>
                          <a:gd name="T10" fmla="*/ 0 w 325"/>
                          <a:gd name="T11" fmla="*/ 0 h 91"/>
                          <a:gd name="T12" fmla="*/ 0 w 325"/>
                          <a:gd name="T13" fmla="*/ 0 h 91"/>
                          <a:gd name="T14" fmla="*/ 0 w 325"/>
                          <a:gd name="T15" fmla="*/ 0 h 91"/>
                          <a:gd name="T16" fmla="*/ 0 w 325"/>
                          <a:gd name="T17" fmla="*/ 0 h 91"/>
                          <a:gd name="T18" fmla="*/ 0 w 325"/>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5"/>
                          <a:gd name="T31" fmla="*/ 0 h 91"/>
                          <a:gd name="T32" fmla="*/ 325 w 325"/>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5" h="91">
                            <a:moveTo>
                              <a:pt x="0" y="90"/>
                            </a:moveTo>
                            <a:lnTo>
                              <a:pt x="324" y="90"/>
                            </a:lnTo>
                            <a:lnTo>
                              <a:pt x="324" y="0"/>
                            </a:lnTo>
                            <a:lnTo>
                              <a:pt x="0" y="0"/>
                            </a:lnTo>
                            <a:lnTo>
                              <a:pt x="0" y="90"/>
                            </a:lnTo>
                            <a:close/>
                            <a:moveTo>
                              <a:pt x="19" y="87"/>
                            </a:moveTo>
                            <a:lnTo>
                              <a:pt x="305" y="87"/>
                            </a:lnTo>
                            <a:lnTo>
                              <a:pt x="305" y="2"/>
                            </a:lnTo>
                            <a:lnTo>
                              <a:pt x="19" y="2"/>
                            </a:lnTo>
                            <a:lnTo>
                              <a:pt x="19" y="87"/>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0" name="Freeform 1512"/>
                      <p:cNvSpPr>
                        <a:spLocks/>
                      </p:cNvSpPr>
                      <p:nvPr/>
                    </p:nvSpPr>
                    <p:spPr bwMode="auto">
                      <a:xfrm>
                        <a:off x="111" y="52"/>
                        <a:ext cx="64" cy="17"/>
                      </a:xfrm>
                      <a:custGeom>
                        <a:avLst/>
                        <a:gdLst>
                          <a:gd name="T0" fmla="*/ 0 w 287"/>
                          <a:gd name="T1" fmla="*/ 0 h 81"/>
                          <a:gd name="T2" fmla="*/ 0 w 287"/>
                          <a:gd name="T3" fmla="*/ 0 h 81"/>
                          <a:gd name="T4" fmla="*/ 0 w 287"/>
                          <a:gd name="T5" fmla="*/ 0 h 81"/>
                          <a:gd name="T6" fmla="*/ 0 w 287"/>
                          <a:gd name="T7" fmla="*/ 0 h 81"/>
                          <a:gd name="T8" fmla="*/ 0 w 287"/>
                          <a:gd name="T9" fmla="*/ 0 h 81"/>
                          <a:gd name="T10" fmla="*/ 0 w 287"/>
                          <a:gd name="T11" fmla="*/ 0 h 81"/>
                          <a:gd name="T12" fmla="*/ 0 w 287"/>
                          <a:gd name="T13" fmla="*/ 0 h 81"/>
                          <a:gd name="T14" fmla="*/ 0 w 287"/>
                          <a:gd name="T15" fmla="*/ 0 h 81"/>
                          <a:gd name="T16" fmla="*/ 0 w 287"/>
                          <a:gd name="T17" fmla="*/ 0 h 81"/>
                          <a:gd name="T18" fmla="*/ 0 w 287"/>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81"/>
                          <a:gd name="T32" fmla="*/ 287 w 287"/>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81">
                            <a:moveTo>
                              <a:pt x="0" y="80"/>
                            </a:moveTo>
                            <a:lnTo>
                              <a:pt x="286" y="80"/>
                            </a:lnTo>
                            <a:lnTo>
                              <a:pt x="286" y="0"/>
                            </a:lnTo>
                            <a:lnTo>
                              <a:pt x="0" y="0"/>
                            </a:lnTo>
                            <a:lnTo>
                              <a:pt x="0" y="80"/>
                            </a:lnTo>
                            <a:close/>
                            <a:moveTo>
                              <a:pt x="19" y="74"/>
                            </a:moveTo>
                            <a:lnTo>
                              <a:pt x="270" y="74"/>
                            </a:lnTo>
                            <a:lnTo>
                              <a:pt x="270" y="6"/>
                            </a:lnTo>
                            <a:lnTo>
                              <a:pt x="19" y="6"/>
                            </a:lnTo>
                            <a:lnTo>
                              <a:pt x="19" y="74"/>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1" name="Freeform 1513"/>
                      <p:cNvSpPr>
                        <a:spLocks/>
                      </p:cNvSpPr>
                      <p:nvPr/>
                    </p:nvSpPr>
                    <p:spPr bwMode="auto">
                      <a:xfrm>
                        <a:off x="114" y="55"/>
                        <a:ext cx="57" cy="14"/>
                      </a:xfrm>
                      <a:custGeom>
                        <a:avLst/>
                        <a:gdLst>
                          <a:gd name="T0" fmla="*/ 0 w 255"/>
                          <a:gd name="T1" fmla="*/ 0 h 65"/>
                          <a:gd name="T2" fmla="*/ 0 w 255"/>
                          <a:gd name="T3" fmla="*/ 0 h 65"/>
                          <a:gd name="T4" fmla="*/ 0 w 255"/>
                          <a:gd name="T5" fmla="*/ 0 h 65"/>
                          <a:gd name="T6" fmla="*/ 0 w 255"/>
                          <a:gd name="T7" fmla="*/ 0 h 65"/>
                          <a:gd name="T8" fmla="*/ 0 w 255"/>
                          <a:gd name="T9" fmla="*/ 0 h 65"/>
                          <a:gd name="T10" fmla="*/ 0 w 255"/>
                          <a:gd name="T11" fmla="*/ 0 h 65"/>
                          <a:gd name="T12" fmla="*/ 0 w 255"/>
                          <a:gd name="T13" fmla="*/ 0 h 65"/>
                          <a:gd name="T14" fmla="*/ 0 w 255"/>
                          <a:gd name="T15" fmla="*/ 0 h 65"/>
                          <a:gd name="T16" fmla="*/ 0 w 255"/>
                          <a:gd name="T17" fmla="*/ 0 h 65"/>
                          <a:gd name="T18" fmla="*/ 0 w 25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65"/>
                          <a:gd name="T32" fmla="*/ 255 w 25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65">
                            <a:moveTo>
                              <a:pt x="0" y="64"/>
                            </a:moveTo>
                            <a:lnTo>
                              <a:pt x="254" y="64"/>
                            </a:lnTo>
                            <a:lnTo>
                              <a:pt x="254" y="0"/>
                            </a:lnTo>
                            <a:lnTo>
                              <a:pt x="0" y="0"/>
                            </a:lnTo>
                            <a:lnTo>
                              <a:pt x="0" y="64"/>
                            </a:lnTo>
                            <a:close/>
                            <a:moveTo>
                              <a:pt x="20" y="58"/>
                            </a:moveTo>
                            <a:lnTo>
                              <a:pt x="234" y="58"/>
                            </a:lnTo>
                            <a:lnTo>
                              <a:pt x="234" y="4"/>
                            </a:lnTo>
                            <a:lnTo>
                              <a:pt x="20" y="4"/>
                            </a:lnTo>
                            <a:lnTo>
                              <a:pt x="20" y="5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2" name="Freeform 1514"/>
                      <p:cNvSpPr>
                        <a:spLocks/>
                      </p:cNvSpPr>
                      <p:nvPr/>
                    </p:nvSpPr>
                    <p:spPr bwMode="auto">
                      <a:xfrm>
                        <a:off x="119" y="55"/>
                        <a:ext cx="48" cy="13"/>
                      </a:xfrm>
                      <a:custGeom>
                        <a:avLst/>
                        <a:gdLst>
                          <a:gd name="T0" fmla="*/ 0 w 215"/>
                          <a:gd name="T1" fmla="*/ 0 h 61"/>
                          <a:gd name="T2" fmla="*/ 0 w 215"/>
                          <a:gd name="T3" fmla="*/ 0 h 61"/>
                          <a:gd name="T4" fmla="*/ 0 w 215"/>
                          <a:gd name="T5" fmla="*/ 0 h 61"/>
                          <a:gd name="T6" fmla="*/ 0 w 215"/>
                          <a:gd name="T7" fmla="*/ 0 h 61"/>
                          <a:gd name="T8" fmla="*/ 0 w 215"/>
                          <a:gd name="T9" fmla="*/ 0 h 61"/>
                          <a:gd name="T10" fmla="*/ 0 w 215"/>
                          <a:gd name="T11" fmla="*/ 0 h 61"/>
                          <a:gd name="T12" fmla="*/ 0 w 215"/>
                          <a:gd name="T13" fmla="*/ 0 h 61"/>
                          <a:gd name="T14" fmla="*/ 0 w 215"/>
                          <a:gd name="T15" fmla="*/ 0 h 61"/>
                          <a:gd name="T16" fmla="*/ 0 w 215"/>
                          <a:gd name="T17" fmla="*/ 0 h 61"/>
                          <a:gd name="T18" fmla="*/ 0 w 215"/>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61"/>
                          <a:gd name="T32" fmla="*/ 215 w 215"/>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61">
                            <a:moveTo>
                              <a:pt x="0" y="60"/>
                            </a:moveTo>
                            <a:lnTo>
                              <a:pt x="214" y="60"/>
                            </a:lnTo>
                            <a:lnTo>
                              <a:pt x="214" y="0"/>
                            </a:lnTo>
                            <a:lnTo>
                              <a:pt x="0" y="0"/>
                            </a:lnTo>
                            <a:lnTo>
                              <a:pt x="0" y="60"/>
                            </a:lnTo>
                            <a:close/>
                            <a:moveTo>
                              <a:pt x="19" y="58"/>
                            </a:moveTo>
                            <a:lnTo>
                              <a:pt x="192" y="58"/>
                            </a:lnTo>
                            <a:lnTo>
                              <a:pt x="192" y="2"/>
                            </a:lnTo>
                            <a:lnTo>
                              <a:pt x="19" y="2"/>
                            </a:lnTo>
                            <a:lnTo>
                              <a:pt x="19" y="5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3" name="Freeform 1515"/>
                      <p:cNvSpPr>
                        <a:spLocks/>
                      </p:cNvSpPr>
                      <p:nvPr/>
                    </p:nvSpPr>
                    <p:spPr bwMode="auto">
                      <a:xfrm>
                        <a:off x="124" y="56"/>
                        <a:ext cx="37" cy="11"/>
                      </a:xfrm>
                      <a:custGeom>
                        <a:avLst/>
                        <a:gdLst>
                          <a:gd name="T0" fmla="*/ 0 w 168"/>
                          <a:gd name="T1" fmla="*/ 0 h 51"/>
                          <a:gd name="T2" fmla="*/ 0 w 168"/>
                          <a:gd name="T3" fmla="*/ 0 h 51"/>
                          <a:gd name="T4" fmla="*/ 0 w 168"/>
                          <a:gd name="T5" fmla="*/ 0 h 51"/>
                          <a:gd name="T6" fmla="*/ 0 w 168"/>
                          <a:gd name="T7" fmla="*/ 0 h 51"/>
                          <a:gd name="T8" fmla="*/ 0 w 168"/>
                          <a:gd name="T9" fmla="*/ 0 h 51"/>
                          <a:gd name="T10" fmla="*/ 0 w 168"/>
                          <a:gd name="T11" fmla="*/ 0 h 51"/>
                          <a:gd name="T12" fmla="*/ 0 w 168"/>
                          <a:gd name="T13" fmla="*/ 0 h 51"/>
                          <a:gd name="T14" fmla="*/ 0 w 168"/>
                          <a:gd name="T15" fmla="*/ 0 h 51"/>
                          <a:gd name="T16" fmla="*/ 0 w 168"/>
                          <a:gd name="T17" fmla="*/ 0 h 51"/>
                          <a:gd name="T18" fmla="*/ 0 w 168"/>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51"/>
                          <a:gd name="T32" fmla="*/ 168 w 168"/>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51">
                            <a:moveTo>
                              <a:pt x="0" y="50"/>
                            </a:moveTo>
                            <a:lnTo>
                              <a:pt x="167" y="50"/>
                            </a:lnTo>
                            <a:lnTo>
                              <a:pt x="167" y="0"/>
                            </a:lnTo>
                            <a:lnTo>
                              <a:pt x="0" y="0"/>
                            </a:lnTo>
                            <a:lnTo>
                              <a:pt x="0" y="50"/>
                            </a:lnTo>
                            <a:close/>
                            <a:moveTo>
                              <a:pt x="22" y="42"/>
                            </a:moveTo>
                            <a:lnTo>
                              <a:pt x="147" y="42"/>
                            </a:lnTo>
                            <a:lnTo>
                              <a:pt x="147" y="7"/>
                            </a:lnTo>
                            <a:lnTo>
                              <a:pt x="22" y="7"/>
                            </a:lnTo>
                            <a:lnTo>
                              <a:pt x="22" y="42"/>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4" name="Freeform 1516"/>
                      <p:cNvSpPr>
                        <a:spLocks/>
                      </p:cNvSpPr>
                      <p:nvPr/>
                    </p:nvSpPr>
                    <p:spPr bwMode="auto">
                      <a:xfrm>
                        <a:off x="129" y="58"/>
                        <a:ext cx="28" cy="6"/>
                      </a:xfrm>
                      <a:custGeom>
                        <a:avLst/>
                        <a:gdLst>
                          <a:gd name="T0" fmla="*/ 0 w 129"/>
                          <a:gd name="T1" fmla="*/ 0 h 31"/>
                          <a:gd name="T2" fmla="*/ 0 w 129"/>
                          <a:gd name="T3" fmla="*/ 0 h 31"/>
                          <a:gd name="T4" fmla="*/ 0 w 129"/>
                          <a:gd name="T5" fmla="*/ 0 h 31"/>
                          <a:gd name="T6" fmla="*/ 0 w 129"/>
                          <a:gd name="T7" fmla="*/ 0 h 31"/>
                          <a:gd name="T8" fmla="*/ 0 w 129"/>
                          <a:gd name="T9" fmla="*/ 0 h 31"/>
                          <a:gd name="T10" fmla="*/ 0 w 129"/>
                          <a:gd name="T11" fmla="*/ 0 h 31"/>
                          <a:gd name="T12" fmla="*/ 0 w 129"/>
                          <a:gd name="T13" fmla="*/ 0 h 31"/>
                          <a:gd name="T14" fmla="*/ 0 w 129"/>
                          <a:gd name="T15" fmla="*/ 0 h 31"/>
                          <a:gd name="T16" fmla="*/ 0 w 129"/>
                          <a:gd name="T17" fmla="*/ 0 h 31"/>
                          <a:gd name="T18" fmla="*/ 0 w 12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
                          <a:gd name="T31" fmla="*/ 0 h 31"/>
                          <a:gd name="T32" fmla="*/ 129 w 12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 h="31">
                            <a:moveTo>
                              <a:pt x="0" y="30"/>
                            </a:moveTo>
                            <a:lnTo>
                              <a:pt x="128" y="30"/>
                            </a:lnTo>
                            <a:lnTo>
                              <a:pt x="128" y="0"/>
                            </a:lnTo>
                            <a:lnTo>
                              <a:pt x="0" y="0"/>
                            </a:lnTo>
                            <a:lnTo>
                              <a:pt x="0" y="30"/>
                            </a:lnTo>
                            <a:close/>
                            <a:moveTo>
                              <a:pt x="22" y="26"/>
                            </a:moveTo>
                            <a:lnTo>
                              <a:pt x="103" y="26"/>
                            </a:lnTo>
                            <a:lnTo>
                              <a:pt x="103" y="5"/>
                            </a:lnTo>
                            <a:lnTo>
                              <a:pt x="22" y="5"/>
                            </a:lnTo>
                            <a:lnTo>
                              <a:pt x="22" y="26"/>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5" name="Freeform 1517"/>
                      <p:cNvSpPr>
                        <a:spLocks/>
                      </p:cNvSpPr>
                      <p:nvPr/>
                    </p:nvSpPr>
                    <p:spPr bwMode="auto">
                      <a:xfrm>
                        <a:off x="134" y="59"/>
                        <a:ext cx="17" cy="5"/>
                      </a:xfrm>
                      <a:custGeom>
                        <a:avLst/>
                        <a:gdLst>
                          <a:gd name="T0" fmla="*/ 0 w 81"/>
                          <a:gd name="T1" fmla="*/ 0 h 26"/>
                          <a:gd name="T2" fmla="*/ 0 w 81"/>
                          <a:gd name="T3" fmla="*/ 0 h 26"/>
                          <a:gd name="T4" fmla="*/ 0 w 81"/>
                          <a:gd name="T5" fmla="*/ 0 h 26"/>
                          <a:gd name="T6" fmla="*/ 0 w 81"/>
                          <a:gd name="T7" fmla="*/ 0 h 26"/>
                          <a:gd name="T8" fmla="*/ 0 w 81"/>
                          <a:gd name="T9" fmla="*/ 0 h 26"/>
                          <a:gd name="T10" fmla="*/ 0 w 81"/>
                          <a:gd name="T11" fmla="*/ 0 h 26"/>
                          <a:gd name="T12" fmla="*/ 0 w 81"/>
                          <a:gd name="T13" fmla="*/ 0 h 26"/>
                          <a:gd name="T14" fmla="*/ 0 w 81"/>
                          <a:gd name="T15" fmla="*/ 0 h 26"/>
                          <a:gd name="T16" fmla="*/ 0 w 81"/>
                          <a:gd name="T17" fmla="*/ 0 h 26"/>
                          <a:gd name="T18" fmla="*/ 0 w 8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26"/>
                          <a:gd name="T32" fmla="*/ 81 w 8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26">
                            <a:moveTo>
                              <a:pt x="0" y="25"/>
                            </a:moveTo>
                            <a:lnTo>
                              <a:pt x="80" y="25"/>
                            </a:lnTo>
                            <a:lnTo>
                              <a:pt x="80" y="0"/>
                            </a:lnTo>
                            <a:lnTo>
                              <a:pt x="0" y="0"/>
                            </a:lnTo>
                            <a:lnTo>
                              <a:pt x="0" y="25"/>
                            </a:lnTo>
                            <a:close/>
                            <a:moveTo>
                              <a:pt x="23" y="16"/>
                            </a:moveTo>
                            <a:lnTo>
                              <a:pt x="57" y="16"/>
                            </a:lnTo>
                            <a:lnTo>
                              <a:pt x="57" y="6"/>
                            </a:lnTo>
                            <a:lnTo>
                              <a:pt x="23" y="6"/>
                            </a:lnTo>
                            <a:lnTo>
                              <a:pt x="23" y="16"/>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6" name="Freeform 1518"/>
                      <p:cNvSpPr>
                        <a:spLocks/>
                      </p:cNvSpPr>
                      <p:nvPr/>
                    </p:nvSpPr>
                    <p:spPr bwMode="auto">
                      <a:xfrm>
                        <a:off x="139" y="60"/>
                        <a:ext cx="8" cy="1"/>
                      </a:xfrm>
                      <a:custGeom>
                        <a:avLst/>
                        <a:gdLst>
                          <a:gd name="T0" fmla="*/ 0 w 39"/>
                          <a:gd name="T1" fmla="*/ 0 h 11"/>
                          <a:gd name="T2" fmla="*/ 0 w 39"/>
                          <a:gd name="T3" fmla="*/ 0 h 11"/>
                          <a:gd name="T4" fmla="*/ 0 w 39"/>
                          <a:gd name="T5" fmla="*/ 0 h 11"/>
                          <a:gd name="T6" fmla="*/ 0 w 39"/>
                          <a:gd name="T7" fmla="*/ 0 h 11"/>
                          <a:gd name="T8" fmla="*/ 0 w 39"/>
                          <a:gd name="T9" fmla="*/ 0 h 11"/>
                          <a:gd name="T10" fmla="*/ 0 w 39"/>
                          <a:gd name="T11" fmla="*/ 0 h 11"/>
                          <a:gd name="T12" fmla="*/ 0 w 39"/>
                          <a:gd name="T13" fmla="*/ 0 h 11"/>
                          <a:gd name="T14" fmla="*/ 0 60000 65536"/>
                          <a:gd name="T15" fmla="*/ 0 60000 65536"/>
                          <a:gd name="T16" fmla="*/ 0 60000 65536"/>
                          <a:gd name="T17" fmla="*/ 0 60000 65536"/>
                          <a:gd name="T18" fmla="*/ 0 60000 65536"/>
                          <a:gd name="T19" fmla="*/ 0 60000 65536"/>
                          <a:gd name="T20" fmla="*/ 0 60000 65536"/>
                          <a:gd name="T21" fmla="*/ 0 w 39"/>
                          <a:gd name="T22" fmla="*/ 0 h 11"/>
                          <a:gd name="T23" fmla="*/ 39 w 39"/>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11">
                            <a:moveTo>
                              <a:pt x="0" y="10"/>
                            </a:moveTo>
                            <a:lnTo>
                              <a:pt x="38" y="10"/>
                            </a:lnTo>
                            <a:lnTo>
                              <a:pt x="38" y="0"/>
                            </a:lnTo>
                            <a:lnTo>
                              <a:pt x="0" y="0"/>
                            </a:lnTo>
                            <a:lnTo>
                              <a:pt x="0" y="10"/>
                            </a:lnTo>
                            <a:close/>
                            <a:moveTo>
                              <a:pt x="21" y="7"/>
                            </a:move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7" name="Freeform 1519"/>
                      <p:cNvSpPr>
                        <a:spLocks/>
                      </p:cNvSpPr>
                      <p:nvPr/>
                    </p:nvSpPr>
                    <p:spPr bwMode="auto">
                      <a:xfrm>
                        <a:off x="9" y="50"/>
                        <a:ext cx="274" cy="338"/>
                      </a:xfrm>
                      <a:custGeom>
                        <a:avLst/>
                        <a:gdLst>
                          <a:gd name="T0" fmla="*/ 0 w 1211"/>
                          <a:gd name="T1" fmla="*/ 1 h 1494"/>
                          <a:gd name="T2" fmla="*/ 1 w 1211"/>
                          <a:gd name="T3" fmla="*/ 1 h 1494"/>
                          <a:gd name="T4" fmla="*/ 1 w 1211"/>
                          <a:gd name="T5" fmla="*/ 0 h 1494"/>
                          <a:gd name="T6" fmla="*/ 0 w 1211"/>
                          <a:gd name="T7" fmla="*/ 0 h 1494"/>
                          <a:gd name="T8" fmla="*/ 0 w 1211"/>
                          <a:gd name="T9" fmla="*/ 1 h 1494"/>
                          <a:gd name="T10" fmla="*/ 0 w 1211"/>
                          <a:gd name="T11" fmla="*/ 1 h 1494"/>
                          <a:gd name="T12" fmla="*/ 1 w 1211"/>
                          <a:gd name="T13" fmla="*/ 1 h 1494"/>
                          <a:gd name="T14" fmla="*/ 1 w 1211"/>
                          <a:gd name="T15" fmla="*/ 0 h 1494"/>
                          <a:gd name="T16" fmla="*/ 0 w 1211"/>
                          <a:gd name="T17" fmla="*/ 0 h 1494"/>
                          <a:gd name="T18" fmla="*/ 0 w 1211"/>
                          <a:gd name="T19" fmla="*/ 1 h 14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494"/>
                          <a:gd name="T32" fmla="*/ 1211 w 1211"/>
                          <a:gd name="T33" fmla="*/ 1494 h 14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494">
                            <a:moveTo>
                              <a:pt x="0" y="1493"/>
                            </a:moveTo>
                            <a:lnTo>
                              <a:pt x="1210" y="1493"/>
                            </a:lnTo>
                            <a:lnTo>
                              <a:pt x="1210" y="0"/>
                            </a:lnTo>
                            <a:lnTo>
                              <a:pt x="0" y="0"/>
                            </a:lnTo>
                            <a:lnTo>
                              <a:pt x="0" y="1493"/>
                            </a:lnTo>
                            <a:close/>
                            <a:moveTo>
                              <a:pt x="9" y="1472"/>
                            </a:moveTo>
                            <a:lnTo>
                              <a:pt x="1198" y="1472"/>
                            </a:lnTo>
                            <a:lnTo>
                              <a:pt x="1198" y="14"/>
                            </a:lnTo>
                            <a:lnTo>
                              <a:pt x="9" y="14"/>
                            </a:lnTo>
                            <a:lnTo>
                              <a:pt x="9" y="14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8" name="Freeform 1520"/>
                      <p:cNvSpPr>
                        <a:spLocks/>
                      </p:cNvSpPr>
                      <p:nvPr/>
                    </p:nvSpPr>
                    <p:spPr bwMode="auto">
                      <a:xfrm>
                        <a:off x="12" y="53"/>
                        <a:ext cx="268" cy="331"/>
                      </a:xfrm>
                      <a:custGeom>
                        <a:avLst/>
                        <a:gdLst>
                          <a:gd name="T0" fmla="*/ 0 w 1186"/>
                          <a:gd name="T1" fmla="*/ 1 h 1464"/>
                          <a:gd name="T2" fmla="*/ 1 w 1186"/>
                          <a:gd name="T3" fmla="*/ 1 h 1464"/>
                          <a:gd name="T4" fmla="*/ 1 w 1186"/>
                          <a:gd name="T5" fmla="*/ 0 h 1464"/>
                          <a:gd name="T6" fmla="*/ 0 w 1186"/>
                          <a:gd name="T7" fmla="*/ 0 h 1464"/>
                          <a:gd name="T8" fmla="*/ 0 w 1186"/>
                          <a:gd name="T9" fmla="*/ 1 h 1464"/>
                          <a:gd name="T10" fmla="*/ 0 w 1186"/>
                          <a:gd name="T11" fmla="*/ 1 h 1464"/>
                          <a:gd name="T12" fmla="*/ 1 w 1186"/>
                          <a:gd name="T13" fmla="*/ 1 h 1464"/>
                          <a:gd name="T14" fmla="*/ 1 w 1186"/>
                          <a:gd name="T15" fmla="*/ 0 h 1464"/>
                          <a:gd name="T16" fmla="*/ 0 w 1186"/>
                          <a:gd name="T17" fmla="*/ 0 h 1464"/>
                          <a:gd name="T18" fmla="*/ 0 w 1186"/>
                          <a:gd name="T19" fmla="*/ 1 h 14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464"/>
                          <a:gd name="T32" fmla="*/ 1186 w 1186"/>
                          <a:gd name="T33" fmla="*/ 1464 h 14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464">
                            <a:moveTo>
                              <a:pt x="0" y="1463"/>
                            </a:moveTo>
                            <a:lnTo>
                              <a:pt x="1185" y="1463"/>
                            </a:lnTo>
                            <a:lnTo>
                              <a:pt x="1185" y="0"/>
                            </a:lnTo>
                            <a:lnTo>
                              <a:pt x="0" y="0"/>
                            </a:lnTo>
                            <a:lnTo>
                              <a:pt x="0" y="1463"/>
                            </a:lnTo>
                            <a:close/>
                            <a:moveTo>
                              <a:pt x="13" y="1447"/>
                            </a:moveTo>
                            <a:lnTo>
                              <a:pt x="1172" y="1447"/>
                            </a:lnTo>
                            <a:lnTo>
                              <a:pt x="1172" y="15"/>
                            </a:lnTo>
                            <a:lnTo>
                              <a:pt x="13" y="15"/>
                            </a:lnTo>
                            <a:lnTo>
                              <a:pt x="13" y="1447"/>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29" name="Freeform 1521"/>
                      <p:cNvSpPr>
                        <a:spLocks/>
                      </p:cNvSpPr>
                      <p:nvPr/>
                    </p:nvSpPr>
                    <p:spPr bwMode="auto">
                      <a:xfrm>
                        <a:off x="15" y="57"/>
                        <a:ext cx="262" cy="324"/>
                      </a:xfrm>
                      <a:custGeom>
                        <a:avLst/>
                        <a:gdLst>
                          <a:gd name="T0" fmla="*/ 0 w 1160"/>
                          <a:gd name="T1" fmla="*/ 1 h 1433"/>
                          <a:gd name="T2" fmla="*/ 1 w 1160"/>
                          <a:gd name="T3" fmla="*/ 1 h 1433"/>
                          <a:gd name="T4" fmla="*/ 1 w 1160"/>
                          <a:gd name="T5" fmla="*/ 0 h 1433"/>
                          <a:gd name="T6" fmla="*/ 0 w 1160"/>
                          <a:gd name="T7" fmla="*/ 0 h 1433"/>
                          <a:gd name="T8" fmla="*/ 0 w 1160"/>
                          <a:gd name="T9" fmla="*/ 1 h 1433"/>
                          <a:gd name="T10" fmla="*/ 0 w 1160"/>
                          <a:gd name="T11" fmla="*/ 1 h 1433"/>
                          <a:gd name="T12" fmla="*/ 1 w 1160"/>
                          <a:gd name="T13" fmla="*/ 1 h 1433"/>
                          <a:gd name="T14" fmla="*/ 1 w 1160"/>
                          <a:gd name="T15" fmla="*/ 0 h 1433"/>
                          <a:gd name="T16" fmla="*/ 0 w 1160"/>
                          <a:gd name="T17" fmla="*/ 0 h 1433"/>
                          <a:gd name="T18" fmla="*/ 0 w 1160"/>
                          <a:gd name="T19" fmla="*/ 1 h 14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433"/>
                          <a:gd name="T32" fmla="*/ 1160 w 1160"/>
                          <a:gd name="T33" fmla="*/ 1433 h 14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433">
                            <a:moveTo>
                              <a:pt x="0" y="1432"/>
                            </a:moveTo>
                            <a:lnTo>
                              <a:pt x="1159" y="1432"/>
                            </a:lnTo>
                            <a:lnTo>
                              <a:pt x="1159" y="0"/>
                            </a:lnTo>
                            <a:lnTo>
                              <a:pt x="0" y="0"/>
                            </a:lnTo>
                            <a:lnTo>
                              <a:pt x="0" y="1432"/>
                            </a:lnTo>
                            <a:close/>
                            <a:moveTo>
                              <a:pt x="13" y="1416"/>
                            </a:moveTo>
                            <a:lnTo>
                              <a:pt x="1147" y="1416"/>
                            </a:lnTo>
                            <a:lnTo>
                              <a:pt x="1147" y="15"/>
                            </a:lnTo>
                            <a:lnTo>
                              <a:pt x="13" y="15"/>
                            </a:lnTo>
                            <a:lnTo>
                              <a:pt x="13" y="1416"/>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0" name="Freeform 1522"/>
                      <p:cNvSpPr>
                        <a:spLocks/>
                      </p:cNvSpPr>
                      <p:nvPr/>
                    </p:nvSpPr>
                    <p:spPr bwMode="auto">
                      <a:xfrm>
                        <a:off x="17" y="60"/>
                        <a:ext cx="256" cy="317"/>
                      </a:xfrm>
                      <a:custGeom>
                        <a:avLst/>
                        <a:gdLst>
                          <a:gd name="T0" fmla="*/ 0 w 1135"/>
                          <a:gd name="T1" fmla="*/ 1 h 1403"/>
                          <a:gd name="T2" fmla="*/ 1 w 1135"/>
                          <a:gd name="T3" fmla="*/ 1 h 1403"/>
                          <a:gd name="T4" fmla="*/ 1 w 1135"/>
                          <a:gd name="T5" fmla="*/ 0 h 1403"/>
                          <a:gd name="T6" fmla="*/ 0 w 1135"/>
                          <a:gd name="T7" fmla="*/ 0 h 1403"/>
                          <a:gd name="T8" fmla="*/ 0 w 1135"/>
                          <a:gd name="T9" fmla="*/ 1 h 1403"/>
                          <a:gd name="T10" fmla="*/ 0 w 1135"/>
                          <a:gd name="T11" fmla="*/ 1 h 1403"/>
                          <a:gd name="T12" fmla="*/ 1 w 1135"/>
                          <a:gd name="T13" fmla="*/ 1 h 1403"/>
                          <a:gd name="T14" fmla="*/ 1 w 1135"/>
                          <a:gd name="T15" fmla="*/ 0 h 1403"/>
                          <a:gd name="T16" fmla="*/ 0 w 1135"/>
                          <a:gd name="T17" fmla="*/ 0 h 1403"/>
                          <a:gd name="T18" fmla="*/ 0 w 1135"/>
                          <a:gd name="T19" fmla="*/ 1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5"/>
                          <a:gd name="T31" fmla="*/ 0 h 1403"/>
                          <a:gd name="T32" fmla="*/ 1135 w 1135"/>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5" h="1403">
                            <a:moveTo>
                              <a:pt x="0" y="1402"/>
                            </a:moveTo>
                            <a:lnTo>
                              <a:pt x="1134" y="1402"/>
                            </a:lnTo>
                            <a:lnTo>
                              <a:pt x="1134" y="0"/>
                            </a:lnTo>
                            <a:lnTo>
                              <a:pt x="0" y="0"/>
                            </a:lnTo>
                            <a:lnTo>
                              <a:pt x="0" y="1402"/>
                            </a:lnTo>
                            <a:close/>
                            <a:moveTo>
                              <a:pt x="12" y="1387"/>
                            </a:moveTo>
                            <a:lnTo>
                              <a:pt x="1121" y="1387"/>
                            </a:lnTo>
                            <a:lnTo>
                              <a:pt x="1121" y="14"/>
                            </a:lnTo>
                            <a:lnTo>
                              <a:pt x="12" y="14"/>
                            </a:lnTo>
                            <a:lnTo>
                              <a:pt x="12" y="1387"/>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1" name="Freeform 1523"/>
                      <p:cNvSpPr>
                        <a:spLocks/>
                      </p:cNvSpPr>
                      <p:nvPr/>
                    </p:nvSpPr>
                    <p:spPr bwMode="auto">
                      <a:xfrm>
                        <a:off x="20" y="64"/>
                        <a:ext cx="250" cy="310"/>
                      </a:xfrm>
                      <a:custGeom>
                        <a:avLst/>
                        <a:gdLst>
                          <a:gd name="T0" fmla="*/ 0 w 1109"/>
                          <a:gd name="T1" fmla="*/ 1 h 1373"/>
                          <a:gd name="T2" fmla="*/ 1 w 1109"/>
                          <a:gd name="T3" fmla="*/ 1 h 1373"/>
                          <a:gd name="T4" fmla="*/ 1 w 1109"/>
                          <a:gd name="T5" fmla="*/ 0 h 1373"/>
                          <a:gd name="T6" fmla="*/ 0 w 1109"/>
                          <a:gd name="T7" fmla="*/ 0 h 1373"/>
                          <a:gd name="T8" fmla="*/ 0 w 1109"/>
                          <a:gd name="T9" fmla="*/ 1 h 1373"/>
                          <a:gd name="T10" fmla="*/ 0 w 1109"/>
                          <a:gd name="T11" fmla="*/ 1 h 1373"/>
                          <a:gd name="T12" fmla="*/ 1 w 1109"/>
                          <a:gd name="T13" fmla="*/ 1 h 1373"/>
                          <a:gd name="T14" fmla="*/ 1 w 1109"/>
                          <a:gd name="T15" fmla="*/ 0 h 1373"/>
                          <a:gd name="T16" fmla="*/ 0 w 1109"/>
                          <a:gd name="T17" fmla="*/ 0 h 1373"/>
                          <a:gd name="T18" fmla="*/ 0 w 1109"/>
                          <a:gd name="T19" fmla="*/ 1 h 13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9"/>
                          <a:gd name="T31" fmla="*/ 0 h 1373"/>
                          <a:gd name="T32" fmla="*/ 1109 w 1109"/>
                          <a:gd name="T33" fmla="*/ 1373 h 13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9" h="1373">
                            <a:moveTo>
                              <a:pt x="0" y="1372"/>
                            </a:moveTo>
                            <a:lnTo>
                              <a:pt x="1108" y="1372"/>
                            </a:lnTo>
                            <a:lnTo>
                              <a:pt x="1108" y="0"/>
                            </a:lnTo>
                            <a:lnTo>
                              <a:pt x="0" y="0"/>
                            </a:lnTo>
                            <a:lnTo>
                              <a:pt x="0" y="1372"/>
                            </a:lnTo>
                            <a:close/>
                            <a:moveTo>
                              <a:pt x="11" y="1358"/>
                            </a:moveTo>
                            <a:lnTo>
                              <a:pt x="1099" y="1358"/>
                            </a:lnTo>
                            <a:lnTo>
                              <a:pt x="1099" y="15"/>
                            </a:lnTo>
                            <a:lnTo>
                              <a:pt x="11" y="15"/>
                            </a:lnTo>
                            <a:lnTo>
                              <a:pt x="11" y="1358"/>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2" name="Freeform 1524"/>
                      <p:cNvSpPr>
                        <a:spLocks/>
                      </p:cNvSpPr>
                      <p:nvPr/>
                    </p:nvSpPr>
                    <p:spPr bwMode="auto">
                      <a:xfrm>
                        <a:off x="22" y="67"/>
                        <a:ext cx="246" cy="304"/>
                      </a:xfrm>
                      <a:custGeom>
                        <a:avLst/>
                        <a:gdLst>
                          <a:gd name="T0" fmla="*/ 0 w 1088"/>
                          <a:gd name="T1" fmla="*/ 1 h 1344"/>
                          <a:gd name="T2" fmla="*/ 1 w 1088"/>
                          <a:gd name="T3" fmla="*/ 1 h 1344"/>
                          <a:gd name="T4" fmla="*/ 1 w 1088"/>
                          <a:gd name="T5" fmla="*/ 0 h 1344"/>
                          <a:gd name="T6" fmla="*/ 0 w 1088"/>
                          <a:gd name="T7" fmla="*/ 0 h 1344"/>
                          <a:gd name="T8" fmla="*/ 0 w 1088"/>
                          <a:gd name="T9" fmla="*/ 1 h 1344"/>
                          <a:gd name="T10" fmla="*/ 0 w 1088"/>
                          <a:gd name="T11" fmla="*/ 1 h 1344"/>
                          <a:gd name="T12" fmla="*/ 1 w 1088"/>
                          <a:gd name="T13" fmla="*/ 1 h 1344"/>
                          <a:gd name="T14" fmla="*/ 1 w 1088"/>
                          <a:gd name="T15" fmla="*/ 0 h 1344"/>
                          <a:gd name="T16" fmla="*/ 0 w 1088"/>
                          <a:gd name="T17" fmla="*/ 0 h 1344"/>
                          <a:gd name="T18" fmla="*/ 0 w 1088"/>
                          <a:gd name="T19" fmla="*/ 1 h 13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8"/>
                          <a:gd name="T31" fmla="*/ 0 h 1344"/>
                          <a:gd name="T32" fmla="*/ 1088 w 1088"/>
                          <a:gd name="T33" fmla="*/ 1344 h 13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8" h="1344">
                            <a:moveTo>
                              <a:pt x="0" y="1343"/>
                            </a:moveTo>
                            <a:lnTo>
                              <a:pt x="1087" y="1343"/>
                            </a:lnTo>
                            <a:lnTo>
                              <a:pt x="1087" y="0"/>
                            </a:lnTo>
                            <a:lnTo>
                              <a:pt x="0" y="0"/>
                            </a:lnTo>
                            <a:lnTo>
                              <a:pt x="0" y="1343"/>
                            </a:lnTo>
                            <a:close/>
                            <a:moveTo>
                              <a:pt x="12" y="1328"/>
                            </a:moveTo>
                            <a:lnTo>
                              <a:pt x="1075" y="1328"/>
                            </a:lnTo>
                            <a:lnTo>
                              <a:pt x="1075" y="15"/>
                            </a:lnTo>
                            <a:lnTo>
                              <a:pt x="12" y="15"/>
                            </a:lnTo>
                            <a:lnTo>
                              <a:pt x="12" y="1328"/>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3" name="Freeform 1525"/>
                      <p:cNvSpPr>
                        <a:spLocks/>
                      </p:cNvSpPr>
                      <p:nvPr/>
                    </p:nvSpPr>
                    <p:spPr bwMode="auto">
                      <a:xfrm>
                        <a:off x="25" y="71"/>
                        <a:ext cx="240" cy="296"/>
                      </a:xfrm>
                      <a:custGeom>
                        <a:avLst/>
                        <a:gdLst>
                          <a:gd name="T0" fmla="*/ 0 w 1061"/>
                          <a:gd name="T1" fmla="*/ 1 h 1308"/>
                          <a:gd name="T2" fmla="*/ 1 w 1061"/>
                          <a:gd name="T3" fmla="*/ 1 h 1308"/>
                          <a:gd name="T4" fmla="*/ 1 w 1061"/>
                          <a:gd name="T5" fmla="*/ 0 h 1308"/>
                          <a:gd name="T6" fmla="*/ 0 w 1061"/>
                          <a:gd name="T7" fmla="*/ 0 h 1308"/>
                          <a:gd name="T8" fmla="*/ 0 w 1061"/>
                          <a:gd name="T9" fmla="*/ 1 h 1308"/>
                          <a:gd name="T10" fmla="*/ 0 w 1061"/>
                          <a:gd name="T11" fmla="*/ 1 h 1308"/>
                          <a:gd name="T12" fmla="*/ 1 w 1061"/>
                          <a:gd name="T13" fmla="*/ 1 h 1308"/>
                          <a:gd name="T14" fmla="*/ 1 w 1061"/>
                          <a:gd name="T15" fmla="*/ 0 h 1308"/>
                          <a:gd name="T16" fmla="*/ 0 w 1061"/>
                          <a:gd name="T17" fmla="*/ 0 h 1308"/>
                          <a:gd name="T18" fmla="*/ 0 w 1061"/>
                          <a:gd name="T19" fmla="*/ 1 h 1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308"/>
                          <a:gd name="T32" fmla="*/ 1061 w 1061"/>
                          <a:gd name="T33" fmla="*/ 1308 h 13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308">
                            <a:moveTo>
                              <a:pt x="0" y="1307"/>
                            </a:moveTo>
                            <a:lnTo>
                              <a:pt x="1060" y="1307"/>
                            </a:lnTo>
                            <a:lnTo>
                              <a:pt x="1060" y="0"/>
                            </a:lnTo>
                            <a:lnTo>
                              <a:pt x="0" y="0"/>
                            </a:lnTo>
                            <a:lnTo>
                              <a:pt x="0" y="1307"/>
                            </a:lnTo>
                            <a:close/>
                            <a:moveTo>
                              <a:pt x="11" y="1292"/>
                            </a:moveTo>
                            <a:lnTo>
                              <a:pt x="1047" y="1292"/>
                            </a:lnTo>
                            <a:lnTo>
                              <a:pt x="1047" y="14"/>
                            </a:lnTo>
                            <a:lnTo>
                              <a:pt x="11" y="14"/>
                            </a:lnTo>
                            <a:lnTo>
                              <a:pt x="11" y="1292"/>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4" name="Freeform 1526"/>
                      <p:cNvSpPr>
                        <a:spLocks/>
                      </p:cNvSpPr>
                      <p:nvPr/>
                    </p:nvSpPr>
                    <p:spPr bwMode="auto">
                      <a:xfrm>
                        <a:off x="28" y="74"/>
                        <a:ext cx="234" cy="289"/>
                      </a:xfrm>
                      <a:custGeom>
                        <a:avLst/>
                        <a:gdLst>
                          <a:gd name="T0" fmla="*/ 0 w 1036"/>
                          <a:gd name="T1" fmla="*/ 1 h 1277"/>
                          <a:gd name="T2" fmla="*/ 1 w 1036"/>
                          <a:gd name="T3" fmla="*/ 1 h 1277"/>
                          <a:gd name="T4" fmla="*/ 1 w 1036"/>
                          <a:gd name="T5" fmla="*/ 0 h 1277"/>
                          <a:gd name="T6" fmla="*/ 0 w 1036"/>
                          <a:gd name="T7" fmla="*/ 0 h 1277"/>
                          <a:gd name="T8" fmla="*/ 0 w 1036"/>
                          <a:gd name="T9" fmla="*/ 1 h 1277"/>
                          <a:gd name="T10" fmla="*/ 0 w 1036"/>
                          <a:gd name="T11" fmla="*/ 1 h 1277"/>
                          <a:gd name="T12" fmla="*/ 1 w 1036"/>
                          <a:gd name="T13" fmla="*/ 1 h 1277"/>
                          <a:gd name="T14" fmla="*/ 1 w 1036"/>
                          <a:gd name="T15" fmla="*/ 0 h 1277"/>
                          <a:gd name="T16" fmla="*/ 0 w 1036"/>
                          <a:gd name="T17" fmla="*/ 0 h 1277"/>
                          <a:gd name="T18" fmla="*/ 0 w 1036"/>
                          <a:gd name="T19" fmla="*/ 1 h 1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
                          <a:gd name="T31" fmla="*/ 0 h 1277"/>
                          <a:gd name="T32" fmla="*/ 1036 w 1036"/>
                          <a:gd name="T33" fmla="*/ 1277 h 12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 h="1277">
                            <a:moveTo>
                              <a:pt x="0" y="1276"/>
                            </a:moveTo>
                            <a:lnTo>
                              <a:pt x="1035" y="1276"/>
                            </a:lnTo>
                            <a:lnTo>
                              <a:pt x="1035" y="0"/>
                            </a:lnTo>
                            <a:lnTo>
                              <a:pt x="0" y="0"/>
                            </a:lnTo>
                            <a:lnTo>
                              <a:pt x="0" y="1276"/>
                            </a:lnTo>
                            <a:close/>
                            <a:moveTo>
                              <a:pt x="12" y="1262"/>
                            </a:moveTo>
                            <a:lnTo>
                              <a:pt x="1023" y="1262"/>
                            </a:lnTo>
                            <a:lnTo>
                              <a:pt x="1023" y="14"/>
                            </a:lnTo>
                            <a:lnTo>
                              <a:pt x="12" y="14"/>
                            </a:lnTo>
                            <a:lnTo>
                              <a:pt x="12" y="126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5" name="Freeform 1527"/>
                      <p:cNvSpPr>
                        <a:spLocks/>
                      </p:cNvSpPr>
                      <p:nvPr/>
                    </p:nvSpPr>
                    <p:spPr bwMode="auto">
                      <a:xfrm>
                        <a:off x="31" y="77"/>
                        <a:ext cx="228" cy="282"/>
                      </a:xfrm>
                      <a:custGeom>
                        <a:avLst/>
                        <a:gdLst>
                          <a:gd name="T0" fmla="*/ 0 w 1011"/>
                          <a:gd name="T1" fmla="*/ 1 h 1248"/>
                          <a:gd name="T2" fmla="*/ 1 w 1011"/>
                          <a:gd name="T3" fmla="*/ 1 h 1248"/>
                          <a:gd name="T4" fmla="*/ 1 w 1011"/>
                          <a:gd name="T5" fmla="*/ 0 h 1248"/>
                          <a:gd name="T6" fmla="*/ 0 w 1011"/>
                          <a:gd name="T7" fmla="*/ 0 h 1248"/>
                          <a:gd name="T8" fmla="*/ 0 w 1011"/>
                          <a:gd name="T9" fmla="*/ 1 h 1248"/>
                          <a:gd name="T10" fmla="*/ 0 w 1011"/>
                          <a:gd name="T11" fmla="*/ 1 h 1248"/>
                          <a:gd name="T12" fmla="*/ 1 w 1011"/>
                          <a:gd name="T13" fmla="*/ 1 h 1248"/>
                          <a:gd name="T14" fmla="*/ 1 w 1011"/>
                          <a:gd name="T15" fmla="*/ 0 h 1248"/>
                          <a:gd name="T16" fmla="*/ 0 w 1011"/>
                          <a:gd name="T17" fmla="*/ 0 h 1248"/>
                          <a:gd name="T18" fmla="*/ 0 w 1011"/>
                          <a:gd name="T19" fmla="*/ 1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1"/>
                          <a:gd name="T31" fmla="*/ 0 h 1248"/>
                          <a:gd name="T32" fmla="*/ 1011 w 1011"/>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1" h="1248">
                            <a:moveTo>
                              <a:pt x="0" y="1247"/>
                            </a:moveTo>
                            <a:lnTo>
                              <a:pt x="1010" y="1247"/>
                            </a:lnTo>
                            <a:lnTo>
                              <a:pt x="1010" y="0"/>
                            </a:lnTo>
                            <a:lnTo>
                              <a:pt x="0" y="0"/>
                            </a:lnTo>
                            <a:lnTo>
                              <a:pt x="0" y="1247"/>
                            </a:lnTo>
                            <a:close/>
                            <a:moveTo>
                              <a:pt x="11" y="1232"/>
                            </a:moveTo>
                            <a:lnTo>
                              <a:pt x="997" y="1232"/>
                            </a:lnTo>
                            <a:lnTo>
                              <a:pt x="997" y="13"/>
                            </a:lnTo>
                            <a:lnTo>
                              <a:pt x="11" y="13"/>
                            </a:lnTo>
                            <a:lnTo>
                              <a:pt x="11" y="1232"/>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6" name="Freeform 1528"/>
                      <p:cNvSpPr>
                        <a:spLocks/>
                      </p:cNvSpPr>
                      <p:nvPr/>
                    </p:nvSpPr>
                    <p:spPr bwMode="auto">
                      <a:xfrm>
                        <a:off x="34" y="81"/>
                        <a:ext cx="223" cy="275"/>
                      </a:xfrm>
                      <a:custGeom>
                        <a:avLst/>
                        <a:gdLst>
                          <a:gd name="T0" fmla="*/ 0 w 986"/>
                          <a:gd name="T1" fmla="*/ 1 h 1219"/>
                          <a:gd name="T2" fmla="*/ 0 w 986"/>
                          <a:gd name="T3" fmla="*/ 1 h 1219"/>
                          <a:gd name="T4" fmla="*/ 0 w 986"/>
                          <a:gd name="T5" fmla="*/ 0 h 1219"/>
                          <a:gd name="T6" fmla="*/ 0 w 986"/>
                          <a:gd name="T7" fmla="*/ 0 h 1219"/>
                          <a:gd name="T8" fmla="*/ 0 w 986"/>
                          <a:gd name="T9" fmla="*/ 1 h 1219"/>
                          <a:gd name="T10" fmla="*/ 0 w 986"/>
                          <a:gd name="T11" fmla="*/ 1 h 1219"/>
                          <a:gd name="T12" fmla="*/ 0 w 986"/>
                          <a:gd name="T13" fmla="*/ 1 h 1219"/>
                          <a:gd name="T14" fmla="*/ 0 w 986"/>
                          <a:gd name="T15" fmla="*/ 0 h 1219"/>
                          <a:gd name="T16" fmla="*/ 0 w 986"/>
                          <a:gd name="T17" fmla="*/ 0 h 1219"/>
                          <a:gd name="T18" fmla="*/ 0 w 986"/>
                          <a:gd name="T19" fmla="*/ 1 h 12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219"/>
                          <a:gd name="T32" fmla="*/ 986 w 986"/>
                          <a:gd name="T33" fmla="*/ 1219 h 12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219">
                            <a:moveTo>
                              <a:pt x="0" y="1218"/>
                            </a:moveTo>
                            <a:lnTo>
                              <a:pt x="985" y="1218"/>
                            </a:lnTo>
                            <a:lnTo>
                              <a:pt x="985" y="0"/>
                            </a:lnTo>
                            <a:lnTo>
                              <a:pt x="0" y="0"/>
                            </a:lnTo>
                            <a:lnTo>
                              <a:pt x="0" y="1218"/>
                            </a:lnTo>
                            <a:close/>
                            <a:moveTo>
                              <a:pt x="12" y="1203"/>
                            </a:moveTo>
                            <a:lnTo>
                              <a:pt x="972" y="1203"/>
                            </a:lnTo>
                            <a:lnTo>
                              <a:pt x="972" y="14"/>
                            </a:lnTo>
                            <a:lnTo>
                              <a:pt x="12" y="14"/>
                            </a:lnTo>
                            <a:lnTo>
                              <a:pt x="12" y="120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7" name="Freeform 1529"/>
                      <p:cNvSpPr>
                        <a:spLocks/>
                      </p:cNvSpPr>
                      <p:nvPr/>
                    </p:nvSpPr>
                    <p:spPr bwMode="auto">
                      <a:xfrm>
                        <a:off x="37" y="84"/>
                        <a:ext cx="216" cy="268"/>
                      </a:xfrm>
                      <a:custGeom>
                        <a:avLst/>
                        <a:gdLst>
                          <a:gd name="T0" fmla="*/ 0 w 958"/>
                          <a:gd name="T1" fmla="*/ 1 h 1188"/>
                          <a:gd name="T2" fmla="*/ 0 w 958"/>
                          <a:gd name="T3" fmla="*/ 1 h 1188"/>
                          <a:gd name="T4" fmla="*/ 0 w 958"/>
                          <a:gd name="T5" fmla="*/ 0 h 1188"/>
                          <a:gd name="T6" fmla="*/ 0 w 958"/>
                          <a:gd name="T7" fmla="*/ 0 h 1188"/>
                          <a:gd name="T8" fmla="*/ 0 w 958"/>
                          <a:gd name="T9" fmla="*/ 1 h 1188"/>
                          <a:gd name="T10" fmla="*/ 0 w 958"/>
                          <a:gd name="T11" fmla="*/ 1 h 1188"/>
                          <a:gd name="T12" fmla="*/ 0 w 958"/>
                          <a:gd name="T13" fmla="*/ 1 h 1188"/>
                          <a:gd name="T14" fmla="*/ 0 w 958"/>
                          <a:gd name="T15" fmla="*/ 0 h 1188"/>
                          <a:gd name="T16" fmla="*/ 0 w 958"/>
                          <a:gd name="T17" fmla="*/ 0 h 1188"/>
                          <a:gd name="T18" fmla="*/ 0 w 958"/>
                          <a:gd name="T19" fmla="*/ 1 h 1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
                          <a:gd name="T31" fmla="*/ 0 h 1188"/>
                          <a:gd name="T32" fmla="*/ 958 w 958"/>
                          <a:gd name="T33" fmla="*/ 1188 h 1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 h="1188">
                            <a:moveTo>
                              <a:pt x="0" y="1187"/>
                            </a:moveTo>
                            <a:lnTo>
                              <a:pt x="957" y="1187"/>
                            </a:lnTo>
                            <a:lnTo>
                              <a:pt x="957" y="0"/>
                            </a:lnTo>
                            <a:lnTo>
                              <a:pt x="0" y="0"/>
                            </a:lnTo>
                            <a:lnTo>
                              <a:pt x="0" y="1187"/>
                            </a:lnTo>
                            <a:close/>
                            <a:moveTo>
                              <a:pt x="12" y="1167"/>
                            </a:moveTo>
                            <a:lnTo>
                              <a:pt x="943" y="1167"/>
                            </a:lnTo>
                            <a:lnTo>
                              <a:pt x="943" y="17"/>
                            </a:lnTo>
                            <a:lnTo>
                              <a:pt x="12" y="17"/>
                            </a:lnTo>
                            <a:lnTo>
                              <a:pt x="12" y="116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8" name="Freeform 1530"/>
                      <p:cNvSpPr>
                        <a:spLocks/>
                      </p:cNvSpPr>
                      <p:nvPr/>
                    </p:nvSpPr>
                    <p:spPr bwMode="auto">
                      <a:xfrm>
                        <a:off x="40" y="89"/>
                        <a:ext cx="211" cy="260"/>
                      </a:xfrm>
                      <a:custGeom>
                        <a:avLst/>
                        <a:gdLst>
                          <a:gd name="T0" fmla="*/ 0 w 933"/>
                          <a:gd name="T1" fmla="*/ 1 h 1152"/>
                          <a:gd name="T2" fmla="*/ 0 w 933"/>
                          <a:gd name="T3" fmla="*/ 1 h 1152"/>
                          <a:gd name="T4" fmla="*/ 0 w 933"/>
                          <a:gd name="T5" fmla="*/ 0 h 1152"/>
                          <a:gd name="T6" fmla="*/ 0 w 933"/>
                          <a:gd name="T7" fmla="*/ 0 h 1152"/>
                          <a:gd name="T8" fmla="*/ 0 w 933"/>
                          <a:gd name="T9" fmla="*/ 1 h 1152"/>
                          <a:gd name="T10" fmla="*/ 0 w 933"/>
                          <a:gd name="T11" fmla="*/ 1 h 1152"/>
                          <a:gd name="T12" fmla="*/ 0 w 933"/>
                          <a:gd name="T13" fmla="*/ 1 h 1152"/>
                          <a:gd name="T14" fmla="*/ 0 w 933"/>
                          <a:gd name="T15" fmla="*/ 0 h 1152"/>
                          <a:gd name="T16" fmla="*/ 0 w 933"/>
                          <a:gd name="T17" fmla="*/ 0 h 1152"/>
                          <a:gd name="T18" fmla="*/ 0 w 933"/>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152"/>
                          <a:gd name="T32" fmla="*/ 933 w 933"/>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152">
                            <a:moveTo>
                              <a:pt x="0" y="1151"/>
                            </a:moveTo>
                            <a:lnTo>
                              <a:pt x="932" y="1151"/>
                            </a:lnTo>
                            <a:lnTo>
                              <a:pt x="932" y="0"/>
                            </a:lnTo>
                            <a:lnTo>
                              <a:pt x="0" y="0"/>
                            </a:lnTo>
                            <a:lnTo>
                              <a:pt x="0" y="1151"/>
                            </a:lnTo>
                            <a:close/>
                            <a:moveTo>
                              <a:pt x="12" y="1136"/>
                            </a:moveTo>
                            <a:lnTo>
                              <a:pt x="917" y="1136"/>
                            </a:lnTo>
                            <a:lnTo>
                              <a:pt x="917" y="14"/>
                            </a:lnTo>
                            <a:lnTo>
                              <a:pt x="12" y="14"/>
                            </a:lnTo>
                            <a:lnTo>
                              <a:pt x="12" y="113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39" name="Freeform 1531"/>
                      <p:cNvSpPr>
                        <a:spLocks/>
                      </p:cNvSpPr>
                      <p:nvPr/>
                    </p:nvSpPr>
                    <p:spPr bwMode="auto">
                      <a:xfrm>
                        <a:off x="43" y="92"/>
                        <a:ext cx="204" cy="254"/>
                      </a:xfrm>
                      <a:custGeom>
                        <a:avLst/>
                        <a:gdLst>
                          <a:gd name="T0" fmla="*/ 0 w 904"/>
                          <a:gd name="T1" fmla="*/ 1 h 1123"/>
                          <a:gd name="T2" fmla="*/ 0 w 904"/>
                          <a:gd name="T3" fmla="*/ 1 h 1123"/>
                          <a:gd name="T4" fmla="*/ 0 w 904"/>
                          <a:gd name="T5" fmla="*/ 0 h 1123"/>
                          <a:gd name="T6" fmla="*/ 0 w 904"/>
                          <a:gd name="T7" fmla="*/ 0 h 1123"/>
                          <a:gd name="T8" fmla="*/ 0 w 904"/>
                          <a:gd name="T9" fmla="*/ 1 h 1123"/>
                          <a:gd name="T10" fmla="*/ 0 w 904"/>
                          <a:gd name="T11" fmla="*/ 1 h 1123"/>
                          <a:gd name="T12" fmla="*/ 0 w 904"/>
                          <a:gd name="T13" fmla="*/ 1 h 1123"/>
                          <a:gd name="T14" fmla="*/ 0 w 904"/>
                          <a:gd name="T15" fmla="*/ 0 h 1123"/>
                          <a:gd name="T16" fmla="*/ 0 w 904"/>
                          <a:gd name="T17" fmla="*/ 0 h 1123"/>
                          <a:gd name="T18" fmla="*/ 0 w 904"/>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4"/>
                          <a:gd name="T31" fmla="*/ 0 h 1123"/>
                          <a:gd name="T32" fmla="*/ 904 w 904"/>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4" h="1123">
                            <a:moveTo>
                              <a:pt x="0" y="1122"/>
                            </a:moveTo>
                            <a:lnTo>
                              <a:pt x="903" y="1122"/>
                            </a:lnTo>
                            <a:lnTo>
                              <a:pt x="903" y="0"/>
                            </a:lnTo>
                            <a:lnTo>
                              <a:pt x="0" y="0"/>
                            </a:lnTo>
                            <a:lnTo>
                              <a:pt x="0" y="1122"/>
                            </a:lnTo>
                            <a:close/>
                            <a:moveTo>
                              <a:pt x="15" y="1104"/>
                            </a:moveTo>
                            <a:lnTo>
                              <a:pt x="891" y="1104"/>
                            </a:lnTo>
                            <a:lnTo>
                              <a:pt x="891" y="20"/>
                            </a:lnTo>
                            <a:lnTo>
                              <a:pt x="15" y="20"/>
                            </a:lnTo>
                            <a:lnTo>
                              <a:pt x="15" y="1104"/>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0" name="Freeform 1532"/>
                      <p:cNvSpPr>
                        <a:spLocks/>
                      </p:cNvSpPr>
                      <p:nvPr/>
                    </p:nvSpPr>
                    <p:spPr bwMode="auto">
                      <a:xfrm>
                        <a:off x="47" y="96"/>
                        <a:ext cx="197" cy="246"/>
                      </a:xfrm>
                      <a:custGeom>
                        <a:avLst/>
                        <a:gdLst>
                          <a:gd name="T0" fmla="*/ 0 w 873"/>
                          <a:gd name="T1" fmla="*/ 1 h 1088"/>
                          <a:gd name="T2" fmla="*/ 0 w 873"/>
                          <a:gd name="T3" fmla="*/ 1 h 1088"/>
                          <a:gd name="T4" fmla="*/ 0 w 873"/>
                          <a:gd name="T5" fmla="*/ 0 h 1088"/>
                          <a:gd name="T6" fmla="*/ 0 w 873"/>
                          <a:gd name="T7" fmla="*/ 0 h 1088"/>
                          <a:gd name="T8" fmla="*/ 0 w 873"/>
                          <a:gd name="T9" fmla="*/ 1 h 1088"/>
                          <a:gd name="T10" fmla="*/ 0 w 873"/>
                          <a:gd name="T11" fmla="*/ 1 h 1088"/>
                          <a:gd name="T12" fmla="*/ 0 w 873"/>
                          <a:gd name="T13" fmla="*/ 1 h 1088"/>
                          <a:gd name="T14" fmla="*/ 0 w 873"/>
                          <a:gd name="T15" fmla="*/ 0 h 1088"/>
                          <a:gd name="T16" fmla="*/ 0 w 873"/>
                          <a:gd name="T17" fmla="*/ 0 h 1088"/>
                          <a:gd name="T18" fmla="*/ 0 w 873"/>
                          <a:gd name="T19" fmla="*/ 1 h 10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088"/>
                          <a:gd name="T32" fmla="*/ 873 w 873"/>
                          <a:gd name="T33" fmla="*/ 1088 h 10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088">
                            <a:moveTo>
                              <a:pt x="0" y="1087"/>
                            </a:moveTo>
                            <a:lnTo>
                              <a:pt x="872" y="1087"/>
                            </a:lnTo>
                            <a:lnTo>
                              <a:pt x="872" y="0"/>
                            </a:lnTo>
                            <a:lnTo>
                              <a:pt x="0" y="0"/>
                            </a:lnTo>
                            <a:lnTo>
                              <a:pt x="0" y="1087"/>
                            </a:lnTo>
                            <a:close/>
                            <a:moveTo>
                              <a:pt x="16" y="1067"/>
                            </a:moveTo>
                            <a:lnTo>
                              <a:pt x="855" y="1067"/>
                            </a:lnTo>
                            <a:lnTo>
                              <a:pt x="855" y="17"/>
                            </a:lnTo>
                            <a:lnTo>
                              <a:pt x="16" y="17"/>
                            </a:lnTo>
                            <a:lnTo>
                              <a:pt x="16" y="1067"/>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1" name="Freeform 1533"/>
                      <p:cNvSpPr>
                        <a:spLocks/>
                      </p:cNvSpPr>
                      <p:nvPr/>
                    </p:nvSpPr>
                    <p:spPr bwMode="auto">
                      <a:xfrm>
                        <a:off x="49" y="100"/>
                        <a:ext cx="191" cy="237"/>
                      </a:xfrm>
                      <a:custGeom>
                        <a:avLst/>
                        <a:gdLst>
                          <a:gd name="T0" fmla="*/ 0 w 848"/>
                          <a:gd name="T1" fmla="*/ 1 h 1048"/>
                          <a:gd name="T2" fmla="*/ 0 w 848"/>
                          <a:gd name="T3" fmla="*/ 1 h 1048"/>
                          <a:gd name="T4" fmla="*/ 0 w 848"/>
                          <a:gd name="T5" fmla="*/ 0 h 1048"/>
                          <a:gd name="T6" fmla="*/ 0 w 848"/>
                          <a:gd name="T7" fmla="*/ 0 h 1048"/>
                          <a:gd name="T8" fmla="*/ 0 w 848"/>
                          <a:gd name="T9" fmla="*/ 1 h 1048"/>
                          <a:gd name="T10" fmla="*/ 0 w 848"/>
                          <a:gd name="T11" fmla="*/ 1 h 1048"/>
                          <a:gd name="T12" fmla="*/ 0 w 848"/>
                          <a:gd name="T13" fmla="*/ 1 h 1048"/>
                          <a:gd name="T14" fmla="*/ 0 w 848"/>
                          <a:gd name="T15" fmla="*/ 0 h 1048"/>
                          <a:gd name="T16" fmla="*/ 0 w 848"/>
                          <a:gd name="T17" fmla="*/ 0 h 1048"/>
                          <a:gd name="T18" fmla="*/ 0 w 848"/>
                          <a:gd name="T19" fmla="*/ 1 h 10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048"/>
                          <a:gd name="T32" fmla="*/ 848 w 848"/>
                          <a:gd name="T33" fmla="*/ 1048 h 10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048">
                            <a:moveTo>
                              <a:pt x="0" y="1047"/>
                            </a:moveTo>
                            <a:lnTo>
                              <a:pt x="847" y="1047"/>
                            </a:lnTo>
                            <a:lnTo>
                              <a:pt x="847" y="0"/>
                            </a:lnTo>
                            <a:lnTo>
                              <a:pt x="0" y="0"/>
                            </a:lnTo>
                            <a:lnTo>
                              <a:pt x="0" y="1047"/>
                            </a:lnTo>
                            <a:close/>
                            <a:moveTo>
                              <a:pt x="15" y="1028"/>
                            </a:moveTo>
                            <a:lnTo>
                              <a:pt x="832" y="1028"/>
                            </a:lnTo>
                            <a:lnTo>
                              <a:pt x="832" y="19"/>
                            </a:lnTo>
                            <a:lnTo>
                              <a:pt x="15" y="19"/>
                            </a:lnTo>
                            <a:lnTo>
                              <a:pt x="15" y="1028"/>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2" name="Freeform 1534"/>
                      <p:cNvSpPr>
                        <a:spLocks/>
                      </p:cNvSpPr>
                      <p:nvPr/>
                    </p:nvSpPr>
                    <p:spPr bwMode="auto">
                      <a:xfrm>
                        <a:off x="54" y="105"/>
                        <a:ext cx="183" cy="227"/>
                      </a:xfrm>
                      <a:custGeom>
                        <a:avLst/>
                        <a:gdLst>
                          <a:gd name="T0" fmla="*/ 0 w 813"/>
                          <a:gd name="T1" fmla="*/ 0 h 1007"/>
                          <a:gd name="T2" fmla="*/ 0 w 813"/>
                          <a:gd name="T3" fmla="*/ 0 h 1007"/>
                          <a:gd name="T4" fmla="*/ 0 w 813"/>
                          <a:gd name="T5" fmla="*/ 0 h 1007"/>
                          <a:gd name="T6" fmla="*/ 0 w 813"/>
                          <a:gd name="T7" fmla="*/ 0 h 1007"/>
                          <a:gd name="T8" fmla="*/ 0 w 813"/>
                          <a:gd name="T9" fmla="*/ 0 h 1007"/>
                          <a:gd name="T10" fmla="*/ 0 w 813"/>
                          <a:gd name="T11" fmla="*/ 0 h 1007"/>
                          <a:gd name="T12" fmla="*/ 0 w 813"/>
                          <a:gd name="T13" fmla="*/ 0 h 1007"/>
                          <a:gd name="T14" fmla="*/ 0 w 813"/>
                          <a:gd name="T15" fmla="*/ 0 h 1007"/>
                          <a:gd name="T16" fmla="*/ 0 w 813"/>
                          <a:gd name="T17" fmla="*/ 0 h 1007"/>
                          <a:gd name="T18" fmla="*/ 0 w 813"/>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3"/>
                          <a:gd name="T31" fmla="*/ 0 h 1007"/>
                          <a:gd name="T32" fmla="*/ 813 w 813"/>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3" h="1007">
                            <a:moveTo>
                              <a:pt x="0" y="1006"/>
                            </a:moveTo>
                            <a:lnTo>
                              <a:pt x="812" y="1006"/>
                            </a:lnTo>
                            <a:lnTo>
                              <a:pt x="812" y="0"/>
                            </a:lnTo>
                            <a:lnTo>
                              <a:pt x="0" y="0"/>
                            </a:lnTo>
                            <a:lnTo>
                              <a:pt x="0" y="1006"/>
                            </a:lnTo>
                            <a:close/>
                            <a:moveTo>
                              <a:pt x="16" y="983"/>
                            </a:moveTo>
                            <a:lnTo>
                              <a:pt x="794" y="983"/>
                            </a:lnTo>
                            <a:lnTo>
                              <a:pt x="794" y="22"/>
                            </a:lnTo>
                            <a:lnTo>
                              <a:pt x="16" y="22"/>
                            </a:lnTo>
                            <a:lnTo>
                              <a:pt x="16" y="98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3" name="Freeform 1535"/>
                      <p:cNvSpPr>
                        <a:spLocks/>
                      </p:cNvSpPr>
                      <p:nvPr/>
                    </p:nvSpPr>
                    <p:spPr bwMode="auto">
                      <a:xfrm>
                        <a:off x="57" y="110"/>
                        <a:ext cx="176" cy="217"/>
                      </a:xfrm>
                      <a:custGeom>
                        <a:avLst/>
                        <a:gdLst>
                          <a:gd name="T0" fmla="*/ 0 w 780"/>
                          <a:gd name="T1" fmla="*/ 0 h 963"/>
                          <a:gd name="T2" fmla="*/ 0 w 780"/>
                          <a:gd name="T3" fmla="*/ 0 h 963"/>
                          <a:gd name="T4" fmla="*/ 0 w 780"/>
                          <a:gd name="T5" fmla="*/ 0 h 963"/>
                          <a:gd name="T6" fmla="*/ 0 w 780"/>
                          <a:gd name="T7" fmla="*/ 0 h 963"/>
                          <a:gd name="T8" fmla="*/ 0 w 780"/>
                          <a:gd name="T9" fmla="*/ 0 h 963"/>
                          <a:gd name="T10" fmla="*/ 0 w 780"/>
                          <a:gd name="T11" fmla="*/ 0 h 963"/>
                          <a:gd name="T12" fmla="*/ 0 w 780"/>
                          <a:gd name="T13" fmla="*/ 0 h 963"/>
                          <a:gd name="T14" fmla="*/ 0 w 780"/>
                          <a:gd name="T15" fmla="*/ 0 h 963"/>
                          <a:gd name="T16" fmla="*/ 0 w 780"/>
                          <a:gd name="T17" fmla="*/ 0 h 963"/>
                          <a:gd name="T18" fmla="*/ 0 w 780"/>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0"/>
                          <a:gd name="T31" fmla="*/ 0 h 963"/>
                          <a:gd name="T32" fmla="*/ 780 w 780"/>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0" h="963">
                            <a:moveTo>
                              <a:pt x="0" y="962"/>
                            </a:moveTo>
                            <a:lnTo>
                              <a:pt x="779" y="962"/>
                            </a:lnTo>
                            <a:lnTo>
                              <a:pt x="779" y="0"/>
                            </a:lnTo>
                            <a:lnTo>
                              <a:pt x="0" y="0"/>
                            </a:lnTo>
                            <a:lnTo>
                              <a:pt x="0" y="962"/>
                            </a:lnTo>
                            <a:close/>
                            <a:moveTo>
                              <a:pt x="17" y="941"/>
                            </a:moveTo>
                            <a:lnTo>
                              <a:pt x="760" y="941"/>
                            </a:lnTo>
                            <a:lnTo>
                              <a:pt x="760" y="19"/>
                            </a:lnTo>
                            <a:lnTo>
                              <a:pt x="17" y="19"/>
                            </a:lnTo>
                            <a:lnTo>
                              <a:pt x="17" y="941"/>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4" name="Freeform 1536"/>
                      <p:cNvSpPr>
                        <a:spLocks/>
                      </p:cNvSpPr>
                      <p:nvPr/>
                    </p:nvSpPr>
                    <p:spPr bwMode="auto">
                      <a:xfrm>
                        <a:off x="61" y="114"/>
                        <a:ext cx="168" cy="209"/>
                      </a:xfrm>
                      <a:custGeom>
                        <a:avLst/>
                        <a:gdLst>
                          <a:gd name="T0" fmla="*/ 0 w 745"/>
                          <a:gd name="T1" fmla="*/ 0 h 927"/>
                          <a:gd name="T2" fmla="*/ 0 w 745"/>
                          <a:gd name="T3" fmla="*/ 0 h 927"/>
                          <a:gd name="T4" fmla="*/ 0 w 745"/>
                          <a:gd name="T5" fmla="*/ 0 h 927"/>
                          <a:gd name="T6" fmla="*/ 0 w 745"/>
                          <a:gd name="T7" fmla="*/ 0 h 927"/>
                          <a:gd name="T8" fmla="*/ 0 w 745"/>
                          <a:gd name="T9" fmla="*/ 0 h 927"/>
                          <a:gd name="T10" fmla="*/ 0 w 745"/>
                          <a:gd name="T11" fmla="*/ 0 h 927"/>
                          <a:gd name="T12" fmla="*/ 0 w 745"/>
                          <a:gd name="T13" fmla="*/ 0 h 927"/>
                          <a:gd name="T14" fmla="*/ 0 w 745"/>
                          <a:gd name="T15" fmla="*/ 0 h 927"/>
                          <a:gd name="T16" fmla="*/ 0 w 745"/>
                          <a:gd name="T17" fmla="*/ 0 h 927"/>
                          <a:gd name="T18" fmla="*/ 0 w 745"/>
                          <a:gd name="T19" fmla="*/ 0 h 9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927"/>
                          <a:gd name="T32" fmla="*/ 745 w 745"/>
                          <a:gd name="T33" fmla="*/ 927 h 9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927">
                            <a:moveTo>
                              <a:pt x="0" y="926"/>
                            </a:moveTo>
                            <a:lnTo>
                              <a:pt x="744" y="926"/>
                            </a:lnTo>
                            <a:lnTo>
                              <a:pt x="744" y="0"/>
                            </a:lnTo>
                            <a:lnTo>
                              <a:pt x="0" y="0"/>
                            </a:lnTo>
                            <a:lnTo>
                              <a:pt x="0" y="926"/>
                            </a:lnTo>
                            <a:close/>
                            <a:moveTo>
                              <a:pt x="19" y="904"/>
                            </a:moveTo>
                            <a:lnTo>
                              <a:pt x="728" y="904"/>
                            </a:lnTo>
                            <a:lnTo>
                              <a:pt x="728" y="23"/>
                            </a:lnTo>
                            <a:lnTo>
                              <a:pt x="19" y="23"/>
                            </a:lnTo>
                            <a:lnTo>
                              <a:pt x="19" y="904"/>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5" name="Freeform 1537"/>
                      <p:cNvSpPr>
                        <a:spLocks/>
                      </p:cNvSpPr>
                      <p:nvPr/>
                    </p:nvSpPr>
                    <p:spPr bwMode="auto">
                      <a:xfrm>
                        <a:off x="65" y="119"/>
                        <a:ext cx="160" cy="199"/>
                      </a:xfrm>
                      <a:custGeom>
                        <a:avLst/>
                        <a:gdLst>
                          <a:gd name="T0" fmla="*/ 0 w 712"/>
                          <a:gd name="T1" fmla="*/ 0 h 882"/>
                          <a:gd name="T2" fmla="*/ 0 w 712"/>
                          <a:gd name="T3" fmla="*/ 0 h 882"/>
                          <a:gd name="T4" fmla="*/ 0 w 712"/>
                          <a:gd name="T5" fmla="*/ 0 h 882"/>
                          <a:gd name="T6" fmla="*/ 0 w 712"/>
                          <a:gd name="T7" fmla="*/ 0 h 882"/>
                          <a:gd name="T8" fmla="*/ 0 w 712"/>
                          <a:gd name="T9" fmla="*/ 0 h 882"/>
                          <a:gd name="T10" fmla="*/ 0 w 712"/>
                          <a:gd name="T11" fmla="*/ 0 h 882"/>
                          <a:gd name="T12" fmla="*/ 0 w 712"/>
                          <a:gd name="T13" fmla="*/ 0 h 882"/>
                          <a:gd name="T14" fmla="*/ 0 w 712"/>
                          <a:gd name="T15" fmla="*/ 0 h 882"/>
                          <a:gd name="T16" fmla="*/ 0 w 712"/>
                          <a:gd name="T17" fmla="*/ 0 h 882"/>
                          <a:gd name="T18" fmla="*/ 0 w 712"/>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882"/>
                          <a:gd name="T32" fmla="*/ 712 w 712"/>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882">
                            <a:moveTo>
                              <a:pt x="0" y="881"/>
                            </a:moveTo>
                            <a:lnTo>
                              <a:pt x="711" y="881"/>
                            </a:lnTo>
                            <a:lnTo>
                              <a:pt x="711" y="0"/>
                            </a:lnTo>
                            <a:lnTo>
                              <a:pt x="0" y="0"/>
                            </a:lnTo>
                            <a:lnTo>
                              <a:pt x="0" y="881"/>
                            </a:lnTo>
                            <a:close/>
                            <a:moveTo>
                              <a:pt x="20" y="853"/>
                            </a:moveTo>
                            <a:lnTo>
                              <a:pt x="692" y="853"/>
                            </a:lnTo>
                            <a:lnTo>
                              <a:pt x="692" y="25"/>
                            </a:lnTo>
                            <a:lnTo>
                              <a:pt x="20" y="25"/>
                            </a:lnTo>
                            <a:lnTo>
                              <a:pt x="20" y="8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6" name="Freeform 1538"/>
                      <p:cNvSpPr>
                        <a:spLocks/>
                      </p:cNvSpPr>
                      <p:nvPr/>
                    </p:nvSpPr>
                    <p:spPr bwMode="auto">
                      <a:xfrm>
                        <a:off x="70" y="125"/>
                        <a:ext cx="150" cy="187"/>
                      </a:xfrm>
                      <a:custGeom>
                        <a:avLst/>
                        <a:gdLst>
                          <a:gd name="T0" fmla="*/ 0 w 668"/>
                          <a:gd name="T1" fmla="*/ 0 h 827"/>
                          <a:gd name="T2" fmla="*/ 0 w 668"/>
                          <a:gd name="T3" fmla="*/ 0 h 827"/>
                          <a:gd name="T4" fmla="*/ 0 w 668"/>
                          <a:gd name="T5" fmla="*/ 0 h 827"/>
                          <a:gd name="T6" fmla="*/ 0 w 668"/>
                          <a:gd name="T7" fmla="*/ 0 h 827"/>
                          <a:gd name="T8" fmla="*/ 0 w 668"/>
                          <a:gd name="T9" fmla="*/ 0 h 827"/>
                          <a:gd name="T10" fmla="*/ 0 w 668"/>
                          <a:gd name="T11" fmla="*/ 0 h 827"/>
                          <a:gd name="T12" fmla="*/ 0 w 668"/>
                          <a:gd name="T13" fmla="*/ 0 h 827"/>
                          <a:gd name="T14" fmla="*/ 0 w 668"/>
                          <a:gd name="T15" fmla="*/ 0 h 827"/>
                          <a:gd name="T16" fmla="*/ 0 w 668"/>
                          <a:gd name="T17" fmla="*/ 0 h 827"/>
                          <a:gd name="T18" fmla="*/ 0 w 668"/>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8"/>
                          <a:gd name="T31" fmla="*/ 0 h 827"/>
                          <a:gd name="T32" fmla="*/ 668 w 668"/>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8" h="827">
                            <a:moveTo>
                              <a:pt x="0" y="826"/>
                            </a:moveTo>
                            <a:lnTo>
                              <a:pt x="667" y="826"/>
                            </a:lnTo>
                            <a:lnTo>
                              <a:pt x="667" y="0"/>
                            </a:lnTo>
                            <a:lnTo>
                              <a:pt x="0" y="0"/>
                            </a:lnTo>
                            <a:lnTo>
                              <a:pt x="0" y="826"/>
                            </a:lnTo>
                            <a:close/>
                            <a:moveTo>
                              <a:pt x="19" y="804"/>
                            </a:moveTo>
                            <a:lnTo>
                              <a:pt x="648" y="804"/>
                            </a:lnTo>
                            <a:lnTo>
                              <a:pt x="648" y="22"/>
                            </a:lnTo>
                            <a:lnTo>
                              <a:pt x="19" y="22"/>
                            </a:lnTo>
                            <a:lnTo>
                              <a:pt x="19" y="80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7" name="Freeform 1539"/>
                      <p:cNvSpPr>
                        <a:spLocks/>
                      </p:cNvSpPr>
                      <p:nvPr/>
                    </p:nvSpPr>
                    <p:spPr bwMode="auto">
                      <a:xfrm>
                        <a:off x="74" y="131"/>
                        <a:ext cx="143" cy="176"/>
                      </a:xfrm>
                      <a:custGeom>
                        <a:avLst/>
                        <a:gdLst>
                          <a:gd name="T0" fmla="*/ 0 w 634"/>
                          <a:gd name="T1" fmla="*/ 0 h 782"/>
                          <a:gd name="T2" fmla="*/ 0 w 634"/>
                          <a:gd name="T3" fmla="*/ 0 h 782"/>
                          <a:gd name="T4" fmla="*/ 0 w 634"/>
                          <a:gd name="T5" fmla="*/ 0 h 782"/>
                          <a:gd name="T6" fmla="*/ 0 w 634"/>
                          <a:gd name="T7" fmla="*/ 0 h 782"/>
                          <a:gd name="T8" fmla="*/ 0 w 634"/>
                          <a:gd name="T9" fmla="*/ 0 h 782"/>
                          <a:gd name="T10" fmla="*/ 0 w 634"/>
                          <a:gd name="T11" fmla="*/ 0 h 782"/>
                          <a:gd name="T12" fmla="*/ 0 w 634"/>
                          <a:gd name="T13" fmla="*/ 0 h 782"/>
                          <a:gd name="T14" fmla="*/ 0 w 634"/>
                          <a:gd name="T15" fmla="*/ 0 h 782"/>
                          <a:gd name="T16" fmla="*/ 0 w 634"/>
                          <a:gd name="T17" fmla="*/ 0 h 782"/>
                          <a:gd name="T18" fmla="*/ 0 w 634"/>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782"/>
                          <a:gd name="T32" fmla="*/ 634 w 634"/>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782">
                            <a:moveTo>
                              <a:pt x="0" y="781"/>
                            </a:moveTo>
                            <a:lnTo>
                              <a:pt x="633" y="781"/>
                            </a:lnTo>
                            <a:lnTo>
                              <a:pt x="633" y="0"/>
                            </a:lnTo>
                            <a:lnTo>
                              <a:pt x="0" y="0"/>
                            </a:lnTo>
                            <a:lnTo>
                              <a:pt x="0" y="781"/>
                            </a:lnTo>
                            <a:close/>
                            <a:moveTo>
                              <a:pt x="19" y="756"/>
                            </a:moveTo>
                            <a:lnTo>
                              <a:pt x="609" y="756"/>
                            </a:lnTo>
                            <a:lnTo>
                              <a:pt x="609" y="27"/>
                            </a:lnTo>
                            <a:lnTo>
                              <a:pt x="19" y="27"/>
                            </a:lnTo>
                            <a:lnTo>
                              <a:pt x="19" y="75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8" name="Freeform 1540"/>
                      <p:cNvSpPr>
                        <a:spLocks/>
                      </p:cNvSpPr>
                      <p:nvPr/>
                    </p:nvSpPr>
                    <p:spPr bwMode="auto">
                      <a:xfrm>
                        <a:off x="78" y="136"/>
                        <a:ext cx="133" cy="164"/>
                      </a:xfrm>
                      <a:custGeom>
                        <a:avLst/>
                        <a:gdLst>
                          <a:gd name="T0" fmla="*/ 0 w 592"/>
                          <a:gd name="T1" fmla="*/ 0 h 728"/>
                          <a:gd name="T2" fmla="*/ 0 w 592"/>
                          <a:gd name="T3" fmla="*/ 0 h 728"/>
                          <a:gd name="T4" fmla="*/ 0 w 592"/>
                          <a:gd name="T5" fmla="*/ 0 h 728"/>
                          <a:gd name="T6" fmla="*/ 0 w 592"/>
                          <a:gd name="T7" fmla="*/ 0 h 728"/>
                          <a:gd name="T8" fmla="*/ 0 w 592"/>
                          <a:gd name="T9" fmla="*/ 0 h 728"/>
                          <a:gd name="T10" fmla="*/ 0 w 592"/>
                          <a:gd name="T11" fmla="*/ 0 h 728"/>
                          <a:gd name="T12" fmla="*/ 0 w 592"/>
                          <a:gd name="T13" fmla="*/ 0 h 728"/>
                          <a:gd name="T14" fmla="*/ 0 w 592"/>
                          <a:gd name="T15" fmla="*/ 0 h 728"/>
                          <a:gd name="T16" fmla="*/ 0 w 592"/>
                          <a:gd name="T17" fmla="*/ 0 h 728"/>
                          <a:gd name="T18" fmla="*/ 0 w 592"/>
                          <a:gd name="T19" fmla="*/ 0 h 7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2"/>
                          <a:gd name="T31" fmla="*/ 0 h 728"/>
                          <a:gd name="T32" fmla="*/ 592 w 592"/>
                          <a:gd name="T33" fmla="*/ 728 h 7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2" h="728">
                            <a:moveTo>
                              <a:pt x="0" y="727"/>
                            </a:moveTo>
                            <a:lnTo>
                              <a:pt x="591" y="727"/>
                            </a:lnTo>
                            <a:lnTo>
                              <a:pt x="591" y="0"/>
                            </a:lnTo>
                            <a:lnTo>
                              <a:pt x="0" y="0"/>
                            </a:lnTo>
                            <a:lnTo>
                              <a:pt x="0" y="727"/>
                            </a:lnTo>
                            <a:close/>
                            <a:moveTo>
                              <a:pt x="22" y="699"/>
                            </a:moveTo>
                            <a:lnTo>
                              <a:pt x="572" y="699"/>
                            </a:lnTo>
                            <a:lnTo>
                              <a:pt x="572" y="24"/>
                            </a:lnTo>
                            <a:lnTo>
                              <a:pt x="22" y="24"/>
                            </a:lnTo>
                            <a:lnTo>
                              <a:pt x="22" y="69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49" name="Freeform 1541"/>
                      <p:cNvSpPr>
                        <a:spLocks/>
                      </p:cNvSpPr>
                      <p:nvPr/>
                    </p:nvSpPr>
                    <p:spPr bwMode="auto">
                      <a:xfrm>
                        <a:off x="83" y="142"/>
                        <a:ext cx="123" cy="153"/>
                      </a:xfrm>
                      <a:custGeom>
                        <a:avLst/>
                        <a:gdLst>
                          <a:gd name="T0" fmla="*/ 0 w 549"/>
                          <a:gd name="T1" fmla="*/ 0 h 678"/>
                          <a:gd name="T2" fmla="*/ 0 w 549"/>
                          <a:gd name="T3" fmla="*/ 0 h 678"/>
                          <a:gd name="T4" fmla="*/ 0 w 549"/>
                          <a:gd name="T5" fmla="*/ 0 h 678"/>
                          <a:gd name="T6" fmla="*/ 0 w 549"/>
                          <a:gd name="T7" fmla="*/ 0 h 678"/>
                          <a:gd name="T8" fmla="*/ 0 w 549"/>
                          <a:gd name="T9" fmla="*/ 0 h 678"/>
                          <a:gd name="T10" fmla="*/ 0 w 549"/>
                          <a:gd name="T11" fmla="*/ 0 h 678"/>
                          <a:gd name="T12" fmla="*/ 0 w 549"/>
                          <a:gd name="T13" fmla="*/ 0 h 678"/>
                          <a:gd name="T14" fmla="*/ 0 w 549"/>
                          <a:gd name="T15" fmla="*/ 0 h 678"/>
                          <a:gd name="T16" fmla="*/ 0 w 549"/>
                          <a:gd name="T17" fmla="*/ 0 h 678"/>
                          <a:gd name="T18" fmla="*/ 0 w 549"/>
                          <a:gd name="T19" fmla="*/ 0 h 6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678"/>
                          <a:gd name="T32" fmla="*/ 549 w 549"/>
                          <a:gd name="T33" fmla="*/ 678 h 6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678">
                            <a:moveTo>
                              <a:pt x="0" y="677"/>
                            </a:moveTo>
                            <a:lnTo>
                              <a:pt x="548" y="677"/>
                            </a:lnTo>
                            <a:lnTo>
                              <a:pt x="548" y="0"/>
                            </a:lnTo>
                            <a:lnTo>
                              <a:pt x="0" y="0"/>
                            </a:lnTo>
                            <a:lnTo>
                              <a:pt x="0" y="677"/>
                            </a:lnTo>
                            <a:close/>
                            <a:moveTo>
                              <a:pt x="23" y="652"/>
                            </a:moveTo>
                            <a:lnTo>
                              <a:pt x="526" y="652"/>
                            </a:lnTo>
                            <a:lnTo>
                              <a:pt x="526" y="27"/>
                            </a:lnTo>
                            <a:lnTo>
                              <a:pt x="23" y="27"/>
                            </a:lnTo>
                            <a:lnTo>
                              <a:pt x="23" y="652"/>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0" name="Freeform 1542"/>
                      <p:cNvSpPr>
                        <a:spLocks/>
                      </p:cNvSpPr>
                      <p:nvPr/>
                    </p:nvSpPr>
                    <p:spPr bwMode="auto">
                      <a:xfrm>
                        <a:off x="88" y="148"/>
                        <a:ext cx="114" cy="141"/>
                      </a:xfrm>
                      <a:custGeom>
                        <a:avLst/>
                        <a:gdLst>
                          <a:gd name="T0" fmla="*/ 0 w 506"/>
                          <a:gd name="T1" fmla="*/ 0 h 628"/>
                          <a:gd name="T2" fmla="*/ 0 w 506"/>
                          <a:gd name="T3" fmla="*/ 0 h 628"/>
                          <a:gd name="T4" fmla="*/ 0 w 506"/>
                          <a:gd name="T5" fmla="*/ 0 h 628"/>
                          <a:gd name="T6" fmla="*/ 0 w 506"/>
                          <a:gd name="T7" fmla="*/ 0 h 628"/>
                          <a:gd name="T8" fmla="*/ 0 w 506"/>
                          <a:gd name="T9" fmla="*/ 0 h 628"/>
                          <a:gd name="T10" fmla="*/ 0 w 506"/>
                          <a:gd name="T11" fmla="*/ 0 h 628"/>
                          <a:gd name="T12" fmla="*/ 0 w 506"/>
                          <a:gd name="T13" fmla="*/ 0 h 628"/>
                          <a:gd name="T14" fmla="*/ 0 w 506"/>
                          <a:gd name="T15" fmla="*/ 0 h 628"/>
                          <a:gd name="T16" fmla="*/ 0 w 506"/>
                          <a:gd name="T17" fmla="*/ 0 h 628"/>
                          <a:gd name="T18" fmla="*/ 0 w 506"/>
                          <a:gd name="T19" fmla="*/ 0 h 6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628"/>
                          <a:gd name="T32" fmla="*/ 506 w 506"/>
                          <a:gd name="T33" fmla="*/ 628 h 6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628">
                            <a:moveTo>
                              <a:pt x="0" y="627"/>
                            </a:moveTo>
                            <a:lnTo>
                              <a:pt x="505" y="627"/>
                            </a:lnTo>
                            <a:lnTo>
                              <a:pt x="505" y="0"/>
                            </a:lnTo>
                            <a:lnTo>
                              <a:pt x="0" y="0"/>
                            </a:lnTo>
                            <a:lnTo>
                              <a:pt x="0" y="627"/>
                            </a:lnTo>
                            <a:close/>
                            <a:moveTo>
                              <a:pt x="21" y="596"/>
                            </a:moveTo>
                            <a:lnTo>
                              <a:pt x="479" y="596"/>
                            </a:lnTo>
                            <a:lnTo>
                              <a:pt x="479" y="29"/>
                            </a:lnTo>
                            <a:lnTo>
                              <a:pt x="21" y="29"/>
                            </a:lnTo>
                            <a:lnTo>
                              <a:pt x="21" y="5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1" name="Freeform 1543"/>
                      <p:cNvSpPr>
                        <a:spLocks/>
                      </p:cNvSpPr>
                      <p:nvPr/>
                    </p:nvSpPr>
                    <p:spPr bwMode="auto">
                      <a:xfrm>
                        <a:off x="94" y="155"/>
                        <a:ext cx="102" cy="128"/>
                      </a:xfrm>
                      <a:custGeom>
                        <a:avLst/>
                        <a:gdLst>
                          <a:gd name="T0" fmla="*/ 0 w 454"/>
                          <a:gd name="T1" fmla="*/ 0 h 567"/>
                          <a:gd name="T2" fmla="*/ 0 w 454"/>
                          <a:gd name="T3" fmla="*/ 0 h 567"/>
                          <a:gd name="T4" fmla="*/ 0 w 454"/>
                          <a:gd name="T5" fmla="*/ 0 h 567"/>
                          <a:gd name="T6" fmla="*/ 0 w 454"/>
                          <a:gd name="T7" fmla="*/ 0 h 567"/>
                          <a:gd name="T8" fmla="*/ 0 w 454"/>
                          <a:gd name="T9" fmla="*/ 0 h 567"/>
                          <a:gd name="T10" fmla="*/ 0 w 454"/>
                          <a:gd name="T11" fmla="*/ 0 h 567"/>
                          <a:gd name="T12" fmla="*/ 0 w 454"/>
                          <a:gd name="T13" fmla="*/ 0 h 567"/>
                          <a:gd name="T14" fmla="*/ 0 w 454"/>
                          <a:gd name="T15" fmla="*/ 0 h 567"/>
                          <a:gd name="T16" fmla="*/ 0 w 454"/>
                          <a:gd name="T17" fmla="*/ 0 h 567"/>
                          <a:gd name="T18" fmla="*/ 0 w 454"/>
                          <a:gd name="T19" fmla="*/ 0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4"/>
                          <a:gd name="T31" fmla="*/ 0 h 567"/>
                          <a:gd name="T32" fmla="*/ 454 w 454"/>
                          <a:gd name="T33" fmla="*/ 567 h 5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4" h="567">
                            <a:moveTo>
                              <a:pt x="0" y="566"/>
                            </a:moveTo>
                            <a:lnTo>
                              <a:pt x="453" y="566"/>
                            </a:lnTo>
                            <a:lnTo>
                              <a:pt x="453" y="0"/>
                            </a:lnTo>
                            <a:lnTo>
                              <a:pt x="0" y="0"/>
                            </a:lnTo>
                            <a:lnTo>
                              <a:pt x="0" y="566"/>
                            </a:lnTo>
                            <a:close/>
                            <a:moveTo>
                              <a:pt x="25" y="535"/>
                            </a:moveTo>
                            <a:lnTo>
                              <a:pt x="430" y="535"/>
                            </a:lnTo>
                            <a:lnTo>
                              <a:pt x="430" y="30"/>
                            </a:lnTo>
                            <a:lnTo>
                              <a:pt x="25" y="30"/>
                            </a:lnTo>
                            <a:lnTo>
                              <a:pt x="25" y="53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2" name="Freeform 1544"/>
                      <p:cNvSpPr>
                        <a:spLocks/>
                      </p:cNvSpPr>
                      <p:nvPr/>
                    </p:nvSpPr>
                    <p:spPr bwMode="auto">
                      <a:xfrm>
                        <a:off x="100" y="163"/>
                        <a:ext cx="92" cy="113"/>
                      </a:xfrm>
                      <a:custGeom>
                        <a:avLst/>
                        <a:gdLst>
                          <a:gd name="T0" fmla="*/ 0 w 408"/>
                          <a:gd name="T1" fmla="*/ 0 h 501"/>
                          <a:gd name="T2" fmla="*/ 0 w 408"/>
                          <a:gd name="T3" fmla="*/ 0 h 501"/>
                          <a:gd name="T4" fmla="*/ 0 w 408"/>
                          <a:gd name="T5" fmla="*/ 0 h 501"/>
                          <a:gd name="T6" fmla="*/ 0 w 408"/>
                          <a:gd name="T7" fmla="*/ 0 h 501"/>
                          <a:gd name="T8" fmla="*/ 0 w 408"/>
                          <a:gd name="T9" fmla="*/ 0 h 501"/>
                          <a:gd name="T10" fmla="*/ 0 w 408"/>
                          <a:gd name="T11" fmla="*/ 0 h 501"/>
                          <a:gd name="T12" fmla="*/ 0 w 408"/>
                          <a:gd name="T13" fmla="*/ 0 h 501"/>
                          <a:gd name="T14" fmla="*/ 0 w 408"/>
                          <a:gd name="T15" fmla="*/ 0 h 501"/>
                          <a:gd name="T16" fmla="*/ 0 w 408"/>
                          <a:gd name="T17" fmla="*/ 0 h 501"/>
                          <a:gd name="T18" fmla="*/ 0 w 408"/>
                          <a:gd name="T19" fmla="*/ 0 h 5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8"/>
                          <a:gd name="T31" fmla="*/ 0 h 501"/>
                          <a:gd name="T32" fmla="*/ 408 w 408"/>
                          <a:gd name="T33" fmla="*/ 501 h 5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8" h="501">
                            <a:moveTo>
                              <a:pt x="0" y="500"/>
                            </a:moveTo>
                            <a:lnTo>
                              <a:pt x="407" y="500"/>
                            </a:lnTo>
                            <a:lnTo>
                              <a:pt x="407" y="0"/>
                            </a:lnTo>
                            <a:lnTo>
                              <a:pt x="0" y="0"/>
                            </a:lnTo>
                            <a:lnTo>
                              <a:pt x="0" y="500"/>
                            </a:lnTo>
                            <a:close/>
                            <a:moveTo>
                              <a:pt x="26" y="466"/>
                            </a:moveTo>
                            <a:lnTo>
                              <a:pt x="377" y="466"/>
                            </a:lnTo>
                            <a:lnTo>
                              <a:pt x="377" y="34"/>
                            </a:lnTo>
                            <a:lnTo>
                              <a:pt x="26" y="34"/>
                            </a:lnTo>
                            <a:lnTo>
                              <a:pt x="26" y="466"/>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3" name="Freeform 1545"/>
                      <p:cNvSpPr>
                        <a:spLocks/>
                      </p:cNvSpPr>
                      <p:nvPr/>
                    </p:nvSpPr>
                    <p:spPr bwMode="auto">
                      <a:xfrm>
                        <a:off x="106" y="169"/>
                        <a:ext cx="79" cy="98"/>
                      </a:xfrm>
                      <a:custGeom>
                        <a:avLst/>
                        <a:gdLst>
                          <a:gd name="T0" fmla="*/ 0 w 351"/>
                          <a:gd name="T1" fmla="*/ 0 h 437"/>
                          <a:gd name="T2" fmla="*/ 0 w 351"/>
                          <a:gd name="T3" fmla="*/ 0 h 437"/>
                          <a:gd name="T4" fmla="*/ 0 w 351"/>
                          <a:gd name="T5" fmla="*/ 0 h 437"/>
                          <a:gd name="T6" fmla="*/ 0 w 351"/>
                          <a:gd name="T7" fmla="*/ 0 h 437"/>
                          <a:gd name="T8" fmla="*/ 0 w 351"/>
                          <a:gd name="T9" fmla="*/ 0 h 437"/>
                          <a:gd name="T10" fmla="*/ 0 w 351"/>
                          <a:gd name="T11" fmla="*/ 0 h 437"/>
                          <a:gd name="T12" fmla="*/ 0 w 351"/>
                          <a:gd name="T13" fmla="*/ 0 h 437"/>
                          <a:gd name="T14" fmla="*/ 0 w 351"/>
                          <a:gd name="T15" fmla="*/ 0 h 437"/>
                          <a:gd name="T16" fmla="*/ 0 w 351"/>
                          <a:gd name="T17" fmla="*/ 0 h 437"/>
                          <a:gd name="T18" fmla="*/ 0 w 351"/>
                          <a:gd name="T19" fmla="*/ 0 h 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437"/>
                          <a:gd name="T32" fmla="*/ 351 w 351"/>
                          <a:gd name="T33" fmla="*/ 437 h 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437">
                            <a:moveTo>
                              <a:pt x="0" y="436"/>
                            </a:moveTo>
                            <a:lnTo>
                              <a:pt x="350" y="436"/>
                            </a:lnTo>
                            <a:lnTo>
                              <a:pt x="350" y="0"/>
                            </a:lnTo>
                            <a:lnTo>
                              <a:pt x="0" y="0"/>
                            </a:lnTo>
                            <a:lnTo>
                              <a:pt x="0" y="436"/>
                            </a:lnTo>
                            <a:close/>
                            <a:moveTo>
                              <a:pt x="25" y="401"/>
                            </a:moveTo>
                            <a:lnTo>
                              <a:pt x="324" y="401"/>
                            </a:lnTo>
                            <a:lnTo>
                              <a:pt x="324" y="32"/>
                            </a:lnTo>
                            <a:lnTo>
                              <a:pt x="25" y="32"/>
                            </a:lnTo>
                            <a:lnTo>
                              <a:pt x="25" y="40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4" name="Freeform 1546"/>
                      <p:cNvSpPr>
                        <a:spLocks/>
                      </p:cNvSpPr>
                      <p:nvPr/>
                    </p:nvSpPr>
                    <p:spPr bwMode="auto">
                      <a:xfrm>
                        <a:off x="112" y="177"/>
                        <a:ext cx="67" cy="82"/>
                      </a:xfrm>
                      <a:custGeom>
                        <a:avLst/>
                        <a:gdLst>
                          <a:gd name="T0" fmla="*/ 0 w 300"/>
                          <a:gd name="T1" fmla="*/ 0 h 367"/>
                          <a:gd name="T2" fmla="*/ 0 w 300"/>
                          <a:gd name="T3" fmla="*/ 0 h 367"/>
                          <a:gd name="T4" fmla="*/ 0 w 300"/>
                          <a:gd name="T5" fmla="*/ 0 h 367"/>
                          <a:gd name="T6" fmla="*/ 0 w 300"/>
                          <a:gd name="T7" fmla="*/ 0 h 367"/>
                          <a:gd name="T8" fmla="*/ 0 w 300"/>
                          <a:gd name="T9" fmla="*/ 0 h 367"/>
                          <a:gd name="T10" fmla="*/ 0 w 300"/>
                          <a:gd name="T11" fmla="*/ 0 h 367"/>
                          <a:gd name="T12" fmla="*/ 0 w 300"/>
                          <a:gd name="T13" fmla="*/ 0 h 367"/>
                          <a:gd name="T14" fmla="*/ 0 w 300"/>
                          <a:gd name="T15" fmla="*/ 0 h 367"/>
                          <a:gd name="T16" fmla="*/ 0 w 300"/>
                          <a:gd name="T17" fmla="*/ 0 h 367"/>
                          <a:gd name="T18" fmla="*/ 0 w 300"/>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367"/>
                          <a:gd name="T32" fmla="*/ 300 w 300"/>
                          <a:gd name="T33" fmla="*/ 367 h 3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367">
                            <a:moveTo>
                              <a:pt x="0" y="366"/>
                            </a:moveTo>
                            <a:lnTo>
                              <a:pt x="299" y="366"/>
                            </a:lnTo>
                            <a:lnTo>
                              <a:pt x="299" y="0"/>
                            </a:lnTo>
                            <a:lnTo>
                              <a:pt x="0" y="0"/>
                            </a:lnTo>
                            <a:lnTo>
                              <a:pt x="0" y="366"/>
                            </a:lnTo>
                            <a:close/>
                            <a:moveTo>
                              <a:pt x="30" y="333"/>
                            </a:moveTo>
                            <a:lnTo>
                              <a:pt x="271" y="333"/>
                            </a:lnTo>
                            <a:lnTo>
                              <a:pt x="271" y="36"/>
                            </a:lnTo>
                            <a:lnTo>
                              <a:pt x="30" y="36"/>
                            </a:lnTo>
                            <a:lnTo>
                              <a:pt x="30" y="333"/>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5" name="Freeform 1547"/>
                      <p:cNvSpPr>
                        <a:spLocks/>
                      </p:cNvSpPr>
                      <p:nvPr/>
                    </p:nvSpPr>
                    <p:spPr bwMode="auto">
                      <a:xfrm>
                        <a:off x="117" y="185"/>
                        <a:ext cx="54" cy="66"/>
                      </a:xfrm>
                      <a:custGeom>
                        <a:avLst/>
                        <a:gdLst>
                          <a:gd name="T0" fmla="*/ 0 w 244"/>
                          <a:gd name="T1" fmla="*/ 0 h 296"/>
                          <a:gd name="T2" fmla="*/ 0 w 244"/>
                          <a:gd name="T3" fmla="*/ 0 h 296"/>
                          <a:gd name="T4" fmla="*/ 0 w 244"/>
                          <a:gd name="T5" fmla="*/ 0 h 296"/>
                          <a:gd name="T6" fmla="*/ 0 w 244"/>
                          <a:gd name="T7" fmla="*/ 0 h 296"/>
                          <a:gd name="T8" fmla="*/ 0 w 244"/>
                          <a:gd name="T9" fmla="*/ 0 h 296"/>
                          <a:gd name="T10" fmla="*/ 0 w 244"/>
                          <a:gd name="T11" fmla="*/ 0 h 296"/>
                          <a:gd name="T12" fmla="*/ 0 w 244"/>
                          <a:gd name="T13" fmla="*/ 0 h 296"/>
                          <a:gd name="T14" fmla="*/ 0 w 244"/>
                          <a:gd name="T15" fmla="*/ 0 h 296"/>
                          <a:gd name="T16" fmla="*/ 0 w 244"/>
                          <a:gd name="T17" fmla="*/ 0 h 296"/>
                          <a:gd name="T18" fmla="*/ 0 w 24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296"/>
                          <a:gd name="T32" fmla="*/ 244 w 244"/>
                          <a:gd name="T33" fmla="*/ 296 h 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296">
                            <a:moveTo>
                              <a:pt x="0" y="295"/>
                            </a:moveTo>
                            <a:lnTo>
                              <a:pt x="243" y="295"/>
                            </a:lnTo>
                            <a:lnTo>
                              <a:pt x="243" y="0"/>
                            </a:lnTo>
                            <a:lnTo>
                              <a:pt x="0" y="0"/>
                            </a:lnTo>
                            <a:lnTo>
                              <a:pt x="0" y="295"/>
                            </a:lnTo>
                            <a:close/>
                            <a:moveTo>
                              <a:pt x="32" y="257"/>
                            </a:moveTo>
                            <a:lnTo>
                              <a:pt x="211" y="257"/>
                            </a:lnTo>
                            <a:lnTo>
                              <a:pt x="211" y="36"/>
                            </a:lnTo>
                            <a:lnTo>
                              <a:pt x="32" y="36"/>
                            </a:lnTo>
                            <a:lnTo>
                              <a:pt x="32" y="257"/>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6" name="Freeform 1548"/>
                      <p:cNvSpPr>
                        <a:spLocks/>
                      </p:cNvSpPr>
                      <p:nvPr/>
                    </p:nvSpPr>
                    <p:spPr bwMode="auto">
                      <a:xfrm>
                        <a:off x="125" y="193"/>
                        <a:ext cx="39" cy="50"/>
                      </a:xfrm>
                      <a:custGeom>
                        <a:avLst/>
                        <a:gdLst>
                          <a:gd name="T0" fmla="*/ 0 w 176"/>
                          <a:gd name="T1" fmla="*/ 0 h 226"/>
                          <a:gd name="T2" fmla="*/ 0 w 176"/>
                          <a:gd name="T3" fmla="*/ 0 h 226"/>
                          <a:gd name="T4" fmla="*/ 0 w 176"/>
                          <a:gd name="T5" fmla="*/ 0 h 226"/>
                          <a:gd name="T6" fmla="*/ 0 w 176"/>
                          <a:gd name="T7" fmla="*/ 0 h 226"/>
                          <a:gd name="T8" fmla="*/ 0 w 176"/>
                          <a:gd name="T9" fmla="*/ 0 h 226"/>
                          <a:gd name="T10" fmla="*/ 0 w 176"/>
                          <a:gd name="T11" fmla="*/ 0 h 226"/>
                          <a:gd name="T12" fmla="*/ 0 w 176"/>
                          <a:gd name="T13" fmla="*/ 0 h 226"/>
                          <a:gd name="T14" fmla="*/ 0 w 176"/>
                          <a:gd name="T15" fmla="*/ 0 h 226"/>
                          <a:gd name="T16" fmla="*/ 0 w 176"/>
                          <a:gd name="T17" fmla="*/ 0 h 226"/>
                          <a:gd name="T18" fmla="*/ 0 w 176"/>
                          <a:gd name="T19" fmla="*/ 0 h 2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226"/>
                          <a:gd name="T32" fmla="*/ 176 w 176"/>
                          <a:gd name="T33" fmla="*/ 226 h 2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226">
                            <a:moveTo>
                              <a:pt x="0" y="225"/>
                            </a:moveTo>
                            <a:lnTo>
                              <a:pt x="175" y="225"/>
                            </a:lnTo>
                            <a:lnTo>
                              <a:pt x="175" y="0"/>
                            </a:lnTo>
                            <a:lnTo>
                              <a:pt x="0" y="0"/>
                            </a:lnTo>
                            <a:lnTo>
                              <a:pt x="0" y="225"/>
                            </a:lnTo>
                            <a:close/>
                            <a:moveTo>
                              <a:pt x="31" y="183"/>
                            </a:moveTo>
                            <a:lnTo>
                              <a:pt x="143" y="183"/>
                            </a:lnTo>
                            <a:lnTo>
                              <a:pt x="143" y="39"/>
                            </a:lnTo>
                            <a:lnTo>
                              <a:pt x="31" y="39"/>
                            </a:lnTo>
                            <a:lnTo>
                              <a:pt x="31" y="183"/>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7" name="Freeform 1549"/>
                      <p:cNvSpPr>
                        <a:spLocks/>
                      </p:cNvSpPr>
                      <p:nvPr/>
                    </p:nvSpPr>
                    <p:spPr bwMode="auto">
                      <a:xfrm>
                        <a:off x="133" y="204"/>
                        <a:ext cx="24" cy="31"/>
                      </a:xfrm>
                      <a:custGeom>
                        <a:avLst/>
                        <a:gdLst>
                          <a:gd name="T0" fmla="*/ 0 w 112"/>
                          <a:gd name="T1" fmla="*/ 0 h 141"/>
                          <a:gd name="T2" fmla="*/ 0 w 112"/>
                          <a:gd name="T3" fmla="*/ 0 h 141"/>
                          <a:gd name="T4" fmla="*/ 0 w 112"/>
                          <a:gd name="T5" fmla="*/ 0 h 141"/>
                          <a:gd name="T6" fmla="*/ 0 w 112"/>
                          <a:gd name="T7" fmla="*/ 0 h 141"/>
                          <a:gd name="T8" fmla="*/ 0 w 112"/>
                          <a:gd name="T9" fmla="*/ 0 h 141"/>
                          <a:gd name="T10" fmla="*/ 0 w 112"/>
                          <a:gd name="T11" fmla="*/ 0 h 141"/>
                          <a:gd name="T12" fmla="*/ 0 w 112"/>
                          <a:gd name="T13" fmla="*/ 0 h 141"/>
                          <a:gd name="T14" fmla="*/ 0 w 112"/>
                          <a:gd name="T15" fmla="*/ 0 h 141"/>
                          <a:gd name="T16" fmla="*/ 0 w 112"/>
                          <a:gd name="T17" fmla="*/ 0 h 141"/>
                          <a:gd name="T18" fmla="*/ 0 w 112"/>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41"/>
                          <a:gd name="T32" fmla="*/ 112 w 112"/>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41">
                            <a:moveTo>
                              <a:pt x="0" y="140"/>
                            </a:moveTo>
                            <a:lnTo>
                              <a:pt x="111" y="140"/>
                            </a:lnTo>
                            <a:lnTo>
                              <a:pt x="111" y="0"/>
                            </a:lnTo>
                            <a:lnTo>
                              <a:pt x="0" y="0"/>
                            </a:lnTo>
                            <a:lnTo>
                              <a:pt x="0" y="140"/>
                            </a:lnTo>
                            <a:close/>
                            <a:moveTo>
                              <a:pt x="36" y="100"/>
                            </a:moveTo>
                            <a:lnTo>
                              <a:pt x="76" y="100"/>
                            </a:lnTo>
                            <a:lnTo>
                              <a:pt x="76" y="42"/>
                            </a:lnTo>
                            <a:lnTo>
                              <a:pt x="36" y="42"/>
                            </a:lnTo>
                            <a:lnTo>
                              <a:pt x="36" y="10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8" name="Freeform 1550"/>
                      <p:cNvSpPr>
                        <a:spLocks/>
                      </p:cNvSpPr>
                      <p:nvPr/>
                    </p:nvSpPr>
                    <p:spPr bwMode="auto">
                      <a:xfrm>
                        <a:off x="141" y="213"/>
                        <a:ext cx="9" cy="11"/>
                      </a:xfrm>
                      <a:custGeom>
                        <a:avLst/>
                        <a:gdLst>
                          <a:gd name="T0" fmla="*/ 0 w 44"/>
                          <a:gd name="T1" fmla="*/ 0 h 55"/>
                          <a:gd name="T2" fmla="*/ 0 w 44"/>
                          <a:gd name="T3" fmla="*/ 0 h 55"/>
                          <a:gd name="T4" fmla="*/ 0 w 44"/>
                          <a:gd name="T5" fmla="*/ 0 h 55"/>
                          <a:gd name="T6" fmla="*/ 0 w 44"/>
                          <a:gd name="T7" fmla="*/ 0 h 55"/>
                          <a:gd name="T8" fmla="*/ 0 w 44"/>
                          <a:gd name="T9" fmla="*/ 0 h 55"/>
                          <a:gd name="T10" fmla="*/ 0 w 44"/>
                          <a:gd name="T11" fmla="*/ 0 h 55"/>
                          <a:gd name="T12" fmla="*/ 0 w 44"/>
                          <a:gd name="T13" fmla="*/ 0 h 55"/>
                          <a:gd name="T14" fmla="*/ 0 60000 65536"/>
                          <a:gd name="T15" fmla="*/ 0 60000 65536"/>
                          <a:gd name="T16" fmla="*/ 0 60000 65536"/>
                          <a:gd name="T17" fmla="*/ 0 60000 65536"/>
                          <a:gd name="T18" fmla="*/ 0 60000 65536"/>
                          <a:gd name="T19" fmla="*/ 0 60000 65536"/>
                          <a:gd name="T20" fmla="*/ 0 60000 65536"/>
                          <a:gd name="T21" fmla="*/ 0 w 44"/>
                          <a:gd name="T22" fmla="*/ 0 h 55"/>
                          <a:gd name="T23" fmla="*/ 44 w 44"/>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55">
                            <a:moveTo>
                              <a:pt x="0" y="54"/>
                            </a:moveTo>
                            <a:lnTo>
                              <a:pt x="43" y="54"/>
                            </a:lnTo>
                            <a:lnTo>
                              <a:pt x="43" y="0"/>
                            </a:lnTo>
                            <a:lnTo>
                              <a:pt x="0" y="0"/>
                            </a:lnTo>
                            <a:lnTo>
                              <a:pt x="0" y="54"/>
                            </a:lnTo>
                            <a:close/>
                            <a:moveTo>
                              <a:pt x="22" y="28"/>
                            </a:moveTo>
                            <a:lnTo>
                              <a:pt x="2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59" name="AutoShape 1551"/>
                      <p:cNvSpPr>
                        <a:spLocks noChangeArrowheads="1"/>
                      </p:cNvSpPr>
                      <p:nvPr/>
                    </p:nvSpPr>
                    <p:spPr bwMode="auto">
                      <a:xfrm>
                        <a:off x="159" y="50"/>
                        <a:ext cx="100" cy="14"/>
                      </a:xfrm>
                      <a:prstGeom prst="roundRect">
                        <a:avLst>
                          <a:gd name="adj" fmla="val 7139"/>
                        </a:avLst>
                      </a:prstGeom>
                      <a:noFill/>
                      <a:ln w="1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1160" name="Freeform 1552"/>
                      <p:cNvSpPr>
                        <a:spLocks/>
                      </p:cNvSpPr>
                      <p:nvPr/>
                    </p:nvSpPr>
                    <p:spPr bwMode="auto">
                      <a:xfrm>
                        <a:off x="9" y="59"/>
                        <a:ext cx="274" cy="328"/>
                      </a:xfrm>
                      <a:custGeom>
                        <a:avLst/>
                        <a:gdLst>
                          <a:gd name="T0" fmla="*/ 0 w 1211"/>
                          <a:gd name="T1" fmla="*/ 0 h 1453"/>
                          <a:gd name="T2" fmla="*/ 0 w 1211"/>
                          <a:gd name="T3" fmla="*/ 0 h 1453"/>
                          <a:gd name="T4" fmla="*/ 0 w 1211"/>
                          <a:gd name="T5" fmla="*/ 1 h 1453"/>
                          <a:gd name="T6" fmla="*/ 1 w 1211"/>
                          <a:gd name="T7" fmla="*/ 1 h 1453"/>
                          <a:gd name="T8" fmla="*/ 0 w 1211"/>
                          <a:gd name="T9" fmla="*/ 0 h 1453"/>
                          <a:gd name="T10" fmla="*/ 0 w 1211"/>
                          <a:gd name="T11" fmla="*/ 0 h 1453"/>
                          <a:gd name="T12" fmla="*/ 0 w 1211"/>
                          <a:gd name="T13" fmla="*/ 0 h 1453"/>
                          <a:gd name="T14" fmla="*/ 0 w 1211"/>
                          <a:gd name="T15" fmla="*/ 0 h 1453"/>
                          <a:gd name="T16" fmla="*/ 0 w 1211"/>
                          <a:gd name="T17" fmla="*/ 0 h 1453"/>
                          <a:gd name="T18" fmla="*/ 1 w 1211"/>
                          <a:gd name="T19" fmla="*/ 0 h 1453"/>
                          <a:gd name="T20" fmla="*/ 0 w 1211"/>
                          <a:gd name="T21" fmla="*/ 0 h 1453"/>
                          <a:gd name="T22" fmla="*/ 0 w 1211"/>
                          <a:gd name="T23" fmla="*/ 0 h 1453"/>
                          <a:gd name="T24" fmla="*/ 1 w 1211"/>
                          <a:gd name="T25" fmla="*/ 0 h 1453"/>
                          <a:gd name="T26" fmla="*/ 0 w 1211"/>
                          <a:gd name="T27" fmla="*/ 0 h 1453"/>
                          <a:gd name="T28" fmla="*/ 0 w 1211"/>
                          <a:gd name="T29" fmla="*/ 0 h 1453"/>
                          <a:gd name="T30" fmla="*/ 1 w 1211"/>
                          <a:gd name="T31" fmla="*/ 0 h 1453"/>
                          <a:gd name="T32" fmla="*/ 0 w 1211"/>
                          <a:gd name="T33" fmla="*/ 0 h 1453"/>
                          <a:gd name="T34" fmla="*/ 0 w 1211"/>
                          <a:gd name="T35" fmla="*/ 0 h 1453"/>
                          <a:gd name="T36" fmla="*/ 1 w 1211"/>
                          <a:gd name="T37" fmla="*/ 0 h 1453"/>
                          <a:gd name="T38" fmla="*/ 0 w 1211"/>
                          <a:gd name="T39" fmla="*/ 0 h 14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1"/>
                          <a:gd name="T61" fmla="*/ 0 h 1453"/>
                          <a:gd name="T62" fmla="*/ 1211 w 1211"/>
                          <a:gd name="T63" fmla="*/ 1453 h 14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1" h="1453">
                            <a:moveTo>
                              <a:pt x="0" y="180"/>
                            </a:moveTo>
                            <a:lnTo>
                              <a:pt x="561" y="180"/>
                            </a:lnTo>
                            <a:lnTo>
                              <a:pt x="561" y="1452"/>
                            </a:lnTo>
                            <a:lnTo>
                              <a:pt x="1210" y="1452"/>
                            </a:lnTo>
                            <a:lnTo>
                              <a:pt x="0" y="180"/>
                            </a:lnTo>
                            <a:close/>
                            <a:moveTo>
                              <a:pt x="0" y="230"/>
                            </a:moveTo>
                            <a:lnTo>
                              <a:pt x="561" y="230"/>
                            </a:lnTo>
                            <a:lnTo>
                              <a:pt x="0" y="230"/>
                            </a:lnTo>
                            <a:close/>
                            <a:moveTo>
                              <a:pt x="665" y="0"/>
                            </a:moveTo>
                            <a:lnTo>
                              <a:pt x="1108" y="0"/>
                            </a:lnTo>
                            <a:lnTo>
                              <a:pt x="665" y="0"/>
                            </a:lnTo>
                            <a:close/>
                            <a:moveTo>
                              <a:pt x="751" y="163"/>
                            </a:moveTo>
                            <a:lnTo>
                              <a:pt x="1019" y="163"/>
                            </a:lnTo>
                            <a:lnTo>
                              <a:pt x="751" y="163"/>
                            </a:lnTo>
                            <a:close/>
                            <a:moveTo>
                              <a:pt x="751" y="140"/>
                            </a:moveTo>
                            <a:lnTo>
                              <a:pt x="1019" y="140"/>
                            </a:lnTo>
                            <a:lnTo>
                              <a:pt x="751" y="140"/>
                            </a:lnTo>
                            <a:close/>
                            <a:moveTo>
                              <a:pt x="751" y="150"/>
                            </a:moveTo>
                            <a:lnTo>
                              <a:pt x="1019" y="150"/>
                            </a:lnTo>
                            <a:lnTo>
                              <a:pt x="751" y="150"/>
                            </a:lnTo>
                            <a:close/>
                          </a:path>
                        </a:pathLst>
                      </a:custGeom>
                      <a:noFill/>
                      <a:ln w="14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161" name="Freeform 1553"/>
                      <p:cNvSpPr>
                        <a:spLocks/>
                      </p:cNvSpPr>
                      <p:nvPr/>
                    </p:nvSpPr>
                    <p:spPr bwMode="auto">
                      <a:xfrm>
                        <a:off x="73" y="30"/>
                        <a:ext cx="153" cy="306"/>
                      </a:xfrm>
                      <a:custGeom>
                        <a:avLst/>
                        <a:gdLst>
                          <a:gd name="T0" fmla="*/ 0 w 681"/>
                          <a:gd name="T1" fmla="*/ 0 h 1352"/>
                          <a:gd name="T2" fmla="*/ 0 w 681"/>
                          <a:gd name="T3" fmla="*/ 0 h 1352"/>
                          <a:gd name="T4" fmla="*/ 0 w 681"/>
                          <a:gd name="T5" fmla="*/ 0 h 1352"/>
                          <a:gd name="T6" fmla="*/ 0 w 681"/>
                          <a:gd name="T7" fmla="*/ 0 h 1352"/>
                          <a:gd name="T8" fmla="*/ 0 w 681"/>
                          <a:gd name="T9" fmla="*/ 0 h 1352"/>
                          <a:gd name="T10" fmla="*/ 0 w 681"/>
                          <a:gd name="T11" fmla="*/ 0 h 1352"/>
                          <a:gd name="T12" fmla="*/ 0 w 681"/>
                          <a:gd name="T13" fmla="*/ 0 h 1352"/>
                          <a:gd name="T14" fmla="*/ 0 w 681"/>
                          <a:gd name="T15" fmla="*/ 0 h 1352"/>
                          <a:gd name="T16" fmla="*/ 0 w 681"/>
                          <a:gd name="T17" fmla="*/ 0 h 1352"/>
                          <a:gd name="T18" fmla="*/ 0 w 681"/>
                          <a:gd name="T19" fmla="*/ 0 h 1352"/>
                          <a:gd name="T20" fmla="*/ 0 w 681"/>
                          <a:gd name="T21" fmla="*/ 0 h 1352"/>
                          <a:gd name="T22" fmla="*/ 0 w 681"/>
                          <a:gd name="T23" fmla="*/ 0 h 1352"/>
                          <a:gd name="T24" fmla="*/ 0 w 681"/>
                          <a:gd name="T25" fmla="*/ 0 h 1352"/>
                          <a:gd name="T26" fmla="*/ 0 w 681"/>
                          <a:gd name="T27" fmla="*/ 0 h 1352"/>
                          <a:gd name="T28" fmla="*/ 0 w 681"/>
                          <a:gd name="T29" fmla="*/ 0 h 1352"/>
                          <a:gd name="T30" fmla="*/ 0 w 681"/>
                          <a:gd name="T31" fmla="*/ 1 h 1352"/>
                          <a:gd name="T32" fmla="*/ 0 w 681"/>
                          <a:gd name="T33" fmla="*/ 1 h 1352"/>
                          <a:gd name="T34" fmla="*/ 0 w 681"/>
                          <a:gd name="T35" fmla="*/ 1 h 1352"/>
                          <a:gd name="T36" fmla="*/ 0 w 681"/>
                          <a:gd name="T37" fmla="*/ 1 h 1352"/>
                          <a:gd name="T38" fmla="*/ 0 w 681"/>
                          <a:gd name="T39" fmla="*/ 1 h 1352"/>
                          <a:gd name="T40" fmla="*/ 0 w 681"/>
                          <a:gd name="T41" fmla="*/ 1 h 1352"/>
                          <a:gd name="T42" fmla="*/ 0 w 681"/>
                          <a:gd name="T43" fmla="*/ 0 h 1352"/>
                          <a:gd name="T44" fmla="*/ 0 w 681"/>
                          <a:gd name="T45" fmla="*/ 0 h 1352"/>
                          <a:gd name="T46" fmla="*/ 0 w 681"/>
                          <a:gd name="T47" fmla="*/ 0 h 1352"/>
                          <a:gd name="T48" fmla="*/ 0 w 681"/>
                          <a:gd name="T49" fmla="*/ 0 h 1352"/>
                          <a:gd name="T50" fmla="*/ 0 w 681"/>
                          <a:gd name="T51" fmla="*/ 0 h 1352"/>
                          <a:gd name="T52" fmla="*/ 0 w 681"/>
                          <a:gd name="T53" fmla="*/ 0 h 1352"/>
                          <a:gd name="T54" fmla="*/ 0 w 681"/>
                          <a:gd name="T55" fmla="*/ 0 h 1352"/>
                          <a:gd name="T56" fmla="*/ 0 w 681"/>
                          <a:gd name="T57" fmla="*/ 0 h 1352"/>
                          <a:gd name="T58" fmla="*/ 0 w 681"/>
                          <a:gd name="T59" fmla="*/ 0 h 1352"/>
                          <a:gd name="T60" fmla="*/ 0 w 681"/>
                          <a:gd name="T61" fmla="*/ 0 h 1352"/>
                          <a:gd name="T62" fmla="*/ 0 w 681"/>
                          <a:gd name="T63" fmla="*/ 0 h 1352"/>
                          <a:gd name="T64" fmla="*/ 0 w 681"/>
                          <a:gd name="T65" fmla="*/ 0 h 1352"/>
                          <a:gd name="T66" fmla="*/ 0 w 681"/>
                          <a:gd name="T67" fmla="*/ 0 h 1352"/>
                          <a:gd name="T68" fmla="*/ 0 w 681"/>
                          <a:gd name="T69" fmla="*/ 0 h 1352"/>
                          <a:gd name="T70" fmla="*/ 0 w 681"/>
                          <a:gd name="T71" fmla="*/ 0 h 1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1"/>
                          <a:gd name="T109" fmla="*/ 0 h 1352"/>
                          <a:gd name="T110" fmla="*/ 681 w 681"/>
                          <a:gd name="T111" fmla="*/ 1352 h 135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1" h="1352">
                            <a:moveTo>
                              <a:pt x="533" y="340"/>
                            </a:moveTo>
                            <a:lnTo>
                              <a:pt x="509" y="340"/>
                            </a:lnTo>
                            <a:lnTo>
                              <a:pt x="533" y="340"/>
                            </a:lnTo>
                            <a:close/>
                            <a:moveTo>
                              <a:pt x="490" y="340"/>
                            </a:moveTo>
                            <a:lnTo>
                              <a:pt x="467" y="340"/>
                            </a:lnTo>
                            <a:lnTo>
                              <a:pt x="490" y="340"/>
                            </a:lnTo>
                            <a:close/>
                            <a:moveTo>
                              <a:pt x="401" y="525"/>
                            </a:moveTo>
                            <a:lnTo>
                              <a:pt x="428" y="525"/>
                            </a:lnTo>
                            <a:lnTo>
                              <a:pt x="401" y="525"/>
                            </a:lnTo>
                            <a:close/>
                            <a:moveTo>
                              <a:pt x="401" y="733"/>
                            </a:moveTo>
                            <a:lnTo>
                              <a:pt x="428" y="733"/>
                            </a:lnTo>
                            <a:lnTo>
                              <a:pt x="401" y="733"/>
                            </a:lnTo>
                            <a:close/>
                            <a:moveTo>
                              <a:pt x="401" y="941"/>
                            </a:moveTo>
                            <a:lnTo>
                              <a:pt x="428" y="941"/>
                            </a:lnTo>
                            <a:lnTo>
                              <a:pt x="401" y="941"/>
                            </a:lnTo>
                            <a:close/>
                            <a:moveTo>
                              <a:pt x="401" y="1143"/>
                            </a:moveTo>
                            <a:lnTo>
                              <a:pt x="428" y="1143"/>
                            </a:lnTo>
                            <a:lnTo>
                              <a:pt x="401" y="1143"/>
                            </a:lnTo>
                            <a:close/>
                            <a:moveTo>
                              <a:pt x="401" y="1351"/>
                            </a:moveTo>
                            <a:lnTo>
                              <a:pt x="428" y="1351"/>
                            </a:lnTo>
                            <a:lnTo>
                              <a:pt x="401" y="1351"/>
                            </a:lnTo>
                            <a:close/>
                            <a:moveTo>
                              <a:pt x="426" y="50"/>
                            </a:moveTo>
                            <a:lnTo>
                              <a:pt x="447" y="50"/>
                            </a:lnTo>
                            <a:lnTo>
                              <a:pt x="426" y="50"/>
                            </a:lnTo>
                            <a:close/>
                            <a:moveTo>
                              <a:pt x="669" y="145"/>
                            </a:moveTo>
                            <a:lnTo>
                              <a:pt x="680" y="145"/>
                            </a:lnTo>
                            <a:lnTo>
                              <a:pt x="669" y="145"/>
                            </a:lnTo>
                            <a:close/>
                            <a:moveTo>
                              <a:pt x="117" y="0"/>
                            </a:moveTo>
                            <a:lnTo>
                              <a:pt x="143" y="0"/>
                            </a:lnTo>
                            <a:lnTo>
                              <a:pt x="117" y="0"/>
                            </a:lnTo>
                            <a:close/>
                            <a:moveTo>
                              <a:pt x="50" y="0"/>
                            </a:moveTo>
                            <a:lnTo>
                              <a:pt x="89" y="0"/>
                            </a:lnTo>
                            <a:lnTo>
                              <a:pt x="50" y="0"/>
                            </a:lnTo>
                            <a:close/>
                            <a:moveTo>
                              <a:pt x="0" y="0"/>
                            </a:moveTo>
                            <a:lnTo>
                              <a:pt x="38" y="0"/>
                            </a:lnTo>
                            <a:lnTo>
                              <a:pt x="0" y="0"/>
                            </a:lnTo>
                            <a:close/>
                          </a:path>
                        </a:pathLst>
                      </a:custGeom>
                      <a:noFill/>
                      <a:ln w="3240"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162" name="Freeform 1554"/>
                      <p:cNvSpPr>
                        <a:spLocks/>
                      </p:cNvSpPr>
                      <p:nvPr/>
                    </p:nvSpPr>
                    <p:spPr bwMode="auto">
                      <a:xfrm>
                        <a:off x="23" y="5"/>
                        <a:ext cx="174" cy="355"/>
                      </a:xfrm>
                      <a:custGeom>
                        <a:avLst/>
                        <a:gdLst>
                          <a:gd name="T0" fmla="*/ 0 w 771"/>
                          <a:gd name="T1" fmla="*/ 1 h 1569"/>
                          <a:gd name="T2" fmla="*/ 0 w 771"/>
                          <a:gd name="T3" fmla="*/ 1 h 1569"/>
                          <a:gd name="T4" fmla="*/ 0 w 771"/>
                          <a:gd name="T5" fmla="*/ 0 h 1569"/>
                          <a:gd name="T6" fmla="*/ 0 w 771"/>
                          <a:gd name="T7" fmla="*/ 0 h 1569"/>
                          <a:gd name="T8" fmla="*/ 0 w 771"/>
                          <a:gd name="T9" fmla="*/ 1 h 1569"/>
                          <a:gd name="T10" fmla="*/ 0 w 771"/>
                          <a:gd name="T11" fmla="*/ 1 h 1569"/>
                          <a:gd name="T12" fmla="*/ 0 w 771"/>
                          <a:gd name="T13" fmla="*/ 1 h 1569"/>
                          <a:gd name="T14" fmla="*/ 0 w 771"/>
                          <a:gd name="T15" fmla="*/ 0 h 1569"/>
                          <a:gd name="T16" fmla="*/ 0 w 771"/>
                          <a:gd name="T17" fmla="*/ 0 h 1569"/>
                          <a:gd name="T18" fmla="*/ 0 w 771"/>
                          <a:gd name="T19" fmla="*/ 1 h 15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
                          <a:gd name="T31" fmla="*/ 0 h 1569"/>
                          <a:gd name="T32" fmla="*/ 771 w 771"/>
                          <a:gd name="T33" fmla="*/ 1569 h 15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 h="1569">
                            <a:moveTo>
                              <a:pt x="0" y="1568"/>
                            </a:moveTo>
                            <a:lnTo>
                              <a:pt x="770" y="1568"/>
                            </a:lnTo>
                            <a:lnTo>
                              <a:pt x="770" y="0"/>
                            </a:lnTo>
                            <a:lnTo>
                              <a:pt x="0" y="0"/>
                            </a:lnTo>
                            <a:lnTo>
                              <a:pt x="0" y="1568"/>
                            </a:lnTo>
                            <a:close/>
                            <a:moveTo>
                              <a:pt x="6" y="1553"/>
                            </a:moveTo>
                            <a:lnTo>
                              <a:pt x="759" y="1553"/>
                            </a:lnTo>
                            <a:lnTo>
                              <a:pt x="759" y="10"/>
                            </a:lnTo>
                            <a:lnTo>
                              <a:pt x="6" y="10"/>
                            </a:lnTo>
                            <a:lnTo>
                              <a:pt x="6" y="15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3" name="Freeform 1555"/>
                      <p:cNvSpPr>
                        <a:spLocks/>
                      </p:cNvSpPr>
                      <p:nvPr/>
                    </p:nvSpPr>
                    <p:spPr bwMode="auto">
                      <a:xfrm>
                        <a:off x="24" y="7"/>
                        <a:ext cx="171" cy="349"/>
                      </a:xfrm>
                      <a:custGeom>
                        <a:avLst/>
                        <a:gdLst>
                          <a:gd name="T0" fmla="*/ 0 w 758"/>
                          <a:gd name="T1" fmla="*/ 1 h 1543"/>
                          <a:gd name="T2" fmla="*/ 0 w 758"/>
                          <a:gd name="T3" fmla="*/ 1 h 1543"/>
                          <a:gd name="T4" fmla="*/ 0 w 758"/>
                          <a:gd name="T5" fmla="*/ 0 h 1543"/>
                          <a:gd name="T6" fmla="*/ 0 w 758"/>
                          <a:gd name="T7" fmla="*/ 0 h 1543"/>
                          <a:gd name="T8" fmla="*/ 0 w 758"/>
                          <a:gd name="T9" fmla="*/ 1 h 1543"/>
                          <a:gd name="T10" fmla="*/ 0 w 758"/>
                          <a:gd name="T11" fmla="*/ 1 h 1543"/>
                          <a:gd name="T12" fmla="*/ 0 w 758"/>
                          <a:gd name="T13" fmla="*/ 1 h 1543"/>
                          <a:gd name="T14" fmla="*/ 0 w 758"/>
                          <a:gd name="T15" fmla="*/ 0 h 1543"/>
                          <a:gd name="T16" fmla="*/ 0 w 758"/>
                          <a:gd name="T17" fmla="*/ 0 h 1543"/>
                          <a:gd name="T18" fmla="*/ 0 w 758"/>
                          <a:gd name="T19" fmla="*/ 1 h 15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8"/>
                          <a:gd name="T31" fmla="*/ 0 h 1543"/>
                          <a:gd name="T32" fmla="*/ 758 w 758"/>
                          <a:gd name="T33" fmla="*/ 1543 h 15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8" h="1543">
                            <a:moveTo>
                              <a:pt x="0" y="1542"/>
                            </a:moveTo>
                            <a:lnTo>
                              <a:pt x="757" y="1542"/>
                            </a:lnTo>
                            <a:lnTo>
                              <a:pt x="757" y="0"/>
                            </a:lnTo>
                            <a:lnTo>
                              <a:pt x="0" y="0"/>
                            </a:lnTo>
                            <a:lnTo>
                              <a:pt x="0" y="1542"/>
                            </a:lnTo>
                            <a:close/>
                            <a:moveTo>
                              <a:pt x="6" y="1527"/>
                            </a:moveTo>
                            <a:lnTo>
                              <a:pt x="750" y="1527"/>
                            </a:lnTo>
                            <a:lnTo>
                              <a:pt x="750" y="13"/>
                            </a:lnTo>
                            <a:lnTo>
                              <a:pt x="6" y="13"/>
                            </a:lnTo>
                            <a:lnTo>
                              <a:pt x="6" y="1527"/>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4" name="Freeform 1556"/>
                      <p:cNvSpPr>
                        <a:spLocks/>
                      </p:cNvSpPr>
                      <p:nvPr/>
                    </p:nvSpPr>
                    <p:spPr bwMode="auto">
                      <a:xfrm>
                        <a:off x="26" y="10"/>
                        <a:ext cx="168" cy="342"/>
                      </a:xfrm>
                      <a:custGeom>
                        <a:avLst/>
                        <a:gdLst>
                          <a:gd name="T0" fmla="*/ 0 w 745"/>
                          <a:gd name="T1" fmla="*/ 1 h 1514"/>
                          <a:gd name="T2" fmla="*/ 0 w 745"/>
                          <a:gd name="T3" fmla="*/ 1 h 1514"/>
                          <a:gd name="T4" fmla="*/ 0 w 745"/>
                          <a:gd name="T5" fmla="*/ 0 h 1514"/>
                          <a:gd name="T6" fmla="*/ 0 w 745"/>
                          <a:gd name="T7" fmla="*/ 0 h 1514"/>
                          <a:gd name="T8" fmla="*/ 0 w 745"/>
                          <a:gd name="T9" fmla="*/ 1 h 1514"/>
                          <a:gd name="T10" fmla="*/ 0 w 745"/>
                          <a:gd name="T11" fmla="*/ 1 h 1514"/>
                          <a:gd name="T12" fmla="*/ 0 w 745"/>
                          <a:gd name="T13" fmla="*/ 1 h 1514"/>
                          <a:gd name="T14" fmla="*/ 0 w 745"/>
                          <a:gd name="T15" fmla="*/ 0 h 1514"/>
                          <a:gd name="T16" fmla="*/ 0 w 745"/>
                          <a:gd name="T17" fmla="*/ 0 h 1514"/>
                          <a:gd name="T18" fmla="*/ 0 w 745"/>
                          <a:gd name="T19" fmla="*/ 1 h 1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514"/>
                          <a:gd name="T32" fmla="*/ 745 w 745"/>
                          <a:gd name="T33" fmla="*/ 1514 h 1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514">
                            <a:moveTo>
                              <a:pt x="0" y="1513"/>
                            </a:moveTo>
                            <a:lnTo>
                              <a:pt x="744" y="1513"/>
                            </a:lnTo>
                            <a:lnTo>
                              <a:pt x="744" y="0"/>
                            </a:lnTo>
                            <a:lnTo>
                              <a:pt x="0" y="0"/>
                            </a:lnTo>
                            <a:lnTo>
                              <a:pt x="0" y="1513"/>
                            </a:lnTo>
                            <a:close/>
                            <a:moveTo>
                              <a:pt x="6" y="1498"/>
                            </a:moveTo>
                            <a:lnTo>
                              <a:pt x="738" y="1498"/>
                            </a:lnTo>
                            <a:lnTo>
                              <a:pt x="738" y="14"/>
                            </a:lnTo>
                            <a:lnTo>
                              <a:pt x="6" y="14"/>
                            </a:lnTo>
                            <a:lnTo>
                              <a:pt x="6" y="1498"/>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5" name="Freeform 1557"/>
                      <p:cNvSpPr>
                        <a:spLocks/>
                      </p:cNvSpPr>
                      <p:nvPr/>
                    </p:nvSpPr>
                    <p:spPr bwMode="auto">
                      <a:xfrm>
                        <a:off x="27" y="14"/>
                        <a:ext cx="165" cy="335"/>
                      </a:xfrm>
                      <a:custGeom>
                        <a:avLst/>
                        <a:gdLst>
                          <a:gd name="T0" fmla="*/ 0 w 733"/>
                          <a:gd name="T1" fmla="*/ 1 h 1483"/>
                          <a:gd name="T2" fmla="*/ 0 w 733"/>
                          <a:gd name="T3" fmla="*/ 1 h 1483"/>
                          <a:gd name="T4" fmla="*/ 0 w 733"/>
                          <a:gd name="T5" fmla="*/ 0 h 1483"/>
                          <a:gd name="T6" fmla="*/ 0 w 733"/>
                          <a:gd name="T7" fmla="*/ 0 h 1483"/>
                          <a:gd name="T8" fmla="*/ 0 w 733"/>
                          <a:gd name="T9" fmla="*/ 1 h 1483"/>
                          <a:gd name="T10" fmla="*/ 0 w 733"/>
                          <a:gd name="T11" fmla="*/ 1 h 1483"/>
                          <a:gd name="T12" fmla="*/ 0 w 733"/>
                          <a:gd name="T13" fmla="*/ 1 h 1483"/>
                          <a:gd name="T14" fmla="*/ 0 w 733"/>
                          <a:gd name="T15" fmla="*/ 0 h 1483"/>
                          <a:gd name="T16" fmla="*/ 0 w 733"/>
                          <a:gd name="T17" fmla="*/ 0 h 1483"/>
                          <a:gd name="T18" fmla="*/ 0 w 733"/>
                          <a:gd name="T19" fmla="*/ 1 h 1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1483"/>
                          <a:gd name="T32" fmla="*/ 733 w 733"/>
                          <a:gd name="T33" fmla="*/ 1483 h 14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1483">
                            <a:moveTo>
                              <a:pt x="0" y="1482"/>
                            </a:moveTo>
                            <a:lnTo>
                              <a:pt x="732" y="1482"/>
                            </a:lnTo>
                            <a:lnTo>
                              <a:pt x="732" y="0"/>
                            </a:lnTo>
                            <a:lnTo>
                              <a:pt x="0" y="0"/>
                            </a:lnTo>
                            <a:lnTo>
                              <a:pt x="0" y="1482"/>
                            </a:lnTo>
                            <a:close/>
                            <a:moveTo>
                              <a:pt x="11" y="1467"/>
                            </a:moveTo>
                            <a:lnTo>
                              <a:pt x="723" y="1467"/>
                            </a:lnTo>
                            <a:lnTo>
                              <a:pt x="723" y="14"/>
                            </a:lnTo>
                            <a:lnTo>
                              <a:pt x="11" y="14"/>
                            </a:lnTo>
                            <a:lnTo>
                              <a:pt x="11" y="146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6" name="Freeform 1558"/>
                      <p:cNvSpPr>
                        <a:spLocks/>
                      </p:cNvSpPr>
                      <p:nvPr/>
                    </p:nvSpPr>
                    <p:spPr bwMode="auto">
                      <a:xfrm>
                        <a:off x="29" y="17"/>
                        <a:ext cx="161" cy="328"/>
                      </a:xfrm>
                      <a:custGeom>
                        <a:avLst/>
                        <a:gdLst>
                          <a:gd name="T0" fmla="*/ 0 w 716"/>
                          <a:gd name="T1" fmla="*/ 1 h 1453"/>
                          <a:gd name="T2" fmla="*/ 0 w 716"/>
                          <a:gd name="T3" fmla="*/ 1 h 1453"/>
                          <a:gd name="T4" fmla="*/ 0 w 716"/>
                          <a:gd name="T5" fmla="*/ 0 h 1453"/>
                          <a:gd name="T6" fmla="*/ 0 w 716"/>
                          <a:gd name="T7" fmla="*/ 0 h 1453"/>
                          <a:gd name="T8" fmla="*/ 0 w 716"/>
                          <a:gd name="T9" fmla="*/ 1 h 1453"/>
                          <a:gd name="T10" fmla="*/ 0 w 716"/>
                          <a:gd name="T11" fmla="*/ 1 h 1453"/>
                          <a:gd name="T12" fmla="*/ 0 w 716"/>
                          <a:gd name="T13" fmla="*/ 1 h 1453"/>
                          <a:gd name="T14" fmla="*/ 0 w 716"/>
                          <a:gd name="T15" fmla="*/ 0 h 1453"/>
                          <a:gd name="T16" fmla="*/ 0 w 716"/>
                          <a:gd name="T17" fmla="*/ 0 h 1453"/>
                          <a:gd name="T18" fmla="*/ 0 w 716"/>
                          <a:gd name="T19" fmla="*/ 1 h 1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453"/>
                          <a:gd name="T32" fmla="*/ 716 w 716"/>
                          <a:gd name="T33" fmla="*/ 1453 h 14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453">
                            <a:moveTo>
                              <a:pt x="0" y="1452"/>
                            </a:moveTo>
                            <a:lnTo>
                              <a:pt x="715" y="1452"/>
                            </a:lnTo>
                            <a:lnTo>
                              <a:pt x="715" y="0"/>
                            </a:lnTo>
                            <a:lnTo>
                              <a:pt x="0" y="0"/>
                            </a:lnTo>
                            <a:lnTo>
                              <a:pt x="0" y="1452"/>
                            </a:lnTo>
                            <a:close/>
                            <a:moveTo>
                              <a:pt x="6" y="1438"/>
                            </a:moveTo>
                            <a:lnTo>
                              <a:pt x="708" y="1438"/>
                            </a:lnTo>
                            <a:lnTo>
                              <a:pt x="708" y="14"/>
                            </a:lnTo>
                            <a:lnTo>
                              <a:pt x="6" y="14"/>
                            </a:lnTo>
                            <a:lnTo>
                              <a:pt x="6" y="1438"/>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7" name="Freeform 1559"/>
                      <p:cNvSpPr>
                        <a:spLocks/>
                      </p:cNvSpPr>
                      <p:nvPr/>
                    </p:nvSpPr>
                    <p:spPr bwMode="auto">
                      <a:xfrm>
                        <a:off x="31" y="21"/>
                        <a:ext cx="157" cy="322"/>
                      </a:xfrm>
                      <a:custGeom>
                        <a:avLst/>
                        <a:gdLst>
                          <a:gd name="T0" fmla="*/ 0 w 698"/>
                          <a:gd name="T1" fmla="*/ 1 h 1423"/>
                          <a:gd name="T2" fmla="*/ 0 w 698"/>
                          <a:gd name="T3" fmla="*/ 1 h 1423"/>
                          <a:gd name="T4" fmla="*/ 0 w 698"/>
                          <a:gd name="T5" fmla="*/ 0 h 1423"/>
                          <a:gd name="T6" fmla="*/ 0 w 698"/>
                          <a:gd name="T7" fmla="*/ 0 h 1423"/>
                          <a:gd name="T8" fmla="*/ 0 w 698"/>
                          <a:gd name="T9" fmla="*/ 1 h 1423"/>
                          <a:gd name="T10" fmla="*/ 0 w 698"/>
                          <a:gd name="T11" fmla="*/ 1 h 1423"/>
                          <a:gd name="T12" fmla="*/ 0 w 698"/>
                          <a:gd name="T13" fmla="*/ 1 h 1423"/>
                          <a:gd name="T14" fmla="*/ 0 w 698"/>
                          <a:gd name="T15" fmla="*/ 0 h 1423"/>
                          <a:gd name="T16" fmla="*/ 0 w 698"/>
                          <a:gd name="T17" fmla="*/ 0 h 1423"/>
                          <a:gd name="T18" fmla="*/ 0 w 698"/>
                          <a:gd name="T19" fmla="*/ 1 h 14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8"/>
                          <a:gd name="T31" fmla="*/ 0 h 1423"/>
                          <a:gd name="T32" fmla="*/ 698 w 698"/>
                          <a:gd name="T33" fmla="*/ 1423 h 14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8" h="1423">
                            <a:moveTo>
                              <a:pt x="0" y="1422"/>
                            </a:moveTo>
                            <a:lnTo>
                              <a:pt x="697" y="1422"/>
                            </a:lnTo>
                            <a:lnTo>
                              <a:pt x="697" y="0"/>
                            </a:lnTo>
                            <a:lnTo>
                              <a:pt x="0" y="0"/>
                            </a:lnTo>
                            <a:lnTo>
                              <a:pt x="0" y="1422"/>
                            </a:lnTo>
                            <a:close/>
                            <a:moveTo>
                              <a:pt x="6" y="1407"/>
                            </a:moveTo>
                            <a:lnTo>
                              <a:pt x="691" y="1407"/>
                            </a:lnTo>
                            <a:lnTo>
                              <a:pt x="691" y="13"/>
                            </a:lnTo>
                            <a:lnTo>
                              <a:pt x="6" y="13"/>
                            </a:lnTo>
                            <a:lnTo>
                              <a:pt x="6" y="1407"/>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8" name="Freeform 1560"/>
                      <p:cNvSpPr>
                        <a:spLocks/>
                      </p:cNvSpPr>
                      <p:nvPr/>
                    </p:nvSpPr>
                    <p:spPr bwMode="auto">
                      <a:xfrm>
                        <a:off x="32" y="24"/>
                        <a:ext cx="155" cy="315"/>
                      </a:xfrm>
                      <a:custGeom>
                        <a:avLst/>
                        <a:gdLst>
                          <a:gd name="T0" fmla="*/ 0 w 689"/>
                          <a:gd name="T1" fmla="*/ 1 h 1393"/>
                          <a:gd name="T2" fmla="*/ 0 w 689"/>
                          <a:gd name="T3" fmla="*/ 1 h 1393"/>
                          <a:gd name="T4" fmla="*/ 0 w 689"/>
                          <a:gd name="T5" fmla="*/ 0 h 1393"/>
                          <a:gd name="T6" fmla="*/ 0 w 689"/>
                          <a:gd name="T7" fmla="*/ 0 h 1393"/>
                          <a:gd name="T8" fmla="*/ 0 w 689"/>
                          <a:gd name="T9" fmla="*/ 1 h 1393"/>
                          <a:gd name="T10" fmla="*/ 0 w 689"/>
                          <a:gd name="T11" fmla="*/ 1 h 1393"/>
                          <a:gd name="T12" fmla="*/ 0 w 689"/>
                          <a:gd name="T13" fmla="*/ 1 h 1393"/>
                          <a:gd name="T14" fmla="*/ 0 w 689"/>
                          <a:gd name="T15" fmla="*/ 0 h 1393"/>
                          <a:gd name="T16" fmla="*/ 0 w 689"/>
                          <a:gd name="T17" fmla="*/ 0 h 1393"/>
                          <a:gd name="T18" fmla="*/ 0 w 689"/>
                          <a:gd name="T19" fmla="*/ 1 h 13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393"/>
                          <a:gd name="T32" fmla="*/ 689 w 689"/>
                          <a:gd name="T33" fmla="*/ 1393 h 13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393">
                            <a:moveTo>
                              <a:pt x="0" y="1392"/>
                            </a:moveTo>
                            <a:lnTo>
                              <a:pt x="688" y="1392"/>
                            </a:lnTo>
                            <a:lnTo>
                              <a:pt x="688" y="0"/>
                            </a:lnTo>
                            <a:lnTo>
                              <a:pt x="0" y="0"/>
                            </a:lnTo>
                            <a:lnTo>
                              <a:pt x="0" y="1392"/>
                            </a:lnTo>
                            <a:close/>
                            <a:moveTo>
                              <a:pt x="8" y="1373"/>
                            </a:moveTo>
                            <a:lnTo>
                              <a:pt x="677" y="1373"/>
                            </a:lnTo>
                            <a:lnTo>
                              <a:pt x="677" y="19"/>
                            </a:lnTo>
                            <a:lnTo>
                              <a:pt x="8" y="19"/>
                            </a:lnTo>
                            <a:lnTo>
                              <a:pt x="8" y="137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69" name="Freeform 1561"/>
                      <p:cNvSpPr>
                        <a:spLocks/>
                      </p:cNvSpPr>
                      <p:nvPr/>
                    </p:nvSpPr>
                    <p:spPr bwMode="auto">
                      <a:xfrm>
                        <a:off x="35" y="28"/>
                        <a:ext cx="150" cy="307"/>
                      </a:xfrm>
                      <a:custGeom>
                        <a:avLst/>
                        <a:gdLst>
                          <a:gd name="T0" fmla="*/ 0 w 664"/>
                          <a:gd name="T1" fmla="*/ 1 h 1358"/>
                          <a:gd name="T2" fmla="*/ 0 w 664"/>
                          <a:gd name="T3" fmla="*/ 1 h 1358"/>
                          <a:gd name="T4" fmla="*/ 0 w 664"/>
                          <a:gd name="T5" fmla="*/ 0 h 1358"/>
                          <a:gd name="T6" fmla="*/ 0 w 664"/>
                          <a:gd name="T7" fmla="*/ 0 h 1358"/>
                          <a:gd name="T8" fmla="*/ 0 w 664"/>
                          <a:gd name="T9" fmla="*/ 1 h 1358"/>
                          <a:gd name="T10" fmla="*/ 0 w 664"/>
                          <a:gd name="T11" fmla="*/ 1 h 1358"/>
                          <a:gd name="T12" fmla="*/ 0 w 664"/>
                          <a:gd name="T13" fmla="*/ 1 h 1358"/>
                          <a:gd name="T14" fmla="*/ 0 w 664"/>
                          <a:gd name="T15" fmla="*/ 0 h 1358"/>
                          <a:gd name="T16" fmla="*/ 0 w 664"/>
                          <a:gd name="T17" fmla="*/ 0 h 1358"/>
                          <a:gd name="T18" fmla="*/ 0 w 664"/>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358"/>
                          <a:gd name="T32" fmla="*/ 664 w 664"/>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358">
                            <a:moveTo>
                              <a:pt x="0" y="1357"/>
                            </a:moveTo>
                            <a:lnTo>
                              <a:pt x="663" y="1357"/>
                            </a:lnTo>
                            <a:lnTo>
                              <a:pt x="663" y="0"/>
                            </a:lnTo>
                            <a:lnTo>
                              <a:pt x="0" y="0"/>
                            </a:lnTo>
                            <a:lnTo>
                              <a:pt x="0" y="1357"/>
                            </a:lnTo>
                            <a:close/>
                            <a:moveTo>
                              <a:pt x="6" y="1341"/>
                            </a:moveTo>
                            <a:lnTo>
                              <a:pt x="657" y="1341"/>
                            </a:lnTo>
                            <a:lnTo>
                              <a:pt x="657" y="15"/>
                            </a:lnTo>
                            <a:lnTo>
                              <a:pt x="6" y="15"/>
                            </a:lnTo>
                            <a:lnTo>
                              <a:pt x="6" y="1341"/>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0" name="Freeform 1562"/>
                      <p:cNvSpPr>
                        <a:spLocks/>
                      </p:cNvSpPr>
                      <p:nvPr/>
                    </p:nvSpPr>
                    <p:spPr bwMode="auto">
                      <a:xfrm>
                        <a:off x="36" y="32"/>
                        <a:ext cx="148" cy="300"/>
                      </a:xfrm>
                      <a:custGeom>
                        <a:avLst/>
                        <a:gdLst>
                          <a:gd name="T0" fmla="*/ 0 w 656"/>
                          <a:gd name="T1" fmla="*/ 1 h 1327"/>
                          <a:gd name="T2" fmla="*/ 0 w 656"/>
                          <a:gd name="T3" fmla="*/ 1 h 1327"/>
                          <a:gd name="T4" fmla="*/ 0 w 656"/>
                          <a:gd name="T5" fmla="*/ 0 h 1327"/>
                          <a:gd name="T6" fmla="*/ 0 w 656"/>
                          <a:gd name="T7" fmla="*/ 0 h 1327"/>
                          <a:gd name="T8" fmla="*/ 0 w 656"/>
                          <a:gd name="T9" fmla="*/ 1 h 1327"/>
                          <a:gd name="T10" fmla="*/ 0 w 656"/>
                          <a:gd name="T11" fmla="*/ 1 h 1327"/>
                          <a:gd name="T12" fmla="*/ 0 w 656"/>
                          <a:gd name="T13" fmla="*/ 1 h 1327"/>
                          <a:gd name="T14" fmla="*/ 0 w 656"/>
                          <a:gd name="T15" fmla="*/ 0 h 1327"/>
                          <a:gd name="T16" fmla="*/ 0 w 656"/>
                          <a:gd name="T17" fmla="*/ 0 h 1327"/>
                          <a:gd name="T18" fmla="*/ 0 w 656"/>
                          <a:gd name="T19" fmla="*/ 1 h 1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1327"/>
                          <a:gd name="T32" fmla="*/ 656 w 656"/>
                          <a:gd name="T33" fmla="*/ 1327 h 13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1327">
                            <a:moveTo>
                              <a:pt x="0" y="1326"/>
                            </a:moveTo>
                            <a:lnTo>
                              <a:pt x="655" y="1326"/>
                            </a:lnTo>
                            <a:lnTo>
                              <a:pt x="655" y="0"/>
                            </a:lnTo>
                            <a:lnTo>
                              <a:pt x="0" y="0"/>
                            </a:lnTo>
                            <a:lnTo>
                              <a:pt x="0" y="1326"/>
                            </a:lnTo>
                            <a:close/>
                            <a:moveTo>
                              <a:pt x="11" y="1310"/>
                            </a:moveTo>
                            <a:lnTo>
                              <a:pt x="644" y="1310"/>
                            </a:lnTo>
                            <a:lnTo>
                              <a:pt x="644" y="15"/>
                            </a:lnTo>
                            <a:lnTo>
                              <a:pt x="11" y="15"/>
                            </a:lnTo>
                            <a:lnTo>
                              <a:pt x="11" y="131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1" name="Freeform 1563"/>
                      <p:cNvSpPr>
                        <a:spLocks/>
                      </p:cNvSpPr>
                      <p:nvPr/>
                    </p:nvSpPr>
                    <p:spPr bwMode="auto">
                      <a:xfrm>
                        <a:off x="38" y="35"/>
                        <a:ext cx="144" cy="293"/>
                      </a:xfrm>
                      <a:custGeom>
                        <a:avLst/>
                        <a:gdLst>
                          <a:gd name="T0" fmla="*/ 0 w 638"/>
                          <a:gd name="T1" fmla="*/ 1 h 1297"/>
                          <a:gd name="T2" fmla="*/ 0 w 638"/>
                          <a:gd name="T3" fmla="*/ 1 h 1297"/>
                          <a:gd name="T4" fmla="*/ 0 w 638"/>
                          <a:gd name="T5" fmla="*/ 0 h 1297"/>
                          <a:gd name="T6" fmla="*/ 0 w 638"/>
                          <a:gd name="T7" fmla="*/ 0 h 1297"/>
                          <a:gd name="T8" fmla="*/ 0 w 638"/>
                          <a:gd name="T9" fmla="*/ 1 h 1297"/>
                          <a:gd name="T10" fmla="*/ 0 w 638"/>
                          <a:gd name="T11" fmla="*/ 1 h 1297"/>
                          <a:gd name="T12" fmla="*/ 0 w 638"/>
                          <a:gd name="T13" fmla="*/ 1 h 1297"/>
                          <a:gd name="T14" fmla="*/ 0 w 638"/>
                          <a:gd name="T15" fmla="*/ 0 h 1297"/>
                          <a:gd name="T16" fmla="*/ 0 w 638"/>
                          <a:gd name="T17" fmla="*/ 0 h 1297"/>
                          <a:gd name="T18" fmla="*/ 0 w 638"/>
                          <a:gd name="T19" fmla="*/ 1 h 1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1297"/>
                          <a:gd name="T32" fmla="*/ 638 w 638"/>
                          <a:gd name="T33" fmla="*/ 1297 h 1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1297">
                            <a:moveTo>
                              <a:pt x="0" y="1296"/>
                            </a:moveTo>
                            <a:lnTo>
                              <a:pt x="637" y="1296"/>
                            </a:lnTo>
                            <a:lnTo>
                              <a:pt x="637" y="0"/>
                            </a:lnTo>
                            <a:lnTo>
                              <a:pt x="0" y="0"/>
                            </a:lnTo>
                            <a:lnTo>
                              <a:pt x="0" y="1296"/>
                            </a:lnTo>
                            <a:close/>
                            <a:moveTo>
                              <a:pt x="6" y="1278"/>
                            </a:moveTo>
                            <a:lnTo>
                              <a:pt x="630" y="1278"/>
                            </a:lnTo>
                            <a:lnTo>
                              <a:pt x="630" y="17"/>
                            </a:lnTo>
                            <a:lnTo>
                              <a:pt x="6" y="17"/>
                            </a:lnTo>
                            <a:lnTo>
                              <a:pt x="6" y="127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2" name="Freeform 1564"/>
                      <p:cNvSpPr>
                        <a:spLocks/>
                      </p:cNvSpPr>
                      <p:nvPr/>
                    </p:nvSpPr>
                    <p:spPr bwMode="auto">
                      <a:xfrm>
                        <a:off x="40" y="40"/>
                        <a:ext cx="140" cy="284"/>
                      </a:xfrm>
                      <a:custGeom>
                        <a:avLst/>
                        <a:gdLst>
                          <a:gd name="T0" fmla="*/ 0 w 620"/>
                          <a:gd name="T1" fmla="*/ 1 h 1257"/>
                          <a:gd name="T2" fmla="*/ 0 w 620"/>
                          <a:gd name="T3" fmla="*/ 1 h 1257"/>
                          <a:gd name="T4" fmla="*/ 0 w 620"/>
                          <a:gd name="T5" fmla="*/ 0 h 1257"/>
                          <a:gd name="T6" fmla="*/ 0 w 620"/>
                          <a:gd name="T7" fmla="*/ 0 h 1257"/>
                          <a:gd name="T8" fmla="*/ 0 w 620"/>
                          <a:gd name="T9" fmla="*/ 1 h 1257"/>
                          <a:gd name="T10" fmla="*/ 0 w 620"/>
                          <a:gd name="T11" fmla="*/ 1 h 1257"/>
                          <a:gd name="T12" fmla="*/ 0 w 620"/>
                          <a:gd name="T13" fmla="*/ 1 h 1257"/>
                          <a:gd name="T14" fmla="*/ 0 w 620"/>
                          <a:gd name="T15" fmla="*/ 0 h 1257"/>
                          <a:gd name="T16" fmla="*/ 0 w 620"/>
                          <a:gd name="T17" fmla="*/ 0 h 1257"/>
                          <a:gd name="T18" fmla="*/ 0 w 620"/>
                          <a:gd name="T19" fmla="*/ 1 h 1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257"/>
                          <a:gd name="T32" fmla="*/ 620 w 620"/>
                          <a:gd name="T33" fmla="*/ 1257 h 1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257">
                            <a:moveTo>
                              <a:pt x="0" y="1256"/>
                            </a:moveTo>
                            <a:lnTo>
                              <a:pt x="619" y="1256"/>
                            </a:lnTo>
                            <a:lnTo>
                              <a:pt x="619" y="0"/>
                            </a:lnTo>
                            <a:lnTo>
                              <a:pt x="0" y="0"/>
                            </a:lnTo>
                            <a:lnTo>
                              <a:pt x="0" y="1256"/>
                            </a:lnTo>
                            <a:close/>
                            <a:moveTo>
                              <a:pt x="8" y="1241"/>
                            </a:moveTo>
                            <a:lnTo>
                              <a:pt x="611" y="1241"/>
                            </a:lnTo>
                            <a:lnTo>
                              <a:pt x="611" y="14"/>
                            </a:lnTo>
                            <a:lnTo>
                              <a:pt x="8" y="14"/>
                            </a:lnTo>
                            <a:lnTo>
                              <a:pt x="8" y="1241"/>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3" name="Freeform 1565"/>
                      <p:cNvSpPr>
                        <a:spLocks/>
                      </p:cNvSpPr>
                      <p:nvPr/>
                    </p:nvSpPr>
                    <p:spPr bwMode="auto">
                      <a:xfrm>
                        <a:off x="42" y="43"/>
                        <a:ext cx="136" cy="277"/>
                      </a:xfrm>
                      <a:custGeom>
                        <a:avLst/>
                        <a:gdLst>
                          <a:gd name="T0" fmla="*/ 0 w 604"/>
                          <a:gd name="T1" fmla="*/ 1 h 1227"/>
                          <a:gd name="T2" fmla="*/ 0 w 604"/>
                          <a:gd name="T3" fmla="*/ 1 h 1227"/>
                          <a:gd name="T4" fmla="*/ 0 w 604"/>
                          <a:gd name="T5" fmla="*/ 0 h 1227"/>
                          <a:gd name="T6" fmla="*/ 0 w 604"/>
                          <a:gd name="T7" fmla="*/ 0 h 1227"/>
                          <a:gd name="T8" fmla="*/ 0 w 604"/>
                          <a:gd name="T9" fmla="*/ 1 h 1227"/>
                          <a:gd name="T10" fmla="*/ 0 w 604"/>
                          <a:gd name="T11" fmla="*/ 1 h 1227"/>
                          <a:gd name="T12" fmla="*/ 0 w 604"/>
                          <a:gd name="T13" fmla="*/ 1 h 1227"/>
                          <a:gd name="T14" fmla="*/ 0 w 604"/>
                          <a:gd name="T15" fmla="*/ 0 h 1227"/>
                          <a:gd name="T16" fmla="*/ 0 w 604"/>
                          <a:gd name="T17" fmla="*/ 0 h 1227"/>
                          <a:gd name="T18" fmla="*/ 0 w 604"/>
                          <a:gd name="T19" fmla="*/ 1 h 1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1227"/>
                          <a:gd name="T32" fmla="*/ 604 w 604"/>
                          <a:gd name="T33" fmla="*/ 1227 h 1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1227">
                            <a:moveTo>
                              <a:pt x="0" y="1226"/>
                            </a:moveTo>
                            <a:lnTo>
                              <a:pt x="603" y="1226"/>
                            </a:lnTo>
                            <a:lnTo>
                              <a:pt x="603" y="0"/>
                            </a:lnTo>
                            <a:lnTo>
                              <a:pt x="0" y="0"/>
                            </a:lnTo>
                            <a:lnTo>
                              <a:pt x="0" y="1226"/>
                            </a:lnTo>
                            <a:close/>
                            <a:moveTo>
                              <a:pt x="10" y="1207"/>
                            </a:moveTo>
                            <a:lnTo>
                              <a:pt x="592" y="1207"/>
                            </a:lnTo>
                            <a:lnTo>
                              <a:pt x="592" y="19"/>
                            </a:lnTo>
                            <a:lnTo>
                              <a:pt x="10" y="19"/>
                            </a:lnTo>
                            <a:lnTo>
                              <a:pt x="10" y="1207"/>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4" name="Freeform 1566"/>
                      <p:cNvSpPr>
                        <a:spLocks/>
                      </p:cNvSpPr>
                      <p:nvPr/>
                    </p:nvSpPr>
                    <p:spPr bwMode="auto">
                      <a:xfrm>
                        <a:off x="44" y="47"/>
                        <a:ext cx="132" cy="270"/>
                      </a:xfrm>
                      <a:custGeom>
                        <a:avLst/>
                        <a:gdLst>
                          <a:gd name="T0" fmla="*/ 0 w 588"/>
                          <a:gd name="T1" fmla="*/ 1 h 1193"/>
                          <a:gd name="T2" fmla="*/ 0 w 588"/>
                          <a:gd name="T3" fmla="*/ 1 h 1193"/>
                          <a:gd name="T4" fmla="*/ 0 w 588"/>
                          <a:gd name="T5" fmla="*/ 0 h 1193"/>
                          <a:gd name="T6" fmla="*/ 0 w 588"/>
                          <a:gd name="T7" fmla="*/ 0 h 1193"/>
                          <a:gd name="T8" fmla="*/ 0 w 588"/>
                          <a:gd name="T9" fmla="*/ 1 h 1193"/>
                          <a:gd name="T10" fmla="*/ 0 w 588"/>
                          <a:gd name="T11" fmla="*/ 1 h 1193"/>
                          <a:gd name="T12" fmla="*/ 0 w 588"/>
                          <a:gd name="T13" fmla="*/ 1 h 1193"/>
                          <a:gd name="T14" fmla="*/ 0 w 588"/>
                          <a:gd name="T15" fmla="*/ 0 h 1193"/>
                          <a:gd name="T16" fmla="*/ 0 w 588"/>
                          <a:gd name="T17" fmla="*/ 0 h 1193"/>
                          <a:gd name="T18" fmla="*/ 0 w 588"/>
                          <a:gd name="T19" fmla="*/ 1 h 1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1193"/>
                          <a:gd name="T32" fmla="*/ 588 w 588"/>
                          <a:gd name="T33" fmla="*/ 1193 h 1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1193">
                            <a:moveTo>
                              <a:pt x="0" y="1192"/>
                            </a:moveTo>
                            <a:lnTo>
                              <a:pt x="587" y="1192"/>
                            </a:lnTo>
                            <a:lnTo>
                              <a:pt x="587" y="0"/>
                            </a:lnTo>
                            <a:lnTo>
                              <a:pt x="0" y="0"/>
                            </a:lnTo>
                            <a:lnTo>
                              <a:pt x="0" y="1192"/>
                            </a:lnTo>
                            <a:close/>
                            <a:moveTo>
                              <a:pt x="9" y="1171"/>
                            </a:moveTo>
                            <a:lnTo>
                              <a:pt x="578" y="1171"/>
                            </a:lnTo>
                            <a:lnTo>
                              <a:pt x="578" y="19"/>
                            </a:lnTo>
                            <a:lnTo>
                              <a:pt x="9" y="19"/>
                            </a:lnTo>
                            <a:lnTo>
                              <a:pt x="9" y="1171"/>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5" name="Freeform 1567"/>
                      <p:cNvSpPr>
                        <a:spLocks/>
                      </p:cNvSpPr>
                      <p:nvPr/>
                    </p:nvSpPr>
                    <p:spPr bwMode="auto">
                      <a:xfrm>
                        <a:off x="47" y="51"/>
                        <a:ext cx="126" cy="260"/>
                      </a:xfrm>
                      <a:custGeom>
                        <a:avLst/>
                        <a:gdLst>
                          <a:gd name="T0" fmla="*/ 0 w 560"/>
                          <a:gd name="T1" fmla="*/ 1 h 1152"/>
                          <a:gd name="T2" fmla="*/ 0 w 560"/>
                          <a:gd name="T3" fmla="*/ 1 h 1152"/>
                          <a:gd name="T4" fmla="*/ 0 w 560"/>
                          <a:gd name="T5" fmla="*/ 0 h 1152"/>
                          <a:gd name="T6" fmla="*/ 0 w 560"/>
                          <a:gd name="T7" fmla="*/ 0 h 1152"/>
                          <a:gd name="T8" fmla="*/ 0 w 560"/>
                          <a:gd name="T9" fmla="*/ 1 h 1152"/>
                          <a:gd name="T10" fmla="*/ 0 w 560"/>
                          <a:gd name="T11" fmla="*/ 1 h 1152"/>
                          <a:gd name="T12" fmla="*/ 0 w 560"/>
                          <a:gd name="T13" fmla="*/ 1 h 1152"/>
                          <a:gd name="T14" fmla="*/ 0 w 560"/>
                          <a:gd name="T15" fmla="*/ 0 h 1152"/>
                          <a:gd name="T16" fmla="*/ 0 w 560"/>
                          <a:gd name="T17" fmla="*/ 0 h 1152"/>
                          <a:gd name="T18" fmla="*/ 0 w 560"/>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
                          <a:gd name="T31" fmla="*/ 0 h 1152"/>
                          <a:gd name="T32" fmla="*/ 560 w 560"/>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 h="1152">
                            <a:moveTo>
                              <a:pt x="0" y="1151"/>
                            </a:moveTo>
                            <a:lnTo>
                              <a:pt x="559" y="1151"/>
                            </a:lnTo>
                            <a:lnTo>
                              <a:pt x="559" y="0"/>
                            </a:lnTo>
                            <a:lnTo>
                              <a:pt x="0" y="0"/>
                            </a:lnTo>
                            <a:lnTo>
                              <a:pt x="0" y="1151"/>
                            </a:lnTo>
                            <a:close/>
                            <a:moveTo>
                              <a:pt x="9" y="1133"/>
                            </a:moveTo>
                            <a:lnTo>
                              <a:pt x="549" y="1133"/>
                            </a:lnTo>
                            <a:lnTo>
                              <a:pt x="549" y="17"/>
                            </a:lnTo>
                            <a:lnTo>
                              <a:pt x="9" y="17"/>
                            </a:lnTo>
                            <a:lnTo>
                              <a:pt x="9" y="113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6" name="Freeform 1568"/>
                      <p:cNvSpPr>
                        <a:spLocks/>
                      </p:cNvSpPr>
                      <p:nvPr/>
                    </p:nvSpPr>
                    <p:spPr bwMode="auto">
                      <a:xfrm>
                        <a:off x="49" y="56"/>
                        <a:ext cx="123" cy="251"/>
                      </a:xfrm>
                      <a:custGeom>
                        <a:avLst/>
                        <a:gdLst>
                          <a:gd name="T0" fmla="*/ 0 w 545"/>
                          <a:gd name="T1" fmla="*/ 1 h 1113"/>
                          <a:gd name="T2" fmla="*/ 0 w 545"/>
                          <a:gd name="T3" fmla="*/ 1 h 1113"/>
                          <a:gd name="T4" fmla="*/ 0 w 545"/>
                          <a:gd name="T5" fmla="*/ 0 h 1113"/>
                          <a:gd name="T6" fmla="*/ 0 w 545"/>
                          <a:gd name="T7" fmla="*/ 0 h 1113"/>
                          <a:gd name="T8" fmla="*/ 0 w 545"/>
                          <a:gd name="T9" fmla="*/ 1 h 1113"/>
                          <a:gd name="T10" fmla="*/ 0 w 545"/>
                          <a:gd name="T11" fmla="*/ 1 h 1113"/>
                          <a:gd name="T12" fmla="*/ 0 w 545"/>
                          <a:gd name="T13" fmla="*/ 1 h 1113"/>
                          <a:gd name="T14" fmla="*/ 0 w 545"/>
                          <a:gd name="T15" fmla="*/ 0 h 1113"/>
                          <a:gd name="T16" fmla="*/ 0 w 545"/>
                          <a:gd name="T17" fmla="*/ 0 h 1113"/>
                          <a:gd name="T18" fmla="*/ 0 w 545"/>
                          <a:gd name="T19" fmla="*/ 1 h 1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1113"/>
                          <a:gd name="T32" fmla="*/ 545 w 545"/>
                          <a:gd name="T33" fmla="*/ 1113 h 1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1113">
                            <a:moveTo>
                              <a:pt x="0" y="1112"/>
                            </a:moveTo>
                            <a:lnTo>
                              <a:pt x="544" y="1112"/>
                            </a:lnTo>
                            <a:lnTo>
                              <a:pt x="544" y="0"/>
                            </a:lnTo>
                            <a:lnTo>
                              <a:pt x="0" y="0"/>
                            </a:lnTo>
                            <a:lnTo>
                              <a:pt x="0" y="1112"/>
                            </a:lnTo>
                            <a:close/>
                            <a:moveTo>
                              <a:pt x="9" y="1090"/>
                            </a:moveTo>
                            <a:lnTo>
                              <a:pt x="535" y="1090"/>
                            </a:lnTo>
                            <a:lnTo>
                              <a:pt x="535" y="22"/>
                            </a:lnTo>
                            <a:lnTo>
                              <a:pt x="9" y="22"/>
                            </a:lnTo>
                            <a:lnTo>
                              <a:pt x="9" y="109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7" name="Freeform 1569"/>
                      <p:cNvSpPr>
                        <a:spLocks/>
                      </p:cNvSpPr>
                      <p:nvPr/>
                    </p:nvSpPr>
                    <p:spPr bwMode="auto">
                      <a:xfrm>
                        <a:off x="50" y="61"/>
                        <a:ext cx="119" cy="241"/>
                      </a:xfrm>
                      <a:custGeom>
                        <a:avLst/>
                        <a:gdLst>
                          <a:gd name="T0" fmla="*/ 0 w 528"/>
                          <a:gd name="T1" fmla="*/ 1 h 1069"/>
                          <a:gd name="T2" fmla="*/ 0 w 528"/>
                          <a:gd name="T3" fmla="*/ 1 h 1069"/>
                          <a:gd name="T4" fmla="*/ 0 w 528"/>
                          <a:gd name="T5" fmla="*/ 0 h 1069"/>
                          <a:gd name="T6" fmla="*/ 0 w 528"/>
                          <a:gd name="T7" fmla="*/ 0 h 1069"/>
                          <a:gd name="T8" fmla="*/ 0 w 528"/>
                          <a:gd name="T9" fmla="*/ 1 h 1069"/>
                          <a:gd name="T10" fmla="*/ 0 w 528"/>
                          <a:gd name="T11" fmla="*/ 1 h 1069"/>
                          <a:gd name="T12" fmla="*/ 0 w 528"/>
                          <a:gd name="T13" fmla="*/ 1 h 1069"/>
                          <a:gd name="T14" fmla="*/ 0 w 528"/>
                          <a:gd name="T15" fmla="*/ 0 h 1069"/>
                          <a:gd name="T16" fmla="*/ 0 w 528"/>
                          <a:gd name="T17" fmla="*/ 0 h 1069"/>
                          <a:gd name="T18" fmla="*/ 0 w 528"/>
                          <a:gd name="T19" fmla="*/ 1 h 10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1069"/>
                          <a:gd name="T32" fmla="*/ 528 w 528"/>
                          <a:gd name="T33" fmla="*/ 1069 h 10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1069">
                            <a:moveTo>
                              <a:pt x="0" y="1068"/>
                            </a:moveTo>
                            <a:lnTo>
                              <a:pt x="527" y="1068"/>
                            </a:lnTo>
                            <a:lnTo>
                              <a:pt x="527" y="0"/>
                            </a:lnTo>
                            <a:lnTo>
                              <a:pt x="0" y="0"/>
                            </a:lnTo>
                            <a:lnTo>
                              <a:pt x="0" y="1068"/>
                            </a:lnTo>
                            <a:close/>
                            <a:moveTo>
                              <a:pt x="11" y="1048"/>
                            </a:moveTo>
                            <a:lnTo>
                              <a:pt x="516" y="1048"/>
                            </a:lnTo>
                            <a:lnTo>
                              <a:pt x="516" y="20"/>
                            </a:lnTo>
                            <a:lnTo>
                              <a:pt x="11" y="20"/>
                            </a:lnTo>
                            <a:lnTo>
                              <a:pt x="11" y="1048"/>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8" name="Freeform 1570"/>
                      <p:cNvSpPr>
                        <a:spLocks/>
                      </p:cNvSpPr>
                      <p:nvPr/>
                    </p:nvSpPr>
                    <p:spPr bwMode="auto">
                      <a:xfrm>
                        <a:off x="52" y="65"/>
                        <a:ext cx="115" cy="233"/>
                      </a:xfrm>
                      <a:custGeom>
                        <a:avLst/>
                        <a:gdLst>
                          <a:gd name="T0" fmla="*/ 0 w 510"/>
                          <a:gd name="T1" fmla="*/ 1 h 1032"/>
                          <a:gd name="T2" fmla="*/ 0 w 510"/>
                          <a:gd name="T3" fmla="*/ 1 h 1032"/>
                          <a:gd name="T4" fmla="*/ 0 w 510"/>
                          <a:gd name="T5" fmla="*/ 0 h 1032"/>
                          <a:gd name="T6" fmla="*/ 0 w 510"/>
                          <a:gd name="T7" fmla="*/ 0 h 1032"/>
                          <a:gd name="T8" fmla="*/ 0 w 510"/>
                          <a:gd name="T9" fmla="*/ 1 h 1032"/>
                          <a:gd name="T10" fmla="*/ 0 w 510"/>
                          <a:gd name="T11" fmla="*/ 1 h 1032"/>
                          <a:gd name="T12" fmla="*/ 0 w 510"/>
                          <a:gd name="T13" fmla="*/ 1 h 1032"/>
                          <a:gd name="T14" fmla="*/ 0 w 510"/>
                          <a:gd name="T15" fmla="*/ 0 h 1032"/>
                          <a:gd name="T16" fmla="*/ 0 w 510"/>
                          <a:gd name="T17" fmla="*/ 0 h 1032"/>
                          <a:gd name="T18" fmla="*/ 0 w 510"/>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0"/>
                          <a:gd name="T31" fmla="*/ 0 h 1032"/>
                          <a:gd name="T32" fmla="*/ 510 w 510"/>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0" h="1032">
                            <a:moveTo>
                              <a:pt x="0" y="1031"/>
                            </a:moveTo>
                            <a:lnTo>
                              <a:pt x="509" y="1031"/>
                            </a:lnTo>
                            <a:lnTo>
                              <a:pt x="509" y="0"/>
                            </a:lnTo>
                            <a:lnTo>
                              <a:pt x="0" y="0"/>
                            </a:lnTo>
                            <a:lnTo>
                              <a:pt x="0" y="1031"/>
                            </a:lnTo>
                            <a:close/>
                            <a:moveTo>
                              <a:pt x="9" y="1009"/>
                            </a:moveTo>
                            <a:lnTo>
                              <a:pt x="500" y="1009"/>
                            </a:lnTo>
                            <a:lnTo>
                              <a:pt x="500" y="23"/>
                            </a:lnTo>
                            <a:lnTo>
                              <a:pt x="9" y="23"/>
                            </a:lnTo>
                            <a:lnTo>
                              <a:pt x="9" y="1009"/>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79" name="Freeform 1571"/>
                      <p:cNvSpPr>
                        <a:spLocks/>
                      </p:cNvSpPr>
                      <p:nvPr/>
                    </p:nvSpPr>
                    <p:spPr bwMode="auto">
                      <a:xfrm>
                        <a:off x="55" y="71"/>
                        <a:ext cx="109" cy="223"/>
                      </a:xfrm>
                      <a:custGeom>
                        <a:avLst/>
                        <a:gdLst>
                          <a:gd name="T0" fmla="*/ 0 w 485"/>
                          <a:gd name="T1" fmla="*/ 0 h 987"/>
                          <a:gd name="T2" fmla="*/ 0 w 485"/>
                          <a:gd name="T3" fmla="*/ 0 h 987"/>
                          <a:gd name="T4" fmla="*/ 0 w 485"/>
                          <a:gd name="T5" fmla="*/ 0 h 987"/>
                          <a:gd name="T6" fmla="*/ 0 w 485"/>
                          <a:gd name="T7" fmla="*/ 0 h 987"/>
                          <a:gd name="T8" fmla="*/ 0 w 485"/>
                          <a:gd name="T9" fmla="*/ 0 h 987"/>
                          <a:gd name="T10" fmla="*/ 0 w 485"/>
                          <a:gd name="T11" fmla="*/ 0 h 987"/>
                          <a:gd name="T12" fmla="*/ 0 w 485"/>
                          <a:gd name="T13" fmla="*/ 0 h 987"/>
                          <a:gd name="T14" fmla="*/ 0 w 485"/>
                          <a:gd name="T15" fmla="*/ 0 h 987"/>
                          <a:gd name="T16" fmla="*/ 0 w 485"/>
                          <a:gd name="T17" fmla="*/ 0 h 987"/>
                          <a:gd name="T18" fmla="*/ 0 w 485"/>
                          <a:gd name="T19" fmla="*/ 0 h 9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5"/>
                          <a:gd name="T31" fmla="*/ 0 h 987"/>
                          <a:gd name="T32" fmla="*/ 485 w 485"/>
                          <a:gd name="T33" fmla="*/ 987 h 9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5" h="987">
                            <a:moveTo>
                              <a:pt x="0" y="986"/>
                            </a:moveTo>
                            <a:lnTo>
                              <a:pt x="484" y="986"/>
                            </a:lnTo>
                            <a:lnTo>
                              <a:pt x="484" y="0"/>
                            </a:lnTo>
                            <a:lnTo>
                              <a:pt x="0" y="0"/>
                            </a:lnTo>
                            <a:lnTo>
                              <a:pt x="0" y="986"/>
                            </a:lnTo>
                            <a:close/>
                            <a:moveTo>
                              <a:pt x="15" y="963"/>
                            </a:moveTo>
                            <a:lnTo>
                              <a:pt x="472" y="963"/>
                            </a:lnTo>
                            <a:lnTo>
                              <a:pt x="472" y="23"/>
                            </a:lnTo>
                            <a:lnTo>
                              <a:pt x="15" y="23"/>
                            </a:lnTo>
                            <a:lnTo>
                              <a:pt x="15" y="963"/>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0" name="Freeform 1572"/>
                      <p:cNvSpPr>
                        <a:spLocks/>
                      </p:cNvSpPr>
                      <p:nvPr/>
                    </p:nvSpPr>
                    <p:spPr bwMode="auto">
                      <a:xfrm>
                        <a:off x="58" y="75"/>
                        <a:ext cx="103" cy="213"/>
                      </a:xfrm>
                      <a:custGeom>
                        <a:avLst/>
                        <a:gdLst>
                          <a:gd name="T0" fmla="*/ 0 w 458"/>
                          <a:gd name="T1" fmla="*/ 0 h 943"/>
                          <a:gd name="T2" fmla="*/ 0 w 458"/>
                          <a:gd name="T3" fmla="*/ 0 h 943"/>
                          <a:gd name="T4" fmla="*/ 0 w 458"/>
                          <a:gd name="T5" fmla="*/ 0 h 943"/>
                          <a:gd name="T6" fmla="*/ 0 w 458"/>
                          <a:gd name="T7" fmla="*/ 0 h 943"/>
                          <a:gd name="T8" fmla="*/ 0 w 458"/>
                          <a:gd name="T9" fmla="*/ 0 h 943"/>
                          <a:gd name="T10" fmla="*/ 0 w 458"/>
                          <a:gd name="T11" fmla="*/ 0 h 943"/>
                          <a:gd name="T12" fmla="*/ 0 w 458"/>
                          <a:gd name="T13" fmla="*/ 0 h 943"/>
                          <a:gd name="T14" fmla="*/ 0 w 458"/>
                          <a:gd name="T15" fmla="*/ 0 h 943"/>
                          <a:gd name="T16" fmla="*/ 0 w 458"/>
                          <a:gd name="T17" fmla="*/ 0 h 943"/>
                          <a:gd name="T18" fmla="*/ 0 w 458"/>
                          <a:gd name="T19" fmla="*/ 0 h 9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8"/>
                          <a:gd name="T31" fmla="*/ 0 h 943"/>
                          <a:gd name="T32" fmla="*/ 458 w 458"/>
                          <a:gd name="T33" fmla="*/ 943 h 9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8" h="943">
                            <a:moveTo>
                              <a:pt x="0" y="942"/>
                            </a:moveTo>
                            <a:lnTo>
                              <a:pt x="457" y="942"/>
                            </a:lnTo>
                            <a:lnTo>
                              <a:pt x="457" y="0"/>
                            </a:lnTo>
                            <a:lnTo>
                              <a:pt x="0" y="0"/>
                            </a:lnTo>
                            <a:lnTo>
                              <a:pt x="0" y="942"/>
                            </a:lnTo>
                            <a:close/>
                            <a:moveTo>
                              <a:pt x="12" y="917"/>
                            </a:moveTo>
                            <a:lnTo>
                              <a:pt x="444" y="917"/>
                            </a:lnTo>
                            <a:lnTo>
                              <a:pt x="444" y="25"/>
                            </a:lnTo>
                            <a:lnTo>
                              <a:pt x="12" y="25"/>
                            </a:lnTo>
                            <a:lnTo>
                              <a:pt x="12" y="91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1" name="Freeform 1573"/>
                      <p:cNvSpPr>
                        <a:spLocks/>
                      </p:cNvSpPr>
                      <p:nvPr/>
                    </p:nvSpPr>
                    <p:spPr bwMode="auto">
                      <a:xfrm>
                        <a:off x="61" y="82"/>
                        <a:ext cx="97" cy="200"/>
                      </a:xfrm>
                      <a:custGeom>
                        <a:avLst/>
                        <a:gdLst>
                          <a:gd name="T0" fmla="*/ 0 w 432"/>
                          <a:gd name="T1" fmla="*/ 0 h 887"/>
                          <a:gd name="T2" fmla="*/ 0 w 432"/>
                          <a:gd name="T3" fmla="*/ 0 h 887"/>
                          <a:gd name="T4" fmla="*/ 0 w 432"/>
                          <a:gd name="T5" fmla="*/ 0 h 887"/>
                          <a:gd name="T6" fmla="*/ 0 w 432"/>
                          <a:gd name="T7" fmla="*/ 0 h 887"/>
                          <a:gd name="T8" fmla="*/ 0 w 432"/>
                          <a:gd name="T9" fmla="*/ 0 h 887"/>
                          <a:gd name="T10" fmla="*/ 0 w 432"/>
                          <a:gd name="T11" fmla="*/ 0 h 887"/>
                          <a:gd name="T12" fmla="*/ 0 w 432"/>
                          <a:gd name="T13" fmla="*/ 0 h 887"/>
                          <a:gd name="T14" fmla="*/ 0 w 432"/>
                          <a:gd name="T15" fmla="*/ 0 h 887"/>
                          <a:gd name="T16" fmla="*/ 0 w 432"/>
                          <a:gd name="T17" fmla="*/ 0 h 887"/>
                          <a:gd name="T18" fmla="*/ 0 w 432"/>
                          <a:gd name="T19" fmla="*/ 0 h 8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
                          <a:gd name="T31" fmla="*/ 0 h 887"/>
                          <a:gd name="T32" fmla="*/ 432 w 432"/>
                          <a:gd name="T33" fmla="*/ 887 h 8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 h="887">
                            <a:moveTo>
                              <a:pt x="0" y="886"/>
                            </a:moveTo>
                            <a:lnTo>
                              <a:pt x="431" y="886"/>
                            </a:lnTo>
                            <a:lnTo>
                              <a:pt x="431" y="0"/>
                            </a:lnTo>
                            <a:lnTo>
                              <a:pt x="0" y="0"/>
                            </a:lnTo>
                            <a:lnTo>
                              <a:pt x="0" y="886"/>
                            </a:lnTo>
                            <a:close/>
                            <a:moveTo>
                              <a:pt x="7" y="864"/>
                            </a:moveTo>
                            <a:lnTo>
                              <a:pt x="421" y="864"/>
                            </a:lnTo>
                            <a:lnTo>
                              <a:pt x="421" y="22"/>
                            </a:lnTo>
                            <a:lnTo>
                              <a:pt x="7" y="22"/>
                            </a:lnTo>
                            <a:lnTo>
                              <a:pt x="7" y="864"/>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2" name="Freeform 1574"/>
                      <p:cNvSpPr>
                        <a:spLocks/>
                      </p:cNvSpPr>
                      <p:nvPr/>
                    </p:nvSpPr>
                    <p:spPr bwMode="auto">
                      <a:xfrm>
                        <a:off x="63" y="86"/>
                        <a:ext cx="93" cy="190"/>
                      </a:xfrm>
                      <a:custGeom>
                        <a:avLst/>
                        <a:gdLst>
                          <a:gd name="T0" fmla="*/ 0 w 416"/>
                          <a:gd name="T1" fmla="*/ 0 h 843"/>
                          <a:gd name="T2" fmla="*/ 0 w 416"/>
                          <a:gd name="T3" fmla="*/ 0 h 843"/>
                          <a:gd name="T4" fmla="*/ 0 w 416"/>
                          <a:gd name="T5" fmla="*/ 0 h 843"/>
                          <a:gd name="T6" fmla="*/ 0 w 416"/>
                          <a:gd name="T7" fmla="*/ 0 h 843"/>
                          <a:gd name="T8" fmla="*/ 0 w 416"/>
                          <a:gd name="T9" fmla="*/ 0 h 843"/>
                          <a:gd name="T10" fmla="*/ 0 w 416"/>
                          <a:gd name="T11" fmla="*/ 0 h 843"/>
                          <a:gd name="T12" fmla="*/ 0 w 416"/>
                          <a:gd name="T13" fmla="*/ 0 h 843"/>
                          <a:gd name="T14" fmla="*/ 0 w 416"/>
                          <a:gd name="T15" fmla="*/ 0 h 843"/>
                          <a:gd name="T16" fmla="*/ 0 w 416"/>
                          <a:gd name="T17" fmla="*/ 0 h 843"/>
                          <a:gd name="T18" fmla="*/ 0 w 416"/>
                          <a:gd name="T19" fmla="*/ 0 h 8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6"/>
                          <a:gd name="T31" fmla="*/ 0 h 843"/>
                          <a:gd name="T32" fmla="*/ 416 w 416"/>
                          <a:gd name="T33" fmla="*/ 843 h 8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6" h="843">
                            <a:moveTo>
                              <a:pt x="0" y="842"/>
                            </a:moveTo>
                            <a:lnTo>
                              <a:pt x="415" y="842"/>
                            </a:lnTo>
                            <a:lnTo>
                              <a:pt x="415" y="0"/>
                            </a:lnTo>
                            <a:lnTo>
                              <a:pt x="0" y="0"/>
                            </a:lnTo>
                            <a:lnTo>
                              <a:pt x="0" y="842"/>
                            </a:lnTo>
                            <a:close/>
                            <a:moveTo>
                              <a:pt x="13" y="815"/>
                            </a:moveTo>
                            <a:lnTo>
                              <a:pt x="402" y="815"/>
                            </a:lnTo>
                            <a:lnTo>
                              <a:pt x="402" y="28"/>
                            </a:lnTo>
                            <a:lnTo>
                              <a:pt x="13" y="28"/>
                            </a:lnTo>
                            <a:lnTo>
                              <a:pt x="13" y="815"/>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3" name="Freeform 1575"/>
                      <p:cNvSpPr>
                        <a:spLocks/>
                      </p:cNvSpPr>
                      <p:nvPr/>
                    </p:nvSpPr>
                    <p:spPr bwMode="auto">
                      <a:xfrm>
                        <a:off x="66" y="92"/>
                        <a:ext cx="87" cy="179"/>
                      </a:xfrm>
                      <a:custGeom>
                        <a:avLst/>
                        <a:gdLst>
                          <a:gd name="T0" fmla="*/ 0 w 390"/>
                          <a:gd name="T1" fmla="*/ 0 h 793"/>
                          <a:gd name="T2" fmla="*/ 0 w 390"/>
                          <a:gd name="T3" fmla="*/ 0 h 793"/>
                          <a:gd name="T4" fmla="*/ 0 w 390"/>
                          <a:gd name="T5" fmla="*/ 0 h 793"/>
                          <a:gd name="T6" fmla="*/ 0 w 390"/>
                          <a:gd name="T7" fmla="*/ 0 h 793"/>
                          <a:gd name="T8" fmla="*/ 0 w 390"/>
                          <a:gd name="T9" fmla="*/ 0 h 793"/>
                          <a:gd name="T10" fmla="*/ 0 w 390"/>
                          <a:gd name="T11" fmla="*/ 0 h 793"/>
                          <a:gd name="T12" fmla="*/ 0 w 390"/>
                          <a:gd name="T13" fmla="*/ 0 h 793"/>
                          <a:gd name="T14" fmla="*/ 0 w 390"/>
                          <a:gd name="T15" fmla="*/ 0 h 793"/>
                          <a:gd name="T16" fmla="*/ 0 w 390"/>
                          <a:gd name="T17" fmla="*/ 0 h 793"/>
                          <a:gd name="T18" fmla="*/ 0 w 390"/>
                          <a:gd name="T19" fmla="*/ 0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793"/>
                          <a:gd name="T32" fmla="*/ 390 w 390"/>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793">
                            <a:moveTo>
                              <a:pt x="0" y="792"/>
                            </a:moveTo>
                            <a:lnTo>
                              <a:pt x="389" y="792"/>
                            </a:lnTo>
                            <a:lnTo>
                              <a:pt x="389" y="0"/>
                            </a:lnTo>
                            <a:lnTo>
                              <a:pt x="0" y="0"/>
                            </a:lnTo>
                            <a:lnTo>
                              <a:pt x="0" y="792"/>
                            </a:lnTo>
                            <a:close/>
                            <a:moveTo>
                              <a:pt x="16" y="761"/>
                            </a:moveTo>
                            <a:lnTo>
                              <a:pt x="374" y="761"/>
                            </a:lnTo>
                            <a:lnTo>
                              <a:pt x="374" y="30"/>
                            </a:lnTo>
                            <a:lnTo>
                              <a:pt x="16" y="30"/>
                            </a:lnTo>
                            <a:lnTo>
                              <a:pt x="16" y="76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4" name="Freeform 1576"/>
                      <p:cNvSpPr>
                        <a:spLocks/>
                      </p:cNvSpPr>
                      <p:nvPr/>
                    </p:nvSpPr>
                    <p:spPr bwMode="auto">
                      <a:xfrm>
                        <a:off x="70" y="99"/>
                        <a:ext cx="80" cy="165"/>
                      </a:xfrm>
                      <a:custGeom>
                        <a:avLst/>
                        <a:gdLst>
                          <a:gd name="T0" fmla="*/ 0 w 356"/>
                          <a:gd name="T1" fmla="*/ 0 h 732"/>
                          <a:gd name="T2" fmla="*/ 0 w 356"/>
                          <a:gd name="T3" fmla="*/ 0 h 732"/>
                          <a:gd name="T4" fmla="*/ 0 w 356"/>
                          <a:gd name="T5" fmla="*/ 0 h 732"/>
                          <a:gd name="T6" fmla="*/ 0 w 356"/>
                          <a:gd name="T7" fmla="*/ 0 h 732"/>
                          <a:gd name="T8" fmla="*/ 0 w 356"/>
                          <a:gd name="T9" fmla="*/ 0 h 732"/>
                          <a:gd name="T10" fmla="*/ 0 w 356"/>
                          <a:gd name="T11" fmla="*/ 0 h 732"/>
                          <a:gd name="T12" fmla="*/ 0 w 356"/>
                          <a:gd name="T13" fmla="*/ 0 h 732"/>
                          <a:gd name="T14" fmla="*/ 0 w 356"/>
                          <a:gd name="T15" fmla="*/ 0 h 732"/>
                          <a:gd name="T16" fmla="*/ 0 w 356"/>
                          <a:gd name="T17" fmla="*/ 0 h 732"/>
                          <a:gd name="T18" fmla="*/ 0 w 356"/>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732"/>
                          <a:gd name="T32" fmla="*/ 356 w 356"/>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732">
                            <a:moveTo>
                              <a:pt x="0" y="731"/>
                            </a:moveTo>
                            <a:lnTo>
                              <a:pt x="355" y="731"/>
                            </a:lnTo>
                            <a:lnTo>
                              <a:pt x="355" y="0"/>
                            </a:lnTo>
                            <a:lnTo>
                              <a:pt x="0" y="0"/>
                            </a:lnTo>
                            <a:lnTo>
                              <a:pt x="0" y="731"/>
                            </a:lnTo>
                            <a:close/>
                            <a:moveTo>
                              <a:pt x="12" y="704"/>
                            </a:moveTo>
                            <a:lnTo>
                              <a:pt x="343" y="704"/>
                            </a:lnTo>
                            <a:lnTo>
                              <a:pt x="343" y="27"/>
                            </a:lnTo>
                            <a:lnTo>
                              <a:pt x="12" y="27"/>
                            </a:lnTo>
                            <a:lnTo>
                              <a:pt x="12" y="704"/>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5" name="Freeform 1577"/>
                      <p:cNvSpPr>
                        <a:spLocks/>
                      </p:cNvSpPr>
                      <p:nvPr/>
                    </p:nvSpPr>
                    <p:spPr bwMode="auto">
                      <a:xfrm>
                        <a:off x="73" y="106"/>
                        <a:ext cx="74" cy="153"/>
                      </a:xfrm>
                      <a:custGeom>
                        <a:avLst/>
                        <a:gdLst>
                          <a:gd name="T0" fmla="*/ 0 w 330"/>
                          <a:gd name="T1" fmla="*/ 0 h 677"/>
                          <a:gd name="T2" fmla="*/ 0 w 330"/>
                          <a:gd name="T3" fmla="*/ 0 h 677"/>
                          <a:gd name="T4" fmla="*/ 0 w 330"/>
                          <a:gd name="T5" fmla="*/ 0 h 677"/>
                          <a:gd name="T6" fmla="*/ 0 w 330"/>
                          <a:gd name="T7" fmla="*/ 0 h 677"/>
                          <a:gd name="T8" fmla="*/ 0 w 330"/>
                          <a:gd name="T9" fmla="*/ 0 h 677"/>
                          <a:gd name="T10" fmla="*/ 0 w 330"/>
                          <a:gd name="T11" fmla="*/ 0 h 677"/>
                          <a:gd name="T12" fmla="*/ 0 w 330"/>
                          <a:gd name="T13" fmla="*/ 0 h 677"/>
                          <a:gd name="T14" fmla="*/ 0 w 330"/>
                          <a:gd name="T15" fmla="*/ 0 h 677"/>
                          <a:gd name="T16" fmla="*/ 0 w 330"/>
                          <a:gd name="T17" fmla="*/ 0 h 677"/>
                          <a:gd name="T18" fmla="*/ 0 w 330"/>
                          <a:gd name="T19" fmla="*/ 0 h 6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0"/>
                          <a:gd name="T31" fmla="*/ 0 h 677"/>
                          <a:gd name="T32" fmla="*/ 330 w 330"/>
                          <a:gd name="T33" fmla="*/ 677 h 6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0" h="677">
                            <a:moveTo>
                              <a:pt x="0" y="676"/>
                            </a:moveTo>
                            <a:lnTo>
                              <a:pt x="329" y="676"/>
                            </a:lnTo>
                            <a:lnTo>
                              <a:pt x="329" y="0"/>
                            </a:lnTo>
                            <a:lnTo>
                              <a:pt x="0" y="0"/>
                            </a:lnTo>
                            <a:lnTo>
                              <a:pt x="0" y="676"/>
                            </a:lnTo>
                            <a:close/>
                            <a:moveTo>
                              <a:pt x="15" y="646"/>
                            </a:moveTo>
                            <a:lnTo>
                              <a:pt x="311" y="646"/>
                            </a:lnTo>
                            <a:lnTo>
                              <a:pt x="311" y="29"/>
                            </a:lnTo>
                            <a:lnTo>
                              <a:pt x="15" y="29"/>
                            </a:lnTo>
                            <a:lnTo>
                              <a:pt x="15" y="646"/>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6" name="Freeform 1578"/>
                      <p:cNvSpPr>
                        <a:spLocks/>
                      </p:cNvSpPr>
                      <p:nvPr/>
                    </p:nvSpPr>
                    <p:spPr bwMode="auto">
                      <a:xfrm>
                        <a:off x="77" y="113"/>
                        <a:ext cx="67" cy="139"/>
                      </a:xfrm>
                      <a:custGeom>
                        <a:avLst/>
                        <a:gdLst>
                          <a:gd name="T0" fmla="*/ 0 w 300"/>
                          <a:gd name="T1" fmla="*/ 0 h 617"/>
                          <a:gd name="T2" fmla="*/ 0 w 300"/>
                          <a:gd name="T3" fmla="*/ 0 h 617"/>
                          <a:gd name="T4" fmla="*/ 0 w 300"/>
                          <a:gd name="T5" fmla="*/ 0 h 617"/>
                          <a:gd name="T6" fmla="*/ 0 w 300"/>
                          <a:gd name="T7" fmla="*/ 0 h 617"/>
                          <a:gd name="T8" fmla="*/ 0 w 300"/>
                          <a:gd name="T9" fmla="*/ 0 h 617"/>
                          <a:gd name="T10" fmla="*/ 0 w 300"/>
                          <a:gd name="T11" fmla="*/ 0 h 617"/>
                          <a:gd name="T12" fmla="*/ 0 w 300"/>
                          <a:gd name="T13" fmla="*/ 0 h 617"/>
                          <a:gd name="T14" fmla="*/ 0 w 300"/>
                          <a:gd name="T15" fmla="*/ 0 h 617"/>
                          <a:gd name="T16" fmla="*/ 0 w 300"/>
                          <a:gd name="T17" fmla="*/ 0 h 617"/>
                          <a:gd name="T18" fmla="*/ 0 w 300"/>
                          <a:gd name="T19" fmla="*/ 0 h 6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617"/>
                          <a:gd name="T32" fmla="*/ 300 w 300"/>
                          <a:gd name="T33" fmla="*/ 617 h 6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617">
                            <a:moveTo>
                              <a:pt x="0" y="616"/>
                            </a:moveTo>
                            <a:lnTo>
                              <a:pt x="299" y="616"/>
                            </a:lnTo>
                            <a:lnTo>
                              <a:pt x="299" y="0"/>
                            </a:lnTo>
                            <a:lnTo>
                              <a:pt x="0" y="0"/>
                            </a:lnTo>
                            <a:lnTo>
                              <a:pt x="0" y="616"/>
                            </a:lnTo>
                            <a:close/>
                            <a:moveTo>
                              <a:pt x="16" y="583"/>
                            </a:moveTo>
                            <a:lnTo>
                              <a:pt x="284" y="583"/>
                            </a:lnTo>
                            <a:lnTo>
                              <a:pt x="284" y="32"/>
                            </a:lnTo>
                            <a:lnTo>
                              <a:pt x="16" y="32"/>
                            </a:lnTo>
                            <a:lnTo>
                              <a:pt x="16" y="583"/>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7" name="Freeform 1579"/>
                      <p:cNvSpPr>
                        <a:spLocks/>
                      </p:cNvSpPr>
                      <p:nvPr/>
                    </p:nvSpPr>
                    <p:spPr bwMode="auto">
                      <a:xfrm>
                        <a:off x="80" y="121"/>
                        <a:ext cx="60" cy="123"/>
                      </a:xfrm>
                      <a:custGeom>
                        <a:avLst/>
                        <a:gdLst>
                          <a:gd name="T0" fmla="*/ 0 w 270"/>
                          <a:gd name="T1" fmla="*/ 0 h 547"/>
                          <a:gd name="T2" fmla="*/ 0 w 270"/>
                          <a:gd name="T3" fmla="*/ 0 h 547"/>
                          <a:gd name="T4" fmla="*/ 0 w 270"/>
                          <a:gd name="T5" fmla="*/ 0 h 547"/>
                          <a:gd name="T6" fmla="*/ 0 w 270"/>
                          <a:gd name="T7" fmla="*/ 0 h 547"/>
                          <a:gd name="T8" fmla="*/ 0 w 270"/>
                          <a:gd name="T9" fmla="*/ 0 h 547"/>
                          <a:gd name="T10" fmla="*/ 0 w 270"/>
                          <a:gd name="T11" fmla="*/ 0 h 547"/>
                          <a:gd name="T12" fmla="*/ 0 w 270"/>
                          <a:gd name="T13" fmla="*/ 0 h 547"/>
                          <a:gd name="T14" fmla="*/ 0 w 270"/>
                          <a:gd name="T15" fmla="*/ 0 h 547"/>
                          <a:gd name="T16" fmla="*/ 0 w 270"/>
                          <a:gd name="T17" fmla="*/ 0 h 547"/>
                          <a:gd name="T18" fmla="*/ 0 w 270"/>
                          <a:gd name="T19" fmla="*/ 0 h 5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547"/>
                          <a:gd name="T32" fmla="*/ 270 w 270"/>
                          <a:gd name="T33" fmla="*/ 547 h 5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547">
                            <a:moveTo>
                              <a:pt x="0" y="546"/>
                            </a:moveTo>
                            <a:lnTo>
                              <a:pt x="269" y="546"/>
                            </a:lnTo>
                            <a:lnTo>
                              <a:pt x="269" y="0"/>
                            </a:lnTo>
                            <a:lnTo>
                              <a:pt x="0" y="0"/>
                            </a:lnTo>
                            <a:lnTo>
                              <a:pt x="0" y="546"/>
                            </a:lnTo>
                            <a:close/>
                            <a:moveTo>
                              <a:pt x="15" y="510"/>
                            </a:moveTo>
                            <a:lnTo>
                              <a:pt x="251" y="510"/>
                            </a:lnTo>
                            <a:lnTo>
                              <a:pt x="251" y="35"/>
                            </a:lnTo>
                            <a:lnTo>
                              <a:pt x="15" y="35"/>
                            </a:lnTo>
                            <a:lnTo>
                              <a:pt x="15"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8" name="Freeform 1580"/>
                      <p:cNvSpPr>
                        <a:spLocks/>
                      </p:cNvSpPr>
                      <p:nvPr/>
                    </p:nvSpPr>
                    <p:spPr bwMode="auto">
                      <a:xfrm>
                        <a:off x="83" y="127"/>
                        <a:ext cx="53" cy="108"/>
                      </a:xfrm>
                      <a:custGeom>
                        <a:avLst/>
                        <a:gdLst>
                          <a:gd name="T0" fmla="*/ 0 w 236"/>
                          <a:gd name="T1" fmla="*/ 0 h 481"/>
                          <a:gd name="T2" fmla="*/ 0 w 236"/>
                          <a:gd name="T3" fmla="*/ 0 h 481"/>
                          <a:gd name="T4" fmla="*/ 0 w 236"/>
                          <a:gd name="T5" fmla="*/ 0 h 481"/>
                          <a:gd name="T6" fmla="*/ 0 w 236"/>
                          <a:gd name="T7" fmla="*/ 0 h 481"/>
                          <a:gd name="T8" fmla="*/ 0 w 236"/>
                          <a:gd name="T9" fmla="*/ 0 h 481"/>
                          <a:gd name="T10" fmla="*/ 0 w 236"/>
                          <a:gd name="T11" fmla="*/ 0 h 481"/>
                          <a:gd name="T12" fmla="*/ 0 w 236"/>
                          <a:gd name="T13" fmla="*/ 0 h 481"/>
                          <a:gd name="T14" fmla="*/ 0 w 236"/>
                          <a:gd name="T15" fmla="*/ 0 h 481"/>
                          <a:gd name="T16" fmla="*/ 0 w 236"/>
                          <a:gd name="T17" fmla="*/ 0 h 481"/>
                          <a:gd name="T18" fmla="*/ 0 w 236"/>
                          <a:gd name="T19" fmla="*/ 0 h 4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6"/>
                          <a:gd name="T31" fmla="*/ 0 h 481"/>
                          <a:gd name="T32" fmla="*/ 236 w 236"/>
                          <a:gd name="T33" fmla="*/ 481 h 4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6" h="481">
                            <a:moveTo>
                              <a:pt x="0" y="480"/>
                            </a:moveTo>
                            <a:lnTo>
                              <a:pt x="235" y="480"/>
                            </a:lnTo>
                            <a:lnTo>
                              <a:pt x="235" y="0"/>
                            </a:lnTo>
                            <a:lnTo>
                              <a:pt x="0" y="0"/>
                            </a:lnTo>
                            <a:lnTo>
                              <a:pt x="0" y="480"/>
                            </a:lnTo>
                            <a:close/>
                            <a:moveTo>
                              <a:pt x="16" y="447"/>
                            </a:moveTo>
                            <a:lnTo>
                              <a:pt x="220" y="447"/>
                            </a:lnTo>
                            <a:lnTo>
                              <a:pt x="220" y="32"/>
                            </a:lnTo>
                            <a:lnTo>
                              <a:pt x="16" y="32"/>
                            </a:lnTo>
                            <a:lnTo>
                              <a:pt x="16" y="447"/>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89" name="Freeform 1581"/>
                      <p:cNvSpPr>
                        <a:spLocks/>
                      </p:cNvSpPr>
                      <p:nvPr/>
                    </p:nvSpPr>
                    <p:spPr bwMode="auto">
                      <a:xfrm>
                        <a:off x="87" y="135"/>
                        <a:ext cx="45" cy="92"/>
                      </a:xfrm>
                      <a:custGeom>
                        <a:avLst/>
                        <a:gdLst>
                          <a:gd name="T0" fmla="*/ 0 w 202"/>
                          <a:gd name="T1" fmla="*/ 0 h 412"/>
                          <a:gd name="T2" fmla="*/ 0 w 202"/>
                          <a:gd name="T3" fmla="*/ 0 h 412"/>
                          <a:gd name="T4" fmla="*/ 0 w 202"/>
                          <a:gd name="T5" fmla="*/ 0 h 412"/>
                          <a:gd name="T6" fmla="*/ 0 w 202"/>
                          <a:gd name="T7" fmla="*/ 0 h 412"/>
                          <a:gd name="T8" fmla="*/ 0 w 202"/>
                          <a:gd name="T9" fmla="*/ 0 h 412"/>
                          <a:gd name="T10" fmla="*/ 0 w 202"/>
                          <a:gd name="T11" fmla="*/ 0 h 412"/>
                          <a:gd name="T12" fmla="*/ 0 w 202"/>
                          <a:gd name="T13" fmla="*/ 0 h 412"/>
                          <a:gd name="T14" fmla="*/ 0 w 202"/>
                          <a:gd name="T15" fmla="*/ 0 h 412"/>
                          <a:gd name="T16" fmla="*/ 0 w 202"/>
                          <a:gd name="T17" fmla="*/ 0 h 412"/>
                          <a:gd name="T18" fmla="*/ 0 w 202"/>
                          <a:gd name="T19" fmla="*/ 0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412"/>
                          <a:gd name="T32" fmla="*/ 202 w 202"/>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412">
                            <a:moveTo>
                              <a:pt x="0" y="411"/>
                            </a:moveTo>
                            <a:lnTo>
                              <a:pt x="201" y="411"/>
                            </a:lnTo>
                            <a:lnTo>
                              <a:pt x="201" y="0"/>
                            </a:lnTo>
                            <a:lnTo>
                              <a:pt x="0" y="0"/>
                            </a:lnTo>
                            <a:lnTo>
                              <a:pt x="0" y="411"/>
                            </a:lnTo>
                            <a:close/>
                            <a:moveTo>
                              <a:pt x="19" y="374"/>
                            </a:moveTo>
                            <a:lnTo>
                              <a:pt x="181" y="374"/>
                            </a:lnTo>
                            <a:lnTo>
                              <a:pt x="181" y="37"/>
                            </a:lnTo>
                            <a:lnTo>
                              <a:pt x="19" y="37"/>
                            </a:lnTo>
                            <a:lnTo>
                              <a:pt x="19" y="37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0" name="Freeform 1582"/>
                      <p:cNvSpPr>
                        <a:spLocks/>
                      </p:cNvSpPr>
                      <p:nvPr/>
                    </p:nvSpPr>
                    <p:spPr bwMode="auto">
                      <a:xfrm>
                        <a:off x="91" y="144"/>
                        <a:ext cx="37" cy="75"/>
                      </a:xfrm>
                      <a:custGeom>
                        <a:avLst/>
                        <a:gdLst>
                          <a:gd name="T0" fmla="*/ 0 w 167"/>
                          <a:gd name="T1" fmla="*/ 0 h 337"/>
                          <a:gd name="T2" fmla="*/ 0 w 167"/>
                          <a:gd name="T3" fmla="*/ 0 h 337"/>
                          <a:gd name="T4" fmla="*/ 0 w 167"/>
                          <a:gd name="T5" fmla="*/ 0 h 337"/>
                          <a:gd name="T6" fmla="*/ 0 w 167"/>
                          <a:gd name="T7" fmla="*/ 0 h 337"/>
                          <a:gd name="T8" fmla="*/ 0 w 167"/>
                          <a:gd name="T9" fmla="*/ 0 h 337"/>
                          <a:gd name="T10" fmla="*/ 0 w 167"/>
                          <a:gd name="T11" fmla="*/ 0 h 337"/>
                          <a:gd name="T12" fmla="*/ 0 w 167"/>
                          <a:gd name="T13" fmla="*/ 0 h 337"/>
                          <a:gd name="T14" fmla="*/ 0 w 167"/>
                          <a:gd name="T15" fmla="*/ 0 h 337"/>
                          <a:gd name="T16" fmla="*/ 0 w 167"/>
                          <a:gd name="T17" fmla="*/ 0 h 337"/>
                          <a:gd name="T18" fmla="*/ 0 w 167"/>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337"/>
                          <a:gd name="T32" fmla="*/ 167 w 167"/>
                          <a:gd name="T33" fmla="*/ 337 h 3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337">
                            <a:moveTo>
                              <a:pt x="0" y="336"/>
                            </a:moveTo>
                            <a:lnTo>
                              <a:pt x="166" y="336"/>
                            </a:lnTo>
                            <a:lnTo>
                              <a:pt x="166" y="0"/>
                            </a:lnTo>
                            <a:lnTo>
                              <a:pt x="0" y="0"/>
                            </a:lnTo>
                            <a:lnTo>
                              <a:pt x="0" y="336"/>
                            </a:lnTo>
                            <a:close/>
                            <a:moveTo>
                              <a:pt x="19" y="299"/>
                            </a:moveTo>
                            <a:lnTo>
                              <a:pt x="147" y="299"/>
                            </a:lnTo>
                            <a:lnTo>
                              <a:pt x="147" y="36"/>
                            </a:lnTo>
                            <a:lnTo>
                              <a:pt x="19" y="36"/>
                            </a:lnTo>
                            <a:lnTo>
                              <a:pt x="19" y="29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1" name="Freeform 1583"/>
                      <p:cNvSpPr>
                        <a:spLocks/>
                      </p:cNvSpPr>
                      <p:nvPr/>
                    </p:nvSpPr>
                    <p:spPr bwMode="auto">
                      <a:xfrm>
                        <a:off x="96" y="152"/>
                        <a:ext cx="27" cy="58"/>
                      </a:xfrm>
                      <a:custGeom>
                        <a:avLst/>
                        <a:gdLst>
                          <a:gd name="T0" fmla="*/ 0 w 124"/>
                          <a:gd name="T1" fmla="*/ 0 h 261"/>
                          <a:gd name="T2" fmla="*/ 0 w 124"/>
                          <a:gd name="T3" fmla="*/ 0 h 261"/>
                          <a:gd name="T4" fmla="*/ 0 w 124"/>
                          <a:gd name="T5" fmla="*/ 0 h 261"/>
                          <a:gd name="T6" fmla="*/ 0 w 124"/>
                          <a:gd name="T7" fmla="*/ 0 h 261"/>
                          <a:gd name="T8" fmla="*/ 0 w 124"/>
                          <a:gd name="T9" fmla="*/ 0 h 261"/>
                          <a:gd name="T10" fmla="*/ 0 w 124"/>
                          <a:gd name="T11" fmla="*/ 0 h 261"/>
                          <a:gd name="T12" fmla="*/ 0 w 124"/>
                          <a:gd name="T13" fmla="*/ 0 h 261"/>
                          <a:gd name="T14" fmla="*/ 0 w 124"/>
                          <a:gd name="T15" fmla="*/ 0 h 261"/>
                          <a:gd name="T16" fmla="*/ 0 w 124"/>
                          <a:gd name="T17" fmla="*/ 0 h 261"/>
                          <a:gd name="T18" fmla="*/ 0 w 124"/>
                          <a:gd name="T19" fmla="*/ 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261"/>
                          <a:gd name="T32" fmla="*/ 124 w 124"/>
                          <a:gd name="T33" fmla="*/ 261 h 2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261">
                            <a:moveTo>
                              <a:pt x="0" y="260"/>
                            </a:moveTo>
                            <a:lnTo>
                              <a:pt x="123" y="260"/>
                            </a:lnTo>
                            <a:lnTo>
                              <a:pt x="123" y="0"/>
                            </a:lnTo>
                            <a:lnTo>
                              <a:pt x="0" y="0"/>
                            </a:lnTo>
                            <a:lnTo>
                              <a:pt x="0" y="260"/>
                            </a:lnTo>
                            <a:close/>
                            <a:moveTo>
                              <a:pt x="18" y="218"/>
                            </a:moveTo>
                            <a:lnTo>
                              <a:pt x="102" y="218"/>
                            </a:lnTo>
                            <a:lnTo>
                              <a:pt x="102" y="42"/>
                            </a:lnTo>
                            <a:lnTo>
                              <a:pt x="18" y="42"/>
                            </a:lnTo>
                            <a:lnTo>
                              <a:pt x="18" y="218"/>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2" name="Freeform 1584"/>
                      <p:cNvSpPr>
                        <a:spLocks/>
                      </p:cNvSpPr>
                      <p:nvPr/>
                    </p:nvSpPr>
                    <p:spPr bwMode="auto">
                      <a:xfrm>
                        <a:off x="100" y="163"/>
                        <a:ext cx="20" cy="39"/>
                      </a:xfrm>
                      <a:custGeom>
                        <a:avLst/>
                        <a:gdLst>
                          <a:gd name="T0" fmla="*/ 0 w 92"/>
                          <a:gd name="T1" fmla="*/ 0 h 175"/>
                          <a:gd name="T2" fmla="*/ 0 w 92"/>
                          <a:gd name="T3" fmla="*/ 0 h 175"/>
                          <a:gd name="T4" fmla="*/ 0 w 92"/>
                          <a:gd name="T5" fmla="*/ 0 h 175"/>
                          <a:gd name="T6" fmla="*/ 0 w 92"/>
                          <a:gd name="T7" fmla="*/ 0 h 175"/>
                          <a:gd name="T8" fmla="*/ 0 w 92"/>
                          <a:gd name="T9" fmla="*/ 0 h 175"/>
                          <a:gd name="T10" fmla="*/ 0 w 92"/>
                          <a:gd name="T11" fmla="*/ 0 h 175"/>
                          <a:gd name="T12" fmla="*/ 0 w 92"/>
                          <a:gd name="T13" fmla="*/ 0 h 175"/>
                          <a:gd name="T14" fmla="*/ 0 w 92"/>
                          <a:gd name="T15" fmla="*/ 0 h 175"/>
                          <a:gd name="T16" fmla="*/ 0 w 92"/>
                          <a:gd name="T17" fmla="*/ 0 h 175"/>
                          <a:gd name="T18" fmla="*/ 0 w 92"/>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175"/>
                          <a:gd name="T32" fmla="*/ 92 w 92"/>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175">
                            <a:moveTo>
                              <a:pt x="0" y="174"/>
                            </a:moveTo>
                            <a:lnTo>
                              <a:pt x="91" y="174"/>
                            </a:lnTo>
                            <a:lnTo>
                              <a:pt x="91" y="0"/>
                            </a:lnTo>
                            <a:lnTo>
                              <a:pt x="0" y="0"/>
                            </a:lnTo>
                            <a:lnTo>
                              <a:pt x="0" y="174"/>
                            </a:lnTo>
                            <a:close/>
                            <a:moveTo>
                              <a:pt x="23" y="130"/>
                            </a:moveTo>
                            <a:lnTo>
                              <a:pt x="68" y="130"/>
                            </a:lnTo>
                            <a:lnTo>
                              <a:pt x="68" y="43"/>
                            </a:lnTo>
                            <a:lnTo>
                              <a:pt x="23" y="43"/>
                            </a:lnTo>
                            <a:lnTo>
                              <a:pt x="23" y="13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3" name="Freeform 1585"/>
                      <p:cNvSpPr>
                        <a:spLocks/>
                      </p:cNvSpPr>
                      <p:nvPr/>
                    </p:nvSpPr>
                    <p:spPr bwMode="auto">
                      <a:xfrm>
                        <a:off x="106" y="173"/>
                        <a:ext cx="8" cy="19"/>
                      </a:xfrm>
                      <a:custGeom>
                        <a:avLst/>
                        <a:gdLst>
                          <a:gd name="T0" fmla="*/ 0 w 38"/>
                          <a:gd name="T1" fmla="*/ 0 h 86"/>
                          <a:gd name="T2" fmla="*/ 0 w 38"/>
                          <a:gd name="T3" fmla="*/ 0 h 86"/>
                          <a:gd name="T4" fmla="*/ 0 w 38"/>
                          <a:gd name="T5" fmla="*/ 0 h 86"/>
                          <a:gd name="T6" fmla="*/ 0 w 38"/>
                          <a:gd name="T7" fmla="*/ 0 h 86"/>
                          <a:gd name="T8" fmla="*/ 0 w 38"/>
                          <a:gd name="T9" fmla="*/ 0 h 86"/>
                          <a:gd name="T10" fmla="*/ 0 w 38"/>
                          <a:gd name="T11" fmla="*/ 0 h 86"/>
                          <a:gd name="T12" fmla="*/ 0 w 38"/>
                          <a:gd name="T13" fmla="*/ 0 h 86"/>
                          <a:gd name="T14" fmla="*/ 0 60000 65536"/>
                          <a:gd name="T15" fmla="*/ 0 60000 65536"/>
                          <a:gd name="T16" fmla="*/ 0 60000 65536"/>
                          <a:gd name="T17" fmla="*/ 0 60000 65536"/>
                          <a:gd name="T18" fmla="*/ 0 60000 65536"/>
                          <a:gd name="T19" fmla="*/ 0 60000 65536"/>
                          <a:gd name="T20" fmla="*/ 0 60000 65536"/>
                          <a:gd name="T21" fmla="*/ 0 w 38"/>
                          <a:gd name="T22" fmla="*/ 0 h 86"/>
                          <a:gd name="T23" fmla="*/ 38 w 38"/>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6">
                            <a:moveTo>
                              <a:pt x="0" y="85"/>
                            </a:moveTo>
                            <a:lnTo>
                              <a:pt x="37" y="85"/>
                            </a:lnTo>
                            <a:lnTo>
                              <a:pt x="37" y="0"/>
                            </a:lnTo>
                            <a:lnTo>
                              <a:pt x="0" y="0"/>
                            </a:lnTo>
                            <a:lnTo>
                              <a:pt x="0" y="85"/>
                            </a:lnTo>
                            <a:close/>
                            <a:moveTo>
                              <a:pt x="21" y="43"/>
                            </a:moveTo>
                            <a:lnTo>
                              <a:pt x="21"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4" name="Freeform 1586"/>
                      <p:cNvSpPr>
                        <a:spLocks/>
                      </p:cNvSpPr>
                      <p:nvPr/>
                    </p:nvSpPr>
                    <p:spPr bwMode="auto">
                      <a:xfrm>
                        <a:off x="23" y="5"/>
                        <a:ext cx="174" cy="355"/>
                      </a:xfrm>
                      <a:custGeom>
                        <a:avLst/>
                        <a:gdLst>
                          <a:gd name="T0" fmla="*/ 0 w 771"/>
                          <a:gd name="T1" fmla="*/ 0 h 1569"/>
                          <a:gd name="T2" fmla="*/ 0 w 771"/>
                          <a:gd name="T3" fmla="*/ 0 h 1569"/>
                          <a:gd name="T4" fmla="*/ 0 w 771"/>
                          <a:gd name="T5" fmla="*/ 0 h 1569"/>
                          <a:gd name="T6" fmla="*/ 0 w 771"/>
                          <a:gd name="T7" fmla="*/ 0 h 1569"/>
                          <a:gd name="T8" fmla="*/ 0 w 771"/>
                          <a:gd name="T9" fmla="*/ 0 h 1569"/>
                          <a:gd name="T10" fmla="*/ 0 w 771"/>
                          <a:gd name="T11" fmla="*/ 0 h 1569"/>
                          <a:gd name="T12" fmla="*/ 0 w 771"/>
                          <a:gd name="T13" fmla="*/ 0 h 1569"/>
                          <a:gd name="T14" fmla="*/ 0 w 771"/>
                          <a:gd name="T15" fmla="*/ 0 h 1569"/>
                          <a:gd name="T16" fmla="*/ 0 w 771"/>
                          <a:gd name="T17" fmla="*/ 0 h 1569"/>
                          <a:gd name="T18" fmla="*/ 0 w 771"/>
                          <a:gd name="T19" fmla="*/ 0 h 1569"/>
                          <a:gd name="T20" fmla="*/ 0 w 771"/>
                          <a:gd name="T21" fmla="*/ 0 h 1569"/>
                          <a:gd name="T22" fmla="*/ 0 w 771"/>
                          <a:gd name="T23" fmla="*/ 0 h 1569"/>
                          <a:gd name="T24" fmla="*/ 0 w 771"/>
                          <a:gd name="T25" fmla="*/ 0 h 1569"/>
                          <a:gd name="T26" fmla="*/ 0 w 771"/>
                          <a:gd name="T27" fmla="*/ 0 h 1569"/>
                          <a:gd name="T28" fmla="*/ 0 w 771"/>
                          <a:gd name="T29" fmla="*/ 0 h 1569"/>
                          <a:gd name="T30" fmla="*/ 0 w 771"/>
                          <a:gd name="T31" fmla="*/ 1 h 1569"/>
                          <a:gd name="T32" fmla="*/ 0 w 771"/>
                          <a:gd name="T33" fmla="*/ 1 h 1569"/>
                          <a:gd name="T34" fmla="*/ 0 w 771"/>
                          <a:gd name="T35" fmla="*/ 1 h 1569"/>
                          <a:gd name="T36" fmla="*/ 0 w 771"/>
                          <a:gd name="T37" fmla="*/ 1 h 1569"/>
                          <a:gd name="T38" fmla="*/ 0 w 771"/>
                          <a:gd name="T39" fmla="*/ 1 h 1569"/>
                          <a:gd name="T40" fmla="*/ 0 w 771"/>
                          <a:gd name="T41" fmla="*/ 1 h 1569"/>
                          <a:gd name="T42" fmla="*/ 0 w 771"/>
                          <a:gd name="T43" fmla="*/ 1 h 1569"/>
                          <a:gd name="T44" fmla="*/ 0 w 771"/>
                          <a:gd name="T45" fmla="*/ 1 h 1569"/>
                          <a:gd name="T46" fmla="*/ 0 w 771"/>
                          <a:gd name="T47" fmla="*/ 1 h 1569"/>
                          <a:gd name="T48" fmla="*/ 0 w 771"/>
                          <a:gd name="T49" fmla="*/ 1 h 1569"/>
                          <a:gd name="T50" fmla="*/ 0 w 771"/>
                          <a:gd name="T51" fmla="*/ 1 h 1569"/>
                          <a:gd name="T52" fmla="*/ 0 w 771"/>
                          <a:gd name="T53" fmla="*/ 1 h 1569"/>
                          <a:gd name="T54" fmla="*/ 0 w 771"/>
                          <a:gd name="T55" fmla="*/ 1 h 1569"/>
                          <a:gd name="T56" fmla="*/ 0 w 771"/>
                          <a:gd name="T57" fmla="*/ 1 h 1569"/>
                          <a:gd name="T58" fmla="*/ 0 w 771"/>
                          <a:gd name="T59" fmla="*/ 1 h 15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71"/>
                          <a:gd name="T91" fmla="*/ 0 h 1569"/>
                          <a:gd name="T92" fmla="*/ 771 w 771"/>
                          <a:gd name="T93" fmla="*/ 1569 h 156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71" h="1569">
                            <a:moveTo>
                              <a:pt x="0" y="40"/>
                            </a:moveTo>
                            <a:lnTo>
                              <a:pt x="440" y="40"/>
                            </a:lnTo>
                            <a:lnTo>
                              <a:pt x="440" y="0"/>
                            </a:lnTo>
                            <a:lnTo>
                              <a:pt x="0" y="0"/>
                            </a:lnTo>
                            <a:lnTo>
                              <a:pt x="0" y="40"/>
                            </a:lnTo>
                            <a:close/>
                            <a:moveTo>
                              <a:pt x="615" y="743"/>
                            </a:moveTo>
                            <a:lnTo>
                              <a:pt x="770" y="743"/>
                            </a:lnTo>
                            <a:lnTo>
                              <a:pt x="770" y="708"/>
                            </a:lnTo>
                            <a:lnTo>
                              <a:pt x="615" y="708"/>
                            </a:lnTo>
                            <a:lnTo>
                              <a:pt x="615" y="743"/>
                            </a:lnTo>
                            <a:close/>
                            <a:moveTo>
                              <a:pt x="615" y="950"/>
                            </a:moveTo>
                            <a:lnTo>
                              <a:pt x="770" y="950"/>
                            </a:lnTo>
                            <a:lnTo>
                              <a:pt x="770" y="915"/>
                            </a:lnTo>
                            <a:lnTo>
                              <a:pt x="615" y="915"/>
                            </a:lnTo>
                            <a:lnTo>
                              <a:pt x="615" y="950"/>
                            </a:lnTo>
                            <a:close/>
                            <a:moveTo>
                              <a:pt x="615" y="1158"/>
                            </a:moveTo>
                            <a:lnTo>
                              <a:pt x="770" y="1158"/>
                            </a:lnTo>
                            <a:lnTo>
                              <a:pt x="770" y="1122"/>
                            </a:lnTo>
                            <a:lnTo>
                              <a:pt x="615" y="1122"/>
                            </a:lnTo>
                            <a:lnTo>
                              <a:pt x="615" y="1158"/>
                            </a:lnTo>
                            <a:close/>
                            <a:moveTo>
                              <a:pt x="615" y="1360"/>
                            </a:moveTo>
                            <a:lnTo>
                              <a:pt x="770" y="1360"/>
                            </a:lnTo>
                            <a:lnTo>
                              <a:pt x="770" y="1325"/>
                            </a:lnTo>
                            <a:lnTo>
                              <a:pt x="615" y="1325"/>
                            </a:lnTo>
                            <a:lnTo>
                              <a:pt x="615" y="1360"/>
                            </a:lnTo>
                            <a:close/>
                            <a:moveTo>
                              <a:pt x="615" y="1568"/>
                            </a:moveTo>
                            <a:lnTo>
                              <a:pt x="770" y="1568"/>
                            </a:lnTo>
                            <a:lnTo>
                              <a:pt x="770" y="1532"/>
                            </a:lnTo>
                            <a:lnTo>
                              <a:pt x="615" y="1532"/>
                            </a:lnTo>
                            <a:lnTo>
                              <a:pt x="615" y="1568"/>
                            </a:lnTo>
                            <a:close/>
                          </a:path>
                        </a:pathLst>
                      </a:custGeom>
                      <a:noFill/>
                      <a:ln w="1440" cmpd="sng">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195" name="Freeform 1587"/>
                      <p:cNvSpPr>
                        <a:spLocks/>
                      </p:cNvSpPr>
                      <p:nvPr/>
                    </p:nvSpPr>
                    <p:spPr bwMode="auto">
                      <a:xfrm>
                        <a:off x="0" y="433"/>
                        <a:ext cx="292" cy="17"/>
                      </a:xfrm>
                      <a:custGeom>
                        <a:avLst/>
                        <a:gdLst>
                          <a:gd name="T0" fmla="*/ 0 w 1293"/>
                          <a:gd name="T1" fmla="*/ 0 h 81"/>
                          <a:gd name="T2" fmla="*/ 1 w 1293"/>
                          <a:gd name="T3" fmla="*/ 0 h 81"/>
                          <a:gd name="T4" fmla="*/ 1 w 1293"/>
                          <a:gd name="T5" fmla="*/ 0 h 81"/>
                          <a:gd name="T6" fmla="*/ 0 w 1293"/>
                          <a:gd name="T7" fmla="*/ 0 h 81"/>
                          <a:gd name="T8" fmla="*/ 0 w 1293"/>
                          <a:gd name="T9" fmla="*/ 0 h 81"/>
                          <a:gd name="T10" fmla="*/ 0 w 1293"/>
                          <a:gd name="T11" fmla="*/ 0 h 81"/>
                          <a:gd name="T12" fmla="*/ 1 w 1293"/>
                          <a:gd name="T13" fmla="*/ 0 h 81"/>
                          <a:gd name="T14" fmla="*/ 1 w 1293"/>
                          <a:gd name="T15" fmla="*/ 0 h 81"/>
                          <a:gd name="T16" fmla="*/ 0 w 1293"/>
                          <a:gd name="T17" fmla="*/ 0 h 81"/>
                          <a:gd name="T18" fmla="*/ 0 w 1293"/>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3"/>
                          <a:gd name="T31" fmla="*/ 0 h 81"/>
                          <a:gd name="T32" fmla="*/ 1293 w 1293"/>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3" h="81">
                            <a:moveTo>
                              <a:pt x="0" y="80"/>
                            </a:moveTo>
                            <a:lnTo>
                              <a:pt x="1292" y="80"/>
                            </a:lnTo>
                            <a:lnTo>
                              <a:pt x="1292" y="0"/>
                            </a:lnTo>
                            <a:lnTo>
                              <a:pt x="0" y="0"/>
                            </a:lnTo>
                            <a:lnTo>
                              <a:pt x="0" y="80"/>
                            </a:lnTo>
                            <a:close/>
                            <a:moveTo>
                              <a:pt x="10" y="76"/>
                            </a:moveTo>
                            <a:lnTo>
                              <a:pt x="1279" y="76"/>
                            </a:lnTo>
                            <a:lnTo>
                              <a:pt x="1279" y="0"/>
                            </a:lnTo>
                            <a:lnTo>
                              <a:pt x="10" y="0"/>
                            </a:lnTo>
                            <a:lnTo>
                              <a:pt x="1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6" name="Freeform 1588"/>
                      <p:cNvSpPr>
                        <a:spLocks/>
                      </p:cNvSpPr>
                      <p:nvPr/>
                    </p:nvSpPr>
                    <p:spPr bwMode="auto">
                      <a:xfrm>
                        <a:off x="2" y="433"/>
                        <a:ext cx="287" cy="17"/>
                      </a:xfrm>
                      <a:custGeom>
                        <a:avLst/>
                        <a:gdLst>
                          <a:gd name="T0" fmla="*/ 0 w 1271"/>
                          <a:gd name="T1" fmla="*/ 0 h 81"/>
                          <a:gd name="T2" fmla="*/ 1 w 1271"/>
                          <a:gd name="T3" fmla="*/ 0 h 81"/>
                          <a:gd name="T4" fmla="*/ 1 w 1271"/>
                          <a:gd name="T5" fmla="*/ 0 h 81"/>
                          <a:gd name="T6" fmla="*/ 0 w 1271"/>
                          <a:gd name="T7" fmla="*/ 0 h 81"/>
                          <a:gd name="T8" fmla="*/ 0 w 1271"/>
                          <a:gd name="T9" fmla="*/ 0 h 81"/>
                          <a:gd name="T10" fmla="*/ 0 w 1271"/>
                          <a:gd name="T11" fmla="*/ 0 h 81"/>
                          <a:gd name="T12" fmla="*/ 1 w 1271"/>
                          <a:gd name="T13" fmla="*/ 0 h 81"/>
                          <a:gd name="T14" fmla="*/ 1 w 1271"/>
                          <a:gd name="T15" fmla="*/ 0 h 81"/>
                          <a:gd name="T16" fmla="*/ 0 w 1271"/>
                          <a:gd name="T17" fmla="*/ 0 h 81"/>
                          <a:gd name="T18" fmla="*/ 0 w 1271"/>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1"/>
                          <a:gd name="T31" fmla="*/ 0 h 81"/>
                          <a:gd name="T32" fmla="*/ 1271 w 1271"/>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1" h="81">
                            <a:moveTo>
                              <a:pt x="0" y="80"/>
                            </a:moveTo>
                            <a:lnTo>
                              <a:pt x="1270" y="80"/>
                            </a:lnTo>
                            <a:lnTo>
                              <a:pt x="1270" y="0"/>
                            </a:lnTo>
                            <a:lnTo>
                              <a:pt x="0" y="0"/>
                            </a:lnTo>
                            <a:lnTo>
                              <a:pt x="0" y="80"/>
                            </a:lnTo>
                            <a:close/>
                            <a:moveTo>
                              <a:pt x="12" y="80"/>
                            </a:moveTo>
                            <a:lnTo>
                              <a:pt x="1258" y="80"/>
                            </a:lnTo>
                            <a:lnTo>
                              <a:pt x="1258" y="0"/>
                            </a:lnTo>
                            <a:lnTo>
                              <a:pt x="12" y="0"/>
                            </a:lnTo>
                            <a:lnTo>
                              <a:pt x="12" y="80"/>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7" name="Freeform 1589"/>
                      <p:cNvSpPr>
                        <a:spLocks/>
                      </p:cNvSpPr>
                      <p:nvPr/>
                    </p:nvSpPr>
                    <p:spPr bwMode="auto">
                      <a:xfrm>
                        <a:off x="5" y="433"/>
                        <a:ext cx="282" cy="17"/>
                      </a:xfrm>
                      <a:custGeom>
                        <a:avLst/>
                        <a:gdLst>
                          <a:gd name="T0" fmla="*/ 0 w 1246"/>
                          <a:gd name="T1" fmla="*/ 0 h 81"/>
                          <a:gd name="T2" fmla="*/ 1 w 1246"/>
                          <a:gd name="T3" fmla="*/ 0 h 81"/>
                          <a:gd name="T4" fmla="*/ 1 w 1246"/>
                          <a:gd name="T5" fmla="*/ 0 h 81"/>
                          <a:gd name="T6" fmla="*/ 0 w 1246"/>
                          <a:gd name="T7" fmla="*/ 0 h 81"/>
                          <a:gd name="T8" fmla="*/ 0 w 1246"/>
                          <a:gd name="T9" fmla="*/ 0 h 81"/>
                          <a:gd name="T10" fmla="*/ 0 w 1246"/>
                          <a:gd name="T11" fmla="*/ 0 h 81"/>
                          <a:gd name="T12" fmla="*/ 1 w 1246"/>
                          <a:gd name="T13" fmla="*/ 0 h 81"/>
                          <a:gd name="T14" fmla="*/ 1 w 1246"/>
                          <a:gd name="T15" fmla="*/ 0 h 81"/>
                          <a:gd name="T16" fmla="*/ 0 w 1246"/>
                          <a:gd name="T17" fmla="*/ 0 h 81"/>
                          <a:gd name="T18" fmla="*/ 0 w 1246"/>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6"/>
                          <a:gd name="T31" fmla="*/ 0 h 81"/>
                          <a:gd name="T32" fmla="*/ 1246 w 1246"/>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6" h="81">
                            <a:moveTo>
                              <a:pt x="0" y="80"/>
                            </a:moveTo>
                            <a:lnTo>
                              <a:pt x="1245" y="80"/>
                            </a:lnTo>
                            <a:lnTo>
                              <a:pt x="1245" y="0"/>
                            </a:lnTo>
                            <a:lnTo>
                              <a:pt x="0" y="0"/>
                            </a:lnTo>
                            <a:lnTo>
                              <a:pt x="0" y="80"/>
                            </a:lnTo>
                            <a:close/>
                            <a:moveTo>
                              <a:pt x="13" y="80"/>
                            </a:moveTo>
                            <a:lnTo>
                              <a:pt x="1232" y="80"/>
                            </a:lnTo>
                            <a:lnTo>
                              <a:pt x="1232" y="0"/>
                            </a:lnTo>
                            <a:lnTo>
                              <a:pt x="13" y="0"/>
                            </a:lnTo>
                            <a:lnTo>
                              <a:pt x="13" y="8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8" name="Freeform 1590"/>
                      <p:cNvSpPr>
                        <a:spLocks/>
                      </p:cNvSpPr>
                      <p:nvPr/>
                    </p:nvSpPr>
                    <p:spPr bwMode="auto">
                      <a:xfrm>
                        <a:off x="8" y="433"/>
                        <a:ext cx="276" cy="17"/>
                      </a:xfrm>
                      <a:custGeom>
                        <a:avLst/>
                        <a:gdLst>
                          <a:gd name="T0" fmla="*/ 0 w 1220"/>
                          <a:gd name="T1" fmla="*/ 0 h 81"/>
                          <a:gd name="T2" fmla="*/ 1 w 1220"/>
                          <a:gd name="T3" fmla="*/ 0 h 81"/>
                          <a:gd name="T4" fmla="*/ 1 w 1220"/>
                          <a:gd name="T5" fmla="*/ 0 h 81"/>
                          <a:gd name="T6" fmla="*/ 0 w 1220"/>
                          <a:gd name="T7" fmla="*/ 0 h 81"/>
                          <a:gd name="T8" fmla="*/ 0 w 1220"/>
                          <a:gd name="T9" fmla="*/ 0 h 81"/>
                          <a:gd name="T10" fmla="*/ 0 w 1220"/>
                          <a:gd name="T11" fmla="*/ 0 h 81"/>
                          <a:gd name="T12" fmla="*/ 1 w 1220"/>
                          <a:gd name="T13" fmla="*/ 0 h 81"/>
                          <a:gd name="T14" fmla="*/ 1 w 1220"/>
                          <a:gd name="T15" fmla="*/ 0 h 81"/>
                          <a:gd name="T16" fmla="*/ 0 w 1220"/>
                          <a:gd name="T17" fmla="*/ 0 h 81"/>
                          <a:gd name="T18" fmla="*/ 0 w 1220"/>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0"/>
                          <a:gd name="T31" fmla="*/ 0 h 81"/>
                          <a:gd name="T32" fmla="*/ 1220 w 122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0" h="81">
                            <a:moveTo>
                              <a:pt x="0" y="80"/>
                            </a:moveTo>
                            <a:lnTo>
                              <a:pt x="1219" y="80"/>
                            </a:lnTo>
                            <a:lnTo>
                              <a:pt x="1219" y="0"/>
                            </a:lnTo>
                            <a:lnTo>
                              <a:pt x="0" y="0"/>
                            </a:lnTo>
                            <a:lnTo>
                              <a:pt x="0" y="80"/>
                            </a:lnTo>
                            <a:close/>
                            <a:moveTo>
                              <a:pt x="13" y="80"/>
                            </a:moveTo>
                            <a:lnTo>
                              <a:pt x="1206" y="80"/>
                            </a:lnTo>
                            <a:lnTo>
                              <a:pt x="1206" y="0"/>
                            </a:lnTo>
                            <a:lnTo>
                              <a:pt x="13" y="0"/>
                            </a:lnTo>
                            <a:lnTo>
                              <a:pt x="13" y="80"/>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199" name="Freeform 1591"/>
                      <p:cNvSpPr>
                        <a:spLocks/>
                      </p:cNvSpPr>
                      <p:nvPr/>
                    </p:nvSpPr>
                    <p:spPr bwMode="auto">
                      <a:xfrm>
                        <a:off x="11" y="433"/>
                        <a:ext cx="270" cy="17"/>
                      </a:xfrm>
                      <a:custGeom>
                        <a:avLst/>
                        <a:gdLst>
                          <a:gd name="T0" fmla="*/ 0 w 1194"/>
                          <a:gd name="T1" fmla="*/ 0 h 81"/>
                          <a:gd name="T2" fmla="*/ 1 w 1194"/>
                          <a:gd name="T3" fmla="*/ 0 h 81"/>
                          <a:gd name="T4" fmla="*/ 1 w 1194"/>
                          <a:gd name="T5" fmla="*/ 0 h 81"/>
                          <a:gd name="T6" fmla="*/ 0 w 1194"/>
                          <a:gd name="T7" fmla="*/ 0 h 81"/>
                          <a:gd name="T8" fmla="*/ 0 w 1194"/>
                          <a:gd name="T9" fmla="*/ 0 h 81"/>
                          <a:gd name="T10" fmla="*/ 0 w 1194"/>
                          <a:gd name="T11" fmla="*/ 0 h 81"/>
                          <a:gd name="T12" fmla="*/ 1 w 1194"/>
                          <a:gd name="T13" fmla="*/ 0 h 81"/>
                          <a:gd name="T14" fmla="*/ 1 w 1194"/>
                          <a:gd name="T15" fmla="*/ 0 h 81"/>
                          <a:gd name="T16" fmla="*/ 0 w 1194"/>
                          <a:gd name="T17" fmla="*/ 0 h 81"/>
                          <a:gd name="T18" fmla="*/ 0 w 1194"/>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4"/>
                          <a:gd name="T31" fmla="*/ 0 h 81"/>
                          <a:gd name="T32" fmla="*/ 1194 w 1194"/>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4" h="81">
                            <a:moveTo>
                              <a:pt x="0" y="80"/>
                            </a:moveTo>
                            <a:lnTo>
                              <a:pt x="1193" y="80"/>
                            </a:lnTo>
                            <a:lnTo>
                              <a:pt x="1193" y="0"/>
                            </a:lnTo>
                            <a:lnTo>
                              <a:pt x="0" y="0"/>
                            </a:lnTo>
                            <a:lnTo>
                              <a:pt x="0" y="80"/>
                            </a:lnTo>
                            <a:close/>
                            <a:moveTo>
                              <a:pt x="12" y="77"/>
                            </a:moveTo>
                            <a:lnTo>
                              <a:pt x="1180" y="77"/>
                            </a:lnTo>
                            <a:lnTo>
                              <a:pt x="1180" y="2"/>
                            </a:lnTo>
                            <a:lnTo>
                              <a:pt x="12" y="2"/>
                            </a:lnTo>
                            <a:lnTo>
                              <a:pt x="12" y="77"/>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0" name="Freeform 1592"/>
                      <p:cNvSpPr>
                        <a:spLocks/>
                      </p:cNvSpPr>
                      <p:nvPr/>
                    </p:nvSpPr>
                    <p:spPr bwMode="auto">
                      <a:xfrm>
                        <a:off x="14" y="434"/>
                        <a:ext cx="264" cy="15"/>
                      </a:xfrm>
                      <a:custGeom>
                        <a:avLst/>
                        <a:gdLst>
                          <a:gd name="T0" fmla="*/ 0 w 1169"/>
                          <a:gd name="T1" fmla="*/ 0 h 70"/>
                          <a:gd name="T2" fmla="*/ 1 w 1169"/>
                          <a:gd name="T3" fmla="*/ 0 h 70"/>
                          <a:gd name="T4" fmla="*/ 1 w 1169"/>
                          <a:gd name="T5" fmla="*/ 0 h 70"/>
                          <a:gd name="T6" fmla="*/ 0 w 1169"/>
                          <a:gd name="T7" fmla="*/ 0 h 70"/>
                          <a:gd name="T8" fmla="*/ 0 w 1169"/>
                          <a:gd name="T9" fmla="*/ 0 h 70"/>
                          <a:gd name="T10" fmla="*/ 0 w 1169"/>
                          <a:gd name="T11" fmla="*/ 0 h 70"/>
                          <a:gd name="T12" fmla="*/ 1 w 1169"/>
                          <a:gd name="T13" fmla="*/ 0 h 70"/>
                          <a:gd name="T14" fmla="*/ 1 w 1169"/>
                          <a:gd name="T15" fmla="*/ 0 h 70"/>
                          <a:gd name="T16" fmla="*/ 0 w 1169"/>
                          <a:gd name="T17" fmla="*/ 0 h 70"/>
                          <a:gd name="T18" fmla="*/ 0 w 1169"/>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9"/>
                          <a:gd name="T31" fmla="*/ 0 h 70"/>
                          <a:gd name="T32" fmla="*/ 1169 w 1169"/>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9" h="70">
                            <a:moveTo>
                              <a:pt x="0" y="69"/>
                            </a:moveTo>
                            <a:lnTo>
                              <a:pt x="1168" y="69"/>
                            </a:lnTo>
                            <a:lnTo>
                              <a:pt x="1168" y="0"/>
                            </a:lnTo>
                            <a:lnTo>
                              <a:pt x="0" y="0"/>
                            </a:lnTo>
                            <a:lnTo>
                              <a:pt x="0" y="69"/>
                            </a:lnTo>
                            <a:close/>
                            <a:moveTo>
                              <a:pt x="13" y="69"/>
                            </a:moveTo>
                            <a:lnTo>
                              <a:pt x="1154" y="69"/>
                            </a:lnTo>
                            <a:lnTo>
                              <a:pt x="1154" y="0"/>
                            </a:lnTo>
                            <a:lnTo>
                              <a:pt x="13" y="0"/>
                            </a:lnTo>
                            <a:lnTo>
                              <a:pt x="13" y="6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1" name="Freeform 1593"/>
                      <p:cNvSpPr>
                        <a:spLocks/>
                      </p:cNvSpPr>
                      <p:nvPr/>
                    </p:nvSpPr>
                    <p:spPr bwMode="auto">
                      <a:xfrm>
                        <a:off x="17" y="434"/>
                        <a:ext cx="258" cy="15"/>
                      </a:xfrm>
                      <a:custGeom>
                        <a:avLst/>
                        <a:gdLst>
                          <a:gd name="T0" fmla="*/ 0 w 1142"/>
                          <a:gd name="T1" fmla="*/ 0 h 70"/>
                          <a:gd name="T2" fmla="*/ 1 w 1142"/>
                          <a:gd name="T3" fmla="*/ 0 h 70"/>
                          <a:gd name="T4" fmla="*/ 1 w 1142"/>
                          <a:gd name="T5" fmla="*/ 0 h 70"/>
                          <a:gd name="T6" fmla="*/ 0 w 1142"/>
                          <a:gd name="T7" fmla="*/ 0 h 70"/>
                          <a:gd name="T8" fmla="*/ 0 w 1142"/>
                          <a:gd name="T9" fmla="*/ 0 h 70"/>
                          <a:gd name="T10" fmla="*/ 0 w 1142"/>
                          <a:gd name="T11" fmla="*/ 0 h 70"/>
                          <a:gd name="T12" fmla="*/ 1 w 1142"/>
                          <a:gd name="T13" fmla="*/ 0 h 70"/>
                          <a:gd name="T14" fmla="*/ 1 w 1142"/>
                          <a:gd name="T15" fmla="*/ 0 h 70"/>
                          <a:gd name="T16" fmla="*/ 0 w 1142"/>
                          <a:gd name="T17" fmla="*/ 0 h 70"/>
                          <a:gd name="T18" fmla="*/ 0 w 1142"/>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2"/>
                          <a:gd name="T31" fmla="*/ 0 h 70"/>
                          <a:gd name="T32" fmla="*/ 1142 w 1142"/>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2" h="70">
                            <a:moveTo>
                              <a:pt x="0" y="69"/>
                            </a:moveTo>
                            <a:lnTo>
                              <a:pt x="1141" y="69"/>
                            </a:lnTo>
                            <a:lnTo>
                              <a:pt x="1141" y="0"/>
                            </a:lnTo>
                            <a:lnTo>
                              <a:pt x="0" y="0"/>
                            </a:lnTo>
                            <a:lnTo>
                              <a:pt x="0" y="69"/>
                            </a:lnTo>
                            <a:close/>
                            <a:moveTo>
                              <a:pt x="12" y="69"/>
                            </a:moveTo>
                            <a:lnTo>
                              <a:pt x="1129" y="69"/>
                            </a:lnTo>
                            <a:lnTo>
                              <a:pt x="1129" y="0"/>
                            </a:lnTo>
                            <a:lnTo>
                              <a:pt x="12" y="0"/>
                            </a:lnTo>
                            <a:lnTo>
                              <a:pt x="12" y="6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2" name="Freeform 1594"/>
                      <p:cNvSpPr>
                        <a:spLocks/>
                      </p:cNvSpPr>
                      <p:nvPr/>
                    </p:nvSpPr>
                    <p:spPr bwMode="auto">
                      <a:xfrm>
                        <a:off x="19" y="434"/>
                        <a:ext cx="253" cy="15"/>
                      </a:xfrm>
                      <a:custGeom>
                        <a:avLst/>
                        <a:gdLst>
                          <a:gd name="T0" fmla="*/ 0 w 1118"/>
                          <a:gd name="T1" fmla="*/ 0 h 70"/>
                          <a:gd name="T2" fmla="*/ 1 w 1118"/>
                          <a:gd name="T3" fmla="*/ 0 h 70"/>
                          <a:gd name="T4" fmla="*/ 1 w 1118"/>
                          <a:gd name="T5" fmla="*/ 0 h 70"/>
                          <a:gd name="T6" fmla="*/ 0 w 1118"/>
                          <a:gd name="T7" fmla="*/ 0 h 70"/>
                          <a:gd name="T8" fmla="*/ 0 w 1118"/>
                          <a:gd name="T9" fmla="*/ 0 h 70"/>
                          <a:gd name="T10" fmla="*/ 0 w 1118"/>
                          <a:gd name="T11" fmla="*/ 0 h 70"/>
                          <a:gd name="T12" fmla="*/ 1 w 1118"/>
                          <a:gd name="T13" fmla="*/ 0 h 70"/>
                          <a:gd name="T14" fmla="*/ 1 w 1118"/>
                          <a:gd name="T15" fmla="*/ 0 h 70"/>
                          <a:gd name="T16" fmla="*/ 0 w 1118"/>
                          <a:gd name="T17" fmla="*/ 0 h 70"/>
                          <a:gd name="T18" fmla="*/ 0 w 111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8"/>
                          <a:gd name="T31" fmla="*/ 0 h 70"/>
                          <a:gd name="T32" fmla="*/ 1118 w 111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8" h="70">
                            <a:moveTo>
                              <a:pt x="0" y="69"/>
                            </a:moveTo>
                            <a:lnTo>
                              <a:pt x="1117" y="69"/>
                            </a:lnTo>
                            <a:lnTo>
                              <a:pt x="1117" y="0"/>
                            </a:lnTo>
                            <a:lnTo>
                              <a:pt x="0" y="0"/>
                            </a:lnTo>
                            <a:lnTo>
                              <a:pt x="0" y="69"/>
                            </a:lnTo>
                            <a:close/>
                            <a:moveTo>
                              <a:pt x="15" y="69"/>
                            </a:moveTo>
                            <a:lnTo>
                              <a:pt x="1101" y="69"/>
                            </a:lnTo>
                            <a:lnTo>
                              <a:pt x="1101" y="0"/>
                            </a:lnTo>
                            <a:lnTo>
                              <a:pt x="15" y="0"/>
                            </a:lnTo>
                            <a:lnTo>
                              <a:pt x="15" y="69"/>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3" name="Freeform 1595"/>
                      <p:cNvSpPr>
                        <a:spLocks/>
                      </p:cNvSpPr>
                      <p:nvPr/>
                    </p:nvSpPr>
                    <p:spPr bwMode="auto">
                      <a:xfrm>
                        <a:off x="23" y="434"/>
                        <a:ext cx="245" cy="15"/>
                      </a:xfrm>
                      <a:custGeom>
                        <a:avLst/>
                        <a:gdLst>
                          <a:gd name="T0" fmla="*/ 0 w 1083"/>
                          <a:gd name="T1" fmla="*/ 0 h 70"/>
                          <a:gd name="T2" fmla="*/ 1 w 1083"/>
                          <a:gd name="T3" fmla="*/ 0 h 70"/>
                          <a:gd name="T4" fmla="*/ 1 w 1083"/>
                          <a:gd name="T5" fmla="*/ 0 h 70"/>
                          <a:gd name="T6" fmla="*/ 0 w 1083"/>
                          <a:gd name="T7" fmla="*/ 0 h 70"/>
                          <a:gd name="T8" fmla="*/ 0 w 1083"/>
                          <a:gd name="T9" fmla="*/ 0 h 70"/>
                          <a:gd name="T10" fmla="*/ 0 w 1083"/>
                          <a:gd name="T11" fmla="*/ 0 h 70"/>
                          <a:gd name="T12" fmla="*/ 1 w 1083"/>
                          <a:gd name="T13" fmla="*/ 0 h 70"/>
                          <a:gd name="T14" fmla="*/ 1 w 1083"/>
                          <a:gd name="T15" fmla="*/ 0 h 70"/>
                          <a:gd name="T16" fmla="*/ 0 w 1083"/>
                          <a:gd name="T17" fmla="*/ 0 h 70"/>
                          <a:gd name="T18" fmla="*/ 0 w 1083"/>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70"/>
                          <a:gd name="T32" fmla="*/ 1083 w 108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70">
                            <a:moveTo>
                              <a:pt x="0" y="69"/>
                            </a:moveTo>
                            <a:lnTo>
                              <a:pt x="1082" y="69"/>
                            </a:lnTo>
                            <a:lnTo>
                              <a:pt x="1082" y="0"/>
                            </a:lnTo>
                            <a:lnTo>
                              <a:pt x="0" y="0"/>
                            </a:lnTo>
                            <a:lnTo>
                              <a:pt x="0" y="69"/>
                            </a:lnTo>
                            <a:close/>
                            <a:moveTo>
                              <a:pt x="11" y="69"/>
                            </a:moveTo>
                            <a:lnTo>
                              <a:pt x="1070" y="69"/>
                            </a:lnTo>
                            <a:lnTo>
                              <a:pt x="1070" y="0"/>
                            </a:lnTo>
                            <a:lnTo>
                              <a:pt x="11" y="0"/>
                            </a:lnTo>
                            <a:lnTo>
                              <a:pt x="11" y="69"/>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4" name="Freeform 1596"/>
                      <p:cNvSpPr>
                        <a:spLocks/>
                      </p:cNvSpPr>
                      <p:nvPr/>
                    </p:nvSpPr>
                    <p:spPr bwMode="auto">
                      <a:xfrm>
                        <a:off x="26" y="434"/>
                        <a:ext cx="239" cy="15"/>
                      </a:xfrm>
                      <a:custGeom>
                        <a:avLst/>
                        <a:gdLst>
                          <a:gd name="T0" fmla="*/ 0 w 1058"/>
                          <a:gd name="T1" fmla="*/ 0 h 70"/>
                          <a:gd name="T2" fmla="*/ 1 w 1058"/>
                          <a:gd name="T3" fmla="*/ 0 h 70"/>
                          <a:gd name="T4" fmla="*/ 1 w 1058"/>
                          <a:gd name="T5" fmla="*/ 0 h 70"/>
                          <a:gd name="T6" fmla="*/ 0 w 1058"/>
                          <a:gd name="T7" fmla="*/ 0 h 70"/>
                          <a:gd name="T8" fmla="*/ 0 w 1058"/>
                          <a:gd name="T9" fmla="*/ 0 h 70"/>
                          <a:gd name="T10" fmla="*/ 0 w 1058"/>
                          <a:gd name="T11" fmla="*/ 0 h 70"/>
                          <a:gd name="T12" fmla="*/ 1 w 1058"/>
                          <a:gd name="T13" fmla="*/ 0 h 70"/>
                          <a:gd name="T14" fmla="*/ 1 w 1058"/>
                          <a:gd name="T15" fmla="*/ 0 h 70"/>
                          <a:gd name="T16" fmla="*/ 0 w 1058"/>
                          <a:gd name="T17" fmla="*/ 0 h 70"/>
                          <a:gd name="T18" fmla="*/ 0 w 105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
                          <a:gd name="T31" fmla="*/ 0 h 70"/>
                          <a:gd name="T32" fmla="*/ 1058 w 105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 h="70">
                            <a:moveTo>
                              <a:pt x="0" y="69"/>
                            </a:moveTo>
                            <a:lnTo>
                              <a:pt x="1057" y="69"/>
                            </a:lnTo>
                            <a:lnTo>
                              <a:pt x="1057" y="0"/>
                            </a:lnTo>
                            <a:lnTo>
                              <a:pt x="0" y="0"/>
                            </a:lnTo>
                            <a:lnTo>
                              <a:pt x="0" y="69"/>
                            </a:lnTo>
                            <a:close/>
                            <a:moveTo>
                              <a:pt x="12" y="64"/>
                            </a:moveTo>
                            <a:lnTo>
                              <a:pt x="1044" y="64"/>
                            </a:lnTo>
                            <a:lnTo>
                              <a:pt x="1044" y="4"/>
                            </a:lnTo>
                            <a:lnTo>
                              <a:pt x="12" y="4"/>
                            </a:lnTo>
                            <a:lnTo>
                              <a:pt x="12" y="64"/>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5" name="Freeform 1597"/>
                      <p:cNvSpPr>
                        <a:spLocks/>
                      </p:cNvSpPr>
                      <p:nvPr/>
                    </p:nvSpPr>
                    <p:spPr bwMode="auto">
                      <a:xfrm>
                        <a:off x="29" y="434"/>
                        <a:ext cx="233" cy="14"/>
                      </a:xfrm>
                      <a:custGeom>
                        <a:avLst/>
                        <a:gdLst>
                          <a:gd name="T0" fmla="*/ 0 w 1032"/>
                          <a:gd name="T1" fmla="*/ 0 h 65"/>
                          <a:gd name="T2" fmla="*/ 1 w 1032"/>
                          <a:gd name="T3" fmla="*/ 0 h 65"/>
                          <a:gd name="T4" fmla="*/ 1 w 1032"/>
                          <a:gd name="T5" fmla="*/ 0 h 65"/>
                          <a:gd name="T6" fmla="*/ 0 w 1032"/>
                          <a:gd name="T7" fmla="*/ 0 h 65"/>
                          <a:gd name="T8" fmla="*/ 0 w 1032"/>
                          <a:gd name="T9" fmla="*/ 0 h 65"/>
                          <a:gd name="T10" fmla="*/ 0 w 1032"/>
                          <a:gd name="T11" fmla="*/ 0 h 65"/>
                          <a:gd name="T12" fmla="*/ 1 w 1032"/>
                          <a:gd name="T13" fmla="*/ 0 h 65"/>
                          <a:gd name="T14" fmla="*/ 1 w 1032"/>
                          <a:gd name="T15" fmla="*/ 0 h 65"/>
                          <a:gd name="T16" fmla="*/ 0 w 1032"/>
                          <a:gd name="T17" fmla="*/ 0 h 65"/>
                          <a:gd name="T18" fmla="*/ 0 w 1032"/>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2"/>
                          <a:gd name="T31" fmla="*/ 0 h 65"/>
                          <a:gd name="T32" fmla="*/ 1032 w 1032"/>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2" h="65">
                            <a:moveTo>
                              <a:pt x="0" y="64"/>
                            </a:moveTo>
                            <a:lnTo>
                              <a:pt x="1031" y="64"/>
                            </a:lnTo>
                            <a:lnTo>
                              <a:pt x="1031" y="0"/>
                            </a:lnTo>
                            <a:lnTo>
                              <a:pt x="0" y="0"/>
                            </a:lnTo>
                            <a:lnTo>
                              <a:pt x="0" y="64"/>
                            </a:lnTo>
                            <a:close/>
                            <a:moveTo>
                              <a:pt x="17" y="64"/>
                            </a:moveTo>
                            <a:lnTo>
                              <a:pt x="1015" y="64"/>
                            </a:lnTo>
                            <a:lnTo>
                              <a:pt x="1015" y="0"/>
                            </a:lnTo>
                            <a:lnTo>
                              <a:pt x="17" y="0"/>
                            </a:lnTo>
                            <a:lnTo>
                              <a:pt x="17" y="6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6" name="Freeform 1598"/>
                      <p:cNvSpPr>
                        <a:spLocks/>
                      </p:cNvSpPr>
                      <p:nvPr/>
                    </p:nvSpPr>
                    <p:spPr bwMode="auto">
                      <a:xfrm>
                        <a:off x="32" y="434"/>
                        <a:ext cx="227" cy="14"/>
                      </a:xfrm>
                      <a:custGeom>
                        <a:avLst/>
                        <a:gdLst>
                          <a:gd name="T0" fmla="*/ 0 w 1006"/>
                          <a:gd name="T1" fmla="*/ 0 h 65"/>
                          <a:gd name="T2" fmla="*/ 1 w 1006"/>
                          <a:gd name="T3" fmla="*/ 0 h 65"/>
                          <a:gd name="T4" fmla="*/ 1 w 1006"/>
                          <a:gd name="T5" fmla="*/ 0 h 65"/>
                          <a:gd name="T6" fmla="*/ 0 w 1006"/>
                          <a:gd name="T7" fmla="*/ 0 h 65"/>
                          <a:gd name="T8" fmla="*/ 0 w 1006"/>
                          <a:gd name="T9" fmla="*/ 0 h 65"/>
                          <a:gd name="T10" fmla="*/ 0 w 1006"/>
                          <a:gd name="T11" fmla="*/ 0 h 65"/>
                          <a:gd name="T12" fmla="*/ 1 w 1006"/>
                          <a:gd name="T13" fmla="*/ 0 h 65"/>
                          <a:gd name="T14" fmla="*/ 1 w 1006"/>
                          <a:gd name="T15" fmla="*/ 0 h 65"/>
                          <a:gd name="T16" fmla="*/ 0 w 1006"/>
                          <a:gd name="T17" fmla="*/ 0 h 65"/>
                          <a:gd name="T18" fmla="*/ 0 w 1006"/>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6"/>
                          <a:gd name="T31" fmla="*/ 0 h 65"/>
                          <a:gd name="T32" fmla="*/ 1006 w 1006"/>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6" h="65">
                            <a:moveTo>
                              <a:pt x="0" y="64"/>
                            </a:moveTo>
                            <a:lnTo>
                              <a:pt x="1005" y="64"/>
                            </a:lnTo>
                            <a:lnTo>
                              <a:pt x="1005" y="0"/>
                            </a:lnTo>
                            <a:lnTo>
                              <a:pt x="0" y="0"/>
                            </a:lnTo>
                            <a:lnTo>
                              <a:pt x="0" y="64"/>
                            </a:lnTo>
                            <a:close/>
                            <a:moveTo>
                              <a:pt x="12" y="64"/>
                            </a:moveTo>
                            <a:lnTo>
                              <a:pt x="991" y="64"/>
                            </a:lnTo>
                            <a:lnTo>
                              <a:pt x="991" y="0"/>
                            </a:lnTo>
                            <a:lnTo>
                              <a:pt x="12" y="0"/>
                            </a:lnTo>
                            <a:lnTo>
                              <a:pt x="12" y="6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7" name="Freeform 1599"/>
                      <p:cNvSpPr>
                        <a:spLocks/>
                      </p:cNvSpPr>
                      <p:nvPr/>
                    </p:nvSpPr>
                    <p:spPr bwMode="auto">
                      <a:xfrm>
                        <a:off x="35" y="434"/>
                        <a:ext cx="221" cy="14"/>
                      </a:xfrm>
                      <a:custGeom>
                        <a:avLst/>
                        <a:gdLst>
                          <a:gd name="T0" fmla="*/ 0 w 981"/>
                          <a:gd name="T1" fmla="*/ 0 h 65"/>
                          <a:gd name="T2" fmla="*/ 0 w 981"/>
                          <a:gd name="T3" fmla="*/ 0 h 65"/>
                          <a:gd name="T4" fmla="*/ 0 w 981"/>
                          <a:gd name="T5" fmla="*/ 0 h 65"/>
                          <a:gd name="T6" fmla="*/ 0 w 981"/>
                          <a:gd name="T7" fmla="*/ 0 h 65"/>
                          <a:gd name="T8" fmla="*/ 0 w 981"/>
                          <a:gd name="T9" fmla="*/ 0 h 65"/>
                          <a:gd name="T10" fmla="*/ 0 w 981"/>
                          <a:gd name="T11" fmla="*/ 0 h 65"/>
                          <a:gd name="T12" fmla="*/ 0 w 981"/>
                          <a:gd name="T13" fmla="*/ 0 h 65"/>
                          <a:gd name="T14" fmla="*/ 0 w 981"/>
                          <a:gd name="T15" fmla="*/ 0 h 65"/>
                          <a:gd name="T16" fmla="*/ 0 w 981"/>
                          <a:gd name="T17" fmla="*/ 0 h 65"/>
                          <a:gd name="T18" fmla="*/ 0 w 98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1"/>
                          <a:gd name="T31" fmla="*/ 0 h 65"/>
                          <a:gd name="T32" fmla="*/ 981 w 98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1" h="65">
                            <a:moveTo>
                              <a:pt x="0" y="64"/>
                            </a:moveTo>
                            <a:lnTo>
                              <a:pt x="980" y="64"/>
                            </a:lnTo>
                            <a:lnTo>
                              <a:pt x="980" y="0"/>
                            </a:lnTo>
                            <a:lnTo>
                              <a:pt x="0" y="0"/>
                            </a:lnTo>
                            <a:lnTo>
                              <a:pt x="0" y="64"/>
                            </a:lnTo>
                            <a:close/>
                            <a:moveTo>
                              <a:pt x="15" y="62"/>
                            </a:moveTo>
                            <a:lnTo>
                              <a:pt x="964" y="62"/>
                            </a:lnTo>
                            <a:lnTo>
                              <a:pt x="964" y="2"/>
                            </a:lnTo>
                            <a:lnTo>
                              <a:pt x="15" y="2"/>
                            </a:lnTo>
                            <a:lnTo>
                              <a:pt x="15" y="6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8" name="Freeform 1600"/>
                      <p:cNvSpPr>
                        <a:spLocks/>
                      </p:cNvSpPr>
                      <p:nvPr/>
                    </p:nvSpPr>
                    <p:spPr bwMode="auto">
                      <a:xfrm>
                        <a:off x="39" y="435"/>
                        <a:ext cx="214" cy="12"/>
                      </a:xfrm>
                      <a:custGeom>
                        <a:avLst/>
                        <a:gdLst>
                          <a:gd name="T0" fmla="*/ 0 w 946"/>
                          <a:gd name="T1" fmla="*/ 0 h 57"/>
                          <a:gd name="T2" fmla="*/ 0 w 946"/>
                          <a:gd name="T3" fmla="*/ 0 h 57"/>
                          <a:gd name="T4" fmla="*/ 0 w 946"/>
                          <a:gd name="T5" fmla="*/ 0 h 57"/>
                          <a:gd name="T6" fmla="*/ 0 w 946"/>
                          <a:gd name="T7" fmla="*/ 0 h 57"/>
                          <a:gd name="T8" fmla="*/ 0 w 946"/>
                          <a:gd name="T9" fmla="*/ 0 h 57"/>
                          <a:gd name="T10" fmla="*/ 0 w 946"/>
                          <a:gd name="T11" fmla="*/ 0 h 57"/>
                          <a:gd name="T12" fmla="*/ 0 w 946"/>
                          <a:gd name="T13" fmla="*/ 0 h 57"/>
                          <a:gd name="T14" fmla="*/ 0 w 946"/>
                          <a:gd name="T15" fmla="*/ 0 h 57"/>
                          <a:gd name="T16" fmla="*/ 0 w 946"/>
                          <a:gd name="T17" fmla="*/ 0 h 57"/>
                          <a:gd name="T18" fmla="*/ 0 w 946"/>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6"/>
                          <a:gd name="T31" fmla="*/ 0 h 57"/>
                          <a:gd name="T32" fmla="*/ 946 w 946"/>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6" h="57">
                            <a:moveTo>
                              <a:pt x="0" y="56"/>
                            </a:moveTo>
                            <a:lnTo>
                              <a:pt x="945" y="56"/>
                            </a:lnTo>
                            <a:lnTo>
                              <a:pt x="945" y="0"/>
                            </a:lnTo>
                            <a:lnTo>
                              <a:pt x="0" y="0"/>
                            </a:lnTo>
                            <a:lnTo>
                              <a:pt x="0" y="56"/>
                            </a:lnTo>
                            <a:close/>
                            <a:moveTo>
                              <a:pt x="16" y="56"/>
                            </a:moveTo>
                            <a:lnTo>
                              <a:pt x="928" y="56"/>
                            </a:lnTo>
                            <a:lnTo>
                              <a:pt x="928" y="0"/>
                            </a:lnTo>
                            <a:lnTo>
                              <a:pt x="16" y="0"/>
                            </a:lnTo>
                            <a:lnTo>
                              <a:pt x="16" y="56"/>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09" name="Freeform 1601"/>
                      <p:cNvSpPr>
                        <a:spLocks/>
                      </p:cNvSpPr>
                      <p:nvPr/>
                    </p:nvSpPr>
                    <p:spPr bwMode="auto">
                      <a:xfrm>
                        <a:off x="43" y="435"/>
                        <a:ext cx="206" cy="12"/>
                      </a:xfrm>
                      <a:custGeom>
                        <a:avLst/>
                        <a:gdLst>
                          <a:gd name="T0" fmla="*/ 0 w 912"/>
                          <a:gd name="T1" fmla="*/ 0 h 57"/>
                          <a:gd name="T2" fmla="*/ 0 w 912"/>
                          <a:gd name="T3" fmla="*/ 0 h 57"/>
                          <a:gd name="T4" fmla="*/ 0 w 912"/>
                          <a:gd name="T5" fmla="*/ 0 h 57"/>
                          <a:gd name="T6" fmla="*/ 0 w 912"/>
                          <a:gd name="T7" fmla="*/ 0 h 57"/>
                          <a:gd name="T8" fmla="*/ 0 w 912"/>
                          <a:gd name="T9" fmla="*/ 0 h 57"/>
                          <a:gd name="T10" fmla="*/ 0 w 912"/>
                          <a:gd name="T11" fmla="*/ 0 h 57"/>
                          <a:gd name="T12" fmla="*/ 0 w 912"/>
                          <a:gd name="T13" fmla="*/ 0 h 57"/>
                          <a:gd name="T14" fmla="*/ 0 w 912"/>
                          <a:gd name="T15" fmla="*/ 0 h 57"/>
                          <a:gd name="T16" fmla="*/ 0 w 912"/>
                          <a:gd name="T17" fmla="*/ 0 h 57"/>
                          <a:gd name="T18" fmla="*/ 0 w 912"/>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2"/>
                          <a:gd name="T31" fmla="*/ 0 h 57"/>
                          <a:gd name="T32" fmla="*/ 912 w 912"/>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2" h="57">
                            <a:moveTo>
                              <a:pt x="0" y="56"/>
                            </a:moveTo>
                            <a:lnTo>
                              <a:pt x="911" y="56"/>
                            </a:lnTo>
                            <a:lnTo>
                              <a:pt x="911" y="0"/>
                            </a:lnTo>
                            <a:lnTo>
                              <a:pt x="0" y="0"/>
                            </a:lnTo>
                            <a:lnTo>
                              <a:pt x="0" y="56"/>
                            </a:lnTo>
                            <a:close/>
                            <a:moveTo>
                              <a:pt x="20" y="56"/>
                            </a:moveTo>
                            <a:lnTo>
                              <a:pt x="892" y="56"/>
                            </a:lnTo>
                            <a:lnTo>
                              <a:pt x="892" y="0"/>
                            </a:lnTo>
                            <a:lnTo>
                              <a:pt x="20" y="0"/>
                            </a:lnTo>
                            <a:lnTo>
                              <a:pt x="20" y="5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0" name="Freeform 1602"/>
                      <p:cNvSpPr>
                        <a:spLocks/>
                      </p:cNvSpPr>
                      <p:nvPr/>
                    </p:nvSpPr>
                    <p:spPr bwMode="auto">
                      <a:xfrm>
                        <a:off x="47" y="435"/>
                        <a:ext cx="197" cy="12"/>
                      </a:xfrm>
                      <a:custGeom>
                        <a:avLst/>
                        <a:gdLst>
                          <a:gd name="T0" fmla="*/ 0 w 873"/>
                          <a:gd name="T1" fmla="*/ 0 h 57"/>
                          <a:gd name="T2" fmla="*/ 0 w 873"/>
                          <a:gd name="T3" fmla="*/ 0 h 57"/>
                          <a:gd name="T4" fmla="*/ 0 w 873"/>
                          <a:gd name="T5" fmla="*/ 0 h 57"/>
                          <a:gd name="T6" fmla="*/ 0 w 873"/>
                          <a:gd name="T7" fmla="*/ 0 h 57"/>
                          <a:gd name="T8" fmla="*/ 0 w 873"/>
                          <a:gd name="T9" fmla="*/ 0 h 57"/>
                          <a:gd name="T10" fmla="*/ 0 w 873"/>
                          <a:gd name="T11" fmla="*/ 0 h 57"/>
                          <a:gd name="T12" fmla="*/ 0 w 873"/>
                          <a:gd name="T13" fmla="*/ 0 h 57"/>
                          <a:gd name="T14" fmla="*/ 0 w 873"/>
                          <a:gd name="T15" fmla="*/ 0 h 57"/>
                          <a:gd name="T16" fmla="*/ 0 w 873"/>
                          <a:gd name="T17" fmla="*/ 0 h 57"/>
                          <a:gd name="T18" fmla="*/ 0 w 873"/>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57"/>
                          <a:gd name="T32" fmla="*/ 873 w 873"/>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57">
                            <a:moveTo>
                              <a:pt x="0" y="56"/>
                            </a:moveTo>
                            <a:lnTo>
                              <a:pt x="872" y="56"/>
                            </a:lnTo>
                            <a:lnTo>
                              <a:pt x="872" y="0"/>
                            </a:lnTo>
                            <a:lnTo>
                              <a:pt x="0" y="0"/>
                            </a:lnTo>
                            <a:lnTo>
                              <a:pt x="0" y="56"/>
                            </a:lnTo>
                            <a:close/>
                            <a:moveTo>
                              <a:pt x="14" y="56"/>
                            </a:moveTo>
                            <a:lnTo>
                              <a:pt x="855" y="56"/>
                            </a:lnTo>
                            <a:lnTo>
                              <a:pt x="855" y="0"/>
                            </a:lnTo>
                            <a:lnTo>
                              <a:pt x="14" y="0"/>
                            </a:lnTo>
                            <a:lnTo>
                              <a:pt x="14" y="5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1" name="Freeform 1603"/>
                      <p:cNvSpPr>
                        <a:spLocks/>
                      </p:cNvSpPr>
                      <p:nvPr/>
                    </p:nvSpPr>
                    <p:spPr bwMode="auto">
                      <a:xfrm>
                        <a:off x="50" y="435"/>
                        <a:ext cx="190" cy="12"/>
                      </a:xfrm>
                      <a:custGeom>
                        <a:avLst/>
                        <a:gdLst>
                          <a:gd name="T0" fmla="*/ 0 w 844"/>
                          <a:gd name="T1" fmla="*/ 0 h 57"/>
                          <a:gd name="T2" fmla="*/ 0 w 844"/>
                          <a:gd name="T3" fmla="*/ 0 h 57"/>
                          <a:gd name="T4" fmla="*/ 0 w 844"/>
                          <a:gd name="T5" fmla="*/ 0 h 57"/>
                          <a:gd name="T6" fmla="*/ 0 w 844"/>
                          <a:gd name="T7" fmla="*/ 0 h 57"/>
                          <a:gd name="T8" fmla="*/ 0 w 844"/>
                          <a:gd name="T9" fmla="*/ 0 h 57"/>
                          <a:gd name="T10" fmla="*/ 0 w 844"/>
                          <a:gd name="T11" fmla="*/ 0 h 57"/>
                          <a:gd name="T12" fmla="*/ 0 w 844"/>
                          <a:gd name="T13" fmla="*/ 0 h 57"/>
                          <a:gd name="T14" fmla="*/ 0 w 844"/>
                          <a:gd name="T15" fmla="*/ 0 h 57"/>
                          <a:gd name="T16" fmla="*/ 0 w 844"/>
                          <a:gd name="T17" fmla="*/ 0 h 57"/>
                          <a:gd name="T18" fmla="*/ 0 w 84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4"/>
                          <a:gd name="T31" fmla="*/ 0 h 57"/>
                          <a:gd name="T32" fmla="*/ 844 w 84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4" h="57">
                            <a:moveTo>
                              <a:pt x="0" y="56"/>
                            </a:moveTo>
                            <a:lnTo>
                              <a:pt x="843" y="56"/>
                            </a:lnTo>
                            <a:lnTo>
                              <a:pt x="843" y="0"/>
                            </a:lnTo>
                            <a:lnTo>
                              <a:pt x="0" y="0"/>
                            </a:lnTo>
                            <a:lnTo>
                              <a:pt x="0" y="56"/>
                            </a:lnTo>
                            <a:close/>
                            <a:moveTo>
                              <a:pt x="20" y="51"/>
                            </a:moveTo>
                            <a:lnTo>
                              <a:pt x="824" y="51"/>
                            </a:lnTo>
                            <a:lnTo>
                              <a:pt x="824" y="5"/>
                            </a:lnTo>
                            <a:lnTo>
                              <a:pt x="20" y="5"/>
                            </a:lnTo>
                            <a:lnTo>
                              <a:pt x="20" y="51"/>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2" name="Freeform 1604"/>
                      <p:cNvSpPr>
                        <a:spLocks/>
                      </p:cNvSpPr>
                      <p:nvPr/>
                    </p:nvSpPr>
                    <p:spPr bwMode="auto">
                      <a:xfrm>
                        <a:off x="55" y="436"/>
                        <a:ext cx="181" cy="11"/>
                      </a:xfrm>
                      <a:custGeom>
                        <a:avLst/>
                        <a:gdLst>
                          <a:gd name="T0" fmla="*/ 0 w 802"/>
                          <a:gd name="T1" fmla="*/ 0 h 51"/>
                          <a:gd name="T2" fmla="*/ 0 w 802"/>
                          <a:gd name="T3" fmla="*/ 0 h 51"/>
                          <a:gd name="T4" fmla="*/ 0 w 802"/>
                          <a:gd name="T5" fmla="*/ 0 h 51"/>
                          <a:gd name="T6" fmla="*/ 0 w 802"/>
                          <a:gd name="T7" fmla="*/ 0 h 51"/>
                          <a:gd name="T8" fmla="*/ 0 w 802"/>
                          <a:gd name="T9" fmla="*/ 0 h 51"/>
                          <a:gd name="T10" fmla="*/ 0 w 802"/>
                          <a:gd name="T11" fmla="*/ 0 h 51"/>
                          <a:gd name="T12" fmla="*/ 0 w 802"/>
                          <a:gd name="T13" fmla="*/ 0 h 51"/>
                          <a:gd name="T14" fmla="*/ 0 w 802"/>
                          <a:gd name="T15" fmla="*/ 0 h 51"/>
                          <a:gd name="T16" fmla="*/ 0 w 802"/>
                          <a:gd name="T17" fmla="*/ 0 h 51"/>
                          <a:gd name="T18" fmla="*/ 0 w 80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2"/>
                          <a:gd name="T31" fmla="*/ 0 h 51"/>
                          <a:gd name="T32" fmla="*/ 802 w 80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2" h="51">
                            <a:moveTo>
                              <a:pt x="0" y="50"/>
                            </a:moveTo>
                            <a:lnTo>
                              <a:pt x="801" y="50"/>
                            </a:lnTo>
                            <a:lnTo>
                              <a:pt x="801" y="0"/>
                            </a:lnTo>
                            <a:lnTo>
                              <a:pt x="0" y="0"/>
                            </a:lnTo>
                            <a:lnTo>
                              <a:pt x="0" y="50"/>
                            </a:lnTo>
                            <a:close/>
                            <a:moveTo>
                              <a:pt x="21" y="50"/>
                            </a:moveTo>
                            <a:lnTo>
                              <a:pt x="781" y="50"/>
                            </a:lnTo>
                            <a:lnTo>
                              <a:pt x="781" y="0"/>
                            </a:lnTo>
                            <a:lnTo>
                              <a:pt x="21" y="0"/>
                            </a:lnTo>
                            <a:lnTo>
                              <a:pt x="21" y="5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3" name="Freeform 1605"/>
                      <p:cNvSpPr>
                        <a:spLocks/>
                      </p:cNvSpPr>
                      <p:nvPr/>
                    </p:nvSpPr>
                    <p:spPr bwMode="auto">
                      <a:xfrm>
                        <a:off x="59" y="436"/>
                        <a:ext cx="173" cy="11"/>
                      </a:xfrm>
                      <a:custGeom>
                        <a:avLst/>
                        <a:gdLst>
                          <a:gd name="T0" fmla="*/ 0 w 766"/>
                          <a:gd name="T1" fmla="*/ 0 h 51"/>
                          <a:gd name="T2" fmla="*/ 0 w 766"/>
                          <a:gd name="T3" fmla="*/ 0 h 51"/>
                          <a:gd name="T4" fmla="*/ 0 w 766"/>
                          <a:gd name="T5" fmla="*/ 0 h 51"/>
                          <a:gd name="T6" fmla="*/ 0 w 766"/>
                          <a:gd name="T7" fmla="*/ 0 h 51"/>
                          <a:gd name="T8" fmla="*/ 0 w 766"/>
                          <a:gd name="T9" fmla="*/ 0 h 51"/>
                          <a:gd name="T10" fmla="*/ 0 w 766"/>
                          <a:gd name="T11" fmla="*/ 0 h 51"/>
                          <a:gd name="T12" fmla="*/ 0 w 766"/>
                          <a:gd name="T13" fmla="*/ 0 h 51"/>
                          <a:gd name="T14" fmla="*/ 0 w 766"/>
                          <a:gd name="T15" fmla="*/ 0 h 51"/>
                          <a:gd name="T16" fmla="*/ 0 w 766"/>
                          <a:gd name="T17" fmla="*/ 0 h 51"/>
                          <a:gd name="T18" fmla="*/ 0 w 766"/>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51"/>
                          <a:gd name="T32" fmla="*/ 766 w 766"/>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51">
                            <a:moveTo>
                              <a:pt x="0" y="50"/>
                            </a:moveTo>
                            <a:lnTo>
                              <a:pt x="765" y="50"/>
                            </a:lnTo>
                            <a:lnTo>
                              <a:pt x="765" y="0"/>
                            </a:lnTo>
                            <a:lnTo>
                              <a:pt x="0" y="0"/>
                            </a:lnTo>
                            <a:lnTo>
                              <a:pt x="0" y="50"/>
                            </a:lnTo>
                            <a:close/>
                            <a:moveTo>
                              <a:pt x="19" y="50"/>
                            </a:moveTo>
                            <a:lnTo>
                              <a:pt x="746" y="50"/>
                            </a:lnTo>
                            <a:lnTo>
                              <a:pt x="746" y="0"/>
                            </a:lnTo>
                            <a:lnTo>
                              <a:pt x="19" y="0"/>
                            </a:lnTo>
                            <a:lnTo>
                              <a:pt x="19" y="5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4" name="Freeform 1606"/>
                      <p:cNvSpPr>
                        <a:spLocks/>
                      </p:cNvSpPr>
                      <p:nvPr/>
                    </p:nvSpPr>
                    <p:spPr bwMode="auto">
                      <a:xfrm>
                        <a:off x="64" y="436"/>
                        <a:ext cx="163" cy="11"/>
                      </a:xfrm>
                      <a:custGeom>
                        <a:avLst/>
                        <a:gdLst>
                          <a:gd name="T0" fmla="*/ 0 w 724"/>
                          <a:gd name="T1" fmla="*/ 0 h 51"/>
                          <a:gd name="T2" fmla="*/ 0 w 724"/>
                          <a:gd name="T3" fmla="*/ 0 h 51"/>
                          <a:gd name="T4" fmla="*/ 0 w 724"/>
                          <a:gd name="T5" fmla="*/ 0 h 51"/>
                          <a:gd name="T6" fmla="*/ 0 w 724"/>
                          <a:gd name="T7" fmla="*/ 0 h 51"/>
                          <a:gd name="T8" fmla="*/ 0 w 724"/>
                          <a:gd name="T9" fmla="*/ 0 h 51"/>
                          <a:gd name="T10" fmla="*/ 0 w 724"/>
                          <a:gd name="T11" fmla="*/ 0 h 51"/>
                          <a:gd name="T12" fmla="*/ 0 w 724"/>
                          <a:gd name="T13" fmla="*/ 0 h 51"/>
                          <a:gd name="T14" fmla="*/ 0 w 724"/>
                          <a:gd name="T15" fmla="*/ 0 h 51"/>
                          <a:gd name="T16" fmla="*/ 0 w 724"/>
                          <a:gd name="T17" fmla="*/ 0 h 51"/>
                          <a:gd name="T18" fmla="*/ 0 w 724"/>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4"/>
                          <a:gd name="T31" fmla="*/ 0 h 51"/>
                          <a:gd name="T32" fmla="*/ 724 w 724"/>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4" h="51">
                            <a:moveTo>
                              <a:pt x="0" y="50"/>
                            </a:moveTo>
                            <a:lnTo>
                              <a:pt x="723" y="50"/>
                            </a:lnTo>
                            <a:lnTo>
                              <a:pt x="723" y="0"/>
                            </a:lnTo>
                            <a:lnTo>
                              <a:pt x="0" y="0"/>
                            </a:lnTo>
                            <a:lnTo>
                              <a:pt x="0" y="50"/>
                            </a:lnTo>
                            <a:close/>
                            <a:moveTo>
                              <a:pt x="22" y="46"/>
                            </a:moveTo>
                            <a:lnTo>
                              <a:pt x="702" y="46"/>
                            </a:lnTo>
                            <a:lnTo>
                              <a:pt x="702" y="2"/>
                            </a:lnTo>
                            <a:lnTo>
                              <a:pt x="22" y="2"/>
                            </a:lnTo>
                            <a:lnTo>
                              <a:pt x="22" y="4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5" name="Freeform 1607"/>
                      <p:cNvSpPr>
                        <a:spLocks/>
                      </p:cNvSpPr>
                      <p:nvPr/>
                    </p:nvSpPr>
                    <p:spPr bwMode="auto">
                      <a:xfrm>
                        <a:off x="69" y="437"/>
                        <a:ext cx="153" cy="8"/>
                      </a:xfrm>
                      <a:custGeom>
                        <a:avLst/>
                        <a:gdLst>
                          <a:gd name="T0" fmla="*/ 0 w 681"/>
                          <a:gd name="T1" fmla="*/ 0 h 41"/>
                          <a:gd name="T2" fmla="*/ 0 w 681"/>
                          <a:gd name="T3" fmla="*/ 0 h 41"/>
                          <a:gd name="T4" fmla="*/ 0 w 681"/>
                          <a:gd name="T5" fmla="*/ 0 h 41"/>
                          <a:gd name="T6" fmla="*/ 0 w 681"/>
                          <a:gd name="T7" fmla="*/ 0 h 41"/>
                          <a:gd name="T8" fmla="*/ 0 w 681"/>
                          <a:gd name="T9" fmla="*/ 0 h 41"/>
                          <a:gd name="T10" fmla="*/ 0 w 681"/>
                          <a:gd name="T11" fmla="*/ 0 h 41"/>
                          <a:gd name="T12" fmla="*/ 0 w 681"/>
                          <a:gd name="T13" fmla="*/ 0 h 41"/>
                          <a:gd name="T14" fmla="*/ 0 w 681"/>
                          <a:gd name="T15" fmla="*/ 0 h 41"/>
                          <a:gd name="T16" fmla="*/ 0 w 681"/>
                          <a:gd name="T17" fmla="*/ 0 h 41"/>
                          <a:gd name="T18" fmla="*/ 0 w 681"/>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41"/>
                          <a:gd name="T32" fmla="*/ 681 w 68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41">
                            <a:moveTo>
                              <a:pt x="0" y="40"/>
                            </a:moveTo>
                            <a:lnTo>
                              <a:pt x="680" y="40"/>
                            </a:lnTo>
                            <a:lnTo>
                              <a:pt x="680" y="0"/>
                            </a:lnTo>
                            <a:lnTo>
                              <a:pt x="0" y="0"/>
                            </a:lnTo>
                            <a:lnTo>
                              <a:pt x="0" y="40"/>
                            </a:lnTo>
                            <a:close/>
                            <a:moveTo>
                              <a:pt x="23" y="40"/>
                            </a:moveTo>
                            <a:lnTo>
                              <a:pt x="656" y="40"/>
                            </a:lnTo>
                            <a:lnTo>
                              <a:pt x="656" y="0"/>
                            </a:lnTo>
                            <a:lnTo>
                              <a:pt x="23" y="0"/>
                            </a:lnTo>
                            <a:lnTo>
                              <a:pt x="23" y="40"/>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6" name="Freeform 1608"/>
                      <p:cNvSpPr>
                        <a:spLocks/>
                      </p:cNvSpPr>
                      <p:nvPr/>
                    </p:nvSpPr>
                    <p:spPr bwMode="auto">
                      <a:xfrm>
                        <a:off x="74" y="437"/>
                        <a:ext cx="144" cy="8"/>
                      </a:xfrm>
                      <a:custGeom>
                        <a:avLst/>
                        <a:gdLst>
                          <a:gd name="T0" fmla="*/ 0 w 638"/>
                          <a:gd name="T1" fmla="*/ 0 h 41"/>
                          <a:gd name="T2" fmla="*/ 0 w 638"/>
                          <a:gd name="T3" fmla="*/ 0 h 41"/>
                          <a:gd name="T4" fmla="*/ 0 w 638"/>
                          <a:gd name="T5" fmla="*/ 0 h 41"/>
                          <a:gd name="T6" fmla="*/ 0 w 638"/>
                          <a:gd name="T7" fmla="*/ 0 h 41"/>
                          <a:gd name="T8" fmla="*/ 0 w 638"/>
                          <a:gd name="T9" fmla="*/ 0 h 41"/>
                          <a:gd name="T10" fmla="*/ 0 w 638"/>
                          <a:gd name="T11" fmla="*/ 0 h 41"/>
                          <a:gd name="T12" fmla="*/ 0 w 638"/>
                          <a:gd name="T13" fmla="*/ 0 h 41"/>
                          <a:gd name="T14" fmla="*/ 0 w 638"/>
                          <a:gd name="T15" fmla="*/ 0 h 41"/>
                          <a:gd name="T16" fmla="*/ 0 w 638"/>
                          <a:gd name="T17" fmla="*/ 0 h 41"/>
                          <a:gd name="T18" fmla="*/ 0 w 63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41"/>
                          <a:gd name="T32" fmla="*/ 638 w 6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41">
                            <a:moveTo>
                              <a:pt x="0" y="40"/>
                            </a:moveTo>
                            <a:lnTo>
                              <a:pt x="637" y="40"/>
                            </a:lnTo>
                            <a:lnTo>
                              <a:pt x="637" y="0"/>
                            </a:lnTo>
                            <a:lnTo>
                              <a:pt x="0" y="0"/>
                            </a:lnTo>
                            <a:lnTo>
                              <a:pt x="0" y="40"/>
                            </a:lnTo>
                            <a:close/>
                            <a:moveTo>
                              <a:pt x="21" y="40"/>
                            </a:moveTo>
                            <a:lnTo>
                              <a:pt x="616" y="40"/>
                            </a:lnTo>
                            <a:lnTo>
                              <a:pt x="616" y="0"/>
                            </a:lnTo>
                            <a:lnTo>
                              <a:pt x="21" y="0"/>
                            </a:lnTo>
                            <a:lnTo>
                              <a:pt x="21" y="4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7" name="Freeform 1609"/>
                      <p:cNvSpPr>
                        <a:spLocks/>
                      </p:cNvSpPr>
                      <p:nvPr/>
                    </p:nvSpPr>
                    <p:spPr bwMode="auto">
                      <a:xfrm>
                        <a:off x="80" y="437"/>
                        <a:ext cx="132" cy="8"/>
                      </a:xfrm>
                      <a:custGeom>
                        <a:avLst/>
                        <a:gdLst>
                          <a:gd name="T0" fmla="*/ 0 w 587"/>
                          <a:gd name="T1" fmla="*/ 0 h 41"/>
                          <a:gd name="T2" fmla="*/ 0 w 587"/>
                          <a:gd name="T3" fmla="*/ 0 h 41"/>
                          <a:gd name="T4" fmla="*/ 0 w 587"/>
                          <a:gd name="T5" fmla="*/ 0 h 41"/>
                          <a:gd name="T6" fmla="*/ 0 w 587"/>
                          <a:gd name="T7" fmla="*/ 0 h 41"/>
                          <a:gd name="T8" fmla="*/ 0 w 587"/>
                          <a:gd name="T9" fmla="*/ 0 h 41"/>
                          <a:gd name="T10" fmla="*/ 0 w 587"/>
                          <a:gd name="T11" fmla="*/ 0 h 41"/>
                          <a:gd name="T12" fmla="*/ 0 w 587"/>
                          <a:gd name="T13" fmla="*/ 0 h 41"/>
                          <a:gd name="T14" fmla="*/ 0 w 587"/>
                          <a:gd name="T15" fmla="*/ 0 h 41"/>
                          <a:gd name="T16" fmla="*/ 0 w 587"/>
                          <a:gd name="T17" fmla="*/ 0 h 41"/>
                          <a:gd name="T18" fmla="*/ 0 w 58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41"/>
                          <a:gd name="T32" fmla="*/ 587 w 58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41">
                            <a:moveTo>
                              <a:pt x="0" y="40"/>
                            </a:moveTo>
                            <a:lnTo>
                              <a:pt x="586" y="40"/>
                            </a:lnTo>
                            <a:lnTo>
                              <a:pt x="586" y="0"/>
                            </a:lnTo>
                            <a:lnTo>
                              <a:pt x="0" y="0"/>
                            </a:lnTo>
                            <a:lnTo>
                              <a:pt x="0" y="40"/>
                            </a:lnTo>
                            <a:close/>
                            <a:moveTo>
                              <a:pt x="23" y="35"/>
                            </a:moveTo>
                            <a:lnTo>
                              <a:pt x="563" y="35"/>
                            </a:lnTo>
                            <a:lnTo>
                              <a:pt x="563" y="5"/>
                            </a:lnTo>
                            <a:lnTo>
                              <a:pt x="23" y="5"/>
                            </a:lnTo>
                            <a:lnTo>
                              <a:pt x="23" y="35"/>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8" name="Freeform 1610"/>
                      <p:cNvSpPr>
                        <a:spLocks/>
                      </p:cNvSpPr>
                      <p:nvPr/>
                    </p:nvSpPr>
                    <p:spPr bwMode="auto">
                      <a:xfrm>
                        <a:off x="84" y="437"/>
                        <a:ext cx="123" cy="7"/>
                      </a:xfrm>
                      <a:custGeom>
                        <a:avLst/>
                        <a:gdLst>
                          <a:gd name="T0" fmla="*/ 0 w 545"/>
                          <a:gd name="T1" fmla="*/ 0 h 36"/>
                          <a:gd name="T2" fmla="*/ 0 w 545"/>
                          <a:gd name="T3" fmla="*/ 0 h 36"/>
                          <a:gd name="T4" fmla="*/ 0 w 545"/>
                          <a:gd name="T5" fmla="*/ 0 h 36"/>
                          <a:gd name="T6" fmla="*/ 0 w 545"/>
                          <a:gd name="T7" fmla="*/ 0 h 36"/>
                          <a:gd name="T8" fmla="*/ 0 w 545"/>
                          <a:gd name="T9" fmla="*/ 0 h 36"/>
                          <a:gd name="T10" fmla="*/ 0 w 545"/>
                          <a:gd name="T11" fmla="*/ 0 h 36"/>
                          <a:gd name="T12" fmla="*/ 0 w 545"/>
                          <a:gd name="T13" fmla="*/ 0 h 36"/>
                          <a:gd name="T14" fmla="*/ 0 w 545"/>
                          <a:gd name="T15" fmla="*/ 0 h 36"/>
                          <a:gd name="T16" fmla="*/ 0 w 545"/>
                          <a:gd name="T17" fmla="*/ 0 h 36"/>
                          <a:gd name="T18" fmla="*/ 0 w 545"/>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6"/>
                          <a:gd name="T32" fmla="*/ 545 w 54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6">
                            <a:moveTo>
                              <a:pt x="0" y="35"/>
                            </a:moveTo>
                            <a:lnTo>
                              <a:pt x="544" y="35"/>
                            </a:lnTo>
                            <a:lnTo>
                              <a:pt x="544" y="0"/>
                            </a:lnTo>
                            <a:lnTo>
                              <a:pt x="0" y="0"/>
                            </a:lnTo>
                            <a:lnTo>
                              <a:pt x="0" y="35"/>
                            </a:lnTo>
                            <a:close/>
                            <a:moveTo>
                              <a:pt x="26" y="35"/>
                            </a:moveTo>
                            <a:lnTo>
                              <a:pt x="517" y="35"/>
                            </a:lnTo>
                            <a:lnTo>
                              <a:pt x="517" y="0"/>
                            </a:lnTo>
                            <a:lnTo>
                              <a:pt x="26" y="0"/>
                            </a:lnTo>
                            <a:lnTo>
                              <a:pt x="26" y="3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19" name="Freeform 1611"/>
                      <p:cNvSpPr>
                        <a:spLocks/>
                      </p:cNvSpPr>
                      <p:nvPr/>
                    </p:nvSpPr>
                    <p:spPr bwMode="auto">
                      <a:xfrm>
                        <a:off x="90" y="437"/>
                        <a:ext cx="111" cy="7"/>
                      </a:xfrm>
                      <a:custGeom>
                        <a:avLst/>
                        <a:gdLst>
                          <a:gd name="T0" fmla="*/ 0 w 492"/>
                          <a:gd name="T1" fmla="*/ 0 h 36"/>
                          <a:gd name="T2" fmla="*/ 0 w 492"/>
                          <a:gd name="T3" fmla="*/ 0 h 36"/>
                          <a:gd name="T4" fmla="*/ 0 w 492"/>
                          <a:gd name="T5" fmla="*/ 0 h 36"/>
                          <a:gd name="T6" fmla="*/ 0 w 492"/>
                          <a:gd name="T7" fmla="*/ 0 h 36"/>
                          <a:gd name="T8" fmla="*/ 0 w 492"/>
                          <a:gd name="T9" fmla="*/ 0 h 36"/>
                          <a:gd name="T10" fmla="*/ 0 w 492"/>
                          <a:gd name="T11" fmla="*/ 0 h 36"/>
                          <a:gd name="T12" fmla="*/ 0 w 492"/>
                          <a:gd name="T13" fmla="*/ 0 h 36"/>
                          <a:gd name="T14" fmla="*/ 0 w 492"/>
                          <a:gd name="T15" fmla="*/ 0 h 36"/>
                          <a:gd name="T16" fmla="*/ 0 w 492"/>
                          <a:gd name="T17" fmla="*/ 0 h 36"/>
                          <a:gd name="T18" fmla="*/ 0 w 49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36"/>
                          <a:gd name="T32" fmla="*/ 492 w 492"/>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36">
                            <a:moveTo>
                              <a:pt x="0" y="35"/>
                            </a:moveTo>
                            <a:lnTo>
                              <a:pt x="491" y="35"/>
                            </a:lnTo>
                            <a:lnTo>
                              <a:pt x="491" y="0"/>
                            </a:lnTo>
                            <a:lnTo>
                              <a:pt x="0" y="0"/>
                            </a:lnTo>
                            <a:lnTo>
                              <a:pt x="0" y="35"/>
                            </a:lnTo>
                            <a:close/>
                            <a:moveTo>
                              <a:pt x="25" y="33"/>
                            </a:moveTo>
                            <a:lnTo>
                              <a:pt x="465" y="33"/>
                            </a:lnTo>
                            <a:lnTo>
                              <a:pt x="465" y="3"/>
                            </a:lnTo>
                            <a:lnTo>
                              <a:pt x="25" y="3"/>
                            </a:lnTo>
                            <a:lnTo>
                              <a:pt x="25" y="3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0" name="Freeform 1612"/>
                      <p:cNvSpPr>
                        <a:spLocks/>
                      </p:cNvSpPr>
                      <p:nvPr/>
                    </p:nvSpPr>
                    <p:spPr bwMode="auto">
                      <a:xfrm>
                        <a:off x="96" y="438"/>
                        <a:ext cx="99" cy="5"/>
                      </a:xfrm>
                      <a:custGeom>
                        <a:avLst/>
                        <a:gdLst>
                          <a:gd name="T0" fmla="*/ 0 w 441"/>
                          <a:gd name="T1" fmla="*/ 0 h 26"/>
                          <a:gd name="T2" fmla="*/ 0 w 441"/>
                          <a:gd name="T3" fmla="*/ 0 h 26"/>
                          <a:gd name="T4" fmla="*/ 0 w 441"/>
                          <a:gd name="T5" fmla="*/ 0 h 26"/>
                          <a:gd name="T6" fmla="*/ 0 w 441"/>
                          <a:gd name="T7" fmla="*/ 0 h 26"/>
                          <a:gd name="T8" fmla="*/ 0 w 441"/>
                          <a:gd name="T9" fmla="*/ 0 h 26"/>
                          <a:gd name="T10" fmla="*/ 0 w 441"/>
                          <a:gd name="T11" fmla="*/ 0 h 26"/>
                          <a:gd name="T12" fmla="*/ 0 w 441"/>
                          <a:gd name="T13" fmla="*/ 0 h 26"/>
                          <a:gd name="T14" fmla="*/ 0 w 441"/>
                          <a:gd name="T15" fmla="*/ 0 h 26"/>
                          <a:gd name="T16" fmla="*/ 0 w 441"/>
                          <a:gd name="T17" fmla="*/ 0 h 26"/>
                          <a:gd name="T18" fmla="*/ 0 w 44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1"/>
                          <a:gd name="T31" fmla="*/ 0 h 26"/>
                          <a:gd name="T32" fmla="*/ 441 w 44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1" h="26">
                            <a:moveTo>
                              <a:pt x="0" y="25"/>
                            </a:moveTo>
                            <a:lnTo>
                              <a:pt x="440" y="25"/>
                            </a:lnTo>
                            <a:lnTo>
                              <a:pt x="440" y="0"/>
                            </a:lnTo>
                            <a:lnTo>
                              <a:pt x="0" y="0"/>
                            </a:lnTo>
                            <a:lnTo>
                              <a:pt x="0" y="25"/>
                            </a:lnTo>
                            <a:close/>
                            <a:moveTo>
                              <a:pt x="27" y="25"/>
                            </a:moveTo>
                            <a:lnTo>
                              <a:pt x="412" y="25"/>
                            </a:lnTo>
                            <a:lnTo>
                              <a:pt x="412" y="0"/>
                            </a:lnTo>
                            <a:lnTo>
                              <a:pt x="27" y="0"/>
                            </a:lnTo>
                            <a:lnTo>
                              <a:pt x="27" y="25"/>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1" name="Freeform 1613"/>
                      <p:cNvSpPr>
                        <a:spLocks/>
                      </p:cNvSpPr>
                      <p:nvPr/>
                    </p:nvSpPr>
                    <p:spPr bwMode="auto">
                      <a:xfrm>
                        <a:off x="103" y="438"/>
                        <a:ext cx="86" cy="5"/>
                      </a:xfrm>
                      <a:custGeom>
                        <a:avLst/>
                        <a:gdLst>
                          <a:gd name="T0" fmla="*/ 0 w 382"/>
                          <a:gd name="T1" fmla="*/ 0 h 26"/>
                          <a:gd name="T2" fmla="*/ 0 w 382"/>
                          <a:gd name="T3" fmla="*/ 0 h 26"/>
                          <a:gd name="T4" fmla="*/ 0 w 382"/>
                          <a:gd name="T5" fmla="*/ 0 h 26"/>
                          <a:gd name="T6" fmla="*/ 0 w 382"/>
                          <a:gd name="T7" fmla="*/ 0 h 26"/>
                          <a:gd name="T8" fmla="*/ 0 w 382"/>
                          <a:gd name="T9" fmla="*/ 0 h 26"/>
                          <a:gd name="T10" fmla="*/ 0 w 382"/>
                          <a:gd name="T11" fmla="*/ 0 h 26"/>
                          <a:gd name="T12" fmla="*/ 0 w 382"/>
                          <a:gd name="T13" fmla="*/ 0 h 26"/>
                          <a:gd name="T14" fmla="*/ 0 w 382"/>
                          <a:gd name="T15" fmla="*/ 0 h 26"/>
                          <a:gd name="T16" fmla="*/ 0 w 382"/>
                          <a:gd name="T17" fmla="*/ 0 h 26"/>
                          <a:gd name="T18" fmla="*/ 0 w 382"/>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2"/>
                          <a:gd name="T31" fmla="*/ 0 h 26"/>
                          <a:gd name="T32" fmla="*/ 382 w 38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2" h="26">
                            <a:moveTo>
                              <a:pt x="0" y="25"/>
                            </a:moveTo>
                            <a:lnTo>
                              <a:pt x="381" y="25"/>
                            </a:lnTo>
                            <a:lnTo>
                              <a:pt x="381" y="0"/>
                            </a:lnTo>
                            <a:lnTo>
                              <a:pt x="0" y="0"/>
                            </a:lnTo>
                            <a:lnTo>
                              <a:pt x="0" y="25"/>
                            </a:lnTo>
                            <a:close/>
                            <a:moveTo>
                              <a:pt x="29" y="20"/>
                            </a:moveTo>
                            <a:lnTo>
                              <a:pt x="351" y="20"/>
                            </a:lnTo>
                            <a:lnTo>
                              <a:pt x="351" y="4"/>
                            </a:lnTo>
                            <a:lnTo>
                              <a:pt x="29" y="4"/>
                            </a:lnTo>
                            <a:lnTo>
                              <a:pt x="29" y="2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2" name="Freeform 1614"/>
                      <p:cNvSpPr>
                        <a:spLocks/>
                      </p:cNvSpPr>
                      <p:nvPr/>
                    </p:nvSpPr>
                    <p:spPr bwMode="auto">
                      <a:xfrm>
                        <a:off x="109" y="440"/>
                        <a:ext cx="73" cy="4"/>
                      </a:xfrm>
                      <a:custGeom>
                        <a:avLst/>
                        <a:gdLst>
                          <a:gd name="T0" fmla="*/ 0 w 326"/>
                          <a:gd name="T1" fmla="*/ 0 h 21"/>
                          <a:gd name="T2" fmla="*/ 0 w 326"/>
                          <a:gd name="T3" fmla="*/ 0 h 21"/>
                          <a:gd name="T4" fmla="*/ 0 w 326"/>
                          <a:gd name="T5" fmla="*/ 0 h 21"/>
                          <a:gd name="T6" fmla="*/ 0 w 326"/>
                          <a:gd name="T7" fmla="*/ 0 h 21"/>
                          <a:gd name="T8" fmla="*/ 0 w 326"/>
                          <a:gd name="T9" fmla="*/ 0 h 21"/>
                          <a:gd name="T10" fmla="*/ 0 w 326"/>
                          <a:gd name="T11" fmla="*/ 0 h 21"/>
                          <a:gd name="T12" fmla="*/ 0 w 326"/>
                          <a:gd name="T13" fmla="*/ 0 h 21"/>
                          <a:gd name="T14" fmla="*/ 0 w 326"/>
                          <a:gd name="T15" fmla="*/ 0 h 21"/>
                          <a:gd name="T16" fmla="*/ 0 w 326"/>
                          <a:gd name="T17" fmla="*/ 0 h 21"/>
                          <a:gd name="T18" fmla="*/ 0 w 32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21"/>
                          <a:gd name="T32" fmla="*/ 326 w 32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21">
                            <a:moveTo>
                              <a:pt x="0" y="20"/>
                            </a:moveTo>
                            <a:lnTo>
                              <a:pt x="325" y="20"/>
                            </a:lnTo>
                            <a:lnTo>
                              <a:pt x="325" y="0"/>
                            </a:lnTo>
                            <a:lnTo>
                              <a:pt x="0" y="0"/>
                            </a:lnTo>
                            <a:lnTo>
                              <a:pt x="0" y="20"/>
                            </a:lnTo>
                            <a:close/>
                            <a:moveTo>
                              <a:pt x="32" y="20"/>
                            </a:moveTo>
                            <a:lnTo>
                              <a:pt x="293" y="20"/>
                            </a:lnTo>
                            <a:lnTo>
                              <a:pt x="293" y="0"/>
                            </a:lnTo>
                            <a:lnTo>
                              <a:pt x="32" y="0"/>
                            </a:lnTo>
                            <a:lnTo>
                              <a:pt x="32" y="2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3" name="Freeform 1615"/>
                      <p:cNvSpPr>
                        <a:spLocks/>
                      </p:cNvSpPr>
                      <p:nvPr/>
                    </p:nvSpPr>
                    <p:spPr bwMode="auto">
                      <a:xfrm>
                        <a:off x="116" y="440"/>
                        <a:ext cx="58" cy="4"/>
                      </a:xfrm>
                      <a:custGeom>
                        <a:avLst/>
                        <a:gdLst>
                          <a:gd name="T0" fmla="*/ 0 w 262"/>
                          <a:gd name="T1" fmla="*/ 0 h 21"/>
                          <a:gd name="T2" fmla="*/ 0 w 262"/>
                          <a:gd name="T3" fmla="*/ 0 h 21"/>
                          <a:gd name="T4" fmla="*/ 0 w 262"/>
                          <a:gd name="T5" fmla="*/ 0 h 21"/>
                          <a:gd name="T6" fmla="*/ 0 w 262"/>
                          <a:gd name="T7" fmla="*/ 0 h 21"/>
                          <a:gd name="T8" fmla="*/ 0 w 262"/>
                          <a:gd name="T9" fmla="*/ 0 h 21"/>
                          <a:gd name="T10" fmla="*/ 0 w 262"/>
                          <a:gd name="T11" fmla="*/ 0 h 21"/>
                          <a:gd name="T12" fmla="*/ 0 w 262"/>
                          <a:gd name="T13" fmla="*/ 0 h 21"/>
                          <a:gd name="T14" fmla="*/ 0 w 262"/>
                          <a:gd name="T15" fmla="*/ 0 h 21"/>
                          <a:gd name="T16" fmla="*/ 0 w 262"/>
                          <a:gd name="T17" fmla="*/ 0 h 21"/>
                          <a:gd name="T18" fmla="*/ 0 w 262"/>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1"/>
                          <a:gd name="T32" fmla="*/ 262 w 262"/>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1">
                            <a:moveTo>
                              <a:pt x="0" y="20"/>
                            </a:moveTo>
                            <a:lnTo>
                              <a:pt x="261" y="20"/>
                            </a:lnTo>
                            <a:lnTo>
                              <a:pt x="261" y="0"/>
                            </a:lnTo>
                            <a:lnTo>
                              <a:pt x="0" y="0"/>
                            </a:lnTo>
                            <a:lnTo>
                              <a:pt x="0" y="20"/>
                            </a:lnTo>
                            <a:close/>
                            <a:moveTo>
                              <a:pt x="32" y="16"/>
                            </a:moveTo>
                            <a:lnTo>
                              <a:pt x="229" y="16"/>
                            </a:lnTo>
                            <a:lnTo>
                              <a:pt x="229" y="3"/>
                            </a:lnTo>
                            <a:lnTo>
                              <a:pt x="32" y="3"/>
                            </a:lnTo>
                            <a:lnTo>
                              <a:pt x="32" y="1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4" name="Freeform 1616"/>
                      <p:cNvSpPr>
                        <a:spLocks/>
                      </p:cNvSpPr>
                      <p:nvPr/>
                    </p:nvSpPr>
                    <p:spPr bwMode="auto">
                      <a:xfrm>
                        <a:off x="124" y="441"/>
                        <a:ext cx="43" cy="1"/>
                      </a:xfrm>
                      <a:custGeom>
                        <a:avLst/>
                        <a:gdLst>
                          <a:gd name="T0" fmla="*/ 0 w 194"/>
                          <a:gd name="T1" fmla="*/ 0 h 11"/>
                          <a:gd name="T2" fmla="*/ 0 w 194"/>
                          <a:gd name="T3" fmla="*/ 0 h 11"/>
                          <a:gd name="T4" fmla="*/ 0 w 194"/>
                          <a:gd name="T5" fmla="*/ 0 h 11"/>
                          <a:gd name="T6" fmla="*/ 0 w 194"/>
                          <a:gd name="T7" fmla="*/ 0 h 11"/>
                          <a:gd name="T8" fmla="*/ 0 w 194"/>
                          <a:gd name="T9" fmla="*/ 0 h 11"/>
                          <a:gd name="T10" fmla="*/ 0 w 194"/>
                          <a:gd name="T11" fmla="*/ 0 h 11"/>
                          <a:gd name="T12" fmla="*/ 0 w 194"/>
                          <a:gd name="T13" fmla="*/ 0 h 11"/>
                          <a:gd name="T14" fmla="*/ 0 w 194"/>
                          <a:gd name="T15" fmla="*/ 0 h 11"/>
                          <a:gd name="T16" fmla="*/ 0 w 194"/>
                          <a:gd name="T17" fmla="*/ 0 h 11"/>
                          <a:gd name="T18" fmla="*/ 0 w 19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1"/>
                          <a:gd name="T32" fmla="*/ 194 w 19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1">
                            <a:moveTo>
                              <a:pt x="0" y="10"/>
                            </a:moveTo>
                            <a:lnTo>
                              <a:pt x="193" y="10"/>
                            </a:lnTo>
                            <a:lnTo>
                              <a:pt x="193" y="0"/>
                            </a:lnTo>
                            <a:lnTo>
                              <a:pt x="0" y="0"/>
                            </a:lnTo>
                            <a:lnTo>
                              <a:pt x="0" y="10"/>
                            </a:lnTo>
                            <a:close/>
                            <a:moveTo>
                              <a:pt x="31" y="10"/>
                            </a:moveTo>
                            <a:lnTo>
                              <a:pt x="162" y="10"/>
                            </a:lnTo>
                            <a:lnTo>
                              <a:pt x="162" y="0"/>
                            </a:lnTo>
                            <a:lnTo>
                              <a:pt x="31" y="0"/>
                            </a:lnTo>
                            <a:lnTo>
                              <a:pt x="31" y="1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5" name="Freeform 1617"/>
                      <p:cNvSpPr>
                        <a:spLocks/>
                      </p:cNvSpPr>
                      <p:nvPr/>
                    </p:nvSpPr>
                    <p:spPr bwMode="auto">
                      <a:xfrm>
                        <a:off x="131" y="441"/>
                        <a:ext cx="29" cy="1"/>
                      </a:xfrm>
                      <a:custGeom>
                        <a:avLst/>
                        <a:gdLst>
                          <a:gd name="T0" fmla="*/ 0 w 134"/>
                          <a:gd name="T1" fmla="*/ 0 h 11"/>
                          <a:gd name="T2" fmla="*/ 0 w 134"/>
                          <a:gd name="T3" fmla="*/ 0 h 11"/>
                          <a:gd name="T4" fmla="*/ 0 w 134"/>
                          <a:gd name="T5" fmla="*/ 0 h 11"/>
                          <a:gd name="T6" fmla="*/ 0 w 134"/>
                          <a:gd name="T7" fmla="*/ 0 h 11"/>
                          <a:gd name="T8" fmla="*/ 0 w 134"/>
                          <a:gd name="T9" fmla="*/ 0 h 11"/>
                          <a:gd name="T10" fmla="*/ 0 w 134"/>
                          <a:gd name="T11" fmla="*/ 0 h 11"/>
                          <a:gd name="T12" fmla="*/ 0 w 134"/>
                          <a:gd name="T13" fmla="*/ 0 h 11"/>
                          <a:gd name="T14" fmla="*/ 0 w 134"/>
                          <a:gd name="T15" fmla="*/ 0 h 11"/>
                          <a:gd name="T16" fmla="*/ 0 w 134"/>
                          <a:gd name="T17" fmla="*/ 0 h 11"/>
                          <a:gd name="T18" fmla="*/ 0 w 13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11"/>
                          <a:gd name="T32" fmla="*/ 134 w 13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11">
                            <a:moveTo>
                              <a:pt x="0" y="10"/>
                            </a:moveTo>
                            <a:lnTo>
                              <a:pt x="133" y="10"/>
                            </a:lnTo>
                            <a:lnTo>
                              <a:pt x="133" y="0"/>
                            </a:lnTo>
                            <a:lnTo>
                              <a:pt x="0" y="0"/>
                            </a:lnTo>
                            <a:lnTo>
                              <a:pt x="0" y="10"/>
                            </a:lnTo>
                            <a:close/>
                            <a:moveTo>
                              <a:pt x="38" y="6"/>
                            </a:moveTo>
                            <a:lnTo>
                              <a:pt x="94" y="6"/>
                            </a:lnTo>
                            <a:lnTo>
                              <a:pt x="94" y="3"/>
                            </a:lnTo>
                            <a:lnTo>
                              <a:pt x="38" y="3"/>
                            </a:lnTo>
                            <a:lnTo>
                              <a:pt x="38" y="6"/>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6" name="Freeform 1618"/>
                      <p:cNvSpPr>
                        <a:spLocks/>
                      </p:cNvSpPr>
                      <p:nvPr/>
                    </p:nvSpPr>
                    <p:spPr bwMode="auto">
                      <a:xfrm>
                        <a:off x="140" y="441"/>
                        <a:ext cx="12" cy="0"/>
                      </a:xfrm>
                      <a:custGeom>
                        <a:avLst/>
                        <a:gdLst>
                          <a:gd name="T0" fmla="*/ 0 w 56"/>
                          <a:gd name="T1" fmla="*/ 0 h 6"/>
                          <a:gd name="T2" fmla="*/ 0 w 56"/>
                          <a:gd name="T3" fmla="*/ 0 h 6"/>
                          <a:gd name="T4" fmla="*/ 0 w 56"/>
                          <a:gd name="T5" fmla="*/ 0 h 6"/>
                          <a:gd name="T6" fmla="*/ 0 w 56"/>
                          <a:gd name="T7" fmla="*/ 0 h 6"/>
                          <a:gd name="T8" fmla="*/ 0 w 56"/>
                          <a:gd name="T9" fmla="*/ 0 h 6"/>
                          <a:gd name="T10" fmla="*/ 0 w 56"/>
                          <a:gd name="T11" fmla="*/ 0 h 6"/>
                          <a:gd name="T12" fmla="*/ 0 w 56"/>
                          <a:gd name="T13" fmla="*/ 0 h 6"/>
                          <a:gd name="T14" fmla="*/ 0 60000 65536"/>
                          <a:gd name="T15" fmla="*/ 0 60000 65536"/>
                          <a:gd name="T16" fmla="*/ 0 60000 65536"/>
                          <a:gd name="T17" fmla="*/ 0 60000 65536"/>
                          <a:gd name="T18" fmla="*/ 0 60000 65536"/>
                          <a:gd name="T19" fmla="*/ 0 60000 65536"/>
                          <a:gd name="T20" fmla="*/ 0 60000 65536"/>
                          <a:gd name="T21" fmla="*/ 0 w 56"/>
                          <a:gd name="T22" fmla="*/ 0 h 6"/>
                          <a:gd name="T23" fmla="*/ 56 w 56"/>
                          <a:gd name="T24" fmla="*/ 0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
                            <a:moveTo>
                              <a:pt x="0" y="5"/>
                            </a:moveTo>
                            <a:lnTo>
                              <a:pt x="55" y="5"/>
                            </a:lnTo>
                            <a:lnTo>
                              <a:pt x="55" y="0"/>
                            </a:lnTo>
                            <a:lnTo>
                              <a:pt x="0" y="0"/>
                            </a:lnTo>
                            <a:lnTo>
                              <a:pt x="0" y="5"/>
                            </a:lnTo>
                            <a:close/>
                            <a:moveTo>
                              <a:pt x="30" y="5"/>
                            </a:move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27" name="Freeform 1619"/>
                      <p:cNvSpPr>
                        <a:spLocks/>
                      </p:cNvSpPr>
                      <p:nvPr/>
                    </p:nvSpPr>
                    <p:spPr bwMode="auto">
                      <a:xfrm>
                        <a:off x="0" y="433"/>
                        <a:ext cx="292" cy="17"/>
                      </a:xfrm>
                      <a:custGeom>
                        <a:avLst/>
                        <a:gdLst>
                          <a:gd name="T0" fmla="*/ 1 w 1293"/>
                          <a:gd name="T1" fmla="*/ 0 h 81"/>
                          <a:gd name="T2" fmla="*/ 1 w 1293"/>
                          <a:gd name="T3" fmla="*/ 0 h 81"/>
                          <a:gd name="T4" fmla="*/ 1 w 1293"/>
                          <a:gd name="T5" fmla="*/ 0 h 81"/>
                          <a:gd name="T6" fmla="*/ 1 w 1293"/>
                          <a:gd name="T7" fmla="*/ 0 h 81"/>
                          <a:gd name="T8" fmla="*/ 0 w 1293"/>
                          <a:gd name="T9" fmla="*/ 0 h 81"/>
                          <a:gd name="T10" fmla="*/ 0 w 1293"/>
                          <a:gd name="T11" fmla="*/ 0 h 81"/>
                          <a:gd name="T12" fmla="*/ 0 w 1293"/>
                          <a:gd name="T13" fmla="*/ 0 h 81"/>
                          <a:gd name="T14" fmla="*/ 0 w 1293"/>
                          <a:gd name="T15" fmla="*/ 0 h 81"/>
                          <a:gd name="T16" fmla="*/ 1 w 1293"/>
                          <a:gd name="T17" fmla="*/ 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3"/>
                          <a:gd name="T28" fmla="*/ 0 h 81"/>
                          <a:gd name="T29" fmla="*/ 1293 w 1293"/>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3" h="81">
                            <a:moveTo>
                              <a:pt x="1247" y="0"/>
                            </a:moveTo>
                            <a:lnTo>
                              <a:pt x="1247" y="43"/>
                            </a:lnTo>
                            <a:lnTo>
                              <a:pt x="1292" y="43"/>
                            </a:lnTo>
                            <a:lnTo>
                              <a:pt x="1292" y="80"/>
                            </a:lnTo>
                            <a:lnTo>
                              <a:pt x="0" y="80"/>
                            </a:lnTo>
                            <a:lnTo>
                              <a:pt x="0" y="43"/>
                            </a:lnTo>
                            <a:lnTo>
                              <a:pt x="42" y="43"/>
                            </a:lnTo>
                            <a:lnTo>
                              <a:pt x="42" y="0"/>
                            </a:lnTo>
                            <a:lnTo>
                              <a:pt x="1247" y="0"/>
                            </a:lnTo>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228" name="Line 1620"/>
                      <p:cNvSpPr>
                        <a:spLocks noChangeShapeType="1"/>
                      </p:cNvSpPr>
                      <p:nvPr/>
                    </p:nvSpPr>
                    <p:spPr bwMode="auto">
                      <a:xfrm>
                        <a:off x="18" y="443"/>
                        <a:ext cx="274" cy="1"/>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1229" name="Freeform 1621"/>
                      <p:cNvSpPr>
                        <a:spLocks/>
                      </p:cNvSpPr>
                      <p:nvPr/>
                    </p:nvSpPr>
                    <p:spPr bwMode="auto">
                      <a:xfrm>
                        <a:off x="23" y="14"/>
                        <a:ext cx="245" cy="370"/>
                      </a:xfrm>
                      <a:custGeom>
                        <a:avLst/>
                        <a:gdLst>
                          <a:gd name="T0" fmla="*/ 0 w 1083"/>
                          <a:gd name="T1" fmla="*/ 1 h 1634"/>
                          <a:gd name="T2" fmla="*/ 1 w 1083"/>
                          <a:gd name="T3" fmla="*/ 1 h 1634"/>
                          <a:gd name="T4" fmla="*/ 1 w 1083"/>
                          <a:gd name="T5" fmla="*/ 0 h 1634"/>
                          <a:gd name="T6" fmla="*/ 0 w 1083"/>
                          <a:gd name="T7" fmla="*/ 0 h 1634"/>
                          <a:gd name="T8" fmla="*/ 0 w 1083"/>
                          <a:gd name="T9" fmla="*/ 1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1634"/>
                          <a:gd name="T32" fmla="*/ 1083 w 1083"/>
                          <a:gd name="T33" fmla="*/ 1634 h 16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1634">
                            <a:moveTo>
                              <a:pt x="0" y="1633"/>
                            </a:moveTo>
                            <a:lnTo>
                              <a:pt x="1082" y="1633"/>
                            </a:lnTo>
                            <a:lnTo>
                              <a:pt x="1082" y="0"/>
                            </a:lnTo>
                            <a:lnTo>
                              <a:pt x="0" y="0"/>
                            </a:lnTo>
                            <a:lnTo>
                              <a:pt x="0" y="1633"/>
                            </a:lnTo>
                            <a:close/>
                            <a:moveTo>
                              <a:pt x="10" y="1613"/>
                            </a:moveTo>
                            <a:lnTo>
                              <a:pt x="1070" y="1613"/>
                            </a:lnTo>
                            <a:lnTo>
                              <a:pt x="1070" y="15"/>
                            </a:lnTo>
                            <a:lnTo>
                              <a:pt x="10" y="15"/>
                            </a:lnTo>
                            <a:lnTo>
                              <a:pt x="10" y="16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0" name="Freeform 1622"/>
                      <p:cNvSpPr>
                        <a:spLocks/>
                      </p:cNvSpPr>
                      <p:nvPr/>
                    </p:nvSpPr>
                    <p:spPr bwMode="auto">
                      <a:xfrm>
                        <a:off x="25" y="17"/>
                        <a:ext cx="240" cy="362"/>
                      </a:xfrm>
                      <a:custGeom>
                        <a:avLst/>
                        <a:gdLst>
                          <a:gd name="T0" fmla="*/ 0 w 1061"/>
                          <a:gd name="T1" fmla="*/ 1 h 1599"/>
                          <a:gd name="T2" fmla="*/ 1 w 1061"/>
                          <a:gd name="T3" fmla="*/ 1 h 1599"/>
                          <a:gd name="T4" fmla="*/ 1 w 1061"/>
                          <a:gd name="T5" fmla="*/ 0 h 1599"/>
                          <a:gd name="T6" fmla="*/ 0 w 1061"/>
                          <a:gd name="T7" fmla="*/ 0 h 1599"/>
                          <a:gd name="T8" fmla="*/ 0 w 1061"/>
                          <a:gd name="T9" fmla="*/ 1 h 1599"/>
                          <a:gd name="T10" fmla="*/ 0 w 1061"/>
                          <a:gd name="T11" fmla="*/ 1 h 1599"/>
                          <a:gd name="T12" fmla="*/ 1 w 1061"/>
                          <a:gd name="T13" fmla="*/ 1 h 1599"/>
                          <a:gd name="T14" fmla="*/ 1 w 1061"/>
                          <a:gd name="T15" fmla="*/ 0 h 1599"/>
                          <a:gd name="T16" fmla="*/ 0 w 1061"/>
                          <a:gd name="T17" fmla="*/ 0 h 1599"/>
                          <a:gd name="T18" fmla="*/ 0 w 1061"/>
                          <a:gd name="T19" fmla="*/ 1 h 1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599"/>
                          <a:gd name="T32" fmla="*/ 1061 w 1061"/>
                          <a:gd name="T33" fmla="*/ 1599 h 15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599">
                            <a:moveTo>
                              <a:pt x="0" y="1598"/>
                            </a:moveTo>
                            <a:lnTo>
                              <a:pt x="1060" y="1598"/>
                            </a:lnTo>
                            <a:lnTo>
                              <a:pt x="1060" y="0"/>
                            </a:lnTo>
                            <a:lnTo>
                              <a:pt x="0" y="0"/>
                            </a:lnTo>
                            <a:lnTo>
                              <a:pt x="0" y="1598"/>
                            </a:lnTo>
                            <a:close/>
                            <a:moveTo>
                              <a:pt x="8" y="1583"/>
                            </a:moveTo>
                            <a:lnTo>
                              <a:pt x="1051" y="1583"/>
                            </a:lnTo>
                            <a:lnTo>
                              <a:pt x="1051" y="15"/>
                            </a:lnTo>
                            <a:lnTo>
                              <a:pt x="8" y="15"/>
                            </a:lnTo>
                            <a:lnTo>
                              <a:pt x="8" y="158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1" name="Freeform 1623"/>
                      <p:cNvSpPr>
                        <a:spLocks/>
                      </p:cNvSpPr>
                      <p:nvPr/>
                    </p:nvSpPr>
                    <p:spPr bwMode="auto">
                      <a:xfrm>
                        <a:off x="27" y="21"/>
                        <a:ext cx="235" cy="355"/>
                      </a:xfrm>
                      <a:custGeom>
                        <a:avLst/>
                        <a:gdLst>
                          <a:gd name="T0" fmla="*/ 0 w 1040"/>
                          <a:gd name="T1" fmla="*/ 1 h 1568"/>
                          <a:gd name="T2" fmla="*/ 1 w 1040"/>
                          <a:gd name="T3" fmla="*/ 1 h 1568"/>
                          <a:gd name="T4" fmla="*/ 1 w 1040"/>
                          <a:gd name="T5" fmla="*/ 0 h 1568"/>
                          <a:gd name="T6" fmla="*/ 0 w 1040"/>
                          <a:gd name="T7" fmla="*/ 0 h 1568"/>
                          <a:gd name="T8" fmla="*/ 0 w 1040"/>
                          <a:gd name="T9" fmla="*/ 1 h 1568"/>
                          <a:gd name="T10" fmla="*/ 0 w 1040"/>
                          <a:gd name="T11" fmla="*/ 1 h 1568"/>
                          <a:gd name="T12" fmla="*/ 1 w 1040"/>
                          <a:gd name="T13" fmla="*/ 1 h 1568"/>
                          <a:gd name="T14" fmla="*/ 1 w 1040"/>
                          <a:gd name="T15" fmla="*/ 0 h 1568"/>
                          <a:gd name="T16" fmla="*/ 0 w 1040"/>
                          <a:gd name="T17" fmla="*/ 0 h 1568"/>
                          <a:gd name="T18" fmla="*/ 0 w 1040"/>
                          <a:gd name="T19" fmla="*/ 1 h 1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0"/>
                          <a:gd name="T31" fmla="*/ 0 h 1568"/>
                          <a:gd name="T32" fmla="*/ 1040 w 1040"/>
                          <a:gd name="T33" fmla="*/ 1568 h 15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0" h="1568">
                            <a:moveTo>
                              <a:pt x="0" y="1567"/>
                            </a:moveTo>
                            <a:lnTo>
                              <a:pt x="1039" y="1567"/>
                            </a:lnTo>
                            <a:lnTo>
                              <a:pt x="1039" y="0"/>
                            </a:lnTo>
                            <a:lnTo>
                              <a:pt x="0" y="0"/>
                            </a:lnTo>
                            <a:lnTo>
                              <a:pt x="0" y="1567"/>
                            </a:lnTo>
                            <a:close/>
                            <a:moveTo>
                              <a:pt x="10" y="1552"/>
                            </a:moveTo>
                            <a:lnTo>
                              <a:pt x="1028" y="1552"/>
                            </a:lnTo>
                            <a:lnTo>
                              <a:pt x="1028" y="15"/>
                            </a:lnTo>
                            <a:lnTo>
                              <a:pt x="10" y="15"/>
                            </a:lnTo>
                            <a:lnTo>
                              <a:pt x="10" y="1552"/>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2" name="Freeform 1624"/>
                      <p:cNvSpPr>
                        <a:spLocks/>
                      </p:cNvSpPr>
                      <p:nvPr/>
                    </p:nvSpPr>
                    <p:spPr bwMode="auto">
                      <a:xfrm>
                        <a:off x="29" y="24"/>
                        <a:ext cx="231" cy="348"/>
                      </a:xfrm>
                      <a:custGeom>
                        <a:avLst/>
                        <a:gdLst>
                          <a:gd name="T0" fmla="*/ 0 w 1023"/>
                          <a:gd name="T1" fmla="*/ 1 h 1538"/>
                          <a:gd name="T2" fmla="*/ 1 w 1023"/>
                          <a:gd name="T3" fmla="*/ 1 h 1538"/>
                          <a:gd name="T4" fmla="*/ 1 w 1023"/>
                          <a:gd name="T5" fmla="*/ 0 h 1538"/>
                          <a:gd name="T6" fmla="*/ 0 w 1023"/>
                          <a:gd name="T7" fmla="*/ 0 h 1538"/>
                          <a:gd name="T8" fmla="*/ 0 w 1023"/>
                          <a:gd name="T9" fmla="*/ 1 h 1538"/>
                          <a:gd name="T10" fmla="*/ 0 w 1023"/>
                          <a:gd name="T11" fmla="*/ 1 h 1538"/>
                          <a:gd name="T12" fmla="*/ 1 w 1023"/>
                          <a:gd name="T13" fmla="*/ 1 h 1538"/>
                          <a:gd name="T14" fmla="*/ 1 w 1023"/>
                          <a:gd name="T15" fmla="*/ 0 h 1538"/>
                          <a:gd name="T16" fmla="*/ 0 w 1023"/>
                          <a:gd name="T17" fmla="*/ 0 h 1538"/>
                          <a:gd name="T18" fmla="*/ 0 w 1023"/>
                          <a:gd name="T19" fmla="*/ 1 h 1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3"/>
                          <a:gd name="T31" fmla="*/ 0 h 1538"/>
                          <a:gd name="T32" fmla="*/ 1023 w 1023"/>
                          <a:gd name="T33" fmla="*/ 1538 h 1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3" h="1538">
                            <a:moveTo>
                              <a:pt x="0" y="1537"/>
                            </a:moveTo>
                            <a:lnTo>
                              <a:pt x="1022" y="1537"/>
                            </a:lnTo>
                            <a:lnTo>
                              <a:pt x="1022" y="0"/>
                            </a:lnTo>
                            <a:lnTo>
                              <a:pt x="0" y="0"/>
                            </a:lnTo>
                            <a:lnTo>
                              <a:pt x="0" y="1537"/>
                            </a:lnTo>
                            <a:close/>
                            <a:moveTo>
                              <a:pt x="9" y="1521"/>
                            </a:moveTo>
                            <a:lnTo>
                              <a:pt x="1014" y="1521"/>
                            </a:lnTo>
                            <a:lnTo>
                              <a:pt x="1014" y="14"/>
                            </a:lnTo>
                            <a:lnTo>
                              <a:pt x="9" y="14"/>
                            </a:lnTo>
                            <a:lnTo>
                              <a:pt x="9" y="1521"/>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3" name="Freeform 1625"/>
                      <p:cNvSpPr>
                        <a:spLocks/>
                      </p:cNvSpPr>
                      <p:nvPr/>
                    </p:nvSpPr>
                    <p:spPr bwMode="auto">
                      <a:xfrm>
                        <a:off x="32" y="27"/>
                        <a:ext cx="226" cy="341"/>
                      </a:xfrm>
                      <a:custGeom>
                        <a:avLst/>
                        <a:gdLst>
                          <a:gd name="T0" fmla="*/ 0 w 1001"/>
                          <a:gd name="T1" fmla="*/ 1 h 1508"/>
                          <a:gd name="T2" fmla="*/ 1 w 1001"/>
                          <a:gd name="T3" fmla="*/ 1 h 1508"/>
                          <a:gd name="T4" fmla="*/ 1 w 1001"/>
                          <a:gd name="T5" fmla="*/ 0 h 1508"/>
                          <a:gd name="T6" fmla="*/ 0 w 1001"/>
                          <a:gd name="T7" fmla="*/ 0 h 1508"/>
                          <a:gd name="T8" fmla="*/ 0 w 1001"/>
                          <a:gd name="T9" fmla="*/ 1 h 1508"/>
                          <a:gd name="T10" fmla="*/ 0 w 1001"/>
                          <a:gd name="T11" fmla="*/ 1 h 1508"/>
                          <a:gd name="T12" fmla="*/ 0 w 1001"/>
                          <a:gd name="T13" fmla="*/ 1 h 1508"/>
                          <a:gd name="T14" fmla="*/ 0 w 1001"/>
                          <a:gd name="T15" fmla="*/ 0 h 1508"/>
                          <a:gd name="T16" fmla="*/ 0 w 1001"/>
                          <a:gd name="T17" fmla="*/ 0 h 1508"/>
                          <a:gd name="T18" fmla="*/ 0 w 1001"/>
                          <a:gd name="T19" fmla="*/ 1 h 15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1"/>
                          <a:gd name="T31" fmla="*/ 0 h 1508"/>
                          <a:gd name="T32" fmla="*/ 1001 w 1001"/>
                          <a:gd name="T33" fmla="*/ 1508 h 15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1" h="1508">
                            <a:moveTo>
                              <a:pt x="0" y="1507"/>
                            </a:moveTo>
                            <a:lnTo>
                              <a:pt x="1000" y="1507"/>
                            </a:lnTo>
                            <a:lnTo>
                              <a:pt x="1000" y="0"/>
                            </a:lnTo>
                            <a:lnTo>
                              <a:pt x="0" y="0"/>
                            </a:lnTo>
                            <a:lnTo>
                              <a:pt x="0" y="1507"/>
                            </a:lnTo>
                            <a:close/>
                            <a:moveTo>
                              <a:pt x="9" y="1493"/>
                            </a:moveTo>
                            <a:lnTo>
                              <a:pt x="989" y="1493"/>
                            </a:lnTo>
                            <a:lnTo>
                              <a:pt x="989" y="15"/>
                            </a:lnTo>
                            <a:lnTo>
                              <a:pt x="9" y="15"/>
                            </a:lnTo>
                            <a:lnTo>
                              <a:pt x="9" y="1493"/>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4" name="Freeform 1626"/>
                      <p:cNvSpPr>
                        <a:spLocks/>
                      </p:cNvSpPr>
                      <p:nvPr/>
                    </p:nvSpPr>
                    <p:spPr bwMode="auto">
                      <a:xfrm>
                        <a:off x="34" y="31"/>
                        <a:ext cx="223" cy="334"/>
                      </a:xfrm>
                      <a:custGeom>
                        <a:avLst/>
                        <a:gdLst>
                          <a:gd name="T0" fmla="*/ 0 w 986"/>
                          <a:gd name="T1" fmla="*/ 1 h 1479"/>
                          <a:gd name="T2" fmla="*/ 0 w 986"/>
                          <a:gd name="T3" fmla="*/ 1 h 1479"/>
                          <a:gd name="T4" fmla="*/ 0 w 986"/>
                          <a:gd name="T5" fmla="*/ 0 h 1479"/>
                          <a:gd name="T6" fmla="*/ 0 w 986"/>
                          <a:gd name="T7" fmla="*/ 0 h 1479"/>
                          <a:gd name="T8" fmla="*/ 0 w 986"/>
                          <a:gd name="T9" fmla="*/ 1 h 1479"/>
                          <a:gd name="T10" fmla="*/ 0 w 986"/>
                          <a:gd name="T11" fmla="*/ 1 h 1479"/>
                          <a:gd name="T12" fmla="*/ 0 w 986"/>
                          <a:gd name="T13" fmla="*/ 1 h 1479"/>
                          <a:gd name="T14" fmla="*/ 0 w 986"/>
                          <a:gd name="T15" fmla="*/ 0 h 1479"/>
                          <a:gd name="T16" fmla="*/ 0 w 986"/>
                          <a:gd name="T17" fmla="*/ 0 h 1479"/>
                          <a:gd name="T18" fmla="*/ 0 w 986"/>
                          <a:gd name="T19" fmla="*/ 1 h 14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479"/>
                          <a:gd name="T32" fmla="*/ 986 w 986"/>
                          <a:gd name="T33" fmla="*/ 1479 h 14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479">
                            <a:moveTo>
                              <a:pt x="0" y="1478"/>
                            </a:moveTo>
                            <a:lnTo>
                              <a:pt x="985" y="1478"/>
                            </a:lnTo>
                            <a:lnTo>
                              <a:pt x="985" y="0"/>
                            </a:lnTo>
                            <a:lnTo>
                              <a:pt x="0" y="0"/>
                            </a:lnTo>
                            <a:lnTo>
                              <a:pt x="0" y="1478"/>
                            </a:lnTo>
                            <a:close/>
                            <a:moveTo>
                              <a:pt x="9" y="1462"/>
                            </a:moveTo>
                            <a:lnTo>
                              <a:pt x="976" y="1462"/>
                            </a:lnTo>
                            <a:lnTo>
                              <a:pt x="976" y="15"/>
                            </a:lnTo>
                            <a:lnTo>
                              <a:pt x="9" y="15"/>
                            </a:lnTo>
                            <a:lnTo>
                              <a:pt x="9" y="1462"/>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5" name="Freeform 1627"/>
                      <p:cNvSpPr>
                        <a:spLocks/>
                      </p:cNvSpPr>
                      <p:nvPr/>
                    </p:nvSpPr>
                    <p:spPr bwMode="auto">
                      <a:xfrm>
                        <a:off x="36" y="34"/>
                        <a:ext cx="217" cy="328"/>
                      </a:xfrm>
                      <a:custGeom>
                        <a:avLst/>
                        <a:gdLst>
                          <a:gd name="T0" fmla="*/ 0 w 963"/>
                          <a:gd name="T1" fmla="*/ 1 h 1449"/>
                          <a:gd name="T2" fmla="*/ 0 w 963"/>
                          <a:gd name="T3" fmla="*/ 1 h 1449"/>
                          <a:gd name="T4" fmla="*/ 0 w 963"/>
                          <a:gd name="T5" fmla="*/ 0 h 1449"/>
                          <a:gd name="T6" fmla="*/ 0 w 963"/>
                          <a:gd name="T7" fmla="*/ 0 h 1449"/>
                          <a:gd name="T8" fmla="*/ 0 w 963"/>
                          <a:gd name="T9" fmla="*/ 1 h 1449"/>
                          <a:gd name="T10" fmla="*/ 0 w 963"/>
                          <a:gd name="T11" fmla="*/ 1 h 1449"/>
                          <a:gd name="T12" fmla="*/ 0 w 963"/>
                          <a:gd name="T13" fmla="*/ 1 h 1449"/>
                          <a:gd name="T14" fmla="*/ 0 w 963"/>
                          <a:gd name="T15" fmla="*/ 0 h 1449"/>
                          <a:gd name="T16" fmla="*/ 0 w 963"/>
                          <a:gd name="T17" fmla="*/ 0 h 1449"/>
                          <a:gd name="T18" fmla="*/ 0 w 963"/>
                          <a:gd name="T19" fmla="*/ 1 h 14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3"/>
                          <a:gd name="T31" fmla="*/ 0 h 1449"/>
                          <a:gd name="T32" fmla="*/ 963 w 963"/>
                          <a:gd name="T33" fmla="*/ 1449 h 14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3" h="1449">
                            <a:moveTo>
                              <a:pt x="0" y="1448"/>
                            </a:moveTo>
                            <a:lnTo>
                              <a:pt x="962" y="1448"/>
                            </a:lnTo>
                            <a:lnTo>
                              <a:pt x="962" y="0"/>
                            </a:lnTo>
                            <a:lnTo>
                              <a:pt x="0" y="0"/>
                            </a:lnTo>
                            <a:lnTo>
                              <a:pt x="0" y="1448"/>
                            </a:lnTo>
                            <a:close/>
                            <a:moveTo>
                              <a:pt x="10" y="1432"/>
                            </a:moveTo>
                            <a:lnTo>
                              <a:pt x="952" y="1432"/>
                            </a:lnTo>
                            <a:lnTo>
                              <a:pt x="952" y="15"/>
                            </a:lnTo>
                            <a:lnTo>
                              <a:pt x="10" y="15"/>
                            </a:lnTo>
                            <a:lnTo>
                              <a:pt x="10" y="1432"/>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6" name="Freeform 1628"/>
                      <p:cNvSpPr>
                        <a:spLocks/>
                      </p:cNvSpPr>
                      <p:nvPr/>
                    </p:nvSpPr>
                    <p:spPr bwMode="auto">
                      <a:xfrm>
                        <a:off x="38" y="38"/>
                        <a:ext cx="214" cy="321"/>
                      </a:xfrm>
                      <a:custGeom>
                        <a:avLst/>
                        <a:gdLst>
                          <a:gd name="T0" fmla="*/ 0 w 947"/>
                          <a:gd name="T1" fmla="*/ 1 h 1418"/>
                          <a:gd name="T2" fmla="*/ 0 w 947"/>
                          <a:gd name="T3" fmla="*/ 1 h 1418"/>
                          <a:gd name="T4" fmla="*/ 0 w 947"/>
                          <a:gd name="T5" fmla="*/ 0 h 1418"/>
                          <a:gd name="T6" fmla="*/ 0 w 947"/>
                          <a:gd name="T7" fmla="*/ 0 h 1418"/>
                          <a:gd name="T8" fmla="*/ 0 w 947"/>
                          <a:gd name="T9" fmla="*/ 1 h 1418"/>
                          <a:gd name="T10" fmla="*/ 0 w 947"/>
                          <a:gd name="T11" fmla="*/ 1 h 1418"/>
                          <a:gd name="T12" fmla="*/ 0 w 947"/>
                          <a:gd name="T13" fmla="*/ 1 h 1418"/>
                          <a:gd name="T14" fmla="*/ 0 w 947"/>
                          <a:gd name="T15" fmla="*/ 0 h 1418"/>
                          <a:gd name="T16" fmla="*/ 0 w 947"/>
                          <a:gd name="T17" fmla="*/ 0 h 1418"/>
                          <a:gd name="T18" fmla="*/ 0 w 947"/>
                          <a:gd name="T19" fmla="*/ 1 h 1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7"/>
                          <a:gd name="T31" fmla="*/ 0 h 1418"/>
                          <a:gd name="T32" fmla="*/ 947 w 947"/>
                          <a:gd name="T33" fmla="*/ 1418 h 1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7" h="1418">
                            <a:moveTo>
                              <a:pt x="0" y="1417"/>
                            </a:moveTo>
                            <a:lnTo>
                              <a:pt x="946" y="1417"/>
                            </a:lnTo>
                            <a:lnTo>
                              <a:pt x="946" y="0"/>
                            </a:lnTo>
                            <a:lnTo>
                              <a:pt x="0" y="0"/>
                            </a:lnTo>
                            <a:lnTo>
                              <a:pt x="0" y="1417"/>
                            </a:lnTo>
                            <a:close/>
                            <a:moveTo>
                              <a:pt x="12" y="1401"/>
                            </a:moveTo>
                            <a:lnTo>
                              <a:pt x="932" y="1401"/>
                            </a:lnTo>
                            <a:lnTo>
                              <a:pt x="932" y="15"/>
                            </a:lnTo>
                            <a:lnTo>
                              <a:pt x="12" y="15"/>
                            </a:lnTo>
                            <a:lnTo>
                              <a:pt x="12" y="1401"/>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7" name="Freeform 1629"/>
                      <p:cNvSpPr>
                        <a:spLocks/>
                      </p:cNvSpPr>
                      <p:nvPr/>
                    </p:nvSpPr>
                    <p:spPr bwMode="auto">
                      <a:xfrm>
                        <a:off x="41" y="41"/>
                        <a:ext cx="208" cy="314"/>
                      </a:xfrm>
                      <a:custGeom>
                        <a:avLst/>
                        <a:gdLst>
                          <a:gd name="T0" fmla="*/ 0 w 921"/>
                          <a:gd name="T1" fmla="*/ 1 h 1387"/>
                          <a:gd name="T2" fmla="*/ 0 w 921"/>
                          <a:gd name="T3" fmla="*/ 1 h 1387"/>
                          <a:gd name="T4" fmla="*/ 0 w 921"/>
                          <a:gd name="T5" fmla="*/ 0 h 1387"/>
                          <a:gd name="T6" fmla="*/ 0 w 921"/>
                          <a:gd name="T7" fmla="*/ 0 h 1387"/>
                          <a:gd name="T8" fmla="*/ 0 w 921"/>
                          <a:gd name="T9" fmla="*/ 1 h 1387"/>
                          <a:gd name="T10" fmla="*/ 0 w 921"/>
                          <a:gd name="T11" fmla="*/ 1 h 1387"/>
                          <a:gd name="T12" fmla="*/ 0 w 921"/>
                          <a:gd name="T13" fmla="*/ 1 h 1387"/>
                          <a:gd name="T14" fmla="*/ 0 w 921"/>
                          <a:gd name="T15" fmla="*/ 0 h 1387"/>
                          <a:gd name="T16" fmla="*/ 0 w 921"/>
                          <a:gd name="T17" fmla="*/ 0 h 1387"/>
                          <a:gd name="T18" fmla="*/ 0 w 921"/>
                          <a:gd name="T19" fmla="*/ 1 h 1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1"/>
                          <a:gd name="T31" fmla="*/ 0 h 1387"/>
                          <a:gd name="T32" fmla="*/ 921 w 921"/>
                          <a:gd name="T33" fmla="*/ 1387 h 1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1" h="1387">
                            <a:moveTo>
                              <a:pt x="0" y="1386"/>
                            </a:moveTo>
                            <a:lnTo>
                              <a:pt x="920" y="1386"/>
                            </a:lnTo>
                            <a:lnTo>
                              <a:pt x="920" y="0"/>
                            </a:lnTo>
                            <a:lnTo>
                              <a:pt x="0" y="0"/>
                            </a:lnTo>
                            <a:lnTo>
                              <a:pt x="0" y="1386"/>
                            </a:lnTo>
                            <a:close/>
                            <a:moveTo>
                              <a:pt x="9" y="1371"/>
                            </a:moveTo>
                            <a:lnTo>
                              <a:pt x="909" y="1371"/>
                            </a:lnTo>
                            <a:lnTo>
                              <a:pt x="909" y="14"/>
                            </a:lnTo>
                            <a:lnTo>
                              <a:pt x="9" y="14"/>
                            </a:lnTo>
                            <a:lnTo>
                              <a:pt x="9" y="1371"/>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8" name="Freeform 1630"/>
                      <p:cNvSpPr>
                        <a:spLocks/>
                      </p:cNvSpPr>
                      <p:nvPr/>
                    </p:nvSpPr>
                    <p:spPr bwMode="auto">
                      <a:xfrm>
                        <a:off x="44" y="44"/>
                        <a:ext cx="203" cy="307"/>
                      </a:xfrm>
                      <a:custGeom>
                        <a:avLst/>
                        <a:gdLst>
                          <a:gd name="T0" fmla="*/ 0 w 900"/>
                          <a:gd name="T1" fmla="*/ 1 h 1358"/>
                          <a:gd name="T2" fmla="*/ 0 w 900"/>
                          <a:gd name="T3" fmla="*/ 1 h 1358"/>
                          <a:gd name="T4" fmla="*/ 0 w 900"/>
                          <a:gd name="T5" fmla="*/ 0 h 1358"/>
                          <a:gd name="T6" fmla="*/ 0 w 900"/>
                          <a:gd name="T7" fmla="*/ 0 h 1358"/>
                          <a:gd name="T8" fmla="*/ 0 w 900"/>
                          <a:gd name="T9" fmla="*/ 1 h 1358"/>
                          <a:gd name="T10" fmla="*/ 0 w 900"/>
                          <a:gd name="T11" fmla="*/ 1 h 1358"/>
                          <a:gd name="T12" fmla="*/ 0 w 900"/>
                          <a:gd name="T13" fmla="*/ 1 h 1358"/>
                          <a:gd name="T14" fmla="*/ 0 w 900"/>
                          <a:gd name="T15" fmla="*/ 0 h 1358"/>
                          <a:gd name="T16" fmla="*/ 0 w 900"/>
                          <a:gd name="T17" fmla="*/ 0 h 1358"/>
                          <a:gd name="T18" fmla="*/ 0 w 900"/>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0"/>
                          <a:gd name="T31" fmla="*/ 0 h 1358"/>
                          <a:gd name="T32" fmla="*/ 900 w 900"/>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0" h="1358">
                            <a:moveTo>
                              <a:pt x="0" y="1357"/>
                            </a:moveTo>
                            <a:lnTo>
                              <a:pt x="899" y="1357"/>
                            </a:lnTo>
                            <a:lnTo>
                              <a:pt x="899" y="0"/>
                            </a:lnTo>
                            <a:lnTo>
                              <a:pt x="0" y="0"/>
                            </a:lnTo>
                            <a:lnTo>
                              <a:pt x="0" y="1357"/>
                            </a:lnTo>
                            <a:close/>
                            <a:moveTo>
                              <a:pt x="13" y="1337"/>
                            </a:moveTo>
                            <a:lnTo>
                              <a:pt x="887" y="1337"/>
                            </a:lnTo>
                            <a:lnTo>
                              <a:pt x="887" y="20"/>
                            </a:lnTo>
                            <a:lnTo>
                              <a:pt x="13" y="20"/>
                            </a:lnTo>
                            <a:lnTo>
                              <a:pt x="13" y="1337"/>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39" name="Freeform 1631"/>
                      <p:cNvSpPr>
                        <a:spLocks/>
                      </p:cNvSpPr>
                      <p:nvPr/>
                    </p:nvSpPr>
                    <p:spPr bwMode="auto">
                      <a:xfrm>
                        <a:off x="47" y="49"/>
                        <a:ext cx="197" cy="298"/>
                      </a:xfrm>
                      <a:custGeom>
                        <a:avLst/>
                        <a:gdLst>
                          <a:gd name="T0" fmla="*/ 0 w 873"/>
                          <a:gd name="T1" fmla="*/ 1 h 1318"/>
                          <a:gd name="T2" fmla="*/ 0 w 873"/>
                          <a:gd name="T3" fmla="*/ 1 h 1318"/>
                          <a:gd name="T4" fmla="*/ 0 w 873"/>
                          <a:gd name="T5" fmla="*/ 0 h 1318"/>
                          <a:gd name="T6" fmla="*/ 0 w 873"/>
                          <a:gd name="T7" fmla="*/ 0 h 1318"/>
                          <a:gd name="T8" fmla="*/ 0 w 873"/>
                          <a:gd name="T9" fmla="*/ 1 h 1318"/>
                          <a:gd name="T10" fmla="*/ 0 w 873"/>
                          <a:gd name="T11" fmla="*/ 1 h 1318"/>
                          <a:gd name="T12" fmla="*/ 0 w 873"/>
                          <a:gd name="T13" fmla="*/ 1 h 1318"/>
                          <a:gd name="T14" fmla="*/ 0 w 873"/>
                          <a:gd name="T15" fmla="*/ 0 h 1318"/>
                          <a:gd name="T16" fmla="*/ 0 w 873"/>
                          <a:gd name="T17" fmla="*/ 0 h 1318"/>
                          <a:gd name="T18" fmla="*/ 0 w 873"/>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318"/>
                          <a:gd name="T32" fmla="*/ 873 w 873"/>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318">
                            <a:moveTo>
                              <a:pt x="0" y="1317"/>
                            </a:moveTo>
                            <a:lnTo>
                              <a:pt x="872" y="1317"/>
                            </a:lnTo>
                            <a:lnTo>
                              <a:pt x="872" y="0"/>
                            </a:lnTo>
                            <a:lnTo>
                              <a:pt x="0" y="0"/>
                            </a:lnTo>
                            <a:lnTo>
                              <a:pt x="0" y="1317"/>
                            </a:lnTo>
                            <a:close/>
                            <a:moveTo>
                              <a:pt x="12" y="1299"/>
                            </a:moveTo>
                            <a:lnTo>
                              <a:pt x="859" y="1299"/>
                            </a:lnTo>
                            <a:lnTo>
                              <a:pt x="859" y="19"/>
                            </a:lnTo>
                            <a:lnTo>
                              <a:pt x="12" y="19"/>
                            </a:lnTo>
                            <a:lnTo>
                              <a:pt x="12" y="1299"/>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0" name="Freeform 1632"/>
                      <p:cNvSpPr>
                        <a:spLocks/>
                      </p:cNvSpPr>
                      <p:nvPr/>
                    </p:nvSpPr>
                    <p:spPr bwMode="auto">
                      <a:xfrm>
                        <a:off x="49" y="53"/>
                        <a:ext cx="191" cy="289"/>
                      </a:xfrm>
                      <a:custGeom>
                        <a:avLst/>
                        <a:gdLst>
                          <a:gd name="T0" fmla="*/ 0 w 848"/>
                          <a:gd name="T1" fmla="*/ 1 h 1279"/>
                          <a:gd name="T2" fmla="*/ 0 w 848"/>
                          <a:gd name="T3" fmla="*/ 1 h 1279"/>
                          <a:gd name="T4" fmla="*/ 0 w 848"/>
                          <a:gd name="T5" fmla="*/ 0 h 1279"/>
                          <a:gd name="T6" fmla="*/ 0 w 848"/>
                          <a:gd name="T7" fmla="*/ 0 h 1279"/>
                          <a:gd name="T8" fmla="*/ 0 w 848"/>
                          <a:gd name="T9" fmla="*/ 1 h 1279"/>
                          <a:gd name="T10" fmla="*/ 0 w 848"/>
                          <a:gd name="T11" fmla="*/ 1 h 1279"/>
                          <a:gd name="T12" fmla="*/ 0 w 848"/>
                          <a:gd name="T13" fmla="*/ 1 h 1279"/>
                          <a:gd name="T14" fmla="*/ 0 w 848"/>
                          <a:gd name="T15" fmla="*/ 0 h 1279"/>
                          <a:gd name="T16" fmla="*/ 0 w 848"/>
                          <a:gd name="T17" fmla="*/ 0 h 1279"/>
                          <a:gd name="T18" fmla="*/ 0 w 848"/>
                          <a:gd name="T19" fmla="*/ 1 h 1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279"/>
                          <a:gd name="T32" fmla="*/ 848 w 848"/>
                          <a:gd name="T33" fmla="*/ 1279 h 12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279">
                            <a:moveTo>
                              <a:pt x="0" y="1278"/>
                            </a:moveTo>
                            <a:lnTo>
                              <a:pt x="847" y="1278"/>
                            </a:lnTo>
                            <a:lnTo>
                              <a:pt x="847" y="0"/>
                            </a:lnTo>
                            <a:lnTo>
                              <a:pt x="0" y="0"/>
                            </a:lnTo>
                            <a:lnTo>
                              <a:pt x="0" y="1278"/>
                            </a:lnTo>
                            <a:close/>
                            <a:moveTo>
                              <a:pt x="11" y="1258"/>
                            </a:moveTo>
                            <a:lnTo>
                              <a:pt x="838" y="1258"/>
                            </a:lnTo>
                            <a:lnTo>
                              <a:pt x="838" y="17"/>
                            </a:lnTo>
                            <a:lnTo>
                              <a:pt x="11" y="17"/>
                            </a:lnTo>
                            <a:lnTo>
                              <a:pt x="11" y="1258"/>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1" name="Freeform 1633"/>
                      <p:cNvSpPr>
                        <a:spLocks/>
                      </p:cNvSpPr>
                      <p:nvPr/>
                    </p:nvSpPr>
                    <p:spPr bwMode="auto">
                      <a:xfrm>
                        <a:off x="51" y="58"/>
                        <a:ext cx="186" cy="281"/>
                      </a:xfrm>
                      <a:custGeom>
                        <a:avLst/>
                        <a:gdLst>
                          <a:gd name="T0" fmla="*/ 0 w 826"/>
                          <a:gd name="T1" fmla="*/ 1 h 1243"/>
                          <a:gd name="T2" fmla="*/ 0 w 826"/>
                          <a:gd name="T3" fmla="*/ 1 h 1243"/>
                          <a:gd name="T4" fmla="*/ 0 w 826"/>
                          <a:gd name="T5" fmla="*/ 0 h 1243"/>
                          <a:gd name="T6" fmla="*/ 0 w 826"/>
                          <a:gd name="T7" fmla="*/ 0 h 1243"/>
                          <a:gd name="T8" fmla="*/ 0 w 826"/>
                          <a:gd name="T9" fmla="*/ 1 h 1243"/>
                          <a:gd name="T10" fmla="*/ 0 w 826"/>
                          <a:gd name="T11" fmla="*/ 1 h 1243"/>
                          <a:gd name="T12" fmla="*/ 0 w 826"/>
                          <a:gd name="T13" fmla="*/ 1 h 1243"/>
                          <a:gd name="T14" fmla="*/ 0 w 826"/>
                          <a:gd name="T15" fmla="*/ 0 h 1243"/>
                          <a:gd name="T16" fmla="*/ 0 w 826"/>
                          <a:gd name="T17" fmla="*/ 0 h 1243"/>
                          <a:gd name="T18" fmla="*/ 0 w 826"/>
                          <a:gd name="T19" fmla="*/ 1 h 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6"/>
                          <a:gd name="T31" fmla="*/ 0 h 1243"/>
                          <a:gd name="T32" fmla="*/ 826 w 826"/>
                          <a:gd name="T33" fmla="*/ 1243 h 12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6" h="1243">
                            <a:moveTo>
                              <a:pt x="0" y="1242"/>
                            </a:moveTo>
                            <a:lnTo>
                              <a:pt x="825" y="1242"/>
                            </a:lnTo>
                            <a:lnTo>
                              <a:pt x="825" y="0"/>
                            </a:lnTo>
                            <a:lnTo>
                              <a:pt x="0" y="0"/>
                            </a:lnTo>
                            <a:lnTo>
                              <a:pt x="0" y="1242"/>
                            </a:lnTo>
                            <a:close/>
                            <a:moveTo>
                              <a:pt x="12" y="1224"/>
                            </a:moveTo>
                            <a:lnTo>
                              <a:pt x="813" y="1224"/>
                            </a:lnTo>
                            <a:lnTo>
                              <a:pt x="813" y="19"/>
                            </a:lnTo>
                            <a:lnTo>
                              <a:pt x="12" y="19"/>
                            </a:lnTo>
                            <a:lnTo>
                              <a:pt x="12" y="1224"/>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2" name="Freeform 1634"/>
                      <p:cNvSpPr>
                        <a:spLocks/>
                      </p:cNvSpPr>
                      <p:nvPr/>
                    </p:nvSpPr>
                    <p:spPr bwMode="auto">
                      <a:xfrm>
                        <a:off x="54" y="61"/>
                        <a:ext cx="181" cy="273"/>
                      </a:xfrm>
                      <a:custGeom>
                        <a:avLst/>
                        <a:gdLst>
                          <a:gd name="T0" fmla="*/ 0 w 801"/>
                          <a:gd name="T1" fmla="*/ 1 h 1208"/>
                          <a:gd name="T2" fmla="*/ 0 w 801"/>
                          <a:gd name="T3" fmla="*/ 1 h 1208"/>
                          <a:gd name="T4" fmla="*/ 0 w 801"/>
                          <a:gd name="T5" fmla="*/ 0 h 1208"/>
                          <a:gd name="T6" fmla="*/ 0 w 801"/>
                          <a:gd name="T7" fmla="*/ 0 h 1208"/>
                          <a:gd name="T8" fmla="*/ 0 w 801"/>
                          <a:gd name="T9" fmla="*/ 1 h 1208"/>
                          <a:gd name="T10" fmla="*/ 0 w 801"/>
                          <a:gd name="T11" fmla="*/ 1 h 1208"/>
                          <a:gd name="T12" fmla="*/ 0 w 801"/>
                          <a:gd name="T13" fmla="*/ 1 h 1208"/>
                          <a:gd name="T14" fmla="*/ 0 w 801"/>
                          <a:gd name="T15" fmla="*/ 0 h 1208"/>
                          <a:gd name="T16" fmla="*/ 0 w 801"/>
                          <a:gd name="T17" fmla="*/ 0 h 1208"/>
                          <a:gd name="T18" fmla="*/ 0 w 801"/>
                          <a:gd name="T19" fmla="*/ 1 h 1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1"/>
                          <a:gd name="T31" fmla="*/ 0 h 1208"/>
                          <a:gd name="T32" fmla="*/ 801 w 801"/>
                          <a:gd name="T33" fmla="*/ 1208 h 1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1" h="1208">
                            <a:moveTo>
                              <a:pt x="0" y="1207"/>
                            </a:moveTo>
                            <a:lnTo>
                              <a:pt x="800" y="1207"/>
                            </a:lnTo>
                            <a:lnTo>
                              <a:pt x="800" y="0"/>
                            </a:lnTo>
                            <a:lnTo>
                              <a:pt x="0" y="0"/>
                            </a:lnTo>
                            <a:lnTo>
                              <a:pt x="0" y="1207"/>
                            </a:lnTo>
                            <a:close/>
                            <a:moveTo>
                              <a:pt x="16" y="1187"/>
                            </a:moveTo>
                            <a:lnTo>
                              <a:pt x="782" y="1187"/>
                            </a:lnTo>
                            <a:lnTo>
                              <a:pt x="782" y="17"/>
                            </a:lnTo>
                            <a:lnTo>
                              <a:pt x="16" y="17"/>
                            </a:lnTo>
                            <a:lnTo>
                              <a:pt x="16" y="118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3" name="Freeform 1635"/>
                      <p:cNvSpPr>
                        <a:spLocks/>
                      </p:cNvSpPr>
                      <p:nvPr/>
                    </p:nvSpPr>
                    <p:spPr bwMode="auto">
                      <a:xfrm>
                        <a:off x="58" y="66"/>
                        <a:ext cx="174" cy="264"/>
                      </a:xfrm>
                      <a:custGeom>
                        <a:avLst/>
                        <a:gdLst>
                          <a:gd name="T0" fmla="*/ 0 w 770"/>
                          <a:gd name="T1" fmla="*/ 1 h 1167"/>
                          <a:gd name="T2" fmla="*/ 0 w 770"/>
                          <a:gd name="T3" fmla="*/ 1 h 1167"/>
                          <a:gd name="T4" fmla="*/ 0 w 770"/>
                          <a:gd name="T5" fmla="*/ 0 h 1167"/>
                          <a:gd name="T6" fmla="*/ 0 w 770"/>
                          <a:gd name="T7" fmla="*/ 0 h 1167"/>
                          <a:gd name="T8" fmla="*/ 0 w 770"/>
                          <a:gd name="T9" fmla="*/ 1 h 1167"/>
                          <a:gd name="T10" fmla="*/ 0 w 770"/>
                          <a:gd name="T11" fmla="*/ 1 h 1167"/>
                          <a:gd name="T12" fmla="*/ 0 w 770"/>
                          <a:gd name="T13" fmla="*/ 1 h 1167"/>
                          <a:gd name="T14" fmla="*/ 0 w 770"/>
                          <a:gd name="T15" fmla="*/ 0 h 1167"/>
                          <a:gd name="T16" fmla="*/ 0 w 770"/>
                          <a:gd name="T17" fmla="*/ 0 h 1167"/>
                          <a:gd name="T18" fmla="*/ 0 w 770"/>
                          <a:gd name="T19" fmla="*/ 1 h 1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0"/>
                          <a:gd name="T31" fmla="*/ 0 h 1167"/>
                          <a:gd name="T32" fmla="*/ 770 w 770"/>
                          <a:gd name="T33" fmla="*/ 1167 h 1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0" h="1167">
                            <a:moveTo>
                              <a:pt x="0" y="1166"/>
                            </a:moveTo>
                            <a:lnTo>
                              <a:pt x="769" y="1166"/>
                            </a:lnTo>
                            <a:lnTo>
                              <a:pt x="769" y="0"/>
                            </a:lnTo>
                            <a:lnTo>
                              <a:pt x="0" y="0"/>
                            </a:lnTo>
                            <a:lnTo>
                              <a:pt x="0" y="1166"/>
                            </a:lnTo>
                            <a:close/>
                            <a:moveTo>
                              <a:pt x="13" y="1143"/>
                            </a:moveTo>
                            <a:lnTo>
                              <a:pt x="757" y="1143"/>
                            </a:lnTo>
                            <a:lnTo>
                              <a:pt x="757" y="22"/>
                            </a:lnTo>
                            <a:lnTo>
                              <a:pt x="13" y="22"/>
                            </a:lnTo>
                            <a:lnTo>
                              <a:pt x="13" y="1143"/>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4" name="Freeform 1636"/>
                      <p:cNvSpPr>
                        <a:spLocks/>
                      </p:cNvSpPr>
                      <p:nvPr/>
                    </p:nvSpPr>
                    <p:spPr bwMode="auto">
                      <a:xfrm>
                        <a:off x="61" y="72"/>
                        <a:ext cx="168" cy="254"/>
                      </a:xfrm>
                      <a:custGeom>
                        <a:avLst/>
                        <a:gdLst>
                          <a:gd name="T0" fmla="*/ 0 w 745"/>
                          <a:gd name="T1" fmla="*/ 1 h 1123"/>
                          <a:gd name="T2" fmla="*/ 0 w 745"/>
                          <a:gd name="T3" fmla="*/ 1 h 1123"/>
                          <a:gd name="T4" fmla="*/ 0 w 745"/>
                          <a:gd name="T5" fmla="*/ 0 h 1123"/>
                          <a:gd name="T6" fmla="*/ 0 w 745"/>
                          <a:gd name="T7" fmla="*/ 0 h 1123"/>
                          <a:gd name="T8" fmla="*/ 0 w 745"/>
                          <a:gd name="T9" fmla="*/ 1 h 1123"/>
                          <a:gd name="T10" fmla="*/ 0 w 745"/>
                          <a:gd name="T11" fmla="*/ 1 h 1123"/>
                          <a:gd name="T12" fmla="*/ 0 w 745"/>
                          <a:gd name="T13" fmla="*/ 1 h 1123"/>
                          <a:gd name="T14" fmla="*/ 0 w 745"/>
                          <a:gd name="T15" fmla="*/ 0 h 1123"/>
                          <a:gd name="T16" fmla="*/ 0 w 745"/>
                          <a:gd name="T17" fmla="*/ 0 h 1123"/>
                          <a:gd name="T18" fmla="*/ 0 w 745"/>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123"/>
                          <a:gd name="T32" fmla="*/ 745 w 745"/>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123">
                            <a:moveTo>
                              <a:pt x="0" y="1122"/>
                            </a:moveTo>
                            <a:lnTo>
                              <a:pt x="744" y="1122"/>
                            </a:lnTo>
                            <a:lnTo>
                              <a:pt x="744" y="0"/>
                            </a:lnTo>
                            <a:lnTo>
                              <a:pt x="0" y="0"/>
                            </a:lnTo>
                            <a:lnTo>
                              <a:pt x="0" y="1122"/>
                            </a:lnTo>
                            <a:close/>
                            <a:moveTo>
                              <a:pt x="14" y="1099"/>
                            </a:moveTo>
                            <a:lnTo>
                              <a:pt x="728" y="1099"/>
                            </a:lnTo>
                            <a:lnTo>
                              <a:pt x="728" y="22"/>
                            </a:lnTo>
                            <a:lnTo>
                              <a:pt x="14" y="22"/>
                            </a:lnTo>
                            <a:lnTo>
                              <a:pt x="14" y="1099"/>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5" name="Freeform 1637"/>
                      <p:cNvSpPr>
                        <a:spLocks/>
                      </p:cNvSpPr>
                      <p:nvPr/>
                    </p:nvSpPr>
                    <p:spPr bwMode="auto">
                      <a:xfrm>
                        <a:off x="65" y="76"/>
                        <a:ext cx="160" cy="243"/>
                      </a:xfrm>
                      <a:custGeom>
                        <a:avLst/>
                        <a:gdLst>
                          <a:gd name="T0" fmla="*/ 0 w 712"/>
                          <a:gd name="T1" fmla="*/ 1 h 1078"/>
                          <a:gd name="T2" fmla="*/ 0 w 712"/>
                          <a:gd name="T3" fmla="*/ 1 h 1078"/>
                          <a:gd name="T4" fmla="*/ 0 w 712"/>
                          <a:gd name="T5" fmla="*/ 0 h 1078"/>
                          <a:gd name="T6" fmla="*/ 0 w 712"/>
                          <a:gd name="T7" fmla="*/ 0 h 1078"/>
                          <a:gd name="T8" fmla="*/ 0 w 712"/>
                          <a:gd name="T9" fmla="*/ 1 h 1078"/>
                          <a:gd name="T10" fmla="*/ 0 w 712"/>
                          <a:gd name="T11" fmla="*/ 1 h 1078"/>
                          <a:gd name="T12" fmla="*/ 0 w 712"/>
                          <a:gd name="T13" fmla="*/ 1 h 1078"/>
                          <a:gd name="T14" fmla="*/ 0 w 712"/>
                          <a:gd name="T15" fmla="*/ 0 h 1078"/>
                          <a:gd name="T16" fmla="*/ 0 w 712"/>
                          <a:gd name="T17" fmla="*/ 0 h 1078"/>
                          <a:gd name="T18" fmla="*/ 0 w 712"/>
                          <a:gd name="T19" fmla="*/ 1 h 10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1078"/>
                          <a:gd name="T32" fmla="*/ 712 w 712"/>
                          <a:gd name="T33" fmla="*/ 1078 h 10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1078">
                            <a:moveTo>
                              <a:pt x="0" y="1077"/>
                            </a:moveTo>
                            <a:lnTo>
                              <a:pt x="711" y="1077"/>
                            </a:lnTo>
                            <a:lnTo>
                              <a:pt x="711" y="0"/>
                            </a:lnTo>
                            <a:lnTo>
                              <a:pt x="0" y="0"/>
                            </a:lnTo>
                            <a:lnTo>
                              <a:pt x="0" y="1077"/>
                            </a:lnTo>
                            <a:close/>
                            <a:moveTo>
                              <a:pt x="12" y="1054"/>
                            </a:moveTo>
                            <a:lnTo>
                              <a:pt x="699" y="1054"/>
                            </a:lnTo>
                            <a:lnTo>
                              <a:pt x="699" y="23"/>
                            </a:lnTo>
                            <a:lnTo>
                              <a:pt x="12" y="23"/>
                            </a:lnTo>
                            <a:lnTo>
                              <a:pt x="12" y="1054"/>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6" name="Freeform 1638"/>
                      <p:cNvSpPr>
                        <a:spLocks/>
                      </p:cNvSpPr>
                      <p:nvPr/>
                    </p:nvSpPr>
                    <p:spPr bwMode="auto">
                      <a:xfrm>
                        <a:off x="68" y="82"/>
                        <a:ext cx="154" cy="233"/>
                      </a:xfrm>
                      <a:custGeom>
                        <a:avLst/>
                        <a:gdLst>
                          <a:gd name="T0" fmla="*/ 0 w 685"/>
                          <a:gd name="T1" fmla="*/ 1 h 1032"/>
                          <a:gd name="T2" fmla="*/ 0 w 685"/>
                          <a:gd name="T3" fmla="*/ 1 h 1032"/>
                          <a:gd name="T4" fmla="*/ 0 w 685"/>
                          <a:gd name="T5" fmla="*/ 0 h 1032"/>
                          <a:gd name="T6" fmla="*/ 0 w 685"/>
                          <a:gd name="T7" fmla="*/ 0 h 1032"/>
                          <a:gd name="T8" fmla="*/ 0 w 685"/>
                          <a:gd name="T9" fmla="*/ 1 h 1032"/>
                          <a:gd name="T10" fmla="*/ 0 w 685"/>
                          <a:gd name="T11" fmla="*/ 1 h 1032"/>
                          <a:gd name="T12" fmla="*/ 0 w 685"/>
                          <a:gd name="T13" fmla="*/ 1 h 1032"/>
                          <a:gd name="T14" fmla="*/ 0 w 685"/>
                          <a:gd name="T15" fmla="*/ 0 h 1032"/>
                          <a:gd name="T16" fmla="*/ 0 w 685"/>
                          <a:gd name="T17" fmla="*/ 0 h 1032"/>
                          <a:gd name="T18" fmla="*/ 0 w 685"/>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5"/>
                          <a:gd name="T31" fmla="*/ 0 h 1032"/>
                          <a:gd name="T32" fmla="*/ 685 w 685"/>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5" h="1032">
                            <a:moveTo>
                              <a:pt x="0" y="1031"/>
                            </a:moveTo>
                            <a:lnTo>
                              <a:pt x="684" y="1031"/>
                            </a:lnTo>
                            <a:lnTo>
                              <a:pt x="684" y="0"/>
                            </a:lnTo>
                            <a:lnTo>
                              <a:pt x="0" y="0"/>
                            </a:lnTo>
                            <a:lnTo>
                              <a:pt x="0" y="1031"/>
                            </a:lnTo>
                            <a:close/>
                            <a:moveTo>
                              <a:pt x="16" y="1009"/>
                            </a:moveTo>
                            <a:lnTo>
                              <a:pt x="666" y="1009"/>
                            </a:lnTo>
                            <a:lnTo>
                              <a:pt x="666" y="23"/>
                            </a:lnTo>
                            <a:lnTo>
                              <a:pt x="16" y="23"/>
                            </a:lnTo>
                            <a:lnTo>
                              <a:pt x="16" y="1009"/>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7" name="Freeform 1639"/>
                      <p:cNvSpPr>
                        <a:spLocks/>
                      </p:cNvSpPr>
                      <p:nvPr/>
                    </p:nvSpPr>
                    <p:spPr bwMode="auto">
                      <a:xfrm>
                        <a:off x="71" y="86"/>
                        <a:ext cx="148" cy="223"/>
                      </a:xfrm>
                      <a:custGeom>
                        <a:avLst/>
                        <a:gdLst>
                          <a:gd name="T0" fmla="*/ 0 w 656"/>
                          <a:gd name="T1" fmla="*/ 0 h 988"/>
                          <a:gd name="T2" fmla="*/ 0 w 656"/>
                          <a:gd name="T3" fmla="*/ 0 h 988"/>
                          <a:gd name="T4" fmla="*/ 0 w 656"/>
                          <a:gd name="T5" fmla="*/ 0 h 988"/>
                          <a:gd name="T6" fmla="*/ 0 w 656"/>
                          <a:gd name="T7" fmla="*/ 0 h 988"/>
                          <a:gd name="T8" fmla="*/ 0 w 656"/>
                          <a:gd name="T9" fmla="*/ 0 h 988"/>
                          <a:gd name="T10" fmla="*/ 0 w 656"/>
                          <a:gd name="T11" fmla="*/ 0 h 988"/>
                          <a:gd name="T12" fmla="*/ 0 w 656"/>
                          <a:gd name="T13" fmla="*/ 0 h 988"/>
                          <a:gd name="T14" fmla="*/ 0 w 656"/>
                          <a:gd name="T15" fmla="*/ 0 h 988"/>
                          <a:gd name="T16" fmla="*/ 0 w 656"/>
                          <a:gd name="T17" fmla="*/ 0 h 988"/>
                          <a:gd name="T18" fmla="*/ 0 w 656"/>
                          <a:gd name="T19" fmla="*/ 0 h 9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988"/>
                          <a:gd name="T32" fmla="*/ 656 w 656"/>
                          <a:gd name="T33" fmla="*/ 988 h 9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988">
                            <a:moveTo>
                              <a:pt x="0" y="987"/>
                            </a:moveTo>
                            <a:lnTo>
                              <a:pt x="655" y="987"/>
                            </a:lnTo>
                            <a:lnTo>
                              <a:pt x="655" y="0"/>
                            </a:lnTo>
                            <a:lnTo>
                              <a:pt x="0" y="0"/>
                            </a:lnTo>
                            <a:lnTo>
                              <a:pt x="0" y="987"/>
                            </a:lnTo>
                            <a:close/>
                            <a:moveTo>
                              <a:pt x="15" y="960"/>
                            </a:moveTo>
                            <a:lnTo>
                              <a:pt x="640" y="960"/>
                            </a:lnTo>
                            <a:lnTo>
                              <a:pt x="640" y="28"/>
                            </a:lnTo>
                            <a:lnTo>
                              <a:pt x="15" y="28"/>
                            </a:lnTo>
                            <a:lnTo>
                              <a:pt x="15" y="96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8" name="Freeform 1640"/>
                      <p:cNvSpPr>
                        <a:spLocks/>
                      </p:cNvSpPr>
                      <p:nvPr/>
                    </p:nvSpPr>
                    <p:spPr bwMode="auto">
                      <a:xfrm>
                        <a:off x="75" y="92"/>
                        <a:ext cx="140" cy="212"/>
                      </a:xfrm>
                      <a:custGeom>
                        <a:avLst/>
                        <a:gdLst>
                          <a:gd name="T0" fmla="*/ 0 w 621"/>
                          <a:gd name="T1" fmla="*/ 0 h 938"/>
                          <a:gd name="T2" fmla="*/ 0 w 621"/>
                          <a:gd name="T3" fmla="*/ 0 h 938"/>
                          <a:gd name="T4" fmla="*/ 0 w 621"/>
                          <a:gd name="T5" fmla="*/ 0 h 938"/>
                          <a:gd name="T6" fmla="*/ 0 w 621"/>
                          <a:gd name="T7" fmla="*/ 0 h 938"/>
                          <a:gd name="T8" fmla="*/ 0 w 621"/>
                          <a:gd name="T9" fmla="*/ 0 h 938"/>
                          <a:gd name="T10" fmla="*/ 0 w 621"/>
                          <a:gd name="T11" fmla="*/ 0 h 938"/>
                          <a:gd name="T12" fmla="*/ 0 w 621"/>
                          <a:gd name="T13" fmla="*/ 0 h 938"/>
                          <a:gd name="T14" fmla="*/ 0 w 621"/>
                          <a:gd name="T15" fmla="*/ 0 h 938"/>
                          <a:gd name="T16" fmla="*/ 0 w 621"/>
                          <a:gd name="T17" fmla="*/ 0 h 938"/>
                          <a:gd name="T18" fmla="*/ 0 w 621"/>
                          <a:gd name="T19" fmla="*/ 0 h 9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1"/>
                          <a:gd name="T31" fmla="*/ 0 h 938"/>
                          <a:gd name="T32" fmla="*/ 621 w 621"/>
                          <a:gd name="T33" fmla="*/ 938 h 9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1" h="938">
                            <a:moveTo>
                              <a:pt x="0" y="937"/>
                            </a:moveTo>
                            <a:lnTo>
                              <a:pt x="620" y="937"/>
                            </a:lnTo>
                            <a:lnTo>
                              <a:pt x="620" y="0"/>
                            </a:lnTo>
                            <a:lnTo>
                              <a:pt x="0" y="0"/>
                            </a:lnTo>
                            <a:lnTo>
                              <a:pt x="0" y="937"/>
                            </a:lnTo>
                            <a:close/>
                            <a:moveTo>
                              <a:pt x="18" y="912"/>
                            </a:moveTo>
                            <a:lnTo>
                              <a:pt x="601" y="912"/>
                            </a:lnTo>
                            <a:lnTo>
                              <a:pt x="601" y="25"/>
                            </a:lnTo>
                            <a:lnTo>
                              <a:pt x="18" y="25"/>
                            </a:lnTo>
                            <a:lnTo>
                              <a:pt x="18" y="91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49" name="Freeform 1641"/>
                      <p:cNvSpPr>
                        <a:spLocks/>
                      </p:cNvSpPr>
                      <p:nvPr/>
                    </p:nvSpPr>
                    <p:spPr bwMode="auto">
                      <a:xfrm>
                        <a:off x="80" y="99"/>
                        <a:ext cx="131" cy="198"/>
                      </a:xfrm>
                      <a:custGeom>
                        <a:avLst/>
                        <a:gdLst>
                          <a:gd name="T0" fmla="*/ 0 w 582"/>
                          <a:gd name="T1" fmla="*/ 0 h 878"/>
                          <a:gd name="T2" fmla="*/ 0 w 582"/>
                          <a:gd name="T3" fmla="*/ 0 h 878"/>
                          <a:gd name="T4" fmla="*/ 0 w 582"/>
                          <a:gd name="T5" fmla="*/ 0 h 878"/>
                          <a:gd name="T6" fmla="*/ 0 w 582"/>
                          <a:gd name="T7" fmla="*/ 0 h 878"/>
                          <a:gd name="T8" fmla="*/ 0 w 582"/>
                          <a:gd name="T9" fmla="*/ 0 h 878"/>
                          <a:gd name="T10" fmla="*/ 0 w 582"/>
                          <a:gd name="T11" fmla="*/ 0 h 878"/>
                          <a:gd name="T12" fmla="*/ 0 w 582"/>
                          <a:gd name="T13" fmla="*/ 0 h 878"/>
                          <a:gd name="T14" fmla="*/ 0 w 582"/>
                          <a:gd name="T15" fmla="*/ 0 h 878"/>
                          <a:gd name="T16" fmla="*/ 0 w 582"/>
                          <a:gd name="T17" fmla="*/ 0 h 878"/>
                          <a:gd name="T18" fmla="*/ 0 w 582"/>
                          <a:gd name="T19" fmla="*/ 0 h 8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2"/>
                          <a:gd name="T31" fmla="*/ 0 h 878"/>
                          <a:gd name="T32" fmla="*/ 582 w 582"/>
                          <a:gd name="T33" fmla="*/ 878 h 8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2" h="878">
                            <a:moveTo>
                              <a:pt x="0" y="877"/>
                            </a:moveTo>
                            <a:lnTo>
                              <a:pt x="581" y="877"/>
                            </a:lnTo>
                            <a:lnTo>
                              <a:pt x="581" y="0"/>
                            </a:lnTo>
                            <a:lnTo>
                              <a:pt x="0" y="0"/>
                            </a:lnTo>
                            <a:lnTo>
                              <a:pt x="0" y="877"/>
                            </a:lnTo>
                            <a:close/>
                            <a:moveTo>
                              <a:pt x="17" y="850"/>
                            </a:moveTo>
                            <a:lnTo>
                              <a:pt x="565" y="850"/>
                            </a:lnTo>
                            <a:lnTo>
                              <a:pt x="565" y="27"/>
                            </a:lnTo>
                            <a:lnTo>
                              <a:pt x="17" y="27"/>
                            </a:lnTo>
                            <a:lnTo>
                              <a:pt x="17" y="850"/>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0" name="Freeform 1642"/>
                      <p:cNvSpPr>
                        <a:spLocks/>
                      </p:cNvSpPr>
                      <p:nvPr/>
                    </p:nvSpPr>
                    <p:spPr bwMode="auto">
                      <a:xfrm>
                        <a:off x="83" y="105"/>
                        <a:ext cx="124" cy="187"/>
                      </a:xfrm>
                      <a:custGeom>
                        <a:avLst/>
                        <a:gdLst>
                          <a:gd name="T0" fmla="*/ 0 w 553"/>
                          <a:gd name="T1" fmla="*/ 0 h 827"/>
                          <a:gd name="T2" fmla="*/ 0 w 553"/>
                          <a:gd name="T3" fmla="*/ 0 h 827"/>
                          <a:gd name="T4" fmla="*/ 0 w 553"/>
                          <a:gd name="T5" fmla="*/ 0 h 827"/>
                          <a:gd name="T6" fmla="*/ 0 w 553"/>
                          <a:gd name="T7" fmla="*/ 0 h 827"/>
                          <a:gd name="T8" fmla="*/ 0 w 553"/>
                          <a:gd name="T9" fmla="*/ 0 h 827"/>
                          <a:gd name="T10" fmla="*/ 0 w 553"/>
                          <a:gd name="T11" fmla="*/ 0 h 827"/>
                          <a:gd name="T12" fmla="*/ 0 w 553"/>
                          <a:gd name="T13" fmla="*/ 0 h 827"/>
                          <a:gd name="T14" fmla="*/ 0 w 553"/>
                          <a:gd name="T15" fmla="*/ 0 h 827"/>
                          <a:gd name="T16" fmla="*/ 0 w 553"/>
                          <a:gd name="T17" fmla="*/ 0 h 827"/>
                          <a:gd name="T18" fmla="*/ 0 w 553"/>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3"/>
                          <a:gd name="T31" fmla="*/ 0 h 827"/>
                          <a:gd name="T32" fmla="*/ 553 w 553"/>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3" h="827">
                            <a:moveTo>
                              <a:pt x="0" y="826"/>
                            </a:moveTo>
                            <a:lnTo>
                              <a:pt x="552" y="826"/>
                            </a:lnTo>
                            <a:lnTo>
                              <a:pt x="552" y="0"/>
                            </a:lnTo>
                            <a:lnTo>
                              <a:pt x="0" y="0"/>
                            </a:lnTo>
                            <a:lnTo>
                              <a:pt x="0" y="826"/>
                            </a:lnTo>
                            <a:close/>
                            <a:moveTo>
                              <a:pt x="19" y="801"/>
                            </a:moveTo>
                            <a:lnTo>
                              <a:pt x="532" y="801"/>
                            </a:lnTo>
                            <a:lnTo>
                              <a:pt x="532" y="27"/>
                            </a:lnTo>
                            <a:lnTo>
                              <a:pt x="19" y="27"/>
                            </a:lnTo>
                            <a:lnTo>
                              <a:pt x="19" y="80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1" name="Freeform 1643"/>
                      <p:cNvSpPr>
                        <a:spLocks/>
                      </p:cNvSpPr>
                      <p:nvPr/>
                    </p:nvSpPr>
                    <p:spPr bwMode="auto">
                      <a:xfrm>
                        <a:off x="87" y="110"/>
                        <a:ext cx="116" cy="175"/>
                      </a:xfrm>
                      <a:custGeom>
                        <a:avLst/>
                        <a:gdLst>
                          <a:gd name="T0" fmla="*/ 0 w 514"/>
                          <a:gd name="T1" fmla="*/ 0 h 777"/>
                          <a:gd name="T2" fmla="*/ 0 w 514"/>
                          <a:gd name="T3" fmla="*/ 0 h 777"/>
                          <a:gd name="T4" fmla="*/ 0 w 514"/>
                          <a:gd name="T5" fmla="*/ 0 h 777"/>
                          <a:gd name="T6" fmla="*/ 0 w 514"/>
                          <a:gd name="T7" fmla="*/ 0 h 777"/>
                          <a:gd name="T8" fmla="*/ 0 w 514"/>
                          <a:gd name="T9" fmla="*/ 0 h 777"/>
                          <a:gd name="T10" fmla="*/ 0 w 514"/>
                          <a:gd name="T11" fmla="*/ 0 h 777"/>
                          <a:gd name="T12" fmla="*/ 0 w 514"/>
                          <a:gd name="T13" fmla="*/ 0 h 777"/>
                          <a:gd name="T14" fmla="*/ 0 w 514"/>
                          <a:gd name="T15" fmla="*/ 0 h 777"/>
                          <a:gd name="T16" fmla="*/ 0 w 514"/>
                          <a:gd name="T17" fmla="*/ 0 h 777"/>
                          <a:gd name="T18" fmla="*/ 0 w 514"/>
                          <a:gd name="T19" fmla="*/ 0 h 7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4"/>
                          <a:gd name="T31" fmla="*/ 0 h 777"/>
                          <a:gd name="T32" fmla="*/ 514 w 514"/>
                          <a:gd name="T33" fmla="*/ 777 h 7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4" h="777">
                            <a:moveTo>
                              <a:pt x="0" y="776"/>
                            </a:moveTo>
                            <a:lnTo>
                              <a:pt x="513" y="776"/>
                            </a:lnTo>
                            <a:lnTo>
                              <a:pt x="513" y="0"/>
                            </a:lnTo>
                            <a:lnTo>
                              <a:pt x="0" y="0"/>
                            </a:lnTo>
                            <a:lnTo>
                              <a:pt x="0" y="776"/>
                            </a:lnTo>
                            <a:close/>
                            <a:moveTo>
                              <a:pt x="19" y="745"/>
                            </a:moveTo>
                            <a:lnTo>
                              <a:pt x="494" y="745"/>
                            </a:lnTo>
                            <a:lnTo>
                              <a:pt x="494" y="30"/>
                            </a:lnTo>
                            <a:lnTo>
                              <a:pt x="19" y="30"/>
                            </a:lnTo>
                            <a:lnTo>
                              <a:pt x="19" y="745"/>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2" name="Freeform 1644"/>
                      <p:cNvSpPr>
                        <a:spLocks/>
                      </p:cNvSpPr>
                      <p:nvPr/>
                    </p:nvSpPr>
                    <p:spPr bwMode="auto">
                      <a:xfrm>
                        <a:off x="91" y="117"/>
                        <a:ext cx="107" cy="162"/>
                      </a:xfrm>
                      <a:custGeom>
                        <a:avLst/>
                        <a:gdLst>
                          <a:gd name="T0" fmla="*/ 0 w 475"/>
                          <a:gd name="T1" fmla="*/ 0 h 717"/>
                          <a:gd name="T2" fmla="*/ 0 w 475"/>
                          <a:gd name="T3" fmla="*/ 0 h 717"/>
                          <a:gd name="T4" fmla="*/ 0 w 475"/>
                          <a:gd name="T5" fmla="*/ 0 h 717"/>
                          <a:gd name="T6" fmla="*/ 0 w 475"/>
                          <a:gd name="T7" fmla="*/ 0 h 717"/>
                          <a:gd name="T8" fmla="*/ 0 w 475"/>
                          <a:gd name="T9" fmla="*/ 0 h 717"/>
                          <a:gd name="T10" fmla="*/ 0 w 475"/>
                          <a:gd name="T11" fmla="*/ 0 h 717"/>
                          <a:gd name="T12" fmla="*/ 0 w 475"/>
                          <a:gd name="T13" fmla="*/ 0 h 717"/>
                          <a:gd name="T14" fmla="*/ 0 w 475"/>
                          <a:gd name="T15" fmla="*/ 0 h 717"/>
                          <a:gd name="T16" fmla="*/ 0 w 475"/>
                          <a:gd name="T17" fmla="*/ 0 h 717"/>
                          <a:gd name="T18" fmla="*/ 0 w 475"/>
                          <a:gd name="T19" fmla="*/ 0 h 7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5"/>
                          <a:gd name="T31" fmla="*/ 0 h 717"/>
                          <a:gd name="T32" fmla="*/ 475 w 475"/>
                          <a:gd name="T33" fmla="*/ 717 h 7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5" h="717">
                            <a:moveTo>
                              <a:pt x="0" y="716"/>
                            </a:moveTo>
                            <a:lnTo>
                              <a:pt x="474" y="716"/>
                            </a:lnTo>
                            <a:lnTo>
                              <a:pt x="474" y="0"/>
                            </a:lnTo>
                            <a:lnTo>
                              <a:pt x="0" y="0"/>
                            </a:lnTo>
                            <a:lnTo>
                              <a:pt x="0" y="716"/>
                            </a:lnTo>
                            <a:close/>
                            <a:moveTo>
                              <a:pt x="21" y="685"/>
                            </a:moveTo>
                            <a:lnTo>
                              <a:pt x="452" y="685"/>
                            </a:lnTo>
                            <a:lnTo>
                              <a:pt x="452" y="29"/>
                            </a:lnTo>
                            <a:lnTo>
                              <a:pt x="21" y="29"/>
                            </a:lnTo>
                            <a:lnTo>
                              <a:pt x="21" y="685"/>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3" name="Freeform 1645"/>
                      <p:cNvSpPr>
                        <a:spLocks/>
                      </p:cNvSpPr>
                      <p:nvPr/>
                    </p:nvSpPr>
                    <p:spPr bwMode="auto">
                      <a:xfrm>
                        <a:off x="97" y="124"/>
                        <a:ext cx="96" cy="148"/>
                      </a:xfrm>
                      <a:custGeom>
                        <a:avLst/>
                        <a:gdLst>
                          <a:gd name="T0" fmla="*/ 0 w 429"/>
                          <a:gd name="T1" fmla="*/ 0 h 658"/>
                          <a:gd name="T2" fmla="*/ 0 w 429"/>
                          <a:gd name="T3" fmla="*/ 0 h 658"/>
                          <a:gd name="T4" fmla="*/ 0 w 429"/>
                          <a:gd name="T5" fmla="*/ 0 h 658"/>
                          <a:gd name="T6" fmla="*/ 0 w 429"/>
                          <a:gd name="T7" fmla="*/ 0 h 658"/>
                          <a:gd name="T8" fmla="*/ 0 w 429"/>
                          <a:gd name="T9" fmla="*/ 0 h 658"/>
                          <a:gd name="T10" fmla="*/ 0 w 429"/>
                          <a:gd name="T11" fmla="*/ 0 h 658"/>
                          <a:gd name="T12" fmla="*/ 0 w 429"/>
                          <a:gd name="T13" fmla="*/ 0 h 658"/>
                          <a:gd name="T14" fmla="*/ 0 w 429"/>
                          <a:gd name="T15" fmla="*/ 0 h 658"/>
                          <a:gd name="T16" fmla="*/ 0 w 429"/>
                          <a:gd name="T17" fmla="*/ 0 h 658"/>
                          <a:gd name="T18" fmla="*/ 0 w 429"/>
                          <a:gd name="T19" fmla="*/ 0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658"/>
                          <a:gd name="T32" fmla="*/ 429 w 429"/>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658">
                            <a:moveTo>
                              <a:pt x="0" y="657"/>
                            </a:moveTo>
                            <a:lnTo>
                              <a:pt x="428" y="657"/>
                            </a:lnTo>
                            <a:lnTo>
                              <a:pt x="428" y="0"/>
                            </a:lnTo>
                            <a:lnTo>
                              <a:pt x="0" y="0"/>
                            </a:lnTo>
                            <a:lnTo>
                              <a:pt x="0" y="657"/>
                            </a:lnTo>
                            <a:close/>
                            <a:moveTo>
                              <a:pt x="18" y="621"/>
                            </a:moveTo>
                            <a:lnTo>
                              <a:pt x="409" y="621"/>
                            </a:lnTo>
                            <a:lnTo>
                              <a:pt x="409" y="32"/>
                            </a:lnTo>
                            <a:lnTo>
                              <a:pt x="18" y="32"/>
                            </a:lnTo>
                            <a:lnTo>
                              <a:pt x="18" y="6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4" name="Freeform 1646"/>
                      <p:cNvSpPr>
                        <a:spLocks/>
                      </p:cNvSpPr>
                      <p:nvPr/>
                    </p:nvSpPr>
                    <p:spPr bwMode="auto">
                      <a:xfrm>
                        <a:off x="101" y="132"/>
                        <a:ext cx="87" cy="132"/>
                      </a:xfrm>
                      <a:custGeom>
                        <a:avLst/>
                        <a:gdLst>
                          <a:gd name="T0" fmla="*/ 0 w 390"/>
                          <a:gd name="T1" fmla="*/ 0 h 587"/>
                          <a:gd name="T2" fmla="*/ 0 w 390"/>
                          <a:gd name="T3" fmla="*/ 0 h 587"/>
                          <a:gd name="T4" fmla="*/ 0 w 390"/>
                          <a:gd name="T5" fmla="*/ 0 h 587"/>
                          <a:gd name="T6" fmla="*/ 0 w 390"/>
                          <a:gd name="T7" fmla="*/ 0 h 587"/>
                          <a:gd name="T8" fmla="*/ 0 w 390"/>
                          <a:gd name="T9" fmla="*/ 0 h 587"/>
                          <a:gd name="T10" fmla="*/ 0 w 390"/>
                          <a:gd name="T11" fmla="*/ 0 h 587"/>
                          <a:gd name="T12" fmla="*/ 0 w 390"/>
                          <a:gd name="T13" fmla="*/ 0 h 587"/>
                          <a:gd name="T14" fmla="*/ 0 w 390"/>
                          <a:gd name="T15" fmla="*/ 0 h 587"/>
                          <a:gd name="T16" fmla="*/ 0 w 390"/>
                          <a:gd name="T17" fmla="*/ 0 h 587"/>
                          <a:gd name="T18" fmla="*/ 0 w 390"/>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587"/>
                          <a:gd name="T32" fmla="*/ 390 w 390"/>
                          <a:gd name="T33" fmla="*/ 587 h 5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587">
                            <a:moveTo>
                              <a:pt x="0" y="586"/>
                            </a:moveTo>
                            <a:lnTo>
                              <a:pt x="389" y="586"/>
                            </a:lnTo>
                            <a:lnTo>
                              <a:pt x="389" y="0"/>
                            </a:lnTo>
                            <a:lnTo>
                              <a:pt x="0" y="0"/>
                            </a:lnTo>
                            <a:lnTo>
                              <a:pt x="0" y="586"/>
                            </a:lnTo>
                            <a:close/>
                            <a:moveTo>
                              <a:pt x="23" y="551"/>
                            </a:moveTo>
                            <a:lnTo>
                              <a:pt x="366" y="551"/>
                            </a:lnTo>
                            <a:lnTo>
                              <a:pt x="366" y="36"/>
                            </a:lnTo>
                            <a:lnTo>
                              <a:pt x="23" y="36"/>
                            </a:lnTo>
                            <a:lnTo>
                              <a:pt x="23" y="55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5" name="Freeform 1647"/>
                      <p:cNvSpPr>
                        <a:spLocks/>
                      </p:cNvSpPr>
                      <p:nvPr/>
                    </p:nvSpPr>
                    <p:spPr bwMode="auto">
                      <a:xfrm>
                        <a:off x="106" y="140"/>
                        <a:ext cx="78" cy="116"/>
                      </a:xfrm>
                      <a:custGeom>
                        <a:avLst/>
                        <a:gdLst>
                          <a:gd name="T0" fmla="*/ 0 w 347"/>
                          <a:gd name="T1" fmla="*/ 0 h 516"/>
                          <a:gd name="T2" fmla="*/ 0 w 347"/>
                          <a:gd name="T3" fmla="*/ 0 h 516"/>
                          <a:gd name="T4" fmla="*/ 0 w 347"/>
                          <a:gd name="T5" fmla="*/ 0 h 516"/>
                          <a:gd name="T6" fmla="*/ 0 w 347"/>
                          <a:gd name="T7" fmla="*/ 0 h 516"/>
                          <a:gd name="T8" fmla="*/ 0 w 347"/>
                          <a:gd name="T9" fmla="*/ 0 h 516"/>
                          <a:gd name="T10" fmla="*/ 0 w 347"/>
                          <a:gd name="T11" fmla="*/ 0 h 516"/>
                          <a:gd name="T12" fmla="*/ 0 w 347"/>
                          <a:gd name="T13" fmla="*/ 0 h 516"/>
                          <a:gd name="T14" fmla="*/ 0 w 347"/>
                          <a:gd name="T15" fmla="*/ 0 h 516"/>
                          <a:gd name="T16" fmla="*/ 0 w 347"/>
                          <a:gd name="T17" fmla="*/ 0 h 516"/>
                          <a:gd name="T18" fmla="*/ 0 w 347"/>
                          <a:gd name="T19" fmla="*/ 0 h 5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
                          <a:gd name="T31" fmla="*/ 0 h 516"/>
                          <a:gd name="T32" fmla="*/ 347 w 347"/>
                          <a:gd name="T33" fmla="*/ 516 h 5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 h="516">
                            <a:moveTo>
                              <a:pt x="0" y="515"/>
                            </a:moveTo>
                            <a:lnTo>
                              <a:pt x="346" y="515"/>
                            </a:lnTo>
                            <a:lnTo>
                              <a:pt x="346" y="0"/>
                            </a:lnTo>
                            <a:lnTo>
                              <a:pt x="0" y="0"/>
                            </a:lnTo>
                            <a:lnTo>
                              <a:pt x="0" y="515"/>
                            </a:lnTo>
                            <a:close/>
                            <a:moveTo>
                              <a:pt x="25" y="478"/>
                            </a:moveTo>
                            <a:lnTo>
                              <a:pt x="320" y="478"/>
                            </a:lnTo>
                            <a:lnTo>
                              <a:pt x="320" y="37"/>
                            </a:lnTo>
                            <a:lnTo>
                              <a:pt x="25" y="37"/>
                            </a:lnTo>
                            <a:lnTo>
                              <a:pt x="25" y="478"/>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6" name="Freeform 1648"/>
                      <p:cNvSpPr>
                        <a:spLocks/>
                      </p:cNvSpPr>
                      <p:nvPr/>
                    </p:nvSpPr>
                    <p:spPr bwMode="auto">
                      <a:xfrm>
                        <a:off x="112" y="148"/>
                        <a:ext cx="66" cy="100"/>
                      </a:xfrm>
                      <a:custGeom>
                        <a:avLst/>
                        <a:gdLst>
                          <a:gd name="T0" fmla="*/ 0 w 296"/>
                          <a:gd name="T1" fmla="*/ 0 h 447"/>
                          <a:gd name="T2" fmla="*/ 0 w 296"/>
                          <a:gd name="T3" fmla="*/ 0 h 447"/>
                          <a:gd name="T4" fmla="*/ 0 w 296"/>
                          <a:gd name="T5" fmla="*/ 0 h 447"/>
                          <a:gd name="T6" fmla="*/ 0 w 296"/>
                          <a:gd name="T7" fmla="*/ 0 h 447"/>
                          <a:gd name="T8" fmla="*/ 0 w 296"/>
                          <a:gd name="T9" fmla="*/ 0 h 447"/>
                          <a:gd name="T10" fmla="*/ 0 w 296"/>
                          <a:gd name="T11" fmla="*/ 0 h 447"/>
                          <a:gd name="T12" fmla="*/ 0 w 296"/>
                          <a:gd name="T13" fmla="*/ 0 h 447"/>
                          <a:gd name="T14" fmla="*/ 0 w 296"/>
                          <a:gd name="T15" fmla="*/ 0 h 447"/>
                          <a:gd name="T16" fmla="*/ 0 w 296"/>
                          <a:gd name="T17" fmla="*/ 0 h 447"/>
                          <a:gd name="T18" fmla="*/ 0 w 296"/>
                          <a:gd name="T19" fmla="*/ 0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6"/>
                          <a:gd name="T31" fmla="*/ 0 h 447"/>
                          <a:gd name="T32" fmla="*/ 296 w 296"/>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6" h="447">
                            <a:moveTo>
                              <a:pt x="0" y="446"/>
                            </a:moveTo>
                            <a:lnTo>
                              <a:pt x="295" y="446"/>
                            </a:lnTo>
                            <a:lnTo>
                              <a:pt x="295" y="0"/>
                            </a:lnTo>
                            <a:lnTo>
                              <a:pt x="0" y="0"/>
                            </a:lnTo>
                            <a:lnTo>
                              <a:pt x="0" y="446"/>
                            </a:lnTo>
                            <a:close/>
                            <a:moveTo>
                              <a:pt x="25" y="409"/>
                            </a:moveTo>
                            <a:lnTo>
                              <a:pt x="268" y="409"/>
                            </a:lnTo>
                            <a:lnTo>
                              <a:pt x="268" y="37"/>
                            </a:lnTo>
                            <a:lnTo>
                              <a:pt x="25" y="37"/>
                            </a:lnTo>
                            <a:lnTo>
                              <a:pt x="25" y="409"/>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7" name="Freeform 1649"/>
                      <p:cNvSpPr>
                        <a:spLocks/>
                      </p:cNvSpPr>
                      <p:nvPr/>
                    </p:nvSpPr>
                    <p:spPr bwMode="auto">
                      <a:xfrm>
                        <a:off x="117" y="157"/>
                        <a:ext cx="54" cy="82"/>
                      </a:xfrm>
                      <a:custGeom>
                        <a:avLst/>
                        <a:gdLst>
                          <a:gd name="T0" fmla="*/ 0 w 244"/>
                          <a:gd name="T1" fmla="*/ 0 h 366"/>
                          <a:gd name="T2" fmla="*/ 0 w 244"/>
                          <a:gd name="T3" fmla="*/ 0 h 366"/>
                          <a:gd name="T4" fmla="*/ 0 w 244"/>
                          <a:gd name="T5" fmla="*/ 0 h 366"/>
                          <a:gd name="T6" fmla="*/ 0 w 244"/>
                          <a:gd name="T7" fmla="*/ 0 h 366"/>
                          <a:gd name="T8" fmla="*/ 0 w 244"/>
                          <a:gd name="T9" fmla="*/ 0 h 366"/>
                          <a:gd name="T10" fmla="*/ 0 w 244"/>
                          <a:gd name="T11" fmla="*/ 0 h 366"/>
                          <a:gd name="T12" fmla="*/ 0 w 244"/>
                          <a:gd name="T13" fmla="*/ 0 h 366"/>
                          <a:gd name="T14" fmla="*/ 0 w 244"/>
                          <a:gd name="T15" fmla="*/ 0 h 366"/>
                          <a:gd name="T16" fmla="*/ 0 w 244"/>
                          <a:gd name="T17" fmla="*/ 0 h 366"/>
                          <a:gd name="T18" fmla="*/ 0 w 244"/>
                          <a:gd name="T19" fmla="*/ 0 h 3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366"/>
                          <a:gd name="T32" fmla="*/ 244 w 244"/>
                          <a:gd name="T33" fmla="*/ 366 h 3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366">
                            <a:moveTo>
                              <a:pt x="0" y="365"/>
                            </a:moveTo>
                            <a:lnTo>
                              <a:pt x="243" y="365"/>
                            </a:lnTo>
                            <a:lnTo>
                              <a:pt x="243" y="0"/>
                            </a:lnTo>
                            <a:lnTo>
                              <a:pt x="0" y="0"/>
                            </a:lnTo>
                            <a:lnTo>
                              <a:pt x="0" y="365"/>
                            </a:lnTo>
                            <a:close/>
                            <a:moveTo>
                              <a:pt x="25" y="324"/>
                            </a:moveTo>
                            <a:lnTo>
                              <a:pt x="217" y="324"/>
                            </a:lnTo>
                            <a:lnTo>
                              <a:pt x="217" y="42"/>
                            </a:lnTo>
                            <a:lnTo>
                              <a:pt x="25" y="42"/>
                            </a:lnTo>
                            <a:lnTo>
                              <a:pt x="25" y="32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8" name="Freeform 1650"/>
                      <p:cNvSpPr>
                        <a:spLocks/>
                      </p:cNvSpPr>
                      <p:nvPr/>
                    </p:nvSpPr>
                    <p:spPr bwMode="auto">
                      <a:xfrm>
                        <a:off x="124" y="166"/>
                        <a:ext cx="42" cy="64"/>
                      </a:xfrm>
                      <a:custGeom>
                        <a:avLst/>
                        <a:gdLst>
                          <a:gd name="T0" fmla="*/ 0 w 190"/>
                          <a:gd name="T1" fmla="*/ 0 h 286"/>
                          <a:gd name="T2" fmla="*/ 0 w 190"/>
                          <a:gd name="T3" fmla="*/ 0 h 286"/>
                          <a:gd name="T4" fmla="*/ 0 w 190"/>
                          <a:gd name="T5" fmla="*/ 0 h 286"/>
                          <a:gd name="T6" fmla="*/ 0 w 190"/>
                          <a:gd name="T7" fmla="*/ 0 h 286"/>
                          <a:gd name="T8" fmla="*/ 0 w 190"/>
                          <a:gd name="T9" fmla="*/ 0 h 286"/>
                          <a:gd name="T10" fmla="*/ 0 w 190"/>
                          <a:gd name="T11" fmla="*/ 0 h 286"/>
                          <a:gd name="T12" fmla="*/ 0 w 190"/>
                          <a:gd name="T13" fmla="*/ 0 h 286"/>
                          <a:gd name="T14" fmla="*/ 0 w 190"/>
                          <a:gd name="T15" fmla="*/ 0 h 286"/>
                          <a:gd name="T16" fmla="*/ 0 w 190"/>
                          <a:gd name="T17" fmla="*/ 0 h 286"/>
                          <a:gd name="T18" fmla="*/ 0 w 190"/>
                          <a:gd name="T19" fmla="*/ 0 h 2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
                          <a:gd name="T31" fmla="*/ 0 h 286"/>
                          <a:gd name="T32" fmla="*/ 190 w 190"/>
                          <a:gd name="T33" fmla="*/ 286 h 2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 h="286">
                            <a:moveTo>
                              <a:pt x="0" y="285"/>
                            </a:moveTo>
                            <a:lnTo>
                              <a:pt x="189" y="285"/>
                            </a:lnTo>
                            <a:lnTo>
                              <a:pt x="189" y="0"/>
                            </a:lnTo>
                            <a:lnTo>
                              <a:pt x="0" y="0"/>
                            </a:lnTo>
                            <a:lnTo>
                              <a:pt x="0" y="285"/>
                            </a:lnTo>
                            <a:close/>
                            <a:moveTo>
                              <a:pt x="29" y="242"/>
                            </a:moveTo>
                            <a:lnTo>
                              <a:pt x="160" y="242"/>
                            </a:lnTo>
                            <a:lnTo>
                              <a:pt x="160" y="40"/>
                            </a:lnTo>
                            <a:lnTo>
                              <a:pt x="29" y="40"/>
                            </a:lnTo>
                            <a:lnTo>
                              <a:pt x="29" y="24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59" name="Freeform 1651"/>
                      <p:cNvSpPr>
                        <a:spLocks/>
                      </p:cNvSpPr>
                      <p:nvPr/>
                    </p:nvSpPr>
                    <p:spPr bwMode="auto">
                      <a:xfrm>
                        <a:off x="130" y="176"/>
                        <a:ext cx="29" cy="45"/>
                      </a:xfrm>
                      <a:custGeom>
                        <a:avLst/>
                        <a:gdLst>
                          <a:gd name="T0" fmla="*/ 0 w 134"/>
                          <a:gd name="T1" fmla="*/ 0 h 201"/>
                          <a:gd name="T2" fmla="*/ 0 w 134"/>
                          <a:gd name="T3" fmla="*/ 0 h 201"/>
                          <a:gd name="T4" fmla="*/ 0 w 134"/>
                          <a:gd name="T5" fmla="*/ 0 h 201"/>
                          <a:gd name="T6" fmla="*/ 0 w 134"/>
                          <a:gd name="T7" fmla="*/ 0 h 201"/>
                          <a:gd name="T8" fmla="*/ 0 w 134"/>
                          <a:gd name="T9" fmla="*/ 0 h 201"/>
                          <a:gd name="T10" fmla="*/ 0 w 134"/>
                          <a:gd name="T11" fmla="*/ 0 h 201"/>
                          <a:gd name="T12" fmla="*/ 0 w 134"/>
                          <a:gd name="T13" fmla="*/ 0 h 201"/>
                          <a:gd name="T14" fmla="*/ 0 w 134"/>
                          <a:gd name="T15" fmla="*/ 0 h 201"/>
                          <a:gd name="T16" fmla="*/ 0 w 134"/>
                          <a:gd name="T17" fmla="*/ 0 h 201"/>
                          <a:gd name="T18" fmla="*/ 0 w 134"/>
                          <a:gd name="T19" fmla="*/ 0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201"/>
                          <a:gd name="T32" fmla="*/ 134 w 13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201">
                            <a:moveTo>
                              <a:pt x="0" y="200"/>
                            </a:moveTo>
                            <a:lnTo>
                              <a:pt x="133" y="200"/>
                            </a:lnTo>
                            <a:lnTo>
                              <a:pt x="133" y="0"/>
                            </a:lnTo>
                            <a:lnTo>
                              <a:pt x="0" y="0"/>
                            </a:lnTo>
                            <a:lnTo>
                              <a:pt x="0" y="200"/>
                            </a:lnTo>
                            <a:close/>
                            <a:moveTo>
                              <a:pt x="28" y="154"/>
                            </a:moveTo>
                            <a:lnTo>
                              <a:pt x="105" y="154"/>
                            </a:lnTo>
                            <a:lnTo>
                              <a:pt x="105" y="44"/>
                            </a:lnTo>
                            <a:lnTo>
                              <a:pt x="28" y="44"/>
                            </a:lnTo>
                            <a:lnTo>
                              <a:pt x="28" y="15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60" name="Freeform 1652"/>
                      <p:cNvSpPr>
                        <a:spLocks/>
                      </p:cNvSpPr>
                      <p:nvPr/>
                    </p:nvSpPr>
                    <p:spPr bwMode="auto">
                      <a:xfrm>
                        <a:off x="137" y="186"/>
                        <a:ext cx="16" cy="24"/>
                      </a:xfrm>
                      <a:custGeom>
                        <a:avLst/>
                        <a:gdLst>
                          <a:gd name="T0" fmla="*/ 0 w 74"/>
                          <a:gd name="T1" fmla="*/ 0 h 111"/>
                          <a:gd name="T2" fmla="*/ 0 w 74"/>
                          <a:gd name="T3" fmla="*/ 0 h 111"/>
                          <a:gd name="T4" fmla="*/ 0 w 74"/>
                          <a:gd name="T5" fmla="*/ 0 h 111"/>
                          <a:gd name="T6" fmla="*/ 0 w 74"/>
                          <a:gd name="T7" fmla="*/ 0 h 111"/>
                          <a:gd name="T8" fmla="*/ 0 w 74"/>
                          <a:gd name="T9" fmla="*/ 0 h 111"/>
                          <a:gd name="T10" fmla="*/ 0 w 74"/>
                          <a:gd name="T11" fmla="*/ 0 h 111"/>
                          <a:gd name="T12" fmla="*/ 0 w 74"/>
                          <a:gd name="T13" fmla="*/ 0 h 111"/>
                          <a:gd name="T14" fmla="*/ 0 w 74"/>
                          <a:gd name="T15" fmla="*/ 0 h 111"/>
                          <a:gd name="T16" fmla="*/ 0 w 74"/>
                          <a:gd name="T17" fmla="*/ 0 h 111"/>
                          <a:gd name="T18" fmla="*/ 0 w 74"/>
                          <a:gd name="T19" fmla="*/ 0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11"/>
                          <a:gd name="T32" fmla="*/ 74 w 74"/>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11">
                            <a:moveTo>
                              <a:pt x="0" y="110"/>
                            </a:moveTo>
                            <a:lnTo>
                              <a:pt x="73" y="110"/>
                            </a:lnTo>
                            <a:lnTo>
                              <a:pt x="73" y="0"/>
                            </a:lnTo>
                            <a:lnTo>
                              <a:pt x="0" y="0"/>
                            </a:lnTo>
                            <a:lnTo>
                              <a:pt x="0" y="110"/>
                            </a:lnTo>
                            <a:close/>
                            <a:moveTo>
                              <a:pt x="31" y="65"/>
                            </a:moveTo>
                            <a:lnTo>
                              <a:pt x="42" y="65"/>
                            </a:lnTo>
                            <a:lnTo>
                              <a:pt x="42" y="44"/>
                            </a:lnTo>
                            <a:lnTo>
                              <a:pt x="31" y="44"/>
                            </a:lnTo>
                            <a:lnTo>
                              <a:pt x="31" y="6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61" name="Freeform 1653"/>
                      <p:cNvSpPr>
                        <a:spLocks/>
                      </p:cNvSpPr>
                      <p:nvPr/>
                    </p:nvSpPr>
                    <p:spPr bwMode="auto">
                      <a:xfrm>
                        <a:off x="144" y="196"/>
                        <a:ext cx="1" cy="3"/>
                      </a:xfrm>
                      <a:custGeom>
                        <a:avLst/>
                        <a:gdLst>
                          <a:gd name="T0" fmla="*/ 0 w 10"/>
                          <a:gd name="T1" fmla="*/ 0 h 16"/>
                          <a:gd name="T2" fmla="*/ 0 w 10"/>
                          <a:gd name="T3" fmla="*/ 0 h 16"/>
                          <a:gd name="T4" fmla="*/ 0 w 10"/>
                          <a:gd name="T5" fmla="*/ 0 h 16"/>
                          <a:gd name="T6" fmla="*/ 0 w 10"/>
                          <a:gd name="T7" fmla="*/ 0 h 16"/>
                          <a:gd name="T8" fmla="*/ 0 w 10"/>
                          <a:gd name="T9" fmla="*/ 0 h 16"/>
                          <a:gd name="T10" fmla="*/ 0 w 10"/>
                          <a:gd name="T11" fmla="*/ 0 h 16"/>
                          <a:gd name="T12" fmla="*/ 0 w 10"/>
                          <a:gd name="T13" fmla="*/ 0 h 16"/>
                          <a:gd name="T14" fmla="*/ 0 60000 65536"/>
                          <a:gd name="T15" fmla="*/ 0 60000 65536"/>
                          <a:gd name="T16" fmla="*/ 0 60000 65536"/>
                          <a:gd name="T17" fmla="*/ 0 60000 65536"/>
                          <a:gd name="T18" fmla="*/ 0 60000 65536"/>
                          <a:gd name="T19" fmla="*/ 0 60000 65536"/>
                          <a:gd name="T20" fmla="*/ 0 60000 65536"/>
                          <a:gd name="T21" fmla="*/ 0 w 10"/>
                          <a:gd name="T22" fmla="*/ 0 h 16"/>
                          <a:gd name="T23" fmla="*/ 10 w 1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6">
                            <a:moveTo>
                              <a:pt x="0" y="15"/>
                            </a:moveTo>
                            <a:lnTo>
                              <a:pt x="9" y="15"/>
                            </a:lnTo>
                            <a:lnTo>
                              <a:pt x="9" y="0"/>
                            </a:lnTo>
                            <a:lnTo>
                              <a:pt x="0" y="0"/>
                            </a:lnTo>
                            <a:lnTo>
                              <a:pt x="0" y="15"/>
                            </a:lnTo>
                            <a:close/>
                            <a:moveTo>
                              <a:pt x="5" y="10"/>
                            </a:moveTo>
                            <a:lnTo>
                              <a:pt x="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1262" name="Freeform 1654"/>
                      <p:cNvSpPr>
                        <a:spLocks/>
                      </p:cNvSpPr>
                      <p:nvPr/>
                    </p:nvSpPr>
                    <p:spPr bwMode="auto">
                      <a:xfrm>
                        <a:off x="23" y="14"/>
                        <a:ext cx="245" cy="370"/>
                      </a:xfrm>
                      <a:custGeom>
                        <a:avLst/>
                        <a:gdLst>
                          <a:gd name="T0" fmla="*/ 0 w 1083"/>
                          <a:gd name="T1" fmla="*/ 0 h 1634"/>
                          <a:gd name="T2" fmla="*/ 0 w 1083"/>
                          <a:gd name="T3" fmla="*/ 0 h 1634"/>
                          <a:gd name="T4" fmla="*/ 0 w 1083"/>
                          <a:gd name="T5" fmla="*/ 0 h 1634"/>
                          <a:gd name="T6" fmla="*/ 0 w 1083"/>
                          <a:gd name="T7" fmla="*/ 0 h 1634"/>
                          <a:gd name="T8" fmla="*/ 0 w 1083"/>
                          <a:gd name="T9" fmla="*/ 0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w 1083"/>
                          <a:gd name="T21" fmla="*/ 0 h 1634"/>
                          <a:gd name="T22" fmla="*/ 1 w 1083"/>
                          <a:gd name="T23" fmla="*/ 0 h 1634"/>
                          <a:gd name="T24" fmla="*/ 1 w 1083"/>
                          <a:gd name="T25" fmla="*/ 0 h 1634"/>
                          <a:gd name="T26" fmla="*/ 0 w 1083"/>
                          <a:gd name="T27" fmla="*/ 0 h 1634"/>
                          <a:gd name="T28" fmla="*/ 0 w 1083"/>
                          <a:gd name="T29" fmla="*/ 0 h 1634"/>
                          <a:gd name="T30" fmla="*/ 0 w 1083"/>
                          <a:gd name="T31" fmla="*/ 1 h 1634"/>
                          <a:gd name="T32" fmla="*/ 1 w 1083"/>
                          <a:gd name="T33" fmla="*/ 1 h 1634"/>
                          <a:gd name="T34" fmla="*/ 1 w 1083"/>
                          <a:gd name="T35" fmla="*/ 0 h 1634"/>
                          <a:gd name="T36" fmla="*/ 0 w 1083"/>
                          <a:gd name="T37" fmla="*/ 0 h 1634"/>
                          <a:gd name="T38" fmla="*/ 0 w 1083"/>
                          <a:gd name="T39" fmla="*/ 1 h 1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83"/>
                          <a:gd name="T61" fmla="*/ 0 h 1634"/>
                          <a:gd name="T62" fmla="*/ 1083 w 1083"/>
                          <a:gd name="T63" fmla="*/ 1634 h 16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83" h="1634">
                            <a:moveTo>
                              <a:pt x="0" y="298"/>
                            </a:moveTo>
                            <a:lnTo>
                              <a:pt x="442" y="298"/>
                            </a:lnTo>
                            <a:lnTo>
                              <a:pt x="442" y="27"/>
                            </a:lnTo>
                            <a:lnTo>
                              <a:pt x="0" y="27"/>
                            </a:lnTo>
                            <a:lnTo>
                              <a:pt x="0" y="298"/>
                            </a:lnTo>
                            <a:close/>
                            <a:moveTo>
                              <a:pt x="564" y="1633"/>
                            </a:moveTo>
                            <a:lnTo>
                              <a:pt x="1082" y="1633"/>
                            </a:lnTo>
                            <a:lnTo>
                              <a:pt x="1082" y="0"/>
                            </a:lnTo>
                            <a:lnTo>
                              <a:pt x="564" y="0"/>
                            </a:lnTo>
                            <a:lnTo>
                              <a:pt x="564" y="1633"/>
                            </a:lnTo>
                            <a:close/>
                            <a:moveTo>
                              <a:pt x="580" y="551"/>
                            </a:moveTo>
                            <a:lnTo>
                              <a:pt x="1067" y="551"/>
                            </a:lnTo>
                            <a:lnTo>
                              <a:pt x="1067" y="44"/>
                            </a:lnTo>
                            <a:lnTo>
                              <a:pt x="580" y="44"/>
                            </a:lnTo>
                            <a:lnTo>
                              <a:pt x="580" y="551"/>
                            </a:lnTo>
                            <a:close/>
                            <a:moveTo>
                              <a:pt x="603" y="1588"/>
                            </a:moveTo>
                            <a:lnTo>
                              <a:pt x="1044" y="1588"/>
                            </a:lnTo>
                            <a:lnTo>
                              <a:pt x="1044" y="551"/>
                            </a:lnTo>
                            <a:lnTo>
                              <a:pt x="603" y="551"/>
                            </a:lnTo>
                            <a:lnTo>
                              <a:pt x="603" y="1588"/>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1263" name="Freeform 1655"/>
                      <p:cNvSpPr>
                        <a:spLocks/>
                      </p:cNvSpPr>
                      <p:nvPr/>
                    </p:nvSpPr>
                    <p:spPr bwMode="auto">
                      <a:xfrm>
                        <a:off x="23" y="24"/>
                        <a:ext cx="241" cy="321"/>
                      </a:xfrm>
                      <a:custGeom>
                        <a:avLst/>
                        <a:gdLst>
                          <a:gd name="T0" fmla="*/ 0 w 1066"/>
                          <a:gd name="T1" fmla="*/ 0 h 1418"/>
                          <a:gd name="T2" fmla="*/ 0 w 1066"/>
                          <a:gd name="T3" fmla="*/ 0 h 1418"/>
                          <a:gd name="T4" fmla="*/ 0 w 1066"/>
                          <a:gd name="T5" fmla="*/ 0 h 1418"/>
                          <a:gd name="T6" fmla="*/ 0 w 1066"/>
                          <a:gd name="T7" fmla="*/ 0 h 1418"/>
                          <a:gd name="T8" fmla="*/ 0 w 1066"/>
                          <a:gd name="T9" fmla="*/ 0 h 1418"/>
                          <a:gd name="T10" fmla="*/ 0 w 1066"/>
                          <a:gd name="T11" fmla="*/ 0 h 1418"/>
                          <a:gd name="T12" fmla="*/ 0 w 1066"/>
                          <a:gd name="T13" fmla="*/ 0 h 1418"/>
                          <a:gd name="T14" fmla="*/ 1 w 1066"/>
                          <a:gd name="T15" fmla="*/ 0 h 1418"/>
                          <a:gd name="T16" fmla="*/ 0 w 1066"/>
                          <a:gd name="T17" fmla="*/ 0 h 1418"/>
                          <a:gd name="T18" fmla="*/ 0 w 1066"/>
                          <a:gd name="T19" fmla="*/ 0 h 1418"/>
                          <a:gd name="T20" fmla="*/ 1 w 1066"/>
                          <a:gd name="T21" fmla="*/ 0 h 1418"/>
                          <a:gd name="T22" fmla="*/ 0 w 1066"/>
                          <a:gd name="T23" fmla="*/ 0 h 1418"/>
                          <a:gd name="T24" fmla="*/ 0 w 1066"/>
                          <a:gd name="T25" fmla="*/ 1 h 1418"/>
                          <a:gd name="T26" fmla="*/ 1 w 1066"/>
                          <a:gd name="T27" fmla="*/ 1 h 1418"/>
                          <a:gd name="T28" fmla="*/ 0 w 1066"/>
                          <a:gd name="T29" fmla="*/ 1 h 1418"/>
                          <a:gd name="T30" fmla="*/ 0 w 1066"/>
                          <a:gd name="T31" fmla="*/ 1 h 1418"/>
                          <a:gd name="T32" fmla="*/ 1 w 1066"/>
                          <a:gd name="T33" fmla="*/ 1 h 1418"/>
                          <a:gd name="T34" fmla="*/ 0 w 1066"/>
                          <a:gd name="T35" fmla="*/ 1 h 1418"/>
                          <a:gd name="T36" fmla="*/ 0 w 1066"/>
                          <a:gd name="T37" fmla="*/ 0 h 1418"/>
                          <a:gd name="T38" fmla="*/ 1 w 1066"/>
                          <a:gd name="T39" fmla="*/ 0 h 1418"/>
                          <a:gd name="T40" fmla="*/ 0 w 1066"/>
                          <a:gd name="T41" fmla="*/ 0 h 1418"/>
                          <a:gd name="T42" fmla="*/ 0 w 1066"/>
                          <a:gd name="T43" fmla="*/ 0 h 1418"/>
                          <a:gd name="T44" fmla="*/ 1 w 1066"/>
                          <a:gd name="T45" fmla="*/ 0 h 1418"/>
                          <a:gd name="T46" fmla="*/ 0 w 1066"/>
                          <a:gd name="T47" fmla="*/ 0 h 1418"/>
                          <a:gd name="T48" fmla="*/ 0 w 1066"/>
                          <a:gd name="T49" fmla="*/ 0 h 1418"/>
                          <a:gd name="T50" fmla="*/ 1 w 1066"/>
                          <a:gd name="T51" fmla="*/ 0 h 1418"/>
                          <a:gd name="T52" fmla="*/ 0 w 1066"/>
                          <a:gd name="T53" fmla="*/ 0 h 1418"/>
                          <a:gd name="T54" fmla="*/ 0 w 1066"/>
                          <a:gd name="T55" fmla="*/ 0 h 1418"/>
                          <a:gd name="T56" fmla="*/ 1 w 1066"/>
                          <a:gd name="T57" fmla="*/ 0 h 1418"/>
                          <a:gd name="T58" fmla="*/ 0 w 1066"/>
                          <a:gd name="T59" fmla="*/ 0 h 1418"/>
                          <a:gd name="T60" fmla="*/ 0 w 1066"/>
                          <a:gd name="T61" fmla="*/ 0 h 1418"/>
                          <a:gd name="T62" fmla="*/ 1 w 1066"/>
                          <a:gd name="T63" fmla="*/ 0 h 1418"/>
                          <a:gd name="T64" fmla="*/ 0 w 1066"/>
                          <a:gd name="T65" fmla="*/ 0 h 1418"/>
                          <a:gd name="T66" fmla="*/ 0 w 1066"/>
                          <a:gd name="T67" fmla="*/ 0 h 1418"/>
                          <a:gd name="T68" fmla="*/ 1 w 1066"/>
                          <a:gd name="T69" fmla="*/ 0 h 1418"/>
                          <a:gd name="T70" fmla="*/ 0 w 1066"/>
                          <a:gd name="T71" fmla="*/ 0 h 1418"/>
                          <a:gd name="T72" fmla="*/ 0 w 1066"/>
                          <a:gd name="T73" fmla="*/ 1 h 1418"/>
                          <a:gd name="T74" fmla="*/ 1 w 1066"/>
                          <a:gd name="T75" fmla="*/ 1 h 1418"/>
                          <a:gd name="T76" fmla="*/ 0 w 1066"/>
                          <a:gd name="T77" fmla="*/ 1 h 1418"/>
                          <a:gd name="T78" fmla="*/ 0 w 1066"/>
                          <a:gd name="T79" fmla="*/ 1 h 1418"/>
                          <a:gd name="T80" fmla="*/ 1 w 1066"/>
                          <a:gd name="T81" fmla="*/ 1 h 1418"/>
                          <a:gd name="T82" fmla="*/ 0 w 1066"/>
                          <a:gd name="T83" fmla="*/ 1 h 1418"/>
                          <a:gd name="T84" fmla="*/ 0 w 1066"/>
                          <a:gd name="T85" fmla="*/ 1 h 1418"/>
                          <a:gd name="T86" fmla="*/ 1 w 1066"/>
                          <a:gd name="T87" fmla="*/ 1 h 1418"/>
                          <a:gd name="T88" fmla="*/ 0 w 1066"/>
                          <a:gd name="T89" fmla="*/ 1 h 1418"/>
                          <a:gd name="T90" fmla="*/ 0 w 1066"/>
                          <a:gd name="T91" fmla="*/ 1 h 1418"/>
                          <a:gd name="T92" fmla="*/ 1 w 1066"/>
                          <a:gd name="T93" fmla="*/ 1 h 1418"/>
                          <a:gd name="T94" fmla="*/ 0 w 1066"/>
                          <a:gd name="T95" fmla="*/ 1 h 1418"/>
                          <a:gd name="T96" fmla="*/ 0 w 1066"/>
                          <a:gd name="T97" fmla="*/ 1 h 1418"/>
                          <a:gd name="T98" fmla="*/ 1 w 1066"/>
                          <a:gd name="T99" fmla="*/ 1 h 1418"/>
                          <a:gd name="T100" fmla="*/ 0 w 1066"/>
                          <a:gd name="T101" fmla="*/ 1 h 1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66"/>
                          <a:gd name="T154" fmla="*/ 0 h 1418"/>
                          <a:gd name="T155" fmla="*/ 1066 w 1066"/>
                          <a:gd name="T156" fmla="*/ 1418 h 1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66" h="1418">
                            <a:moveTo>
                              <a:pt x="0" y="129"/>
                            </a:moveTo>
                            <a:lnTo>
                              <a:pt x="441" y="129"/>
                            </a:lnTo>
                            <a:lnTo>
                              <a:pt x="0" y="129"/>
                            </a:lnTo>
                            <a:close/>
                            <a:moveTo>
                              <a:pt x="933" y="0"/>
                            </a:moveTo>
                            <a:lnTo>
                              <a:pt x="933" y="97"/>
                            </a:lnTo>
                            <a:lnTo>
                              <a:pt x="933" y="0"/>
                            </a:lnTo>
                            <a:close/>
                            <a:moveTo>
                              <a:pt x="578" y="102"/>
                            </a:moveTo>
                            <a:lnTo>
                              <a:pt x="1061" y="102"/>
                            </a:lnTo>
                            <a:lnTo>
                              <a:pt x="578" y="102"/>
                            </a:lnTo>
                            <a:close/>
                            <a:moveTo>
                              <a:pt x="583" y="205"/>
                            </a:moveTo>
                            <a:lnTo>
                              <a:pt x="1065" y="205"/>
                            </a:lnTo>
                            <a:lnTo>
                              <a:pt x="583" y="205"/>
                            </a:lnTo>
                            <a:close/>
                            <a:moveTo>
                              <a:pt x="602" y="1334"/>
                            </a:moveTo>
                            <a:lnTo>
                              <a:pt x="1042" y="1334"/>
                            </a:lnTo>
                            <a:lnTo>
                              <a:pt x="602" y="1334"/>
                            </a:lnTo>
                            <a:close/>
                            <a:moveTo>
                              <a:pt x="602" y="1126"/>
                            </a:moveTo>
                            <a:lnTo>
                              <a:pt x="1042" y="1126"/>
                            </a:lnTo>
                            <a:lnTo>
                              <a:pt x="602" y="1126"/>
                            </a:lnTo>
                            <a:close/>
                            <a:moveTo>
                              <a:pt x="602" y="918"/>
                            </a:moveTo>
                            <a:lnTo>
                              <a:pt x="1042" y="918"/>
                            </a:lnTo>
                            <a:lnTo>
                              <a:pt x="602" y="918"/>
                            </a:lnTo>
                            <a:close/>
                            <a:moveTo>
                              <a:pt x="602" y="713"/>
                            </a:moveTo>
                            <a:lnTo>
                              <a:pt x="1042" y="713"/>
                            </a:lnTo>
                            <a:lnTo>
                              <a:pt x="602" y="713"/>
                            </a:lnTo>
                            <a:close/>
                            <a:moveTo>
                              <a:pt x="602" y="590"/>
                            </a:moveTo>
                            <a:lnTo>
                              <a:pt x="1042" y="590"/>
                            </a:lnTo>
                            <a:lnTo>
                              <a:pt x="602" y="590"/>
                            </a:lnTo>
                            <a:close/>
                            <a:moveTo>
                              <a:pt x="602" y="696"/>
                            </a:moveTo>
                            <a:lnTo>
                              <a:pt x="1042" y="696"/>
                            </a:lnTo>
                            <a:lnTo>
                              <a:pt x="602" y="696"/>
                            </a:lnTo>
                            <a:close/>
                            <a:moveTo>
                              <a:pt x="602" y="796"/>
                            </a:moveTo>
                            <a:lnTo>
                              <a:pt x="1042" y="796"/>
                            </a:lnTo>
                            <a:lnTo>
                              <a:pt x="602" y="796"/>
                            </a:lnTo>
                            <a:close/>
                            <a:moveTo>
                              <a:pt x="602" y="898"/>
                            </a:moveTo>
                            <a:lnTo>
                              <a:pt x="1042" y="898"/>
                            </a:lnTo>
                            <a:lnTo>
                              <a:pt x="602" y="898"/>
                            </a:lnTo>
                            <a:close/>
                            <a:moveTo>
                              <a:pt x="602" y="1003"/>
                            </a:moveTo>
                            <a:lnTo>
                              <a:pt x="1042" y="1003"/>
                            </a:lnTo>
                            <a:lnTo>
                              <a:pt x="602" y="1003"/>
                            </a:lnTo>
                            <a:close/>
                            <a:moveTo>
                              <a:pt x="602" y="1106"/>
                            </a:moveTo>
                            <a:lnTo>
                              <a:pt x="1042" y="1106"/>
                            </a:lnTo>
                            <a:lnTo>
                              <a:pt x="602" y="1106"/>
                            </a:lnTo>
                            <a:close/>
                            <a:moveTo>
                              <a:pt x="602" y="1209"/>
                            </a:moveTo>
                            <a:lnTo>
                              <a:pt x="1042" y="1209"/>
                            </a:lnTo>
                            <a:lnTo>
                              <a:pt x="602" y="1209"/>
                            </a:lnTo>
                            <a:close/>
                            <a:moveTo>
                              <a:pt x="602" y="1314"/>
                            </a:moveTo>
                            <a:lnTo>
                              <a:pt x="1042" y="1314"/>
                            </a:lnTo>
                            <a:lnTo>
                              <a:pt x="602" y="1314"/>
                            </a:lnTo>
                            <a:close/>
                            <a:moveTo>
                              <a:pt x="602" y="1417"/>
                            </a:moveTo>
                            <a:lnTo>
                              <a:pt x="1042" y="1417"/>
                            </a:lnTo>
                            <a:lnTo>
                              <a:pt x="602" y="1417"/>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grpSp>
                <p:sp>
                  <p:nvSpPr>
                    <p:cNvPr id="860" name="右箭头 1822"/>
                    <p:cNvSpPr>
                      <a:spLocks noChangeArrowheads="1"/>
                    </p:cNvSpPr>
                    <p:nvPr/>
                  </p:nvSpPr>
                  <p:spPr bwMode="auto">
                    <a:xfrm>
                      <a:off x="2849645" y="4065313"/>
                      <a:ext cx="269875" cy="301625"/>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861" name="右箭头 1534"/>
                    <p:cNvSpPr>
                      <a:spLocks noChangeArrowheads="1"/>
                    </p:cNvSpPr>
                    <p:nvPr/>
                  </p:nvSpPr>
                  <p:spPr bwMode="auto">
                    <a:xfrm>
                      <a:off x="5810831" y="4019277"/>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862" name="右箭头 1534"/>
                    <p:cNvSpPr>
                      <a:spLocks noChangeArrowheads="1"/>
                    </p:cNvSpPr>
                    <p:nvPr/>
                  </p:nvSpPr>
                  <p:spPr bwMode="auto">
                    <a:xfrm>
                      <a:off x="1807291" y="4042945"/>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grpSp>
                  <p:nvGrpSpPr>
                    <p:cNvPr id="863" name="Group 442"/>
                    <p:cNvGrpSpPr/>
                    <p:nvPr/>
                  </p:nvGrpSpPr>
                  <p:grpSpPr>
                    <a:xfrm>
                      <a:off x="813447" y="4291181"/>
                      <a:ext cx="715084" cy="2265077"/>
                      <a:chOff x="813447" y="4291181"/>
                      <a:chExt cx="715084" cy="2265077"/>
                    </a:xfrm>
                  </p:grpSpPr>
                  <p:sp>
                    <p:nvSpPr>
                      <p:cNvPr id="1003" name="流程图: 磁盘 197"/>
                      <p:cNvSpPr>
                        <a:spLocks noChangeArrowheads="1"/>
                      </p:cNvSpPr>
                      <p:nvPr/>
                    </p:nvSpPr>
                    <p:spPr bwMode="auto">
                      <a:xfrm>
                        <a:off x="819210" y="4291181"/>
                        <a:ext cx="704178" cy="662712"/>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过程数据</a:t>
                        </a:r>
                      </a:p>
                    </p:txBody>
                  </p:sp>
                  <p:sp>
                    <p:nvSpPr>
                      <p:cNvPr id="1004" name="流程图: 磁盘 197"/>
                      <p:cNvSpPr>
                        <a:spLocks noChangeArrowheads="1"/>
                      </p:cNvSpPr>
                      <p:nvPr/>
                    </p:nvSpPr>
                    <p:spPr bwMode="auto">
                      <a:xfrm>
                        <a:off x="819210" y="5101843"/>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非结构化数据</a:t>
                        </a:r>
                      </a:p>
                    </p:txBody>
                  </p:sp>
                  <p:sp>
                    <p:nvSpPr>
                      <p:cNvPr id="1005" name="流程图: 磁盘 197"/>
                      <p:cNvSpPr>
                        <a:spLocks noChangeArrowheads="1"/>
                      </p:cNvSpPr>
                      <p:nvPr/>
                    </p:nvSpPr>
                    <p:spPr bwMode="auto">
                      <a:xfrm>
                        <a:off x="813447" y="5903025"/>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监控数据</a:t>
                        </a:r>
                      </a:p>
                    </p:txBody>
                  </p:sp>
                </p:grpSp>
                <p:sp>
                  <p:nvSpPr>
                    <p:cNvPr id="864" name="矩形 1467"/>
                    <p:cNvSpPr>
                      <a:spLocks noChangeArrowheads="1"/>
                    </p:cNvSpPr>
                    <p:nvPr/>
                  </p:nvSpPr>
                  <p:spPr bwMode="auto">
                    <a:xfrm>
                      <a:off x="655356" y="1483205"/>
                      <a:ext cx="1074599" cy="265102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865" name="Text Box 1121"/>
                    <p:cNvSpPr txBox="1">
                      <a:spLocks noChangeArrowheads="1"/>
                    </p:cNvSpPr>
                    <p:nvPr/>
                  </p:nvSpPr>
                  <p:spPr bwMode="auto">
                    <a:xfrm>
                      <a:off x="669500" y="114496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源数据层</a:t>
                      </a:r>
                    </a:p>
                  </p:txBody>
                </p:sp>
                <p:grpSp>
                  <p:nvGrpSpPr>
                    <p:cNvPr id="866" name="Group 445"/>
                    <p:cNvGrpSpPr/>
                    <p:nvPr/>
                  </p:nvGrpSpPr>
                  <p:grpSpPr>
                    <a:xfrm>
                      <a:off x="756590" y="1597795"/>
                      <a:ext cx="832671" cy="2447381"/>
                      <a:chOff x="788643" y="1934765"/>
                      <a:chExt cx="832671" cy="2447381"/>
                    </a:xfrm>
                    <a:solidFill>
                      <a:srgbClr val="E7E6E6">
                        <a:lumMod val="50000"/>
                      </a:srgbClr>
                    </a:solidFill>
                  </p:grpSpPr>
                  <p:sp>
                    <p:nvSpPr>
                      <p:cNvPr id="998" name="流程图: 磁盘 197"/>
                      <p:cNvSpPr>
                        <a:spLocks noChangeArrowheads="1"/>
                      </p:cNvSpPr>
                      <p:nvPr/>
                    </p:nvSpPr>
                    <p:spPr bwMode="auto">
                      <a:xfrm>
                        <a:off x="788643" y="1934765"/>
                        <a:ext cx="823686" cy="391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财务</a:t>
                        </a:r>
                      </a:p>
                    </p:txBody>
                  </p:sp>
                  <p:sp>
                    <p:nvSpPr>
                      <p:cNvPr id="999" name="流程图: 磁盘 197"/>
                      <p:cNvSpPr>
                        <a:spLocks noChangeArrowheads="1"/>
                      </p:cNvSpPr>
                      <p:nvPr/>
                    </p:nvSpPr>
                    <p:spPr bwMode="auto">
                      <a:xfrm>
                        <a:off x="788705" y="2439672"/>
                        <a:ext cx="832609" cy="401852"/>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生产</a:t>
                        </a:r>
                      </a:p>
                    </p:txBody>
                  </p:sp>
                  <p:sp>
                    <p:nvSpPr>
                      <p:cNvPr id="1000" name="流程图: 磁盘 197"/>
                      <p:cNvSpPr>
                        <a:spLocks noChangeArrowheads="1"/>
                      </p:cNvSpPr>
                      <p:nvPr/>
                    </p:nvSpPr>
                    <p:spPr bwMode="auto">
                      <a:xfrm>
                        <a:off x="788644" y="2955960"/>
                        <a:ext cx="823686" cy="399830"/>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采购</a:t>
                        </a:r>
                      </a:p>
                    </p:txBody>
                  </p:sp>
                  <p:sp>
                    <p:nvSpPr>
                      <p:cNvPr id="1001" name="流程图: 磁盘 197"/>
                      <p:cNvSpPr>
                        <a:spLocks noChangeArrowheads="1"/>
                      </p:cNvSpPr>
                      <p:nvPr/>
                    </p:nvSpPr>
                    <p:spPr bwMode="auto">
                      <a:xfrm>
                        <a:off x="788643" y="3470812"/>
                        <a:ext cx="823686" cy="398147"/>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销售</a:t>
                        </a:r>
                      </a:p>
                    </p:txBody>
                  </p:sp>
                  <p:sp>
                    <p:nvSpPr>
                      <p:cNvPr id="1002" name="流程图: 磁盘 197"/>
                      <p:cNvSpPr>
                        <a:spLocks noChangeArrowheads="1"/>
                      </p:cNvSpPr>
                      <p:nvPr/>
                    </p:nvSpPr>
                    <p:spPr bwMode="auto">
                      <a:xfrm>
                        <a:off x="793748" y="3983971"/>
                        <a:ext cx="818431" cy="398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其他</a:t>
                        </a:r>
                      </a:p>
                    </p:txBody>
                  </p:sp>
                </p:grpSp>
                <p:grpSp>
                  <p:nvGrpSpPr>
                    <p:cNvPr id="867" name="Group 446"/>
                    <p:cNvGrpSpPr/>
                    <p:nvPr/>
                  </p:nvGrpSpPr>
                  <p:grpSpPr>
                    <a:xfrm>
                      <a:off x="6128132" y="1173328"/>
                      <a:ext cx="2600237" cy="5368045"/>
                      <a:chOff x="4545875" y="1267641"/>
                      <a:chExt cx="2600237" cy="5368045"/>
                    </a:xfrm>
                  </p:grpSpPr>
                  <p:sp>
                    <p:nvSpPr>
                      <p:cNvPr id="947" name="矩形 1821"/>
                      <p:cNvSpPr>
                        <a:spLocks noChangeArrowheads="1"/>
                      </p:cNvSpPr>
                      <p:nvPr/>
                    </p:nvSpPr>
                    <p:spPr bwMode="auto">
                      <a:xfrm>
                        <a:off x="4545875" y="1606420"/>
                        <a:ext cx="2600237" cy="5029266"/>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948" name="Text Box 1121"/>
                      <p:cNvSpPr txBox="1">
                        <a:spLocks noChangeArrowheads="1"/>
                      </p:cNvSpPr>
                      <p:nvPr/>
                    </p:nvSpPr>
                    <p:spPr bwMode="auto">
                      <a:xfrm>
                        <a:off x="4824472" y="1267641"/>
                        <a:ext cx="2032777"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数据分析挖掘与应用</a:t>
                        </a:r>
                      </a:p>
                    </p:txBody>
                  </p:sp>
                  <p:grpSp>
                    <p:nvGrpSpPr>
                      <p:cNvPr id="949" name="Group 530"/>
                      <p:cNvGrpSpPr/>
                      <p:nvPr/>
                    </p:nvGrpSpPr>
                    <p:grpSpPr>
                      <a:xfrm>
                        <a:off x="4653282" y="1937729"/>
                        <a:ext cx="2386407" cy="4604603"/>
                        <a:chOff x="4538397" y="1148741"/>
                        <a:chExt cx="2501313" cy="5400023"/>
                      </a:xfrm>
                    </p:grpSpPr>
                    <p:grpSp>
                      <p:nvGrpSpPr>
                        <p:cNvPr id="950" name="Group 531"/>
                        <p:cNvGrpSpPr/>
                        <p:nvPr/>
                      </p:nvGrpSpPr>
                      <p:grpSpPr>
                        <a:xfrm>
                          <a:off x="4562677" y="1148741"/>
                          <a:ext cx="2477033" cy="1310083"/>
                          <a:chOff x="1411146" y="1445753"/>
                          <a:chExt cx="2477033" cy="1310083"/>
                        </a:xfrm>
                      </p:grpSpPr>
                      <p:sp>
                        <p:nvSpPr>
                          <p:cNvPr id="984" name="矩形 1821"/>
                          <p:cNvSpPr>
                            <a:spLocks noChangeArrowheads="1"/>
                          </p:cNvSpPr>
                          <p:nvPr/>
                        </p:nvSpPr>
                        <p:spPr bwMode="auto">
                          <a:xfrm>
                            <a:off x="1425822" y="1445753"/>
                            <a:ext cx="2462357" cy="130789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成本</a:t>
                            </a:r>
                            <a:endParaRPr lang="en-US" altLang="zh-CN" sz="900" kern="0" dirty="0">
                              <a:solidFill>
                                <a:srgbClr val="111111"/>
                              </a:solidFill>
                              <a:latin typeface="微软雅黑" pitchFamily="34" charset="-122"/>
                              <a:ea typeface="微软雅黑" pitchFamily="34" charset="-122"/>
                              <a:cs typeface="Calibri"/>
                            </a:endParaRPr>
                          </a:p>
                        </p:txBody>
                      </p:sp>
                      <p:grpSp>
                        <p:nvGrpSpPr>
                          <p:cNvPr id="985" name="Group 566"/>
                          <p:cNvGrpSpPr/>
                          <p:nvPr/>
                        </p:nvGrpSpPr>
                        <p:grpSpPr>
                          <a:xfrm>
                            <a:off x="1411146" y="1739086"/>
                            <a:ext cx="903271" cy="1016237"/>
                            <a:chOff x="1411146" y="1739086"/>
                            <a:chExt cx="903271" cy="1016237"/>
                          </a:xfrm>
                        </p:grpSpPr>
                        <p:sp>
                          <p:nvSpPr>
                            <p:cNvPr id="992" name="Rectangle 573"/>
                            <p:cNvSpPr/>
                            <p:nvPr/>
                          </p:nvSpPr>
                          <p:spPr>
                            <a:xfrm>
                              <a:off x="1411146" y="2394380"/>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对比分析</a:t>
                              </a:r>
                              <a:endParaRPr lang="en-US" altLang="zh-CN" sz="900" kern="0" dirty="0">
                                <a:solidFill>
                                  <a:srgbClr val="111111"/>
                                </a:solidFill>
                                <a:latin typeface="微软雅黑" pitchFamily="34" charset="-122"/>
                                <a:ea typeface="微软雅黑" pitchFamily="34" charset="-122"/>
                                <a:cs typeface="Calibri"/>
                              </a:endParaRPr>
                            </a:p>
                          </p:txBody>
                        </p:sp>
                        <p:grpSp>
                          <p:nvGrpSpPr>
                            <p:cNvPr id="993" name="Group 574"/>
                            <p:cNvGrpSpPr>
                              <a:grpSpLocks/>
                            </p:cNvGrpSpPr>
                            <p:nvPr/>
                          </p:nvGrpSpPr>
                          <p:grpSpPr bwMode="auto">
                            <a:xfrm>
                              <a:off x="1561039" y="1739086"/>
                              <a:ext cx="601662" cy="565361"/>
                              <a:chOff x="0" y="0"/>
                              <a:chExt cx="601683" cy="627037"/>
                            </a:xfrm>
                          </p:grpSpPr>
                          <p:sp>
                            <p:nvSpPr>
                              <p:cNvPr id="994"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995"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996" name="图片 73" descr="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9" y="118021"/>
                                <a:ext cx="418031" cy="50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7"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986" name="Group 567"/>
                          <p:cNvGrpSpPr/>
                          <p:nvPr/>
                        </p:nvGrpSpPr>
                        <p:grpSpPr>
                          <a:xfrm>
                            <a:off x="2182448" y="1857013"/>
                            <a:ext cx="903271" cy="898823"/>
                            <a:chOff x="2153532" y="1857013"/>
                            <a:chExt cx="903271" cy="898823"/>
                          </a:xfrm>
                        </p:grpSpPr>
                        <p:sp>
                          <p:nvSpPr>
                            <p:cNvPr id="990" name="Rectangle 571"/>
                            <p:cNvSpPr/>
                            <p:nvPr/>
                          </p:nvSpPr>
                          <p:spPr>
                            <a:xfrm>
                              <a:off x="2153532" y="2394893"/>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预测研判</a:t>
                              </a:r>
                              <a:endParaRPr lang="en-US" altLang="zh-CN" sz="900" kern="0" dirty="0">
                                <a:solidFill>
                                  <a:srgbClr val="111111"/>
                                </a:solidFill>
                                <a:latin typeface="微软雅黑" pitchFamily="34" charset="-122"/>
                                <a:ea typeface="微软雅黑" pitchFamily="34" charset="-122"/>
                                <a:cs typeface="Calibri"/>
                              </a:endParaRPr>
                            </a:p>
                          </p:txBody>
                        </p:sp>
                        <p:sp>
                          <p:nvSpPr>
                            <p:cNvPr id="991" name="Freeform 572"/>
                            <p:cNvSpPr>
                              <a:spLocks/>
                            </p:cNvSpPr>
                            <p:nvPr/>
                          </p:nvSpPr>
                          <p:spPr bwMode="auto">
                            <a:xfrm>
                              <a:off x="2353550" y="1857013"/>
                              <a:ext cx="503239" cy="350839"/>
                            </a:xfrm>
                            <a:custGeom>
                              <a:avLst/>
                              <a:gdLst>
                                <a:gd name="T0" fmla="*/ 0 w 4247"/>
                                <a:gd name="T1" fmla="*/ 761 h 1028"/>
                                <a:gd name="T2" fmla="*/ 1543 w 4247"/>
                                <a:gd name="T3" fmla="*/ 312 h 1028"/>
                                <a:gd name="T4" fmla="*/ 1543 w 4247"/>
                                <a:gd name="T5" fmla="*/ 579 h 1028"/>
                                <a:gd name="T6" fmla="*/ 2777 w 4247"/>
                                <a:gd name="T7" fmla="*/ 242 h 1028"/>
                                <a:gd name="T8" fmla="*/ 2771 w 4247"/>
                                <a:gd name="T9" fmla="*/ 492 h 1028"/>
                                <a:gd name="T10" fmla="*/ 3815 w 4247"/>
                                <a:gd name="T11" fmla="*/ 228 h 1028"/>
                                <a:gd name="T12" fmla="*/ 3815 w 4247"/>
                                <a:gd name="T13" fmla="*/ 0 h 1028"/>
                                <a:gd name="T14" fmla="*/ 4247 w 4247"/>
                                <a:gd name="T15" fmla="*/ 306 h 1028"/>
                                <a:gd name="T16" fmla="*/ 3822 w 4247"/>
                                <a:gd name="T17" fmla="*/ 735 h 1028"/>
                                <a:gd name="T18" fmla="*/ 3816 w 4247"/>
                                <a:gd name="T19" fmla="*/ 492 h 1028"/>
                                <a:gd name="T20" fmla="*/ 2519 w 4247"/>
                                <a:gd name="T21" fmla="*/ 884 h 1028"/>
                                <a:gd name="T22" fmla="*/ 2528 w 4247"/>
                                <a:gd name="T23" fmla="*/ 581 h 1028"/>
                                <a:gd name="T24" fmla="*/ 1277 w 4247"/>
                                <a:gd name="T25" fmla="*/ 930 h 1028"/>
                                <a:gd name="T26" fmla="*/ 1277 w 4247"/>
                                <a:gd name="T27" fmla="*/ 654 h 1028"/>
                                <a:gd name="T28" fmla="*/ 0 w 4247"/>
                                <a:gd name="T29" fmla="*/ 1028 h 1028"/>
                                <a:gd name="T30" fmla="*/ 0 w 4247"/>
                                <a:gd name="T31" fmla="*/ 761 h 10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47"/>
                                <a:gd name="T49" fmla="*/ 0 h 1028"/>
                                <a:gd name="T50" fmla="*/ 4247 w 4247"/>
                                <a:gd name="T51" fmla="*/ 1028 h 10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47" h="1028">
                                  <a:moveTo>
                                    <a:pt x="0" y="761"/>
                                  </a:moveTo>
                                  <a:lnTo>
                                    <a:pt x="1543" y="312"/>
                                  </a:lnTo>
                                  <a:lnTo>
                                    <a:pt x="1543" y="579"/>
                                  </a:lnTo>
                                  <a:lnTo>
                                    <a:pt x="2777" y="242"/>
                                  </a:lnTo>
                                  <a:lnTo>
                                    <a:pt x="2771" y="492"/>
                                  </a:lnTo>
                                  <a:lnTo>
                                    <a:pt x="3815" y="228"/>
                                  </a:lnTo>
                                  <a:lnTo>
                                    <a:pt x="3815" y="0"/>
                                  </a:lnTo>
                                  <a:lnTo>
                                    <a:pt x="4247" y="306"/>
                                  </a:lnTo>
                                  <a:lnTo>
                                    <a:pt x="3822" y="735"/>
                                  </a:lnTo>
                                  <a:lnTo>
                                    <a:pt x="3816" y="492"/>
                                  </a:lnTo>
                                  <a:lnTo>
                                    <a:pt x="2519" y="884"/>
                                  </a:lnTo>
                                  <a:lnTo>
                                    <a:pt x="2528" y="581"/>
                                  </a:lnTo>
                                  <a:lnTo>
                                    <a:pt x="1277" y="930"/>
                                  </a:lnTo>
                                  <a:lnTo>
                                    <a:pt x="1277" y="654"/>
                                  </a:lnTo>
                                  <a:lnTo>
                                    <a:pt x="0" y="1028"/>
                                  </a:lnTo>
                                  <a:lnTo>
                                    <a:pt x="0" y="761"/>
                                  </a:lnTo>
                                  <a:close/>
                                </a:path>
                              </a:pathLst>
                            </a:custGeom>
                            <a:gradFill rotWithShape="1">
                              <a:gsLst>
                                <a:gs pos="0">
                                  <a:srgbClr val="49C349"/>
                                </a:gs>
                                <a:gs pos="100000">
                                  <a:srgbClr val="3399FF"/>
                                </a:gs>
                              </a:gsLst>
                              <a:lin ang="0" scaled="1"/>
                            </a:gradFill>
                            <a:ln w="9525">
                              <a:noFill/>
                              <a:round/>
                              <a:headEnd/>
                              <a:tailEnd/>
                            </a:ln>
                            <a:effectLst>
                              <a:outerShdw dist="35921" dir="2700000" algn="ctr" rotWithShape="0">
                                <a:srgbClr val="000000"/>
                              </a:outerShdw>
                            </a:effectLst>
                          </p:spPr>
                          <p:txBody>
                            <a:bodyPr wrap="none" anchor="ctr"/>
                            <a:lstStyle/>
                            <a:p>
                              <a:pPr>
                                <a:defRPr/>
                              </a:pPr>
                              <a:endParaRPr lang="zh-CN" altLang="en-US" sz="1351" kern="0">
                                <a:solidFill>
                                  <a:srgbClr val="111111"/>
                                </a:solidFill>
                                <a:latin typeface="Arial"/>
                                <a:ea typeface="微软雅黑"/>
                                <a:cs typeface="Calibri"/>
                              </a:endParaRPr>
                            </a:p>
                          </p:txBody>
                        </p:sp>
                      </p:grpSp>
                      <p:grpSp>
                        <p:nvGrpSpPr>
                          <p:cNvPr id="987" name="Group 568"/>
                          <p:cNvGrpSpPr/>
                          <p:nvPr/>
                        </p:nvGrpSpPr>
                        <p:grpSpPr>
                          <a:xfrm>
                            <a:off x="2953750" y="1832391"/>
                            <a:ext cx="903271" cy="911686"/>
                            <a:chOff x="2953750" y="1832391"/>
                            <a:chExt cx="903271" cy="911686"/>
                          </a:xfrm>
                        </p:grpSpPr>
                        <p:sp>
                          <p:nvSpPr>
                            <p:cNvPr id="988" name="Rectangle 569"/>
                            <p:cNvSpPr/>
                            <p:nvPr/>
                          </p:nvSpPr>
                          <p:spPr>
                            <a:xfrm>
                              <a:off x="2953750" y="238313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风险预警</a:t>
                              </a:r>
                            </a:p>
                          </p:txBody>
                        </p:sp>
                        <p:pic>
                          <p:nvPicPr>
                            <p:cNvPr id="989" name="Picture 40" descr="screen-capture-3.jpg"/>
                            <p:cNvPicPr>
                              <a:picLocks noChangeAspect="1"/>
                            </p:cNvPicPr>
                            <p:nvPr/>
                          </p:nvPicPr>
                          <p:blipFill>
                            <a:blip r:embed="rId3"/>
                            <a:srcRect/>
                            <a:stretch>
                              <a:fillRect/>
                            </a:stretch>
                          </p:blipFill>
                          <p:spPr bwMode="auto">
                            <a:xfrm>
                              <a:off x="3057886" y="1832391"/>
                              <a:ext cx="695002" cy="457232"/>
                            </a:xfrm>
                            <a:prstGeom prst="rect">
                              <a:avLst/>
                            </a:prstGeom>
                            <a:noFill/>
                            <a:ln w="9525">
                              <a:noFill/>
                              <a:miter lim="800000"/>
                              <a:headEnd/>
                              <a:tailEnd/>
                            </a:ln>
                          </p:spPr>
                        </p:pic>
                      </p:grpSp>
                    </p:grpSp>
                    <p:grpSp>
                      <p:nvGrpSpPr>
                        <p:cNvPr id="951" name="Group 532"/>
                        <p:cNvGrpSpPr/>
                        <p:nvPr/>
                      </p:nvGrpSpPr>
                      <p:grpSpPr>
                        <a:xfrm>
                          <a:off x="4562680" y="3810661"/>
                          <a:ext cx="2477029" cy="1310085"/>
                          <a:chOff x="1388232" y="2943570"/>
                          <a:chExt cx="2477029" cy="1310085"/>
                        </a:xfrm>
                      </p:grpSpPr>
                      <p:sp>
                        <p:nvSpPr>
                          <p:cNvPr id="978" name="矩形 1821"/>
                          <p:cNvSpPr>
                            <a:spLocks noChangeArrowheads="1"/>
                          </p:cNvSpPr>
                          <p:nvPr/>
                        </p:nvSpPr>
                        <p:spPr bwMode="auto">
                          <a:xfrm>
                            <a:off x="1402905" y="2943570"/>
                            <a:ext cx="2462356"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服务</a:t>
                            </a:r>
                            <a:endParaRPr lang="en-US" altLang="zh-CN" sz="900" kern="0" dirty="0">
                              <a:solidFill>
                                <a:srgbClr val="111111"/>
                              </a:solidFill>
                              <a:latin typeface="微软雅黑" pitchFamily="34" charset="-122"/>
                              <a:ea typeface="微软雅黑" pitchFamily="34" charset="-122"/>
                              <a:cs typeface="Calibri"/>
                            </a:endParaRPr>
                          </a:p>
                        </p:txBody>
                      </p:sp>
                      <p:sp>
                        <p:nvSpPr>
                          <p:cNvPr id="979" name="Rectangle 560"/>
                          <p:cNvSpPr/>
                          <p:nvPr/>
                        </p:nvSpPr>
                        <p:spPr>
                          <a:xfrm>
                            <a:off x="1388232" y="3892198"/>
                            <a:ext cx="903271" cy="360944"/>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销售分析</a:t>
                            </a:r>
                            <a:endParaRPr lang="en-US" altLang="zh-CN" sz="900" kern="0" dirty="0">
                              <a:solidFill>
                                <a:srgbClr val="111111"/>
                              </a:solidFill>
                              <a:latin typeface="微软雅黑" pitchFamily="34" charset="-122"/>
                              <a:ea typeface="微软雅黑" pitchFamily="34" charset="-122"/>
                              <a:cs typeface="Calibri"/>
                            </a:endParaRPr>
                          </a:p>
                        </p:txBody>
                      </p:sp>
                      <p:sp>
                        <p:nvSpPr>
                          <p:cNvPr id="980" name="Rectangle 561"/>
                          <p:cNvSpPr/>
                          <p:nvPr/>
                        </p:nvSpPr>
                        <p:spPr>
                          <a:xfrm>
                            <a:off x="2159540" y="3892711"/>
                            <a:ext cx="903270" cy="360944"/>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客户评级</a:t>
                            </a:r>
                            <a:endParaRPr lang="en-US" altLang="zh-CN" sz="900" kern="0" dirty="0">
                              <a:solidFill>
                                <a:srgbClr val="111111"/>
                              </a:solidFill>
                              <a:latin typeface="微软雅黑" pitchFamily="34" charset="-122"/>
                              <a:ea typeface="微软雅黑" pitchFamily="34" charset="-122"/>
                              <a:cs typeface="Calibri"/>
                            </a:endParaRPr>
                          </a:p>
                        </p:txBody>
                      </p:sp>
                      <p:grpSp>
                        <p:nvGrpSpPr>
                          <p:cNvPr id="981" name="Group 562"/>
                          <p:cNvGrpSpPr/>
                          <p:nvPr/>
                        </p:nvGrpSpPr>
                        <p:grpSpPr>
                          <a:xfrm>
                            <a:off x="2930839" y="3207223"/>
                            <a:ext cx="903270" cy="1034673"/>
                            <a:chOff x="2930839" y="3207223"/>
                            <a:chExt cx="903270" cy="1034673"/>
                          </a:xfrm>
                        </p:grpSpPr>
                        <p:sp>
                          <p:nvSpPr>
                            <p:cNvPr id="982" name="Rectangle 563"/>
                            <p:cNvSpPr/>
                            <p:nvPr/>
                          </p:nvSpPr>
                          <p:spPr>
                            <a:xfrm>
                              <a:off x="2930839" y="3880953"/>
                              <a:ext cx="903270"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订单排程</a:t>
                              </a:r>
                            </a:p>
                          </p:txBody>
                        </p:sp>
                        <p:pic>
                          <p:nvPicPr>
                            <p:cNvPr id="983" name="Picture 79"/>
                            <p:cNvPicPr>
                              <a:picLocks noChangeAspect="1"/>
                            </p:cNvPicPr>
                            <p:nvPr/>
                          </p:nvPicPr>
                          <p:blipFill>
                            <a:blip r:embed="rId4"/>
                            <a:srcRect/>
                            <a:stretch>
                              <a:fillRect/>
                            </a:stretch>
                          </p:blipFill>
                          <p:spPr bwMode="auto">
                            <a:xfrm>
                              <a:off x="3114597" y="3207223"/>
                              <a:ext cx="617537" cy="617538"/>
                            </a:xfrm>
                            <a:prstGeom prst="rect">
                              <a:avLst/>
                            </a:prstGeom>
                            <a:noFill/>
                            <a:ln w="9525">
                              <a:noFill/>
                              <a:miter lim="800000"/>
                              <a:headEnd/>
                              <a:tailEnd/>
                            </a:ln>
                          </p:spPr>
                        </p:pic>
                      </p:grpSp>
                    </p:grpSp>
                    <p:grpSp>
                      <p:nvGrpSpPr>
                        <p:cNvPr id="952" name="Group 533"/>
                        <p:cNvGrpSpPr/>
                        <p:nvPr/>
                      </p:nvGrpSpPr>
                      <p:grpSpPr>
                        <a:xfrm>
                          <a:off x="4562679" y="5238683"/>
                          <a:ext cx="2477030" cy="1310081"/>
                          <a:chOff x="4009827" y="2966065"/>
                          <a:chExt cx="2477030" cy="1310081"/>
                        </a:xfrm>
                      </p:grpSpPr>
                      <p:sp>
                        <p:nvSpPr>
                          <p:cNvPr id="964" name="矩形 1821"/>
                          <p:cNvSpPr>
                            <a:spLocks noChangeArrowheads="1"/>
                          </p:cNvSpPr>
                          <p:nvPr/>
                        </p:nvSpPr>
                        <p:spPr bwMode="auto">
                          <a:xfrm>
                            <a:off x="4024500" y="2966065"/>
                            <a:ext cx="2462357" cy="130789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绩效</a:t>
                            </a:r>
                            <a:endParaRPr lang="en-US" altLang="zh-CN" sz="900" kern="0" dirty="0">
                              <a:solidFill>
                                <a:srgbClr val="111111"/>
                              </a:solidFill>
                              <a:latin typeface="微软雅黑" pitchFamily="34" charset="-122"/>
                              <a:ea typeface="微软雅黑" pitchFamily="34" charset="-122"/>
                              <a:cs typeface="Calibri"/>
                            </a:endParaRPr>
                          </a:p>
                        </p:txBody>
                      </p:sp>
                      <p:grpSp>
                        <p:nvGrpSpPr>
                          <p:cNvPr id="965" name="Group 546"/>
                          <p:cNvGrpSpPr/>
                          <p:nvPr/>
                        </p:nvGrpSpPr>
                        <p:grpSpPr>
                          <a:xfrm>
                            <a:off x="4009827" y="3259398"/>
                            <a:ext cx="903271" cy="1016241"/>
                            <a:chOff x="1411148" y="1739086"/>
                            <a:chExt cx="903271" cy="1016241"/>
                          </a:xfrm>
                        </p:grpSpPr>
                        <p:sp>
                          <p:nvSpPr>
                            <p:cNvPr id="972" name="Rectangle 553"/>
                            <p:cNvSpPr/>
                            <p:nvPr/>
                          </p:nvSpPr>
                          <p:spPr>
                            <a:xfrm>
                              <a:off x="1411148" y="2394385"/>
                              <a:ext cx="903271" cy="360942"/>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综合指标</a:t>
                              </a:r>
                              <a:endParaRPr lang="en-US" altLang="zh-CN" sz="900" kern="0" dirty="0">
                                <a:solidFill>
                                  <a:srgbClr val="111111"/>
                                </a:solidFill>
                                <a:latin typeface="微软雅黑" pitchFamily="34" charset="-122"/>
                                <a:ea typeface="微软雅黑" pitchFamily="34" charset="-122"/>
                                <a:cs typeface="Calibri"/>
                              </a:endParaRPr>
                            </a:p>
                          </p:txBody>
                        </p:sp>
                        <p:grpSp>
                          <p:nvGrpSpPr>
                            <p:cNvPr id="973" name="Group 574"/>
                            <p:cNvGrpSpPr>
                              <a:grpSpLocks/>
                            </p:cNvGrpSpPr>
                            <p:nvPr/>
                          </p:nvGrpSpPr>
                          <p:grpSpPr bwMode="auto">
                            <a:xfrm>
                              <a:off x="1561039" y="1739086"/>
                              <a:ext cx="601662" cy="565361"/>
                              <a:chOff x="0" y="0"/>
                              <a:chExt cx="601683" cy="627037"/>
                            </a:xfrm>
                          </p:grpSpPr>
                          <p:sp>
                            <p:nvSpPr>
                              <p:cNvPr id="974"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975"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976" name="图片 73" descr="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9" y="118021"/>
                                <a:ext cx="418031" cy="50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7"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966" name="Group 547"/>
                          <p:cNvGrpSpPr/>
                          <p:nvPr/>
                        </p:nvGrpSpPr>
                        <p:grpSpPr>
                          <a:xfrm>
                            <a:off x="5552437" y="3352703"/>
                            <a:ext cx="903271" cy="911686"/>
                            <a:chOff x="2953758" y="1832391"/>
                            <a:chExt cx="903271" cy="911686"/>
                          </a:xfrm>
                        </p:grpSpPr>
                        <p:sp>
                          <p:nvSpPr>
                            <p:cNvPr id="970" name="Rectangle 551"/>
                            <p:cNvSpPr/>
                            <p:nvPr/>
                          </p:nvSpPr>
                          <p:spPr>
                            <a:xfrm>
                              <a:off x="2953758" y="238313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设备监控</a:t>
                              </a:r>
                            </a:p>
                          </p:txBody>
                        </p:sp>
                        <p:pic>
                          <p:nvPicPr>
                            <p:cNvPr id="971" name="Picture 40" descr="screen-capture-3.jpg"/>
                            <p:cNvPicPr>
                              <a:picLocks noChangeAspect="1"/>
                            </p:cNvPicPr>
                            <p:nvPr/>
                          </p:nvPicPr>
                          <p:blipFill>
                            <a:blip r:embed="rId3"/>
                            <a:srcRect/>
                            <a:stretch>
                              <a:fillRect/>
                            </a:stretch>
                          </p:blipFill>
                          <p:spPr bwMode="auto">
                            <a:xfrm>
                              <a:off x="3057888" y="1832391"/>
                              <a:ext cx="695002" cy="457232"/>
                            </a:xfrm>
                            <a:prstGeom prst="rect">
                              <a:avLst/>
                            </a:prstGeom>
                            <a:noFill/>
                            <a:ln w="9525">
                              <a:noFill/>
                              <a:miter lim="800000"/>
                              <a:headEnd/>
                              <a:tailEnd/>
                            </a:ln>
                          </p:spPr>
                        </p:pic>
                      </p:grpSp>
                      <p:grpSp>
                        <p:nvGrpSpPr>
                          <p:cNvPr id="967" name="Group 548"/>
                          <p:cNvGrpSpPr/>
                          <p:nvPr/>
                        </p:nvGrpSpPr>
                        <p:grpSpPr>
                          <a:xfrm>
                            <a:off x="4781131" y="3316900"/>
                            <a:ext cx="903271" cy="959246"/>
                            <a:chOff x="4781131" y="3316900"/>
                            <a:chExt cx="903271" cy="959246"/>
                          </a:xfrm>
                        </p:grpSpPr>
                        <p:sp>
                          <p:nvSpPr>
                            <p:cNvPr id="968" name="Rectangle 549"/>
                            <p:cNvSpPr/>
                            <p:nvPr/>
                          </p:nvSpPr>
                          <p:spPr>
                            <a:xfrm>
                              <a:off x="4781131" y="3915202"/>
                              <a:ext cx="903271" cy="360944"/>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安全评估</a:t>
                              </a:r>
                              <a:endParaRPr lang="en-US" altLang="zh-CN" sz="900" kern="0" dirty="0">
                                <a:solidFill>
                                  <a:srgbClr val="111111"/>
                                </a:solidFill>
                                <a:latin typeface="微软雅黑" pitchFamily="34" charset="-122"/>
                                <a:ea typeface="微软雅黑" pitchFamily="34" charset="-122"/>
                                <a:cs typeface="Calibri"/>
                              </a:endParaRPr>
                            </a:p>
                          </p:txBody>
                        </p:sp>
                        <p:pic>
                          <p:nvPicPr>
                            <p:cNvPr id="969" name="Picture 39" descr="screen-capture-4.jpg"/>
                            <p:cNvPicPr>
                              <a:picLocks noChangeAspect="1"/>
                            </p:cNvPicPr>
                            <p:nvPr/>
                          </p:nvPicPr>
                          <p:blipFill>
                            <a:blip r:embed="rId5"/>
                            <a:srcRect/>
                            <a:stretch>
                              <a:fillRect/>
                            </a:stretch>
                          </p:blipFill>
                          <p:spPr bwMode="auto">
                            <a:xfrm>
                              <a:off x="4965576" y="3316900"/>
                              <a:ext cx="531314" cy="536587"/>
                            </a:xfrm>
                            <a:prstGeom prst="rect">
                              <a:avLst/>
                            </a:prstGeom>
                            <a:noFill/>
                            <a:ln w="9525">
                              <a:noFill/>
                              <a:miter lim="800000"/>
                              <a:headEnd/>
                              <a:tailEnd/>
                            </a:ln>
                          </p:spPr>
                        </p:pic>
                      </p:grpSp>
                    </p:grpSp>
                    <p:grpSp>
                      <p:nvGrpSpPr>
                        <p:cNvPr id="953" name="Group 534"/>
                        <p:cNvGrpSpPr/>
                        <p:nvPr/>
                      </p:nvGrpSpPr>
                      <p:grpSpPr>
                        <a:xfrm>
                          <a:off x="4538397" y="2576765"/>
                          <a:ext cx="2501313" cy="1156585"/>
                          <a:chOff x="3994441" y="1470751"/>
                          <a:chExt cx="2501313" cy="1358180"/>
                        </a:xfrm>
                      </p:grpSpPr>
                      <p:sp>
                        <p:nvSpPr>
                          <p:cNvPr id="954" name="矩形 1821"/>
                          <p:cNvSpPr>
                            <a:spLocks noChangeArrowheads="1"/>
                          </p:cNvSpPr>
                          <p:nvPr/>
                        </p:nvSpPr>
                        <p:spPr bwMode="auto">
                          <a:xfrm>
                            <a:off x="4033397" y="1470751"/>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质量</a:t>
                            </a:r>
                            <a:endParaRPr lang="en-US" altLang="zh-CN" sz="900" kern="0" dirty="0">
                              <a:solidFill>
                                <a:srgbClr val="111111"/>
                              </a:solidFill>
                              <a:latin typeface="微软雅黑" pitchFamily="34" charset="-122"/>
                              <a:ea typeface="微软雅黑" pitchFamily="34" charset="-122"/>
                              <a:cs typeface="Calibri"/>
                            </a:endParaRPr>
                          </a:p>
                        </p:txBody>
                      </p:sp>
                      <p:grpSp>
                        <p:nvGrpSpPr>
                          <p:cNvPr id="955" name="Group 536"/>
                          <p:cNvGrpSpPr/>
                          <p:nvPr/>
                        </p:nvGrpSpPr>
                        <p:grpSpPr>
                          <a:xfrm>
                            <a:off x="4831187" y="1855678"/>
                            <a:ext cx="903271" cy="973253"/>
                            <a:chOff x="5991666" y="786055"/>
                            <a:chExt cx="903271" cy="973253"/>
                          </a:xfrm>
                        </p:grpSpPr>
                        <p:sp>
                          <p:nvSpPr>
                            <p:cNvPr id="962" name="Rectangle 543"/>
                            <p:cNvSpPr/>
                            <p:nvPr/>
                          </p:nvSpPr>
                          <p:spPr>
                            <a:xfrm>
                              <a:off x="5991666" y="1335452"/>
                              <a:ext cx="903271"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离线分析</a:t>
                              </a:r>
                              <a:endParaRPr lang="en-US" altLang="zh-CN" sz="900" kern="0" dirty="0">
                                <a:solidFill>
                                  <a:srgbClr val="111111"/>
                                </a:solidFill>
                                <a:latin typeface="微软雅黑" pitchFamily="34" charset="-122"/>
                                <a:ea typeface="微软雅黑" pitchFamily="34" charset="-122"/>
                                <a:cs typeface="Calibri"/>
                              </a:endParaRPr>
                            </a:p>
                          </p:txBody>
                        </p:sp>
                        <p:pic>
                          <p:nvPicPr>
                            <p:cNvPr id="963" name="Picture 125" descr="AnalyticApps_computer-wcharts_icon.png"/>
                            <p:cNvPicPr>
                              <a:picLocks noChangeAspect="1"/>
                            </p:cNvPicPr>
                            <p:nvPr/>
                          </p:nvPicPr>
                          <p:blipFill>
                            <a:blip r:embed="rId6"/>
                            <a:srcRect/>
                            <a:stretch>
                              <a:fillRect/>
                            </a:stretch>
                          </p:blipFill>
                          <p:spPr bwMode="auto">
                            <a:xfrm>
                              <a:off x="6146114" y="786055"/>
                              <a:ext cx="549275" cy="527050"/>
                            </a:xfrm>
                            <a:prstGeom prst="rect">
                              <a:avLst/>
                            </a:prstGeom>
                            <a:noFill/>
                            <a:ln w="9525">
                              <a:noFill/>
                              <a:miter lim="800000"/>
                              <a:headEnd/>
                              <a:tailEnd/>
                            </a:ln>
                          </p:spPr>
                        </p:pic>
                      </p:grpSp>
                      <p:grpSp>
                        <p:nvGrpSpPr>
                          <p:cNvPr id="956" name="Group 537"/>
                          <p:cNvGrpSpPr/>
                          <p:nvPr/>
                        </p:nvGrpSpPr>
                        <p:grpSpPr>
                          <a:xfrm>
                            <a:off x="5577819" y="1889330"/>
                            <a:ext cx="903271" cy="935933"/>
                            <a:chOff x="5577819" y="1889330"/>
                            <a:chExt cx="903271" cy="935933"/>
                          </a:xfrm>
                        </p:grpSpPr>
                        <p:sp>
                          <p:nvSpPr>
                            <p:cNvPr id="960" name="Rectangle 541"/>
                            <p:cNvSpPr/>
                            <p:nvPr/>
                          </p:nvSpPr>
                          <p:spPr>
                            <a:xfrm>
                              <a:off x="5577819" y="2401408"/>
                              <a:ext cx="903271" cy="423855"/>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工艺设计</a:t>
                              </a:r>
                            </a:p>
                          </p:txBody>
                        </p:sp>
                        <p:pic>
                          <p:nvPicPr>
                            <p:cNvPr id="961" name="图片 75" descr="notepa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7072" y="1889330"/>
                              <a:ext cx="614362" cy="38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57" name="Group 538"/>
                          <p:cNvGrpSpPr/>
                          <p:nvPr/>
                        </p:nvGrpSpPr>
                        <p:grpSpPr>
                          <a:xfrm>
                            <a:off x="3994441" y="1837914"/>
                            <a:ext cx="903270" cy="987554"/>
                            <a:chOff x="3994441" y="1837914"/>
                            <a:chExt cx="903270" cy="987554"/>
                          </a:xfrm>
                        </p:grpSpPr>
                        <p:pic>
                          <p:nvPicPr>
                            <p:cNvPr id="958" name="Picture 10"/>
                            <p:cNvPicPr>
                              <a:picLocks noChangeAspect="1" noChangeArrowheads="1"/>
                            </p:cNvPicPr>
                            <p:nvPr/>
                          </p:nvPicPr>
                          <p:blipFill>
                            <a:blip r:embed="rId8" cstate="screen"/>
                            <a:srcRect/>
                            <a:stretch>
                              <a:fillRect/>
                            </a:stretch>
                          </p:blipFill>
                          <p:spPr bwMode="auto">
                            <a:xfrm>
                              <a:off x="4167958" y="1837914"/>
                              <a:ext cx="664696" cy="511765"/>
                            </a:xfrm>
                            <a:prstGeom prst="rect">
                              <a:avLst/>
                            </a:prstGeom>
                            <a:noFill/>
                            <a:ln w="9525">
                              <a:noFill/>
                              <a:miter lim="800000"/>
                              <a:headEnd/>
                              <a:tailEnd/>
                            </a:ln>
                            <a:effectLst>
                              <a:reflection blurRad="6350" stA="52000" endA="300" endPos="35000" dir="5400000" sy="-100000" algn="bl" rotWithShape="0"/>
                            </a:effectLst>
                          </p:spPr>
                        </p:pic>
                        <p:sp>
                          <p:nvSpPr>
                            <p:cNvPr id="959" name="Rectangle 540"/>
                            <p:cNvSpPr/>
                            <p:nvPr/>
                          </p:nvSpPr>
                          <p:spPr>
                            <a:xfrm>
                              <a:off x="3994441" y="2401612"/>
                              <a:ext cx="903270"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在线监控</a:t>
                              </a:r>
                              <a:endParaRPr lang="en-US" altLang="zh-CN" sz="900" kern="0" dirty="0">
                                <a:solidFill>
                                  <a:srgbClr val="111111"/>
                                </a:solidFill>
                                <a:latin typeface="微软雅黑" pitchFamily="34" charset="-122"/>
                                <a:ea typeface="微软雅黑" pitchFamily="34" charset="-122"/>
                                <a:cs typeface="Calibri"/>
                              </a:endParaRPr>
                            </a:p>
                          </p:txBody>
                        </p:sp>
                      </p:grpSp>
                    </p:grpSp>
                  </p:grpSp>
                </p:grpSp>
                <p:grpSp>
                  <p:nvGrpSpPr>
                    <p:cNvPr id="868" name="Group 447"/>
                    <p:cNvGrpSpPr/>
                    <p:nvPr/>
                  </p:nvGrpSpPr>
                  <p:grpSpPr>
                    <a:xfrm>
                      <a:off x="3175981" y="1172830"/>
                      <a:ext cx="2569613" cy="5356341"/>
                      <a:chOff x="2927028" y="571755"/>
                      <a:chExt cx="2569613" cy="5356341"/>
                    </a:xfrm>
                  </p:grpSpPr>
                  <p:sp>
                    <p:nvSpPr>
                      <p:cNvPr id="921" name="矩形 1821"/>
                      <p:cNvSpPr>
                        <a:spLocks noChangeArrowheads="1"/>
                      </p:cNvSpPr>
                      <p:nvPr/>
                    </p:nvSpPr>
                    <p:spPr bwMode="auto">
                      <a:xfrm>
                        <a:off x="2927028" y="931414"/>
                        <a:ext cx="2569613" cy="4996682"/>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922" name="右箭头 1533"/>
                      <p:cNvSpPr>
                        <a:spLocks noChangeArrowheads="1"/>
                      </p:cNvSpPr>
                      <p:nvPr/>
                    </p:nvSpPr>
                    <p:spPr bwMode="auto">
                      <a:xfrm>
                        <a:off x="4083650" y="2355426"/>
                        <a:ext cx="268287"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923" name="Text Box 1121"/>
                      <p:cNvSpPr txBox="1">
                        <a:spLocks noChangeArrowheads="1"/>
                      </p:cNvSpPr>
                      <p:nvPr/>
                    </p:nvSpPr>
                    <p:spPr bwMode="auto">
                      <a:xfrm>
                        <a:off x="3748489" y="57175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数据存储</a:t>
                        </a:r>
                      </a:p>
                    </p:txBody>
                  </p:sp>
                  <p:grpSp>
                    <p:nvGrpSpPr>
                      <p:cNvPr id="924" name="Group 505"/>
                      <p:cNvGrpSpPr/>
                      <p:nvPr/>
                    </p:nvGrpSpPr>
                    <p:grpSpPr>
                      <a:xfrm>
                        <a:off x="3026105" y="986271"/>
                        <a:ext cx="2397003" cy="2923128"/>
                        <a:chOff x="3039399" y="1695039"/>
                        <a:chExt cx="2443491" cy="4429024"/>
                      </a:xfrm>
                    </p:grpSpPr>
                    <p:sp>
                      <p:nvSpPr>
                        <p:cNvPr id="930" name="矩形 1467"/>
                        <p:cNvSpPr>
                          <a:spLocks noChangeArrowheads="1"/>
                        </p:cNvSpPr>
                        <p:nvPr/>
                      </p:nvSpPr>
                      <p:spPr bwMode="auto">
                        <a:xfrm>
                          <a:off x="3039680" y="2247552"/>
                          <a:ext cx="1074599" cy="3258557"/>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900" kern="0" dirty="0">
                              <a:solidFill>
                                <a:srgbClr val="111111"/>
                              </a:solidFill>
                              <a:latin typeface="微软雅黑" pitchFamily="34" charset="-122"/>
                              <a:ea typeface="微软雅黑" pitchFamily="34" charset="-122"/>
                              <a:cs typeface="Calibri"/>
                            </a:rPr>
                            <a:t>ODS</a:t>
                          </a:r>
                          <a:r>
                            <a:rPr lang="zh-CN" altLang="en-US" sz="900" kern="0" dirty="0">
                              <a:solidFill>
                                <a:srgbClr val="111111"/>
                              </a:solidFill>
                              <a:latin typeface="微软雅黑" pitchFamily="34" charset="-122"/>
                              <a:ea typeface="微软雅黑" pitchFamily="34" charset="-122"/>
                              <a:cs typeface="Calibri"/>
                            </a:rPr>
                            <a:t>存储</a:t>
                          </a:r>
                        </a:p>
                      </p:txBody>
                    </p:sp>
                    <p:sp>
                      <p:nvSpPr>
                        <p:cNvPr id="931" name="矩形 1468"/>
                        <p:cNvSpPr>
                          <a:spLocks noChangeArrowheads="1"/>
                        </p:cNvSpPr>
                        <p:nvPr/>
                      </p:nvSpPr>
                      <p:spPr bwMode="auto">
                        <a:xfrm>
                          <a:off x="4377116" y="2234739"/>
                          <a:ext cx="1079118" cy="3278912"/>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主题数据库</a:t>
                          </a:r>
                        </a:p>
                      </p:txBody>
                    </p:sp>
                    <p:sp>
                      <p:nvSpPr>
                        <p:cNvPr id="932" name="流程图: 磁盘 197"/>
                        <p:cNvSpPr>
                          <a:spLocks noChangeArrowheads="1"/>
                        </p:cNvSpPr>
                        <p:nvPr/>
                      </p:nvSpPr>
                      <p:spPr bwMode="auto">
                        <a:xfrm>
                          <a:off x="3163263" y="2626608"/>
                          <a:ext cx="805906" cy="46536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财务</a:t>
                          </a:r>
                        </a:p>
                      </p:txBody>
                    </p:sp>
                    <p:sp>
                      <p:nvSpPr>
                        <p:cNvPr id="933" name="流程图: 磁盘 197"/>
                        <p:cNvSpPr>
                          <a:spLocks noChangeArrowheads="1"/>
                        </p:cNvSpPr>
                        <p:nvPr/>
                      </p:nvSpPr>
                      <p:spPr bwMode="auto">
                        <a:xfrm>
                          <a:off x="3163263" y="3202146"/>
                          <a:ext cx="814637" cy="478066"/>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生产</a:t>
                          </a:r>
                        </a:p>
                      </p:txBody>
                    </p:sp>
                    <p:sp>
                      <p:nvSpPr>
                        <p:cNvPr id="934" name="流程图: 磁盘 197"/>
                        <p:cNvSpPr>
                          <a:spLocks noChangeArrowheads="1"/>
                        </p:cNvSpPr>
                        <p:nvPr/>
                      </p:nvSpPr>
                      <p:spPr bwMode="auto">
                        <a:xfrm>
                          <a:off x="3163264" y="3774801"/>
                          <a:ext cx="805906" cy="475660"/>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质量</a:t>
                          </a:r>
                        </a:p>
                      </p:txBody>
                    </p:sp>
                    <p:sp>
                      <p:nvSpPr>
                        <p:cNvPr id="935" name="流程图: 磁盘 197"/>
                        <p:cNvSpPr>
                          <a:spLocks noChangeArrowheads="1"/>
                        </p:cNvSpPr>
                        <p:nvPr/>
                      </p:nvSpPr>
                      <p:spPr bwMode="auto">
                        <a:xfrm>
                          <a:off x="3163263" y="4352867"/>
                          <a:ext cx="805906" cy="473658"/>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采购</a:t>
                          </a:r>
                        </a:p>
                      </p:txBody>
                    </p:sp>
                    <p:sp>
                      <p:nvSpPr>
                        <p:cNvPr id="936" name="流程图: 磁盘 197"/>
                        <p:cNvSpPr>
                          <a:spLocks noChangeArrowheads="1"/>
                        </p:cNvSpPr>
                        <p:nvPr/>
                      </p:nvSpPr>
                      <p:spPr bwMode="auto">
                        <a:xfrm>
                          <a:off x="3168404" y="4928898"/>
                          <a:ext cx="800765" cy="473691"/>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销售</a:t>
                          </a:r>
                        </a:p>
                      </p:txBody>
                    </p:sp>
                    <p:sp>
                      <p:nvSpPr>
                        <p:cNvPr id="937" name="圆角矩形 816"/>
                        <p:cNvSpPr/>
                        <p:nvPr/>
                      </p:nvSpPr>
                      <p:spPr>
                        <a:xfrm>
                          <a:off x="3039399" y="1695039"/>
                          <a:ext cx="2429600" cy="328266"/>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200" kern="0" dirty="0">
                              <a:solidFill>
                                <a:srgbClr val="002060"/>
                              </a:solidFill>
                              <a:latin typeface="微软雅黑" pitchFamily="34" charset="-122"/>
                              <a:ea typeface="微软雅黑" pitchFamily="34" charset="-122"/>
                              <a:cs typeface="Calibri"/>
                            </a:rPr>
                            <a:t>数据仓库（</a:t>
                          </a:r>
                          <a:r>
                            <a:rPr lang="en-US" altLang="zh-CN" sz="1200" kern="0" dirty="0">
                              <a:solidFill>
                                <a:srgbClr val="002060"/>
                              </a:solidFill>
                              <a:latin typeface="微软雅黑" pitchFamily="34" charset="-122"/>
                              <a:ea typeface="微软雅黑" pitchFamily="34" charset="-122"/>
                              <a:cs typeface="Calibri"/>
                            </a:rPr>
                            <a:t>Oracle</a:t>
                          </a:r>
                          <a:r>
                            <a:rPr lang="zh-CN" altLang="en-US" sz="1200" kern="0" dirty="0">
                              <a:solidFill>
                                <a:srgbClr val="002060"/>
                              </a:solidFill>
                              <a:latin typeface="微软雅黑" pitchFamily="34" charset="-122"/>
                              <a:ea typeface="微软雅黑" pitchFamily="34" charset="-122"/>
                              <a:cs typeface="Calibri"/>
                            </a:rPr>
                            <a:t>）</a:t>
                          </a:r>
                        </a:p>
                      </p:txBody>
                    </p:sp>
                    <p:cxnSp>
                      <p:nvCxnSpPr>
                        <p:cNvPr id="938" name="直接箭头连接符 819"/>
                        <p:cNvCxnSpPr>
                          <a:cxnSpLocks/>
                        </p:cNvCxnSpPr>
                        <p:nvPr/>
                      </p:nvCxnSpPr>
                      <p:spPr>
                        <a:xfrm>
                          <a:off x="3534195" y="2095290"/>
                          <a:ext cx="0" cy="132382"/>
                        </a:xfrm>
                        <a:prstGeom prst="straightConnector1">
                          <a:avLst/>
                        </a:prstGeom>
                        <a:noFill/>
                        <a:ln w="28575" cap="flat" cmpd="sng" algn="ctr">
                          <a:solidFill>
                            <a:srgbClr val="000000"/>
                          </a:solidFill>
                          <a:prstDash val="solid"/>
                          <a:miter lim="800000"/>
                          <a:tailEnd type="arrow"/>
                        </a:ln>
                        <a:effectLst/>
                      </p:spPr>
                    </p:cxnSp>
                    <p:cxnSp>
                      <p:nvCxnSpPr>
                        <p:cNvPr id="939" name="直接箭头连接符 820"/>
                        <p:cNvCxnSpPr/>
                        <p:nvPr/>
                      </p:nvCxnSpPr>
                      <p:spPr>
                        <a:xfrm>
                          <a:off x="4959460" y="2075753"/>
                          <a:ext cx="0" cy="171799"/>
                        </a:xfrm>
                        <a:prstGeom prst="straightConnector1">
                          <a:avLst/>
                        </a:prstGeom>
                        <a:noFill/>
                        <a:ln w="28575" cap="flat" cmpd="sng" algn="ctr">
                          <a:solidFill>
                            <a:srgbClr val="000000"/>
                          </a:solidFill>
                          <a:prstDash val="solid"/>
                          <a:miter lim="800000"/>
                          <a:tailEnd type="arrow"/>
                        </a:ln>
                        <a:effectLst/>
                      </p:spPr>
                    </p:cxnSp>
                    <p:sp>
                      <p:nvSpPr>
                        <p:cNvPr id="940" name="圆角矩形 821"/>
                        <p:cNvSpPr/>
                        <p:nvPr/>
                      </p:nvSpPr>
                      <p:spPr>
                        <a:xfrm>
                          <a:off x="3041141" y="5766874"/>
                          <a:ext cx="2441749" cy="357189"/>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351" kern="0" dirty="0">
                              <a:solidFill>
                                <a:srgbClr val="111111"/>
                              </a:solidFill>
                              <a:latin typeface="微软雅黑"/>
                              <a:ea typeface="微软雅黑"/>
                              <a:cs typeface="Calibri"/>
                            </a:rPr>
                            <a:t>云存储平台</a:t>
                          </a:r>
                        </a:p>
                      </p:txBody>
                    </p:sp>
                    <p:cxnSp>
                      <p:nvCxnSpPr>
                        <p:cNvPr id="941" name="直接箭头连接符 822"/>
                        <p:cNvCxnSpPr>
                          <a:cxnSpLocks/>
                        </p:cNvCxnSpPr>
                        <p:nvPr/>
                      </p:nvCxnSpPr>
                      <p:spPr>
                        <a:xfrm>
                          <a:off x="3627866" y="5557846"/>
                          <a:ext cx="5861" cy="188407"/>
                        </a:xfrm>
                        <a:prstGeom prst="straightConnector1">
                          <a:avLst/>
                        </a:prstGeom>
                        <a:noFill/>
                        <a:ln w="28575" cap="flat" cmpd="sng" algn="ctr">
                          <a:solidFill>
                            <a:srgbClr val="000000"/>
                          </a:solidFill>
                          <a:prstDash val="solid"/>
                          <a:miter lim="800000"/>
                          <a:tailEnd type="arrow"/>
                        </a:ln>
                        <a:effectLst/>
                      </p:spPr>
                    </p:cxnSp>
                    <p:sp>
                      <p:nvSpPr>
                        <p:cNvPr id="942" name="流程图: 磁盘 197"/>
                        <p:cNvSpPr>
                          <a:spLocks noChangeArrowheads="1"/>
                        </p:cNvSpPr>
                        <p:nvPr/>
                      </p:nvSpPr>
                      <p:spPr bwMode="auto">
                        <a:xfrm>
                          <a:off x="4509617" y="2627250"/>
                          <a:ext cx="805906" cy="613164"/>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002060"/>
                              </a:solidFill>
                              <a:latin typeface="微软雅黑" pitchFamily="34" charset="-122"/>
                              <a:ea typeface="微软雅黑" pitchFamily="34" charset="-122"/>
                              <a:cs typeface="Calibri"/>
                            </a:rPr>
                            <a:t>产品质量主题</a:t>
                          </a:r>
                        </a:p>
                      </p:txBody>
                    </p:sp>
                    <p:sp>
                      <p:nvSpPr>
                        <p:cNvPr id="943" name="流程图: 磁盘 197"/>
                        <p:cNvSpPr>
                          <a:spLocks noChangeArrowheads="1"/>
                        </p:cNvSpPr>
                        <p:nvPr/>
                      </p:nvSpPr>
                      <p:spPr bwMode="auto">
                        <a:xfrm>
                          <a:off x="4509617" y="3343791"/>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生产成品主题</a:t>
                          </a:r>
                        </a:p>
                      </p:txBody>
                    </p:sp>
                    <p:sp>
                      <p:nvSpPr>
                        <p:cNvPr id="944" name="流程图: 磁盘 197"/>
                        <p:cNvSpPr>
                          <a:spLocks noChangeArrowheads="1"/>
                        </p:cNvSpPr>
                        <p:nvPr/>
                      </p:nvSpPr>
                      <p:spPr bwMode="auto">
                        <a:xfrm>
                          <a:off x="4523434" y="4060767"/>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销售与服务</a:t>
                          </a:r>
                        </a:p>
                      </p:txBody>
                    </p:sp>
                    <p:sp>
                      <p:nvSpPr>
                        <p:cNvPr id="945" name="流程图: 磁盘 197"/>
                        <p:cNvSpPr>
                          <a:spLocks noChangeArrowheads="1"/>
                        </p:cNvSpPr>
                        <p:nvPr/>
                      </p:nvSpPr>
                      <p:spPr bwMode="auto">
                        <a:xfrm>
                          <a:off x="4523434" y="4789696"/>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其它主题库</a:t>
                          </a:r>
                        </a:p>
                      </p:txBody>
                    </p:sp>
                    <p:cxnSp>
                      <p:nvCxnSpPr>
                        <p:cNvPr id="946" name="直接箭头连接符 558"/>
                        <p:cNvCxnSpPr/>
                        <p:nvPr/>
                      </p:nvCxnSpPr>
                      <p:spPr>
                        <a:xfrm rot="16200000" flipH="1">
                          <a:off x="4786967" y="5635898"/>
                          <a:ext cx="214313" cy="8730"/>
                        </a:xfrm>
                        <a:prstGeom prst="straightConnector1">
                          <a:avLst/>
                        </a:prstGeom>
                        <a:noFill/>
                        <a:ln w="28575" cap="flat" cmpd="sng" algn="ctr">
                          <a:solidFill>
                            <a:srgbClr val="000000"/>
                          </a:solidFill>
                          <a:prstDash val="solid"/>
                          <a:miter lim="800000"/>
                          <a:tailEnd type="arrow"/>
                        </a:ln>
                        <a:effectLst/>
                      </p:spPr>
                    </p:cxnSp>
                  </p:grpSp>
                  <p:grpSp>
                    <p:nvGrpSpPr>
                      <p:cNvPr id="925" name="Group 506"/>
                      <p:cNvGrpSpPr/>
                      <p:nvPr/>
                    </p:nvGrpSpPr>
                    <p:grpSpPr>
                      <a:xfrm>
                        <a:off x="3064293" y="4150686"/>
                        <a:ext cx="2232973" cy="1655550"/>
                        <a:chOff x="3070656" y="4036547"/>
                        <a:chExt cx="2232973" cy="1655550"/>
                      </a:xfrm>
                    </p:grpSpPr>
                    <p:sp>
                      <p:nvSpPr>
                        <p:cNvPr id="927" name="矩形 1467"/>
                        <p:cNvSpPr>
                          <a:spLocks noChangeArrowheads="1"/>
                        </p:cNvSpPr>
                        <p:nvPr/>
                      </p:nvSpPr>
                      <p:spPr bwMode="auto">
                        <a:xfrm>
                          <a:off x="3070656" y="4036547"/>
                          <a:ext cx="2232973" cy="165555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分布式数据存储计算</a:t>
                          </a:r>
                        </a:p>
                      </p:txBody>
                    </p:sp>
                    <p:sp>
                      <p:nvSpPr>
                        <p:cNvPr id="928" name="Rounded Rectangle 509"/>
                        <p:cNvSpPr/>
                        <p:nvPr/>
                      </p:nvSpPr>
                      <p:spPr>
                        <a:xfrm>
                          <a:off x="3440714" y="4516666"/>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051" b="1" kern="0" dirty="0">
                              <a:solidFill>
                                <a:srgbClr val="FFFFFF"/>
                              </a:solidFill>
                              <a:latin typeface="微软雅黑"/>
                              <a:ea typeface="微软雅黑"/>
                              <a:cs typeface="Calibri"/>
                            </a:rPr>
                            <a:t>Spark</a:t>
                          </a:r>
                          <a:r>
                            <a:rPr kumimoji="1" lang="zh-CN" altLang="en-US" sz="1051" b="1" kern="0" dirty="0">
                              <a:solidFill>
                                <a:srgbClr val="FFFFFF"/>
                              </a:solidFill>
                              <a:latin typeface="微软雅黑"/>
                              <a:ea typeface="微软雅黑"/>
                              <a:cs typeface="Calibri"/>
                            </a:rPr>
                            <a:t>计算引擎</a:t>
                          </a:r>
                        </a:p>
                      </p:txBody>
                    </p:sp>
                    <p:sp>
                      <p:nvSpPr>
                        <p:cNvPr id="929" name="Rounded Rectangle 510"/>
                        <p:cNvSpPr/>
                        <p:nvPr/>
                      </p:nvSpPr>
                      <p:spPr>
                        <a:xfrm>
                          <a:off x="3426199" y="5113305"/>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351" kern="0" dirty="0">
                              <a:solidFill>
                                <a:srgbClr val="FFFFFF"/>
                              </a:solidFill>
                              <a:latin typeface="Times New Roman" charset="0"/>
                              <a:ea typeface="Times New Roman" charset="0"/>
                              <a:cs typeface="Times New Roman" charset="0"/>
                            </a:rPr>
                            <a:t>Hadoop</a:t>
                          </a:r>
                          <a:endParaRPr kumimoji="1" lang="zh-CN" altLang="en-US" sz="1351" kern="0" dirty="0">
                            <a:solidFill>
                              <a:srgbClr val="FFFFFF"/>
                            </a:solidFill>
                            <a:latin typeface="Times New Roman" charset="0"/>
                            <a:ea typeface="Times New Roman" charset="0"/>
                            <a:cs typeface="Times New Roman" charset="0"/>
                          </a:endParaRPr>
                        </a:p>
                      </p:txBody>
                    </p:sp>
                  </p:grpSp>
                  <p:cxnSp>
                    <p:nvCxnSpPr>
                      <p:cNvPr id="926" name="直接箭头连接符 558"/>
                      <p:cNvCxnSpPr>
                        <a:cxnSpLocks/>
                      </p:cNvCxnSpPr>
                      <p:nvPr/>
                    </p:nvCxnSpPr>
                    <p:spPr>
                      <a:xfrm flipH="1" flipV="1">
                        <a:off x="4180780" y="3942077"/>
                        <a:ext cx="521" cy="140804"/>
                      </a:xfrm>
                      <a:prstGeom prst="straightConnector1">
                        <a:avLst/>
                      </a:prstGeom>
                      <a:noFill/>
                      <a:ln w="28575" cap="flat" cmpd="sng" algn="ctr">
                        <a:solidFill>
                          <a:srgbClr val="000000"/>
                        </a:solidFill>
                        <a:prstDash val="solid"/>
                        <a:miter lim="800000"/>
                        <a:tailEnd type="arrow"/>
                      </a:ln>
                      <a:effectLst/>
                    </p:spPr>
                  </p:cxnSp>
                </p:grpSp>
                <p:cxnSp>
                  <p:nvCxnSpPr>
                    <p:cNvPr id="869" name="直接连接符 1769"/>
                    <p:cNvCxnSpPr>
                      <a:cxnSpLocks noChangeShapeType="1"/>
                    </p:cNvCxnSpPr>
                    <p:nvPr/>
                  </p:nvCxnSpPr>
                  <p:spPr bwMode="auto">
                    <a:xfrm flipH="1">
                      <a:off x="449156" y="1245008"/>
                      <a:ext cx="10373" cy="540000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870" name="Group 449"/>
                    <p:cNvGrpSpPr/>
                    <p:nvPr/>
                  </p:nvGrpSpPr>
                  <p:grpSpPr>
                    <a:xfrm>
                      <a:off x="9691581" y="1261169"/>
                      <a:ext cx="1404922" cy="5565920"/>
                      <a:chOff x="10341344" y="1349241"/>
                      <a:chExt cx="1404922" cy="5565920"/>
                    </a:xfrm>
                  </p:grpSpPr>
                  <p:grpSp>
                    <p:nvGrpSpPr>
                      <p:cNvPr id="875" name="Group 455"/>
                      <p:cNvGrpSpPr/>
                      <p:nvPr/>
                    </p:nvGrpSpPr>
                    <p:grpSpPr>
                      <a:xfrm>
                        <a:off x="10385145" y="5938086"/>
                        <a:ext cx="1132927" cy="977075"/>
                        <a:chOff x="10385145" y="5938086"/>
                        <a:chExt cx="1132927" cy="977075"/>
                      </a:xfrm>
                    </p:grpSpPr>
                    <p:sp>
                      <p:nvSpPr>
                        <p:cNvPr id="917"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918" name="Group 499"/>
                        <p:cNvGrpSpPr/>
                        <p:nvPr/>
                      </p:nvGrpSpPr>
                      <p:grpSpPr>
                        <a:xfrm>
                          <a:off x="10679486" y="5938086"/>
                          <a:ext cx="838586" cy="977075"/>
                          <a:chOff x="7169333" y="1475606"/>
                          <a:chExt cx="838586" cy="977075"/>
                        </a:xfrm>
                      </p:grpSpPr>
                      <p:pic>
                        <p:nvPicPr>
                          <p:cNvPr id="919" name="Picture 500"/>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0" name="TextBox 501"/>
                          <p:cNvSpPr txBox="1"/>
                          <p:nvPr/>
                        </p:nvSpPr>
                        <p:spPr>
                          <a:xfrm>
                            <a:off x="7169333" y="1960239"/>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其他部门</a:t>
                            </a:r>
                          </a:p>
                        </p:txBody>
                      </p:sp>
                    </p:grpSp>
                  </p:grpSp>
                  <p:grpSp>
                    <p:nvGrpSpPr>
                      <p:cNvPr id="876" name="Group 456"/>
                      <p:cNvGrpSpPr/>
                      <p:nvPr/>
                    </p:nvGrpSpPr>
                    <p:grpSpPr>
                      <a:xfrm>
                        <a:off x="10341344" y="5205505"/>
                        <a:ext cx="1132927" cy="977075"/>
                        <a:chOff x="10385145" y="5938086"/>
                        <a:chExt cx="1132927" cy="977075"/>
                      </a:xfrm>
                    </p:grpSpPr>
                    <p:sp>
                      <p:nvSpPr>
                        <p:cNvPr id="913"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914" name="Group 495"/>
                        <p:cNvGrpSpPr/>
                        <p:nvPr/>
                      </p:nvGrpSpPr>
                      <p:grpSpPr>
                        <a:xfrm>
                          <a:off x="10679486" y="5938086"/>
                          <a:ext cx="838586" cy="977075"/>
                          <a:chOff x="7169333" y="1475606"/>
                          <a:chExt cx="838586" cy="977075"/>
                        </a:xfrm>
                      </p:grpSpPr>
                      <p:pic>
                        <p:nvPicPr>
                          <p:cNvPr id="915" name="Picture 496"/>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6" name="TextBox 497"/>
                          <p:cNvSpPr txBox="1"/>
                          <p:nvPr/>
                        </p:nvSpPr>
                        <p:spPr>
                          <a:xfrm>
                            <a:off x="7169333" y="1960239"/>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研发部门</a:t>
                            </a:r>
                          </a:p>
                        </p:txBody>
                      </p:sp>
                    </p:grpSp>
                  </p:grpSp>
                  <p:grpSp>
                    <p:nvGrpSpPr>
                      <p:cNvPr id="877" name="Group 457"/>
                      <p:cNvGrpSpPr/>
                      <p:nvPr/>
                    </p:nvGrpSpPr>
                    <p:grpSpPr>
                      <a:xfrm>
                        <a:off x="10362271" y="4472865"/>
                        <a:ext cx="1132927" cy="977075"/>
                        <a:chOff x="10385145" y="5938086"/>
                        <a:chExt cx="1132927" cy="977075"/>
                      </a:xfrm>
                    </p:grpSpPr>
                    <p:sp>
                      <p:nvSpPr>
                        <p:cNvPr id="909"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910" name="Group 491"/>
                        <p:cNvGrpSpPr/>
                        <p:nvPr/>
                      </p:nvGrpSpPr>
                      <p:grpSpPr>
                        <a:xfrm>
                          <a:off x="10679486" y="5938086"/>
                          <a:ext cx="838586" cy="977075"/>
                          <a:chOff x="7169333" y="1475606"/>
                          <a:chExt cx="838586" cy="977075"/>
                        </a:xfrm>
                      </p:grpSpPr>
                      <p:pic>
                        <p:nvPicPr>
                          <p:cNvPr id="911" name="Picture 492"/>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2" name="TextBox 493"/>
                          <p:cNvSpPr txBox="1"/>
                          <p:nvPr/>
                        </p:nvSpPr>
                        <p:spPr>
                          <a:xfrm>
                            <a:off x="7169333" y="1960239"/>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制造部门</a:t>
                            </a:r>
                          </a:p>
                        </p:txBody>
                      </p:sp>
                    </p:grpSp>
                  </p:grpSp>
                  <p:grpSp>
                    <p:nvGrpSpPr>
                      <p:cNvPr id="878" name="Group 458"/>
                      <p:cNvGrpSpPr/>
                      <p:nvPr/>
                    </p:nvGrpSpPr>
                    <p:grpSpPr>
                      <a:xfrm>
                        <a:off x="10362271" y="3736448"/>
                        <a:ext cx="1132927" cy="977077"/>
                        <a:chOff x="10385145" y="5938086"/>
                        <a:chExt cx="1132927" cy="977077"/>
                      </a:xfrm>
                    </p:grpSpPr>
                    <p:sp>
                      <p:nvSpPr>
                        <p:cNvPr id="905"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906" name="Group 487"/>
                        <p:cNvGrpSpPr/>
                        <p:nvPr/>
                      </p:nvGrpSpPr>
                      <p:grpSpPr>
                        <a:xfrm>
                          <a:off x="10679486" y="5938086"/>
                          <a:ext cx="838586" cy="977077"/>
                          <a:chOff x="7169333" y="1475606"/>
                          <a:chExt cx="838586" cy="977077"/>
                        </a:xfrm>
                      </p:grpSpPr>
                      <p:pic>
                        <p:nvPicPr>
                          <p:cNvPr id="907" name="Picture 488"/>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8" name="TextBox 489"/>
                          <p:cNvSpPr txBox="1"/>
                          <p:nvPr/>
                        </p:nvSpPr>
                        <p:spPr>
                          <a:xfrm>
                            <a:off x="7169333" y="1960241"/>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生产部门</a:t>
                            </a:r>
                          </a:p>
                        </p:txBody>
                      </p:sp>
                    </p:grpSp>
                  </p:grpSp>
                  <p:grpSp>
                    <p:nvGrpSpPr>
                      <p:cNvPr id="879" name="Group 459"/>
                      <p:cNvGrpSpPr/>
                      <p:nvPr/>
                    </p:nvGrpSpPr>
                    <p:grpSpPr>
                      <a:xfrm>
                        <a:off x="10367452" y="1349241"/>
                        <a:ext cx="1378814" cy="604593"/>
                        <a:chOff x="10367458" y="1349241"/>
                        <a:chExt cx="1424407" cy="604593"/>
                      </a:xfrm>
                    </p:grpSpPr>
                    <p:sp>
                      <p:nvSpPr>
                        <p:cNvPr id="898" name="Line 24"/>
                        <p:cNvSpPr>
                          <a:spLocks noChangeShapeType="1"/>
                        </p:cNvSpPr>
                        <p:nvPr/>
                      </p:nvSpPr>
                      <p:spPr bwMode="auto">
                        <a:xfrm rot="16200000">
                          <a:off x="10555429" y="1421479"/>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899" name="Group 480"/>
                        <p:cNvGrpSpPr/>
                        <p:nvPr/>
                      </p:nvGrpSpPr>
                      <p:grpSpPr>
                        <a:xfrm>
                          <a:off x="10751440" y="1349241"/>
                          <a:ext cx="1040425" cy="604593"/>
                          <a:chOff x="10782540" y="1241280"/>
                          <a:chExt cx="1064665" cy="1371056"/>
                        </a:xfrm>
                      </p:grpSpPr>
                      <p:grpSp>
                        <p:nvGrpSpPr>
                          <p:cNvPr id="900" name="组合 2"/>
                          <p:cNvGrpSpPr/>
                          <p:nvPr/>
                        </p:nvGrpSpPr>
                        <p:grpSpPr>
                          <a:xfrm>
                            <a:off x="10842801" y="1241280"/>
                            <a:ext cx="782638" cy="673100"/>
                            <a:chOff x="5213351" y="4213226"/>
                            <a:chExt cx="782638" cy="673100"/>
                          </a:xfrm>
                        </p:grpSpPr>
                        <p:sp>
                          <p:nvSpPr>
                            <p:cNvPr id="902" name="Freeform 112"/>
                            <p:cNvSpPr>
                              <a:spLocks/>
                            </p:cNvSpPr>
                            <p:nvPr/>
                          </p:nvSpPr>
                          <p:spPr bwMode="auto">
                            <a:xfrm>
                              <a:off x="5689601" y="4213226"/>
                              <a:ext cx="301625" cy="390525"/>
                            </a:xfrm>
                            <a:custGeom>
                              <a:avLst/>
                              <a:gdLst>
                                <a:gd name="T0" fmla="*/ 144 w 159"/>
                                <a:gd name="T1" fmla="*/ 91 h 206"/>
                                <a:gd name="T2" fmla="*/ 126 w 159"/>
                                <a:gd name="T3" fmla="*/ 76 h 206"/>
                                <a:gd name="T4" fmla="*/ 102 w 159"/>
                                <a:gd name="T5" fmla="*/ 56 h 206"/>
                                <a:gd name="T6" fmla="*/ 100 w 159"/>
                                <a:gd name="T7" fmla="*/ 40 h 206"/>
                                <a:gd name="T8" fmla="*/ 71 w 159"/>
                                <a:gd name="T9" fmla="*/ 5 h 206"/>
                                <a:gd name="T10" fmla="*/ 34 w 159"/>
                                <a:gd name="T11" fmla="*/ 13 h 206"/>
                                <a:gd name="T12" fmla="*/ 26 w 159"/>
                                <a:gd name="T13" fmla="*/ 34 h 206"/>
                                <a:gd name="T14" fmla="*/ 24 w 159"/>
                                <a:gd name="T15" fmla="*/ 55 h 206"/>
                                <a:gd name="T16" fmla="*/ 26 w 159"/>
                                <a:gd name="T17" fmla="*/ 65 h 206"/>
                                <a:gd name="T18" fmla="*/ 31 w 159"/>
                                <a:gd name="T19" fmla="*/ 70 h 206"/>
                                <a:gd name="T20" fmla="*/ 35 w 159"/>
                                <a:gd name="T21" fmla="*/ 75 h 206"/>
                                <a:gd name="T22" fmla="*/ 35 w 159"/>
                                <a:gd name="T23" fmla="*/ 80 h 206"/>
                                <a:gd name="T24" fmla="*/ 39 w 159"/>
                                <a:gd name="T25" fmla="*/ 84 h 206"/>
                                <a:gd name="T26" fmla="*/ 44 w 159"/>
                                <a:gd name="T27" fmla="*/ 91 h 206"/>
                                <a:gd name="T28" fmla="*/ 60 w 159"/>
                                <a:gd name="T29" fmla="*/ 95 h 206"/>
                                <a:gd name="T30" fmla="*/ 59 w 159"/>
                                <a:gd name="T31" fmla="*/ 120 h 206"/>
                                <a:gd name="T32" fmla="*/ 54 w 159"/>
                                <a:gd name="T33" fmla="*/ 142 h 206"/>
                                <a:gd name="T34" fmla="*/ 54 w 159"/>
                                <a:gd name="T35" fmla="*/ 144 h 206"/>
                                <a:gd name="T36" fmla="*/ 53 w 159"/>
                                <a:gd name="T37" fmla="*/ 141 h 206"/>
                                <a:gd name="T38" fmla="*/ 47 w 159"/>
                                <a:gd name="T39" fmla="*/ 126 h 206"/>
                                <a:gd name="T40" fmla="*/ 43 w 159"/>
                                <a:gd name="T41" fmla="*/ 124 h 206"/>
                                <a:gd name="T42" fmla="*/ 42 w 159"/>
                                <a:gd name="T43" fmla="*/ 138 h 206"/>
                                <a:gd name="T44" fmla="*/ 40 w 159"/>
                                <a:gd name="T45" fmla="*/ 147 h 206"/>
                                <a:gd name="T46" fmla="*/ 18 w 159"/>
                                <a:gd name="T47" fmla="*/ 138 h 206"/>
                                <a:gd name="T48" fmla="*/ 6 w 159"/>
                                <a:gd name="T49" fmla="*/ 135 h 206"/>
                                <a:gd name="T50" fmla="*/ 11 w 159"/>
                                <a:gd name="T51" fmla="*/ 143 h 206"/>
                                <a:gd name="T52" fmla="*/ 23 w 159"/>
                                <a:gd name="T53" fmla="*/ 150 h 206"/>
                                <a:gd name="T54" fmla="*/ 26 w 159"/>
                                <a:gd name="T55" fmla="*/ 154 h 206"/>
                                <a:gd name="T56" fmla="*/ 16 w 159"/>
                                <a:gd name="T57" fmla="*/ 150 h 206"/>
                                <a:gd name="T58" fmla="*/ 2 w 159"/>
                                <a:gd name="T59" fmla="*/ 144 h 206"/>
                                <a:gd name="T60" fmla="*/ 5 w 159"/>
                                <a:gd name="T61" fmla="*/ 151 h 206"/>
                                <a:gd name="T62" fmla="*/ 6 w 159"/>
                                <a:gd name="T63" fmla="*/ 159 h 206"/>
                                <a:gd name="T64" fmla="*/ 20 w 159"/>
                                <a:gd name="T65" fmla="*/ 172 h 206"/>
                                <a:gd name="T66" fmla="*/ 47 w 159"/>
                                <a:gd name="T67" fmla="*/ 179 h 206"/>
                                <a:gd name="T68" fmla="*/ 43 w 159"/>
                                <a:gd name="T69" fmla="*/ 206 h 206"/>
                                <a:gd name="T70" fmla="*/ 151 w 159"/>
                                <a:gd name="T71" fmla="*/ 206 h 206"/>
                                <a:gd name="T72" fmla="*/ 144 w 159"/>
                                <a:gd name="T73" fmla="*/ 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06">
                                  <a:moveTo>
                                    <a:pt x="144" y="91"/>
                                  </a:moveTo>
                                  <a:cubicBezTo>
                                    <a:pt x="144" y="91"/>
                                    <a:pt x="140" y="84"/>
                                    <a:pt x="126" y="76"/>
                                  </a:cubicBezTo>
                                  <a:cubicBezTo>
                                    <a:pt x="111" y="68"/>
                                    <a:pt x="106" y="67"/>
                                    <a:pt x="102" y="56"/>
                                  </a:cubicBezTo>
                                  <a:cubicBezTo>
                                    <a:pt x="102" y="56"/>
                                    <a:pt x="100" y="49"/>
                                    <a:pt x="100" y="40"/>
                                  </a:cubicBezTo>
                                  <a:cubicBezTo>
                                    <a:pt x="100" y="32"/>
                                    <a:pt x="95" y="11"/>
                                    <a:pt x="71" y="5"/>
                                  </a:cubicBezTo>
                                  <a:cubicBezTo>
                                    <a:pt x="50" y="0"/>
                                    <a:pt x="40" y="7"/>
                                    <a:pt x="34" y="13"/>
                                  </a:cubicBezTo>
                                  <a:cubicBezTo>
                                    <a:pt x="34" y="13"/>
                                    <a:pt x="25" y="22"/>
                                    <a:pt x="26" y="34"/>
                                  </a:cubicBezTo>
                                  <a:cubicBezTo>
                                    <a:pt x="27" y="47"/>
                                    <a:pt x="26" y="48"/>
                                    <a:pt x="24" y="55"/>
                                  </a:cubicBezTo>
                                  <a:cubicBezTo>
                                    <a:pt x="22" y="62"/>
                                    <a:pt x="20" y="65"/>
                                    <a:pt x="26" y="65"/>
                                  </a:cubicBezTo>
                                  <a:cubicBezTo>
                                    <a:pt x="31" y="64"/>
                                    <a:pt x="32" y="65"/>
                                    <a:pt x="31" y="70"/>
                                  </a:cubicBezTo>
                                  <a:cubicBezTo>
                                    <a:pt x="30" y="75"/>
                                    <a:pt x="32" y="76"/>
                                    <a:pt x="35" y="75"/>
                                  </a:cubicBezTo>
                                  <a:cubicBezTo>
                                    <a:pt x="35" y="75"/>
                                    <a:pt x="32" y="80"/>
                                    <a:pt x="35" y="80"/>
                                  </a:cubicBezTo>
                                  <a:cubicBezTo>
                                    <a:pt x="39" y="80"/>
                                    <a:pt x="39" y="80"/>
                                    <a:pt x="39" y="84"/>
                                  </a:cubicBezTo>
                                  <a:cubicBezTo>
                                    <a:pt x="39" y="87"/>
                                    <a:pt x="38" y="92"/>
                                    <a:pt x="44" y="91"/>
                                  </a:cubicBezTo>
                                  <a:cubicBezTo>
                                    <a:pt x="50" y="91"/>
                                    <a:pt x="55" y="88"/>
                                    <a:pt x="60" y="95"/>
                                  </a:cubicBezTo>
                                  <a:cubicBezTo>
                                    <a:pt x="65" y="102"/>
                                    <a:pt x="62" y="111"/>
                                    <a:pt x="59" y="120"/>
                                  </a:cubicBezTo>
                                  <a:cubicBezTo>
                                    <a:pt x="57" y="129"/>
                                    <a:pt x="54" y="142"/>
                                    <a:pt x="54" y="142"/>
                                  </a:cubicBezTo>
                                  <a:cubicBezTo>
                                    <a:pt x="54" y="142"/>
                                    <a:pt x="54" y="143"/>
                                    <a:pt x="54" y="144"/>
                                  </a:cubicBezTo>
                                  <a:cubicBezTo>
                                    <a:pt x="54" y="142"/>
                                    <a:pt x="53" y="141"/>
                                    <a:pt x="53" y="141"/>
                                  </a:cubicBezTo>
                                  <a:cubicBezTo>
                                    <a:pt x="49" y="134"/>
                                    <a:pt x="47" y="130"/>
                                    <a:pt x="47" y="126"/>
                                  </a:cubicBezTo>
                                  <a:cubicBezTo>
                                    <a:pt x="47" y="122"/>
                                    <a:pt x="45" y="121"/>
                                    <a:pt x="43" y="124"/>
                                  </a:cubicBezTo>
                                  <a:cubicBezTo>
                                    <a:pt x="40" y="127"/>
                                    <a:pt x="40" y="133"/>
                                    <a:pt x="42" y="138"/>
                                  </a:cubicBezTo>
                                  <a:cubicBezTo>
                                    <a:pt x="44" y="144"/>
                                    <a:pt x="47" y="149"/>
                                    <a:pt x="40" y="147"/>
                                  </a:cubicBezTo>
                                  <a:cubicBezTo>
                                    <a:pt x="32" y="146"/>
                                    <a:pt x="24" y="141"/>
                                    <a:pt x="18" y="138"/>
                                  </a:cubicBezTo>
                                  <a:cubicBezTo>
                                    <a:pt x="12" y="135"/>
                                    <a:pt x="7" y="133"/>
                                    <a:pt x="6" y="135"/>
                                  </a:cubicBezTo>
                                  <a:cubicBezTo>
                                    <a:pt x="4" y="137"/>
                                    <a:pt x="7" y="141"/>
                                    <a:pt x="11" y="143"/>
                                  </a:cubicBezTo>
                                  <a:cubicBezTo>
                                    <a:pt x="15" y="146"/>
                                    <a:pt x="23" y="150"/>
                                    <a:pt x="23" y="150"/>
                                  </a:cubicBezTo>
                                  <a:cubicBezTo>
                                    <a:pt x="23" y="150"/>
                                    <a:pt x="27" y="152"/>
                                    <a:pt x="26" y="154"/>
                                  </a:cubicBezTo>
                                  <a:cubicBezTo>
                                    <a:pt x="25" y="155"/>
                                    <a:pt x="18" y="152"/>
                                    <a:pt x="16" y="150"/>
                                  </a:cubicBezTo>
                                  <a:cubicBezTo>
                                    <a:pt x="13" y="148"/>
                                    <a:pt x="5" y="140"/>
                                    <a:pt x="2" y="144"/>
                                  </a:cubicBezTo>
                                  <a:cubicBezTo>
                                    <a:pt x="0" y="147"/>
                                    <a:pt x="4" y="150"/>
                                    <a:pt x="5" y="151"/>
                                  </a:cubicBezTo>
                                  <a:cubicBezTo>
                                    <a:pt x="5" y="151"/>
                                    <a:pt x="3" y="154"/>
                                    <a:pt x="6" y="159"/>
                                  </a:cubicBezTo>
                                  <a:cubicBezTo>
                                    <a:pt x="9" y="164"/>
                                    <a:pt x="12" y="169"/>
                                    <a:pt x="20" y="172"/>
                                  </a:cubicBezTo>
                                  <a:cubicBezTo>
                                    <a:pt x="29" y="175"/>
                                    <a:pt x="34" y="178"/>
                                    <a:pt x="47" y="179"/>
                                  </a:cubicBezTo>
                                  <a:cubicBezTo>
                                    <a:pt x="45" y="188"/>
                                    <a:pt x="44" y="198"/>
                                    <a:pt x="43" y="206"/>
                                  </a:cubicBezTo>
                                  <a:cubicBezTo>
                                    <a:pt x="151" y="206"/>
                                    <a:pt x="151" y="206"/>
                                    <a:pt x="151" y="206"/>
                                  </a:cubicBezTo>
                                  <a:cubicBezTo>
                                    <a:pt x="153" y="181"/>
                                    <a:pt x="159" y="111"/>
                                    <a:pt x="14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903" name="Freeform 113"/>
                            <p:cNvSpPr>
                              <a:spLocks/>
                            </p:cNvSpPr>
                            <p:nvPr/>
                          </p:nvSpPr>
                          <p:spPr bwMode="auto">
                            <a:xfrm>
                              <a:off x="5232401" y="4217988"/>
                              <a:ext cx="395288" cy="385763"/>
                            </a:xfrm>
                            <a:custGeom>
                              <a:avLst/>
                              <a:gdLst>
                                <a:gd name="T0" fmla="*/ 203 w 208"/>
                                <a:gd name="T1" fmla="*/ 164 h 203"/>
                                <a:gd name="T2" fmla="*/ 193 w 208"/>
                                <a:gd name="T3" fmla="*/ 146 h 203"/>
                                <a:gd name="T4" fmla="*/ 182 w 208"/>
                                <a:gd name="T5" fmla="*/ 129 h 203"/>
                                <a:gd name="T6" fmla="*/ 169 w 208"/>
                                <a:gd name="T7" fmla="*/ 111 h 203"/>
                                <a:gd name="T8" fmla="*/ 160 w 208"/>
                                <a:gd name="T9" fmla="*/ 98 h 203"/>
                                <a:gd name="T10" fmla="*/ 147 w 208"/>
                                <a:gd name="T11" fmla="*/ 84 h 203"/>
                                <a:gd name="T12" fmla="*/ 113 w 208"/>
                                <a:gd name="T13" fmla="*/ 82 h 203"/>
                                <a:gd name="T14" fmla="*/ 99 w 208"/>
                                <a:gd name="T15" fmla="*/ 78 h 203"/>
                                <a:gd name="T16" fmla="*/ 107 w 208"/>
                                <a:gd name="T17" fmla="*/ 55 h 203"/>
                                <a:gd name="T18" fmla="*/ 103 w 208"/>
                                <a:gd name="T19" fmla="*/ 40 h 203"/>
                                <a:gd name="T20" fmla="*/ 103 w 208"/>
                                <a:gd name="T21" fmla="*/ 33 h 203"/>
                                <a:gd name="T22" fmla="*/ 99 w 208"/>
                                <a:gd name="T23" fmla="*/ 18 h 203"/>
                                <a:gd name="T24" fmla="*/ 89 w 208"/>
                                <a:gd name="T25" fmla="*/ 8 h 203"/>
                                <a:gd name="T26" fmla="*/ 63 w 208"/>
                                <a:gd name="T27" fmla="*/ 4 h 203"/>
                                <a:gd name="T28" fmla="*/ 44 w 208"/>
                                <a:gd name="T29" fmla="*/ 13 h 203"/>
                                <a:gd name="T30" fmla="*/ 35 w 208"/>
                                <a:gd name="T31" fmla="*/ 40 h 203"/>
                                <a:gd name="T32" fmla="*/ 48 w 208"/>
                                <a:gd name="T33" fmla="*/ 63 h 203"/>
                                <a:gd name="T34" fmla="*/ 52 w 208"/>
                                <a:gd name="T35" fmla="*/ 79 h 203"/>
                                <a:gd name="T36" fmla="*/ 44 w 208"/>
                                <a:gd name="T37" fmla="*/ 86 h 203"/>
                                <a:gd name="T38" fmla="*/ 8 w 208"/>
                                <a:gd name="T39" fmla="*/ 105 h 203"/>
                                <a:gd name="T40" fmla="*/ 4 w 208"/>
                                <a:gd name="T41" fmla="*/ 132 h 203"/>
                                <a:gd name="T42" fmla="*/ 2 w 208"/>
                                <a:gd name="T43" fmla="*/ 171 h 203"/>
                                <a:gd name="T44" fmla="*/ 3 w 208"/>
                                <a:gd name="T45" fmla="*/ 203 h 203"/>
                                <a:gd name="T46" fmla="*/ 205 w 208"/>
                                <a:gd name="T47" fmla="*/ 203 h 203"/>
                                <a:gd name="T48" fmla="*/ 203 w 208"/>
                                <a:gd name="T49" fmla="*/ 16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203">
                                  <a:moveTo>
                                    <a:pt x="203" y="164"/>
                                  </a:moveTo>
                                  <a:cubicBezTo>
                                    <a:pt x="200" y="154"/>
                                    <a:pt x="193" y="153"/>
                                    <a:pt x="193" y="146"/>
                                  </a:cubicBezTo>
                                  <a:cubicBezTo>
                                    <a:pt x="192" y="139"/>
                                    <a:pt x="183" y="133"/>
                                    <a:pt x="182" y="129"/>
                                  </a:cubicBezTo>
                                  <a:cubicBezTo>
                                    <a:pt x="180" y="125"/>
                                    <a:pt x="176" y="116"/>
                                    <a:pt x="169" y="111"/>
                                  </a:cubicBezTo>
                                  <a:cubicBezTo>
                                    <a:pt x="163" y="106"/>
                                    <a:pt x="163" y="106"/>
                                    <a:pt x="160" y="98"/>
                                  </a:cubicBezTo>
                                  <a:cubicBezTo>
                                    <a:pt x="157" y="91"/>
                                    <a:pt x="155" y="87"/>
                                    <a:pt x="147" y="84"/>
                                  </a:cubicBezTo>
                                  <a:cubicBezTo>
                                    <a:pt x="139" y="81"/>
                                    <a:pt x="122" y="83"/>
                                    <a:pt x="113" y="82"/>
                                  </a:cubicBezTo>
                                  <a:cubicBezTo>
                                    <a:pt x="105" y="82"/>
                                    <a:pt x="99" y="78"/>
                                    <a:pt x="99" y="78"/>
                                  </a:cubicBezTo>
                                  <a:cubicBezTo>
                                    <a:pt x="107" y="79"/>
                                    <a:pt x="106" y="63"/>
                                    <a:pt x="107" y="55"/>
                                  </a:cubicBezTo>
                                  <a:cubicBezTo>
                                    <a:pt x="108" y="46"/>
                                    <a:pt x="104" y="42"/>
                                    <a:pt x="103" y="40"/>
                                  </a:cubicBezTo>
                                  <a:cubicBezTo>
                                    <a:pt x="102" y="38"/>
                                    <a:pt x="102" y="38"/>
                                    <a:pt x="103" y="33"/>
                                  </a:cubicBezTo>
                                  <a:cubicBezTo>
                                    <a:pt x="104" y="29"/>
                                    <a:pt x="102" y="24"/>
                                    <a:pt x="99" y="18"/>
                                  </a:cubicBezTo>
                                  <a:cubicBezTo>
                                    <a:pt x="96" y="12"/>
                                    <a:pt x="89" y="8"/>
                                    <a:pt x="89" y="8"/>
                                  </a:cubicBezTo>
                                  <a:cubicBezTo>
                                    <a:pt x="78" y="0"/>
                                    <a:pt x="63" y="4"/>
                                    <a:pt x="63" y="4"/>
                                  </a:cubicBezTo>
                                  <a:cubicBezTo>
                                    <a:pt x="63" y="4"/>
                                    <a:pt x="51" y="6"/>
                                    <a:pt x="44" y="13"/>
                                  </a:cubicBezTo>
                                  <a:cubicBezTo>
                                    <a:pt x="37" y="20"/>
                                    <a:pt x="34" y="30"/>
                                    <a:pt x="35" y="40"/>
                                  </a:cubicBezTo>
                                  <a:cubicBezTo>
                                    <a:pt x="35" y="49"/>
                                    <a:pt x="43" y="58"/>
                                    <a:pt x="48" y="63"/>
                                  </a:cubicBezTo>
                                  <a:cubicBezTo>
                                    <a:pt x="52" y="68"/>
                                    <a:pt x="52" y="75"/>
                                    <a:pt x="52" y="79"/>
                                  </a:cubicBezTo>
                                  <a:cubicBezTo>
                                    <a:pt x="51" y="83"/>
                                    <a:pt x="49" y="83"/>
                                    <a:pt x="44" y="86"/>
                                  </a:cubicBezTo>
                                  <a:cubicBezTo>
                                    <a:pt x="40" y="88"/>
                                    <a:pt x="13" y="97"/>
                                    <a:pt x="8" y="105"/>
                                  </a:cubicBezTo>
                                  <a:cubicBezTo>
                                    <a:pt x="2" y="112"/>
                                    <a:pt x="2" y="124"/>
                                    <a:pt x="4" y="132"/>
                                  </a:cubicBezTo>
                                  <a:cubicBezTo>
                                    <a:pt x="5" y="140"/>
                                    <a:pt x="0" y="152"/>
                                    <a:pt x="2" y="171"/>
                                  </a:cubicBezTo>
                                  <a:cubicBezTo>
                                    <a:pt x="3" y="183"/>
                                    <a:pt x="1" y="194"/>
                                    <a:pt x="3" y="203"/>
                                  </a:cubicBezTo>
                                  <a:cubicBezTo>
                                    <a:pt x="205" y="203"/>
                                    <a:pt x="205" y="203"/>
                                    <a:pt x="205" y="203"/>
                                  </a:cubicBezTo>
                                  <a:cubicBezTo>
                                    <a:pt x="208" y="182"/>
                                    <a:pt x="206" y="172"/>
                                    <a:pt x="203" y="1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904" name="Freeform 114"/>
                            <p:cNvSpPr>
                              <a:spLocks/>
                            </p:cNvSpPr>
                            <p:nvPr/>
                          </p:nvSpPr>
                          <p:spPr bwMode="auto">
                            <a:xfrm>
                              <a:off x="5213351" y="4619626"/>
                              <a:ext cx="782638" cy="266700"/>
                            </a:xfrm>
                            <a:custGeom>
                              <a:avLst/>
                              <a:gdLst>
                                <a:gd name="T0" fmla="*/ 0 w 411"/>
                                <a:gd name="T1" fmla="*/ 0 h 140"/>
                                <a:gd name="T2" fmla="*/ 0 w 411"/>
                                <a:gd name="T3" fmla="*/ 140 h 140"/>
                                <a:gd name="T4" fmla="*/ 411 w 411"/>
                                <a:gd name="T5" fmla="*/ 140 h 140"/>
                                <a:gd name="T6" fmla="*/ 411 w 411"/>
                                <a:gd name="T7" fmla="*/ 0 h 140"/>
                                <a:gd name="T8" fmla="*/ 0 w 411"/>
                                <a:gd name="T9" fmla="*/ 0 h 140"/>
                              </a:gdLst>
                              <a:ahLst/>
                              <a:cxnLst>
                                <a:cxn ang="0">
                                  <a:pos x="T0" y="T1"/>
                                </a:cxn>
                                <a:cxn ang="0">
                                  <a:pos x="T2" y="T3"/>
                                </a:cxn>
                                <a:cxn ang="0">
                                  <a:pos x="T4" y="T5"/>
                                </a:cxn>
                                <a:cxn ang="0">
                                  <a:pos x="T6" y="T7"/>
                                </a:cxn>
                                <a:cxn ang="0">
                                  <a:pos x="T8" y="T9"/>
                                </a:cxn>
                              </a:cxnLst>
                              <a:rect l="0" t="0" r="r" b="b"/>
                              <a:pathLst>
                                <a:path w="411" h="140">
                                  <a:moveTo>
                                    <a:pt x="0" y="0"/>
                                  </a:moveTo>
                                  <a:cubicBezTo>
                                    <a:pt x="0" y="140"/>
                                    <a:pt x="0" y="140"/>
                                    <a:pt x="0" y="140"/>
                                  </a:cubicBezTo>
                                  <a:cubicBezTo>
                                    <a:pt x="0" y="140"/>
                                    <a:pt x="403" y="140"/>
                                    <a:pt x="411" y="140"/>
                                  </a:cubicBezTo>
                                  <a:cubicBezTo>
                                    <a:pt x="411" y="132"/>
                                    <a:pt x="411" y="8"/>
                                    <a:pt x="411" y="0"/>
                                  </a:cubicBezTo>
                                  <a:cubicBezTo>
                                    <a:pt x="403"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sp>
                        <p:nvSpPr>
                          <p:cNvPr id="901" name="TextBox 482"/>
                          <p:cNvSpPr txBox="1"/>
                          <p:nvPr/>
                        </p:nvSpPr>
                        <p:spPr>
                          <a:xfrm>
                            <a:off x="10782540" y="1948780"/>
                            <a:ext cx="1064665" cy="663556"/>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集团高管</a:t>
                            </a:r>
                          </a:p>
                        </p:txBody>
                      </p:sp>
                    </p:grpSp>
                  </p:grpSp>
                  <p:sp>
                    <p:nvSpPr>
                      <p:cNvPr id="880" name="Line 24"/>
                      <p:cNvSpPr>
                        <a:spLocks noChangeShapeType="1"/>
                      </p:cNvSpPr>
                      <p:nvPr/>
                    </p:nvSpPr>
                    <p:spPr bwMode="auto">
                      <a:xfrm rot="16200000">
                        <a:off x="10550242" y="1981230"/>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881" name="TextBox 461"/>
                      <p:cNvSpPr txBox="1"/>
                      <p:nvPr/>
                    </p:nvSpPr>
                    <p:spPr>
                      <a:xfrm>
                        <a:off x="10776000" y="2306414"/>
                        <a:ext cx="961767" cy="292608"/>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部门主管</a:t>
                        </a:r>
                      </a:p>
                    </p:txBody>
                  </p:sp>
                  <p:grpSp>
                    <p:nvGrpSpPr>
                      <p:cNvPr id="882" name="Group 462"/>
                      <p:cNvGrpSpPr/>
                      <p:nvPr/>
                    </p:nvGrpSpPr>
                    <p:grpSpPr>
                      <a:xfrm>
                        <a:off x="10362273" y="2563287"/>
                        <a:ext cx="1223345" cy="884774"/>
                        <a:chOff x="10362271" y="1898316"/>
                        <a:chExt cx="1195471" cy="884774"/>
                      </a:xfrm>
                    </p:grpSpPr>
                    <p:sp>
                      <p:nvSpPr>
                        <p:cNvPr id="895" name="Line 24"/>
                        <p:cNvSpPr>
                          <a:spLocks noChangeShapeType="1"/>
                        </p:cNvSpPr>
                        <p:nvPr/>
                      </p:nvSpPr>
                      <p:spPr bwMode="auto">
                        <a:xfrm rot="16200000">
                          <a:off x="10550242" y="1989976"/>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896" name="TextBox 477"/>
                        <p:cNvSpPr txBox="1"/>
                        <p:nvPr/>
                      </p:nvSpPr>
                      <p:spPr>
                        <a:xfrm>
                          <a:off x="10738249" y="2290647"/>
                          <a:ext cx="819493" cy="492443"/>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二级厂部</a:t>
                          </a:r>
                        </a:p>
                      </p:txBody>
                    </p:sp>
                    <p:sp>
                      <p:nvSpPr>
                        <p:cNvPr id="897" name="Freeform 9"/>
                        <p:cNvSpPr>
                          <a:spLocks noEditPoints="1"/>
                        </p:cNvSpPr>
                        <p:nvPr/>
                      </p:nvSpPr>
                      <p:spPr bwMode="auto">
                        <a:xfrm>
                          <a:off x="10918925" y="1898316"/>
                          <a:ext cx="379134" cy="392332"/>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GB" sz="1351" kern="0">
                            <a:solidFill>
                              <a:srgbClr val="111111"/>
                            </a:solidFill>
                            <a:latin typeface="Arial"/>
                            <a:ea typeface="微软雅黑"/>
                            <a:cs typeface="Calibri"/>
                          </a:endParaRPr>
                        </a:p>
                      </p:txBody>
                    </p:sp>
                  </p:grpSp>
                  <p:grpSp>
                    <p:nvGrpSpPr>
                      <p:cNvPr id="883" name="Group 464"/>
                      <p:cNvGrpSpPr/>
                      <p:nvPr/>
                    </p:nvGrpSpPr>
                    <p:grpSpPr>
                      <a:xfrm>
                        <a:off x="10858417" y="1902318"/>
                        <a:ext cx="615815" cy="440361"/>
                        <a:chOff x="2493963" y="468313"/>
                        <a:chExt cx="590551" cy="619126"/>
                      </a:xfrm>
                    </p:grpSpPr>
                    <p:sp>
                      <p:nvSpPr>
                        <p:cNvPr id="884" name="Rectangle 6"/>
                        <p:cNvSpPr>
                          <a:spLocks noChangeArrowheads="1"/>
                        </p:cNvSpPr>
                        <p:nvPr/>
                      </p:nvSpPr>
                      <p:spPr bwMode="auto">
                        <a:xfrm>
                          <a:off x="3051176" y="606426"/>
                          <a:ext cx="33338" cy="481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5" name="Oval 7"/>
                        <p:cNvSpPr>
                          <a:spLocks noChangeArrowheads="1"/>
                        </p:cNvSpPr>
                        <p:nvPr/>
                      </p:nvSpPr>
                      <p:spPr bwMode="auto">
                        <a:xfrm>
                          <a:off x="2879726" y="468313"/>
                          <a:ext cx="93663" cy="936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6" name="Freeform 8"/>
                        <p:cNvSpPr>
                          <a:spLocks/>
                        </p:cNvSpPr>
                        <p:nvPr/>
                      </p:nvSpPr>
                      <p:spPr bwMode="auto">
                        <a:xfrm>
                          <a:off x="2493963" y="579438"/>
                          <a:ext cx="541338" cy="508000"/>
                        </a:xfrm>
                        <a:custGeom>
                          <a:avLst/>
                          <a:gdLst>
                            <a:gd name="T0" fmla="*/ 241 w 284"/>
                            <a:gd name="T1" fmla="*/ 0 h 267"/>
                            <a:gd name="T2" fmla="*/ 203 w 284"/>
                            <a:gd name="T3" fmla="*/ 17 h 267"/>
                            <a:gd name="T4" fmla="*/ 166 w 284"/>
                            <a:gd name="T5" fmla="*/ 53 h 267"/>
                            <a:gd name="T6" fmla="*/ 111 w 284"/>
                            <a:gd name="T7" fmla="*/ 58 h 267"/>
                            <a:gd name="T8" fmla="*/ 111 w 284"/>
                            <a:gd name="T9" fmla="*/ 76 h 267"/>
                            <a:gd name="T10" fmla="*/ 172 w 284"/>
                            <a:gd name="T11" fmla="*/ 76 h 267"/>
                            <a:gd name="T12" fmla="*/ 214 w 284"/>
                            <a:gd name="T13" fmla="*/ 47 h 267"/>
                            <a:gd name="T14" fmla="*/ 214 w 284"/>
                            <a:gd name="T15" fmla="*/ 107 h 267"/>
                            <a:gd name="T16" fmla="*/ 203 w 284"/>
                            <a:gd name="T17" fmla="*/ 111 h 267"/>
                            <a:gd name="T18" fmla="*/ 203 w 284"/>
                            <a:gd name="T19" fmla="*/ 86 h 267"/>
                            <a:gd name="T20" fmla="*/ 0 w 284"/>
                            <a:gd name="T21" fmla="*/ 86 h 267"/>
                            <a:gd name="T22" fmla="*/ 0 w 284"/>
                            <a:gd name="T23" fmla="*/ 267 h 267"/>
                            <a:gd name="T24" fmla="*/ 203 w 284"/>
                            <a:gd name="T25" fmla="*/ 267 h 267"/>
                            <a:gd name="T26" fmla="*/ 203 w 284"/>
                            <a:gd name="T27" fmla="*/ 163 h 267"/>
                            <a:gd name="T28" fmla="*/ 245 w 284"/>
                            <a:gd name="T29" fmla="*/ 163 h 267"/>
                            <a:gd name="T30" fmla="*/ 282 w 284"/>
                            <a:gd name="T31" fmla="*/ 124 h 267"/>
                            <a:gd name="T32" fmla="*/ 282 w 284"/>
                            <a:gd name="T33" fmla="*/ 39 h 267"/>
                            <a:gd name="T34" fmla="*/ 241 w 284"/>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4" h="267">
                              <a:moveTo>
                                <a:pt x="241" y="0"/>
                              </a:moveTo>
                              <a:cubicBezTo>
                                <a:pt x="241" y="0"/>
                                <a:pt x="222" y="0"/>
                                <a:pt x="203" y="17"/>
                              </a:cubicBezTo>
                              <a:cubicBezTo>
                                <a:pt x="185" y="34"/>
                                <a:pt x="166" y="53"/>
                                <a:pt x="166" y="53"/>
                              </a:cubicBezTo>
                              <a:cubicBezTo>
                                <a:pt x="111" y="58"/>
                                <a:pt x="111" y="58"/>
                                <a:pt x="111" y="58"/>
                              </a:cubicBezTo>
                              <a:cubicBezTo>
                                <a:pt x="111" y="76"/>
                                <a:pt x="111" y="76"/>
                                <a:pt x="111" y="76"/>
                              </a:cubicBezTo>
                              <a:cubicBezTo>
                                <a:pt x="172" y="76"/>
                                <a:pt x="172" y="76"/>
                                <a:pt x="172" y="76"/>
                              </a:cubicBezTo>
                              <a:cubicBezTo>
                                <a:pt x="214" y="47"/>
                                <a:pt x="214" y="47"/>
                                <a:pt x="214" y="47"/>
                              </a:cubicBezTo>
                              <a:cubicBezTo>
                                <a:pt x="214" y="107"/>
                                <a:pt x="214" y="107"/>
                                <a:pt x="214" y="107"/>
                              </a:cubicBezTo>
                              <a:cubicBezTo>
                                <a:pt x="203" y="111"/>
                                <a:pt x="203" y="111"/>
                                <a:pt x="203" y="111"/>
                              </a:cubicBezTo>
                              <a:cubicBezTo>
                                <a:pt x="203" y="86"/>
                                <a:pt x="203" y="86"/>
                                <a:pt x="203" y="86"/>
                              </a:cubicBezTo>
                              <a:cubicBezTo>
                                <a:pt x="0" y="86"/>
                                <a:pt x="0" y="86"/>
                                <a:pt x="0" y="86"/>
                              </a:cubicBezTo>
                              <a:cubicBezTo>
                                <a:pt x="0" y="267"/>
                                <a:pt x="0" y="267"/>
                                <a:pt x="0" y="267"/>
                              </a:cubicBezTo>
                              <a:cubicBezTo>
                                <a:pt x="203" y="267"/>
                                <a:pt x="203" y="267"/>
                                <a:pt x="203" y="267"/>
                              </a:cubicBezTo>
                              <a:cubicBezTo>
                                <a:pt x="203" y="163"/>
                                <a:pt x="203" y="163"/>
                                <a:pt x="203" y="163"/>
                              </a:cubicBezTo>
                              <a:cubicBezTo>
                                <a:pt x="245" y="163"/>
                                <a:pt x="245" y="163"/>
                                <a:pt x="245" y="163"/>
                              </a:cubicBezTo>
                              <a:cubicBezTo>
                                <a:pt x="245" y="163"/>
                                <a:pt x="282" y="163"/>
                                <a:pt x="282" y="124"/>
                              </a:cubicBezTo>
                              <a:cubicBezTo>
                                <a:pt x="282" y="93"/>
                                <a:pt x="282" y="39"/>
                                <a:pt x="282" y="39"/>
                              </a:cubicBezTo>
                              <a:cubicBezTo>
                                <a:pt x="282" y="39"/>
                                <a:pt x="284" y="1"/>
                                <a:pt x="2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7" name="Rectangle 9"/>
                        <p:cNvSpPr>
                          <a:spLocks noChangeArrowheads="1"/>
                        </p:cNvSpPr>
                        <p:nvPr/>
                      </p:nvSpPr>
                      <p:spPr bwMode="auto">
                        <a:xfrm>
                          <a:off x="2517776" y="70485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8" name="Rectangle 10"/>
                        <p:cNvSpPr>
                          <a:spLocks noChangeArrowheads="1"/>
                        </p:cNvSpPr>
                        <p:nvPr/>
                      </p:nvSpPr>
                      <p:spPr bwMode="auto">
                        <a:xfrm>
                          <a:off x="2517776" y="642938"/>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89" name="Rectangle 11"/>
                        <p:cNvSpPr>
                          <a:spLocks noChangeArrowheads="1"/>
                        </p:cNvSpPr>
                        <p:nvPr/>
                      </p:nvSpPr>
                      <p:spPr bwMode="auto">
                        <a:xfrm>
                          <a:off x="2517776" y="581026"/>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0" name="Rectangle 12"/>
                        <p:cNvSpPr>
                          <a:spLocks noChangeArrowheads="1"/>
                        </p:cNvSpPr>
                        <p:nvPr/>
                      </p:nvSpPr>
                      <p:spPr bwMode="auto">
                        <a:xfrm>
                          <a:off x="2517776" y="52070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1" name="Rectangle 13"/>
                        <p:cNvSpPr>
                          <a:spLocks noChangeArrowheads="1"/>
                        </p:cNvSpPr>
                        <p:nvPr/>
                      </p:nvSpPr>
                      <p:spPr bwMode="auto">
                        <a:xfrm>
                          <a:off x="2495551" y="674688"/>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2" name="Rectangle 14"/>
                        <p:cNvSpPr>
                          <a:spLocks noChangeArrowheads="1"/>
                        </p:cNvSpPr>
                        <p:nvPr/>
                      </p:nvSpPr>
                      <p:spPr bwMode="auto">
                        <a:xfrm>
                          <a:off x="2495551" y="612776"/>
                          <a:ext cx="142875"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3" name="Rectangle 15"/>
                        <p:cNvSpPr>
                          <a:spLocks noChangeArrowheads="1"/>
                        </p:cNvSpPr>
                        <p:nvPr/>
                      </p:nvSpPr>
                      <p:spPr bwMode="auto">
                        <a:xfrm>
                          <a:off x="2495551" y="550863"/>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894" name="Freeform 16"/>
                        <p:cNvSpPr>
                          <a:spLocks/>
                        </p:cNvSpPr>
                        <p:nvPr/>
                      </p:nvSpPr>
                      <p:spPr bwMode="auto">
                        <a:xfrm>
                          <a:off x="2732088" y="608013"/>
                          <a:ext cx="39688" cy="66675"/>
                        </a:xfrm>
                        <a:custGeom>
                          <a:avLst/>
                          <a:gdLst>
                            <a:gd name="T0" fmla="*/ 25 w 25"/>
                            <a:gd name="T1" fmla="*/ 3 h 42"/>
                            <a:gd name="T2" fmla="*/ 14 w 25"/>
                            <a:gd name="T3" fmla="*/ 0 h 42"/>
                            <a:gd name="T4" fmla="*/ 0 w 25"/>
                            <a:gd name="T5" fmla="*/ 42 h 42"/>
                            <a:gd name="T6" fmla="*/ 13 w 25"/>
                            <a:gd name="T7" fmla="*/ 40 h 42"/>
                            <a:gd name="T8" fmla="*/ 25 w 25"/>
                            <a:gd name="T9" fmla="*/ 3 h 42"/>
                          </a:gdLst>
                          <a:ahLst/>
                          <a:cxnLst>
                            <a:cxn ang="0">
                              <a:pos x="T0" y="T1"/>
                            </a:cxn>
                            <a:cxn ang="0">
                              <a:pos x="T2" y="T3"/>
                            </a:cxn>
                            <a:cxn ang="0">
                              <a:pos x="T4" y="T5"/>
                            </a:cxn>
                            <a:cxn ang="0">
                              <a:pos x="T6" y="T7"/>
                            </a:cxn>
                            <a:cxn ang="0">
                              <a:pos x="T8" y="T9"/>
                            </a:cxn>
                          </a:cxnLst>
                          <a:rect l="0" t="0" r="r" b="b"/>
                          <a:pathLst>
                            <a:path w="25" h="42">
                              <a:moveTo>
                                <a:pt x="25" y="3"/>
                              </a:moveTo>
                              <a:lnTo>
                                <a:pt x="14" y="0"/>
                              </a:lnTo>
                              <a:lnTo>
                                <a:pt x="0" y="42"/>
                              </a:lnTo>
                              <a:lnTo>
                                <a:pt x="13" y="40"/>
                              </a:lnTo>
                              <a:lnTo>
                                <a:pt x="2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grpSp>
                <p:grpSp>
                  <p:nvGrpSpPr>
                    <p:cNvPr id="871" name="Group 450"/>
                    <p:cNvGrpSpPr/>
                    <p:nvPr/>
                  </p:nvGrpSpPr>
                  <p:grpSpPr>
                    <a:xfrm>
                      <a:off x="8757030" y="2473920"/>
                      <a:ext cx="961767" cy="1842330"/>
                      <a:chOff x="9527010" y="2498843"/>
                      <a:chExt cx="961767" cy="1842330"/>
                    </a:xfrm>
                  </p:grpSpPr>
                  <p:sp>
                    <p:nvSpPr>
                      <p:cNvPr id="872" name="右箭头 1534"/>
                      <p:cNvSpPr>
                        <a:spLocks noChangeArrowheads="1"/>
                      </p:cNvSpPr>
                      <p:nvPr/>
                    </p:nvSpPr>
                    <p:spPr bwMode="auto">
                      <a:xfrm>
                        <a:off x="9867008" y="4041136"/>
                        <a:ext cx="42889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873" name="Rectangle 452"/>
                      <p:cNvSpPr/>
                      <p:nvPr/>
                    </p:nvSpPr>
                    <p:spPr>
                      <a:xfrm>
                        <a:off x="9644123" y="3418405"/>
                        <a:ext cx="735867" cy="677108"/>
                      </a:xfrm>
                      <a:prstGeom prst="rect">
                        <a:avLst/>
                      </a:prstGeom>
                    </p:spPr>
                    <p:txBody>
                      <a:bodyPr wrap="square">
                        <a:spAutoFit/>
                      </a:bodyPr>
                      <a:lstStyle/>
                      <a:p>
                        <a:pPr algn="ctr"/>
                        <a:r>
                          <a:rPr lang="zh-CN" altLang="en-US" sz="900" b="1" kern="0" dirty="0">
                            <a:solidFill>
                              <a:srgbClr val="111111"/>
                            </a:solidFill>
                            <a:latin typeface="微软雅黑" pitchFamily="34" charset="-122"/>
                            <a:ea typeface="微软雅黑" pitchFamily="34" charset="-122"/>
                            <a:cs typeface="Calibri"/>
                          </a:rPr>
                          <a:t>智能决策可视化平台</a:t>
                        </a:r>
                      </a:p>
                    </p:txBody>
                  </p:sp>
                  <p:pic>
                    <p:nvPicPr>
                      <p:cNvPr id="874"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27010" y="2498843"/>
                        <a:ext cx="961767" cy="96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856" name="Rounded Rectangle 434"/>
                  <p:cNvSpPr/>
                  <p:nvPr/>
                </p:nvSpPr>
                <p:spPr>
                  <a:xfrm>
                    <a:off x="2147833" y="3197267"/>
                    <a:ext cx="887916" cy="565560"/>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675" kern="0" dirty="0">
                        <a:solidFill>
                          <a:srgbClr val="FFFFFF"/>
                        </a:solidFill>
                        <a:latin typeface="Arial"/>
                        <a:ea typeface="微软雅黑"/>
                        <a:cs typeface="Calibri"/>
                      </a:rPr>
                      <a:t>ETL(</a:t>
                    </a:r>
                    <a:r>
                      <a:rPr kumimoji="1" lang="en-US" altLang="zh-CN" sz="675" kern="0" dirty="0" err="1">
                        <a:solidFill>
                          <a:srgbClr val="FFFFFF"/>
                        </a:solidFill>
                        <a:latin typeface="Arial"/>
                        <a:ea typeface="微软雅黑"/>
                        <a:cs typeface="Calibri"/>
                      </a:rPr>
                      <a:t>DaraX</a:t>
                    </a:r>
                    <a:r>
                      <a:rPr kumimoji="1" lang="zh-CN" altLang="en-US" sz="675" kern="0" dirty="0">
                        <a:solidFill>
                          <a:srgbClr val="FFFFFF"/>
                        </a:solidFill>
                        <a:latin typeface="Arial"/>
                        <a:ea typeface="微软雅黑"/>
                        <a:cs typeface="Calibri"/>
                      </a:rPr>
                      <a:t>离线数据同步</a:t>
                    </a:r>
                    <a:r>
                      <a:rPr kumimoji="1" lang="en-US" altLang="zh-CN" sz="675" kern="0" dirty="0">
                        <a:solidFill>
                          <a:srgbClr val="FFFFFF"/>
                        </a:solidFill>
                        <a:latin typeface="Arial"/>
                        <a:ea typeface="微软雅黑"/>
                        <a:cs typeface="Calibri"/>
                      </a:rPr>
                      <a:t>)</a:t>
                    </a:r>
                    <a:endParaRPr kumimoji="1" lang="zh-CN" altLang="en-US" sz="675" kern="0" dirty="0">
                      <a:solidFill>
                        <a:srgbClr val="FFFFFF"/>
                      </a:solidFill>
                      <a:latin typeface="Arial"/>
                      <a:ea typeface="微软雅黑"/>
                      <a:cs typeface="Calibri"/>
                    </a:endParaRPr>
                  </a:p>
                </p:txBody>
              </p:sp>
            </p:grpSp>
            <p:sp>
              <p:nvSpPr>
                <p:cNvPr id="854" name="圆角矩形 816"/>
                <p:cNvSpPr/>
                <p:nvPr/>
              </p:nvSpPr>
              <p:spPr>
                <a:xfrm>
                  <a:off x="6249182" y="1543798"/>
                  <a:ext cx="2383376" cy="216653"/>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en-US" altLang="zh-CN" sz="1200" kern="0" dirty="0">
                      <a:solidFill>
                        <a:srgbClr val="002060"/>
                      </a:solidFill>
                      <a:latin typeface="微软雅黑" pitchFamily="34" charset="-122"/>
                      <a:ea typeface="微软雅黑" pitchFamily="34" charset="-122"/>
                      <a:cs typeface="Calibri"/>
                    </a:rPr>
                    <a:t>python</a:t>
                  </a:r>
                  <a:r>
                    <a:rPr lang="zh-CN" altLang="en-US" sz="1200" kern="0" dirty="0">
                      <a:solidFill>
                        <a:srgbClr val="002060"/>
                      </a:solidFill>
                      <a:latin typeface="微软雅黑" pitchFamily="34" charset="-122"/>
                      <a:ea typeface="微软雅黑" pitchFamily="34" charset="-122"/>
                      <a:cs typeface="Calibri"/>
                    </a:rPr>
                    <a:t>、</a:t>
                  </a:r>
                  <a:r>
                    <a:rPr lang="en-US" altLang="zh-CN" sz="1200" kern="0" dirty="0">
                      <a:solidFill>
                        <a:srgbClr val="002060"/>
                      </a:solidFill>
                      <a:latin typeface="微软雅黑" pitchFamily="34" charset="-122"/>
                      <a:ea typeface="微软雅黑" pitchFamily="34" charset="-122"/>
                      <a:cs typeface="Calibri"/>
                    </a:rPr>
                    <a:t>spark</a:t>
                  </a:r>
                  <a:endParaRPr lang="zh-CN" altLang="en-US" sz="1200" kern="0" dirty="0">
                    <a:solidFill>
                      <a:srgbClr val="002060"/>
                    </a:solidFill>
                    <a:latin typeface="微软雅黑" pitchFamily="34" charset="-122"/>
                    <a:ea typeface="微软雅黑" pitchFamily="34" charset="-122"/>
                    <a:cs typeface="Calibri"/>
                  </a:endParaRPr>
                </a:p>
              </p:txBody>
            </p:sp>
          </p:grpSp>
          <p:sp>
            <p:nvSpPr>
              <p:cNvPr id="851" name="矩形 1467"/>
              <p:cNvSpPr>
                <a:spLocks noChangeArrowheads="1"/>
              </p:cNvSpPr>
              <p:nvPr/>
            </p:nvSpPr>
            <p:spPr bwMode="auto">
              <a:xfrm>
                <a:off x="2137421" y="1521593"/>
                <a:ext cx="955148" cy="498537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852" name="Text Box 1121"/>
              <p:cNvSpPr txBox="1">
                <a:spLocks noChangeArrowheads="1"/>
              </p:cNvSpPr>
              <p:nvPr/>
            </p:nvSpPr>
            <p:spPr bwMode="auto">
              <a:xfrm>
                <a:off x="2105051" y="1192513"/>
                <a:ext cx="1100731"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数据转换</a:t>
                </a:r>
              </a:p>
            </p:txBody>
          </p:sp>
        </p:grpSp>
        <p:pic>
          <p:nvPicPr>
            <p:cNvPr id="848" name="图片 610">
              <a:extLst>
                <a:ext uri="{FF2B5EF4-FFF2-40B4-BE49-F238E27FC236}">
                  <a16:creationId xmlns="" xmlns:a16="http://schemas.microsoft.com/office/drawing/2014/main" id="{CDB810F0-0FDC-4C4B-ABE1-544D96820F2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69861" y="4364048"/>
              <a:ext cx="474580" cy="474580"/>
            </a:xfrm>
            <a:prstGeom prst="rect">
              <a:avLst/>
            </a:prstGeom>
          </p:spPr>
        </p:pic>
        <p:pic>
          <p:nvPicPr>
            <p:cNvPr id="849" name="图片 611">
              <a:extLst>
                <a:ext uri="{FF2B5EF4-FFF2-40B4-BE49-F238E27FC236}">
                  <a16:creationId xmlns="" xmlns:a16="http://schemas.microsoft.com/office/drawing/2014/main" id="{8B94FB96-7507-4AE8-87D6-D704ED11C28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10663" y="4365637"/>
              <a:ext cx="474580" cy="474580"/>
            </a:xfrm>
            <a:prstGeom prst="rect">
              <a:avLst/>
            </a:prstGeom>
          </p:spPr>
        </p:pic>
      </p:grpSp>
      <p:cxnSp>
        <p:nvCxnSpPr>
          <p:cNvPr id="1264" name="直接连接符 1769">
            <a:extLst>
              <a:ext uri="{FF2B5EF4-FFF2-40B4-BE49-F238E27FC236}">
                <a16:creationId xmlns="" xmlns:a16="http://schemas.microsoft.com/office/drawing/2014/main" id="{4FEBF9CB-7CFB-4F3C-9A9A-5B6DFDE801B5}"/>
              </a:ext>
            </a:extLst>
          </p:cNvPr>
          <p:cNvCxnSpPr>
            <a:cxnSpLocks noChangeShapeType="1"/>
          </p:cNvCxnSpPr>
          <p:nvPr/>
        </p:nvCxnSpPr>
        <p:spPr bwMode="auto">
          <a:xfrm flipH="1">
            <a:off x="1787710" y="1725416"/>
            <a:ext cx="7950" cy="4259936"/>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cxnSp>
        <p:nvCxnSpPr>
          <p:cNvPr id="1265" name="直接连接符 1769">
            <a:extLst>
              <a:ext uri="{FF2B5EF4-FFF2-40B4-BE49-F238E27FC236}">
                <a16:creationId xmlns="" xmlns:a16="http://schemas.microsoft.com/office/drawing/2014/main" id="{912E8DE3-E457-4461-8A74-EDDD373BBF21}"/>
              </a:ext>
            </a:extLst>
          </p:cNvPr>
          <p:cNvCxnSpPr>
            <a:cxnSpLocks noChangeShapeType="1"/>
          </p:cNvCxnSpPr>
          <p:nvPr/>
        </p:nvCxnSpPr>
        <p:spPr bwMode="auto">
          <a:xfrm flipH="1">
            <a:off x="7624695" y="1688998"/>
            <a:ext cx="7950" cy="4259936"/>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cxnSp>
        <p:nvCxnSpPr>
          <p:cNvPr id="1266" name="直接连接符 1769">
            <a:extLst>
              <a:ext uri="{FF2B5EF4-FFF2-40B4-BE49-F238E27FC236}">
                <a16:creationId xmlns="" xmlns:a16="http://schemas.microsoft.com/office/drawing/2014/main" id="{19DD829A-E8C9-4EB6-AEE5-F1D0F203B96B}"/>
              </a:ext>
            </a:extLst>
          </p:cNvPr>
          <p:cNvCxnSpPr>
            <a:cxnSpLocks noChangeShapeType="1"/>
          </p:cNvCxnSpPr>
          <p:nvPr/>
        </p:nvCxnSpPr>
        <p:spPr bwMode="auto">
          <a:xfrm flipH="1">
            <a:off x="8592815" y="1674817"/>
            <a:ext cx="7950" cy="4259936"/>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sp>
        <p:nvSpPr>
          <p:cNvPr id="1267" name="文本框 90"/>
          <p:cNvSpPr txBox="1"/>
          <p:nvPr/>
        </p:nvSpPr>
        <p:spPr>
          <a:xfrm>
            <a:off x="3571267" y="873690"/>
            <a:ext cx="2024047" cy="461665"/>
          </a:xfrm>
          <a:prstGeom prst="rect">
            <a:avLst/>
          </a:prstGeom>
          <a:noFill/>
        </p:spPr>
        <p:txBody>
          <a:bodyPr wrap="square" rtlCol="0">
            <a:spAutoFit/>
          </a:bodyPr>
          <a:lstStyle/>
          <a:p>
            <a:pPr algn="ct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系统总体框架</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0302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sp>
        <p:nvSpPr>
          <p:cNvPr id="108" name="文本框 90"/>
          <p:cNvSpPr txBox="1"/>
          <p:nvPr/>
        </p:nvSpPr>
        <p:spPr>
          <a:xfrm>
            <a:off x="3665592" y="932991"/>
            <a:ext cx="181281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p>
        </p:txBody>
      </p:sp>
      <p:grpSp>
        <p:nvGrpSpPr>
          <p:cNvPr id="109" name="组合 108">
            <a:extLst>
              <a:ext uri="{FF2B5EF4-FFF2-40B4-BE49-F238E27FC236}">
                <a16:creationId xmlns="" xmlns:a16="http://schemas.microsoft.com/office/drawing/2014/main" id="{8F0587B6-2CFA-416D-A9F2-69EA522E342B}"/>
              </a:ext>
            </a:extLst>
          </p:cNvPr>
          <p:cNvGrpSpPr/>
          <p:nvPr/>
        </p:nvGrpSpPr>
        <p:grpSpPr>
          <a:xfrm>
            <a:off x="263484" y="1945650"/>
            <a:ext cx="8253626" cy="3496617"/>
            <a:chOff x="469222" y="2037090"/>
            <a:chExt cx="8253626" cy="3496617"/>
          </a:xfrm>
        </p:grpSpPr>
        <p:sp>
          <p:nvSpPr>
            <p:cNvPr id="110" name="矩形 21"/>
            <p:cNvSpPr/>
            <p:nvPr/>
          </p:nvSpPr>
          <p:spPr>
            <a:xfrm>
              <a:off x="921856" y="2681099"/>
              <a:ext cx="3843444" cy="4928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关系型数据：</a:t>
              </a:r>
              <a:r>
                <a:rPr lang="en-US" altLang="zh-CN" sz="1400" b="1" dirty="0">
                  <a:solidFill>
                    <a:schemeClr val="tx1"/>
                  </a:solidFill>
                  <a:latin typeface="微软雅黑" panose="020B0503020204020204" pitchFamily="34" charset="-122"/>
                  <a:ea typeface="微软雅黑" panose="020B0503020204020204" pitchFamily="34" charset="-122"/>
                </a:rPr>
                <a:t>Oracle</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1" name="矩形 22"/>
            <p:cNvSpPr/>
            <p:nvPr/>
          </p:nvSpPr>
          <p:spPr>
            <a:xfrm>
              <a:off x="4764840" y="2681103"/>
              <a:ext cx="1468906" cy="4928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00" b="1" dirty="0">
                  <a:solidFill>
                    <a:schemeClr val="tx1"/>
                  </a:solidFill>
                  <a:latin typeface="微软雅黑" panose="020B0503020204020204" pitchFamily="34" charset="-122"/>
                  <a:ea typeface="微软雅黑" panose="020B0503020204020204" pitchFamily="34" charset="-122"/>
                </a:rPr>
                <a:t>文件数据：</a:t>
              </a:r>
              <a:r>
                <a:rPr lang="en-US" altLang="zh-CN" sz="1300" b="1" dirty="0">
                  <a:solidFill>
                    <a:schemeClr val="tx1"/>
                  </a:solidFill>
                  <a:latin typeface="微软雅黑" panose="020B0503020204020204" pitchFamily="34" charset="-122"/>
                  <a:ea typeface="微软雅黑" panose="020B0503020204020204" pitchFamily="34" charset="-122"/>
                </a:rPr>
                <a:t>HDFS</a:t>
              </a:r>
              <a:endParaRPr lang="zh-CN" altLang="en-US" sz="1300" b="1" dirty="0">
                <a:solidFill>
                  <a:schemeClr val="tx1"/>
                </a:solidFill>
                <a:latin typeface="微软雅黑" panose="020B0503020204020204" pitchFamily="34" charset="-122"/>
                <a:ea typeface="微软雅黑" panose="020B0503020204020204" pitchFamily="34" charset="-122"/>
              </a:endParaRPr>
            </a:p>
          </p:txBody>
        </p:sp>
        <p:grpSp>
          <p:nvGrpSpPr>
            <p:cNvPr id="112" name="组合 41"/>
            <p:cNvGrpSpPr/>
            <p:nvPr/>
          </p:nvGrpSpPr>
          <p:grpSpPr>
            <a:xfrm>
              <a:off x="5239607" y="3172619"/>
              <a:ext cx="541667" cy="963769"/>
              <a:chOff x="8240859" y="3478041"/>
              <a:chExt cx="839537" cy="1347958"/>
            </a:xfrm>
            <a:solidFill>
              <a:srgbClr val="FFFF00"/>
            </a:solidFill>
          </p:grpSpPr>
          <p:sp>
            <p:nvSpPr>
              <p:cNvPr id="188"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报表</a:t>
                </a:r>
              </a:p>
            </p:txBody>
          </p:sp>
          <p:pic>
            <p:nvPicPr>
              <p:cNvPr id="189"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3" name="组合 87"/>
            <p:cNvGrpSpPr/>
            <p:nvPr/>
          </p:nvGrpSpPr>
          <p:grpSpPr>
            <a:xfrm>
              <a:off x="5773514" y="3173970"/>
              <a:ext cx="452812" cy="963600"/>
              <a:chOff x="9065836" y="3478042"/>
              <a:chExt cx="842206" cy="1347958"/>
            </a:xfrm>
            <a:solidFill>
              <a:srgbClr val="FFFF00"/>
            </a:solidFill>
          </p:grpSpPr>
          <p:sp>
            <p:nvSpPr>
              <p:cNvPr id="186"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电子表格</a:t>
                </a:r>
              </a:p>
            </p:txBody>
          </p:sp>
          <p:pic>
            <p:nvPicPr>
              <p:cNvPr id="187"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4" name="组合 42"/>
            <p:cNvGrpSpPr/>
            <p:nvPr/>
          </p:nvGrpSpPr>
          <p:grpSpPr>
            <a:xfrm>
              <a:off x="4766752" y="3175416"/>
              <a:ext cx="532464" cy="960803"/>
              <a:chOff x="7325762" y="3481947"/>
              <a:chExt cx="857720" cy="1344046"/>
            </a:xfrm>
            <a:solidFill>
              <a:srgbClr val="FFFF00"/>
            </a:solidFill>
          </p:grpSpPr>
          <p:sp>
            <p:nvSpPr>
              <p:cNvPr id="184"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文档</a:t>
                </a:r>
              </a:p>
            </p:txBody>
          </p:sp>
          <p:pic>
            <p:nvPicPr>
              <p:cNvPr id="18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5" name="组合 7"/>
            <p:cNvGrpSpPr/>
            <p:nvPr/>
          </p:nvGrpSpPr>
          <p:grpSpPr>
            <a:xfrm>
              <a:off x="921856" y="3173967"/>
              <a:ext cx="3842985" cy="963600"/>
              <a:chOff x="2273684" y="2513061"/>
              <a:chExt cx="7642328" cy="1345972"/>
            </a:xfrm>
            <a:solidFill>
              <a:srgbClr val="FFFF00"/>
            </a:solidFill>
          </p:grpSpPr>
          <p:sp>
            <p:nvSpPr>
              <p:cNvPr id="182" name="矩形 20"/>
              <p:cNvSpPr/>
              <p:nvPr/>
            </p:nvSpPr>
            <p:spPr>
              <a:xfrm>
                <a:off x="2273684" y="2513061"/>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50" b="1" dirty="0">
                    <a:solidFill>
                      <a:schemeClr val="tx1"/>
                    </a:solidFill>
                    <a:latin typeface="微软雅黑" panose="020B0503020204020204" pitchFamily="34" charset="-122"/>
                    <a:ea typeface="微软雅黑" panose="020B0503020204020204" pitchFamily="34" charset="-122"/>
                  </a:rPr>
                  <a:t>     </a:t>
                </a:r>
              </a:p>
            </p:txBody>
          </p:sp>
          <p:pic>
            <p:nvPicPr>
              <p:cNvPr id="183"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4733" y="2628106"/>
                <a:ext cx="648212" cy="40872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6" name="组合 88"/>
            <p:cNvGrpSpPr/>
            <p:nvPr/>
          </p:nvGrpSpPr>
          <p:grpSpPr>
            <a:xfrm>
              <a:off x="954848" y="2041755"/>
              <a:ext cx="5272279" cy="642645"/>
              <a:chOff x="2306607" y="1230653"/>
              <a:chExt cx="7598678" cy="1142185"/>
            </a:xfrm>
            <a:solidFill>
              <a:srgbClr val="92D050"/>
            </a:solidFill>
          </p:grpSpPr>
          <p:sp>
            <p:nvSpPr>
              <p:cNvPr id="176" name="矩形 16"/>
              <p:cNvSpPr/>
              <p:nvPr/>
            </p:nvSpPr>
            <p:spPr>
              <a:xfrm>
                <a:off x="2306607" y="1230653"/>
                <a:ext cx="7598678"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微软雅黑" panose="020B0503020204020204" pitchFamily="34" charset="-122"/>
                  <a:ea typeface="微软雅黑" panose="020B0503020204020204" pitchFamily="34" charset="-122"/>
                </a:endParaRPr>
              </a:p>
            </p:txBody>
          </p:sp>
          <p:sp>
            <p:nvSpPr>
              <p:cNvPr id="177" name="圆角矩形 8"/>
              <p:cNvSpPr/>
              <p:nvPr/>
            </p:nvSpPr>
            <p:spPr>
              <a:xfrm>
                <a:off x="6054008" y="1341549"/>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用户管理</a:t>
                </a:r>
              </a:p>
            </p:txBody>
          </p:sp>
          <p:sp>
            <p:nvSpPr>
              <p:cNvPr id="178" name="圆角矩形 25"/>
              <p:cNvSpPr/>
              <p:nvPr/>
            </p:nvSpPr>
            <p:spPr>
              <a:xfrm>
                <a:off x="6054008" y="1864345"/>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权限管理</a:t>
                </a:r>
              </a:p>
            </p:txBody>
          </p:sp>
          <p:sp>
            <p:nvSpPr>
              <p:cNvPr id="179" name="圆角矩形 26"/>
              <p:cNvSpPr/>
              <p:nvPr/>
            </p:nvSpPr>
            <p:spPr>
              <a:xfrm>
                <a:off x="8192408" y="1887525"/>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容灾备份</a:t>
                </a:r>
              </a:p>
            </p:txBody>
          </p:sp>
          <p:sp>
            <p:nvSpPr>
              <p:cNvPr id="180" name="圆角矩形 27"/>
              <p:cNvSpPr/>
              <p:nvPr/>
            </p:nvSpPr>
            <p:spPr>
              <a:xfrm>
                <a:off x="8175427" y="1345073"/>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日志管理</a:t>
                </a:r>
              </a:p>
            </p:txBody>
          </p:sp>
          <p:sp>
            <p:nvSpPr>
              <p:cNvPr id="181" name="文本框 9"/>
              <p:cNvSpPr txBox="1"/>
              <p:nvPr/>
            </p:nvSpPr>
            <p:spPr>
              <a:xfrm>
                <a:off x="3103941" y="1487305"/>
                <a:ext cx="2412999" cy="601718"/>
              </a:xfrm>
              <a:prstGeom prst="rect">
                <a:avLst/>
              </a:prstGeom>
              <a:grp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数据管理层</a:t>
                </a:r>
              </a:p>
            </p:txBody>
          </p:sp>
        </p:grpSp>
        <p:grpSp>
          <p:nvGrpSpPr>
            <p:cNvPr id="117" name="组合 18"/>
            <p:cNvGrpSpPr/>
            <p:nvPr/>
          </p:nvGrpSpPr>
          <p:grpSpPr>
            <a:xfrm>
              <a:off x="921858" y="4632506"/>
              <a:ext cx="810459" cy="476118"/>
              <a:chOff x="2262957" y="5940422"/>
              <a:chExt cx="1725567" cy="797417"/>
            </a:xfrm>
            <a:solidFill>
              <a:srgbClr val="FF9933"/>
            </a:solidFill>
          </p:grpSpPr>
          <p:sp>
            <p:nvSpPr>
              <p:cNvPr id="174" name="矩形 34"/>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ERP</a:t>
                </a:r>
              </a:p>
            </p:txBody>
          </p:sp>
          <p:pic>
            <p:nvPicPr>
              <p:cNvPr id="175"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118" name="组合 36"/>
            <p:cNvGrpSpPr/>
            <p:nvPr/>
          </p:nvGrpSpPr>
          <p:grpSpPr>
            <a:xfrm>
              <a:off x="1732322" y="4632506"/>
              <a:ext cx="806965" cy="462842"/>
              <a:chOff x="2262957" y="5940422"/>
              <a:chExt cx="1725569" cy="797417"/>
            </a:xfrm>
            <a:solidFill>
              <a:srgbClr val="FF9933"/>
            </a:solidFill>
          </p:grpSpPr>
          <p:sp>
            <p:nvSpPr>
              <p:cNvPr id="172" name="矩形 3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MES</a:t>
                </a:r>
              </a:p>
            </p:txBody>
          </p:sp>
          <p:pic>
            <p:nvPicPr>
              <p:cNvPr id="173" name="图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119" name="组合 24"/>
            <p:cNvGrpSpPr/>
            <p:nvPr/>
          </p:nvGrpSpPr>
          <p:grpSpPr>
            <a:xfrm>
              <a:off x="2539284" y="4632506"/>
              <a:ext cx="1207961" cy="463469"/>
              <a:chOff x="5363261" y="5940421"/>
              <a:chExt cx="2297079" cy="797417"/>
            </a:xfrm>
            <a:solidFill>
              <a:srgbClr val="FF9933"/>
            </a:solidFill>
          </p:grpSpPr>
          <p:sp>
            <p:nvSpPr>
              <p:cNvPr id="170" name="矩形 40"/>
              <p:cNvSpPr/>
              <p:nvPr/>
            </p:nvSpPr>
            <p:spPr>
              <a:xfrm>
                <a:off x="5363261" y="5940421"/>
                <a:ext cx="229707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en-US" sz="1400" b="1" dirty="0">
                    <a:solidFill>
                      <a:schemeClr val="tx1"/>
                    </a:solidFill>
                    <a:latin typeface="微软雅黑" panose="020B0503020204020204" pitchFamily="34" charset="-122"/>
                    <a:ea typeface="微软雅黑" panose="020B0503020204020204" pitchFamily="34" charset="-122"/>
                  </a:rPr>
                  <a:t>文本文档</a:t>
                </a:r>
              </a:p>
            </p:txBody>
          </p:sp>
          <p:pic>
            <p:nvPicPr>
              <p:cNvPr id="171"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48299" y="6109188"/>
                <a:ext cx="467404" cy="467404"/>
              </a:xfrm>
              <a:prstGeom prst="rect">
                <a:avLst/>
              </a:prstGeom>
              <a:grpFill/>
            </p:spPr>
          </p:pic>
        </p:grpSp>
        <p:grpSp>
          <p:nvGrpSpPr>
            <p:cNvPr id="120" name="组合 53"/>
            <p:cNvGrpSpPr/>
            <p:nvPr/>
          </p:nvGrpSpPr>
          <p:grpSpPr>
            <a:xfrm>
              <a:off x="3747244" y="4632508"/>
              <a:ext cx="1288715" cy="463802"/>
              <a:chOff x="7644907" y="5813911"/>
              <a:chExt cx="1846964" cy="599583"/>
            </a:xfrm>
            <a:solidFill>
              <a:srgbClr val="FF9933"/>
            </a:solidFill>
          </p:grpSpPr>
          <p:sp>
            <p:nvSpPr>
              <p:cNvPr id="168" name="矩形 43"/>
              <p:cNvSpPr/>
              <p:nvPr/>
            </p:nvSpPr>
            <p:spPr>
              <a:xfrm>
                <a:off x="7644907" y="5813911"/>
                <a:ext cx="1846964" cy="5995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en-US" sz="1400" b="1" dirty="0">
                    <a:solidFill>
                      <a:schemeClr val="tx1"/>
                    </a:solidFill>
                    <a:latin typeface="微软雅黑" panose="020B0503020204020204" pitchFamily="34" charset="-122"/>
                    <a:ea typeface="微软雅黑" panose="020B0503020204020204" pitchFamily="34" charset="-122"/>
                  </a:rPr>
                  <a:t>外部数据</a:t>
                </a:r>
              </a:p>
            </p:txBody>
          </p:sp>
          <p:pic>
            <p:nvPicPr>
              <p:cNvPr id="169" name="图片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72648" y="5939433"/>
                <a:ext cx="348540" cy="348540"/>
              </a:xfrm>
              <a:prstGeom prst="rect">
                <a:avLst/>
              </a:prstGeom>
              <a:grpFill/>
            </p:spPr>
          </p:pic>
        </p:grpSp>
        <p:sp>
          <p:nvSpPr>
            <p:cNvPr id="121" name="上箭头 47"/>
            <p:cNvSpPr/>
            <p:nvPr/>
          </p:nvSpPr>
          <p:spPr>
            <a:xfrm>
              <a:off x="2557316" y="4153256"/>
              <a:ext cx="201413" cy="4546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122" name="上箭头 49"/>
            <p:cNvSpPr/>
            <p:nvPr/>
          </p:nvSpPr>
          <p:spPr>
            <a:xfrm>
              <a:off x="5961899" y="4157050"/>
              <a:ext cx="158446" cy="4617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123" name="上箭头 51"/>
            <p:cNvSpPr/>
            <p:nvPr/>
          </p:nvSpPr>
          <p:spPr>
            <a:xfrm>
              <a:off x="954849" y="4170716"/>
              <a:ext cx="158446" cy="4617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124" name="矩形 56"/>
            <p:cNvSpPr/>
            <p:nvPr/>
          </p:nvSpPr>
          <p:spPr>
            <a:xfrm>
              <a:off x="5037708" y="4631142"/>
              <a:ext cx="1188465" cy="465170"/>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   生产设备</a:t>
              </a:r>
            </a:p>
          </p:txBody>
        </p:sp>
        <p:pic>
          <p:nvPicPr>
            <p:cNvPr id="125" name="图片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9575" y="4725323"/>
              <a:ext cx="256646" cy="273519"/>
            </a:xfrm>
            <a:prstGeom prst="rect">
              <a:avLst/>
            </a:prstGeom>
            <a:solidFill>
              <a:srgbClr val="FF9933"/>
            </a:solidFill>
          </p:spPr>
        </p:pic>
        <p:grpSp>
          <p:nvGrpSpPr>
            <p:cNvPr id="126" name="组合 44"/>
            <p:cNvGrpSpPr/>
            <p:nvPr/>
          </p:nvGrpSpPr>
          <p:grpSpPr>
            <a:xfrm>
              <a:off x="921858" y="5095347"/>
              <a:ext cx="810459" cy="438360"/>
              <a:chOff x="2262957" y="5940422"/>
              <a:chExt cx="1725567" cy="797417"/>
            </a:xfrm>
            <a:solidFill>
              <a:srgbClr val="FF9933"/>
            </a:solidFill>
          </p:grpSpPr>
          <p:sp>
            <p:nvSpPr>
              <p:cNvPr id="166" name="矩形 46"/>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TMS</a:t>
                </a:r>
              </a:p>
            </p:txBody>
          </p:sp>
          <p:pic>
            <p:nvPicPr>
              <p:cNvPr id="167"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127" name="组合 55"/>
            <p:cNvGrpSpPr/>
            <p:nvPr/>
          </p:nvGrpSpPr>
          <p:grpSpPr>
            <a:xfrm>
              <a:off x="1732319" y="5095349"/>
              <a:ext cx="808713" cy="436772"/>
              <a:chOff x="2262957" y="5940422"/>
              <a:chExt cx="1725569" cy="797417"/>
            </a:xfrm>
            <a:solidFill>
              <a:srgbClr val="FF9933"/>
            </a:solidFill>
          </p:grpSpPr>
          <p:sp>
            <p:nvSpPr>
              <p:cNvPr id="164" name="矩形 5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PCS</a:t>
                </a:r>
              </a:p>
            </p:txBody>
          </p:sp>
          <p:pic>
            <p:nvPicPr>
              <p:cNvPr id="165" name="图片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sp>
          <p:nvSpPr>
            <p:cNvPr id="128" name="矩形 60"/>
            <p:cNvSpPr/>
            <p:nvPr/>
          </p:nvSpPr>
          <p:spPr>
            <a:xfrm>
              <a:off x="2539281" y="5095346"/>
              <a:ext cx="1206213" cy="43677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OA</a:t>
              </a:r>
              <a:r>
                <a:rPr lang="zh-CN" altLang="en-US" sz="1400" b="1" dirty="0">
                  <a:solidFill>
                    <a:schemeClr val="tx1"/>
                  </a:solidFill>
                  <a:latin typeface="微软雅黑" panose="020B0503020204020204" pitchFamily="34" charset="-122"/>
                  <a:ea typeface="微软雅黑" panose="020B0503020204020204" pitchFamily="34" charset="-122"/>
                </a:rPr>
                <a:t>系统</a:t>
              </a:r>
            </a:p>
          </p:txBody>
        </p:sp>
        <p:sp>
          <p:nvSpPr>
            <p:cNvPr id="129" name="矩形 63"/>
            <p:cNvSpPr/>
            <p:nvPr/>
          </p:nvSpPr>
          <p:spPr>
            <a:xfrm>
              <a:off x="5037708" y="5096312"/>
              <a:ext cx="1186718" cy="435810"/>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  其他系统</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30" name="矩形 68"/>
            <p:cNvSpPr/>
            <p:nvPr/>
          </p:nvSpPr>
          <p:spPr>
            <a:xfrm>
              <a:off x="3747248" y="5095346"/>
              <a:ext cx="1288714" cy="43677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   监控设备</a:t>
              </a:r>
            </a:p>
          </p:txBody>
        </p:sp>
        <p:pic>
          <p:nvPicPr>
            <p:cNvPr id="131"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01108" y="5167369"/>
              <a:ext cx="275530" cy="273519"/>
            </a:xfrm>
            <a:prstGeom prst="rect">
              <a:avLst/>
            </a:prstGeom>
            <a:solidFill>
              <a:srgbClr val="FF9933"/>
            </a:solidFill>
          </p:spPr>
        </p:pic>
        <p:pic>
          <p:nvPicPr>
            <p:cNvPr id="132" name="图片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81706" y="5190480"/>
              <a:ext cx="250326" cy="266783"/>
            </a:xfrm>
            <a:prstGeom prst="rect">
              <a:avLst/>
            </a:prstGeom>
            <a:solidFill>
              <a:srgbClr val="FF9933"/>
            </a:solidFill>
          </p:spPr>
        </p:pic>
        <p:pic>
          <p:nvPicPr>
            <p:cNvPr id="133"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69577" y="5162979"/>
              <a:ext cx="256645" cy="312729"/>
            </a:xfrm>
            <a:prstGeom prst="rect">
              <a:avLst/>
            </a:prstGeom>
            <a:solidFill>
              <a:srgbClr val="FF9933"/>
            </a:solidFill>
          </p:spPr>
        </p:pic>
        <p:sp>
          <p:nvSpPr>
            <p:cNvPr id="134" name="文本框 13"/>
            <p:cNvSpPr txBox="1"/>
            <p:nvPr/>
          </p:nvSpPr>
          <p:spPr>
            <a:xfrm>
              <a:off x="2478642" y="3248200"/>
              <a:ext cx="1603869"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 多主题数据仓库</a:t>
              </a:r>
            </a:p>
          </p:txBody>
        </p:sp>
        <p:sp>
          <p:nvSpPr>
            <p:cNvPr id="135" name="矩形 91"/>
            <p:cNvSpPr/>
            <p:nvPr/>
          </p:nvSpPr>
          <p:spPr>
            <a:xfrm>
              <a:off x="469222" y="4318488"/>
              <a:ext cx="2658918" cy="221215"/>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1100" b="1" dirty="0">
                  <a:latin typeface="微软雅黑" panose="020B0503020204020204" pitchFamily="34" charset="-122"/>
                  <a:ea typeface="微软雅黑" panose="020B0503020204020204" pitchFamily="34" charset="-122"/>
                </a:rPr>
                <a:t>ETL</a:t>
              </a:r>
              <a:r>
                <a:rPr lang="zh-CN" altLang="en-US" sz="1100" b="1" dirty="0">
                  <a:latin typeface="微软雅黑" panose="020B0503020204020204" pitchFamily="34" charset="-122"/>
                  <a:ea typeface="微软雅黑" panose="020B0503020204020204" pitchFamily="34" charset="-122"/>
                </a:rPr>
                <a:t>：数据抽取与转换</a:t>
              </a:r>
            </a:p>
          </p:txBody>
        </p:sp>
        <p:sp>
          <p:nvSpPr>
            <p:cNvPr id="136" name="矩形 92"/>
            <p:cNvSpPr/>
            <p:nvPr/>
          </p:nvSpPr>
          <p:spPr>
            <a:xfrm>
              <a:off x="2128912" y="4302383"/>
              <a:ext cx="2658918" cy="221215"/>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1100" b="1" dirty="0" err="1">
                  <a:latin typeface="微软雅黑" panose="020B0503020204020204" pitchFamily="34" charset="-122"/>
                  <a:ea typeface="微软雅黑" panose="020B0503020204020204" pitchFamily="34" charset="-122"/>
                </a:rPr>
                <a:t>DataX</a:t>
              </a:r>
              <a:r>
                <a:rPr lang="zh-CN" altLang="en-US" sz="1100" b="1" dirty="0">
                  <a:latin typeface="微软雅黑" panose="020B0503020204020204" pitchFamily="34" charset="-122"/>
                  <a:ea typeface="微软雅黑" panose="020B0503020204020204" pitchFamily="34" charset="-122"/>
                </a:rPr>
                <a:t>：异构数据同步</a:t>
              </a:r>
            </a:p>
          </p:txBody>
        </p:sp>
        <p:sp>
          <p:nvSpPr>
            <p:cNvPr id="137" name="上箭头 93"/>
            <p:cNvSpPr/>
            <p:nvPr/>
          </p:nvSpPr>
          <p:spPr>
            <a:xfrm>
              <a:off x="4237247" y="4157050"/>
              <a:ext cx="158446" cy="4617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138" name="矩形 94"/>
            <p:cNvSpPr/>
            <p:nvPr/>
          </p:nvSpPr>
          <p:spPr>
            <a:xfrm>
              <a:off x="4252299" y="4302382"/>
              <a:ext cx="1852995" cy="221215"/>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1100" b="1" dirty="0" err="1">
                  <a:latin typeface="微软雅黑" panose="020B0503020204020204" pitchFamily="34" charset="-122"/>
                  <a:ea typeface="微软雅黑" panose="020B0503020204020204" pitchFamily="34" charset="-122"/>
                </a:rPr>
                <a:t>Scrapy</a:t>
              </a:r>
              <a:r>
                <a:rPr lang="zh-CN" altLang="en-US" sz="1100" b="1" dirty="0">
                  <a:latin typeface="微软雅黑" panose="020B0503020204020204" pitchFamily="34" charset="-122"/>
                  <a:ea typeface="微软雅黑" panose="020B0503020204020204" pitchFamily="34" charset="-122"/>
                </a:rPr>
                <a:t>：互联网数据爬取</a:t>
              </a:r>
            </a:p>
          </p:txBody>
        </p:sp>
        <p:sp>
          <p:nvSpPr>
            <p:cNvPr id="139" name="文本框 95"/>
            <p:cNvSpPr txBox="1"/>
            <p:nvPr/>
          </p:nvSpPr>
          <p:spPr>
            <a:xfrm>
              <a:off x="6513347" y="2041752"/>
              <a:ext cx="2207741"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数据管理层</a:t>
              </a:r>
              <a:r>
                <a:rPr lang="zh-CN" altLang="en-US" sz="105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服务于应用程序的分权限数据调用，提供</a:t>
              </a:r>
              <a:r>
                <a:rPr lang="zh-CN" altLang="en-US" sz="1400" dirty="0">
                  <a:solidFill>
                    <a:srgbClr val="FF0000"/>
                  </a:solidFill>
                  <a:latin typeface="微软雅黑" panose="020B0503020204020204" pitchFamily="34" charset="-122"/>
                  <a:ea typeface="微软雅黑" panose="020B0503020204020204" pitchFamily="34" charset="-122"/>
                </a:rPr>
                <a:t>稳定安全的数据存储</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高效的操作访问</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40" name="文本框 98"/>
            <p:cNvSpPr txBox="1"/>
            <p:nvPr/>
          </p:nvSpPr>
          <p:spPr>
            <a:xfrm>
              <a:off x="6513347" y="3034468"/>
              <a:ext cx="2207741" cy="1200329"/>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数据存储层</a:t>
              </a:r>
              <a:r>
                <a:rPr lang="zh-CN" altLang="en-US" sz="105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基于</a:t>
              </a:r>
              <a:r>
                <a:rPr lang="zh-CN" altLang="en-US" sz="1400" dirty="0">
                  <a:solidFill>
                    <a:srgbClr val="FF0000"/>
                  </a:solidFill>
                  <a:latin typeface="微软雅黑" panose="020B0503020204020204" pitchFamily="34" charset="-122"/>
                  <a:ea typeface="微软雅黑" panose="020B0503020204020204" pitchFamily="34" charset="-122"/>
                </a:rPr>
                <a:t>关系型数据库</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分布式文件系统</a:t>
              </a:r>
              <a:r>
                <a:rPr lang="zh-CN" altLang="en-US" sz="1400"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1400" dirty="0">
                <a:latin typeface="微软雅黑" panose="020B0503020204020204" pitchFamily="34" charset="-122"/>
                <a:ea typeface="微软雅黑" panose="020B0503020204020204" pitchFamily="34" charset="-122"/>
              </a:endParaRPr>
            </a:p>
          </p:txBody>
        </p:sp>
        <p:sp>
          <p:nvSpPr>
            <p:cNvPr id="141" name="文本框 99"/>
            <p:cNvSpPr txBox="1"/>
            <p:nvPr/>
          </p:nvSpPr>
          <p:spPr>
            <a:xfrm>
              <a:off x="6508213" y="4539703"/>
              <a:ext cx="2214635"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05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所有数据供给的源头，存在</a:t>
              </a:r>
              <a:r>
                <a:rPr lang="zh-CN" altLang="en-US" sz="1400" dirty="0">
                  <a:solidFill>
                    <a:srgbClr val="FF0000"/>
                  </a:solidFill>
                  <a:latin typeface="微软雅黑" panose="020B0503020204020204" pitchFamily="34" charset="-122"/>
                  <a:ea typeface="微软雅黑" panose="020B0503020204020204" pitchFamily="34" charset="-122"/>
                </a:rPr>
                <a:t>异构、冗余、缺失</a:t>
              </a:r>
              <a:r>
                <a:rPr lang="zh-CN" altLang="en-US" sz="1400" dirty="0">
                  <a:latin typeface="微软雅黑" panose="020B0503020204020204" pitchFamily="34" charset="-122"/>
                  <a:ea typeface="微软雅黑" panose="020B0503020204020204" pitchFamily="34" charset="-122"/>
                </a:rPr>
                <a:t>等问题。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nvGrpSpPr>
            <p:cNvPr id="142" name="Group 83"/>
            <p:cNvGrpSpPr/>
            <p:nvPr/>
          </p:nvGrpSpPr>
          <p:grpSpPr>
            <a:xfrm>
              <a:off x="1507352" y="3713758"/>
              <a:ext cx="3064648" cy="329753"/>
              <a:chOff x="2481775" y="3899618"/>
              <a:chExt cx="4086197" cy="439671"/>
            </a:xfrm>
          </p:grpSpPr>
          <p:grpSp>
            <p:nvGrpSpPr>
              <p:cNvPr id="144" name="组合 39"/>
              <p:cNvGrpSpPr/>
              <p:nvPr/>
            </p:nvGrpSpPr>
            <p:grpSpPr>
              <a:xfrm>
                <a:off x="2481775" y="3899618"/>
                <a:ext cx="902043" cy="439671"/>
                <a:chOff x="2424687" y="4201497"/>
                <a:chExt cx="1202724" cy="606396"/>
              </a:xfrm>
            </p:grpSpPr>
            <p:sp>
              <p:nvSpPr>
                <p:cNvPr id="161" name="矩形 35"/>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62" name="图片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63" name="文本框 29"/>
                <p:cNvSpPr txBox="1"/>
                <p:nvPr/>
              </p:nvSpPr>
              <p:spPr>
                <a:xfrm>
                  <a:off x="2757451" y="4258820"/>
                  <a:ext cx="836596"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财务</a:t>
                  </a:r>
                </a:p>
              </p:txBody>
            </p:sp>
          </p:grpSp>
          <p:grpSp>
            <p:nvGrpSpPr>
              <p:cNvPr id="145" name="组合 71"/>
              <p:cNvGrpSpPr/>
              <p:nvPr/>
            </p:nvGrpSpPr>
            <p:grpSpPr>
              <a:xfrm>
                <a:off x="3298257" y="3899618"/>
                <a:ext cx="902043" cy="439671"/>
                <a:chOff x="2424687" y="4201497"/>
                <a:chExt cx="1202724" cy="606396"/>
              </a:xfrm>
            </p:grpSpPr>
            <p:sp>
              <p:nvSpPr>
                <p:cNvPr id="158" name="矩形 72"/>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59" name="图片 7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60" name="文本框 74"/>
                <p:cNvSpPr txBox="1"/>
                <p:nvPr/>
              </p:nvSpPr>
              <p:spPr>
                <a:xfrm>
                  <a:off x="2744335" y="4258820"/>
                  <a:ext cx="837606"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生产</a:t>
                  </a:r>
                </a:p>
              </p:txBody>
            </p:sp>
          </p:grpSp>
          <p:grpSp>
            <p:nvGrpSpPr>
              <p:cNvPr id="146" name="组合 75"/>
              <p:cNvGrpSpPr/>
              <p:nvPr/>
            </p:nvGrpSpPr>
            <p:grpSpPr>
              <a:xfrm>
                <a:off x="4084203" y="3899618"/>
                <a:ext cx="902043" cy="439671"/>
                <a:chOff x="2424687" y="4201497"/>
                <a:chExt cx="1202724" cy="606396"/>
              </a:xfrm>
            </p:grpSpPr>
            <p:sp>
              <p:nvSpPr>
                <p:cNvPr id="155" name="矩形 76"/>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56" name="图片 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57" name="文本框 78"/>
                <p:cNvSpPr txBox="1"/>
                <p:nvPr/>
              </p:nvSpPr>
              <p:spPr>
                <a:xfrm>
                  <a:off x="2785155" y="4258820"/>
                  <a:ext cx="819334"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质量</a:t>
                  </a:r>
                </a:p>
              </p:txBody>
            </p:sp>
          </p:grpSp>
          <p:grpSp>
            <p:nvGrpSpPr>
              <p:cNvPr id="147" name="组合 79"/>
              <p:cNvGrpSpPr/>
              <p:nvPr/>
            </p:nvGrpSpPr>
            <p:grpSpPr>
              <a:xfrm>
                <a:off x="4865784" y="3899618"/>
                <a:ext cx="902043" cy="439671"/>
                <a:chOff x="2424687" y="4201497"/>
                <a:chExt cx="1202724" cy="606396"/>
              </a:xfrm>
            </p:grpSpPr>
            <p:sp>
              <p:nvSpPr>
                <p:cNvPr id="152" name="矩形 80"/>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53" name="图片 8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54" name="文本框 82"/>
                <p:cNvSpPr txBox="1"/>
                <p:nvPr/>
              </p:nvSpPr>
              <p:spPr>
                <a:xfrm>
                  <a:off x="2758449" y="4258820"/>
                  <a:ext cx="819334"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采购</a:t>
                  </a:r>
                </a:p>
              </p:txBody>
            </p:sp>
          </p:grpSp>
          <p:grpSp>
            <p:nvGrpSpPr>
              <p:cNvPr id="148" name="组合 83"/>
              <p:cNvGrpSpPr/>
              <p:nvPr/>
            </p:nvGrpSpPr>
            <p:grpSpPr>
              <a:xfrm>
                <a:off x="5665929" y="3899618"/>
                <a:ext cx="902043" cy="439671"/>
                <a:chOff x="2424687" y="4201497"/>
                <a:chExt cx="1202724" cy="606396"/>
              </a:xfrm>
            </p:grpSpPr>
            <p:sp>
              <p:nvSpPr>
                <p:cNvPr id="149" name="矩形 84"/>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50" name="图片 8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51" name="文本框 86"/>
                <p:cNvSpPr txBox="1"/>
                <p:nvPr/>
              </p:nvSpPr>
              <p:spPr>
                <a:xfrm>
                  <a:off x="2712888" y="4258820"/>
                  <a:ext cx="819334"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销售</a:t>
                  </a:r>
                </a:p>
              </p:txBody>
            </p:sp>
          </p:grpSp>
        </p:grpSp>
        <p:sp>
          <p:nvSpPr>
            <p:cNvPr id="143" name="矩形 142">
              <a:extLst>
                <a:ext uri="{FF2B5EF4-FFF2-40B4-BE49-F238E27FC236}">
                  <a16:creationId xmlns="" xmlns:a16="http://schemas.microsoft.com/office/drawing/2014/main" id="{0EB68E37-3BD6-41F8-BDA9-EC80DADA0E52}"/>
                </a:ext>
              </a:extLst>
            </p:cNvPr>
            <p:cNvSpPr/>
            <p:nvPr/>
          </p:nvSpPr>
          <p:spPr>
            <a:xfrm>
              <a:off x="922943" y="2037090"/>
              <a:ext cx="436044" cy="211616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云存储平台</a:t>
              </a:r>
            </a:p>
          </p:txBody>
        </p:sp>
      </p:grpSp>
    </p:spTree>
    <p:extLst>
      <p:ext uri="{BB962C8B-B14F-4D97-AF65-F5344CB8AC3E}">
        <p14:creationId xmlns:p14="http://schemas.microsoft.com/office/powerpoint/2010/main" val="1491612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2083</TotalTime>
  <Words>3238</Words>
  <Application>Microsoft Office PowerPoint</Application>
  <PresentationFormat>全屏显示(4:3)</PresentationFormat>
  <Paragraphs>567</Paragraphs>
  <Slides>31</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黑体</vt:lpstr>
      <vt:lpstr>黑体</vt:lpstr>
      <vt:lpstr>宋体</vt:lpstr>
      <vt:lpstr>微软雅黑</vt:lpstr>
      <vt:lpstr>微软雅黑</vt:lpstr>
      <vt:lpstr>Arial</vt:lpstr>
      <vt:lpstr>Calibri</vt:lpstr>
      <vt:lpstr>Calibri Light</vt:lpstr>
      <vt:lpstr>Cambria Math</vt:lpstr>
      <vt:lpstr>Times New Roman</vt:lpstr>
      <vt:lpstr>Wingdings</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系统架构</vt:lpstr>
      <vt:lpstr>系统架构</vt:lpstr>
      <vt:lpstr>系统架构</vt:lpstr>
      <vt:lpstr>系统架构</vt:lpstr>
      <vt:lpstr>PowerPoint 演示文稿</vt:lpstr>
      <vt:lpstr>四大主题</vt:lpstr>
      <vt:lpstr>成本精益控制</vt:lpstr>
      <vt:lpstr>成本精益控制</vt:lpstr>
      <vt:lpstr>成本精益控制</vt:lpstr>
      <vt:lpstr>成本精益控制</vt:lpstr>
      <vt:lpstr>质量精益控制</vt:lpstr>
      <vt:lpstr>质量精益控制</vt:lpstr>
      <vt:lpstr>质量精益控制</vt:lpstr>
      <vt:lpstr>质量精益控制</vt:lpstr>
      <vt:lpstr>客户精益服务</vt:lpstr>
      <vt:lpstr>客户精益服务</vt:lpstr>
      <vt:lpstr>客户精益服务</vt:lpstr>
      <vt:lpstr>客户精益服务</vt:lpstr>
      <vt:lpstr>客户精益服务</vt:lpstr>
      <vt:lpstr>绩效智能决策</vt:lpstr>
      <vt:lpstr>绩效智能决策</vt:lpstr>
      <vt:lpstr>绩效智能决策</vt:lpstr>
      <vt:lpstr>绩效智能决策</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袁兆麟</cp:lastModifiedBy>
  <cp:revision>113</cp:revision>
  <dcterms:created xsi:type="dcterms:W3CDTF">2018-01-20T06:15:46Z</dcterms:created>
  <dcterms:modified xsi:type="dcterms:W3CDTF">2018-01-23T13:55:52Z</dcterms:modified>
</cp:coreProperties>
</file>