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7" r:id="rId14"/>
    <p:sldId id="269" r:id="rId15"/>
    <p:sldId id="270" r:id="rId16"/>
    <p:sldId id="272" r:id="rId17"/>
    <p:sldId id="273" r:id="rId18"/>
    <p:sldId id="275" r:id="rId19"/>
    <p:sldId id="274"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git-scm.com/downloads"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u="sng" dirty="0" smtClean="0"/>
              <a:t>Chapter - 1</a:t>
            </a:r>
            <a:r>
              <a:rPr lang="en-US" dirty="0" smtClean="0"/>
              <a:t/>
            </a:r>
            <a:br>
              <a:rPr lang="en-US" dirty="0" smtClean="0"/>
            </a:br>
            <a:r>
              <a:rPr lang="en-US" dirty="0" smtClean="0"/>
              <a:t>What is “GIT”</a:t>
            </a:r>
            <a:endParaRPr lang="en-US" dirty="0"/>
          </a:p>
        </p:txBody>
      </p:sp>
      <p:sp>
        <p:nvSpPr>
          <p:cNvPr id="3" name="Subtitle 2"/>
          <p:cNvSpPr>
            <a:spLocks noGrp="1"/>
          </p:cNvSpPr>
          <p:nvPr>
            <p:ph type="subTitle" idx="1"/>
          </p:nvPr>
        </p:nvSpPr>
        <p:spPr/>
        <p:txBody>
          <a:bodyPr/>
          <a:lstStyle/>
          <a:p>
            <a:r>
              <a:rPr lang="en-US" dirty="0" smtClean="0"/>
              <a:t>Version Control and Git Basics</a:t>
            </a:r>
            <a:endParaRPr lang="en-US" dirty="0"/>
          </a:p>
        </p:txBody>
      </p:sp>
    </p:spTree>
    <p:extLst>
      <p:ext uri="{BB962C8B-B14F-4D97-AF65-F5344CB8AC3E}">
        <p14:creationId xmlns:p14="http://schemas.microsoft.com/office/powerpoint/2010/main" val="3066733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in a nutshell</a:t>
            </a:r>
            <a:endParaRPr lang="en-US" dirty="0"/>
          </a:p>
        </p:txBody>
      </p:sp>
      <p:sp>
        <p:nvSpPr>
          <p:cNvPr id="3" name="Content Placeholder 2"/>
          <p:cNvSpPr>
            <a:spLocks noGrp="1"/>
          </p:cNvSpPr>
          <p:nvPr>
            <p:ph idx="1"/>
          </p:nvPr>
        </p:nvSpPr>
        <p:spPr/>
        <p:txBody>
          <a:bodyPr/>
          <a:lstStyle/>
          <a:p>
            <a:r>
              <a:rPr lang="en-US" dirty="0"/>
              <a:t>The whole idea of GIT is to take a snapshot of your project at different time intervals so that if anything wrong happens, one can restore the project’s state at a particular time in the past. </a:t>
            </a:r>
          </a:p>
          <a:p>
            <a:r>
              <a:rPr lang="en-US" dirty="0"/>
              <a:t>Git is also useful in situations when there are two people editing the same file. They may pull the same file, edit it, commit changes and then push it to remote server. Now, If they are using FTP then it is possible that they may overwrite each other changes. But if they are using Git then it will try to merge these changes.</a:t>
            </a:r>
          </a:p>
          <a:p>
            <a:endParaRPr lang="en-US" dirty="0"/>
          </a:p>
        </p:txBody>
      </p:sp>
    </p:spTree>
    <p:extLst>
      <p:ext uri="{BB962C8B-B14F-4D97-AF65-F5344CB8AC3E}">
        <p14:creationId xmlns:p14="http://schemas.microsoft.com/office/powerpoint/2010/main" val="23083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8" y="128144"/>
            <a:ext cx="2929944" cy="603376"/>
          </a:xfrm>
        </p:spPr>
        <p:txBody>
          <a:bodyPr/>
          <a:lstStyle/>
          <a:p>
            <a:r>
              <a:rPr lang="en-US" dirty="0" smtClean="0"/>
              <a:t>Version Control</a:t>
            </a:r>
            <a:endParaRPr lang="en-US" dirty="0"/>
          </a:p>
        </p:txBody>
      </p:sp>
      <p:sp>
        <p:nvSpPr>
          <p:cNvPr id="4" name="Text Placeholder 3"/>
          <p:cNvSpPr>
            <a:spLocks noGrp="1"/>
          </p:cNvSpPr>
          <p:nvPr>
            <p:ph type="body" sz="half" idx="2"/>
          </p:nvPr>
        </p:nvSpPr>
        <p:spPr>
          <a:xfrm>
            <a:off x="457200" y="731520"/>
            <a:ext cx="3200400" cy="5573684"/>
          </a:xfrm>
        </p:spPr>
        <p:txBody>
          <a:bodyPr/>
          <a:lstStyle/>
          <a:p>
            <a:r>
              <a:rPr lang="en-US" dirty="0" smtClean="0"/>
              <a:t>Simple chart showing of what it does.</a:t>
            </a:r>
            <a:br>
              <a:rPr lang="en-US" dirty="0" smtClean="0"/>
            </a:br>
            <a:r>
              <a:rPr lang="en-US" dirty="0" smtClean="0"/>
              <a:t>GIT not only tracks simple history but it also tracks,</a:t>
            </a:r>
          </a:p>
          <a:p>
            <a:pPr marL="285750" indent="-285750">
              <a:buFont typeface="Arial" panose="020B0604020202020204" pitchFamily="34" charset="0"/>
              <a:buChar char="•"/>
            </a:pPr>
            <a:r>
              <a:rPr lang="en-US" dirty="0" smtClean="0"/>
              <a:t>What is changed.</a:t>
            </a:r>
          </a:p>
          <a:p>
            <a:pPr marL="285750" indent="-285750">
              <a:buFont typeface="Arial" panose="020B0604020202020204" pitchFamily="34" charset="0"/>
              <a:buChar char="•"/>
            </a:pPr>
            <a:r>
              <a:rPr lang="en-US" dirty="0" smtClean="0"/>
              <a:t>who changed it.</a:t>
            </a:r>
          </a:p>
          <a:p>
            <a:pPr marL="285750" indent="-285750">
              <a:buFont typeface="Arial" panose="020B0604020202020204" pitchFamily="34" charset="0"/>
              <a:buChar char="•"/>
            </a:pPr>
            <a:r>
              <a:rPr lang="en-US" dirty="0" smtClean="0"/>
              <a:t>Why the changed it.</a:t>
            </a:r>
          </a:p>
          <a:p>
            <a:pPr marL="285750" indent="-285750">
              <a:buFont typeface="Arial" panose="020B0604020202020204" pitchFamily="34" charset="0"/>
              <a:buChar char="•"/>
            </a:pPr>
            <a:r>
              <a:rPr lang="en-US" dirty="0" smtClean="0"/>
              <a:t>When they changed it. </a:t>
            </a:r>
          </a:p>
          <a:p>
            <a:endParaRPr lang="en-US" dirty="0"/>
          </a:p>
        </p:txBody>
      </p:sp>
      <p:pic>
        <p:nvPicPr>
          <p:cNvPr id="8" name="Content Placeholder 7"/>
          <p:cNvPicPr>
            <a:picLocks noGrp="1" noChangeAspect="1"/>
          </p:cNvPicPr>
          <p:nvPr>
            <p:ph idx="1"/>
          </p:nvPr>
        </p:nvPicPr>
        <p:blipFill>
          <a:blip r:embed="rId2"/>
          <a:stretch>
            <a:fillRect/>
          </a:stretch>
        </p:blipFill>
        <p:spPr>
          <a:xfrm>
            <a:off x="4340180" y="1535508"/>
            <a:ext cx="7688688" cy="3976650"/>
          </a:xfrm>
          <a:prstGeom prst="rect">
            <a:avLst/>
          </a:prstGeom>
        </p:spPr>
      </p:pic>
    </p:spTree>
    <p:extLst>
      <p:ext uri="{BB962C8B-B14F-4D97-AF65-F5344CB8AC3E}">
        <p14:creationId xmlns:p14="http://schemas.microsoft.com/office/powerpoint/2010/main" val="2329143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87" y="190607"/>
            <a:ext cx="3825026" cy="540913"/>
          </a:xfrm>
        </p:spPr>
        <p:txBody>
          <a:bodyPr>
            <a:noAutofit/>
          </a:bodyPr>
          <a:lstStyle/>
          <a:p>
            <a:r>
              <a:rPr lang="en-US" u="sng" dirty="0"/>
              <a:t>GIT takes snapshots</a:t>
            </a:r>
          </a:p>
        </p:txBody>
      </p:sp>
      <p:sp>
        <p:nvSpPr>
          <p:cNvPr id="4" name="Text Placeholder 3"/>
          <p:cNvSpPr>
            <a:spLocks noGrp="1"/>
          </p:cNvSpPr>
          <p:nvPr>
            <p:ph type="body" sz="half" idx="2"/>
          </p:nvPr>
        </p:nvSpPr>
        <p:spPr>
          <a:xfrm>
            <a:off x="457200" y="1017431"/>
            <a:ext cx="3200400" cy="5480956"/>
          </a:xfrm>
        </p:spPr>
        <p:txBody>
          <a:bodyPr/>
          <a:lstStyle/>
          <a:p>
            <a:r>
              <a:rPr lang="en-US" sz="1800" dirty="0"/>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 as illustrated in Figure.</a:t>
            </a:r>
          </a:p>
          <a:p>
            <a:endParaRPr lang="en-US" dirty="0"/>
          </a:p>
        </p:txBody>
      </p:sp>
      <p:pic>
        <p:nvPicPr>
          <p:cNvPr id="5" name="Content Placeholder 4" descr="http://git-scm.com/figures/18333fig0104-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1245" y="824248"/>
            <a:ext cx="6336406" cy="4420030"/>
          </a:xfrm>
          <a:prstGeom prst="rect">
            <a:avLst/>
          </a:prstGeom>
          <a:noFill/>
          <a:ln>
            <a:noFill/>
          </a:ln>
        </p:spPr>
      </p:pic>
    </p:spTree>
    <p:extLst>
      <p:ext uri="{BB962C8B-B14F-4D97-AF65-F5344CB8AC3E}">
        <p14:creationId xmlns:p14="http://schemas.microsoft.com/office/powerpoint/2010/main" val="1646146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566670"/>
            <a:ext cx="3200400" cy="5738534"/>
          </a:xfrm>
        </p:spPr>
        <p:txBody>
          <a:bodyPr>
            <a:normAutofit/>
          </a:bodyPr>
          <a:lstStyle/>
          <a:p>
            <a:r>
              <a:rPr lang="en-US" sz="1800" dirty="0" smtClean="0"/>
              <a:t>Every </a:t>
            </a:r>
            <a:r>
              <a:rPr lang="en-US" sz="1800" dirty="0"/>
              <a:t>time you commit, or save the state of your project in Git, it basically takes a picture of what all your files look like at that moment and stores a reference to that snapshot. To be efficient, if files have not changed, Git doesn’t store the file again—just a link to the previous identical file it has already stored.</a:t>
            </a:r>
          </a:p>
        </p:txBody>
      </p:sp>
      <p:pic>
        <p:nvPicPr>
          <p:cNvPr id="5" name="Content Placeholder 4" descr="http://git-scm.com/figures/18333fig0105-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0034" y="1313644"/>
            <a:ext cx="6053070" cy="4456091"/>
          </a:xfrm>
          <a:prstGeom prst="rect">
            <a:avLst/>
          </a:prstGeom>
          <a:noFill/>
          <a:ln>
            <a:noFill/>
          </a:ln>
        </p:spPr>
      </p:pic>
    </p:spTree>
    <p:extLst>
      <p:ext uri="{BB962C8B-B14F-4D97-AF65-F5344CB8AC3E}">
        <p14:creationId xmlns:p14="http://schemas.microsoft.com/office/powerpoint/2010/main" val="263145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23256"/>
          </a:xfrm>
        </p:spPr>
        <p:txBody>
          <a:bodyPr/>
          <a:lstStyle/>
          <a:p>
            <a:r>
              <a:rPr lang="en-US" dirty="0" smtClean="0"/>
              <a:t>Some main points about GIT</a:t>
            </a:r>
            <a:endParaRPr lang="en-US" dirty="0"/>
          </a:p>
        </p:txBody>
      </p:sp>
      <p:sp>
        <p:nvSpPr>
          <p:cNvPr id="3" name="Content Placeholder 2"/>
          <p:cNvSpPr>
            <a:spLocks noGrp="1"/>
          </p:cNvSpPr>
          <p:nvPr>
            <p:ph idx="1"/>
          </p:nvPr>
        </p:nvSpPr>
        <p:spPr>
          <a:xfrm>
            <a:off x="1097280" y="1768461"/>
            <a:ext cx="10058400" cy="4023360"/>
          </a:xfrm>
        </p:spPr>
        <p:txBody>
          <a:bodyPr>
            <a:normAutofit/>
          </a:bodyPr>
          <a:lstStyle/>
          <a:p>
            <a:pPr>
              <a:buFont typeface="Wingdings" panose="05000000000000000000" pitchFamily="2" charset="2"/>
              <a:buChar char="Ø"/>
            </a:pPr>
            <a:r>
              <a:rPr lang="en-US" dirty="0" smtClean="0"/>
              <a:t> Nearly </a:t>
            </a:r>
            <a:r>
              <a:rPr lang="en-US" dirty="0"/>
              <a:t>Every Operation Is </a:t>
            </a:r>
            <a:r>
              <a:rPr lang="en-US" dirty="0" smtClean="0"/>
              <a:t>Local : </a:t>
            </a:r>
            <a:r>
              <a:rPr lang="en-US" sz="1800" dirty="0"/>
              <a:t>Most operations in Git only need local files and resources to operate — generally no information is needed from another computer on your </a:t>
            </a:r>
            <a:r>
              <a:rPr lang="en-US" sz="1800" dirty="0" smtClean="0"/>
              <a:t>network. This aspect makes GIT very speedy, </a:t>
            </a:r>
            <a:r>
              <a:rPr lang="en-US" sz="1800" dirty="0"/>
              <a:t>Because you have the entire history of the project right there on your local disk, most operations seem almost instantaneous</a:t>
            </a:r>
            <a:endParaRPr lang="en-US" sz="1800" dirty="0" smtClean="0"/>
          </a:p>
          <a:p>
            <a:pPr>
              <a:buFont typeface="Wingdings" panose="05000000000000000000" pitchFamily="2" charset="2"/>
              <a:buChar char="Ø"/>
            </a:pPr>
            <a:r>
              <a:rPr lang="en-US" dirty="0" smtClean="0"/>
              <a:t> Git </a:t>
            </a:r>
            <a:r>
              <a:rPr lang="en-US" dirty="0"/>
              <a:t>Has </a:t>
            </a:r>
            <a:r>
              <a:rPr lang="en-US" dirty="0" smtClean="0"/>
              <a:t>Integrity : </a:t>
            </a:r>
            <a:r>
              <a:rPr lang="en-US" sz="1800" dirty="0"/>
              <a:t>Everything in Git is check-summed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r>
              <a:rPr lang="en-US" sz="1800" dirty="0" smtClean="0"/>
              <a:t>.</a:t>
            </a:r>
            <a:endParaRPr lang="en-US" dirty="0" smtClean="0"/>
          </a:p>
          <a:p>
            <a:pPr>
              <a:buFont typeface="Wingdings" panose="05000000000000000000" pitchFamily="2" charset="2"/>
              <a:buChar char="Ø"/>
            </a:pPr>
            <a:r>
              <a:rPr lang="en-US" dirty="0" smtClean="0"/>
              <a:t> Git </a:t>
            </a:r>
            <a:r>
              <a:rPr lang="en-US" dirty="0"/>
              <a:t>Generally Only Adds </a:t>
            </a:r>
            <a:r>
              <a:rPr lang="en-US" dirty="0" smtClean="0"/>
              <a:t>Data </a:t>
            </a:r>
            <a:r>
              <a:rPr lang="en-US" sz="1800" dirty="0" smtClean="0"/>
              <a:t>:</a:t>
            </a:r>
            <a:r>
              <a:rPr lang="en-US" sz="1800" dirty="0"/>
              <a:t>When you do actions in Git, nearly all of them only add data to the Git database. It is very difficult to get the system to do anything that is not undoable or to make it erase data in any way. </a:t>
            </a:r>
            <a:endParaRPr lang="en-US" sz="1800" dirty="0" smtClean="0"/>
          </a:p>
          <a:p>
            <a:endParaRPr lang="en-US" dirty="0"/>
          </a:p>
        </p:txBody>
      </p:sp>
    </p:spTree>
    <p:extLst>
      <p:ext uri="{BB962C8B-B14F-4D97-AF65-F5344CB8AC3E}">
        <p14:creationId xmlns:p14="http://schemas.microsoft.com/office/powerpoint/2010/main" val="3342855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144"/>
            <a:ext cx="3992451" cy="603376"/>
          </a:xfrm>
        </p:spPr>
        <p:txBody>
          <a:bodyPr>
            <a:noAutofit/>
          </a:bodyPr>
          <a:lstStyle/>
          <a:p>
            <a:r>
              <a:rPr lang="en-US" sz="4400" u="sng" dirty="0" smtClean="0"/>
              <a:t>The Three States</a:t>
            </a:r>
            <a:endParaRPr lang="en-US" sz="4400" u="sng" dirty="0"/>
          </a:p>
        </p:txBody>
      </p:sp>
      <p:sp>
        <p:nvSpPr>
          <p:cNvPr id="4" name="Text Placeholder 3"/>
          <p:cNvSpPr>
            <a:spLocks noGrp="1"/>
          </p:cNvSpPr>
          <p:nvPr>
            <p:ph type="body" sz="half" idx="2"/>
          </p:nvPr>
        </p:nvSpPr>
        <p:spPr>
          <a:xfrm>
            <a:off x="396025" y="968490"/>
            <a:ext cx="3200400" cy="5367916"/>
          </a:xfrm>
        </p:spPr>
        <p:txBody>
          <a:bodyPr>
            <a:normAutofit/>
          </a:bodyPr>
          <a:lstStyle/>
          <a:p>
            <a:r>
              <a:rPr lang="en-US" dirty="0" smtClean="0"/>
              <a:t>Git </a:t>
            </a:r>
            <a:r>
              <a:rPr lang="en-US" dirty="0"/>
              <a:t>has three main states that your files can reside in: committed, modified, and staged. </a:t>
            </a:r>
            <a:endParaRPr lang="en-US" dirty="0" smtClean="0"/>
          </a:p>
          <a:p>
            <a:pPr marL="285750" indent="-285750">
              <a:buFont typeface="Wingdings" panose="05000000000000000000" pitchFamily="2" charset="2"/>
              <a:buChar char="§"/>
            </a:pPr>
            <a:r>
              <a:rPr lang="en-US" dirty="0" smtClean="0"/>
              <a:t>Committed </a:t>
            </a:r>
            <a:r>
              <a:rPr lang="en-US" dirty="0"/>
              <a:t>means that the data is safely stored in your local database. </a:t>
            </a:r>
            <a:endParaRPr lang="en-US" dirty="0" smtClean="0"/>
          </a:p>
          <a:p>
            <a:pPr marL="285750" indent="-285750">
              <a:buFont typeface="Wingdings" panose="05000000000000000000" pitchFamily="2" charset="2"/>
              <a:buChar char="§"/>
            </a:pPr>
            <a:r>
              <a:rPr lang="en-US" dirty="0" smtClean="0"/>
              <a:t>Modified </a:t>
            </a:r>
            <a:r>
              <a:rPr lang="en-US" dirty="0"/>
              <a:t>means that you have changed the file but have not committed it to your database yet. </a:t>
            </a:r>
            <a:endParaRPr lang="en-US" dirty="0" smtClean="0"/>
          </a:p>
          <a:p>
            <a:pPr marL="285750" indent="-285750">
              <a:buFont typeface="Wingdings" panose="05000000000000000000" pitchFamily="2" charset="2"/>
              <a:buChar char="§"/>
            </a:pPr>
            <a:r>
              <a:rPr lang="en-US" dirty="0" smtClean="0"/>
              <a:t>Staged </a:t>
            </a:r>
            <a:r>
              <a:rPr lang="en-US" dirty="0"/>
              <a:t>means that you have marked a modified file in its current version to go into your next commit snapshot.</a:t>
            </a:r>
          </a:p>
          <a:p>
            <a:r>
              <a:rPr lang="en-US" dirty="0"/>
              <a:t>This leads us to the three main sections of a Git project: </a:t>
            </a:r>
            <a:endParaRPr lang="en-US" dirty="0" smtClean="0"/>
          </a:p>
          <a:p>
            <a:pPr marL="285750" indent="-285750">
              <a:buFont typeface="Wingdings" panose="05000000000000000000" pitchFamily="2" charset="2"/>
              <a:buChar char="ü"/>
            </a:pPr>
            <a:r>
              <a:rPr lang="en-US" dirty="0" smtClean="0"/>
              <a:t>The </a:t>
            </a:r>
            <a:r>
              <a:rPr lang="en-US" dirty="0"/>
              <a:t>Git </a:t>
            </a:r>
            <a:r>
              <a:rPr lang="en-US" dirty="0" smtClean="0"/>
              <a:t>directory</a:t>
            </a:r>
          </a:p>
          <a:p>
            <a:pPr marL="285750" indent="-285750">
              <a:buFont typeface="Wingdings" panose="05000000000000000000" pitchFamily="2" charset="2"/>
              <a:buChar char="ü"/>
            </a:pPr>
            <a:r>
              <a:rPr lang="en-US" dirty="0" smtClean="0"/>
              <a:t>The </a:t>
            </a:r>
            <a:r>
              <a:rPr lang="en-US" dirty="0"/>
              <a:t>working </a:t>
            </a:r>
            <a:r>
              <a:rPr lang="en-US" dirty="0" smtClean="0"/>
              <a:t>directory</a:t>
            </a:r>
          </a:p>
          <a:p>
            <a:pPr marL="285750" indent="-285750">
              <a:buFont typeface="Wingdings" panose="05000000000000000000" pitchFamily="2" charset="2"/>
              <a:buChar char="ü"/>
            </a:pPr>
            <a:r>
              <a:rPr lang="en-US" dirty="0" smtClean="0"/>
              <a:t>The </a:t>
            </a:r>
            <a:r>
              <a:rPr lang="en-US" dirty="0"/>
              <a:t>staging area.</a:t>
            </a:r>
          </a:p>
          <a:p>
            <a:endParaRPr lang="en-US" dirty="0"/>
          </a:p>
        </p:txBody>
      </p:sp>
      <p:pic>
        <p:nvPicPr>
          <p:cNvPr id="5" name="Content Placeholder 4" descr="http://git-scm.com/figures/18333fig0106-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8214" y="1169988"/>
            <a:ext cx="6400800" cy="5166418"/>
          </a:xfrm>
          <a:prstGeom prst="rect">
            <a:avLst/>
          </a:prstGeom>
          <a:noFill/>
          <a:ln>
            <a:noFill/>
          </a:ln>
        </p:spPr>
      </p:pic>
    </p:spTree>
    <p:extLst>
      <p:ext uri="{BB962C8B-B14F-4D97-AF65-F5344CB8AC3E}">
        <p14:creationId xmlns:p14="http://schemas.microsoft.com/office/powerpoint/2010/main" val="3558942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get it started !</a:t>
            </a:r>
            <a:endParaRPr lang="en-US" dirty="0"/>
          </a:p>
        </p:txBody>
      </p:sp>
      <p:sp>
        <p:nvSpPr>
          <p:cNvPr id="3" name="Subtitle 2"/>
          <p:cNvSpPr>
            <a:spLocks noGrp="1"/>
          </p:cNvSpPr>
          <p:nvPr>
            <p:ph type="subTitle" idx="1"/>
          </p:nvPr>
        </p:nvSpPr>
        <p:spPr/>
        <p:txBody>
          <a:bodyPr/>
          <a:lstStyle/>
          <a:p>
            <a:r>
              <a:rPr lang="en-US" dirty="0" smtClean="0"/>
              <a:t>Download + Install + Setup </a:t>
            </a:r>
            <a:r>
              <a:rPr lang="en-US" dirty="0"/>
              <a:t>+ configure </a:t>
            </a:r>
            <a:r>
              <a:rPr lang="en-US" dirty="0" smtClean="0"/>
              <a:t>+ use</a:t>
            </a:r>
            <a:endParaRPr lang="en-US" dirty="0"/>
          </a:p>
        </p:txBody>
      </p:sp>
    </p:spTree>
    <p:extLst>
      <p:ext uri="{BB962C8B-B14F-4D97-AF65-F5344CB8AC3E}">
        <p14:creationId xmlns:p14="http://schemas.microsoft.com/office/powerpoint/2010/main" val="326491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577618"/>
          </a:xfrm>
        </p:spPr>
        <p:txBody>
          <a:bodyPr/>
          <a:lstStyle/>
          <a:p>
            <a:r>
              <a:rPr lang="en-US" dirty="0" smtClean="0"/>
              <a:t>Where to get it?</a:t>
            </a:r>
            <a:endParaRPr lang="en-US" dirty="0"/>
          </a:p>
        </p:txBody>
      </p:sp>
      <p:pic>
        <p:nvPicPr>
          <p:cNvPr id="5" name="Content Placeholder 4"/>
          <p:cNvPicPr>
            <a:picLocks noGrp="1" noChangeAspect="1"/>
          </p:cNvPicPr>
          <p:nvPr>
            <p:ph idx="1"/>
          </p:nvPr>
        </p:nvPicPr>
        <p:blipFill>
          <a:blip r:embed="rId2"/>
          <a:stretch>
            <a:fillRect/>
          </a:stretch>
        </p:blipFill>
        <p:spPr>
          <a:xfrm>
            <a:off x="4800600" y="1535508"/>
            <a:ext cx="6492875" cy="3650459"/>
          </a:xfrm>
          <a:prstGeom prst="rect">
            <a:avLst/>
          </a:prstGeom>
        </p:spPr>
      </p:pic>
      <p:sp>
        <p:nvSpPr>
          <p:cNvPr id="4" name="Text Placeholder 3"/>
          <p:cNvSpPr>
            <a:spLocks noGrp="1"/>
          </p:cNvSpPr>
          <p:nvPr>
            <p:ph type="body" sz="half" idx="2"/>
          </p:nvPr>
        </p:nvSpPr>
        <p:spPr>
          <a:xfrm>
            <a:off x="457200" y="1275008"/>
            <a:ext cx="3200400" cy="5030196"/>
          </a:xfrm>
        </p:spPr>
        <p:txBody>
          <a:bodyPr/>
          <a:lstStyle/>
          <a:p>
            <a:r>
              <a:rPr lang="en-US" dirty="0" smtClean="0"/>
              <a:t>GIT comes with an installer and it is available for every platform.</a:t>
            </a:r>
          </a:p>
          <a:p>
            <a:r>
              <a:rPr lang="en-US" dirty="0" smtClean="0"/>
              <a:t>You can download it from :</a:t>
            </a:r>
          </a:p>
          <a:p>
            <a:r>
              <a:rPr lang="en-US" dirty="0" smtClean="0">
                <a:solidFill>
                  <a:schemeClr val="tx1">
                    <a:lumMod val="95000"/>
                    <a:lumOff val="5000"/>
                  </a:schemeClr>
                </a:solidFill>
                <a:hlinkClick r:id="rId3"/>
              </a:rPr>
              <a:t>http://git-scm.com/downloads</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
            </a:r>
            <a:br>
              <a:rPr lang="en-US" dirty="0" smtClean="0">
                <a:solidFill>
                  <a:schemeClr val="tx1">
                    <a:lumMod val="95000"/>
                    <a:lumOff val="5000"/>
                  </a:schemeClr>
                </a:solidFill>
              </a:rPr>
            </a:br>
            <a:r>
              <a:rPr lang="en-US" sz="1800" b="1" dirty="0" smtClean="0">
                <a:solidFill>
                  <a:schemeClr val="tx1">
                    <a:lumMod val="95000"/>
                    <a:lumOff val="5000"/>
                  </a:schemeClr>
                </a:solidFill>
              </a:rPr>
              <a:t>After Downloading for appropriate operating system, Just Follow the instructions and press “next”. (Until and unless you know something about Git already)</a:t>
            </a:r>
            <a:endParaRPr lang="en-US" sz="1800" b="1" dirty="0">
              <a:solidFill>
                <a:schemeClr val="tx1">
                  <a:lumMod val="95000"/>
                  <a:lumOff val="5000"/>
                </a:schemeClr>
              </a:solidFill>
            </a:endParaRPr>
          </a:p>
        </p:txBody>
      </p:sp>
    </p:spTree>
    <p:extLst>
      <p:ext uri="{BB962C8B-B14F-4D97-AF65-F5344CB8AC3E}">
        <p14:creationId xmlns:p14="http://schemas.microsoft.com/office/powerpoint/2010/main" val="1151336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Configuring GIT</a:t>
            </a:r>
            <a:endParaRPr lang="en-US" dirty="0"/>
          </a:p>
        </p:txBody>
      </p:sp>
    </p:spTree>
    <p:extLst>
      <p:ext uri="{BB962C8B-B14F-4D97-AF65-F5344CB8AC3E}">
        <p14:creationId xmlns:p14="http://schemas.microsoft.com/office/powerpoint/2010/main" val="599685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3" y="568601"/>
            <a:ext cx="3850783" cy="564740"/>
          </a:xfrm>
        </p:spPr>
        <p:txBody>
          <a:bodyPr>
            <a:normAutofit/>
          </a:bodyPr>
          <a:lstStyle/>
          <a:p>
            <a:r>
              <a:rPr lang="en-US" dirty="0" smtClean="0"/>
              <a:t>1)  Open GIT BASH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612" y="1469761"/>
            <a:ext cx="6458851" cy="3781953"/>
          </a:xfrm>
        </p:spPr>
      </p:pic>
    </p:spTree>
    <p:extLst>
      <p:ext uri="{BB962C8B-B14F-4D97-AF65-F5344CB8AC3E}">
        <p14:creationId xmlns:p14="http://schemas.microsoft.com/office/powerpoint/2010/main" val="4090553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What is it ?</a:t>
            </a:r>
            <a:endParaRPr lang="en-US" dirty="0"/>
          </a:p>
        </p:txBody>
      </p:sp>
      <p:sp>
        <p:nvSpPr>
          <p:cNvPr id="3" name="Content Placeholder 2"/>
          <p:cNvSpPr>
            <a:spLocks noGrp="1"/>
          </p:cNvSpPr>
          <p:nvPr>
            <p:ph idx="1"/>
          </p:nvPr>
        </p:nvSpPr>
        <p:spPr/>
        <p:txBody>
          <a:bodyPr/>
          <a:lstStyle/>
          <a:p>
            <a:r>
              <a:rPr lang="en-US" dirty="0"/>
              <a:t>A </a:t>
            </a:r>
            <a:r>
              <a:rPr lang="en-US" i="1" dirty="0"/>
              <a:t>version control system</a:t>
            </a:r>
            <a:r>
              <a:rPr lang="en-US" dirty="0"/>
              <a:t> (also known as a </a:t>
            </a:r>
            <a:r>
              <a:rPr lang="en-US" i="1" dirty="0"/>
              <a:t>Revision Control System</a:t>
            </a:r>
            <a:r>
              <a:rPr lang="en-US" dirty="0"/>
              <a:t>) is a repository of files, often the files for the source code of computer programs, with monitored access. Every change made to the source is tracked, along with who made the change, why they made it, and references to problems fixed, or enhancements introduced, by the </a:t>
            </a:r>
            <a:r>
              <a:rPr lang="en-US" dirty="0" smtClean="0"/>
              <a:t>change.</a:t>
            </a:r>
          </a:p>
          <a:p>
            <a:r>
              <a:rPr lang="en-US" dirty="0" smtClean="0"/>
              <a:t/>
            </a:r>
            <a:br>
              <a:rPr lang="en-US" dirty="0" smtClean="0"/>
            </a:br>
            <a:r>
              <a:rPr lang="en-US" b="1" dirty="0"/>
              <a:t>The Repository</a:t>
            </a:r>
          </a:p>
          <a:p>
            <a:r>
              <a:rPr lang="en-US" dirty="0"/>
              <a:t>At the core of the version control system is a repository, which is the central store of that system's data. The repository usually stores information in the form of a </a:t>
            </a:r>
            <a:r>
              <a:rPr lang="en-US" i="1" dirty="0" err="1"/>
              <a:t>filesystem</a:t>
            </a:r>
            <a:r>
              <a:rPr lang="en-US" i="1" dirty="0"/>
              <a:t> tree</a:t>
            </a:r>
            <a:r>
              <a:rPr lang="en-US" dirty="0"/>
              <a:t>—a hierarchy of files and directories. Any number of </a:t>
            </a:r>
            <a:r>
              <a:rPr lang="en-US" i="1" dirty="0"/>
              <a:t>clients</a:t>
            </a:r>
            <a:r>
              <a:rPr lang="en-US" dirty="0"/>
              <a:t> connect to the repository, and then read or write to these files. By writing data, a client makes the information available to others; by reading data, the client receives information from others</a:t>
            </a:r>
          </a:p>
        </p:txBody>
      </p:sp>
    </p:spTree>
    <p:extLst>
      <p:ext uri="{BB962C8B-B14F-4D97-AF65-F5344CB8AC3E}">
        <p14:creationId xmlns:p14="http://schemas.microsoft.com/office/powerpoint/2010/main" val="640481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Set Username</a:t>
            </a:r>
            <a:br>
              <a:rPr lang="en-US" dirty="0" smtClean="0"/>
            </a:br>
            <a:r>
              <a:rPr lang="en-US" dirty="0"/>
              <a:t/>
            </a:r>
            <a:br>
              <a:rPr lang="en-US" dirty="0"/>
            </a:br>
            <a:r>
              <a:rPr lang="en-US" dirty="0" smtClean="0"/>
              <a:t>3) Set Email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949" y="387533"/>
            <a:ext cx="6401693" cy="1876687"/>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949" y="2779977"/>
            <a:ext cx="6428571" cy="2457143"/>
          </a:xfrm>
          <a:prstGeom prst="rect">
            <a:avLst/>
          </a:prstGeom>
        </p:spPr>
      </p:pic>
      <p:sp>
        <p:nvSpPr>
          <p:cNvPr id="11" name="TextBox 10"/>
          <p:cNvSpPr txBox="1"/>
          <p:nvPr/>
        </p:nvSpPr>
        <p:spPr>
          <a:xfrm>
            <a:off x="4250028" y="1236372"/>
            <a:ext cx="649416" cy="646331"/>
          </a:xfrm>
          <a:prstGeom prst="rect">
            <a:avLst/>
          </a:prstGeom>
          <a:noFill/>
        </p:spPr>
        <p:txBody>
          <a:bodyPr wrap="square" rtlCol="0">
            <a:spAutoFit/>
          </a:bodyPr>
          <a:lstStyle/>
          <a:p>
            <a:r>
              <a:rPr lang="en-US" sz="3600" dirty="0" smtClean="0"/>
              <a:t>2.</a:t>
            </a:r>
            <a:endParaRPr lang="en-US" sz="3600" dirty="0"/>
          </a:p>
        </p:txBody>
      </p:sp>
      <p:sp>
        <p:nvSpPr>
          <p:cNvPr id="13" name="TextBox 12"/>
          <p:cNvSpPr txBox="1"/>
          <p:nvPr/>
        </p:nvSpPr>
        <p:spPr>
          <a:xfrm>
            <a:off x="4306874" y="3685382"/>
            <a:ext cx="535724" cy="646331"/>
          </a:xfrm>
          <a:prstGeom prst="rect">
            <a:avLst/>
          </a:prstGeom>
          <a:noFill/>
        </p:spPr>
        <p:txBody>
          <a:bodyPr wrap="none" rtlCol="0">
            <a:spAutoFit/>
          </a:bodyPr>
          <a:lstStyle/>
          <a:p>
            <a:r>
              <a:rPr lang="en-US" sz="3600" dirty="0" smtClean="0"/>
              <a:t>3.</a:t>
            </a:r>
            <a:endParaRPr lang="en-US" sz="3600" dirty="0"/>
          </a:p>
        </p:txBody>
      </p:sp>
    </p:spTree>
    <p:extLst>
      <p:ext uri="{BB962C8B-B14F-4D97-AF65-F5344CB8AC3E}">
        <p14:creationId xmlns:p14="http://schemas.microsoft.com/office/powerpoint/2010/main" val="3409061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159" y="299482"/>
            <a:ext cx="10058400" cy="1450757"/>
          </a:xfrm>
        </p:spPr>
        <p:txBody>
          <a:bodyPr/>
          <a:lstStyle/>
          <a:p>
            <a:pPr algn="ctr"/>
            <a:r>
              <a:rPr lang="en-US" dirty="0" smtClean="0"/>
              <a:t>Creating “Repository” </a:t>
            </a:r>
            <a:endParaRPr lang="en-US" dirty="0"/>
          </a:p>
        </p:txBody>
      </p:sp>
    </p:spTree>
    <p:extLst>
      <p:ext uri="{BB962C8B-B14F-4D97-AF65-F5344CB8AC3E}">
        <p14:creationId xmlns:p14="http://schemas.microsoft.com/office/powerpoint/2010/main" val="2531116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5943" y="103031"/>
            <a:ext cx="3232597" cy="3090930"/>
          </a:xfrm>
        </p:spPr>
      </p:pic>
      <p:sp>
        <p:nvSpPr>
          <p:cNvPr id="5" name="TextBox 4"/>
          <p:cNvSpPr txBox="1"/>
          <p:nvPr/>
        </p:nvSpPr>
        <p:spPr>
          <a:xfrm>
            <a:off x="0" y="206062"/>
            <a:ext cx="4031087" cy="3416320"/>
          </a:xfrm>
          <a:prstGeom prst="rect">
            <a:avLst/>
          </a:prstGeom>
          <a:noFill/>
        </p:spPr>
        <p:txBody>
          <a:bodyPr wrap="square" rtlCol="0">
            <a:spAutoFit/>
          </a:bodyPr>
          <a:lstStyle/>
          <a:p>
            <a:pPr marL="742950" indent="-742950">
              <a:buFont typeface="+mj-lt"/>
              <a:buAutoNum type="arabicPeriod"/>
            </a:pPr>
            <a:r>
              <a:rPr lang="en-US" sz="3600" dirty="0" smtClean="0">
                <a:solidFill>
                  <a:schemeClr val="bg1"/>
                </a:solidFill>
              </a:rPr>
              <a:t>Create a folder.</a:t>
            </a:r>
          </a:p>
          <a:p>
            <a:pPr marL="742950" indent="-742950">
              <a:buFont typeface="+mj-lt"/>
              <a:buAutoNum type="arabicPeriod"/>
            </a:pPr>
            <a:endParaRPr lang="en-US" sz="3600" dirty="0" smtClean="0">
              <a:solidFill>
                <a:schemeClr val="bg1"/>
              </a:solidFill>
            </a:endParaRPr>
          </a:p>
          <a:p>
            <a:pPr marL="742950" indent="-742950">
              <a:buFont typeface="+mj-lt"/>
              <a:buAutoNum type="arabicPeriod"/>
            </a:pPr>
            <a:r>
              <a:rPr lang="en-US" sz="3600" dirty="0" smtClean="0">
                <a:solidFill>
                  <a:schemeClr val="bg1"/>
                </a:solidFill>
              </a:rPr>
              <a:t>Change </a:t>
            </a:r>
            <a:r>
              <a:rPr lang="en-US" sz="3600" dirty="0">
                <a:solidFill>
                  <a:schemeClr val="bg1"/>
                </a:solidFill>
              </a:rPr>
              <a:t>directory to that </a:t>
            </a:r>
            <a:r>
              <a:rPr lang="en-US" sz="3600" dirty="0" smtClean="0">
                <a:solidFill>
                  <a:schemeClr val="bg1"/>
                </a:solidFill>
              </a:rPr>
              <a:t>folder.</a:t>
            </a:r>
            <a:r>
              <a:rPr lang="en-US" sz="3600" dirty="0">
                <a:solidFill>
                  <a:schemeClr val="bg1"/>
                </a:solidFill>
              </a:rPr>
              <a:t/>
            </a:r>
            <a:br>
              <a:rPr lang="en-US" sz="3600" dirty="0">
                <a:solidFill>
                  <a:schemeClr val="bg1"/>
                </a:solidFill>
              </a:rPr>
            </a:br>
            <a:endParaRPr lang="en-US" sz="36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470" y="103032"/>
            <a:ext cx="3232596" cy="3090930"/>
          </a:xfrm>
          <a:prstGeom prst="rect">
            <a:avLst/>
          </a:prstGeom>
        </p:spPr>
      </p:pic>
      <p:sp>
        <p:nvSpPr>
          <p:cNvPr id="8" name="TextBox 7"/>
          <p:cNvSpPr txBox="1"/>
          <p:nvPr/>
        </p:nvSpPr>
        <p:spPr>
          <a:xfrm>
            <a:off x="4533363" y="1403797"/>
            <a:ext cx="535724" cy="646331"/>
          </a:xfrm>
          <a:prstGeom prst="rect">
            <a:avLst/>
          </a:prstGeom>
          <a:noFill/>
        </p:spPr>
        <p:txBody>
          <a:bodyPr wrap="none" rtlCol="0">
            <a:spAutoFit/>
          </a:bodyPr>
          <a:lstStyle/>
          <a:p>
            <a:r>
              <a:rPr lang="en-US" sz="3600" dirty="0" smtClean="0"/>
              <a:t>1.</a:t>
            </a:r>
            <a:endParaRPr lang="en-US" sz="3600" dirty="0"/>
          </a:p>
        </p:txBody>
      </p:sp>
      <p:sp>
        <p:nvSpPr>
          <p:cNvPr id="9" name="TextBox 8"/>
          <p:cNvSpPr txBox="1"/>
          <p:nvPr/>
        </p:nvSpPr>
        <p:spPr>
          <a:xfrm>
            <a:off x="4533363" y="4860559"/>
            <a:ext cx="535724" cy="646331"/>
          </a:xfrm>
          <a:prstGeom prst="rect">
            <a:avLst/>
          </a:prstGeom>
          <a:noFill/>
        </p:spPr>
        <p:txBody>
          <a:bodyPr wrap="none" rtlCol="0">
            <a:spAutoFit/>
          </a:bodyPr>
          <a:lstStyle/>
          <a:p>
            <a:r>
              <a:rPr lang="en-US" sz="3600" dirty="0" smtClean="0"/>
              <a:t>2.</a:t>
            </a:r>
            <a:endParaRPr lang="en-US" sz="3600" dirty="0"/>
          </a:p>
        </p:txBody>
      </p:sp>
      <p:sp>
        <p:nvSpPr>
          <p:cNvPr id="10" name="TextBox 9"/>
          <p:cNvSpPr txBox="1"/>
          <p:nvPr/>
        </p:nvSpPr>
        <p:spPr>
          <a:xfrm>
            <a:off x="5497759" y="3539455"/>
            <a:ext cx="6207615" cy="646331"/>
          </a:xfrm>
          <a:prstGeom prst="rect">
            <a:avLst/>
          </a:prstGeom>
          <a:noFill/>
        </p:spPr>
        <p:txBody>
          <a:bodyPr wrap="square" rtlCol="0">
            <a:spAutoFit/>
          </a:bodyPr>
          <a:lstStyle/>
          <a:p>
            <a:pPr algn="ctr"/>
            <a:r>
              <a:rPr lang="en-US" dirty="0" smtClean="0"/>
              <a:t>As you can see, I have created a new folder - TEST on desktop.</a:t>
            </a:r>
          </a:p>
          <a:p>
            <a:pPr algn="ctr"/>
            <a:r>
              <a:rPr lang="en-US" dirty="0" smtClean="0"/>
              <a:t>So I’ll change my directory to desktop/test.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069" y="4531282"/>
            <a:ext cx="6918997" cy="1895276"/>
          </a:xfrm>
          <a:prstGeom prst="rect">
            <a:avLst/>
          </a:prstGeom>
        </p:spPr>
      </p:pic>
    </p:spTree>
    <p:extLst>
      <p:ext uri="{BB962C8B-B14F-4D97-AF65-F5344CB8AC3E}">
        <p14:creationId xmlns:p14="http://schemas.microsoft.com/office/powerpoint/2010/main" val="2587988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1810" y="287652"/>
            <a:ext cx="7435694" cy="1554027"/>
          </a:xfrm>
        </p:spPr>
      </p:pic>
      <p:sp>
        <p:nvSpPr>
          <p:cNvPr id="5" name="TextBox 4"/>
          <p:cNvSpPr txBox="1"/>
          <p:nvPr/>
        </p:nvSpPr>
        <p:spPr>
          <a:xfrm>
            <a:off x="0" y="193183"/>
            <a:ext cx="4121239" cy="1200329"/>
          </a:xfrm>
          <a:prstGeom prst="rect">
            <a:avLst/>
          </a:prstGeom>
          <a:noFill/>
        </p:spPr>
        <p:txBody>
          <a:bodyPr wrap="square" rtlCol="0">
            <a:spAutoFit/>
          </a:bodyPr>
          <a:lstStyle/>
          <a:p>
            <a:pPr marL="742950" indent="-742950">
              <a:buFont typeface="+mj-lt"/>
              <a:buAutoNum type="arabicPeriod"/>
            </a:pPr>
            <a:r>
              <a:rPr lang="en-US" sz="3600" dirty="0" smtClean="0">
                <a:solidFill>
                  <a:schemeClr val="bg1"/>
                </a:solidFill>
              </a:rPr>
              <a:t>Initiate Git repository</a:t>
            </a:r>
            <a:r>
              <a:rPr lang="en-US" sz="3600" dirty="0" smtClean="0">
                <a:solidFill>
                  <a:schemeClr val="bg1"/>
                </a:solidFill>
              </a:rPr>
              <a:t>.</a:t>
            </a:r>
            <a:endParaRPr lang="en-US" sz="3600" dirty="0" smtClean="0">
              <a:solidFill>
                <a:schemeClr val="bg1"/>
              </a:solidFill>
            </a:endParaRPr>
          </a:p>
        </p:txBody>
      </p:sp>
    </p:spTree>
    <p:extLst>
      <p:ext uri="{BB962C8B-B14F-4D97-AF65-F5344CB8AC3E}">
        <p14:creationId xmlns:p14="http://schemas.microsoft.com/office/powerpoint/2010/main" val="2435979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2" y="321972"/>
            <a:ext cx="11629622" cy="4524315"/>
          </a:xfrm>
          <a:prstGeom prst="rect">
            <a:avLst/>
          </a:prstGeom>
          <a:noFill/>
        </p:spPr>
        <p:txBody>
          <a:bodyPr wrap="square" rtlCol="0">
            <a:spAutoFit/>
          </a:bodyPr>
          <a:lstStyle/>
          <a:p>
            <a:pPr algn="just"/>
            <a:r>
              <a:rPr lang="en-US" sz="2000" b="1" dirty="0"/>
              <a:t>The Working </a:t>
            </a:r>
            <a:r>
              <a:rPr lang="en-US" sz="2000" b="1" dirty="0" smtClean="0"/>
              <a:t>Copy</a:t>
            </a:r>
          </a:p>
          <a:p>
            <a:pPr algn="just"/>
            <a:endParaRPr lang="en-US" b="1" dirty="0"/>
          </a:p>
          <a:p>
            <a:pPr algn="just"/>
            <a:r>
              <a:rPr lang="en-US" dirty="0"/>
              <a:t>A version control system's value comes from the fact that it tracks versions of files and directories, but the rest of the software universe doesn't operate on “versions of files and directories”. Most software programs understand how to operate only on a </a:t>
            </a:r>
            <a:r>
              <a:rPr lang="en-US" i="1" dirty="0"/>
              <a:t>single</a:t>
            </a:r>
            <a:r>
              <a:rPr lang="en-US" dirty="0"/>
              <a:t> version of a specific type of file. So how does a version control user interact with an abstract—and, often, remote—repository full of multiple versions of various files in a concrete fashion? How does his or her word processing software, presentation software, source code editor, web design software, or some other program—all of which trade in the currency of simple data files—get access to such files? The answer is found in the version control construct known as a </a:t>
            </a:r>
            <a:r>
              <a:rPr lang="en-US" i="1" dirty="0"/>
              <a:t>working copy</a:t>
            </a:r>
            <a:r>
              <a:rPr lang="en-US" dirty="0"/>
              <a:t>.</a:t>
            </a:r>
          </a:p>
          <a:p>
            <a:pPr algn="just"/>
            <a:endParaRPr lang="en-US" dirty="0" smtClean="0"/>
          </a:p>
          <a:p>
            <a:pPr algn="just"/>
            <a:r>
              <a:rPr lang="en-US" dirty="0" smtClean="0"/>
              <a:t>A </a:t>
            </a:r>
            <a:r>
              <a:rPr lang="en-US" dirty="0"/>
              <a:t>working copy is, quite literally, a local copy of a particular version of a user's VCS-managed data upon which that user is </a:t>
            </a:r>
            <a:r>
              <a:rPr lang="en-US" dirty="0" smtClean="0"/>
              <a:t>free </a:t>
            </a:r>
            <a:r>
              <a:rPr lang="en-US" dirty="0"/>
              <a:t>to work. Working </a:t>
            </a:r>
            <a:r>
              <a:rPr lang="en-US" dirty="0" smtClean="0"/>
              <a:t>copies </a:t>
            </a:r>
            <a:r>
              <a:rPr lang="en-US" dirty="0"/>
              <a:t>appear to other software just as any other local directory full of files, so those programs don't have to be “version-control-aware” in order to read from and write to that data. The task of managing the working copy and communicating changes made to its contents to and from the repository falls squarely to the version control system's client software.</a:t>
            </a:r>
          </a:p>
          <a:p>
            <a:pPr algn="just"/>
            <a:endParaRPr lang="en-US" dirty="0"/>
          </a:p>
        </p:txBody>
      </p:sp>
    </p:spTree>
    <p:extLst>
      <p:ext uri="{BB962C8B-B14F-4D97-AF65-F5344CB8AC3E}">
        <p14:creationId xmlns:p14="http://schemas.microsoft.com/office/powerpoint/2010/main" val="279753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Vocabulary (Key terms)</a:t>
            </a:r>
            <a:endParaRPr lang="en-US" dirty="0"/>
          </a:p>
        </p:txBody>
      </p:sp>
      <p:sp>
        <p:nvSpPr>
          <p:cNvPr id="3" name="Content Placeholder 2"/>
          <p:cNvSpPr>
            <a:spLocks noGrp="1"/>
          </p:cNvSpPr>
          <p:nvPr>
            <p:ph idx="1"/>
          </p:nvPr>
        </p:nvSpPr>
        <p:spPr/>
        <p:txBody>
          <a:bodyPr>
            <a:normAutofit/>
          </a:bodyPr>
          <a:lstStyle/>
          <a:p>
            <a:r>
              <a:rPr lang="en-US" i="1" dirty="0"/>
              <a:t>commit</a:t>
            </a:r>
            <a:endParaRPr lang="en-US" dirty="0"/>
          </a:p>
          <a:p>
            <a:r>
              <a:rPr lang="en-US" dirty="0"/>
              <a:t>To make a change to the project; more formally, to store a change in the version control database in such a way that it can be incorporated into future releases of the project. "Commit" can be used as a verb or a noun</a:t>
            </a:r>
            <a:r>
              <a:rPr lang="en-US" dirty="0" smtClean="0"/>
              <a:t>.</a:t>
            </a:r>
          </a:p>
          <a:p>
            <a:r>
              <a:rPr lang="en-US" i="1" dirty="0" smtClean="0"/>
              <a:t>log</a:t>
            </a:r>
            <a:r>
              <a:rPr lang="en-US" i="1" dirty="0"/>
              <a:t> message</a:t>
            </a:r>
            <a:endParaRPr lang="en-US" dirty="0"/>
          </a:p>
          <a:p>
            <a:r>
              <a:rPr lang="en-US" dirty="0"/>
              <a:t>A bit of commentary attached to each commit, describing the nature and purpose of the commit. Log messages are among the most important documents in any project: they are the bridge between the highly technical language of individual code changes and the more user-oriented language of features, </a:t>
            </a:r>
            <a:r>
              <a:rPr lang="en-US" dirty="0" err="1"/>
              <a:t>bugfixes</a:t>
            </a:r>
            <a:r>
              <a:rPr lang="en-US" dirty="0"/>
              <a:t>, and project progress</a:t>
            </a:r>
            <a:r>
              <a:rPr lang="en-US" dirty="0" smtClean="0"/>
              <a:t>.</a:t>
            </a:r>
            <a:endParaRPr lang="en-US" dirty="0"/>
          </a:p>
        </p:txBody>
      </p:sp>
    </p:spTree>
    <p:extLst>
      <p:ext uri="{BB962C8B-B14F-4D97-AF65-F5344CB8AC3E}">
        <p14:creationId xmlns:p14="http://schemas.microsoft.com/office/powerpoint/2010/main" val="1109676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8" y="-1"/>
            <a:ext cx="12076091" cy="6463308"/>
          </a:xfrm>
          <a:prstGeom prst="rect">
            <a:avLst/>
          </a:prstGeom>
          <a:noFill/>
        </p:spPr>
        <p:txBody>
          <a:bodyPr wrap="square" rtlCol="0">
            <a:spAutoFit/>
          </a:bodyPr>
          <a:lstStyle/>
          <a:p>
            <a:endParaRPr lang="en-US" i="1" dirty="0" smtClean="0"/>
          </a:p>
          <a:p>
            <a:r>
              <a:rPr lang="en-US" i="1" dirty="0" smtClean="0"/>
              <a:t>Update</a:t>
            </a:r>
          </a:p>
          <a:p>
            <a:endParaRPr lang="en-US" dirty="0"/>
          </a:p>
          <a:p>
            <a:r>
              <a:rPr lang="en-US" dirty="0"/>
              <a:t>To ask that others' changes (commits) be incorporated into your local copy of the project; that is, to bring your copy "up-to-date". This is a very common operation; most developers update their code several times a day, so that they know they're running roughly the same thing the other developers are running, and so that if they see a bug, they can be pretty sure it hasn't been fixed already. </a:t>
            </a:r>
            <a:endParaRPr lang="en-US" dirty="0" smtClean="0"/>
          </a:p>
          <a:p>
            <a:endParaRPr lang="en-US" i="1" dirty="0" smtClean="0"/>
          </a:p>
          <a:p>
            <a:r>
              <a:rPr lang="en-US" i="1" dirty="0" smtClean="0"/>
              <a:t>Repository</a:t>
            </a:r>
          </a:p>
          <a:p>
            <a:endParaRPr lang="en-US" dirty="0"/>
          </a:p>
          <a:p>
            <a:r>
              <a:rPr lang="en-US" dirty="0"/>
              <a:t>A database in which changes are stored. Some version control systems are centralized: there is a single, master repository, which stores all changes to the project. Others are decentralized: each developer has his own repository, and changes can be swapped back and forth between repositories arbitrarily. The version control system keeps track of dependencies between changes, and when it's time to make a release, a particular set of changes is approved for that release. The question of whether centralized or decentralized is better is one of the enduring holy wars of software development; try not to fall into the trap of arguing about it on your project lists.</a:t>
            </a:r>
          </a:p>
          <a:p>
            <a:endParaRPr lang="en-US" i="1" dirty="0" smtClean="0"/>
          </a:p>
          <a:p>
            <a:r>
              <a:rPr lang="en-US" i="1" dirty="0" smtClean="0"/>
              <a:t>Checkout</a:t>
            </a:r>
          </a:p>
          <a:p>
            <a:endParaRPr lang="en-US" dirty="0"/>
          </a:p>
          <a:p>
            <a:r>
              <a:rPr lang="en-US" dirty="0"/>
              <a:t>The process of obtaining a copy of the project from a repository. A checkout usually produces a directory tree called a "working copy" (see below), from which changes may be committed back to the original repository. In some decentralized version control systems, each working copy is itself a repository, and changes can be pushed out to (or pulled into) any repository that's willing to accept them.</a:t>
            </a:r>
          </a:p>
        </p:txBody>
      </p:sp>
    </p:spTree>
    <p:extLst>
      <p:ext uri="{BB962C8B-B14F-4D97-AF65-F5344CB8AC3E}">
        <p14:creationId xmlns:p14="http://schemas.microsoft.com/office/powerpoint/2010/main" val="4034314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141667"/>
            <a:ext cx="11912958" cy="5909310"/>
          </a:xfrm>
          <a:prstGeom prst="rect">
            <a:avLst/>
          </a:prstGeom>
          <a:noFill/>
        </p:spPr>
        <p:txBody>
          <a:bodyPr wrap="square" rtlCol="0">
            <a:spAutoFit/>
          </a:bodyPr>
          <a:lstStyle/>
          <a:p>
            <a:r>
              <a:rPr lang="en-US" i="1" dirty="0" smtClean="0"/>
              <a:t>Working </a:t>
            </a:r>
            <a:r>
              <a:rPr lang="en-US" i="1" dirty="0"/>
              <a:t>copy</a:t>
            </a:r>
            <a:endParaRPr lang="en-US" dirty="0"/>
          </a:p>
          <a:p>
            <a:endParaRPr lang="en-US" dirty="0" smtClean="0"/>
          </a:p>
          <a:p>
            <a:r>
              <a:rPr lang="en-US" dirty="0" smtClean="0"/>
              <a:t>A </a:t>
            </a:r>
            <a:r>
              <a:rPr lang="en-US" dirty="0"/>
              <a:t>developer's private directory tree containing the project's source code files, and possibly its web pages or other documents. A working copy also contains a little bit of metadata managed by the version control system, telling the working copy what repository it comes from, what "revisions" (see below) of the files are present, etc</a:t>
            </a:r>
            <a:r>
              <a:rPr lang="en-US" dirty="0" smtClean="0"/>
              <a:t>.</a:t>
            </a:r>
            <a:endParaRPr lang="en-US" i="1" dirty="0" smtClean="0"/>
          </a:p>
          <a:p>
            <a:endParaRPr lang="en-US" i="1" dirty="0" smtClean="0"/>
          </a:p>
          <a:p>
            <a:r>
              <a:rPr lang="en-US" i="1" dirty="0" smtClean="0"/>
              <a:t>Revision</a:t>
            </a:r>
            <a:r>
              <a:rPr lang="en-US" dirty="0"/>
              <a:t>, </a:t>
            </a:r>
            <a:r>
              <a:rPr lang="en-US" i="1" dirty="0"/>
              <a:t>change</a:t>
            </a:r>
            <a:r>
              <a:rPr lang="en-US" dirty="0"/>
              <a:t>, </a:t>
            </a:r>
            <a:r>
              <a:rPr lang="en-US" i="1" dirty="0" err="1" smtClean="0"/>
              <a:t>changeset</a:t>
            </a:r>
            <a:endParaRPr lang="en-US" i="1" dirty="0" smtClean="0"/>
          </a:p>
          <a:p>
            <a:endParaRPr lang="en-US" dirty="0"/>
          </a:p>
          <a:p>
            <a:r>
              <a:rPr lang="en-US" dirty="0"/>
              <a:t>A "revision" is usually one specific incarnation of a particular file or directory. For example, if the project starts out with revision 6 of file F, and then someone commits a change to F, this produces revision 7 of F. Some systems also use "revision", "change", or "</a:t>
            </a:r>
            <a:r>
              <a:rPr lang="en-US" dirty="0" err="1"/>
              <a:t>changeset</a:t>
            </a:r>
            <a:r>
              <a:rPr lang="en-US" dirty="0"/>
              <a:t>" to refer to a set of changes committed together as one conceptual unit.</a:t>
            </a:r>
          </a:p>
          <a:p>
            <a:r>
              <a:rPr lang="en-US" dirty="0"/>
              <a:t>These terms occasionally have distinct technical meanings in different version control systems, but the general idea is always the same: they give a way to speak precisely about exact points in time in the history of a file or a set of files (say, immediately before and after a bug is fixed</a:t>
            </a:r>
            <a:r>
              <a:rPr lang="en-US" dirty="0" smtClean="0"/>
              <a:t>).</a:t>
            </a:r>
          </a:p>
          <a:p>
            <a:endParaRPr lang="en-US" i="1" dirty="0" smtClean="0"/>
          </a:p>
          <a:p>
            <a:r>
              <a:rPr lang="en-US" i="1" dirty="0" smtClean="0"/>
              <a:t>Diff</a:t>
            </a:r>
          </a:p>
          <a:p>
            <a:endParaRPr lang="en-US" dirty="0"/>
          </a:p>
          <a:p>
            <a:r>
              <a:rPr lang="en-US" dirty="0"/>
              <a:t>A textual representation of a change. A diff shows which lines were changed and how, plus a few lines of surrounding context on either side. A developer who is already familiar with some code can usually read a diff against that code and understand what the change did, and even spot bugs.</a:t>
            </a:r>
          </a:p>
          <a:p>
            <a:endParaRPr lang="en-US" dirty="0"/>
          </a:p>
        </p:txBody>
      </p:sp>
    </p:spTree>
    <p:extLst>
      <p:ext uri="{BB962C8B-B14F-4D97-AF65-F5344CB8AC3E}">
        <p14:creationId xmlns:p14="http://schemas.microsoft.com/office/powerpoint/2010/main" val="2179809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06062"/>
            <a:ext cx="12067504" cy="6186309"/>
          </a:xfrm>
          <a:prstGeom prst="rect">
            <a:avLst/>
          </a:prstGeom>
          <a:noFill/>
        </p:spPr>
        <p:txBody>
          <a:bodyPr wrap="square" rtlCol="0">
            <a:spAutoFit/>
          </a:bodyPr>
          <a:lstStyle/>
          <a:p>
            <a:r>
              <a:rPr lang="en-US" dirty="0" smtClean="0"/>
              <a:t>Tag</a:t>
            </a:r>
          </a:p>
          <a:p>
            <a:endParaRPr lang="en-US" dirty="0"/>
          </a:p>
          <a:p>
            <a:r>
              <a:rPr lang="en-US" dirty="0"/>
              <a:t>A label for a particular collection of files at specified revisions. Tags are usually used to preserve interesting snapshots of the project. For example, a tag is usually made for each public release, so that one can obtain, directly from the version control system, the exact set of files/revisions comprising that release. </a:t>
            </a:r>
            <a:endParaRPr lang="en-US" dirty="0" smtClean="0"/>
          </a:p>
          <a:p>
            <a:endParaRPr lang="en-US" dirty="0" smtClean="0"/>
          </a:p>
          <a:p>
            <a:r>
              <a:rPr lang="en-US" dirty="0" smtClean="0"/>
              <a:t>Branch</a:t>
            </a:r>
          </a:p>
          <a:p>
            <a:endParaRPr lang="en-US" dirty="0"/>
          </a:p>
          <a:p>
            <a:r>
              <a:rPr lang="en-US" dirty="0"/>
              <a:t>A copy of the project, under version control but isolated, so that changes made to the branch don't affect the rest of the project, and vice versa, except when changes are deliberately "merged" from one side to the other (see below). Branches are also known as "lines of development". Even when a project has no explicit branches, development is still considered to be happening on the "main branch", also known as the "main line" or "trunk</a:t>
            </a:r>
            <a:r>
              <a:rPr lang="en-US" dirty="0" smtClean="0"/>
              <a:t>".</a:t>
            </a:r>
          </a:p>
          <a:p>
            <a:endParaRPr lang="en-US" dirty="0"/>
          </a:p>
          <a:p>
            <a:r>
              <a:rPr lang="en-US" i="1" dirty="0" smtClean="0"/>
              <a:t>Merge </a:t>
            </a:r>
            <a:r>
              <a:rPr lang="en-US" i="1" dirty="0"/>
              <a:t>(a.k.a. port</a:t>
            </a:r>
            <a:r>
              <a:rPr lang="en-US" i="1" dirty="0" smtClean="0"/>
              <a:t>)</a:t>
            </a:r>
          </a:p>
          <a:p>
            <a:endParaRPr lang="en-US" dirty="0"/>
          </a:p>
          <a:p>
            <a:r>
              <a:rPr lang="en-US" dirty="0"/>
              <a:t>To move a change from one branch to another. This includes merging from the main trunk to some other branch, or vice versa. In fact, those are the most common kinds of </a:t>
            </a:r>
            <a:r>
              <a:rPr lang="en-US" dirty="0" smtClean="0"/>
              <a:t>merges</a:t>
            </a:r>
            <a:r>
              <a:rPr lang="en-US" dirty="0"/>
              <a:t>.</a:t>
            </a:r>
          </a:p>
          <a:p>
            <a:r>
              <a:rPr lang="en-US" dirty="0"/>
              <a:t>"Merge" has a second, related meaning: it is what the version control system does when it sees that two people have changed the same file but in non-overlapping ways. Since the two changes do not interfere with each other, when one of the people updates their copy of the file (already containing their own changes), the other person's changes will be automatically merged in. This is very common, especially on projects where multiple people are hacking on the same code</a:t>
            </a:r>
            <a:r>
              <a:rPr lang="en-US" dirty="0" smtClean="0"/>
              <a:t>.</a:t>
            </a:r>
            <a:endParaRPr lang="en-US" dirty="0"/>
          </a:p>
          <a:p>
            <a:endParaRPr lang="en-US" dirty="0"/>
          </a:p>
        </p:txBody>
      </p:sp>
    </p:spTree>
    <p:extLst>
      <p:ext uri="{BB962C8B-B14F-4D97-AF65-F5344CB8AC3E}">
        <p14:creationId xmlns:p14="http://schemas.microsoft.com/office/powerpoint/2010/main" val="46309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93262" cy="3754874"/>
          </a:xfrm>
          <a:prstGeom prst="rect">
            <a:avLst/>
          </a:prstGeom>
          <a:noFill/>
        </p:spPr>
        <p:txBody>
          <a:bodyPr wrap="square" rtlCol="0">
            <a:spAutoFit/>
          </a:bodyPr>
          <a:lstStyle/>
          <a:p>
            <a:endParaRPr lang="en-US" sz="1700" i="1" dirty="0" smtClean="0"/>
          </a:p>
          <a:p>
            <a:r>
              <a:rPr lang="en-US" sz="1700" i="1" dirty="0" smtClean="0"/>
              <a:t>Conflict</a:t>
            </a:r>
          </a:p>
          <a:p>
            <a:endParaRPr lang="en-US" sz="1700" dirty="0"/>
          </a:p>
          <a:p>
            <a:r>
              <a:rPr lang="en-US" sz="1700" dirty="0"/>
              <a:t>What happens when two people try to make different changes to the same place in the code. All version control systems automatically detect conflicts, and notify at least one of the humans involved that their changes conflict with someone else's. It is then up to that human to </a:t>
            </a:r>
            <a:r>
              <a:rPr lang="en-US" sz="1700" i="1" dirty="0"/>
              <a:t>resolve</a:t>
            </a:r>
            <a:r>
              <a:rPr lang="en-US" sz="1700" dirty="0"/>
              <a:t> the conflict, and to communicate that resolution to the version control system.</a:t>
            </a:r>
          </a:p>
          <a:p>
            <a:endParaRPr lang="en-US" sz="1700" i="1" dirty="0" smtClean="0"/>
          </a:p>
          <a:p>
            <a:r>
              <a:rPr lang="en-US" sz="1700" i="1" dirty="0" smtClean="0"/>
              <a:t>Lock</a:t>
            </a:r>
          </a:p>
          <a:p>
            <a:endParaRPr lang="en-US" sz="1700" dirty="0"/>
          </a:p>
          <a:p>
            <a:r>
              <a:rPr lang="en-US" sz="1700" dirty="0"/>
              <a:t>A way to declare an exclusive intent to change a particular file or directory. For example, "I can't commit any changes to the web pages right now. It seems Alfred has them all locked while he fixes their background images." Not all version control systems even offer the ability to lock, and of those that do, not all require the locking feature to be used. This is because parallel, simultaneous development is the norm, and locking people out of files is (usually) contrary to this </a:t>
            </a:r>
            <a:r>
              <a:rPr lang="en-US" sz="1700"/>
              <a:t>ideal</a:t>
            </a:r>
            <a:r>
              <a:rPr lang="en-US" sz="1700" smtClean="0"/>
              <a:t>.</a:t>
            </a:r>
            <a:endParaRPr lang="en-US" sz="1700" dirty="0"/>
          </a:p>
          <a:p>
            <a:endParaRPr lang="en-US" sz="1700" dirty="0"/>
          </a:p>
        </p:txBody>
      </p:sp>
    </p:spTree>
    <p:extLst>
      <p:ext uri="{BB962C8B-B14F-4D97-AF65-F5344CB8AC3E}">
        <p14:creationId xmlns:p14="http://schemas.microsoft.com/office/powerpoint/2010/main" val="246837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BASICS	</a:t>
            </a:r>
            <a:endParaRPr lang="en-US" dirty="0"/>
          </a:p>
        </p:txBody>
      </p:sp>
      <p:sp>
        <p:nvSpPr>
          <p:cNvPr id="3" name="Subtitle 2"/>
          <p:cNvSpPr>
            <a:spLocks noGrp="1"/>
          </p:cNvSpPr>
          <p:nvPr>
            <p:ph type="subTitle" idx="1"/>
          </p:nvPr>
        </p:nvSpPr>
        <p:spPr/>
        <p:txBody>
          <a:bodyPr/>
          <a:lstStyle/>
          <a:p>
            <a:r>
              <a:rPr lang="en-US" dirty="0" smtClean="0"/>
              <a:t>Understanding </a:t>
            </a:r>
            <a:r>
              <a:rPr lang="en-US" dirty="0" err="1" smtClean="0"/>
              <a:t>git</a:t>
            </a:r>
            <a:r>
              <a:rPr lang="en-US" dirty="0" smtClean="0"/>
              <a:t> (version control system)</a:t>
            </a:r>
            <a:endParaRPr lang="en-US" dirty="0"/>
          </a:p>
        </p:txBody>
      </p:sp>
    </p:spTree>
    <p:extLst>
      <p:ext uri="{BB962C8B-B14F-4D97-AF65-F5344CB8AC3E}">
        <p14:creationId xmlns:p14="http://schemas.microsoft.com/office/powerpoint/2010/main" val="1065352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511</TotalTime>
  <Words>2047</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Retrospect</vt:lpstr>
      <vt:lpstr>Chapter - 1 What is “GIT”</vt:lpstr>
      <vt:lpstr>Version control : What is it ?</vt:lpstr>
      <vt:lpstr>PowerPoint Presentation</vt:lpstr>
      <vt:lpstr>Version Control Vocabulary (Key terms)</vt:lpstr>
      <vt:lpstr>PowerPoint Presentation</vt:lpstr>
      <vt:lpstr>PowerPoint Presentation</vt:lpstr>
      <vt:lpstr>PowerPoint Presentation</vt:lpstr>
      <vt:lpstr>PowerPoint Presentation</vt:lpstr>
      <vt:lpstr>GIT – BASICS </vt:lpstr>
      <vt:lpstr>GIT in a nutshell</vt:lpstr>
      <vt:lpstr>Version Control</vt:lpstr>
      <vt:lpstr>GIT takes snapshots</vt:lpstr>
      <vt:lpstr>PowerPoint Presentation</vt:lpstr>
      <vt:lpstr>Some main points about GIT</vt:lpstr>
      <vt:lpstr>The Three States</vt:lpstr>
      <vt:lpstr>Let’s get it started !</vt:lpstr>
      <vt:lpstr>Where to get it?</vt:lpstr>
      <vt:lpstr>Configuring GIT</vt:lpstr>
      <vt:lpstr>1)  Open GIT BASH</vt:lpstr>
      <vt:lpstr>2) Set Username  3) Set Email</vt:lpstr>
      <vt:lpstr>Creating “Repository”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 What is “GIT”</dc:title>
  <dc:creator>Yash Shah</dc:creator>
  <cp:lastModifiedBy>Yash Shah</cp:lastModifiedBy>
  <cp:revision>65</cp:revision>
  <dcterms:created xsi:type="dcterms:W3CDTF">2014-01-31T17:20:27Z</dcterms:created>
  <dcterms:modified xsi:type="dcterms:W3CDTF">2014-02-07T18:59:20Z</dcterms:modified>
</cp:coreProperties>
</file>