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6"/>
  </p:notesMasterIdLst>
  <p:sldIdLst>
    <p:sldId id="356" r:id="rId4"/>
    <p:sldId id="347" r:id="rId5"/>
    <p:sldId id="358" r:id="rId6"/>
    <p:sldId id="298" r:id="rId7"/>
    <p:sldId id="260" r:id="rId8"/>
    <p:sldId id="259" r:id="rId9"/>
    <p:sldId id="322" r:id="rId10"/>
    <p:sldId id="344" r:id="rId11"/>
    <p:sldId id="359" r:id="rId12"/>
    <p:sldId id="367" r:id="rId13"/>
    <p:sldId id="363" r:id="rId14"/>
    <p:sldId id="361" r:id="rId15"/>
    <p:sldId id="364" r:id="rId16"/>
    <p:sldId id="365" r:id="rId17"/>
    <p:sldId id="366" r:id="rId18"/>
    <p:sldId id="318" r:id="rId19"/>
    <p:sldId id="331" r:id="rId20"/>
    <p:sldId id="319" r:id="rId21"/>
    <p:sldId id="316" r:id="rId22"/>
    <p:sldId id="348" r:id="rId23"/>
    <p:sldId id="321" r:id="rId24"/>
    <p:sldId id="34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4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3" autoAdjust="0"/>
    <p:restoredTop sz="70000"/>
  </p:normalViewPr>
  <p:slideViewPr>
    <p:cSldViewPr snapToGrid="0" showGuides="1">
      <p:cViewPr varScale="1">
        <p:scale>
          <a:sx n="38" d="100"/>
          <a:sy n="38" d="100"/>
        </p:scale>
        <p:origin x="192" y="1176"/>
      </p:cViewPr>
      <p:guideLst>
        <p:guide orient="horz" pos="2544"/>
        <p:guide pos="384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6/21/22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Thank you today for attending this interview. </a:t>
            </a:r>
          </a:p>
          <a:p>
            <a:r>
              <a:rPr lang="en-CH" dirty="0"/>
              <a:t>I’m currently writing my master’s thesis on software defect prediciton, and am appyyling for this role on data science intern for a starter of my career in Germany.</a:t>
            </a:r>
          </a:p>
          <a:p>
            <a:r>
              <a:rPr lang="en-CH" dirty="0"/>
              <a:t>It’ s a great opportnuity for me to present my solution of the two tasks for you.</a:t>
            </a:r>
          </a:p>
          <a:p>
            <a:r>
              <a:rPr lang="en-CH" dirty="0"/>
              <a:t>The first is about Malicious addresses detection on blockchian.</a:t>
            </a:r>
          </a:p>
          <a:p>
            <a:endParaRPr lang="en-CH" dirty="0"/>
          </a:p>
          <a:p>
            <a:r>
              <a:rPr lang="en-US" altLang="zh-CN" dirty="0"/>
              <a:t>6:00-9:00</a:t>
            </a:r>
            <a:r>
              <a:rPr lang="en-CH" dirty="0"/>
              <a:t>第一部分补充图表和说明</a:t>
            </a:r>
          </a:p>
          <a:p>
            <a:r>
              <a:rPr lang="en-US" altLang="zh-CN" dirty="0"/>
              <a:t>9:00</a:t>
            </a:r>
            <a:r>
              <a:rPr lang="en-CH" dirty="0"/>
              <a:t>第二部分两页slides就行</a:t>
            </a:r>
          </a:p>
          <a:p>
            <a:pPr marL="0" marR="0" lvl="0" indent="0" algn="l" defTabSz="914400" rtl="0" eaLnBrk="1" fontAlgn="auto" latinLnBrk="0" hangingPunct="1">
              <a:lnSpc>
                <a:spcPct val="100000"/>
              </a:lnSpc>
              <a:spcBef>
                <a:spcPts val="0"/>
              </a:spcBef>
              <a:spcAft>
                <a:spcPts val="0"/>
              </a:spcAft>
              <a:buClrTx/>
              <a:buSzTx/>
              <a:buFontTx/>
              <a:buNone/>
              <a:tabLst/>
              <a:defRPr/>
            </a:pPr>
            <a:r>
              <a:rPr lang="en-CH" dirty="0"/>
              <a:t>改字体</a:t>
            </a:r>
          </a:p>
          <a:p>
            <a:r>
              <a:rPr lang="en-CH" dirty="0"/>
              <a:t>提前更新一下代码</a:t>
            </a:r>
          </a:p>
          <a:p>
            <a:r>
              <a:rPr lang="en-US" altLang="zh-CN" dirty="0"/>
              <a:t>10:00</a:t>
            </a:r>
            <a:r>
              <a:rPr lang="zh-CN" altLang="en-US" dirty="0"/>
              <a:t> </a:t>
            </a:r>
            <a:r>
              <a:rPr lang="en-CH" dirty="0"/>
              <a:t>调试teams展示note</a:t>
            </a:r>
            <a:r>
              <a:rPr lang="zh-CN" altLang="en-US" dirty="0"/>
              <a:t>，穿好衣服，练习几遍，再看几遍</a:t>
            </a:r>
            <a:r>
              <a:rPr lang="en-US" altLang="zh-CN" dirty="0"/>
              <a:t>Qs</a:t>
            </a:r>
            <a:endParaRPr lang="en-CH" dirty="0"/>
          </a:p>
          <a:p>
            <a:endParaRPr lang="en-CH" dirty="0"/>
          </a:p>
        </p:txBody>
      </p:sp>
      <p:sp>
        <p:nvSpPr>
          <p:cNvPr id="4" name="Slide Number Placeholder 3"/>
          <p:cNvSpPr>
            <a:spLocks noGrp="1"/>
          </p:cNvSpPr>
          <p:nvPr>
            <p:ph type="sldNum" sz="quarter" idx="5"/>
          </p:nvPr>
        </p:nvSpPr>
        <p:spPr/>
        <p:txBody>
          <a:bodyPr/>
          <a:lstStyle/>
          <a:p>
            <a:fld id="{652F1279-6CE4-4169-83D3-4483097B6907}" type="slidenum">
              <a:rPr lang="en-US" smtClean="0"/>
              <a:t>1</a:t>
            </a:fld>
            <a:endParaRPr lang="en-US"/>
          </a:p>
        </p:txBody>
      </p:sp>
    </p:spTree>
    <p:extLst>
      <p:ext uri="{BB962C8B-B14F-4D97-AF65-F5344CB8AC3E}">
        <p14:creationId xmlns:p14="http://schemas.microsoft.com/office/powerpoint/2010/main" val="3392292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652F1279-6CE4-4169-83D3-4483097B6907}" type="slidenum">
              <a:rPr lang="en-US" smtClean="0"/>
              <a:t>10</a:t>
            </a:fld>
            <a:endParaRPr lang="en-US"/>
          </a:p>
        </p:txBody>
      </p:sp>
    </p:spTree>
    <p:extLst>
      <p:ext uri="{BB962C8B-B14F-4D97-AF65-F5344CB8AC3E}">
        <p14:creationId xmlns:p14="http://schemas.microsoft.com/office/powerpoint/2010/main" val="1176377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652F1279-6CE4-4169-83D3-4483097B6907}" type="slidenum">
              <a:rPr lang="en-US" smtClean="0"/>
              <a:t>11</a:t>
            </a:fld>
            <a:endParaRPr lang="en-US"/>
          </a:p>
        </p:txBody>
      </p:sp>
    </p:spTree>
    <p:extLst>
      <p:ext uri="{BB962C8B-B14F-4D97-AF65-F5344CB8AC3E}">
        <p14:creationId xmlns:p14="http://schemas.microsoft.com/office/powerpoint/2010/main" val="3960548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dirty="0">
                <a:solidFill>
                  <a:schemeClr val="tx1"/>
                </a:solidFill>
                <a:effectLst/>
                <a:latin typeface="+mn-lt"/>
                <a:ea typeface="+mn-ea"/>
                <a:cs typeface="+mn-cs"/>
              </a:rPr>
              <a:t>- Values included in malicious transactions are in much smaller amount and are more centralized compared to normal transactions which has a more sparse distribution.</a:t>
            </a:r>
          </a:p>
          <a:p>
            <a:endParaRPr lang="en-CH" dirty="0"/>
          </a:p>
        </p:txBody>
      </p:sp>
      <p:sp>
        <p:nvSpPr>
          <p:cNvPr id="4" name="Slide Number Placeholder 3"/>
          <p:cNvSpPr>
            <a:spLocks noGrp="1"/>
          </p:cNvSpPr>
          <p:nvPr>
            <p:ph type="sldNum" sz="quarter" idx="5"/>
          </p:nvPr>
        </p:nvSpPr>
        <p:spPr/>
        <p:txBody>
          <a:bodyPr/>
          <a:lstStyle/>
          <a:p>
            <a:fld id="{652F1279-6CE4-4169-83D3-4483097B6907}" type="slidenum">
              <a:rPr lang="en-US" smtClean="0"/>
              <a:t>12</a:t>
            </a:fld>
            <a:endParaRPr lang="en-US"/>
          </a:p>
        </p:txBody>
      </p:sp>
    </p:spTree>
    <p:extLst>
      <p:ext uri="{BB962C8B-B14F-4D97-AF65-F5344CB8AC3E}">
        <p14:creationId xmlns:p14="http://schemas.microsoft.com/office/powerpoint/2010/main" val="4170220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GB" sz="1200" b="0" kern="1200" dirty="0">
                <a:solidFill>
                  <a:schemeClr val="tx1"/>
                </a:solidFill>
                <a:effectLst/>
                <a:latin typeface="+mn-lt"/>
                <a:ea typeface="+mn-ea"/>
                <a:cs typeface="+mn-cs"/>
              </a:rPr>
            </a:br>
            <a:endParaRPr lang="en-CH" dirty="0"/>
          </a:p>
        </p:txBody>
      </p:sp>
      <p:sp>
        <p:nvSpPr>
          <p:cNvPr id="4" name="Slide Number Placeholder 3"/>
          <p:cNvSpPr>
            <a:spLocks noGrp="1"/>
          </p:cNvSpPr>
          <p:nvPr>
            <p:ph type="sldNum" sz="quarter" idx="5"/>
          </p:nvPr>
        </p:nvSpPr>
        <p:spPr/>
        <p:txBody>
          <a:bodyPr/>
          <a:lstStyle/>
          <a:p>
            <a:fld id="{652F1279-6CE4-4169-83D3-4483097B6907}" type="slidenum">
              <a:rPr lang="en-US" smtClean="0"/>
              <a:t>13</a:t>
            </a:fld>
            <a:endParaRPr lang="en-US"/>
          </a:p>
        </p:txBody>
      </p:sp>
    </p:spTree>
    <p:extLst>
      <p:ext uri="{BB962C8B-B14F-4D97-AF65-F5344CB8AC3E}">
        <p14:creationId xmlns:p14="http://schemas.microsoft.com/office/powerpoint/2010/main" val="1183156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652F1279-6CE4-4169-83D3-4483097B6907}" type="slidenum">
              <a:rPr lang="en-US" smtClean="0"/>
              <a:t>14</a:t>
            </a:fld>
            <a:endParaRPr lang="en-US"/>
          </a:p>
        </p:txBody>
      </p:sp>
    </p:spTree>
    <p:extLst>
      <p:ext uri="{BB962C8B-B14F-4D97-AF65-F5344CB8AC3E}">
        <p14:creationId xmlns:p14="http://schemas.microsoft.com/office/powerpoint/2010/main" val="1564655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dirty="0">
                <a:solidFill>
                  <a:schemeClr val="tx1"/>
                </a:solidFill>
                <a:effectLst/>
                <a:latin typeface="+mn-lt"/>
                <a:ea typeface="+mn-ea"/>
                <a:cs typeface="+mn-cs"/>
              </a:rPr>
              <a:t>- Failure and error are much more common in transactions for malicious accounts.</a:t>
            </a:r>
          </a:p>
          <a:p>
            <a:endParaRPr lang="en-CH" dirty="0"/>
          </a:p>
        </p:txBody>
      </p:sp>
      <p:sp>
        <p:nvSpPr>
          <p:cNvPr id="4" name="Slide Number Placeholder 3"/>
          <p:cNvSpPr>
            <a:spLocks noGrp="1"/>
          </p:cNvSpPr>
          <p:nvPr>
            <p:ph type="sldNum" sz="quarter" idx="5"/>
          </p:nvPr>
        </p:nvSpPr>
        <p:spPr/>
        <p:txBody>
          <a:bodyPr/>
          <a:lstStyle/>
          <a:p>
            <a:fld id="{652F1279-6CE4-4169-83D3-4483097B6907}" type="slidenum">
              <a:rPr lang="en-US" smtClean="0"/>
              <a:t>15</a:t>
            </a:fld>
            <a:endParaRPr lang="en-US"/>
          </a:p>
        </p:txBody>
      </p:sp>
    </p:spTree>
    <p:extLst>
      <p:ext uri="{BB962C8B-B14F-4D97-AF65-F5344CB8AC3E}">
        <p14:creationId xmlns:p14="http://schemas.microsoft.com/office/powerpoint/2010/main" val="8079646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sz="1200" dirty="0">
                <a:solidFill>
                  <a:schemeClr val="tx1">
                    <a:lumMod val="65000"/>
                    <a:lumOff val="35000"/>
                  </a:schemeClr>
                </a:solidFill>
                <a:latin typeface="Helvetica" pitchFamily="2" charset="0"/>
                <a:cs typeface="Arial" pitchFamily="34" charset="0"/>
              </a:rPr>
              <a:t>Logistic Regression, </a:t>
            </a:r>
          </a:p>
          <a:p>
            <a:r>
              <a:rPr lang="en-US" altLang="ko-KR" sz="1200" dirty="0">
                <a:solidFill>
                  <a:schemeClr val="tx1">
                    <a:lumMod val="65000"/>
                    <a:lumOff val="35000"/>
                  </a:schemeClr>
                </a:solidFill>
                <a:latin typeface="Helvetica" pitchFamily="2" charset="0"/>
                <a:cs typeface="Arial" pitchFamily="34" charset="0"/>
              </a:rPr>
              <a:t>Support Vector Machine, K-Nearest-Neighbors, Random Forrest,</a:t>
            </a:r>
          </a:p>
          <a:p>
            <a:r>
              <a:rPr lang="en-US" altLang="ko-KR" sz="1200" dirty="0" err="1">
                <a:solidFill>
                  <a:schemeClr val="tx1">
                    <a:lumMod val="65000"/>
                    <a:lumOff val="35000"/>
                  </a:schemeClr>
                </a:solidFill>
                <a:latin typeface="Helvetica" pitchFamily="2" charset="0"/>
                <a:cs typeface="Arial" pitchFamily="34" charset="0"/>
              </a:rPr>
              <a:t>XGBoost</a:t>
            </a:r>
            <a:endParaRPr lang="ko-KR" altLang="en-US" sz="1200" dirty="0">
              <a:solidFill>
                <a:schemeClr val="tx1">
                  <a:lumMod val="65000"/>
                  <a:lumOff val="35000"/>
                </a:schemeClr>
              </a:solidFill>
              <a:latin typeface="Helvetica" pitchFamily="2" charset="0"/>
              <a:cs typeface="Arial" pitchFamily="34" charset="0"/>
            </a:endParaRPr>
          </a:p>
          <a:p>
            <a:endParaRPr lang="en-CH" dirty="0"/>
          </a:p>
        </p:txBody>
      </p:sp>
      <p:sp>
        <p:nvSpPr>
          <p:cNvPr id="4" name="Slide Number Placeholder 3"/>
          <p:cNvSpPr>
            <a:spLocks noGrp="1"/>
          </p:cNvSpPr>
          <p:nvPr>
            <p:ph type="sldNum" sz="quarter" idx="5"/>
          </p:nvPr>
        </p:nvSpPr>
        <p:spPr/>
        <p:txBody>
          <a:bodyPr/>
          <a:lstStyle/>
          <a:p>
            <a:fld id="{652F1279-6CE4-4169-83D3-4483097B6907}" type="slidenum">
              <a:rPr lang="en-US" smtClean="0"/>
              <a:t>16</a:t>
            </a:fld>
            <a:endParaRPr lang="en-US"/>
          </a:p>
        </p:txBody>
      </p:sp>
    </p:spTree>
    <p:extLst>
      <p:ext uri="{BB962C8B-B14F-4D97-AF65-F5344CB8AC3E}">
        <p14:creationId xmlns:p14="http://schemas.microsoft.com/office/powerpoint/2010/main" val="40923234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652F1279-6CE4-4169-83D3-4483097B6907}" type="slidenum">
              <a:rPr lang="en-US" smtClean="0"/>
              <a:t>18</a:t>
            </a:fld>
            <a:endParaRPr lang="en-US"/>
          </a:p>
        </p:txBody>
      </p:sp>
    </p:spTree>
    <p:extLst>
      <p:ext uri="{BB962C8B-B14F-4D97-AF65-F5344CB8AC3E}">
        <p14:creationId xmlns:p14="http://schemas.microsoft.com/office/powerpoint/2010/main" val="6818126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652F1279-6CE4-4169-83D3-4483097B6907}" type="slidenum">
              <a:rPr lang="en-US" smtClean="0"/>
              <a:t>20</a:t>
            </a:fld>
            <a:endParaRPr lang="en-US"/>
          </a:p>
        </p:txBody>
      </p:sp>
    </p:spTree>
    <p:extLst>
      <p:ext uri="{BB962C8B-B14F-4D97-AF65-F5344CB8AC3E}">
        <p14:creationId xmlns:p14="http://schemas.microsoft.com/office/powerpoint/2010/main" val="16912095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a:solidFill>
                  <a:schemeClr val="tx1"/>
                </a:solidFill>
                <a:effectLst/>
                <a:latin typeface="+mn-lt"/>
                <a:ea typeface="+mn-ea"/>
                <a:cs typeface="+mn-cs"/>
              </a:rPr>
              <a:t>1) The process / methodology / model</a:t>
            </a:r>
          </a:p>
          <a:p>
            <a:br>
              <a:rPr lang="en-GB" sz="1200" b="0" kern="1200" dirty="0">
                <a:solidFill>
                  <a:schemeClr val="tx1"/>
                </a:solidFill>
                <a:effectLst/>
                <a:latin typeface="+mn-lt"/>
                <a:ea typeface="+mn-ea"/>
                <a:cs typeface="+mn-cs"/>
              </a:rPr>
            </a:br>
            <a:r>
              <a:rPr lang="en-GB" sz="1200" b="0" kern="1200" dirty="0">
                <a:solidFill>
                  <a:schemeClr val="tx1"/>
                </a:solidFill>
                <a:effectLst/>
                <a:latin typeface="+mn-lt"/>
                <a:ea typeface="+mn-ea"/>
                <a:cs typeface="+mn-cs"/>
              </a:rPr>
              <a:t>For the detection of bad suppliers in a food company, the historical supply, and delivery data are required for the problem. The model's output is supplier reliability score, which could be affected by the delayed delivery, less amount of products delivered than required, amount of the wrong items delivered, amount of poor quality of the item delivered, and the return of items due to wrong delivery or poor quality. As most deliveries meet the standards, and most suppliers are chosen are good suppliers, they should have similar patterns and higher reliability, while bad suppliers have more abnormal deliveries. </a:t>
            </a:r>
          </a:p>
          <a:p>
            <a:br>
              <a:rPr lang="en-GB" sz="1200" b="0" kern="1200" dirty="0">
                <a:solidFill>
                  <a:schemeClr val="tx1"/>
                </a:solidFill>
                <a:effectLst/>
                <a:latin typeface="+mn-lt"/>
                <a:ea typeface="+mn-ea"/>
                <a:cs typeface="+mn-cs"/>
              </a:rPr>
            </a:br>
            <a:r>
              <a:rPr lang="en-GB" sz="1200" b="0" kern="1200" dirty="0">
                <a:solidFill>
                  <a:schemeClr val="tx1"/>
                </a:solidFill>
                <a:effectLst/>
                <a:latin typeface="+mn-lt"/>
                <a:ea typeface="+mn-ea"/>
                <a:cs typeface="+mn-cs"/>
              </a:rPr>
              <a:t>The state-of-the-art anomaly detection models can be applied, e.g., Autoencoder, which is trained to reconstruct features of good suppliers, will manifest larger reconstruction errors for bad suppliers.</a:t>
            </a:r>
          </a:p>
          <a:p>
            <a:br>
              <a:rPr lang="en-GB" sz="1200" b="0" kern="1200" dirty="0">
                <a:solidFill>
                  <a:schemeClr val="tx1"/>
                </a:solidFill>
                <a:effectLst/>
                <a:latin typeface="+mn-lt"/>
                <a:ea typeface="+mn-ea"/>
                <a:cs typeface="+mn-cs"/>
              </a:rPr>
            </a:br>
            <a:r>
              <a:rPr lang="en-GB" sz="1200" b="0" kern="1200" dirty="0">
                <a:solidFill>
                  <a:schemeClr val="tx1"/>
                </a:solidFill>
                <a:effectLst/>
                <a:latin typeface="+mn-lt"/>
                <a:ea typeface="+mn-ea"/>
                <a:cs typeface="+mn-cs"/>
              </a:rPr>
              <a:t>A supplier is </a:t>
            </a:r>
            <a:r>
              <a:rPr lang="en-GB" sz="1200" b="0" kern="1200" dirty="0" err="1">
                <a:solidFill>
                  <a:schemeClr val="tx1"/>
                </a:solidFill>
                <a:effectLst/>
                <a:latin typeface="+mn-lt"/>
                <a:ea typeface="+mn-ea"/>
                <a:cs typeface="+mn-cs"/>
              </a:rPr>
              <a:t>labeled</a:t>
            </a:r>
            <a:r>
              <a:rPr lang="en-GB" sz="1200" b="0" kern="1200" dirty="0">
                <a:solidFill>
                  <a:schemeClr val="tx1"/>
                </a:solidFill>
                <a:effectLst/>
                <a:latin typeface="+mn-lt"/>
                <a:ea typeface="+mn-ea"/>
                <a:cs typeface="+mn-cs"/>
              </a:rPr>
              <a:t> as the bad supplier with the comparison of the score predicted by the model and a baseline of reliability score.</a:t>
            </a:r>
          </a:p>
          <a:p>
            <a:br>
              <a:rPr lang="en-GB" sz="1200" b="0" kern="1200" dirty="0">
                <a:solidFill>
                  <a:schemeClr val="tx1"/>
                </a:solidFill>
                <a:effectLst/>
                <a:latin typeface="+mn-lt"/>
                <a:ea typeface="+mn-ea"/>
                <a:cs typeface="+mn-cs"/>
              </a:rPr>
            </a:br>
            <a:r>
              <a:rPr lang="en-GB" sz="1200" b="0" kern="1200" dirty="0">
                <a:solidFill>
                  <a:schemeClr val="tx1"/>
                </a:solidFill>
                <a:effectLst/>
                <a:latin typeface="+mn-lt"/>
                <a:ea typeface="+mn-ea"/>
                <a:cs typeface="+mn-cs"/>
              </a:rPr>
              <a:t>2) Data</a:t>
            </a:r>
          </a:p>
          <a:p>
            <a:br>
              <a:rPr lang="en-GB" sz="1200" b="0" kern="1200" dirty="0">
                <a:solidFill>
                  <a:schemeClr val="tx1"/>
                </a:solidFill>
                <a:effectLst/>
                <a:latin typeface="+mn-lt"/>
                <a:ea typeface="+mn-ea"/>
                <a:cs typeface="+mn-cs"/>
              </a:rPr>
            </a:br>
            <a:r>
              <a:rPr lang="en-GB" sz="1200" b="0" kern="1200" dirty="0">
                <a:solidFill>
                  <a:schemeClr val="tx1"/>
                </a:solidFill>
                <a:effectLst/>
                <a:latin typeface="+mn-lt"/>
                <a:ea typeface="+mn-ea"/>
                <a:cs typeface="+mn-cs"/>
              </a:rPr>
              <a:t>The historical supply and delivery data which has the following features:</a:t>
            </a:r>
          </a:p>
          <a:p>
            <a:r>
              <a:rPr lang="en-GB" sz="1200" b="0" kern="1200" dirty="0">
                <a:solidFill>
                  <a:schemeClr val="tx1"/>
                </a:solidFill>
                <a:effectLst/>
                <a:latin typeface="+mn-lt"/>
                <a:ea typeface="+mn-ea"/>
                <a:cs typeface="+mn-cs"/>
              </a:rPr>
              <a:t>* supplier name</a:t>
            </a:r>
          </a:p>
          <a:p>
            <a:r>
              <a:rPr lang="en-GB" sz="1200" b="0" kern="1200" dirty="0">
                <a:solidFill>
                  <a:schemeClr val="tx1"/>
                </a:solidFill>
                <a:effectLst/>
                <a:latin typeface="+mn-lt"/>
                <a:ea typeface="+mn-ea"/>
                <a:cs typeface="+mn-cs"/>
              </a:rPr>
              <a:t>* location</a:t>
            </a:r>
          </a:p>
          <a:p>
            <a:r>
              <a:rPr lang="en-GB" sz="1200" b="0" kern="1200" dirty="0">
                <a:solidFill>
                  <a:schemeClr val="tx1"/>
                </a:solidFill>
                <a:effectLst/>
                <a:latin typeface="+mn-lt"/>
                <a:ea typeface="+mn-ea"/>
                <a:cs typeface="+mn-cs"/>
              </a:rPr>
              <a:t>* shipment mode</a:t>
            </a:r>
          </a:p>
          <a:p>
            <a:r>
              <a:rPr lang="en-GB" sz="1200" b="0" kern="1200" dirty="0">
                <a:solidFill>
                  <a:schemeClr val="tx1"/>
                </a:solidFill>
                <a:effectLst/>
                <a:latin typeface="+mn-lt"/>
                <a:ea typeface="+mn-ea"/>
                <a:cs typeface="+mn-cs"/>
              </a:rPr>
              <a:t>* scheduled delivery date </a:t>
            </a:r>
          </a:p>
          <a:p>
            <a:r>
              <a:rPr lang="en-GB" sz="1200" b="0" kern="1200" dirty="0">
                <a:solidFill>
                  <a:schemeClr val="tx1"/>
                </a:solidFill>
                <a:effectLst/>
                <a:latin typeface="+mn-lt"/>
                <a:ea typeface="+mn-ea"/>
                <a:cs typeface="+mn-cs"/>
              </a:rPr>
              <a:t>* recorded delivery date (delays)</a:t>
            </a:r>
          </a:p>
          <a:p>
            <a:r>
              <a:rPr lang="en-GB" sz="1200" b="0" kern="1200" dirty="0">
                <a:solidFill>
                  <a:schemeClr val="tx1"/>
                </a:solidFill>
                <a:effectLst/>
                <a:latin typeface="+mn-lt"/>
                <a:ea typeface="+mn-ea"/>
                <a:cs typeface="+mn-cs"/>
              </a:rPr>
              <a:t>* item brand</a:t>
            </a:r>
          </a:p>
          <a:p>
            <a:r>
              <a:rPr lang="en-GB" sz="1200" b="0" kern="1200" dirty="0">
                <a:solidFill>
                  <a:schemeClr val="tx1"/>
                </a:solidFill>
                <a:effectLst/>
                <a:latin typeface="+mn-lt"/>
                <a:ea typeface="+mn-ea"/>
                <a:cs typeface="+mn-cs"/>
              </a:rPr>
              <a:t>* item name</a:t>
            </a:r>
          </a:p>
          <a:p>
            <a:r>
              <a:rPr lang="en-GB" sz="1200" b="0" kern="1200" dirty="0">
                <a:solidFill>
                  <a:schemeClr val="tx1"/>
                </a:solidFill>
                <a:effectLst/>
                <a:latin typeface="+mn-lt"/>
                <a:ea typeface="+mn-ea"/>
                <a:cs typeface="+mn-cs"/>
              </a:rPr>
              <a:t>* required amount of item</a:t>
            </a:r>
          </a:p>
          <a:p>
            <a:r>
              <a:rPr lang="en-GB" sz="1200" b="0" kern="1200" dirty="0">
                <a:solidFill>
                  <a:schemeClr val="tx1"/>
                </a:solidFill>
                <a:effectLst/>
                <a:latin typeface="+mn-lt"/>
                <a:ea typeface="+mn-ea"/>
                <a:cs typeface="+mn-cs"/>
              </a:rPr>
              <a:t>* delivered amount of item (missing items)</a:t>
            </a:r>
          </a:p>
          <a:p>
            <a:r>
              <a:rPr lang="en-GB" sz="1200" b="0" kern="1200" dirty="0">
                <a:solidFill>
                  <a:schemeClr val="tx1"/>
                </a:solidFill>
                <a:effectLst/>
                <a:latin typeface="+mn-lt"/>
                <a:ea typeface="+mn-ea"/>
                <a:cs typeface="+mn-cs"/>
              </a:rPr>
              <a:t>* item price</a:t>
            </a:r>
          </a:p>
          <a:p>
            <a:r>
              <a:rPr lang="en-GB" sz="1200" b="0" kern="1200" dirty="0">
                <a:solidFill>
                  <a:schemeClr val="tx1"/>
                </a:solidFill>
                <a:effectLst/>
                <a:latin typeface="+mn-lt"/>
                <a:ea typeface="+mn-ea"/>
                <a:cs typeface="+mn-cs"/>
              </a:rPr>
              <a:t>* confirmed amount of item</a:t>
            </a:r>
          </a:p>
          <a:p>
            <a:r>
              <a:rPr lang="en-GB" sz="1200" b="0" kern="1200" dirty="0">
                <a:solidFill>
                  <a:schemeClr val="tx1"/>
                </a:solidFill>
                <a:effectLst/>
                <a:latin typeface="+mn-lt"/>
                <a:ea typeface="+mn-ea"/>
                <a:cs typeface="+mn-cs"/>
              </a:rPr>
              <a:t>* delivered amount of the wrong item</a:t>
            </a:r>
          </a:p>
          <a:p>
            <a:r>
              <a:rPr lang="en-GB" sz="1200" b="0" kern="1200" dirty="0">
                <a:solidFill>
                  <a:schemeClr val="tx1"/>
                </a:solidFill>
                <a:effectLst/>
                <a:latin typeface="+mn-lt"/>
                <a:ea typeface="+mn-ea"/>
                <a:cs typeface="+mn-cs"/>
              </a:rPr>
              <a:t>* returned amount of item (wrong items or items with poor quality))</a:t>
            </a:r>
          </a:p>
          <a:p>
            <a:br>
              <a:rPr lang="en-GB" sz="1200" b="0" kern="1200" dirty="0">
                <a:solidFill>
                  <a:schemeClr val="tx1"/>
                </a:solidFill>
                <a:effectLst/>
                <a:latin typeface="+mn-lt"/>
                <a:ea typeface="+mn-ea"/>
                <a:cs typeface="+mn-cs"/>
              </a:rPr>
            </a:br>
            <a:r>
              <a:rPr lang="en-GB" sz="1200" b="0" kern="1200" dirty="0">
                <a:solidFill>
                  <a:schemeClr val="tx1"/>
                </a:solidFill>
                <a:effectLst/>
                <a:latin typeface="+mn-lt"/>
                <a:ea typeface="+mn-ea"/>
                <a:cs typeface="+mn-cs"/>
              </a:rPr>
              <a:t>3) Limits</a:t>
            </a:r>
          </a:p>
          <a:p>
            <a:br>
              <a:rPr lang="en-GB" sz="1200" b="0" kern="1200" dirty="0">
                <a:solidFill>
                  <a:schemeClr val="tx1"/>
                </a:solidFill>
                <a:effectLst/>
                <a:latin typeface="+mn-lt"/>
                <a:ea typeface="+mn-ea"/>
                <a:cs typeface="+mn-cs"/>
              </a:rPr>
            </a:br>
            <a:r>
              <a:rPr lang="en-GB" sz="1200" b="0" kern="1200" dirty="0">
                <a:solidFill>
                  <a:schemeClr val="tx1"/>
                </a:solidFill>
                <a:effectLst/>
                <a:latin typeface="+mn-lt"/>
                <a:ea typeface="+mn-ea"/>
                <a:cs typeface="+mn-cs"/>
              </a:rPr>
              <a:t>The class imbalance problem could occur, as the majority of deliveries are good, and bad deliveries, and suppliers are the minority. Although anomaly detection models could be more effective than binary classification when dealing with unbalanced data, their stability still depends highly on the degree of imbalance.</a:t>
            </a:r>
          </a:p>
          <a:p>
            <a:br>
              <a:rPr lang="en-GB" sz="1200" b="0" kern="1200" dirty="0">
                <a:solidFill>
                  <a:schemeClr val="tx1"/>
                </a:solidFill>
                <a:effectLst/>
                <a:latin typeface="+mn-lt"/>
                <a:ea typeface="+mn-ea"/>
                <a:cs typeface="+mn-cs"/>
              </a:rPr>
            </a:br>
            <a:r>
              <a:rPr lang="en-GB" sz="1200" b="0" kern="1200" dirty="0">
                <a:solidFill>
                  <a:schemeClr val="tx1"/>
                </a:solidFill>
                <a:effectLst/>
                <a:latin typeface="+mn-lt"/>
                <a:ea typeface="+mn-ea"/>
                <a:cs typeface="+mn-cs"/>
              </a:rPr>
              <a:t>The </a:t>
            </a:r>
            <a:r>
              <a:rPr lang="en-GB" sz="1200" b="0" kern="1200" dirty="0" err="1">
                <a:solidFill>
                  <a:schemeClr val="tx1"/>
                </a:solidFill>
                <a:effectLst/>
                <a:latin typeface="+mn-lt"/>
                <a:ea typeface="+mn-ea"/>
                <a:cs typeface="+mn-cs"/>
              </a:rPr>
              <a:t>labeled</a:t>
            </a:r>
            <a:r>
              <a:rPr lang="en-GB" sz="1200" b="0" kern="1200" dirty="0">
                <a:solidFill>
                  <a:schemeClr val="tx1"/>
                </a:solidFill>
                <a:effectLst/>
                <a:latin typeface="+mn-lt"/>
                <a:ea typeface="+mn-ea"/>
                <a:cs typeface="+mn-cs"/>
              </a:rPr>
              <a:t> historical data with qualified deliveries could be difficult to obtain, although a majority of suppliers are good suppliers.</a:t>
            </a:r>
          </a:p>
          <a:p>
            <a:br>
              <a:rPr lang="en-GB" sz="1200" b="0" kern="1200" dirty="0">
                <a:solidFill>
                  <a:schemeClr val="tx1"/>
                </a:solidFill>
                <a:effectLst/>
                <a:latin typeface="+mn-lt"/>
                <a:ea typeface="+mn-ea"/>
                <a:cs typeface="+mn-cs"/>
              </a:rPr>
            </a:br>
            <a:r>
              <a:rPr lang="en-GB" sz="1200" b="0" kern="1200" dirty="0">
                <a:solidFill>
                  <a:schemeClr val="tx1"/>
                </a:solidFill>
                <a:effectLst/>
                <a:latin typeface="+mn-lt"/>
                <a:ea typeface="+mn-ea"/>
                <a:cs typeface="+mn-cs"/>
              </a:rPr>
              <a:t>External factors could affect the deliveries and could be further investigated as well, like the weather condition, the transport condition, and special events (e.g., festivals, pandemics, military situations).</a:t>
            </a:r>
          </a:p>
          <a:p>
            <a:br>
              <a:rPr lang="en-GB" sz="1200" b="0" kern="1200" dirty="0">
                <a:solidFill>
                  <a:schemeClr val="tx1"/>
                </a:solidFill>
                <a:effectLst/>
                <a:latin typeface="+mn-lt"/>
                <a:ea typeface="+mn-ea"/>
                <a:cs typeface="+mn-cs"/>
              </a:rPr>
            </a:br>
            <a:endParaRPr lang="en-GB" sz="1200" b="0" kern="1200" dirty="0">
              <a:solidFill>
                <a:schemeClr val="tx1"/>
              </a:solidFill>
              <a:effectLst/>
              <a:latin typeface="+mn-lt"/>
              <a:ea typeface="+mn-ea"/>
              <a:cs typeface="+mn-cs"/>
            </a:endParaRPr>
          </a:p>
          <a:p>
            <a:endParaRPr lang="en-CH" dirty="0"/>
          </a:p>
        </p:txBody>
      </p:sp>
      <p:sp>
        <p:nvSpPr>
          <p:cNvPr id="4" name="Slide Number Placeholder 3"/>
          <p:cNvSpPr>
            <a:spLocks noGrp="1"/>
          </p:cNvSpPr>
          <p:nvPr>
            <p:ph type="sldNum" sz="quarter" idx="5"/>
          </p:nvPr>
        </p:nvSpPr>
        <p:spPr/>
        <p:txBody>
          <a:bodyPr/>
          <a:lstStyle/>
          <a:p>
            <a:fld id="{652F1279-6CE4-4169-83D3-4483097B6907}" type="slidenum">
              <a:rPr lang="en-US" smtClean="0"/>
              <a:t>21</a:t>
            </a:fld>
            <a:endParaRPr lang="en-US"/>
          </a:p>
        </p:txBody>
      </p:sp>
    </p:spTree>
    <p:extLst>
      <p:ext uri="{BB962C8B-B14F-4D97-AF65-F5344CB8AC3E}">
        <p14:creationId xmlns:p14="http://schemas.microsoft.com/office/powerpoint/2010/main" val="1462348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In the following sections, I’m gonna go through introduction of the problem, </a:t>
            </a:r>
          </a:p>
          <a:p>
            <a:r>
              <a:rPr lang="en-CH" dirty="0"/>
              <a:t>and together with the provided dataset.</a:t>
            </a:r>
          </a:p>
          <a:p>
            <a:r>
              <a:rPr lang="en-CH" dirty="0"/>
              <a:t>Followed by the machine learning pipeline.</a:t>
            </a:r>
          </a:p>
          <a:p>
            <a:r>
              <a:rPr lang="en-CH" dirty="0"/>
              <a:t>And in the end more about suggestions for the business.</a:t>
            </a:r>
          </a:p>
        </p:txBody>
      </p:sp>
      <p:sp>
        <p:nvSpPr>
          <p:cNvPr id="4" name="Slide Number Placeholder 3"/>
          <p:cNvSpPr>
            <a:spLocks noGrp="1"/>
          </p:cNvSpPr>
          <p:nvPr>
            <p:ph type="sldNum" sz="quarter" idx="5"/>
          </p:nvPr>
        </p:nvSpPr>
        <p:spPr/>
        <p:txBody>
          <a:bodyPr/>
          <a:lstStyle/>
          <a:p>
            <a:fld id="{652F1279-6CE4-4169-83D3-4483097B6907}" type="slidenum">
              <a:rPr lang="en-US" smtClean="0"/>
              <a:t>2</a:t>
            </a:fld>
            <a:endParaRPr lang="en-US"/>
          </a:p>
        </p:txBody>
      </p:sp>
    </p:spTree>
    <p:extLst>
      <p:ext uri="{BB962C8B-B14F-4D97-AF65-F5344CB8AC3E}">
        <p14:creationId xmlns:p14="http://schemas.microsoft.com/office/powerpoint/2010/main" val="1702187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So what is considered to be maliciousness in the blockchain?</a:t>
            </a:r>
          </a:p>
          <a:p>
            <a:r>
              <a:rPr lang="en-CH" dirty="0"/>
              <a:t>This is the wordcloud extracted from the dataset of malicious addresses with comment explainning the reason why are they suspicious. </a:t>
            </a:r>
          </a:p>
          <a:p>
            <a:r>
              <a:rPr lang="en-CH" dirty="0"/>
              <a:t>Among them, fake, site, crowdsale, phishing, scam, airdrop, telegram are among the top fequently occur</a:t>
            </a:r>
            <a:r>
              <a:rPr lang="en-GB" dirty="0"/>
              <a:t>r</a:t>
            </a:r>
            <a:r>
              <a:rPr lang="en-CH" dirty="0"/>
              <a:t>ed words related to the malicious activityes.</a:t>
            </a:r>
          </a:p>
        </p:txBody>
      </p:sp>
      <p:sp>
        <p:nvSpPr>
          <p:cNvPr id="4" name="Slide Number Placeholder 3"/>
          <p:cNvSpPr>
            <a:spLocks noGrp="1"/>
          </p:cNvSpPr>
          <p:nvPr>
            <p:ph type="sldNum" sz="quarter" idx="5"/>
          </p:nvPr>
        </p:nvSpPr>
        <p:spPr/>
        <p:txBody>
          <a:bodyPr/>
          <a:lstStyle/>
          <a:p>
            <a:fld id="{652F1279-6CE4-4169-83D3-4483097B6907}" type="slidenum">
              <a:rPr lang="en-US" smtClean="0"/>
              <a:t>3</a:t>
            </a:fld>
            <a:endParaRPr lang="en-US"/>
          </a:p>
        </p:txBody>
      </p:sp>
    </p:spTree>
    <p:extLst>
      <p:ext uri="{BB962C8B-B14F-4D97-AF65-F5344CB8AC3E}">
        <p14:creationId xmlns:p14="http://schemas.microsoft.com/office/powerpoint/2010/main" val="2176732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a:t>
            </a:r>
            <a:r>
              <a:rPr lang="en-GB" dirty="0" err="1"/>
              <a:t>ethereum.org</a:t>
            </a:r>
            <a:r>
              <a:rPr lang="en-GB" dirty="0"/>
              <a:t>/</a:t>
            </a:r>
            <a:r>
              <a:rPr lang="en-GB" dirty="0" err="1"/>
              <a:t>en</a:t>
            </a:r>
            <a:r>
              <a:rPr lang="en-GB" dirty="0"/>
              <a:t>/security/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is inline with what have been reported on their official website about the common malicious activities.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Scammers are always looking for ways to take funds off others.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common phishing scam, they will re-direct users to fake websites to send ETH or install malwares.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giveaway scam, organizations and celebrities can possibly get hacked post a crypto giveaway, asking users to send ETH to the provided wallet address, transactions could happen within minutes.</a:t>
            </a:r>
          </a:p>
        </p:txBody>
      </p:sp>
      <p:sp>
        <p:nvSpPr>
          <p:cNvPr id="4" name="Slide Number Placeholder 3"/>
          <p:cNvSpPr>
            <a:spLocks noGrp="1"/>
          </p:cNvSpPr>
          <p:nvPr>
            <p:ph type="sldNum" sz="quarter" idx="5"/>
          </p:nvPr>
        </p:nvSpPr>
        <p:spPr/>
        <p:txBody>
          <a:bodyPr/>
          <a:lstStyle/>
          <a:p>
            <a:fld id="{652F1279-6CE4-4169-83D3-4483097B6907}" type="slidenum">
              <a:rPr lang="en-US" smtClean="0"/>
              <a:t>4</a:t>
            </a:fld>
            <a:endParaRPr lang="en-US"/>
          </a:p>
        </p:txBody>
      </p:sp>
    </p:spTree>
    <p:extLst>
      <p:ext uri="{BB962C8B-B14F-4D97-AF65-F5344CB8AC3E}">
        <p14:creationId xmlns:p14="http://schemas.microsoft.com/office/powerpoint/2010/main" val="344039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case study, data has been provided regarding the </a:t>
            </a:r>
            <a:r>
              <a:rPr lang="en-US" dirty="0" err="1"/>
              <a:t>malicicous</a:t>
            </a:r>
            <a:r>
              <a:rPr lang="en-US" dirty="0"/>
              <a:t> addresses to </a:t>
            </a:r>
            <a:endParaRPr lang="en-CH" dirty="0"/>
          </a:p>
        </p:txBody>
      </p:sp>
      <p:sp>
        <p:nvSpPr>
          <p:cNvPr id="4" name="Slide Number Placeholder 3"/>
          <p:cNvSpPr>
            <a:spLocks noGrp="1"/>
          </p:cNvSpPr>
          <p:nvPr>
            <p:ph type="sldNum" sz="quarter" idx="5"/>
          </p:nvPr>
        </p:nvSpPr>
        <p:spPr/>
        <p:txBody>
          <a:bodyPr/>
          <a:lstStyle/>
          <a:p>
            <a:fld id="{652F1279-6CE4-4169-83D3-4483097B6907}" type="slidenum">
              <a:rPr lang="en-US" smtClean="0"/>
              <a:t>5</a:t>
            </a:fld>
            <a:endParaRPr lang="en-US"/>
          </a:p>
        </p:txBody>
      </p:sp>
    </p:spTree>
    <p:extLst>
      <p:ext uri="{BB962C8B-B14F-4D97-AF65-F5344CB8AC3E}">
        <p14:creationId xmlns:p14="http://schemas.microsoft.com/office/powerpoint/2010/main" val="2770247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C</a:t>
            </a:r>
            <a:r>
              <a:rPr lang="en-GB" dirty="0"/>
              <a:t>o</a:t>
            </a:r>
            <a:r>
              <a:rPr lang="en-CH" dirty="0"/>
              <a:t>nducted pipelines with the data</a:t>
            </a:r>
          </a:p>
        </p:txBody>
      </p:sp>
      <p:sp>
        <p:nvSpPr>
          <p:cNvPr id="4" name="Slide Number Placeholder 3"/>
          <p:cNvSpPr>
            <a:spLocks noGrp="1"/>
          </p:cNvSpPr>
          <p:nvPr>
            <p:ph type="sldNum" sz="quarter" idx="5"/>
          </p:nvPr>
        </p:nvSpPr>
        <p:spPr/>
        <p:txBody>
          <a:bodyPr/>
          <a:lstStyle/>
          <a:p>
            <a:fld id="{652F1279-6CE4-4169-83D3-4483097B6907}" type="slidenum">
              <a:rPr lang="en-US" smtClean="0"/>
              <a:t>6</a:t>
            </a:fld>
            <a:endParaRPr lang="en-US"/>
          </a:p>
        </p:txBody>
      </p:sp>
    </p:spTree>
    <p:extLst>
      <p:ext uri="{BB962C8B-B14F-4D97-AF65-F5344CB8AC3E}">
        <p14:creationId xmlns:p14="http://schemas.microsoft.com/office/powerpoint/2010/main" val="2720396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652F1279-6CE4-4169-83D3-4483097B6907}" type="slidenum">
              <a:rPr lang="en-US" smtClean="0"/>
              <a:t>7</a:t>
            </a:fld>
            <a:endParaRPr lang="en-US"/>
          </a:p>
        </p:txBody>
      </p:sp>
    </p:spTree>
    <p:extLst>
      <p:ext uri="{BB962C8B-B14F-4D97-AF65-F5344CB8AC3E}">
        <p14:creationId xmlns:p14="http://schemas.microsoft.com/office/powerpoint/2010/main" val="1742414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a:solidFill>
                  <a:schemeClr val="tx1"/>
                </a:solidFill>
                <a:effectLst/>
                <a:latin typeface="+mn-lt"/>
                <a:ea typeface="+mn-ea"/>
                <a:cs typeface="+mn-cs"/>
              </a:rPr>
              <a:t>- The addresses are grouped into malicious and normal addresses, also for further model training. It shows that they have different patterns with the created features.</a:t>
            </a:r>
          </a:p>
          <a:p>
            <a:br>
              <a:rPr lang="en-GB" sz="1200" b="0" kern="1200" dirty="0">
                <a:solidFill>
                  <a:schemeClr val="tx1"/>
                </a:solidFill>
                <a:effectLst/>
                <a:latin typeface="+mn-lt"/>
                <a:ea typeface="+mn-ea"/>
                <a:cs typeface="+mn-cs"/>
              </a:rPr>
            </a:br>
            <a:r>
              <a:rPr lang="en-GB" sz="1200" b="0" kern="1200" dirty="0">
                <a:solidFill>
                  <a:schemeClr val="tx1"/>
                </a:solidFill>
                <a:effectLst/>
                <a:latin typeface="+mn-lt"/>
                <a:ea typeface="+mn-ea"/>
                <a:cs typeface="+mn-cs"/>
              </a:rPr>
              <a:t>- As the nature of blockchain, if the address is smart contract address (SC), or externally owned addresses (EOA) is </a:t>
            </a:r>
            <a:r>
              <a:rPr lang="en-GB" sz="1200" b="0" kern="1200" dirty="0" err="1">
                <a:solidFill>
                  <a:schemeClr val="tx1"/>
                </a:solidFill>
                <a:effectLst/>
                <a:latin typeface="+mn-lt"/>
                <a:ea typeface="+mn-ea"/>
                <a:cs typeface="+mn-cs"/>
              </a:rPr>
              <a:t>analyzed</a:t>
            </a:r>
            <a:r>
              <a:rPr lang="en-GB" sz="1200" b="0" kern="1200" dirty="0">
                <a:solidFill>
                  <a:schemeClr val="tx1"/>
                </a:solidFill>
                <a:effectLst/>
                <a:latin typeface="+mn-lt"/>
                <a:ea typeface="+mn-ea"/>
                <a:cs typeface="+mn-cs"/>
              </a:rPr>
              <a:t>, and if the transaction is running on smart contract is also examined. </a:t>
            </a:r>
          </a:p>
          <a:p>
            <a:r>
              <a:rPr lang="en-GB" sz="1200" b="0" kern="1200" dirty="0">
                <a:solidFill>
                  <a:schemeClr val="tx1"/>
                </a:solidFill>
                <a:effectLst/>
                <a:latin typeface="+mn-lt"/>
                <a:ea typeface="+mn-ea"/>
                <a:cs typeface="+mn-cs"/>
              </a:rPr>
              <a:t>which shows that malicious addresses are mostly not contract account, they tend not to deploy or execute a smart contract either.</a:t>
            </a:r>
          </a:p>
          <a:p>
            <a:endParaRPr lang="en-CH" dirty="0"/>
          </a:p>
        </p:txBody>
      </p:sp>
      <p:sp>
        <p:nvSpPr>
          <p:cNvPr id="4" name="Slide Number Placeholder 3"/>
          <p:cNvSpPr>
            <a:spLocks noGrp="1"/>
          </p:cNvSpPr>
          <p:nvPr>
            <p:ph type="sldNum" sz="quarter" idx="5"/>
          </p:nvPr>
        </p:nvSpPr>
        <p:spPr/>
        <p:txBody>
          <a:bodyPr/>
          <a:lstStyle/>
          <a:p>
            <a:fld id="{652F1279-6CE4-4169-83D3-4483097B6907}" type="slidenum">
              <a:rPr lang="en-US" smtClean="0"/>
              <a:t>8</a:t>
            </a:fld>
            <a:endParaRPr lang="en-US"/>
          </a:p>
        </p:txBody>
      </p:sp>
    </p:spTree>
    <p:extLst>
      <p:ext uri="{BB962C8B-B14F-4D97-AF65-F5344CB8AC3E}">
        <p14:creationId xmlns:p14="http://schemas.microsoft.com/office/powerpoint/2010/main" val="533849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sz="1200" b="0" kern="1200" dirty="0">
                <a:solidFill>
                  <a:schemeClr val="tx1"/>
                </a:solidFill>
                <a:effectLst/>
                <a:latin typeface="+mn-lt"/>
                <a:ea typeface="+mn-ea"/>
                <a:cs typeface="+mn-cs"/>
              </a:rPr>
              <a:t>The transactions are grouped into sent or received, as blockchain is a temporal bidirectional graph. </a:t>
            </a:r>
          </a:p>
          <a:p>
            <a:pPr marL="171450" indent="-171450">
              <a:buFontTx/>
              <a:buChar char="-"/>
            </a:pPr>
            <a:r>
              <a:rPr lang="en-GB" sz="1200" b="0" kern="1200" dirty="0">
                <a:solidFill>
                  <a:schemeClr val="tx1"/>
                </a:solidFill>
                <a:effectLst/>
                <a:latin typeface="+mn-lt"/>
                <a:ea typeface="+mn-ea"/>
                <a:cs typeface="+mn-cs"/>
              </a:rPr>
              <a:t>The percentage of transaction shows that malicious addresses have much more transactions received than sent, which makes sense because they are involved in financial activities. </a:t>
            </a:r>
          </a:p>
          <a:p>
            <a:br>
              <a:rPr lang="en-GB" sz="1200" b="0" kern="1200" dirty="0">
                <a:solidFill>
                  <a:schemeClr val="tx1"/>
                </a:solidFill>
                <a:effectLst/>
                <a:latin typeface="+mn-lt"/>
                <a:ea typeface="+mn-ea"/>
                <a:cs typeface="+mn-cs"/>
              </a:rPr>
            </a:br>
            <a:endParaRPr lang="en-CH" dirty="0"/>
          </a:p>
        </p:txBody>
      </p:sp>
      <p:sp>
        <p:nvSpPr>
          <p:cNvPr id="4" name="Slide Number Placeholder 3"/>
          <p:cNvSpPr>
            <a:spLocks noGrp="1"/>
          </p:cNvSpPr>
          <p:nvPr>
            <p:ph type="sldNum" sz="quarter" idx="5"/>
          </p:nvPr>
        </p:nvSpPr>
        <p:spPr/>
        <p:txBody>
          <a:bodyPr/>
          <a:lstStyle/>
          <a:p>
            <a:fld id="{652F1279-6CE4-4169-83D3-4483097B6907}" type="slidenum">
              <a:rPr lang="en-US" smtClean="0"/>
              <a:t>9</a:t>
            </a:fld>
            <a:endParaRPr lang="en-US"/>
          </a:p>
        </p:txBody>
      </p:sp>
    </p:spTree>
    <p:extLst>
      <p:ext uri="{BB962C8B-B14F-4D97-AF65-F5344CB8AC3E}">
        <p14:creationId xmlns:p14="http://schemas.microsoft.com/office/powerpoint/2010/main" val="380587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5283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83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B47474-984A-4090-AC20-98242EB09510}"/>
              </a:ext>
            </a:extLst>
          </p:cNvPr>
          <p:cNvSpPr/>
          <p:nvPr userDrawn="1"/>
        </p:nvSpPr>
        <p:spPr>
          <a:xfrm>
            <a:off x="0" y="1988840"/>
            <a:ext cx="12192000" cy="288032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3" name="Oval 2">
            <a:extLst>
              <a:ext uri="{FF2B5EF4-FFF2-40B4-BE49-F238E27FC236}">
                <a16:creationId xmlns:a16="http://schemas.microsoft.com/office/drawing/2014/main" id="{2930F240-0CAF-4377-8C66-C79A9700127F}"/>
              </a:ext>
            </a:extLst>
          </p:cNvPr>
          <p:cNvSpPr/>
          <p:nvPr userDrawn="1"/>
        </p:nvSpPr>
        <p:spPr>
          <a:xfrm>
            <a:off x="6925208" y="5035013"/>
            <a:ext cx="4431324" cy="44887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4" name="Graphic 14">
            <a:extLst>
              <a:ext uri="{FF2B5EF4-FFF2-40B4-BE49-F238E27FC236}">
                <a16:creationId xmlns:a16="http://schemas.microsoft.com/office/drawing/2014/main" id="{09D52290-FED8-432E-A9AF-895F42C29BF1}"/>
              </a:ext>
            </a:extLst>
          </p:cNvPr>
          <p:cNvGrpSpPr/>
          <p:nvPr userDrawn="1"/>
        </p:nvGrpSpPr>
        <p:grpSpPr>
          <a:xfrm>
            <a:off x="6859251" y="1585382"/>
            <a:ext cx="4568370" cy="3687236"/>
            <a:chOff x="2444748" y="555045"/>
            <a:chExt cx="7282048" cy="5727454"/>
          </a:xfrm>
        </p:grpSpPr>
        <p:sp>
          <p:nvSpPr>
            <p:cNvPr id="5" name="Freeform: Shape 4">
              <a:extLst>
                <a:ext uri="{FF2B5EF4-FFF2-40B4-BE49-F238E27FC236}">
                  <a16:creationId xmlns:a16="http://schemas.microsoft.com/office/drawing/2014/main" id="{6DF2C3D3-4FC4-450E-A75F-6CA28E9A260C}"/>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F155DD87-3668-41CD-B8FE-F7680E231E68}"/>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B1B24015-CBFE-4CE0-8A31-5115F8BF1167}"/>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E3E8073-D26E-4946-A0FB-859AFD2C5919}"/>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A5CFD02F-04CF-4A4F-B2ED-42A6C2D5743E}"/>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15426560-F548-478A-8C28-622AA658C2FC}"/>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4F41FF2-11EF-4478-BD9D-633C60DB9873}"/>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C13A2F72-37C9-40A6-AB61-B60154A9A232}"/>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3" name="Picture Placeholder 2">
            <a:extLst>
              <a:ext uri="{FF2B5EF4-FFF2-40B4-BE49-F238E27FC236}">
                <a16:creationId xmlns:a16="http://schemas.microsoft.com/office/drawing/2014/main" id="{9F356DA8-6399-4BA3-920F-87F949C1BAE2}"/>
              </a:ext>
            </a:extLst>
          </p:cNvPr>
          <p:cNvSpPr>
            <a:spLocks noGrp="1"/>
          </p:cNvSpPr>
          <p:nvPr>
            <p:ph type="pic" idx="15" hasCustomPrompt="1"/>
          </p:nvPr>
        </p:nvSpPr>
        <p:spPr>
          <a:xfrm>
            <a:off x="7004813" y="1717989"/>
            <a:ext cx="42558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4" name="Text Placeholder 9">
            <a:extLst>
              <a:ext uri="{FF2B5EF4-FFF2-40B4-BE49-F238E27FC236}">
                <a16:creationId xmlns:a16="http://schemas.microsoft.com/office/drawing/2014/main" id="{870C11E2-F55D-4B43-8F26-02B3875E4F1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4928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E85C5121-D524-4FA3-827E-5E1FC7C84CC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IMAGE AND CONTENTS LAYOUT_23">
    <p:spTree>
      <p:nvGrpSpPr>
        <p:cNvPr id="1" name=""/>
        <p:cNvGrpSpPr/>
        <p:nvPr/>
      </p:nvGrpSpPr>
      <p:grpSpPr>
        <a:xfrm>
          <a:off x="0" y="0"/>
          <a:ext cx="0" cy="0"/>
          <a:chOff x="0" y="0"/>
          <a:chExt cx="0" cy="0"/>
        </a:xfrm>
      </p:grpSpPr>
      <p:sp>
        <p:nvSpPr>
          <p:cNvPr id="23" name="Rectangle 22"/>
          <p:cNvSpPr/>
          <p:nvPr userDrawn="1"/>
        </p:nvSpPr>
        <p:spPr>
          <a:xfrm>
            <a:off x="-3" y="-1"/>
            <a:ext cx="12192003" cy="35550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그림 개체 틀 2"/>
          <p:cNvSpPr>
            <a:spLocks noGrp="1"/>
          </p:cNvSpPr>
          <p:nvPr>
            <p:ph type="pic" sz="quarter" idx="65" hasCustomPrompt="1"/>
          </p:nvPr>
        </p:nvSpPr>
        <p:spPr>
          <a:xfrm>
            <a:off x="5100846" y="1934706"/>
            <a:ext cx="2997472" cy="410718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3" name="그림 개체 틀 2"/>
          <p:cNvSpPr>
            <a:spLocks noGrp="1"/>
          </p:cNvSpPr>
          <p:nvPr>
            <p:ph type="pic" sz="quarter" idx="66" hasCustomPrompt="1"/>
          </p:nvPr>
        </p:nvSpPr>
        <p:spPr>
          <a:xfrm>
            <a:off x="8480425" y="1934706"/>
            <a:ext cx="2997472" cy="410718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7" name="Text Placeholder 9">
            <a:extLst>
              <a:ext uri="{FF2B5EF4-FFF2-40B4-BE49-F238E27FC236}">
                <a16:creationId xmlns:a16="http://schemas.microsoft.com/office/drawing/2014/main" id="{F51F16FC-ECF9-4C12-8D72-49B470CFAA38}"/>
              </a:ext>
            </a:extLst>
          </p:cNvPr>
          <p:cNvSpPr>
            <a:spLocks noGrp="1"/>
          </p:cNvSpPr>
          <p:nvPr>
            <p:ph type="body" sz="quarter" idx="10" hasCustomPrompt="1"/>
          </p:nvPr>
        </p:nvSpPr>
        <p:spPr>
          <a:xfrm>
            <a:off x="467833" y="328764"/>
            <a:ext cx="10037135"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240023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2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그림 개체 틀 2">
            <a:extLst>
              <a:ext uri="{FF2B5EF4-FFF2-40B4-BE49-F238E27FC236}">
                <a16:creationId xmlns:a16="http://schemas.microsoft.com/office/drawing/2014/main" id="{CBB24084-5D13-40D7-B877-E47BE1E73BBF}"/>
              </a:ext>
            </a:extLst>
          </p:cNvPr>
          <p:cNvSpPr>
            <a:spLocks noGrp="1"/>
          </p:cNvSpPr>
          <p:nvPr>
            <p:ph type="pic" sz="quarter" idx="14" hasCustomPrompt="1"/>
          </p:nvPr>
        </p:nvSpPr>
        <p:spPr>
          <a:xfrm>
            <a:off x="902288" y="2064492"/>
            <a:ext cx="2955610"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5" name="Group 3">
            <a:extLst>
              <a:ext uri="{FF2B5EF4-FFF2-40B4-BE49-F238E27FC236}">
                <a16:creationId xmlns:a16="http://schemas.microsoft.com/office/drawing/2014/main" id="{54A41B6F-0B5A-4314-8E6A-AA3960BCF10F}"/>
              </a:ext>
            </a:extLst>
          </p:cNvPr>
          <p:cNvGrpSpPr/>
          <p:nvPr userDrawn="1"/>
        </p:nvGrpSpPr>
        <p:grpSpPr>
          <a:xfrm>
            <a:off x="729449" y="1780758"/>
            <a:ext cx="2449180" cy="4305530"/>
            <a:chOff x="445712" y="1449040"/>
            <a:chExt cx="2113018" cy="3924176"/>
          </a:xfrm>
        </p:grpSpPr>
        <p:sp>
          <p:nvSpPr>
            <p:cNvPr id="6" name="Rounded Rectangle 4">
              <a:extLst>
                <a:ext uri="{FF2B5EF4-FFF2-40B4-BE49-F238E27FC236}">
                  <a16:creationId xmlns:a16="http://schemas.microsoft.com/office/drawing/2014/main" id="{703E15B8-6CE8-4239-8540-4DB466536A91}"/>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7" name="Rectangle 5">
              <a:extLst>
                <a:ext uri="{FF2B5EF4-FFF2-40B4-BE49-F238E27FC236}">
                  <a16:creationId xmlns:a16="http://schemas.microsoft.com/office/drawing/2014/main" id="{39CA128A-BAAF-43EE-A61E-48F072F23C46}"/>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6">
              <a:extLst>
                <a:ext uri="{FF2B5EF4-FFF2-40B4-BE49-F238E27FC236}">
                  <a16:creationId xmlns:a16="http://schemas.microsoft.com/office/drawing/2014/main" id="{9AFF85CE-C02B-4B53-AFD3-06E942BAC819}"/>
                </a:ext>
              </a:extLst>
            </p:cNvPr>
            <p:cNvGrpSpPr/>
            <p:nvPr userDrawn="1"/>
          </p:nvGrpSpPr>
          <p:grpSpPr>
            <a:xfrm>
              <a:off x="1407705" y="5045834"/>
              <a:ext cx="211967" cy="211967"/>
              <a:chOff x="1549420" y="5712364"/>
              <a:chExt cx="312583" cy="312583"/>
            </a:xfrm>
          </p:grpSpPr>
          <p:sp>
            <p:nvSpPr>
              <p:cNvPr id="9" name="Oval 7">
                <a:extLst>
                  <a:ext uri="{FF2B5EF4-FFF2-40B4-BE49-F238E27FC236}">
                    <a16:creationId xmlns:a16="http://schemas.microsoft.com/office/drawing/2014/main" id="{F77DADA6-39EA-4F49-BF69-B54981F43A93}"/>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8">
                <a:extLst>
                  <a:ext uri="{FF2B5EF4-FFF2-40B4-BE49-F238E27FC236}">
                    <a16:creationId xmlns:a16="http://schemas.microsoft.com/office/drawing/2014/main" id="{414D168B-29C2-4210-B545-06CBEEFEF1C5}"/>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id="{6E6B1B6C-6A71-4B3B-A6B5-56A8DB4074E0}"/>
              </a:ext>
            </a:extLst>
          </p:cNvPr>
          <p:cNvSpPr>
            <a:spLocks noGrp="1"/>
          </p:cNvSpPr>
          <p:nvPr>
            <p:ph type="pic" idx="15" hasCustomPrompt="1"/>
          </p:nvPr>
        </p:nvSpPr>
        <p:spPr>
          <a:xfrm>
            <a:off x="877656" y="2102271"/>
            <a:ext cx="2152765" cy="3562112"/>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2" name="Text Placeholder 9">
            <a:extLst>
              <a:ext uri="{FF2B5EF4-FFF2-40B4-BE49-F238E27FC236}">
                <a16:creationId xmlns:a16="http://schemas.microsoft.com/office/drawing/2014/main" id="{7AACC8C0-0D02-450C-A4FB-05C1A86E40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9" r:id="rId14"/>
    <p:sldLayoutId id="2147483688" r:id="rId15"/>
    <p:sldLayoutId id="2147483687" r:id="rId16"/>
    <p:sldLayoutId id="2147483671" r:id="rId17"/>
    <p:sldLayoutId id="2147483672" r:id="rId18"/>
    <p:sldLayoutId id="2147483691"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1.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1.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1.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1.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1.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1.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1.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779249" y="3063482"/>
            <a:ext cx="11110577" cy="2246769"/>
          </a:xfrm>
          <a:prstGeom prst="rect">
            <a:avLst/>
          </a:prstGeom>
          <a:noFill/>
        </p:spPr>
        <p:txBody>
          <a:bodyPr wrap="square" rtlCol="0" anchor="ctr">
            <a:spAutoFit/>
          </a:bodyPr>
          <a:lstStyle/>
          <a:p>
            <a:r>
              <a:rPr lang="en-US" sz="3200" dirty="0">
                <a:solidFill>
                  <a:schemeClr val="bg1"/>
                </a:solidFill>
                <a:latin typeface="Helvetica" pitchFamily="2" charset="0"/>
                <a:ea typeface="Roboto" panose="02000000000000000000" pitchFamily="2" charset="0"/>
                <a:cs typeface="Arial" panose="020B0604020202020204" pitchFamily="34" charset="0"/>
              </a:rPr>
              <a:t>Task 1:</a:t>
            </a:r>
          </a:p>
          <a:p>
            <a:pPr algn="ctr"/>
            <a:r>
              <a:rPr lang="en-US" sz="5400" dirty="0">
                <a:solidFill>
                  <a:schemeClr val="bg1"/>
                </a:solidFill>
                <a:latin typeface="Helvetica" pitchFamily="2" charset="0"/>
                <a:ea typeface="Roboto" panose="02000000000000000000" pitchFamily="2" charset="0"/>
                <a:cs typeface="Arial" panose="020B0604020202020204" pitchFamily="34" charset="0"/>
              </a:rPr>
              <a:t>Malicious Ethereum</a:t>
            </a:r>
            <a:r>
              <a:rPr lang="zh-CN" altLang="en-US" sz="5400" dirty="0">
                <a:solidFill>
                  <a:schemeClr val="bg1"/>
                </a:solidFill>
                <a:latin typeface="Helvetica" pitchFamily="2" charset="0"/>
                <a:cs typeface="Arial" panose="020B0604020202020204" pitchFamily="34" charset="0"/>
              </a:rPr>
              <a:t> </a:t>
            </a:r>
            <a:r>
              <a:rPr lang="en-US" sz="5400" dirty="0">
                <a:solidFill>
                  <a:schemeClr val="bg1"/>
                </a:solidFill>
                <a:latin typeface="Helvetica" pitchFamily="2" charset="0"/>
                <a:ea typeface="Roboto" panose="02000000000000000000" pitchFamily="2" charset="0"/>
                <a:cs typeface="Arial" panose="020B0604020202020204" pitchFamily="34" charset="0"/>
              </a:rPr>
              <a:t>Addresses Detection</a:t>
            </a:r>
            <a:endParaRPr lang="ko-KR" altLang="en-US" sz="5400" dirty="0">
              <a:solidFill>
                <a:schemeClr val="bg1"/>
              </a:solidFill>
              <a:latin typeface="Helvetica" pitchFamily="2" charset="0"/>
              <a:cs typeface="Arial" panose="020B0604020202020204" pitchFamily="34"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477078" y="5310251"/>
            <a:ext cx="11714920" cy="1138773"/>
          </a:xfrm>
          <a:prstGeom prst="rect">
            <a:avLst/>
          </a:prstGeom>
          <a:noFill/>
        </p:spPr>
        <p:txBody>
          <a:bodyPr wrap="square" rtlCol="0" anchor="ctr">
            <a:spAutoFit/>
          </a:bodyPr>
          <a:lstStyle/>
          <a:p>
            <a:r>
              <a:rPr lang="en-US" altLang="ko-KR" dirty="0">
                <a:solidFill>
                  <a:schemeClr val="bg1"/>
                </a:solidFill>
                <a:latin typeface="Helvetica" pitchFamily="2" charset="0"/>
                <a:ea typeface="Roboto" panose="02000000000000000000" pitchFamily="2" charset="0"/>
                <a:cs typeface="Arial" panose="020B0604020202020204" pitchFamily="34" charset="0"/>
              </a:rPr>
              <a:t>Case Study for BMW Interview</a:t>
            </a:r>
          </a:p>
          <a:p>
            <a:endParaRPr lang="en-US" altLang="ko-KR" dirty="0">
              <a:solidFill>
                <a:schemeClr val="bg1"/>
              </a:solidFill>
              <a:latin typeface="Helvetica" pitchFamily="2" charset="0"/>
              <a:ea typeface="Roboto" panose="02000000000000000000" pitchFamily="2" charset="0"/>
              <a:cs typeface="Arial" panose="020B0604020202020204" pitchFamily="34" charset="0"/>
            </a:endParaRPr>
          </a:p>
          <a:p>
            <a:r>
              <a:rPr lang="en-US" altLang="ko-KR" sz="1600" dirty="0">
                <a:solidFill>
                  <a:schemeClr val="bg1"/>
                </a:solidFill>
                <a:latin typeface="Helvetica" pitchFamily="2" charset="0"/>
                <a:ea typeface="Roboto" panose="02000000000000000000" pitchFamily="2" charset="0"/>
                <a:cs typeface="Arial" panose="020B0604020202020204" pitchFamily="34" charset="0"/>
              </a:rPr>
              <a:t>Yichun Xie</a:t>
            </a:r>
          </a:p>
          <a:p>
            <a:r>
              <a:rPr lang="en-US" altLang="ko-KR" sz="1600" dirty="0">
                <a:solidFill>
                  <a:schemeClr val="bg1"/>
                </a:solidFill>
                <a:latin typeface="Helvetica" pitchFamily="2" charset="0"/>
                <a:ea typeface="Roboto" panose="02000000000000000000" pitchFamily="2" charset="0"/>
                <a:cs typeface="Arial" panose="020B0604020202020204" pitchFamily="34" charset="0"/>
              </a:rPr>
              <a:t>21</a:t>
            </a:r>
            <a:r>
              <a:rPr lang="en-US" altLang="ko-KR" sz="1600" baseline="30000" dirty="0">
                <a:solidFill>
                  <a:schemeClr val="bg1"/>
                </a:solidFill>
                <a:latin typeface="Helvetica" pitchFamily="2" charset="0"/>
                <a:ea typeface="Roboto" panose="02000000000000000000" pitchFamily="2" charset="0"/>
                <a:cs typeface="Arial" panose="020B0604020202020204" pitchFamily="34" charset="0"/>
              </a:rPr>
              <a:t>st</a:t>
            </a:r>
            <a:r>
              <a:rPr lang="en-US" altLang="ko-KR" sz="1600" dirty="0">
                <a:solidFill>
                  <a:schemeClr val="bg1"/>
                </a:solidFill>
                <a:latin typeface="Helvetica" pitchFamily="2" charset="0"/>
                <a:ea typeface="Roboto" panose="02000000000000000000" pitchFamily="2" charset="0"/>
                <a:cs typeface="Arial" panose="020B0604020202020204" pitchFamily="34" charset="0"/>
              </a:rPr>
              <a:t>  Jun 2022</a:t>
            </a:r>
            <a:endParaRPr lang="ko-KR" altLang="en-US" sz="1600" dirty="0">
              <a:solidFill>
                <a:schemeClr val="bg1"/>
              </a:solidFill>
              <a:latin typeface="Helvetica" pitchFamily="2" charset="0"/>
              <a:cs typeface="Arial" panose="020B0604020202020204" pitchFamily="34" charset="0"/>
            </a:endParaRPr>
          </a:p>
        </p:txBody>
      </p:sp>
    </p:spTree>
    <p:extLst>
      <p:ext uri="{BB962C8B-B14F-4D97-AF65-F5344CB8AC3E}">
        <p14:creationId xmlns:p14="http://schemas.microsoft.com/office/powerpoint/2010/main" val="2637474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F338A48-0916-4198-ADDA-A06D1869CBC2}"/>
              </a:ext>
            </a:extLst>
          </p:cNvPr>
          <p:cNvSpPr txBox="1"/>
          <p:nvPr/>
        </p:nvSpPr>
        <p:spPr>
          <a:xfrm>
            <a:off x="712188" y="1868920"/>
            <a:ext cx="4579140" cy="396430"/>
          </a:xfrm>
          <a:prstGeom prst="rect">
            <a:avLst/>
          </a:prstGeom>
          <a:noFill/>
        </p:spPr>
        <p:txBody>
          <a:bodyPr lIns="0" anchor="ctr"/>
          <a:lstStyle>
            <a:lvl1pPr indent="0">
              <a:spcBef>
                <a:spcPct val="20000"/>
              </a:spcBef>
              <a:buFontTx/>
              <a:buNone/>
              <a:defRPr sz="2400" b="1" baseline="0">
                <a:solidFill>
                  <a:schemeClr val="bg1"/>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altLang="ko-KR" sz="3200" dirty="0">
                <a:latin typeface="Helvetica" pitchFamily="2" charset="0"/>
              </a:rPr>
              <a:t>Unique Transactions</a:t>
            </a:r>
          </a:p>
        </p:txBody>
      </p:sp>
      <p:sp>
        <p:nvSpPr>
          <p:cNvPr id="17" name="직사각형 16">
            <a:extLst>
              <a:ext uri="{FF2B5EF4-FFF2-40B4-BE49-F238E27FC236}">
                <a16:creationId xmlns:a16="http://schemas.microsoft.com/office/drawing/2014/main" id="{2BB773E5-75B1-4538-BD0F-2C1861579425}"/>
              </a:ext>
            </a:extLst>
          </p:cNvPr>
          <p:cNvSpPr/>
          <p:nvPr/>
        </p:nvSpPr>
        <p:spPr>
          <a:xfrm>
            <a:off x="712188" y="2349859"/>
            <a:ext cx="2590708" cy="470890"/>
          </a:xfrm>
          <a:prstGeom prst="rect">
            <a:avLst/>
          </a:prstGeom>
          <a:noFill/>
        </p:spPr>
        <p:txBody>
          <a:bodyPr lIns="0" anchor="ctr"/>
          <a:lstStyle/>
          <a:p>
            <a:r>
              <a:rPr lang="en-US" altLang="ko-KR" sz="3200" b="1" dirty="0">
                <a:solidFill>
                  <a:schemeClr val="accent2"/>
                </a:solidFill>
                <a:latin typeface="Helvetica" pitchFamily="2" charset="0"/>
              </a:rPr>
              <a:t>Sent</a:t>
            </a:r>
          </a:p>
        </p:txBody>
      </p:sp>
      <p:sp>
        <p:nvSpPr>
          <p:cNvPr id="18" name="직사각형 17">
            <a:extLst>
              <a:ext uri="{FF2B5EF4-FFF2-40B4-BE49-F238E27FC236}">
                <a16:creationId xmlns:a16="http://schemas.microsoft.com/office/drawing/2014/main" id="{5ED252D9-46F1-4F8E-9277-8938F8563BDF}"/>
              </a:ext>
            </a:extLst>
          </p:cNvPr>
          <p:cNvSpPr/>
          <p:nvPr/>
        </p:nvSpPr>
        <p:spPr>
          <a:xfrm>
            <a:off x="712188" y="2830797"/>
            <a:ext cx="3244482" cy="470890"/>
          </a:xfrm>
          <a:prstGeom prst="rect">
            <a:avLst/>
          </a:prstGeom>
          <a:noFill/>
        </p:spPr>
        <p:txBody>
          <a:bodyPr lIns="0" anchor="ctr"/>
          <a:lstStyle/>
          <a:p>
            <a:r>
              <a:rPr lang="en-US" altLang="ko-KR" sz="3200" b="1" dirty="0">
                <a:solidFill>
                  <a:schemeClr val="bg1"/>
                </a:solidFill>
                <a:latin typeface="Helvetica" pitchFamily="2" charset="0"/>
              </a:rPr>
              <a:t>Received</a:t>
            </a:r>
          </a:p>
        </p:txBody>
      </p:sp>
      <p:sp>
        <p:nvSpPr>
          <p:cNvPr id="11" name="TextBox 10">
            <a:extLst>
              <a:ext uri="{FF2B5EF4-FFF2-40B4-BE49-F238E27FC236}">
                <a16:creationId xmlns:a16="http://schemas.microsoft.com/office/drawing/2014/main" id="{9F2CD741-4E4F-407D-9EC5-60082ACF8B81}"/>
              </a:ext>
            </a:extLst>
          </p:cNvPr>
          <p:cNvSpPr txBox="1"/>
          <p:nvPr/>
        </p:nvSpPr>
        <p:spPr>
          <a:xfrm>
            <a:off x="712187" y="3867134"/>
            <a:ext cx="3888387" cy="646331"/>
          </a:xfrm>
          <a:prstGeom prst="rect">
            <a:avLst/>
          </a:prstGeom>
          <a:noFill/>
        </p:spPr>
        <p:txBody>
          <a:bodyPr wrap="square" rtlCol="0">
            <a:spAutoFit/>
          </a:bodyPr>
          <a:lstStyle/>
          <a:p>
            <a:r>
              <a:rPr lang="en-US" altLang="ko-KR" sz="1200" dirty="0">
                <a:solidFill>
                  <a:schemeClr val="tx1">
                    <a:lumMod val="75000"/>
                    <a:lumOff val="25000"/>
                  </a:schemeClr>
                </a:solidFill>
                <a:latin typeface="Helvetica" pitchFamily="2" charset="0"/>
                <a:cs typeface="Arial" pitchFamily="34" charset="0"/>
              </a:rPr>
              <a:t>Malicious addresses tend to send transactions to less unique addresses, but receive transactions from more unique addresses.</a:t>
            </a:r>
          </a:p>
        </p:txBody>
      </p:sp>
      <p:sp>
        <p:nvSpPr>
          <p:cNvPr id="3" name="텍스트 개체 틀 2">
            <a:extLst>
              <a:ext uri="{FF2B5EF4-FFF2-40B4-BE49-F238E27FC236}">
                <a16:creationId xmlns:a16="http://schemas.microsoft.com/office/drawing/2014/main" id="{68C65A47-7E59-4FFD-8605-2F00E5380570}"/>
              </a:ext>
            </a:extLst>
          </p:cNvPr>
          <p:cNvSpPr>
            <a:spLocks noGrp="1"/>
          </p:cNvSpPr>
          <p:nvPr>
            <p:ph type="body" sz="quarter" idx="10"/>
          </p:nvPr>
        </p:nvSpPr>
        <p:spPr>
          <a:xfrm>
            <a:off x="597529" y="328764"/>
            <a:ext cx="9907439" cy="724247"/>
          </a:xfrm>
        </p:spPr>
        <p:txBody>
          <a:bodyPr/>
          <a:lstStyle/>
          <a:p>
            <a:r>
              <a:rPr lang="en-US" altLang="ko-KR" dirty="0">
                <a:latin typeface="Helvetica" pitchFamily="2" charset="0"/>
              </a:rPr>
              <a:t>Exploratory Data Analysis</a:t>
            </a:r>
            <a:endParaRPr lang="ko-KR" altLang="en-US" dirty="0">
              <a:latin typeface="Helvetica" pitchFamily="2" charset="0"/>
            </a:endParaRPr>
          </a:p>
        </p:txBody>
      </p:sp>
      <p:pic>
        <p:nvPicPr>
          <p:cNvPr id="9" name="Picture 8" descr="Chart&#10;&#10;Description automatically generated">
            <a:extLst>
              <a:ext uri="{FF2B5EF4-FFF2-40B4-BE49-F238E27FC236}">
                <a16:creationId xmlns:a16="http://schemas.microsoft.com/office/drawing/2014/main" id="{40D639B3-A85A-F935-4D53-D5A7A05A84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0629" y="1436432"/>
            <a:ext cx="5791200" cy="2108200"/>
          </a:xfrm>
          <a:prstGeom prst="rect">
            <a:avLst/>
          </a:prstGeom>
        </p:spPr>
      </p:pic>
      <p:pic>
        <p:nvPicPr>
          <p:cNvPr id="10" name="Picture 9" descr="Timeline&#10;&#10;Description automatically generated with low confidence">
            <a:extLst>
              <a:ext uri="{FF2B5EF4-FFF2-40B4-BE49-F238E27FC236}">
                <a16:creationId xmlns:a16="http://schemas.microsoft.com/office/drawing/2014/main" id="{5E5C8C0B-1D01-28F5-6BD0-E78B13CFAE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0629" y="3587750"/>
            <a:ext cx="5842000" cy="2120900"/>
          </a:xfrm>
          <a:prstGeom prst="rect">
            <a:avLst/>
          </a:prstGeom>
        </p:spPr>
      </p:pic>
    </p:spTree>
    <p:extLst>
      <p:ext uri="{BB962C8B-B14F-4D97-AF65-F5344CB8AC3E}">
        <p14:creationId xmlns:p14="http://schemas.microsoft.com/office/powerpoint/2010/main" val="555799044"/>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25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p:tgtEl>
                                          <p:spTgt spid="16"/>
                                        </p:tgtEl>
                                        <p:attrNameLst>
                                          <p:attrName>ppt_x</p:attrName>
                                        </p:attrNameLst>
                                      </p:cBhvr>
                                      <p:tavLst>
                                        <p:tav tm="0">
                                          <p:val>
                                            <p:strVal val="#ppt_x+#ppt_w*1.125000"/>
                                          </p:val>
                                        </p:tav>
                                        <p:tav tm="100000">
                                          <p:val>
                                            <p:strVal val="#ppt_x"/>
                                          </p:val>
                                        </p:tav>
                                      </p:tavLst>
                                    </p:anim>
                                    <p:animEffect transition="in" filter="wipe(left)">
                                      <p:cBhvr>
                                        <p:cTn id="8" dur="500"/>
                                        <p:tgtEl>
                                          <p:spTgt spid="16"/>
                                        </p:tgtEl>
                                      </p:cBhvr>
                                    </p:animEffect>
                                  </p:childTnLst>
                                </p:cTn>
                              </p:par>
                              <p:par>
                                <p:cTn id="9" presetID="12" presetClass="entr" presetSubtype="2"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p:tgtEl>
                                          <p:spTgt spid="17"/>
                                        </p:tgtEl>
                                        <p:attrNameLst>
                                          <p:attrName>ppt_x</p:attrName>
                                        </p:attrNameLst>
                                      </p:cBhvr>
                                      <p:tavLst>
                                        <p:tav tm="0">
                                          <p:val>
                                            <p:strVal val="#ppt_x+#ppt_w*1.125000"/>
                                          </p:val>
                                        </p:tav>
                                        <p:tav tm="100000">
                                          <p:val>
                                            <p:strVal val="#ppt_x"/>
                                          </p:val>
                                        </p:tav>
                                      </p:tavLst>
                                    </p:anim>
                                    <p:animEffect transition="in" filter="wipe(left)">
                                      <p:cBhvr>
                                        <p:cTn id="12" dur="500"/>
                                        <p:tgtEl>
                                          <p:spTgt spid="17"/>
                                        </p:tgtEl>
                                      </p:cBhvr>
                                    </p:animEffect>
                                  </p:childTnLst>
                                </p:cTn>
                              </p:par>
                              <p:par>
                                <p:cTn id="13" presetID="12" presetClass="entr" presetSubtype="2" fill="hold" grpId="0" nodeType="withEffect">
                                  <p:stCondLst>
                                    <p:cond delay="75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p:tgtEl>
                                          <p:spTgt spid="18"/>
                                        </p:tgtEl>
                                        <p:attrNameLst>
                                          <p:attrName>ppt_x</p:attrName>
                                        </p:attrNameLst>
                                      </p:cBhvr>
                                      <p:tavLst>
                                        <p:tav tm="0">
                                          <p:val>
                                            <p:strVal val="#ppt_x+#ppt_w*1.125000"/>
                                          </p:val>
                                        </p:tav>
                                        <p:tav tm="100000">
                                          <p:val>
                                            <p:strVal val="#ppt_x"/>
                                          </p:val>
                                        </p:tav>
                                      </p:tavLst>
                                    </p:anim>
                                    <p:animEffect transition="in" filter="wipe(left)">
                                      <p:cBhvr>
                                        <p:cTn id="16" dur="500"/>
                                        <p:tgtEl>
                                          <p:spTgt spid="18"/>
                                        </p:tgtEl>
                                      </p:cBhvr>
                                    </p:animEffect>
                                  </p:childTnLst>
                                </p:cTn>
                              </p:par>
                              <p:par>
                                <p:cTn id="17" presetID="12" presetClass="entr" presetSubtype="2" fill="hold" grpId="0" nodeType="withEffect">
                                  <p:stCondLst>
                                    <p:cond delay="10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p:tgtEl>
                                          <p:spTgt spid="11"/>
                                        </p:tgtEl>
                                        <p:attrNameLst>
                                          <p:attrName>ppt_x</p:attrName>
                                        </p:attrNameLst>
                                      </p:cBhvr>
                                      <p:tavLst>
                                        <p:tav tm="0">
                                          <p:val>
                                            <p:strVal val="#ppt_x+#ppt_w*1.125000"/>
                                          </p:val>
                                        </p:tav>
                                        <p:tav tm="100000">
                                          <p:val>
                                            <p:strVal val="#ppt_x"/>
                                          </p:val>
                                        </p:tav>
                                      </p:tavLst>
                                    </p:anim>
                                    <p:animEffect transition="in" filter="wipe(left)">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F338A48-0916-4198-ADDA-A06D1869CBC2}"/>
              </a:ext>
            </a:extLst>
          </p:cNvPr>
          <p:cNvSpPr txBox="1"/>
          <p:nvPr/>
        </p:nvSpPr>
        <p:spPr>
          <a:xfrm>
            <a:off x="712188" y="1868920"/>
            <a:ext cx="4103652" cy="396430"/>
          </a:xfrm>
          <a:prstGeom prst="rect">
            <a:avLst/>
          </a:prstGeom>
          <a:noFill/>
        </p:spPr>
        <p:txBody>
          <a:bodyPr lIns="0" anchor="ctr"/>
          <a:lstStyle>
            <a:lvl1pPr indent="0">
              <a:spcBef>
                <a:spcPct val="20000"/>
              </a:spcBef>
              <a:buFontTx/>
              <a:buNone/>
              <a:defRPr sz="2400" b="1" baseline="0">
                <a:solidFill>
                  <a:schemeClr val="bg1"/>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altLang="ko-KR" sz="3200" dirty="0">
                <a:latin typeface="Helvetica" pitchFamily="2" charset="0"/>
              </a:rPr>
              <a:t>Time</a:t>
            </a:r>
          </a:p>
        </p:txBody>
      </p:sp>
      <p:sp>
        <p:nvSpPr>
          <p:cNvPr id="17" name="직사각형 16">
            <a:extLst>
              <a:ext uri="{FF2B5EF4-FFF2-40B4-BE49-F238E27FC236}">
                <a16:creationId xmlns:a16="http://schemas.microsoft.com/office/drawing/2014/main" id="{2BB773E5-75B1-4538-BD0F-2C1861579425}"/>
              </a:ext>
            </a:extLst>
          </p:cNvPr>
          <p:cNvSpPr/>
          <p:nvPr/>
        </p:nvSpPr>
        <p:spPr>
          <a:xfrm>
            <a:off x="712188" y="2349859"/>
            <a:ext cx="2590708" cy="470890"/>
          </a:xfrm>
          <a:prstGeom prst="rect">
            <a:avLst/>
          </a:prstGeom>
          <a:noFill/>
        </p:spPr>
        <p:txBody>
          <a:bodyPr lIns="0" anchor="ctr"/>
          <a:lstStyle/>
          <a:p>
            <a:r>
              <a:rPr lang="en-US" altLang="ko-KR" sz="3200" b="1" dirty="0">
                <a:solidFill>
                  <a:schemeClr val="accent2"/>
                </a:solidFill>
                <a:latin typeface="Helvetica" pitchFamily="2" charset="0"/>
              </a:rPr>
              <a:t>Duration</a:t>
            </a:r>
          </a:p>
        </p:txBody>
      </p:sp>
      <p:sp>
        <p:nvSpPr>
          <p:cNvPr id="18" name="직사각형 17">
            <a:extLst>
              <a:ext uri="{FF2B5EF4-FFF2-40B4-BE49-F238E27FC236}">
                <a16:creationId xmlns:a16="http://schemas.microsoft.com/office/drawing/2014/main" id="{5ED252D9-46F1-4F8E-9277-8938F8563BDF}"/>
              </a:ext>
            </a:extLst>
          </p:cNvPr>
          <p:cNvSpPr/>
          <p:nvPr/>
        </p:nvSpPr>
        <p:spPr>
          <a:xfrm>
            <a:off x="712188" y="2830797"/>
            <a:ext cx="3244482" cy="470890"/>
          </a:xfrm>
          <a:prstGeom prst="rect">
            <a:avLst/>
          </a:prstGeom>
          <a:noFill/>
        </p:spPr>
        <p:txBody>
          <a:bodyPr lIns="0" anchor="ctr"/>
          <a:lstStyle/>
          <a:p>
            <a:r>
              <a:rPr lang="en-US" altLang="ko-KR" sz="3200" b="1" dirty="0">
                <a:solidFill>
                  <a:schemeClr val="bg1"/>
                </a:solidFill>
                <a:latin typeface="Helvetica" pitchFamily="2" charset="0"/>
              </a:rPr>
              <a:t>Difference</a:t>
            </a:r>
          </a:p>
        </p:txBody>
      </p:sp>
      <p:sp>
        <p:nvSpPr>
          <p:cNvPr id="11" name="TextBox 10">
            <a:extLst>
              <a:ext uri="{FF2B5EF4-FFF2-40B4-BE49-F238E27FC236}">
                <a16:creationId xmlns:a16="http://schemas.microsoft.com/office/drawing/2014/main" id="{9F2CD741-4E4F-407D-9EC5-60082ACF8B81}"/>
              </a:ext>
            </a:extLst>
          </p:cNvPr>
          <p:cNvSpPr txBox="1"/>
          <p:nvPr/>
        </p:nvSpPr>
        <p:spPr>
          <a:xfrm>
            <a:off x="712187" y="3867134"/>
            <a:ext cx="3888387" cy="276999"/>
          </a:xfrm>
          <a:prstGeom prst="rect">
            <a:avLst/>
          </a:prstGeom>
          <a:noFill/>
        </p:spPr>
        <p:txBody>
          <a:bodyPr wrap="square" rtlCol="0">
            <a:spAutoFit/>
          </a:bodyPr>
          <a:lstStyle/>
          <a:p>
            <a:r>
              <a:rPr lang="en-US" altLang="ko-KR" sz="1200" dirty="0">
                <a:solidFill>
                  <a:schemeClr val="tx1">
                    <a:lumMod val="75000"/>
                    <a:lumOff val="25000"/>
                  </a:schemeClr>
                </a:solidFill>
                <a:latin typeface="Helvetica" pitchFamily="2" charset="0"/>
                <a:cs typeface="Arial" pitchFamily="34" charset="0"/>
              </a:rPr>
              <a:t>Malicious activities last shorter and with short intervals.</a:t>
            </a:r>
          </a:p>
        </p:txBody>
      </p:sp>
      <p:sp>
        <p:nvSpPr>
          <p:cNvPr id="3" name="텍스트 개체 틀 2">
            <a:extLst>
              <a:ext uri="{FF2B5EF4-FFF2-40B4-BE49-F238E27FC236}">
                <a16:creationId xmlns:a16="http://schemas.microsoft.com/office/drawing/2014/main" id="{68C65A47-7E59-4FFD-8605-2F00E5380570}"/>
              </a:ext>
            </a:extLst>
          </p:cNvPr>
          <p:cNvSpPr>
            <a:spLocks noGrp="1"/>
          </p:cNvSpPr>
          <p:nvPr>
            <p:ph type="body" sz="quarter" idx="10"/>
          </p:nvPr>
        </p:nvSpPr>
        <p:spPr>
          <a:xfrm>
            <a:off x="597529" y="328764"/>
            <a:ext cx="9907439" cy="724247"/>
          </a:xfrm>
        </p:spPr>
        <p:txBody>
          <a:bodyPr/>
          <a:lstStyle/>
          <a:p>
            <a:r>
              <a:rPr lang="en-US" altLang="ko-KR" dirty="0">
                <a:latin typeface="Helvetica" pitchFamily="2" charset="0"/>
              </a:rPr>
              <a:t>Exploratory Data Analysis</a:t>
            </a:r>
            <a:endParaRPr lang="ko-KR" altLang="en-US" dirty="0">
              <a:latin typeface="Helvetica" pitchFamily="2" charset="0"/>
            </a:endParaRPr>
          </a:p>
        </p:txBody>
      </p:sp>
      <p:pic>
        <p:nvPicPr>
          <p:cNvPr id="4" name="Picture 3" descr="Chart&#10;&#10;Description automatically generated">
            <a:extLst>
              <a:ext uri="{FF2B5EF4-FFF2-40B4-BE49-F238E27FC236}">
                <a16:creationId xmlns:a16="http://schemas.microsoft.com/office/drawing/2014/main" id="{E8D2DF88-820D-3EB3-A3AC-E882359D4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1248" y="1405464"/>
            <a:ext cx="6096000" cy="2133600"/>
          </a:xfrm>
          <a:prstGeom prst="rect">
            <a:avLst/>
          </a:prstGeom>
        </p:spPr>
      </p:pic>
      <p:pic>
        <p:nvPicPr>
          <p:cNvPr id="7" name="Picture 6" descr="Chart&#10;&#10;Description automatically generated">
            <a:extLst>
              <a:ext uri="{FF2B5EF4-FFF2-40B4-BE49-F238E27FC236}">
                <a16:creationId xmlns:a16="http://schemas.microsoft.com/office/drawing/2014/main" id="{71B2B959-F2F5-3737-751A-7AB253CC0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5313" y="3575640"/>
            <a:ext cx="5524500" cy="2095500"/>
          </a:xfrm>
          <a:prstGeom prst="rect">
            <a:avLst/>
          </a:prstGeom>
        </p:spPr>
      </p:pic>
    </p:spTree>
    <p:extLst>
      <p:ext uri="{BB962C8B-B14F-4D97-AF65-F5344CB8AC3E}">
        <p14:creationId xmlns:p14="http://schemas.microsoft.com/office/powerpoint/2010/main" val="1926423287"/>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25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p:tgtEl>
                                          <p:spTgt spid="16"/>
                                        </p:tgtEl>
                                        <p:attrNameLst>
                                          <p:attrName>ppt_x</p:attrName>
                                        </p:attrNameLst>
                                      </p:cBhvr>
                                      <p:tavLst>
                                        <p:tav tm="0">
                                          <p:val>
                                            <p:strVal val="#ppt_x+#ppt_w*1.125000"/>
                                          </p:val>
                                        </p:tav>
                                        <p:tav tm="100000">
                                          <p:val>
                                            <p:strVal val="#ppt_x"/>
                                          </p:val>
                                        </p:tav>
                                      </p:tavLst>
                                    </p:anim>
                                    <p:animEffect transition="in" filter="wipe(left)">
                                      <p:cBhvr>
                                        <p:cTn id="8" dur="500"/>
                                        <p:tgtEl>
                                          <p:spTgt spid="16"/>
                                        </p:tgtEl>
                                      </p:cBhvr>
                                    </p:animEffect>
                                  </p:childTnLst>
                                </p:cTn>
                              </p:par>
                              <p:par>
                                <p:cTn id="9" presetID="12" presetClass="entr" presetSubtype="2"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p:tgtEl>
                                          <p:spTgt spid="17"/>
                                        </p:tgtEl>
                                        <p:attrNameLst>
                                          <p:attrName>ppt_x</p:attrName>
                                        </p:attrNameLst>
                                      </p:cBhvr>
                                      <p:tavLst>
                                        <p:tav tm="0">
                                          <p:val>
                                            <p:strVal val="#ppt_x+#ppt_w*1.125000"/>
                                          </p:val>
                                        </p:tav>
                                        <p:tav tm="100000">
                                          <p:val>
                                            <p:strVal val="#ppt_x"/>
                                          </p:val>
                                        </p:tav>
                                      </p:tavLst>
                                    </p:anim>
                                    <p:animEffect transition="in" filter="wipe(left)">
                                      <p:cBhvr>
                                        <p:cTn id="12" dur="500"/>
                                        <p:tgtEl>
                                          <p:spTgt spid="17"/>
                                        </p:tgtEl>
                                      </p:cBhvr>
                                    </p:animEffect>
                                  </p:childTnLst>
                                </p:cTn>
                              </p:par>
                              <p:par>
                                <p:cTn id="13" presetID="12" presetClass="entr" presetSubtype="2" fill="hold" grpId="0" nodeType="withEffect">
                                  <p:stCondLst>
                                    <p:cond delay="75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p:tgtEl>
                                          <p:spTgt spid="18"/>
                                        </p:tgtEl>
                                        <p:attrNameLst>
                                          <p:attrName>ppt_x</p:attrName>
                                        </p:attrNameLst>
                                      </p:cBhvr>
                                      <p:tavLst>
                                        <p:tav tm="0">
                                          <p:val>
                                            <p:strVal val="#ppt_x+#ppt_w*1.125000"/>
                                          </p:val>
                                        </p:tav>
                                        <p:tav tm="100000">
                                          <p:val>
                                            <p:strVal val="#ppt_x"/>
                                          </p:val>
                                        </p:tav>
                                      </p:tavLst>
                                    </p:anim>
                                    <p:animEffect transition="in" filter="wipe(left)">
                                      <p:cBhvr>
                                        <p:cTn id="16" dur="500"/>
                                        <p:tgtEl>
                                          <p:spTgt spid="18"/>
                                        </p:tgtEl>
                                      </p:cBhvr>
                                    </p:animEffect>
                                  </p:childTnLst>
                                </p:cTn>
                              </p:par>
                              <p:par>
                                <p:cTn id="17" presetID="12" presetClass="entr" presetSubtype="2" fill="hold" grpId="0" nodeType="withEffect">
                                  <p:stCondLst>
                                    <p:cond delay="10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p:tgtEl>
                                          <p:spTgt spid="11"/>
                                        </p:tgtEl>
                                        <p:attrNameLst>
                                          <p:attrName>ppt_x</p:attrName>
                                        </p:attrNameLst>
                                      </p:cBhvr>
                                      <p:tavLst>
                                        <p:tav tm="0">
                                          <p:val>
                                            <p:strVal val="#ppt_x+#ppt_w*1.125000"/>
                                          </p:val>
                                        </p:tav>
                                        <p:tav tm="100000">
                                          <p:val>
                                            <p:strVal val="#ppt_x"/>
                                          </p:val>
                                        </p:tav>
                                      </p:tavLst>
                                    </p:anim>
                                    <p:animEffect transition="in" filter="wipe(left)">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F338A48-0916-4198-ADDA-A06D1869CBC2}"/>
              </a:ext>
            </a:extLst>
          </p:cNvPr>
          <p:cNvSpPr txBox="1"/>
          <p:nvPr/>
        </p:nvSpPr>
        <p:spPr>
          <a:xfrm>
            <a:off x="712188" y="1868920"/>
            <a:ext cx="1773489" cy="470890"/>
          </a:xfrm>
          <a:prstGeom prst="rect">
            <a:avLst/>
          </a:prstGeom>
          <a:noFill/>
        </p:spPr>
        <p:txBody>
          <a:bodyPr lIns="0" anchor="ctr"/>
          <a:lstStyle>
            <a:lvl1pPr indent="0">
              <a:spcBef>
                <a:spcPct val="20000"/>
              </a:spcBef>
              <a:buFontTx/>
              <a:buNone/>
              <a:defRPr sz="2400" b="1" baseline="0">
                <a:solidFill>
                  <a:schemeClr val="bg1"/>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altLang="ko-KR" sz="3200" dirty="0">
                <a:latin typeface="Helvetica" pitchFamily="2" charset="0"/>
              </a:rPr>
              <a:t>Value</a:t>
            </a:r>
          </a:p>
        </p:txBody>
      </p:sp>
      <p:sp>
        <p:nvSpPr>
          <p:cNvPr id="17" name="직사각형 16">
            <a:extLst>
              <a:ext uri="{FF2B5EF4-FFF2-40B4-BE49-F238E27FC236}">
                <a16:creationId xmlns:a16="http://schemas.microsoft.com/office/drawing/2014/main" id="{2BB773E5-75B1-4538-BD0F-2C1861579425}"/>
              </a:ext>
            </a:extLst>
          </p:cNvPr>
          <p:cNvSpPr/>
          <p:nvPr/>
        </p:nvSpPr>
        <p:spPr>
          <a:xfrm>
            <a:off x="712188" y="2349859"/>
            <a:ext cx="2590708" cy="470890"/>
          </a:xfrm>
          <a:prstGeom prst="rect">
            <a:avLst/>
          </a:prstGeom>
          <a:noFill/>
        </p:spPr>
        <p:txBody>
          <a:bodyPr lIns="0" anchor="ctr"/>
          <a:lstStyle/>
          <a:p>
            <a:r>
              <a:rPr lang="en-US" altLang="ko-KR" sz="3200" b="1" dirty="0">
                <a:solidFill>
                  <a:schemeClr val="accent2"/>
                </a:solidFill>
                <a:latin typeface="Helvetica" pitchFamily="2" charset="0"/>
              </a:rPr>
              <a:t>Sent</a:t>
            </a:r>
          </a:p>
        </p:txBody>
      </p:sp>
      <p:sp>
        <p:nvSpPr>
          <p:cNvPr id="18" name="직사각형 17">
            <a:extLst>
              <a:ext uri="{FF2B5EF4-FFF2-40B4-BE49-F238E27FC236}">
                <a16:creationId xmlns:a16="http://schemas.microsoft.com/office/drawing/2014/main" id="{5ED252D9-46F1-4F8E-9277-8938F8563BDF}"/>
              </a:ext>
            </a:extLst>
          </p:cNvPr>
          <p:cNvSpPr/>
          <p:nvPr/>
        </p:nvSpPr>
        <p:spPr>
          <a:xfrm>
            <a:off x="712188" y="2830797"/>
            <a:ext cx="3244482" cy="470890"/>
          </a:xfrm>
          <a:prstGeom prst="rect">
            <a:avLst/>
          </a:prstGeom>
          <a:noFill/>
        </p:spPr>
        <p:txBody>
          <a:bodyPr lIns="0" anchor="ctr"/>
          <a:lstStyle/>
          <a:p>
            <a:r>
              <a:rPr lang="en-US" altLang="ko-KR" sz="3200" b="1" dirty="0">
                <a:solidFill>
                  <a:schemeClr val="bg1"/>
                </a:solidFill>
                <a:latin typeface="Helvetica" pitchFamily="2" charset="0"/>
              </a:rPr>
              <a:t>Received</a:t>
            </a:r>
          </a:p>
        </p:txBody>
      </p:sp>
      <p:sp>
        <p:nvSpPr>
          <p:cNvPr id="11" name="TextBox 10">
            <a:extLst>
              <a:ext uri="{FF2B5EF4-FFF2-40B4-BE49-F238E27FC236}">
                <a16:creationId xmlns:a16="http://schemas.microsoft.com/office/drawing/2014/main" id="{9F2CD741-4E4F-407D-9EC5-60082ACF8B81}"/>
              </a:ext>
            </a:extLst>
          </p:cNvPr>
          <p:cNvSpPr txBox="1"/>
          <p:nvPr/>
        </p:nvSpPr>
        <p:spPr>
          <a:xfrm>
            <a:off x="712187" y="3867134"/>
            <a:ext cx="3888387" cy="461665"/>
          </a:xfrm>
          <a:prstGeom prst="rect">
            <a:avLst/>
          </a:prstGeom>
          <a:noFill/>
        </p:spPr>
        <p:txBody>
          <a:bodyPr wrap="square" rtlCol="0">
            <a:spAutoFit/>
          </a:bodyPr>
          <a:lstStyle/>
          <a:p>
            <a:r>
              <a:rPr lang="en-US" altLang="ko-KR" sz="1200" dirty="0">
                <a:solidFill>
                  <a:schemeClr val="tx1">
                    <a:lumMod val="75000"/>
                    <a:lumOff val="25000"/>
                  </a:schemeClr>
                </a:solidFill>
                <a:latin typeface="Helvetica" pitchFamily="2" charset="0"/>
                <a:cs typeface="Arial" pitchFamily="34" charset="0"/>
              </a:rPr>
              <a:t>Malicious addresses send more zero value transactions, normal addresses receive more.</a:t>
            </a:r>
          </a:p>
        </p:txBody>
      </p:sp>
      <p:sp>
        <p:nvSpPr>
          <p:cNvPr id="3" name="텍스트 개체 틀 2">
            <a:extLst>
              <a:ext uri="{FF2B5EF4-FFF2-40B4-BE49-F238E27FC236}">
                <a16:creationId xmlns:a16="http://schemas.microsoft.com/office/drawing/2014/main" id="{68C65A47-7E59-4FFD-8605-2F00E5380570}"/>
              </a:ext>
            </a:extLst>
          </p:cNvPr>
          <p:cNvSpPr>
            <a:spLocks noGrp="1"/>
          </p:cNvSpPr>
          <p:nvPr>
            <p:ph type="body" sz="quarter" idx="10"/>
          </p:nvPr>
        </p:nvSpPr>
        <p:spPr>
          <a:xfrm>
            <a:off x="597529" y="328764"/>
            <a:ext cx="9907439" cy="724247"/>
          </a:xfrm>
        </p:spPr>
        <p:txBody>
          <a:bodyPr/>
          <a:lstStyle/>
          <a:p>
            <a:r>
              <a:rPr lang="en-US" altLang="ko-KR" dirty="0">
                <a:latin typeface="Helvetica" pitchFamily="2" charset="0"/>
              </a:rPr>
              <a:t>Exploratory Data Analysis</a:t>
            </a:r>
            <a:endParaRPr lang="ko-KR" altLang="en-US" dirty="0">
              <a:latin typeface="Helvetica" pitchFamily="2" charset="0"/>
            </a:endParaRPr>
          </a:p>
        </p:txBody>
      </p:sp>
      <p:pic>
        <p:nvPicPr>
          <p:cNvPr id="4" name="Picture 3" descr="Chart&#10;&#10;Description automatically generated">
            <a:extLst>
              <a:ext uri="{FF2B5EF4-FFF2-40B4-BE49-F238E27FC236}">
                <a16:creationId xmlns:a16="http://schemas.microsoft.com/office/drawing/2014/main" id="{D5EFA4DC-4664-66B4-BBD7-506BE6975B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2381" y="1378674"/>
            <a:ext cx="5854700" cy="2159000"/>
          </a:xfrm>
          <a:prstGeom prst="rect">
            <a:avLst/>
          </a:prstGeom>
        </p:spPr>
      </p:pic>
      <p:pic>
        <p:nvPicPr>
          <p:cNvPr id="6" name="Picture 5" descr="Chart&#10;&#10;Description automatically generated">
            <a:extLst>
              <a:ext uri="{FF2B5EF4-FFF2-40B4-BE49-F238E27FC236}">
                <a16:creationId xmlns:a16="http://schemas.microsoft.com/office/drawing/2014/main" id="{D69EC388-5AB4-2EE1-FAD6-6382721A91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5805" y="3565884"/>
            <a:ext cx="5842000" cy="2108200"/>
          </a:xfrm>
          <a:prstGeom prst="rect">
            <a:avLst/>
          </a:prstGeom>
        </p:spPr>
      </p:pic>
    </p:spTree>
    <p:extLst>
      <p:ext uri="{BB962C8B-B14F-4D97-AF65-F5344CB8AC3E}">
        <p14:creationId xmlns:p14="http://schemas.microsoft.com/office/powerpoint/2010/main" val="2032839299"/>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25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p:tgtEl>
                                          <p:spTgt spid="16"/>
                                        </p:tgtEl>
                                        <p:attrNameLst>
                                          <p:attrName>ppt_x</p:attrName>
                                        </p:attrNameLst>
                                      </p:cBhvr>
                                      <p:tavLst>
                                        <p:tav tm="0">
                                          <p:val>
                                            <p:strVal val="#ppt_x+#ppt_w*1.125000"/>
                                          </p:val>
                                        </p:tav>
                                        <p:tav tm="100000">
                                          <p:val>
                                            <p:strVal val="#ppt_x"/>
                                          </p:val>
                                        </p:tav>
                                      </p:tavLst>
                                    </p:anim>
                                    <p:animEffect transition="in" filter="wipe(left)">
                                      <p:cBhvr>
                                        <p:cTn id="8" dur="500"/>
                                        <p:tgtEl>
                                          <p:spTgt spid="16"/>
                                        </p:tgtEl>
                                      </p:cBhvr>
                                    </p:animEffect>
                                  </p:childTnLst>
                                </p:cTn>
                              </p:par>
                              <p:par>
                                <p:cTn id="9" presetID="12" presetClass="entr" presetSubtype="2"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p:tgtEl>
                                          <p:spTgt spid="17"/>
                                        </p:tgtEl>
                                        <p:attrNameLst>
                                          <p:attrName>ppt_x</p:attrName>
                                        </p:attrNameLst>
                                      </p:cBhvr>
                                      <p:tavLst>
                                        <p:tav tm="0">
                                          <p:val>
                                            <p:strVal val="#ppt_x+#ppt_w*1.125000"/>
                                          </p:val>
                                        </p:tav>
                                        <p:tav tm="100000">
                                          <p:val>
                                            <p:strVal val="#ppt_x"/>
                                          </p:val>
                                        </p:tav>
                                      </p:tavLst>
                                    </p:anim>
                                    <p:animEffect transition="in" filter="wipe(left)">
                                      <p:cBhvr>
                                        <p:cTn id="12" dur="500"/>
                                        <p:tgtEl>
                                          <p:spTgt spid="17"/>
                                        </p:tgtEl>
                                      </p:cBhvr>
                                    </p:animEffect>
                                  </p:childTnLst>
                                </p:cTn>
                              </p:par>
                              <p:par>
                                <p:cTn id="13" presetID="12" presetClass="entr" presetSubtype="2" fill="hold" grpId="0" nodeType="withEffect">
                                  <p:stCondLst>
                                    <p:cond delay="75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p:tgtEl>
                                          <p:spTgt spid="18"/>
                                        </p:tgtEl>
                                        <p:attrNameLst>
                                          <p:attrName>ppt_x</p:attrName>
                                        </p:attrNameLst>
                                      </p:cBhvr>
                                      <p:tavLst>
                                        <p:tav tm="0">
                                          <p:val>
                                            <p:strVal val="#ppt_x+#ppt_w*1.125000"/>
                                          </p:val>
                                        </p:tav>
                                        <p:tav tm="100000">
                                          <p:val>
                                            <p:strVal val="#ppt_x"/>
                                          </p:val>
                                        </p:tav>
                                      </p:tavLst>
                                    </p:anim>
                                    <p:animEffect transition="in" filter="wipe(left)">
                                      <p:cBhvr>
                                        <p:cTn id="16" dur="500"/>
                                        <p:tgtEl>
                                          <p:spTgt spid="18"/>
                                        </p:tgtEl>
                                      </p:cBhvr>
                                    </p:animEffect>
                                  </p:childTnLst>
                                </p:cTn>
                              </p:par>
                              <p:par>
                                <p:cTn id="17" presetID="12" presetClass="entr" presetSubtype="2" fill="hold" grpId="0" nodeType="withEffect">
                                  <p:stCondLst>
                                    <p:cond delay="10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p:tgtEl>
                                          <p:spTgt spid="11"/>
                                        </p:tgtEl>
                                        <p:attrNameLst>
                                          <p:attrName>ppt_x</p:attrName>
                                        </p:attrNameLst>
                                      </p:cBhvr>
                                      <p:tavLst>
                                        <p:tav tm="0">
                                          <p:val>
                                            <p:strVal val="#ppt_x+#ppt_w*1.125000"/>
                                          </p:val>
                                        </p:tav>
                                        <p:tav tm="100000">
                                          <p:val>
                                            <p:strVal val="#ppt_x"/>
                                          </p:val>
                                        </p:tav>
                                      </p:tavLst>
                                    </p:anim>
                                    <p:animEffect transition="in" filter="wipe(left)">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F338A48-0916-4198-ADDA-A06D1869CBC2}"/>
              </a:ext>
            </a:extLst>
          </p:cNvPr>
          <p:cNvSpPr txBox="1"/>
          <p:nvPr/>
        </p:nvSpPr>
        <p:spPr>
          <a:xfrm>
            <a:off x="712188" y="1868920"/>
            <a:ext cx="4981476" cy="470890"/>
          </a:xfrm>
          <a:prstGeom prst="rect">
            <a:avLst/>
          </a:prstGeom>
          <a:noFill/>
        </p:spPr>
        <p:txBody>
          <a:bodyPr lIns="0" anchor="ctr"/>
          <a:lstStyle>
            <a:lvl1pPr indent="0">
              <a:spcBef>
                <a:spcPct val="20000"/>
              </a:spcBef>
              <a:buFontTx/>
              <a:buNone/>
              <a:defRPr sz="2400" b="1" baseline="0">
                <a:solidFill>
                  <a:schemeClr val="bg1"/>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altLang="ko-KR" sz="3200" dirty="0">
                <a:latin typeface="Helvetica" pitchFamily="2" charset="0"/>
              </a:rPr>
              <a:t>Average Percentage Gas</a:t>
            </a:r>
          </a:p>
        </p:txBody>
      </p:sp>
      <p:sp>
        <p:nvSpPr>
          <p:cNvPr id="17" name="직사각형 16">
            <a:extLst>
              <a:ext uri="{FF2B5EF4-FFF2-40B4-BE49-F238E27FC236}">
                <a16:creationId xmlns:a16="http://schemas.microsoft.com/office/drawing/2014/main" id="{2BB773E5-75B1-4538-BD0F-2C1861579425}"/>
              </a:ext>
            </a:extLst>
          </p:cNvPr>
          <p:cNvSpPr/>
          <p:nvPr/>
        </p:nvSpPr>
        <p:spPr>
          <a:xfrm>
            <a:off x="712188" y="2349859"/>
            <a:ext cx="2590708" cy="470890"/>
          </a:xfrm>
          <a:prstGeom prst="rect">
            <a:avLst/>
          </a:prstGeom>
          <a:noFill/>
        </p:spPr>
        <p:txBody>
          <a:bodyPr lIns="0" anchor="ctr"/>
          <a:lstStyle/>
          <a:p>
            <a:r>
              <a:rPr lang="en-US" altLang="ko-KR" sz="3200" b="1" dirty="0">
                <a:solidFill>
                  <a:schemeClr val="accent2"/>
                </a:solidFill>
                <a:latin typeface="Helvetica" pitchFamily="2" charset="0"/>
              </a:rPr>
              <a:t>Sent</a:t>
            </a:r>
          </a:p>
        </p:txBody>
      </p:sp>
      <p:sp>
        <p:nvSpPr>
          <p:cNvPr id="18" name="직사각형 17">
            <a:extLst>
              <a:ext uri="{FF2B5EF4-FFF2-40B4-BE49-F238E27FC236}">
                <a16:creationId xmlns:a16="http://schemas.microsoft.com/office/drawing/2014/main" id="{5ED252D9-46F1-4F8E-9277-8938F8563BDF}"/>
              </a:ext>
            </a:extLst>
          </p:cNvPr>
          <p:cNvSpPr/>
          <p:nvPr/>
        </p:nvSpPr>
        <p:spPr>
          <a:xfrm>
            <a:off x="712188" y="2830797"/>
            <a:ext cx="3244482" cy="470890"/>
          </a:xfrm>
          <a:prstGeom prst="rect">
            <a:avLst/>
          </a:prstGeom>
          <a:noFill/>
        </p:spPr>
        <p:txBody>
          <a:bodyPr lIns="0" anchor="ctr"/>
          <a:lstStyle/>
          <a:p>
            <a:r>
              <a:rPr lang="en-US" altLang="ko-KR" sz="3200" b="1" dirty="0">
                <a:solidFill>
                  <a:schemeClr val="bg1"/>
                </a:solidFill>
                <a:latin typeface="Helvetica" pitchFamily="2" charset="0"/>
              </a:rPr>
              <a:t>Received</a:t>
            </a:r>
          </a:p>
        </p:txBody>
      </p:sp>
      <p:sp>
        <p:nvSpPr>
          <p:cNvPr id="11" name="TextBox 10">
            <a:extLst>
              <a:ext uri="{FF2B5EF4-FFF2-40B4-BE49-F238E27FC236}">
                <a16:creationId xmlns:a16="http://schemas.microsoft.com/office/drawing/2014/main" id="{9F2CD741-4E4F-407D-9EC5-60082ACF8B81}"/>
              </a:ext>
            </a:extLst>
          </p:cNvPr>
          <p:cNvSpPr txBox="1"/>
          <p:nvPr/>
        </p:nvSpPr>
        <p:spPr>
          <a:xfrm>
            <a:off x="712187" y="3867134"/>
            <a:ext cx="3888387" cy="461665"/>
          </a:xfrm>
          <a:prstGeom prst="rect">
            <a:avLst/>
          </a:prstGeom>
          <a:noFill/>
        </p:spPr>
        <p:txBody>
          <a:bodyPr wrap="square" rtlCol="0">
            <a:spAutoFit/>
          </a:bodyPr>
          <a:lstStyle/>
          <a:p>
            <a:r>
              <a:rPr lang="en-US" altLang="ko-KR" sz="1200" dirty="0">
                <a:solidFill>
                  <a:schemeClr val="tx1">
                    <a:lumMod val="75000"/>
                    <a:lumOff val="25000"/>
                  </a:schemeClr>
                </a:solidFill>
                <a:latin typeface="Helvetica" pitchFamily="2" charset="0"/>
                <a:cs typeface="Arial" pitchFamily="34" charset="0"/>
              </a:rPr>
              <a:t>Malicious addresses tend to use the upper limit of the gas.</a:t>
            </a:r>
          </a:p>
        </p:txBody>
      </p:sp>
      <p:sp>
        <p:nvSpPr>
          <p:cNvPr id="3" name="텍스트 개체 틀 2">
            <a:extLst>
              <a:ext uri="{FF2B5EF4-FFF2-40B4-BE49-F238E27FC236}">
                <a16:creationId xmlns:a16="http://schemas.microsoft.com/office/drawing/2014/main" id="{68C65A47-7E59-4FFD-8605-2F00E5380570}"/>
              </a:ext>
            </a:extLst>
          </p:cNvPr>
          <p:cNvSpPr>
            <a:spLocks noGrp="1"/>
          </p:cNvSpPr>
          <p:nvPr>
            <p:ph type="body" sz="quarter" idx="10"/>
          </p:nvPr>
        </p:nvSpPr>
        <p:spPr>
          <a:xfrm>
            <a:off x="597529" y="328764"/>
            <a:ext cx="9907439" cy="724247"/>
          </a:xfrm>
        </p:spPr>
        <p:txBody>
          <a:bodyPr/>
          <a:lstStyle/>
          <a:p>
            <a:r>
              <a:rPr lang="en-US" altLang="ko-KR" dirty="0">
                <a:latin typeface="Helvetica" pitchFamily="2" charset="0"/>
              </a:rPr>
              <a:t>Exploratory Data Analysis</a:t>
            </a:r>
            <a:endParaRPr lang="ko-KR" altLang="en-US" dirty="0">
              <a:latin typeface="Helvetica" pitchFamily="2" charset="0"/>
            </a:endParaRPr>
          </a:p>
        </p:txBody>
      </p:sp>
      <p:pic>
        <p:nvPicPr>
          <p:cNvPr id="5" name="Picture 4" descr="Chart, histogram&#10;&#10;Description automatically generated">
            <a:extLst>
              <a:ext uri="{FF2B5EF4-FFF2-40B4-BE49-F238E27FC236}">
                <a16:creationId xmlns:a16="http://schemas.microsoft.com/office/drawing/2014/main" id="{DA95C2E8-9F35-1351-A194-AF18D4C5C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805" y="1430356"/>
            <a:ext cx="5715000" cy="2108200"/>
          </a:xfrm>
          <a:prstGeom prst="rect">
            <a:avLst/>
          </a:prstGeom>
        </p:spPr>
      </p:pic>
      <p:pic>
        <p:nvPicPr>
          <p:cNvPr id="8" name="Picture 7" descr="Chart, histogram&#10;&#10;Description automatically generated">
            <a:extLst>
              <a:ext uri="{FF2B5EF4-FFF2-40B4-BE49-F238E27FC236}">
                <a16:creationId xmlns:a16="http://schemas.microsoft.com/office/drawing/2014/main" id="{6284BCD3-FBB7-1A9C-1340-4CAB957152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5505" y="3559760"/>
            <a:ext cx="5702300" cy="2133600"/>
          </a:xfrm>
          <a:prstGeom prst="rect">
            <a:avLst/>
          </a:prstGeom>
        </p:spPr>
      </p:pic>
    </p:spTree>
    <p:extLst>
      <p:ext uri="{BB962C8B-B14F-4D97-AF65-F5344CB8AC3E}">
        <p14:creationId xmlns:p14="http://schemas.microsoft.com/office/powerpoint/2010/main" val="1754250358"/>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25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p:tgtEl>
                                          <p:spTgt spid="16"/>
                                        </p:tgtEl>
                                        <p:attrNameLst>
                                          <p:attrName>ppt_x</p:attrName>
                                        </p:attrNameLst>
                                      </p:cBhvr>
                                      <p:tavLst>
                                        <p:tav tm="0">
                                          <p:val>
                                            <p:strVal val="#ppt_x+#ppt_w*1.125000"/>
                                          </p:val>
                                        </p:tav>
                                        <p:tav tm="100000">
                                          <p:val>
                                            <p:strVal val="#ppt_x"/>
                                          </p:val>
                                        </p:tav>
                                      </p:tavLst>
                                    </p:anim>
                                    <p:animEffect transition="in" filter="wipe(left)">
                                      <p:cBhvr>
                                        <p:cTn id="8" dur="500"/>
                                        <p:tgtEl>
                                          <p:spTgt spid="16"/>
                                        </p:tgtEl>
                                      </p:cBhvr>
                                    </p:animEffect>
                                  </p:childTnLst>
                                </p:cTn>
                              </p:par>
                              <p:par>
                                <p:cTn id="9" presetID="12" presetClass="entr" presetSubtype="2"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p:tgtEl>
                                          <p:spTgt spid="17"/>
                                        </p:tgtEl>
                                        <p:attrNameLst>
                                          <p:attrName>ppt_x</p:attrName>
                                        </p:attrNameLst>
                                      </p:cBhvr>
                                      <p:tavLst>
                                        <p:tav tm="0">
                                          <p:val>
                                            <p:strVal val="#ppt_x+#ppt_w*1.125000"/>
                                          </p:val>
                                        </p:tav>
                                        <p:tav tm="100000">
                                          <p:val>
                                            <p:strVal val="#ppt_x"/>
                                          </p:val>
                                        </p:tav>
                                      </p:tavLst>
                                    </p:anim>
                                    <p:animEffect transition="in" filter="wipe(left)">
                                      <p:cBhvr>
                                        <p:cTn id="12" dur="500"/>
                                        <p:tgtEl>
                                          <p:spTgt spid="17"/>
                                        </p:tgtEl>
                                      </p:cBhvr>
                                    </p:animEffect>
                                  </p:childTnLst>
                                </p:cTn>
                              </p:par>
                              <p:par>
                                <p:cTn id="13" presetID="12" presetClass="entr" presetSubtype="2" fill="hold" grpId="0" nodeType="withEffect">
                                  <p:stCondLst>
                                    <p:cond delay="75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p:tgtEl>
                                          <p:spTgt spid="18"/>
                                        </p:tgtEl>
                                        <p:attrNameLst>
                                          <p:attrName>ppt_x</p:attrName>
                                        </p:attrNameLst>
                                      </p:cBhvr>
                                      <p:tavLst>
                                        <p:tav tm="0">
                                          <p:val>
                                            <p:strVal val="#ppt_x+#ppt_w*1.125000"/>
                                          </p:val>
                                        </p:tav>
                                        <p:tav tm="100000">
                                          <p:val>
                                            <p:strVal val="#ppt_x"/>
                                          </p:val>
                                        </p:tav>
                                      </p:tavLst>
                                    </p:anim>
                                    <p:animEffect transition="in" filter="wipe(left)">
                                      <p:cBhvr>
                                        <p:cTn id="16" dur="500"/>
                                        <p:tgtEl>
                                          <p:spTgt spid="18"/>
                                        </p:tgtEl>
                                      </p:cBhvr>
                                    </p:animEffect>
                                  </p:childTnLst>
                                </p:cTn>
                              </p:par>
                              <p:par>
                                <p:cTn id="17" presetID="12" presetClass="entr" presetSubtype="2" fill="hold" grpId="0" nodeType="withEffect">
                                  <p:stCondLst>
                                    <p:cond delay="10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p:tgtEl>
                                          <p:spTgt spid="11"/>
                                        </p:tgtEl>
                                        <p:attrNameLst>
                                          <p:attrName>ppt_x</p:attrName>
                                        </p:attrNameLst>
                                      </p:cBhvr>
                                      <p:tavLst>
                                        <p:tav tm="0">
                                          <p:val>
                                            <p:strVal val="#ppt_x+#ppt_w*1.125000"/>
                                          </p:val>
                                        </p:tav>
                                        <p:tav tm="100000">
                                          <p:val>
                                            <p:strVal val="#ppt_x"/>
                                          </p:val>
                                        </p:tav>
                                      </p:tavLst>
                                    </p:anim>
                                    <p:animEffect transition="in" filter="wipe(left)">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F338A48-0916-4198-ADDA-A06D1869CBC2}"/>
              </a:ext>
            </a:extLst>
          </p:cNvPr>
          <p:cNvSpPr txBox="1"/>
          <p:nvPr/>
        </p:nvSpPr>
        <p:spPr>
          <a:xfrm>
            <a:off x="712188" y="1868920"/>
            <a:ext cx="3888386" cy="470890"/>
          </a:xfrm>
          <a:prstGeom prst="rect">
            <a:avLst/>
          </a:prstGeom>
          <a:noFill/>
        </p:spPr>
        <p:txBody>
          <a:bodyPr lIns="0" anchor="ctr"/>
          <a:lstStyle>
            <a:lvl1pPr indent="0">
              <a:spcBef>
                <a:spcPct val="20000"/>
              </a:spcBef>
              <a:buFontTx/>
              <a:buNone/>
              <a:defRPr sz="2400" b="1" baseline="0">
                <a:solidFill>
                  <a:schemeClr val="bg1"/>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altLang="ko-KR" sz="3200" dirty="0">
                <a:latin typeface="Helvetica" pitchFamily="2" charset="0"/>
              </a:rPr>
              <a:t>Average Gas Price</a:t>
            </a:r>
          </a:p>
        </p:txBody>
      </p:sp>
      <p:sp>
        <p:nvSpPr>
          <p:cNvPr id="17" name="직사각형 16">
            <a:extLst>
              <a:ext uri="{FF2B5EF4-FFF2-40B4-BE49-F238E27FC236}">
                <a16:creationId xmlns:a16="http://schemas.microsoft.com/office/drawing/2014/main" id="{2BB773E5-75B1-4538-BD0F-2C1861579425}"/>
              </a:ext>
            </a:extLst>
          </p:cNvPr>
          <p:cNvSpPr/>
          <p:nvPr/>
        </p:nvSpPr>
        <p:spPr>
          <a:xfrm>
            <a:off x="712188" y="2349859"/>
            <a:ext cx="2590708" cy="470890"/>
          </a:xfrm>
          <a:prstGeom prst="rect">
            <a:avLst/>
          </a:prstGeom>
          <a:noFill/>
        </p:spPr>
        <p:txBody>
          <a:bodyPr lIns="0" anchor="ctr"/>
          <a:lstStyle/>
          <a:p>
            <a:r>
              <a:rPr lang="en-US" altLang="ko-KR" sz="3200" b="1" dirty="0">
                <a:solidFill>
                  <a:schemeClr val="accent2"/>
                </a:solidFill>
                <a:latin typeface="Helvetica" pitchFamily="2" charset="0"/>
              </a:rPr>
              <a:t>Sent</a:t>
            </a:r>
          </a:p>
        </p:txBody>
      </p:sp>
      <p:sp>
        <p:nvSpPr>
          <p:cNvPr id="18" name="직사각형 17">
            <a:extLst>
              <a:ext uri="{FF2B5EF4-FFF2-40B4-BE49-F238E27FC236}">
                <a16:creationId xmlns:a16="http://schemas.microsoft.com/office/drawing/2014/main" id="{5ED252D9-46F1-4F8E-9277-8938F8563BDF}"/>
              </a:ext>
            </a:extLst>
          </p:cNvPr>
          <p:cNvSpPr/>
          <p:nvPr/>
        </p:nvSpPr>
        <p:spPr>
          <a:xfrm>
            <a:off x="712188" y="2830797"/>
            <a:ext cx="3244482" cy="470890"/>
          </a:xfrm>
          <a:prstGeom prst="rect">
            <a:avLst/>
          </a:prstGeom>
          <a:noFill/>
        </p:spPr>
        <p:txBody>
          <a:bodyPr lIns="0" anchor="ctr"/>
          <a:lstStyle/>
          <a:p>
            <a:r>
              <a:rPr lang="en-US" altLang="ko-KR" sz="3200" b="1" dirty="0">
                <a:solidFill>
                  <a:schemeClr val="bg1"/>
                </a:solidFill>
                <a:latin typeface="Helvetica" pitchFamily="2" charset="0"/>
              </a:rPr>
              <a:t>Received</a:t>
            </a:r>
          </a:p>
        </p:txBody>
      </p:sp>
      <p:sp>
        <p:nvSpPr>
          <p:cNvPr id="11" name="TextBox 10">
            <a:extLst>
              <a:ext uri="{FF2B5EF4-FFF2-40B4-BE49-F238E27FC236}">
                <a16:creationId xmlns:a16="http://schemas.microsoft.com/office/drawing/2014/main" id="{9F2CD741-4E4F-407D-9EC5-60082ACF8B81}"/>
              </a:ext>
            </a:extLst>
          </p:cNvPr>
          <p:cNvSpPr txBox="1"/>
          <p:nvPr/>
        </p:nvSpPr>
        <p:spPr>
          <a:xfrm>
            <a:off x="712187" y="3867134"/>
            <a:ext cx="3888387" cy="646331"/>
          </a:xfrm>
          <a:prstGeom prst="rect">
            <a:avLst/>
          </a:prstGeom>
          <a:noFill/>
        </p:spPr>
        <p:txBody>
          <a:bodyPr wrap="square" rtlCol="0">
            <a:spAutoFit/>
          </a:bodyPr>
          <a:lstStyle/>
          <a:p>
            <a:r>
              <a:rPr lang="en-US" altLang="ko-KR" sz="1200" dirty="0">
                <a:solidFill>
                  <a:schemeClr val="tx1">
                    <a:lumMod val="75000"/>
                    <a:lumOff val="25000"/>
                  </a:schemeClr>
                </a:solidFill>
                <a:latin typeface="Helvetica" pitchFamily="2" charset="0"/>
                <a:cs typeface="Arial" pitchFamily="34" charset="0"/>
              </a:rPr>
              <a:t>Malicious addresses set the gas price to be lower when sending the transactions, but when they receive transactions, it’s much higher.</a:t>
            </a:r>
          </a:p>
        </p:txBody>
      </p:sp>
      <p:sp>
        <p:nvSpPr>
          <p:cNvPr id="3" name="텍스트 개체 틀 2">
            <a:extLst>
              <a:ext uri="{FF2B5EF4-FFF2-40B4-BE49-F238E27FC236}">
                <a16:creationId xmlns:a16="http://schemas.microsoft.com/office/drawing/2014/main" id="{68C65A47-7E59-4FFD-8605-2F00E5380570}"/>
              </a:ext>
            </a:extLst>
          </p:cNvPr>
          <p:cNvSpPr>
            <a:spLocks noGrp="1"/>
          </p:cNvSpPr>
          <p:nvPr>
            <p:ph type="body" sz="quarter" idx="10"/>
          </p:nvPr>
        </p:nvSpPr>
        <p:spPr>
          <a:xfrm>
            <a:off x="597529" y="328764"/>
            <a:ext cx="9907439" cy="724247"/>
          </a:xfrm>
        </p:spPr>
        <p:txBody>
          <a:bodyPr/>
          <a:lstStyle/>
          <a:p>
            <a:r>
              <a:rPr lang="en-US" altLang="ko-KR" dirty="0">
                <a:latin typeface="Helvetica" pitchFamily="2" charset="0"/>
              </a:rPr>
              <a:t>Exploratory Data Analysis</a:t>
            </a:r>
            <a:endParaRPr lang="ko-KR" altLang="en-US" dirty="0">
              <a:latin typeface="Helvetica" pitchFamily="2" charset="0"/>
            </a:endParaRPr>
          </a:p>
        </p:txBody>
      </p:sp>
      <p:pic>
        <p:nvPicPr>
          <p:cNvPr id="8" name="Picture 7" descr="Chart, histogram&#10;&#10;Description automatically generated">
            <a:extLst>
              <a:ext uri="{FF2B5EF4-FFF2-40B4-BE49-F238E27FC236}">
                <a16:creationId xmlns:a16="http://schemas.microsoft.com/office/drawing/2014/main" id="{6284BCD3-FBB7-1A9C-1340-4CAB957152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5505" y="3559760"/>
            <a:ext cx="5702300" cy="2133600"/>
          </a:xfrm>
          <a:prstGeom prst="rect">
            <a:avLst/>
          </a:prstGeom>
        </p:spPr>
      </p:pic>
      <p:pic>
        <p:nvPicPr>
          <p:cNvPr id="4" name="Picture 3" descr="Chart, histogram&#10;&#10;Description automatically generated">
            <a:extLst>
              <a:ext uri="{FF2B5EF4-FFF2-40B4-BE49-F238E27FC236}">
                <a16:creationId xmlns:a16="http://schemas.microsoft.com/office/drawing/2014/main" id="{EB235BB3-E0D7-38DF-9605-7A575C205A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7705" y="1399114"/>
            <a:ext cx="5880100" cy="2146300"/>
          </a:xfrm>
          <a:prstGeom prst="rect">
            <a:avLst/>
          </a:prstGeom>
        </p:spPr>
      </p:pic>
    </p:spTree>
    <p:extLst>
      <p:ext uri="{BB962C8B-B14F-4D97-AF65-F5344CB8AC3E}">
        <p14:creationId xmlns:p14="http://schemas.microsoft.com/office/powerpoint/2010/main" val="2736992232"/>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25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p:tgtEl>
                                          <p:spTgt spid="16"/>
                                        </p:tgtEl>
                                        <p:attrNameLst>
                                          <p:attrName>ppt_x</p:attrName>
                                        </p:attrNameLst>
                                      </p:cBhvr>
                                      <p:tavLst>
                                        <p:tav tm="0">
                                          <p:val>
                                            <p:strVal val="#ppt_x+#ppt_w*1.125000"/>
                                          </p:val>
                                        </p:tav>
                                        <p:tav tm="100000">
                                          <p:val>
                                            <p:strVal val="#ppt_x"/>
                                          </p:val>
                                        </p:tav>
                                      </p:tavLst>
                                    </p:anim>
                                    <p:animEffect transition="in" filter="wipe(left)">
                                      <p:cBhvr>
                                        <p:cTn id="8" dur="500"/>
                                        <p:tgtEl>
                                          <p:spTgt spid="16"/>
                                        </p:tgtEl>
                                      </p:cBhvr>
                                    </p:animEffect>
                                  </p:childTnLst>
                                </p:cTn>
                              </p:par>
                              <p:par>
                                <p:cTn id="9" presetID="12" presetClass="entr" presetSubtype="2"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p:tgtEl>
                                          <p:spTgt spid="17"/>
                                        </p:tgtEl>
                                        <p:attrNameLst>
                                          <p:attrName>ppt_x</p:attrName>
                                        </p:attrNameLst>
                                      </p:cBhvr>
                                      <p:tavLst>
                                        <p:tav tm="0">
                                          <p:val>
                                            <p:strVal val="#ppt_x+#ppt_w*1.125000"/>
                                          </p:val>
                                        </p:tav>
                                        <p:tav tm="100000">
                                          <p:val>
                                            <p:strVal val="#ppt_x"/>
                                          </p:val>
                                        </p:tav>
                                      </p:tavLst>
                                    </p:anim>
                                    <p:animEffect transition="in" filter="wipe(left)">
                                      <p:cBhvr>
                                        <p:cTn id="12" dur="500"/>
                                        <p:tgtEl>
                                          <p:spTgt spid="17"/>
                                        </p:tgtEl>
                                      </p:cBhvr>
                                    </p:animEffect>
                                  </p:childTnLst>
                                </p:cTn>
                              </p:par>
                              <p:par>
                                <p:cTn id="13" presetID="12" presetClass="entr" presetSubtype="2" fill="hold" grpId="0" nodeType="withEffect">
                                  <p:stCondLst>
                                    <p:cond delay="75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p:tgtEl>
                                          <p:spTgt spid="18"/>
                                        </p:tgtEl>
                                        <p:attrNameLst>
                                          <p:attrName>ppt_x</p:attrName>
                                        </p:attrNameLst>
                                      </p:cBhvr>
                                      <p:tavLst>
                                        <p:tav tm="0">
                                          <p:val>
                                            <p:strVal val="#ppt_x+#ppt_w*1.125000"/>
                                          </p:val>
                                        </p:tav>
                                        <p:tav tm="100000">
                                          <p:val>
                                            <p:strVal val="#ppt_x"/>
                                          </p:val>
                                        </p:tav>
                                      </p:tavLst>
                                    </p:anim>
                                    <p:animEffect transition="in" filter="wipe(left)">
                                      <p:cBhvr>
                                        <p:cTn id="16" dur="500"/>
                                        <p:tgtEl>
                                          <p:spTgt spid="18"/>
                                        </p:tgtEl>
                                      </p:cBhvr>
                                    </p:animEffect>
                                  </p:childTnLst>
                                </p:cTn>
                              </p:par>
                              <p:par>
                                <p:cTn id="17" presetID="12" presetClass="entr" presetSubtype="2" fill="hold" grpId="0" nodeType="withEffect">
                                  <p:stCondLst>
                                    <p:cond delay="10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p:tgtEl>
                                          <p:spTgt spid="11"/>
                                        </p:tgtEl>
                                        <p:attrNameLst>
                                          <p:attrName>ppt_x</p:attrName>
                                        </p:attrNameLst>
                                      </p:cBhvr>
                                      <p:tavLst>
                                        <p:tav tm="0">
                                          <p:val>
                                            <p:strVal val="#ppt_x+#ppt_w*1.125000"/>
                                          </p:val>
                                        </p:tav>
                                        <p:tav tm="100000">
                                          <p:val>
                                            <p:strVal val="#ppt_x"/>
                                          </p:val>
                                        </p:tav>
                                      </p:tavLst>
                                    </p:anim>
                                    <p:animEffect transition="in" filter="wipe(left)">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F338A48-0916-4198-ADDA-A06D1869CBC2}"/>
              </a:ext>
            </a:extLst>
          </p:cNvPr>
          <p:cNvSpPr txBox="1"/>
          <p:nvPr/>
        </p:nvSpPr>
        <p:spPr>
          <a:xfrm>
            <a:off x="712188" y="1868920"/>
            <a:ext cx="3888386" cy="470890"/>
          </a:xfrm>
          <a:prstGeom prst="rect">
            <a:avLst/>
          </a:prstGeom>
          <a:noFill/>
        </p:spPr>
        <p:txBody>
          <a:bodyPr lIns="0" anchor="ctr"/>
          <a:lstStyle>
            <a:lvl1pPr indent="0">
              <a:spcBef>
                <a:spcPct val="20000"/>
              </a:spcBef>
              <a:buFontTx/>
              <a:buNone/>
              <a:defRPr sz="2400" b="1" baseline="0">
                <a:solidFill>
                  <a:schemeClr val="bg1"/>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altLang="ko-KR" sz="3200" dirty="0">
                <a:latin typeface="Helvetica" pitchFamily="2" charset="0"/>
              </a:rPr>
              <a:t>Transactions</a:t>
            </a:r>
          </a:p>
        </p:txBody>
      </p:sp>
      <p:sp>
        <p:nvSpPr>
          <p:cNvPr id="17" name="직사각형 16">
            <a:extLst>
              <a:ext uri="{FF2B5EF4-FFF2-40B4-BE49-F238E27FC236}">
                <a16:creationId xmlns:a16="http://schemas.microsoft.com/office/drawing/2014/main" id="{2BB773E5-75B1-4538-BD0F-2C1861579425}"/>
              </a:ext>
            </a:extLst>
          </p:cNvPr>
          <p:cNvSpPr/>
          <p:nvPr/>
        </p:nvSpPr>
        <p:spPr>
          <a:xfrm>
            <a:off x="712188" y="2349859"/>
            <a:ext cx="2590708" cy="470890"/>
          </a:xfrm>
          <a:prstGeom prst="rect">
            <a:avLst/>
          </a:prstGeom>
          <a:noFill/>
        </p:spPr>
        <p:txBody>
          <a:bodyPr lIns="0" anchor="ctr"/>
          <a:lstStyle/>
          <a:p>
            <a:r>
              <a:rPr lang="en-US" altLang="ko-KR" sz="3200" b="1" dirty="0">
                <a:solidFill>
                  <a:schemeClr val="accent2"/>
                </a:solidFill>
                <a:latin typeface="Helvetica" pitchFamily="2" charset="0"/>
              </a:rPr>
              <a:t>Failure</a:t>
            </a:r>
          </a:p>
        </p:txBody>
      </p:sp>
      <p:sp>
        <p:nvSpPr>
          <p:cNvPr id="18" name="직사각형 17">
            <a:extLst>
              <a:ext uri="{FF2B5EF4-FFF2-40B4-BE49-F238E27FC236}">
                <a16:creationId xmlns:a16="http://schemas.microsoft.com/office/drawing/2014/main" id="{5ED252D9-46F1-4F8E-9277-8938F8563BDF}"/>
              </a:ext>
            </a:extLst>
          </p:cNvPr>
          <p:cNvSpPr/>
          <p:nvPr/>
        </p:nvSpPr>
        <p:spPr>
          <a:xfrm>
            <a:off x="712188" y="2830797"/>
            <a:ext cx="3244482" cy="470890"/>
          </a:xfrm>
          <a:prstGeom prst="rect">
            <a:avLst/>
          </a:prstGeom>
          <a:noFill/>
        </p:spPr>
        <p:txBody>
          <a:bodyPr lIns="0" anchor="ctr"/>
          <a:lstStyle/>
          <a:p>
            <a:r>
              <a:rPr lang="en-US" altLang="ko-KR" sz="3200" b="1" dirty="0">
                <a:solidFill>
                  <a:schemeClr val="bg1"/>
                </a:solidFill>
                <a:latin typeface="Helvetica" pitchFamily="2" charset="0"/>
              </a:rPr>
              <a:t>Error</a:t>
            </a:r>
          </a:p>
        </p:txBody>
      </p:sp>
      <p:sp>
        <p:nvSpPr>
          <p:cNvPr id="11" name="TextBox 10">
            <a:extLst>
              <a:ext uri="{FF2B5EF4-FFF2-40B4-BE49-F238E27FC236}">
                <a16:creationId xmlns:a16="http://schemas.microsoft.com/office/drawing/2014/main" id="{9F2CD741-4E4F-407D-9EC5-60082ACF8B81}"/>
              </a:ext>
            </a:extLst>
          </p:cNvPr>
          <p:cNvSpPr txBox="1"/>
          <p:nvPr/>
        </p:nvSpPr>
        <p:spPr>
          <a:xfrm>
            <a:off x="712187" y="3867134"/>
            <a:ext cx="3888387" cy="461665"/>
          </a:xfrm>
          <a:prstGeom prst="rect">
            <a:avLst/>
          </a:prstGeom>
          <a:noFill/>
        </p:spPr>
        <p:txBody>
          <a:bodyPr wrap="square" rtlCol="0">
            <a:spAutoFit/>
          </a:bodyPr>
          <a:lstStyle/>
          <a:p>
            <a:r>
              <a:rPr lang="en-US" altLang="ko-KR" sz="1200" dirty="0">
                <a:solidFill>
                  <a:schemeClr val="tx1">
                    <a:lumMod val="75000"/>
                    <a:lumOff val="25000"/>
                  </a:schemeClr>
                </a:solidFill>
                <a:latin typeface="Helvetica" pitchFamily="2" charset="0"/>
                <a:cs typeface="Arial" pitchFamily="34" charset="0"/>
              </a:rPr>
              <a:t>Malicious transactions are less likely to have error or fail.</a:t>
            </a:r>
          </a:p>
        </p:txBody>
      </p:sp>
      <p:sp>
        <p:nvSpPr>
          <p:cNvPr id="3" name="텍스트 개체 틀 2">
            <a:extLst>
              <a:ext uri="{FF2B5EF4-FFF2-40B4-BE49-F238E27FC236}">
                <a16:creationId xmlns:a16="http://schemas.microsoft.com/office/drawing/2014/main" id="{68C65A47-7E59-4FFD-8605-2F00E5380570}"/>
              </a:ext>
            </a:extLst>
          </p:cNvPr>
          <p:cNvSpPr>
            <a:spLocks noGrp="1"/>
          </p:cNvSpPr>
          <p:nvPr>
            <p:ph type="body" sz="quarter" idx="10"/>
          </p:nvPr>
        </p:nvSpPr>
        <p:spPr>
          <a:xfrm>
            <a:off x="597529" y="328764"/>
            <a:ext cx="9907439" cy="724247"/>
          </a:xfrm>
        </p:spPr>
        <p:txBody>
          <a:bodyPr/>
          <a:lstStyle/>
          <a:p>
            <a:r>
              <a:rPr lang="en-US" altLang="ko-KR" dirty="0">
                <a:latin typeface="Helvetica" pitchFamily="2" charset="0"/>
              </a:rPr>
              <a:t>Exploratory Data Analysis</a:t>
            </a:r>
            <a:endParaRPr lang="ko-KR" altLang="en-US" dirty="0">
              <a:latin typeface="Helvetica" pitchFamily="2" charset="0"/>
            </a:endParaRPr>
          </a:p>
        </p:txBody>
      </p:sp>
      <p:pic>
        <p:nvPicPr>
          <p:cNvPr id="5" name="Picture 4" descr="Chart&#10;&#10;Description automatically generated">
            <a:extLst>
              <a:ext uri="{FF2B5EF4-FFF2-40B4-BE49-F238E27FC236}">
                <a16:creationId xmlns:a16="http://schemas.microsoft.com/office/drawing/2014/main" id="{14B22AF2-DBF4-C41F-4547-83FE47D121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5505" y="1417656"/>
            <a:ext cx="5676900" cy="2133600"/>
          </a:xfrm>
          <a:prstGeom prst="rect">
            <a:avLst/>
          </a:prstGeom>
        </p:spPr>
      </p:pic>
      <p:pic>
        <p:nvPicPr>
          <p:cNvPr id="7" name="Picture 6" descr="Chart, histogram&#10;&#10;Description automatically generated">
            <a:extLst>
              <a:ext uri="{FF2B5EF4-FFF2-40B4-BE49-F238E27FC236}">
                <a16:creationId xmlns:a16="http://schemas.microsoft.com/office/drawing/2014/main" id="{455D7CEF-EA23-2A0D-BD8E-3841518B39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5505" y="3563448"/>
            <a:ext cx="5664200" cy="2146300"/>
          </a:xfrm>
          <a:prstGeom prst="rect">
            <a:avLst/>
          </a:prstGeom>
        </p:spPr>
      </p:pic>
    </p:spTree>
    <p:extLst>
      <p:ext uri="{BB962C8B-B14F-4D97-AF65-F5344CB8AC3E}">
        <p14:creationId xmlns:p14="http://schemas.microsoft.com/office/powerpoint/2010/main" val="586928043"/>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25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p:tgtEl>
                                          <p:spTgt spid="16"/>
                                        </p:tgtEl>
                                        <p:attrNameLst>
                                          <p:attrName>ppt_x</p:attrName>
                                        </p:attrNameLst>
                                      </p:cBhvr>
                                      <p:tavLst>
                                        <p:tav tm="0">
                                          <p:val>
                                            <p:strVal val="#ppt_x+#ppt_w*1.125000"/>
                                          </p:val>
                                        </p:tav>
                                        <p:tav tm="100000">
                                          <p:val>
                                            <p:strVal val="#ppt_x"/>
                                          </p:val>
                                        </p:tav>
                                      </p:tavLst>
                                    </p:anim>
                                    <p:animEffect transition="in" filter="wipe(left)">
                                      <p:cBhvr>
                                        <p:cTn id="8" dur="500"/>
                                        <p:tgtEl>
                                          <p:spTgt spid="16"/>
                                        </p:tgtEl>
                                      </p:cBhvr>
                                    </p:animEffect>
                                  </p:childTnLst>
                                </p:cTn>
                              </p:par>
                              <p:par>
                                <p:cTn id="9" presetID="12" presetClass="entr" presetSubtype="2"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p:tgtEl>
                                          <p:spTgt spid="17"/>
                                        </p:tgtEl>
                                        <p:attrNameLst>
                                          <p:attrName>ppt_x</p:attrName>
                                        </p:attrNameLst>
                                      </p:cBhvr>
                                      <p:tavLst>
                                        <p:tav tm="0">
                                          <p:val>
                                            <p:strVal val="#ppt_x+#ppt_w*1.125000"/>
                                          </p:val>
                                        </p:tav>
                                        <p:tav tm="100000">
                                          <p:val>
                                            <p:strVal val="#ppt_x"/>
                                          </p:val>
                                        </p:tav>
                                      </p:tavLst>
                                    </p:anim>
                                    <p:animEffect transition="in" filter="wipe(left)">
                                      <p:cBhvr>
                                        <p:cTn id="12" dur="500"/>
                                        <p:tgtEl>
                                          <p:spTgt spid="17"/>
                                        </p:tgtEl>
                                      </p:cBhvr>
                                    </p:animEffect>
                                  </p:childTnLst>
                                </p:cTn>
                              </p:par>
                              <p:par>
                                <p:cTn id="13" presetID="12" presetClass="entr" presetSubtype="2" fill="hold" grpId="0" nodeType="withEffect">
                                  <p:stCondLst>
                                    <p:cond delay="75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p:tgtEl>
                                          <p:spTgt spid="18"/>
                                        </p:tgtEl>
                                        <p:attrNameLst>
                                          <p:attrName>ppt_x</p:attrName>
                                        </p:attrNameLst>
                                      </p:cBhvr>
                                      <p:tavLst>
                                        <p:tav tm="0">
                                          <p:val>
                                            <p:strVal val="#ppt_x+#ppt_w*1.125000"/>
                                          </p:val>
                                        </p:tav>
                                        <p:tav tm="100000">
                                          <p:val>
                                            <p:strVal val="#ppt_x"/>
                                          </p:val>
                                        </p:tav>
                                      </p:tavLst>
                                    </p:anim>
                                    <p:animEffect transition="in" filter="wipe(left)">
                                      <p:cBhvr>
                                        <p:cTn id="16" dur="500"/>
                                        <p:tgtEl>
                                          <p:spTgt spid="18"/>
                                        </p:tgtEl>
                                      </p:cBhvr>
                                    </p:animEffect>
                                  </p:childTnLst>
                                </p:cTn>
                              </p:par>
                              <p:par>
                                <p:cTn id="17" presetID="12" presetClass="entr" presetSubtype="2" fill="hold" grpId="0" nodeType="withEffect">
                                  <p:stCondLst>
                                    <p:cond delay="10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p:tgtEl>
                                          <p:spTgt spid="11"/>
                                        </p:tgtEl>
                                        <p:attrNameLst>
                                          <p:attrName>ppt_x</p:attrName>
                                        </p:attrNameLst>
                                      </p:cBhvr>
                                      <p:tavLst>
                                        <p:tav tm="0">
                                          <p:val>
                                            <p:strVal val="#ppt_x+#ppt_w*1.125000"/>
                                          </p:val>
                                        </p:tav>
                                        <p:tav tm="100000">
                                          <p:val>
                                            <p:strVal val="#ppt_x"/>
                                          </p:val>
                                        </p:tav>
                                      </p:tavLst>
                                    </p:anim>
                                    <p:animEffect transition="in" filter="wipe(left)">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latin typeface="Helvetica" pitchFamily="2" charset="0"/>
              </a:rPr>
              <a:t>Modelling</a:t>
            </a:r>
          </a:p>
        </p:txBody>
      </p:sp>
      <p:sp>
        <p:nvSpPr>
          <p:cNvPr id="3" name="Rectangle 2">
            <a:extLst>
              <a:ext uri="{FF2B5EF4-FFF2-40B4-BE49-F238E27FC236}">
                <a16:creationId xmlns:a16="http://schemas.microsoft.com/office/drawing/2014/main" id="{CE3C7FD0-9464-4673-82F3-AE98B6DC24CF}"/>
              </a:ext>
            </a:extLst>
          </p:cNvPr>
          <p:cNvSpPr/>
          <p:nvPr/>
        </p:nvSpPr>
        <p:spPr>
          <a:xfrm>
            <a:off x="891513" y="1816573"/>
            <a:ext cx="2376264" cy="4292525"/>
          </a:xfrm>
          <a:prstGeom prst="rect">
            <a:avLst/>
          </a:prstGeom>
          <a:gradFill flip="none" rotWithShape="1">
            <a:gsLst>
              <a:gs pos="0">
                <a:schemeClr val="bg1">
                  <a:lumMod val="92000"/>
                </a:schemeClr>
              </a:gs>
              <a:gs pos="100000">
                <a:schemeClr val="bg1"/>
              </a:gs>
            </a:gsLst>
            <a:lin ang="13500000" scaled="1"/>
            <a:tileRect/>
          </a:gradFill>
          <a:ln w="6350">
            <a:gradFill>
              <a:gsLst>
                <a:gs pos="0">
                  <a:schemeClr val="bg1"/>
                </a:gs>
                <a:gs pos="100000">
                  <a:schemeClr val="accent1">
                    <a:tint val="23500"/>
                    <a:satMod val="160000"/>
                    <a:alpha val="0"/>
                  </a:schemeClr>
                </a:gs>
              </a:gsLst>
              <a:lin ang="15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latin typeface="Helvetica" pitchFamily="2" charset="0"/>
            </a:endParaRPr>
          </a:p>
        </p:txBody>
      </p:sp>
      <p:sp>
        <p:nvSpPr>
          <p:cNvPr id="4" name="Rectangle 3">
            <a:extLst>
              <a:ext uri="{FF2B5EF4-FFF2-40B4-BE49-F238E27FC236}">
                <a16:creationId xmlns:a16="http://schemas.microsoft.com/office/drawing/2014/main" id="{5BCC8F47-AF66-41CF-ABD6-3A0C7DB634D8}"/>
              </a:ext>
            </a:extLst>
          </p:cNvPr>
          <p:cNvSpPr/>
          <p:nvPr/>
        </p:nvSpPr>
        <p:spPr>
          <a:xfrm>
            <a:off x="3570119" y="1816572"/>
            <a:ext cx="2376264" cy="1751020"/>
          </a:xfrm>
          <a:prstGeom prst="rect">
            <a:avLst/>
          </a:prstGeom>
          <a:gradFill flip="none" rotWithShape="1">
            <a:gsLst>
              <a:gs pos="0">
                <a:schemeClr val="bg1">
                  <a:lumMod val="92000"/>
                </a:schemeClr>
              </a:gs>
              <a:gs pos="100000">
                <a:schemeClr val="bg1"/>
              </a:gs>
            </a:gsLst>
            <a:lin ang="13500000" scaled="1"/>
            <a:tileRect/>
          </a:gradFill>
          <a:ln w="6350">
            <a:gradFill>
              <a:gsLst>
                <a:gs pos="0">
                  <a:schemeClr val="bg1"/>
                </a:gs>
                <a:gs pos="100000">
                  <a:schemeClr val="accent1">
                    <a:tint val="23500"/>
                    <a:satMod val="160000"/>
                    <a:alpha val="0"/>
                  </a:schemeClr>
                </a:gs>
              </a:gsLst>
              <a:lin ang="15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latin typeface="Helvetica" pitchFamily="2" charset="0"/>
            </a:endParaRPr>
          </a:p>
        </p:txBody>
      </p:sp>
      <p:sp>
        <p:nvSpPr>
          <p:cNvPr id="5" name="Rectangle 4">
            <a:extLst>
              <a:ext uri="{FF2B5EF4-FFF2-40B4-BE49-F238E27FC236}">
                <a16:creationId xmlns:a16="http://schemas.microsoft.com/office/drawing/2014/main" id="{A681F006-1ED9-4D80-B45B-5F560C132E6A}"/>
              </a:ext>
            </a:extLst>
          </p:cNvPr>
          <p:cNvSpPr/>
          <p:nvPr/>
        </p:nvSpPr>
        <p:spPr>
          <a:xfrm>
            <a:off x="6278777" y="1816572"/>
            <a:ext cx="2376264" cy="1751020"/>
          </a:xfrm>
          <a:prstGeom prst="rect">
            <a:avLst/>
          </a:prstGeom>
          <a:gradFill flip="none" rotWithShape="1">
            <a:gsLst>
              <a:gs pos="0">
                <a:schemeClr val="bg1">
                  <a:lumMod val="92000"/>
                </a:schemeClr>
              </a:gs>
              <a:gs pos="100000">
                <a:schemeClr val="bg1"/>
              </a:gs>
            </a:gsLst>
            <a:lin ang="13500000" scaled="1"/>
            <a:tileRect/>
          </a:gradFill>
          <a:ln w="6350">
            <a:gradFill>
              <a:gsLst>
                <a:gs pos="0">
                  <a:schemeClr val="bg1"/>
                </a:gs>
                <a:gs pos="100000">
                  <a:schemeClr val="accent1">
                    <a:tint val="23500"/>
                    <a:satMod val="160000"/>
                    <a:alpha val="0"/>
                  </a:schemeClr>
                </a:gs>
              </a:gsLst>
              <a:lin ang="15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latin typeface="Helvetica" pitchFamily="2" charset="0"/>
            </a:endParaRPr>
          </a:p>
        </p:txBody>
      </p:sp>
      <p:sp>
        <p:nvSpPr>
          <p:cNvPr id="6" name="Rectangle 5">
            <a:extLst>
              <a:ext uri="{FF2B5EF4-FFF2-40B4-BE49-F238E27FC236}">
                <a16:creationId xmlns:a16="http://schemas.microsoft.com/office/drawing/2014/main" id="{EC6C3156-C50C-4C42-98EC-A4E23097AD9A}"/>
              </a:ext>
            </a:extLst>
          </p:cNvPr>
          <p:cNvSpPr/>
          <p:nvPr/>
        </p:nvSpPr>
        <p:spPr>
          <a:xfrm>
            <a:off x="6266314" y="4516415"/>
            <a:ext cx="2376264" cy="1592683"/>
          </a:xfrm>
          <a:prstGeom prst="rect">
            <a:avLst/>
          </a:prstGeom>
          <a:gradFill flip="none" rotWithShape="1">
            <a:gsLst>
              <a:gs pos="0">
                <a:schemeClr val="bg1">
                  <a:lumMod val="92000"/>
                </a:schemeClr>
              </a:gs>
              <a:gs pos="100000">
                <a:schemeClr val="bg1"/>
              </a:gs>
            </a:gsLst>
            <a:lin ang="13500000" scaled="1"/>
            <a:tileRect/>
          </a:gradFill>
          <a:ln w="6350">
            <a:gradFill>
              <a:gsLst>
                <a:gs pos="0">
                  <a:schemeClr val="bg1"/>
                </a:gs>
                <a:gs pos="100000">
                  <a:schemeClr val="accent1">
                    <a:tint val="23500"/>
                    <a:satMod val="160000"/>
                    <a:alpha val="0"/>
                  </a:schemeClr>
                </a:gs>
              </a:gsLst>
              <a:lin ang="15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latin typeface="Helvetica" pitchFamily="2" charset="0"/>
            </a:endParaRPr>
          </a:p>
        </p:txBody>
      </p:sp>
      <p:sp>
        <p:nvSpPr>
          <p:cNvPr id="7" name="Rectangle 6">
            <a:extLst>
              <a:ext uri="{FF2B5EF4-FFF2-40B4-BE49-F238E27FC236}">
                <a16:creationId xmlns:a16="http://schemas.microsoft.com/office/drawing/2014/main" id="{17CA01A2-143F-49A5-AE43-DBDFC32053EA}"/>
              </a:ext>
            </a:extLst>
          </p:cNvPr>
          <p:cNvSpPr/>
          <p:nvPr/>
        </p:nvSpPr>
        <p:spPr>
          <a:xfrm>
            <a:off x="3570119" y="4523964"/>
            <a:ext cx="2376264" cy="1148775"/>
          </a:xfrm>
          <a:prstGeom prst="rect">
            <a:avLst/>
          </a:prstGeom>
          <a:gradFill flip="none" rotWithShape="1">
            <a:gsLst>
              <a:gs pos="0">
                <a:schemeClr val="bg1">
                  <a:lumMod val="92000"/>
                </a:schemeClr>
              </a:gs>
              <a:gs pos="100000">
                <a:schemeClr val="bg1"/>
              </a:gs>
            </a:gsLst>
            <a:lin ang="13500000" scaled="1"/>
            <a:tileRect/>
          </a:gradFill>
          <a:ln w="6350">
            <a:gradFill>
              <a:gsLst>
                <a:gs pos="0">
                  <a:schemeClr val="bg1"/>
                </a:gs>
                <a:gs pos="100000">
                  <a:schemeClr val="accent1">
                    <a:tint val="23500"/>
                    <a:satMod val="160000"/>
                    <a:alpha val="0"/>
                  </a:schemeClr>
                </a:gs>
              </a:gsLst>
              <a:lin ang="15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latin typeface="Helvetica" pitchFamily="2" charset="0"/>
            </a:endParaRPr>
          </a:p>
        </p:txBody>
      </p:sp>
      <p:sp>
        <p:nvSpPr>
          <p:cNvPr id="8" name="Right Arrow 7">
            <a:extLst>
              <a:ext uri="{FF2B5EF4-FFF2-40B4-BE49-F238E27FC236}">
                <a16:creationId xmlns:a16="http://schemas.microsoft.com/office/drawing/2014/main" id="{C119394D-F494-4E61-A8CF-AC51DD40E74E}"/>
              </a:ext>
            </a:extLst>
          </p:cNvPr>
          <p:cNvSpPr/>
          <p:nvPr/>
        </p:nvSpPr>
        <p:spPr>
          <a:xfrm>
            <a:off x="3152923" y="2398627"/>
            <a:ext cx="747760" cy="48463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latin typeface="Helvetica" pitchFamily="2" charset="0"/>
            </a:endParaRPr>
          </a:p>
        </p:txBody>
      </p:sp>
      <p:sp>
        <p:nvSpPr>
          <p:cNvPr id="9" name="Right Arrow 8">
            <a:extLst>
              <a:ext uri="{FF2B5EF4-FFF2-40B4-BE49-F238E27FC236}">
                <a16:creationId xmlns:a16="http://schemas.microsoft.com/office/drawing/2014/main" id="{89952F6C-4A90-455F-BAB6-1A5500B98D6C}"/>
              </a:ext>
            </a:extLst>
          </p:cNvPr>
          <p:cNvSpPr/>
          <p:nvPr/>
        </p:nvSpPr>
        <p:spPr>
          <a:xfrm>
            <a:off x="5845990" y="2398627"/>
            <a:ext cx="747760" cy="48463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latin typeface="Helvetica" pitchFamily="2" charset="0"/>
            </a:endParaRPr>
          </a:p>
        </p:txBody>
      </p:sp>
      <p:sp>
        <p:nvSpPr>
          <p:cNvPr id="10" name="Right Arrow 9">
            <a:extLst>
              <a:ext uri="{FF2B5EF4-FFF2-40B4-BE49-F238E27FC236}">
                <a16:creationId xmlns:a16="http://schemas.microsoft.com/office/drawing/2014/main" id="{AF30A401-A293-447E-9DCA-FCAE308574FE}"/>
              </a:ext>
            </a:extLst>
          </p:cNvPr>
          <p:cNvSpPr/>
          <p:nvPr/>
        </p:nvSpPr>
        <p:spPr>
          <a:xfrm rot="10800000">
            <a:off x="5617301" y="5390672"/>
            <a:ext cx="747760" cy="48463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latin typeface="Helvetica" pitchFamily="2" charset="0"/>
            </a:endParaRPr>
          </a:p>
        </p:txBody>
      </p:sp>
      <p:sp>
        <p:nvSpPr>
          <p:cNvPr id="11" name="Right Arrow 10">
            <a:extLst>
              <a:ext uri="{FF2B5EF4-FFF2-40B4-BE49-F238E27FC236}">
                <a16:creationId xmlns:a16="http://schemas.microsoft.com/office/drawing/2014/main" id="{7185DBAE-5571-4E0B-9801-D9229FFC628B}"/>
              </a:ext>
            </a:extLst>
          </p:cNvPr>
          <p:cNvSpPr/>
          <p:nvPr/>
        </p:nvSpPr>
        <p:spPr>
          <a:xfrm rot="10800000">
            <a:off x="2946399" y="5390673"/>
            <a:ext cx="747760" cy="484632"/>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latin typeface="Helvetica" pitchFamily="2" charset="0"/>
            </a:endParaRPr>
          </a:p>
        </p:txBody>
      </p:sp>
      <p:sp>
        <p:nvSpPr>
          <p:cNvPr id="12" name="Rectangle 11">
            <a:extLst>
              <a:ext uri="{FF2B5EF4-FFF2-40B4-BE49-F238E27FC236}">
                <a16:creationId xmlns:a16="http://schemas.microsoft.com/office/drawing/2014/main" id="{A2505751-0D5A-46A3-B1AD-248ADDC3C011}"/>
              </a:ext>
            </a:extLst>
          </p:cNvPr>
          <p:cNvSpPr/>
          <p:nvPr/>
        </p:nvSpPr>
        <p:spPr>
          <a:xfrm>
            <a:off x="891777" y="1805939"/>
            <a:ext cx="2376000" cy="4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latin typeface="Helvetica" pitchFamily="2" charset="0"/>
            </a:endParaRPr>
          </a:p>
        </p:txBody>
      </p:sp>
      <p:sp>
        <p:nvSpPr>
          <p:cNvPr id="13" name="Rectangle 12">
            <a:extLst>
              <a:ext uri="{FF2B5EF4-FFF2-40B4-BE49-F238E27FC236}">
                <a16:creationId xmlns:a16="http://schemas.microsoft.com/office/drawing/2014/main" id="{EF8275B9-090B-4253-92C8-E7A0452A87D0}"/>
              </a:ext>
            </a:extLst>
          </p:cNvPr>
          <p:cNvSpPr/>
          <p:nvPr/>
        </p:nvSpPr>
        <p:spPr>
          <a:xfrm>
            <a:off x="3570383" y="1805939"/>
            <a:ext cx="2376000" cy="4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latin typeface="Helvetica" pitchFamily="2" charset="0"/>
            </a:endParaRPr>
          </a:p>
        </p:txBody>
      </p:sp>
      <p:sp>
        <p:nvSpPr>
          <p:cNvPr id="14" name="Rectangle 13">
            <a:extLst>
              <a:ext uri="{FF2B5EF4-FFF2-40B4-BE49-F238E27FC236}">
                <a16:creationId xmlns:a16="http://schemas.microsoft.com/office/drawing/2014/main" id="{E1DB7431-07B4-4760-9D63-81A84148A0FB}"/>
              </a:ext>
            </a:extLst>
          </p:cNvPr>
          <p:cNvSpPr/>
          <p:nvPr/>
        </p:nvSpPr>
        <p:spPr>
          <a:xfrm>
            <a:off x="6279041" y="1796905"/>
            <a:ext cx="2376000" cy="4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latin typeface="Helvetica" pitchFamily="2" charset="0"/>
            </a:endParaRPr>
          </a:p>
        </p:txBody>
      </p:sp>
      <p:sp>
        <p:nvSpPr>
          <p:cNvPr id="15" name="Rectangle 14">
            <a:extLst>
              <a:ext uri="{FF2B5EF4-FFF2-40B4-BE49-F238E27FC236}">
                <a16:creationId xmlns:a16="http://schemas.microsoft.com/office/drawing/2014/main" id="{DBD92E70-E23A-47D1-A088-C227D5D9A73E}"/>
              </a:ext>
            </a:extLst>
          </p:cNvPr>
          <p:cNvSpPr/>
          <p:nvPr/>
        </p:nvSpPr>
        <p:spPr>
          <a:xfrm>
            <a:off x="6266578" y="4516413"/>
            <a:ext cx="2376000" cy="43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latin typeface="Helvetica" pitchFamily="2" charset="0"/>
            </a:endParaRPr>
          </a:p>
        </p:txBody>
      </p:sp>
      <p:sp>
        <p:nvSpPr>
          <p:cNvPr id="16" name="Rectangle 15">
            <a:extLst>
              <a:ext uri="{FF2B5EF4-FFF2-40B4-BE49-F238E27FC236}">
                <a16:creationId xmlns:a16="http://schemas.microsoft.com/office/drawing/2014/main" id="{9E2C2DC8-BA79-4B40-89F1-BB45A82BF6DA}"/>
              </a:ext>
            </a:extLst>
          </p:cNvPr>
          <p:cNvSpPr/>
          <p:nvPr/>
        </p:nvSpPr>
        <p:spPr>
          <a:xfrm>
            <a:off x="3570119" y="4515260"/>
            <a:ext cx="2376000" cy="43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latin typeface="Helvetica" pitchFamily="2" charset="0"/>
            </a:endParaRPr>
          </a:p>
        </p:txBody>
      </p:sp>
      <p:sp>
        <p:nvSpPr>
          <p:cNvPr id="17" name="TextBox 16">
            <a:extLst>
              <a:ext uri="{FF2B5EF4-FFF2-40B4-BE49-F238E27FC236}">
                <a16:creationId xmlns:a16="http://schemas.microsoft.com/office/drawing/2014/main" id="{696B05AA-3D0D-49D4-AEBD-9AC99E3CD9B6}"/>
              </a:ext>
            </a:extLst>
          </p:cNvPr>
          <p:cNvSpPr txBox="1"/>
          <p:nvPr/>
        </p:nvSpPr>
        <p:spPr>
          <a:xfrm>
            <a:off x="905518" y="1793618"/>
            <a:ext cx="677824" cy="461665"/>
          </a:xfrm>
          <a:prstGeom prst="rect">
            <a:avLst/>
          </a:prstGeom>
          <a:noFill/>
        </p:spPr>
        <p:txBody>
          <a:bodyPr wrap="square" rtlCol="0">
            <a:spAutoFit/>
          </a:bodyPr>
          <a:lstStyle/>
          <a:p>
            <a:pPr algn="ctr"/>
            <a:r>
              <a:rPr lang="en-US" altLang="ko-KR" sz="2400" b="1" dirty="0">
                <a:solidFill>
                  <a:schemeClr val="bg1"/>
                </a:solidFill>
                <a:latin typeface="Helvetica" pitchFamily="2" charset="0"/>
                <a:cs typeface="Arial" pitchFamily="34" charset="0"/>
              </a:rPr>
              <a:t>01</a:t>
            </a:r>
            <a:endParaRPr lang="ko-KR" altLang="en-US" sz="2400" b="1" dirty="0">
              <a:solidFill>
                <a:schemeClr val="bg1"/>
              </a:solidFill>
              <a:latin typeface="Helvetica" pitchFamily="2" charset="0"/>
              <a:cs typeface="Arial" pitchFamily="34" charset="0"/>
            </a:endParaRPr>
          </a:p>
        </p:txBody>
      </p:sp>
      <p:sp>
        <p:nvSpPr>
          <p:cNvPr id="18" name="TextBox 17">
            <a:extLst>
              <a:ext uri="{FF2B5EF4-FFF2-40B4-BE49-F238E27FC236}">
                <a16:creationId xmlns:a16="http://schemas.microsoft.com/office/drawing/2014/main" id="{5FE986CF-F1E7-4DC1-B41F-FBF7A6D43DFA}"/>
              </a:ext>
            </a:extLst>
          </p:cNvPr>
          <p:cNvSpPr txBox="1"/>
          <p:nvPr/>
        </p:nvSpPr>
        <p:spPr>
          <a:xfrm>
            <a:off x="3569372" y="1797009"/>
            <a:ext cx="677824" cy="461665"/>
          </a:xfrm>
          <a:prstGeom prst="rect">
            <a:avLst/>
          </a:prstGeom>
          <a:noFill/>
        </p:spPr>
        <p:txBody>
          <a:bodyPr wrap="square" rtlCol="0">
            <a:spAutoFit/>
          </a:bodyPr>
          <a:lstStyle/>
          <a:p>
            <a:pPr algn="ctr"/>
            <a:r>
              <a:rPr lang="en-US" altLang="ko-KR" sz="2400" b="1" dirty="0">
                <a:solidFill>
                  <a:schemeClr val="bg1"/>
                </a:solidFill>
                <a:latin typeface="Helvetica" pitchFamily="2" charset="0"/>
                <a:cs typeface="Arial" pitchFamily="34" charset="0"/>
              </a:rPr>
              <a:t>02</a:t>
            </a:r>
            <a:endParaRPr lang="ko-KR" altLang="en-US" sz="2400" b="1" dirty="0">
              <a:solidFill>
                <a:schemeClr val="bg1"/>
              </a:solidFill>
              <a:latin typeface="Helvetica" pitchFamily="2" charset="0"/>
              <a:cs typeface="Arial" pitchFamily="34" charset="0"/>
            </a:endParaRPr>
          </a:p>
        </p:txBody>
      </p:sp>
      <p:sp>
        <p:nvSpPr>
          <p:cNvPr id="19" name="TextBox 18">
            <a:extLst>
              <a:ext uri="{FF2B5EF4-FFF2-40B4-BE49-F238E27FC236}">
                <a16:creationId xmlns:a16="http://schemas.microsoft.com/office/drawing/2014/main" id="{7D29786B-CE7E-41F7-B1CB-9FE79E08CE05}"/>
              </a:ext>
            </a:extLst>
          </p:cNvPr>
          <p:cNvSpPr txBox="1"/>
          <p:nvPr/>
        </p:nvSpPr>
        <p:spPr>
          <a:xfrm>
            <a:off x="6265125" y="1789767"/>
            <a:ext cx="677824" cy="461665"/>
          </a:xfrm>
          <a:prstGeom prst="rect">
            <a:avLst/>
          </a:prstGeom>
          <a:noFill/>
        </p:spPr>
        <p:txBody>
          <a:bodyPr wrap="square" rtlCol="0">
            <a:spAutoFit/>
          </a:bodyPr>
          <a:lstStyle/>
          <a:p>
            <a:pPr algn="ctr"/>
            <a:r>
              <a:rPr lang="en-US" altLang="ko-KR" sz="2400" b="1" dirty="0">
                <a:solidFill>
                  <a:schemeClr val="bg1"/>
                </a:solidFill>
                <a:latin typeface="Helvetica" pitchFamily="2" charset="0"/>
                <a:cs typeface="Arial" pitchFamily="34" charset="0"/>
              </a:rPr>
              <a:t>03</a:t>
            </a:r>
            <a:endParaRPr lang="ko-KR" altLang="en-US" sz="2400" b="1" dirty="0">
              <a:solidFill>
                <a:schemeClr val="bg1"/>
              </a:solidFill>
              <a:latin typeface="Helvetica" pitchFamily="2" charset="0"/>
              <a:cs typeface="Arial" pitchFamily="34" charset="0"/>
            </a:endParaRPr>
          </a:p>
        </p:txBody>
      </p:sp>
      <p:sp>
        <p:nvSpPr>
          <p:cNvPr id="20" name="TextBox 19">
            <a:extLst>
              <a:ext uri="{FF2B5EF4-FFF2-40B4-BE49-F238E27FC236}">
                <a16:creationId xmlns:a16="http://schemas.microsoft.com/office/drawing/2014/main" id="{94D9B5B5-B63A-45A3-A742-9C40364249C1}"/>
              </a:ext>
            </a:extLst>
          </p:cNvPr>
          <p:cNvSpPr txBox="1"/>
          <p:nvPr/>
        </p:nvSpPr>
        <p:spPr>
          <a:xfrm>
            <a:off x="6277211" y="4504113"/>
            <a:ext cx="677824" cy="461665"/>
          </a:xfrm>
          <a:prstGeom prst="rect">
            <a:avLst/>
          </a:prstGeom>
          <a:noFill/>
        </p:spPr>
        <p:txBody>
          <a:bodyPr wrap="square" rtlCol="0">
            <a:spAutoFit/>
          </a:bodyPr>
          <a:lstStyle/>
          <a:p>
            <a:pPr algn="ctr"/>
            <a:r>
              <a:rPr lang="en-US" altLang="ko-KR" sz="2400" b="1" dirty="0">
                <a:solidFill>
                  <a:schemeClr val="bg1"/>
                </a:solidFill>
                <a:latin typeface="Helvetica" pitchFamily="2" charset="0"/>
                <a:cs typeface="Arial" pitchFamily="34" charset="0"/>
              </a:rPr>
              <a:t>05</a:t>
            </a:r>
            <a:endParaRPr lang="ko-KR" altLang="en-US" sz="2400" b="1" dirty="0">
              <a:solidFill>
                <a:schemeClr val="bg1"/>
              </a:solidFill>
              <a:latin typeface="Helvetica" pitchFamily="2" charset="0"/>
              <a:cs typeface="Arial" pitchFamily="34" charset="0"/>
            </a:endParaRPr>
          </a:p>
        </p:txBody>
      </p:sp>
      <p:sp>
        <p:nvSpPr>
          <p:cNvPr id="21" name="TextBox 20">
            <a:extLst>
              <a:ext uri="{FF2B5EF4-FFF2-40B4-BE49-F238E27FC236}">
                <a16:creationId xmlns:a16="http://schemas.microsoft.com/office/drawing/2014/main" id="{BBF20020-16F6-45D8-8494-E25AF6C1629E}"/>
              </a:ext>
            </a:extLst>
          </p:cNvPr>
          <p:cNvSpPr txBox="1"/>
          <p:nvPr/>
        </p:nvSpPr>
        <p:spPr>
          <a:xfrm>
            <a:off x="3574370" y="4504629"/>
            <a:ext cx="677824" cy="461665"/>
          </a:xfrm>
          <a:prstGeom prst="rect">
            <a:avLst/>
          </a:prstGeom>
          <a:noFill/>
        </p:spPr>
        <p:txBody>
          <a:bodyPr wrap="square" rtlCol="0">
            <a:spAutoFit/>
          </a:bodyPr>
          <a:lstStyle/>
          <a:p>
            <a:pPr algn="ctr"/>
            <a:r>
              <a:rPr lang="en-US" altLang="ko-KR" sz="2400" b="1" dirty="0">
                <a:solidFill>
                  <a:schemeClr val="bg1"/>
                </a:solidFill>
                <a:latin typeface="Helvetica" pitchFamily="2" charset="0"/>
                <a:cs typeface="Arial" pitchFamily="34" charset="0"/>
              </a:rPr>
              <a:t>06</a:t>
            </a:r>
            <a:endParaRPr lang="ko-KR" altLang="en-US" sz="2400" b="1" dirty="0">
              <a:solidFill>
                <a:schemeClr val="bg1"/>
              </a:solidFill>
              <a:latin typeface="Helvetica" pitchFamily="2" charset="0"/>
              <a:cs typeface="Arial" pitchFamily="34" charset="0"/>
            </a:endParaRPr>
          </a:p>
        </p:txBody>
      </p:sp>
      <p:sp>
        <p:nvSpPr>
          <p:cNvPr id="22" name="TextBox 21">
            <a:extLst>
              <a:ext uri="{FF2B5EF4-FFF2-40B4-BE49-F238E27FC236}">
                <a16:creationId xmlns:a16="http://schemas.microsoft.com/office/drawing/2014/main" id="{D556D8C3-E1B2-4FF5-8525-8B2C09F1FA8F}"/>
              </a:ext>
            </a:extLst>
          </p:cNvPr>
          <p:cNvSpPr txBox="1"/>
          <p:nvPr/>
        </p:nvSpPr>
        <p:spPr>
          <a:xfrm>
            <a:off x="1503266" y="1885039"/>
            <a:ext cx="1634607" cy="369332"/>
          </a:xfrm>
          <a:prstGeom prst="rect">
            <a:avLst/>
          </a:prstGeom>
          <a:noFill/>
        </p:spPr>
        <p:txBody>
          <a:bodyPr wrap="square" rtlCol="0">
            <a:spAutoFit/>
          </a:bodyPr>
          <a:lstStyle/>
          <a:p>
            <a:r>
              <a:rPr lang="en-US" altLang="ko-KR" b="1" dirty="0">
                <a:solidFill>
                  <a:schemeClr val="bg1"/>
                </a:solidFill>
                <a:latin typeface="Helvetica" pitchFamily="2" charset="0"/>
                <a:cs typeface="Arial" pitchFamily="34" charset="0"/>
              </a:rPr>
              <a:t>Dataset</a:t>
            </a:r>
            <a:endParaRPr lang="ko-KR" altLang="en-US" b="1" dirty="0">
              <a:solidFill>
                <a:schemeClr val="bg1"/>
              </a:solidFill>
              <a:latin typeface="Helvetica" pitchFamily="2" charset="0"/>
              <a:cs typeface="Arial" pitchFamily="34" charset="0"/>
            </a:endParaRPr>
          </a:p>
        </p:txBody>
      </p:sp>
      <p:sp>
        <p:nvSpPr>
          <p:cNvPr id="23" name="TextBox 22">
            <a:extLst>
              <a:ext uri="{FF2B5EF4-FFF2-40B4-BE49-F238E27FC236}">
                <a16:creationId xmlns:a16="http://schemas.microsoft.com/office/drawing/2014/main" id="{B5E3B2AF-154B-46DC-976D-9C5303B379C8}"/>
              </a:ext>
            </a:extLst>
          </p:cNvPr>
          <p:cNvSpPr txBox="1"/>
          <p:nvPr/>
        </p:nvSpPr>
        <p:spPr>
          <a:xfrm>
            <a:off x="1165334" y="2397247"/>
            <a:ext cx="1828622" cy="830997"/>
          </a:xfrm>
          <a:prstGeom prst="rect">
            <a:avLst/>
          </a:prstGeom>
          <a:noFill/>
        </p:spPr>
        <p:txBody>
          <a:bodyPr wrap="square" rtlCol="0">
            <a:spAutoFit/>
          </a:bodyPr>
          <a:lstStyle/>
          <a:p>
            <a:r>
              <a:rPr lang="en-US" altLang="ko-KR" sz="1200" dirty="0">
                <a:solidFill>
                  <a:schemeClr val="tx1">
                    <a:lumMod val="65000"/>
                    <a:lumOff val="35000"/>
                  </a:schemeClr>
                </a:solidFill>
                <a:latin typeface="Helvetica" pitchFamily="2" charset="0"/>
                <a:cs typeface="Arial" pitchFamily="34" charset="0"/>
              </a:rPr>
              <a:t>Combine malicious and normal addresses, </a:t>
            </a:r>
          </a:p>
          <a:p>
            <a:r>
              <a:rPr lang="en-US" altLang="ko-KR" sz="1200" dirty="0">
                <a:solidFill>
                  <a:schemeClr val="tx1">
                    <a:lumMod val="65000"/>
                    <a:lumOff val="35000"/>
                  </a:schemeClr>
                </a:solidFill>
                <a:latin typeface="Helvetica" pitchFamily="2" charset="0"/>
                <a:cs typeface="Arial" pitchFamily="34" charset="0"/>
              </a:rPr>
              <a:t>Split into training and test dataset (80%),</a:t>
            </a:r>
          </a:p>
        </p:txBody>
      </p:sp>
      <p:sp>
        <p:nvSpPr>
          <p:cNvPr id="24" name="TextBox 23">
            <a:extLst>
              <a:ext uri="{FF2B5EF4-FFF2-40B4-BE49-F238E27FC236}">
                <a16:creationId xmlns:a16="http://schemas.microsoft.com/office/drawing/2014/main" id="{C5DA3AA6-BDB1-4EBC-9530-98A4ED248BE3}"/>
              </a:ext>
            </a:extLst>
          </p:cNvPr>
          <p:cNvSpPr txBox="1"/>
          <p:nvPr/>
        </p:nvSpPr>
        <p:spPr>
          <a:xfrm>
            <a:off x="3843940" y="2323911"/>
            <a:ext cx="1828622" cy="461665"/>
          </a:xfrm>
          <a:prstGeom prst="rect">
            <a:avLst/>
          </a:prstGeom>
          <a:noFill/>
        </p:spPr>
        <p:txBody>
          <a:bodyPr wrap="square" rtlCol="0">
            <a:spAutoFit/>
          </a:bodyPr>
          <a:lstStyle/>
          <a:p>
            <a:r>
              <a:rPr lang="en-US" altLang="ko-KR" sz="1200" dirty="0">
                <a:solidFill>
                  <a:schemeClr val="tx1">
                    <a:lumMod val="65000"/>
                    <a:lumOff val="35000"/>
                  </a:schemeClr>
                </a:solidFill>
                <a:latin typeface="Helvetica" pitchFamily="2" charset="0"/>
                <a:cs typeface="Arial" pitchFamily="34" charset="0"/>
              </a:rPr>
              <a:t>Standard classification models</a:t>
            </a:r>
            <a:endParaRPr lang="ko-KR" altLang="en-US" sz="1200" dirty="0">
              <a:solidFill>
                <a:schemeClr val="tx1">
                  <a:lumMod val="65000"/>
                  <a:lumOff val="35000"/>
                </a:schemeClr>
              </a:solidFill>
              <a:latin typeface="Helvetica" pitchFamily="2" charset="0"/>
              <a:cs typeface="Arial" pitchFamily="34" charset="0"/>
            </a:endParaRPr>
          </a:p>
        </p:txBody>
      </p:sp>
      <p:sp>
        <p:nvSpPr>
          <p:cNvPr id="25" name="TextBox 24">
            <a:extLst>
              <a:ext uri="{FF2B5EF4-FFF2-40B4-BE49-F238E27FC236}">
                <a16:creationId xmlns:a16="http://schemas.microsoft.com/office/drawing/2014/main" id="{3F8B1284-21B7-45D0-8A88-FD53B9DA47A7}"/>
              </a:ext>
            </a:extLst>
          </p:cNvPr>
          <p:cNvSpPr txBox="1"/>
          <p:nvPr/>
        </p:nvSpPr>
        <p:spPr>
          <a:xfrm>
            <a:off x="3843940" y="5076171"/>
            <a:ext cx="1828622" cy="276999"/>
          </a:xfrm>
          <a:prstGeom prst="rect">
            <a:avLst/>
          </a:prstGeom>
          <a:noFill/>
        </p:spPr>
        <p:txBody>
          <a:bodyPr wrap="square" rtlCol="0">
            <a:spAutoFit/>
          </a:bodyPr>
          <a:lstStyle/>
          <a:p>
            <a:r>
              <a:rPr lang="en-US" altLang="ko-KR" sz="1200" dirty="0">
                <a:solidFill>
                  <a:schemeClr val="tx1">
                    <a:lumMod val="65000"/>
                    <a:lumOff val="35000"/>
                  </a:schemeClr>
                </a:solidFill>
                <a:latin typeface="Helvetica" pitchFamily="2" charset="0"/>
                <a:cs typeface="Arial" pitchFamily="34" charset="0"/>
              </a:rPr>
              <a:t>With the 20% dataset.</a:t>
            </a:r>
            <a:endParaRPr lang="ko-KR" altLang="en-US" sz="1200" dirty="0">
              <a:solidFill>
                <a:schemeClr val="tx1">
                  <a:lumMod val="65000"/>
                  <a:lumOff val="35000"/>
                </a:schemeClr>
              </a:solidFill>
              <a:latin typeface="Helvetica" pitchFamily="2" charset="0"/>
              <a:cs typeface="Arial" pitchFamily="34" charset="0"/>
            </a:endParaRPr>
          </a:p>
        </p:txBody>
      </p:sp>
      <p:sp>
        <p:nvSpPr>
          <p:cNvPr id="26" name="TextBox 25">
            <a:extLst>
              <a:ext uri="{FF2B5EF4-FFF2-40B4-BE49-F238E27FC236}">
                <a16:creationId xmlns:a16="http://schemas.microsoft.com/office/drawing/2014/main" id="{5A5C3876-0DAD-457C-8ACE-42D11A49EA12}"/>
              </a:ext>
            </a:extLst>
          </p:cNvPr>
          <p:cNvSpPr txBox="1"/>
          <p:nvPr/>
        </p:nvSpPr>
        <p:spPr>
          <a:xfrm>
            <a:off x="6552730" y="2397247"/>
            <a:ext cx="1828622" cy="646331"/>
          </a:xfrm>
          <a:prstGeom prst="rect">
            <a:avLst/>
          </a:prstGeom>
          <a:noFill/>
        </p:spPr>
        <p:txBody>
          <a:bodyPr wrap="square" rtlCol="0">
            <a:spAutoFit/>
          </a:bodyPr>
          <a:lstStyle/>
          <a:p>
            <a:r>
              <a:rPr lang="en-US" altLang="ko-KR" sz="1200" dirty="0">
                <a:solidFill>
                  <a:schemeClr val="tx1">
                    <a:lumMod val="65000"/>
                    <a:lumOff val="35000"/>
                  </a:schemeClr>
                </a:solidFill>
                <a:latin typeface="Helvetica" pitchFamily="2" charset="0"/>
                <a:cs typeface="Arial" pitchFamily="34" charset="0"/>
              </a:rPr>
              <a:t>10 fold cross validation on the 80% training dataset.</a:t>
            </a:r>
            <a:endParaRPr lang="ko-KR" altLang="en-US" sz="1200" dirty="0">
              <a:solidFill>
                <a:schemeClr val="tx1">
                  <a:lumMod val="65000"/>
                  <a:lumOff val="35000"/>
                </a:schemeClr>
              </a:solidFill>
              <a:latin typeface="Helvetica" pitchFamily="2" charset="0"/>
              <a:cs typeface="Arial" pitchFamily="34" charset="0"/>
            </a:endParaRPr>
          </a:p>
        </p:txBody>
      </p:sp>
      <p:sp>
        <p:nvSpPr>
          <p:cNvPr id="27" name="TextBox 26">
            <a:extLst>
              <a:ext uri="{FF2B5EF4-FFF2-40B4-BE49-F238E27FC236}">
                <a16:creationId xmlns:a16="http://schemas.microsoft.com/office/drawing/2014/main" id="{2BA4B824-453A-4931-B7FA-8135963B110A}"/>
              </a:ext>
            </a:extLst>
          </p:cNvPr>
          <p:cNvSpPr txBox="1"/>
          <p:nvPr/>
        </p:nvSpPr>
        <p:spPr>
          <a:xfrm>
            <a:off x="6597662" y="5112539"/>
            <a:ext cx="1828622" cy="646331"/>
          </a:xfrm>
          <a:prstGeom prst="rect">
            <a:avLst/>
          </a:prstGeom>
          <a:noFill/>
        </p:spPr>
        <p:txBody>
          <a:bodyPr wrap="square" rtlCol="0">
            <a:spAutoFit/>
          </a:bodyPr>
          <a:lstStyle/>
          <a:p>
            <a:r>
              <a:rPr lang="en-US" altLang="ko-KR" sz="1200" dirty="0">
                <a:solidFill>
                  <a:schemeClr val="tx1">
                    <a:lumMod val="65000"/>
                    <a:lumOff val="35000"/>
                  </a:schemeClr>
                </a:solidFill>
                <a:latin typeface="Helvetica" pitchFamily="2" charset="0"/>
                <a:cs typeface="Arial" pitchFamily="34" charset="0"/>
              </a:rPr>
              <a:t>Hyperparameter tuning for Random Forest and </a:t>
            </a:r>
            <a:r>
              <a:rPr lang="en-US" altLang="ko-KR" sz="1200" dirty="0" err="1">
                <a:solidFill>
                  <a:schemeClr val="tx1">
                    <a:lumMod val="65000"/>
                    <a:lumOff val="35000"/>
                  </a:schemeClr>
                </a:solidFill>
                <a:latin typeface="Helvetica" pitchFamily="2" charset="0"/>
                <a:cs typeface="Arial" pitchFamily="34" charset="0"/>
              </a:rPr>
              <a:t>XGboost</a:t>
            </a:r>
            <a:endParaRPr lang="ko-KR" altLang="en-US" sz="1200" dirty="0">
              <a:solidFill>
                <a:schemeClr val="tx1">
                  <a:lumMod val="65000"/>
                  <a:lumOff val="35000"/>
                </a:schemeClr>
              </a:solidFill>
              <a:latin typeface="Helvetica" pitchFamily="2" charset="0"/>
              <a:cs typeface="Arial" pitchFamily="34" charset="0"/>
            </a:endParaRPr>
          </a:p>
        </p:txBody>
      </p:sp>
      <p:sp>
        <p:nvSpPr>
          <p:cNvPr id="28" name="TextBox 27">
            <a:extLst>
              <a:ext uri="{FF2B5EF4-FFF2-40B4-BE49-F238E27FC236}">
                <a16:creationId xmlns:a16="http://schemas.microsoft.com/office/drawing/2014/main" id="{A489FAE5-123D-4B8C-BD13-719231310160}"/>
              </a:ext>
            </a:extLst>
          </p:cNvPr>
          <p:cNvSpPr txBox="1"/>
          <p:nvPr/>
        </p:nvSpPr>
        <p:spPr>
          <a:xfrm>
            <a:off x="4229895" y="1874406"/>
            <a:ext cx="1634607" cy="369332"/>
          </a:xfrm>
          <a:prstGeom prst="rect">
            <a:avLst/>
          </a:prstGeom>
          <a:noFill/>
        </p:spPr>
        <p:txBody>
          <a:bodyPr wrap="square" rtlCol="0">
            <a:spAutoFit/>
          </a:bodyPr>
          <a:lstStyle/>
          <a:p>
            <a:r>
              <a:rPr lang="en-US" altLang="ko-KR" b="1" dirty="0">
                <a:solidFill>
                  <a:schemeClr val="bg1"/>
                </a:solidFill>
                <a:latin typeface="Helvetica" pitchFamily="2" charset="0"/>
                <a:cs typeface="Arial" pitchFamily="34" charset="0"/>
              </a:rPr>
              <a:t>Models</a:t>
            </a:r>
            <a:endParaRPr lang="ko-KR" altLang="en-US" b="1" dirty="0">
              <a:solidFill>
                <a:schemeClr val="bg1"/>
              </a:solidFill>
              <a:latin typeface="Helvetica" pitchFamily="2" charset="0"/>
              <a:cs typeface="Arial" pitchFamily="34" charset="0"/>
            </a:endParaRPr>
          </a:p>
        </p:txBody>
      </p:sp>
      <p:sp>
        <p:nvSpPr>
          <p:cNvPr id="29" name="TextBox 28">
            <a:extLst>
              <a:ext uri="{FF2B5EF4-FFF2-40B4-BE49-F238E27FC236}">
                <a16:creationId xmlns:a16="http://schemas.microsoft.com/office/drawing/2014/main" id="{9F14654F-0018-4A84-9ED8-B24AAE54EC17}"/>
              </a:ext>
            </a:extLst>
          </p:cNvPr>
          <p:cNvSpPr txBox="1"/>
          <p:nvPr/>
        </p:nvSpPr>
        <p:spPr>
          <a:xfrm>
            <a:off x="6925648" y="1863773"/>
            <a:ext cx="1634607" cy="369332"/>
          </a:xfrm>
          <a:prstGeom prst="rect">
            <a:avLst/>
          </a:prstGeom>
          <a:noFill/>
        </p:spPr>
        <p:txBody>
          <a:bodyPr wrap="square" rtlCol="0">
            <a:spAutoFit/>
          </a:bodyPr>
          <a:lstStyle/>
          <a:p>
            <a:r>
              <a:rPr lang="en-US" altLang="ko-KR" b="1" dirty="0">
                <a:solidFill>
                  <a:schemeClr val="bg1"/>
                </a:solidFill>
                <a:latin typeface="Helvetica" pitchFamily="2" charset="0"/>
                <a:cs typeface="Arial" pitchFamily="34" charset="0"/>
              </a:rPr>
              <a:t>Training</a:t>
            </a:r>
            <a:endParaRPr lang="ko-KR" altLang="en-US" b="1" dirty="0">
              <a:solidFill>
                <a:schemeClr val="bg1"/>
              </a:solidFill>
              <a:latin typeface="Helvetica" pitchFamily="2" charset="0"/>
              <a:cs typeface="Arial" pitchFamily="34" charset="0"/>
            </a:endParaRPr>
          </a:p>
        </p:txBody>
      </p:sp>
      <p:sp>
        <p:nvSpPr>
          <p:cNvPr id="30" name="TextBox 29">
            <a:extLst>
              <a:ext uri="{FF2B5EF4-FFF2-40B4-BE49-F238E27FC236}">
                <a16:creationId xmlns:a16="http://schemas.microsoft.com/office/drawing/2014/main" id="{D2D43CF4-7247-41F7-8BFB-1D3373194BC5}"/>
              </a:ext>
            </a:extLst>
          </p:cNvPr>
          <p:cNvSpPr txBox="1"/>
          <p:nvPr/>
        </p:nvSpPr>
        <p:spPr>
          <a:xfrm>
            <a:off x="4229895" y="4592761"/>
            <a:ext cx="1634607" cy="369332"/>
          </a:xfrm>
          <a:prstGeom prst="rect">
            <a:avLst/>
          </a:prstGeom>
          <a:noFill/>
        </p:spPr>
        <p:txBody>
          <a:bodyPr wrap="square" rtlCol="0">
            <a:spAutoFit/>
          </a:bodyPr>
          <a:lstStyle/>
          <a:p>
            <a:r>
              <a:rPr lang="en-US" altLang="ko-KR" b="1" dirty="0">
                <a:solidFill>
                  <a:schemeClr val="bg1"/>
                </a:solidFill>
                <a:latin typeface="Helvetica" pitchFamily="2" charset="0"/>
                <a:cs typeface="Arial" pitchFamily="34" charset="0"/>
              </a:rPr>
              <a:t>Prediction</a:t>
            </a:r>
            <a:endParaRPr lang="ko-KR" altLang="en-US" b="1" dirty="0">
              <a:solidFill>
                <a:schemeClr val="bg1"/>
              </a:solidFill>
              <a:latin typeface="Helvetica" pitchFamily="2" charset="0"/>
              <a:cs typeface="Arial" pitchFamily="34" charset="0"/>
            </a:endParaRPr>
          </a:p>
        </p:txBody>
      </p:sp>
      <p:sp>
        <p:nvSpPr>
          <p:cNvPr id="31" name="TextBox 30">
            <a:extLst>
              <a:ext uri="{FF2B5EF4-FFF2-40B4-BE49-F238E27FC236}">
                <a16:creationId xmlns:a16="http://schemas.microsoft.com/office/drawing/2014/main" id="{E2C8FA99-26A8-492E-B474-E5B8EA092124}"/>
              </a:ext>
            </a:extLst>
          </p:cNvPr>
          <p:cNvSpPr txBox="1"/>
          <p:nvPr/>
        </p:nvSpPr>
        <p:spPr>
          <a:xfrm>
            <a:off x="6925648" y="4596444"/>
            <a:ext cx="1634607" cy="369332"/>
          </a:xfrm>
          <a:prstGeom prst="rect">
            <a:avLst/>
          </a:prstGeom>
          <a:noFill/>
        </p:spPr>
        <p:txBody>
          <a:bodyPr wrap="square" rtlCol="0">
            <a:spAutoFit/>
          </a:bodyPr>
          <a:lstStyle/>
          <a:p>
            <a:r>
              <a:rPr lang="en-US" altLang="ko-KR" b="1" dirty="0">
                <a:solidFill>
                  <a:schemeClr val="bg1"/>
                </a:solidFill>
                <a:latin typeface="Helvetica" pitchFamily="2" charset="0"/>
                <a:cs typeface="Arial" pitchFamily="34" charset="0"/>
              </a:rPr>
              <a:t>Optimization</a:t>
            </a:r>
            <a:endParaRPr lang="ko-KR" altLang="en-US" b="1" dirty="0">
              <a:solidFill>
                <a:schemeClr val="bg1"/>
              </a:solidFill>
              <a:latin typeface="Helvetica" pitchFamily="2" charset="0"/>
              <a:cs typeface="Arial" pitchFamily="34" charset="0"/>
            </a:endParaRPr>
          </a:p>
        </p:txBody>
      </p:sp>
      <p:sp>
        <p:nvSpPr>
          <p:cNvPr id="32" name="Rectangle 5">
            <a:extLst>
              <a:ext uri="{FF2B5EF4-FFF2-40B4-BE49-F238E27FC236}">
                <a16:creationId xmlns:a16="http://schemas.microsoft.com/office/drawing/2014/main" id="{4C61BE1E-B7D1-4578-9C85-FF94AF124E83}"/>
              </a:ext>
            </a:extLst>
          </p:cNvPr>
          <p:cNvSpPr/>
          <p:nvPr/>
        </p:nvSpPr>
        <p:spPr>
          <a:xfrm>
            <a:off x="8927537" y="1805940"/>
            <a:ext cx="2376264" cy="4304687"/>
          </a:xfrm>
          <a:prstGeom prst="rect">
            <a:avLst/>
          </a:prstGeom>
          <a:gradFill flip="none" rotWithShape="1">
            <a:gsLst>
              <a:gs pos="0">
                <a:schemeClr val="bg1">
                  <a:lumMod val="92000"/>
                </a:schemeClr>
              </a:gs>
              <a:gs pos="100000">
                <a:schemeClr val="bg1"/>
              </a:gs>
            </a:gsLst>
            <a:lin ang="13500000" scaled="1"/>
            <a:tileRect/>
          </a:gradFill>
          <a:ln w="6350">
            <a:gradFill>
              <a:gsLst>
                <a:gs pos="0">
                  <a:schemeClr val="bg1"/>
                </a:gs>
                <a:gs pos="100000">
                  <a:schemeClr val="accent1">
                    <a:tint val="23500"/>
                    <a:satMod val="160000"/>
                    <a:alpha val="0"/>
                  </a:schemeClr>
                </a:gs>
              </a:gsLst>
              <a:lin ang="15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latin typeface="Helvetica" pitchFamily="2" charset="0"/>
            </a:endParaRPr>
          </a:p>
        </p:txBody>
      </p:sp>
      <p:sp>
        <p:nvSpPr>
          <p:cNvPr id="33" name="Rectangle 14">
            <a:extLst>
              <a:ext uri="{FF2B5EF4-FFF2-40B4-BE49-F238E27FC236}">
                <a16:creationId xmlns:a16="http://schemas.microsoft.com/office/drawing/2014/main" id="{2C881E85-FB21-458B-851A-02539F471AB6}"/>
              </a:ext>
            </a:extLst>
          </p:cNvPr>
          <p:cNvSpPr/>
          <p:nvPr/>
        </p:nvSpPr>
        <p:spPr>
          <a:xfrm>
            <a:off x="8927801" y="1811737"/>
            <a:ext cx="2376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latin typeface="Helvetica" pitchFamily="2" charset="0"/>
            </a:endParaRPr>
          </a:p>
        </p:txBody>
      </p:sp>
      <p:sp>
        <p:nvSpPr>
          <p:cNvPr id="34" name="TextBox 33">
            <a:extLst>
              <a:ext uri="{FF2B5EF4-FFF2-40B4-BE49-F238E27FC236}">
                <a16:creationId xmlns:a16="http://schemas.microsoft.com/office/drawing/2014/main" id="{6F316175-5FD2-45FF-9970-1436A04CEBE0}"/>
              </a:ext>
            </a:extLst>
          </p:cNvPr>
          <p:cNvSpPr txBox="1"/>
          <p:nvPr/>
        </p:nvSpPr>
        <p:spPr>
          <a:xfrm>
            <a:off x="8938434" y="1796906"/>
            <a:ext cx="677824" cy="461665"/>
          </a:xfrm>
          <a:prstGeom prst="rect">
            <a:avLst/>
          </a:prstGeom>
          <a:noFill/>
        </p:spPr>
        <p:txBody>
          <a:bodyPr wrap="square" rtlCol="0">
            <a:spAutoFit/>
          </a:bodyPr>
          <a:lstStyle/>
          <a:p>
            <a:pPr algn="ctr"/>
            <a:r>
              <a:rPr lang="en-US" altLang="ko-KR" sz="2400" b="1" dirty="0">
                <a:solidFill>
                  <a:schemeClr val="bg1"/>
                </a:solidFill>
                <a:latin typeface="Helvetica" pitchFamily="2" charset="0"/>
                <a:cs typeface="Arial" pitchFamily="34" charset="0"/>
              </a:rPr>
              <a:t>04</a:t>
            </a:r>
            <a:endParaRPr lang="ko-KR" altLang="en-US" sz="2400" b="1" dirty="0">
              <a:solidFill>
                <a:schemeClr val="bg1"/>
              </a:solidFill>
              <a:latin typeface="Helvetica" pitchFamily="2" charset="0"/>
              <a:cs typeface="Arial" pitchFamily="34" charset="0"/>
            </a:endParaRPr>
          </a:p>
        </p:txBody>
      </p:sp>
      <p:sp>
        <p:nvSpPr>
          <p:cNvPr id="35" name="TextBox 34">
            <a:extLst>
              <a:ext uri="{FF2B5EF4-FFF2-40B4-BE49-F238E27FC236}">
                <a16:creationId xmlns:a16="http://schemas.microsoft.com/office/drawing/2014/main" id="{08D7603C-0E98-4C6B-BE82-52A2F5964E7F}"/>
              </a:ext>
            </a:extLst>
          </p:cNvPr>
          <p:cNvSpPr txBox="1"/>
          <p:nvPr/>
        </p:nvSpPr>
        <p:spPr>
          <a:xfrm>
            <a:off x="9586871" y="1889238"/>
            <a:ext cx="1634607" cy="369332"/>
          </a:xfrm>
          <a:prstGeom prst="rect">
            <a:avLst/>
          </a:prstGeom>
          <a:noFill/>
        </p:spPr>
        <p:txBody>
          <a:bodyPr wrap="square" rtlCol="0">
            <a:spAutoFit/>
          </a:bodyPr>
          <a:lstStyle/>
          <a:p>
            <a:r>
              <a:rPr lang="en-US" altLang="ko-KR" b="1" dirty="0">
                <a:solidFill>
                  <a:schemeClr val="bg1"/>
                </a:solidFill>
                <a:latin typeface="Helvetica" pitchFamily="2" charset="0"/>
                <a:cs typeface="Arial" pitchFamily="34" charset="0"/>
              </a:rPr>
              <a:t>Evaluation</a:t>
            </a:r>
            <a:endParaRPr lang="ko-KR" altLang="en-US" b="1" dirty="0">
              <a:solidFill>
                <a:schemeClr val="bg1"/>
              </a:solidFill>
              <a:latin typeface="Helvetica" pitchFamily="2" charset="0"/>
              <a:cs typeface="Arial" pitchFamily="34" charset="0"/>
            </a:endParaRPr>
          </a:p>
        </p:txBody>
      </p:sp>
      <p:sp>
        <p:nvSpPr>
          <p:cNvPr id="36" name="TextBox 35">
            <a:extLst>
              <a:ext uri="{FF2B5EF4-FFF2-40B4-BE49-F238E27FC236}">
                <a16:creationId xmlns:a16="http://schemas.microsoft.com/office/drawing/2014/main" id="{005912B6-A456-41A3-BD11-E6BFCB5BB717}"/>
              </a:ext>
            </a:extLst>
          </p:cNvPr>
          <p:cNvSpPr txBox="1"/>
          <p:nvPr/>
        </p:nvSpPr>
        <p:spPr>
          <a:xfrm>
            <a:off x="9286818" y="2392670"/>
            <a:ext cx="1828622" cy="1015663"/>
          </a:xfrm>
          <a:prstGeom prst="rect">
            <a:avLst/>
          </a:prstGeom>
          <a:noFill/>
        </p:spPr>
        <p:txBody>
          <a:bodyPr wrap="square" rtlCol="0">
            <a:spAutoFit/>
          </a:bodyPr>
          <a:lstStyle/>
          <a:p>
            <a:r>
              <a:rPr lang="en-US" altLang="ko-KR" sz="1200" dirty="0">
                <a:solidFill>
                  <a:schemeClr val="tx1">
                    <a:lumMod val="65000"/>
                    <a:lumOff val="35000"/>
                  </a:schemeClr>
                </a:solidFill>
                <a:latin typeface="Helvetica" pitchFamily="2" charset="0"/>
                <a:cs typeface="Arial" pitchFamily="34" charset="0"/>
              </a:rPr>
              <a:t>Accuracy,</a:t>
            </a:r>
          </a:p>
          <a:p>
            <a:r>
              <a:rPr lang="en-US" altLang="ko-KR" sz="1200" dirty="0">
                <a:solidFill>
                  <a:schemeClr val="tx1">
                    <a:lumMod val="65000"/>
                    <a:lumOff val="35000"/>
                  </a:schemeClr>
                </a:solidFill>
                <a:latin typeface="Helvetica" pitchFamily="2" charset="0"/>
                <a:cs typeface="Arial" pitchFamily="34" charset="0"/>
              </a:rPr>
              <a:t>Precision,</a:t>
            </a:r>
          </a:p>
          <a:p>
            <a:r>
              <a:rPr lang="en-US" altLang="ko-KR" sz="1200" dirty="0">
                <a:solidFill>
                  <a:schemeClr val="tx1">
                    <a:lumMod val="65000"/>
                    <a:lumOff val="35000"/>
                  </a:schemeClr>
                </a:solidFill>
                <a:latin typeface="Helvetica" pitchFamily="2" charset="0"/>
                <a:cs typeface="Arial" pitchFamily="34" charset="0"/>
              </a:rPr>
              <a:t>Recall,</a:t>
            </a:r>
          </a:p>
          <a:p>
            <a:r>
              <a:rPr lang="en-US" altLang="ko-KR" sz="1200" dirty="0">
                <a:solidFill>
                  <a:schemeClr val="tx1">
                    <a:lumMod val="65000"/>
                    <a:lumOff val="35000"/>
                  </a:schemeClr>
                </a:solidFill>
                <a:latin typeface="Helvetica" pitchFamily="2" charset="0"/>
                <a:cs typeface="Arial" pitchFamily="34" charset="0"/>
              </a:rPr>
              <a:t>F1-score</a:t>
            </a:r>
          </a:p>
          <a:p>
            <a:endParaRPr lang="ko-KR" altLang="en-US" sz="1200" dirty="0">
              <a:solidFill>
                <a:schemeClr val="tx1">
                  <a:lumMod val="65000"/>
                  <a:lumOff val="35000"/>
                </a:schemeClr>
              </a:solidFill>
              <a:latin typeface="Helvetica" pitchFamily="2" charset="0"/>
              <a:cs typeface="Arial" pitchFamily="34" charset="0"/>
            </a:endParaRPr>
          </a:p>
        </p:txBody>
      </p:sp>
      <p:sp>
        <p:nvSpPr>
          <p:cNvPr id="37" name="Right Arrow 8">
            <a:extLst>
              <a:ext uri="{FF2B5EF4-FFF2-40B4-BE49-F238E27FC236}">
                <a16:creationId xmlns:a16="http://schemas.microsoft.com/office/drawing/2014/main" id="{1E21F74D-7912-4076-9B29-B9CE55EC6418}"/>
              </a:ext>
            </a:extLst>
          </p:cNvPr>
          <p:cNvSpPr/>
          <p:nvPr/>
        </p:nvSpPr>
        <p:spPr>
          <a:xfrm>
            <a:off x="8539058" y="2402205"/>
            <a:ext cx="747760" cy="48463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latin typeface="Helvetica" pitchFamily="2" charset="0"/>
            </a:endParaRPr>
          </a:p>
        </p:txBody>
      </p:sp>
      <p:sp>
        <p:nvSpPr>
          <p:cNvPr id="38" name="Right Arrow 15">
            <a:extLst>
              <a:ext uri="{FF2B5EF4-FFF2-40B4-BE49-F238E27FC236}">
                <a16:creationId xmlns:a16="http://schemas.microsoft.com/office/drawing/2014/main" id="{6A3EDA4E-A288-4431-8521-2F865CD32BB4}"/>
              </a:ext>
            </a:extLst>
          </p:cNvPr>
          <p:cNvSpPr/>
          <p:nvPr/>
        </p:nvSpPr>
        <p:spPr>
          <a:xfrm flipH="1">
            <a:off x="8314706" y="5390673"/>
            <a:ext cx="747760" cy="48463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latin typeface="Helvetica" pitchFamily="2" charset="0"/>
            </a:endParaRPr>
          </a:p>
        </p:txBody>
      </p:sp>
    </p:spTree>
    <p:extLst>
      <p:ext uri="{BB962C8B-B14F-4D97-AF65-F5344CB8AC3E}">
        <p14:creationId xmlns:p14="http://schemas.microsoft.com/office/powerpoint/2010/main" val="624695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AEFF686-B726-4D43-98FE-99CEE801585F}"/>
              </a:ext>
            </a:extLst>
          </p:cNvPr>
          <p:cNvSpPr>
            <a:spLocks noGrp="1"/>
          </p:cNvSpPr>
          <p:nvPr>
            <p:ph type="body" sz="quarter" idx="10"/>
          </p:nvPr>
        </p:nvSpPr>
        <p:spPr/>
        <p:txBody>
          <a:bodyPr/>
          <a:lstStyle/>
          <a:p>
            <a:r>
              <a:rPr lang="en-US" dirty="0">
                <a:latin typeface="Helvetica" pitchFamily="2" charset="0"/>
              </a:rPr>
              <a:t>Performance</a:t>
            </a:r>
          </a:p>
        </p:txBody>
      </p:sp>
      <p:graphicFrame>
        <p:nvGraphicFramePr>
          <p:cNvPr id="20" name="Table Placeholder 5">
            <a:extLst>
              <a:ext uri="{FF2B5EF4-FFF2-40B4-BE49-F238E27FC236}">
                <a16:creationId xmlns:a16="http://schemas.microsoft.com/office/drawing/2014/main" id="{B5F1AF7D-CDB7-4645-A4FC-1DA5CF4DEA19}"/>
              </a:ext>
            </a:extLst>
          </p:cNvPr>
          <p:cNvGraphicFramePr>
            <a:graphicFrameLocks/>
          </p:cNvGraphicFramePr>
          <p:nvPr>
            <p:extLst>
              <p:ext uri="{D42A27DB-BD31-4B8C-83A1-F6EECF244321}">
                <p14:modId xmlns:p14="http://schemas.microsoft.com/office/powerpoint/2010/main" val="1830795292"/>
              </p:ext>
            </p:extLst>
          </p:nvPr>
        </p:nvGraphicFramePr>
        <p:xfrm>
          <a:off x="2045033" y="1127165"/>
          <a:ext cx="7598841" cy="3042067"/>
        </p:xfrm>
        <a:graphic>
          <a:graphicData uri="http://schemas.openxmlformats.org/drawingml/2006/table">
            <a:tbl>
              <a:tblPr firstRow="1" lastCol="1" bandRow="1" bandCol="1">
                <a:tableStyleId>{5C22544A-7EE6-4342-B048-85BDC9FD1C3A}</a:tableStyleId>
              </a:tblPr>
              <a:tblGrid>
                <a:gridCol w="915522">
                  <a:extLst>
                    <a:ext uri="{9D8B030D-6E8A-4147-A177-3AD203B41FA5}">
                      <a16:colId xmlns:a16="http://schemas.microsoft.com/office/drawing/2014/main" val="20000"/>
                    </a:ext>
                  </a:extLst>
                </a:gridCol>
                <a:gridCol w="915522">
                  <a:extLst>
                    <a:ext uri="{9D8B030D-6E8A-4147-A177-3AD203B41FA5}">
                      <a16:colId xmlns:a16="http://schemas.microsoft.com/office/drawing/2014/main" val="3150296460"/>
                    </a:ext>
                  </a:extLst>
                </a:gridCol>
                <a:gridCol w="915522">
                  <a:extLst>
                    <a:ext uri="{9D8B030D-6E8A-4147-A177-3AD203B41FA5}">
                      <a16:colId xmlns:a16="http://schemas.microsoft.com/office/drawing/2014/main" val="3007243553"/>
                    </a:ext>
                  </a:extLst>
                </a:gridCol>
                <a:gridCol w="846860">
                  <a:extLst>
                    <a:ext uri="{9D8B030D-6E8A-4147-A177-3AD203B41FA5}">
                      <a16:colId xmlns:a16="http://schemas.microsoft.com/office/drawing/2014/main" val="20001"/>
                    </a:ext>
                  </a:extLst>
                </a:gridCol>
                <a:gridCol w="801083">
                  <a:extLst>
                    <a:ext uri="{9D8B030D-6E8A-4147-A177-3AD203B41FA5}">
                      <a16:colId xmlns:a16="http://schemas.microsoft.com/office/drawing/2014/main" val="20002"/>
                    </a:ext>
                  </a:extLst>
                </a:gridCol>
                <a:gridCol w="801083">
                  <a:extLst>
                    <a:ext uri="{9D8B030D-6E8A-4147-A177-3AD203B41FA5}">
                      <a16:colId xmlns:a16="http://schemas.microsoft.com/office/drawing/2014/main" val="3772097655"/>
                    </a:ext>
                  </a:extLst>
                </a:gridCol>
                <a:gridCol w="801083">
                  <a:extLst>
                    <a:ext uri="{9D8B030D-6E8A-4147-A177-3AD203B41FA5}">
                      <a16:colId xmlns:a16="http://schemas.microsoft.com/office/drawing/2014/main" val="366828271"/>
                    </a:ext>
                  </a:extLst>
                </a:gridCol>
                <a:gridCol w="801083">
                  <a:extLst>
                    <a:ext uri="{9D8B030D-6E8A-4147-A177-3AD203B41FA5}">
                      <a16:colId xmlns:a16="http://schemas.microsoft.com/office/drawing/2014/main" val="1800557"/>
                    </a:ext>
                  </a:extLst>
                </a:gridCol>
                <a:gridCol w="801083">
                  <a:extLst>
                    <a:ext uri="{9D8B030D-6E8A-4147-A177-3AD203B41FA5}">
                      <a16:colId xmlns:a16="http://schemas.microsoft.com/office/drawing/2014/main" val="2310472910"/>
                    </a:ext>
                  </a:extLst>
                </a:gridCol>
              </a:tblGrid>
              <a:tr h="432468">
                <a:tc>
                  <a:txBody>
                    <a:bodyPr/>
                    <a:lstStyle/>
                    <a:p>
                      <a:pPr algn="r" fontAlgn="ctr"/>
                      <a:endParaRPr lang="en-CH" sz="1200" dirty="0">
                        <a:effectLst/>
                      </a:endParaRPr>
                    </a:p>
                  </a:txBody>
                  <a:tcPr marL="76200" marR="76200" marT="38100" marB="38100" anchor="ctr">
                    <a:lnL w="12700" cap="flat" cmpd="sng" algn="ctr">
                      <a:solidFill>
                        <a:schemeClr val="accent2"/>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r" fontAlgn="ctr"/>
                      <a:r>
                        <a:rPr lang="en-GB" sz="1200" dirty="0" err="1">
                          <a:effectLst/>
                        </a:rPr>
                        <a:t>val</a:t>
                      </a:r>
                      <a:r>
                        <a:rPr lang="en-GB" sz="1200" dirty="0">
                          <a:effectLst/>
                        </a:rPr>
                        <a:t>_</a:t>
                      </a:r>
                    </a:p>
                    <a:p>
                      <a:pPr algn="r" fontAlgn="ctr"/>
                      <a:r>
                        <a:rPr lang="en-GB" sz="1200" dirty="0">
                          <a:effectLst/>
                        </a:rPr>
                        <a:t>accuracy</a:t>
                      </a:r>
                    </a:p>
                  </a:txBody>
                  <a:tcPr marL="76200" marR="76200" marT="38100" marB="381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r" fontAlgn="ctr"/>
                      <a:r>
                        <a:rPr lang="en-GB" sz="1200" dirty="0" err="1">
                          <a:effectLst/>
                        </a:rPr>
                        <a:t>val</a:t>
                      </a:r>
                      <a:r>
                        <a:rPr lang="en-GB" sz="1200" dirty="0">
                          <a:effectLst/>
                        </a:rPr>
                        <a:t>_</a:t>
                      </a:r>
                    </a:p>
                    <a:p>
                      <a:pPr algn="r" fontAlgn="ctr"/>
                      <a:r>
                        <a:rPr lang="en-GB" sz="1200" dirty="0">
                          <a:effectLst/>
                        </a:rPr>
                        <a:t>precision</a:t>
                      </a:r>
                    </a:p>
                  </a:txBody>
                  <a:tcPr marL="76200" marR="76200" marT="38100" marB="381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r" fontAlgn="ctr"/>
                      <a:r>
                        <a:rPr lang="en-GB" sz="1200" dirty="0" err="1">
                          <a:effectLst/>
                        </a:rPr>
                        <a:t>val</a:t>
                      </a:r>
                      <a:r>
                        <a:rPr lang="en-GB" sz="1200" dirty="0">
                          <a:effectLst/>
                        </a:rPr>
                        <a:t>_</a:t>
                      </a:r>
                    </a:p>
                    <a:p>
                      <a:pPr algn="r" fontAlgn="ctr"/>
                      <a:r>
                        <a:rPr lang="en-GB" sz="1200" dirty="0">
                          <a:effectLst/>
                        </a:rPr>
                        <a:t>recall</a:t>
                      </a:r>
                    </a:p>
                  </a:txBody>
                  <a:tcPr marL="76200" marR="76200" marT="38100" marB="381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r" fontAlgn="ctr"/>
                      <a:r>
                        <a:rPr lang="en-GB" sz="1200" dirty="0" err="1">
                          <a:effectLst/>
                        </a:rPr>
                        <a:t>val</a:t>
                      </a:r>
                      <a:r>
                        <a:rPr lang="en-GB" sz="1200" dirty="0">
                          <a:effectLst/>
                        </a:rPr>
                        <a:t>_</a:t>
                      </a:r>
                    </a:p>
                    <a:p>
                      <a:pPr algn="r" fontAlgn="ctr"/>
                      <a:r>
                        <a:rPr lang="en-GB" sz="1200" dirty="0">
                          <a:effectLst/>
                        </a:rPr>
                        <a:t>f1</a:t>
                      </a:r>
                    </a:p>
                  </a:txBody>
                  <a:tcPr marL="76200" marR="76200" marT="38100" marB="381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r" fontAlgn="ctr"/>
                      <a:r>
                        <a:rPr lang="en-GB" sz="1200" dirty="0">
                          <a:effectLst/>
                        </a:rPr>
                        <a:t>test_</a:t>
                      </a:r>
                    </a:p>
                    <a:p>
                      <a:pPr algn="r" fontAlgn="ctr"/>
                      <a:r>
                        <a:rPr lang="en-GB" sz="1200" dirty="0">
                          <a:effectLst/>
                        </a:rPr>
                        <a:t>accuracy</a:t>
                      </a:r>
                    </a:p>
                  </a:txBody>
                  <a:tcPr marL="76200" marR="76200" marT="38100" marB="381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r" fontAlgn="ctr"/>
                      <a:r>
                        <a:rPr lang="en-GB" sz="1200" dirty="0">
                          <a:effectLst/>
                        </a:rPr>
                        <a:t>test_</a:t>
                      </a:r>
                    </a:p>
                    <a:p>
                      <a:pPr algn="r" fontAlgn="ctr"/>
                      <a:r>
                        <a:rPr lang="en-GB" sz="1200" dirty="0">
                          <a:effectLst/>
                        </a:rPr>
                        <a:t>precision</a:t>
                      </a:r>
                    </a:p>
                  </a:txBody>
                  <a:tcPr marL="76200" marR="76200" marT="38100" marB="381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r" fontAlgn="ctr"/>
                      <a:r>
                        <a:rPr lang="en-GB" sz="1200" dirty="0">
                          <a:effectLst/>
                        </a:rPr>
                        <a:t>test_</a:t>
                      </a:r>
                    </a:p>
                    <a:p>
                      <a:pPr algn="r" fontAlgn="ctr"/>
                      <a:r>
                        <a:rPr lang="en-GB" sz="1200" dirty="0">
                          <a:effectLst/>
                        </a:rPr>
                        <a:t>recall</a:t>
                      </a:r>
                    </a:p>
                  </a:txBody>
                  <a:tcPr marL="76200" marR="76200" marT="38100" marB="381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r" fontAlgn="ctr"/>
                      <a:r>
                        <a:rPr lang="en-GB" sz="1200" dirty="0">
                          <a:effectLst/>
                        </a:rPr>
                        <a:t>test_</a:t>
                      </a:r>
                    </a:p>
                    <a:p>
                      <a:pPr algn="r" fontAlgn="ctr"/>
                      <a:r>
                        <a:rPr lang="en-GB" sz="1200" dirty="0">
                          <a:effectLst/>
                        </a:rPr>
                        <a:t>f1</a:t>
                      </a:r>
                    </a:p>
                  </a:txBody>
                  <a:tcPr marL="76200" marR="76200" marT="38100" marB="381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615939">
                <a:tc>
                  <a:txBody>
                    <a:bodyPr/>
                    <a:lstStyle/>
                    <a:p>
                      <a:pPr algn="r" fontAlgn="ctr"/>
                      <a:r>
                        <a:rPr lang="en-GB" sz="1200" b="0" dirty="0">
                          <a:solidFill>
                            <a:schemeClr val="tx1"/>
                          </a:solidFill>
                          <a:effectLst/>
                        </a:rPr>
                        <a:t>Logistic Regression</a:t>
                      </a:r>
                    </a:p>
                  </a:txBody>
                  <a:tcPr marL="76200" marR="76200" marT="38100" marB="38100" anchor="ctr">
                    <a:lnL w="12700" cap="flat" cmpd="sng" algn="ctr">
                      <a:solidFill>
                        <a:schemeClr val="accent2"/>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alpha val="40000"/>
                      </a:schemeClr>
                    </a:solidFill>
                  </a:tcPr>
                </a:tc>
                <a:tc>
                  <a:txBody>
                    <a:bodyPr/>
                    <a:lstStyle/>
                    <a:p>
                      <a:r>
                        <a:rPr lang="en-CH" sz="1200" b="0" dirty="0">
                          <a:solidFill>
                            <a:schemeClr val="tx1"/>
                          </a:solidFill>
                          <a:effectLst/>
                        </a:rPr>
                        <a:t>0.858824</a:t>
                      </a:r>
                    </a:p>
                  </a:txBody>
                  <a:tcPr marL="76200" marR="76200" marT="38100" marB="381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alpha val="40000"/>
                      </a:schemeClr>
                    </a:solidFill>
                  </a:tcPr>
                </a:tc>
                <a:tc>
                  <a:txBody>
                    <a:bodyPr/>
                    <a:lstStyle/>
                    <a:p>
                      <a:r>
                        <a:rPr lang="en-CH" sz="1200" b="0" dirty="0">
                          <a:solidFill>
                            <a:schemeClr val="tx1"/>
                          </a:solidFill>
                          <a:effectLst/>
                        </a:rPr>
                        <a:t>0.955820</a:t>
                      </a:r>
                    </a:p>
                  </a:txBody>
                  <a:tcPr marL="76200" marR="76200" marT="38100" marB="381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alpha val="40000"/>
                      </a:schemeClr>
                    </a:solidFill>
                  </a:tcPr>
                </a:tc>
                <a:tc>
                  <a:txBody>
                    <a:bodyPr/>
                    <a:lstStyle/>
                    <a:p>
                      <a:r>
                        <a:rPr lang="en-CH" sz="1200" b="0" dirty="0">
                          <a:solidFill>
                            <a:schemeClr val="tx1"/>
                          </a:solidFill>
                          <a:effectLst/>
                        </a:rPr>
                        <a:t>0.880354</a:t>
                      </a:r>
                    </a:p>
                  </a:txBody>
                  <a:tcPr marL="76200" marR="76200" marT="38100" marB="381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alpha val="40000"/>
                      </a:schemeClr>
                    </a:solidFill>
                  </a:tcPr>
                </a:tc>
                <a:tc>
                  <a:txBody>
                    <a:bodyPr/>
                    <a:lstStyle/>
                    <a:p>
                      <a:r>
                        <a:rPr lang="en-CH" sz="1200" b="0" dirty="0">
                          <a:solidFill>
                            <a:schemeClr val="tx1"/>
                          </a:solidFill>
                          <a:effectLst/>
                        </a:rPr>
                        <a:t>0.914815</a:t>
                      </a:r>
                    </a:p>
                  </a:txBody>
                  <a:tcPr marL="76200" marR="76200" marT="38100" marB="381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alpha val="40000"/>
                      </a:schemeClr>
                    </a:solidFill>
                  </a:tcPr>
                </a:tc>
                <a:tc>
                  <a:txBody>
                    <a:bodyPr/>
                    <a:lstStyle/>
                    <a:p>
                      <a:r>
                        <a:rPr lang="en-CH" sz="1200" b="0" dirty="0">
                          <a:solidFill>
                            <a:schemeClr val="tx1"/>
                          </a:solidFill>
                          <a:effectLst/>
                        </a:rPr>
                        <a:t>0.875000</a:t>
                      </a:r>
                    </a:p>
                  </a:txBody>
                  <a:tcPr marL="76200" marR="76200" marT="38100" marB="381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alpha val="40000"/>
                      </a:schemeClr>
                    </a:solidFill>
                  </a:tcPr>
                </a:tc>
                <a:tc>
                  <a:txBody>
                    <a:bodyPr/>
                    <a:lstStyle/>
                    <a:p>
                      <a:r>
                        <a:rPr lang="en-CH" sz="1200" b="0" dirty="0">
                          <a:solidFill>
                            <a:schemeClr val="tx1"/>
                          </a:solidFill>
                          <a:effectLst/>
                        </a:rPr>
                        <a:t>0.942857</a:t>
                      </a:r>
                    </a:p>
                  </a:txBody>
                  <a:tcPr marL="76200" marR="76200" marT="38100" marB="381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alpha val="40000"/>
                      </a:schemeClr>
                    </a:solidFill>
                  </a:tcPr>
                </a:tc>
                <a:tc>
                  <a:txBody>
                    <a:bodyPr/>
                    <a:lstStyle/>
                    <a:p>
                      <a:r>
                        <a:rPr lang="en-CH" sz="1200" b="0" dirty="0">
                          <a:solidFill>
                            <a:schemeClr val="tx1"/>
                          </a:solidFill>
                          <a:effectLst/>
                        </a:rPr>
                        <a:t>0.908257</a:t>
                      </a:r>
                    </a:p>
                  </a:txBody>
                  <a:tcPr marL="76200" marR="76200" marT="38100" marB="381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alpha val="40000"/>
                      </a:schemeClr>
                    </a:solidFill>
                  </a:tcPr>
                </a:tc>
                <a:tc>
                  <a:txBody>
                    <a:bodyPr/>
                    <a:lstStyle/>
                    <a:p>
                      <a:r>
                        <a:rPr lang="en-CH" sz="1200" b="0" dirty="0">
                          <a:solidFill>
                            <a:schemeClr val="tx1"/>
                          </a:solidFill>
                          <a:effectLst/>
                        </a:rPr>
                        <a:t>0.925234</a:t>
                      </a:r>
                    </a:p>
                  </a:txBody>
                  <a:tcPr marL="76200" marR="76200" marT="38100" marB="381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alpha val="40000"/>
                      </a:schemeClr>
                    </a:solidFill>
                  </a:tcPr>
                </a:tc>
                <a:extLst>
                  <a:ext uri="{0D108BD9-81ED-4DB2-BD59-A6C34878D82A}">
                    <a16:rowId xmlns:a16="http://schemas.microsoft.com/office/drawing/2014/main" val="10001"/>
                  </a:ext>
                </a:extLst>
              </a:tr>
              <a:tr h="485491">
                <a:tc>
                  <a:txBody>
                    <a:bodyPr/>
                    <a:lstStyle/>
                    <a:p>
                      <a:pPr algn="r" fontAlgn="ctr"/>
                      <a:r>
                        <a:rPr lang="en-GB" sz="1200" b="0" dirty="0">
                          <a:solidFill>
                            <a:schemeClr val="tx1"/>
                          </a:solidFill>
                          <a:effectLst/>
                        </a:rPr>
                        <a:t>SVM</a:t>
                      </a:r>
                    </a:p>
                  </a:txBody>
                  <a:tcPr marL="76200" marR="76200" marT="38100" marB="38100" anchor="ctr">
                    <a:lnL w="12700" cap="flat" cmpd="sng" algn="ctr">
                      <a:solidFill>
                        <a:schemeClr val="accent2"/>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alpha val="40000"/>
                      </a:schemeClr>
                    </a:solidFill>
                  </a:tcPr>
                </a:tc>
                <a:tc>
                  <a:txBody>
                    <a:bodyPr/>
                    <a:lstStyle/>
                    <a:p>
                      <a:r>
                        <a:rPr lang="en-CH" sz="1200" b="0" dirty="0">
                          <a:solidFill>
                            <a:schemeClr val="tx1"/>
                          </a:solidFill>
                          <a:effectLst/>
                        </a:rPr>
                        <a:t>0.872549</a:t>
                      </a:r>
                    </a:p>
                  </a:txBody>
                  <a:tcPr marL="76200" marR="76200" marT="38100" marB="381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alpha val="40000"/>
                      </a:schemeClr>
                    </a:solidFill>
                  </a:tcPr>
                </a:tc>
                <a:tc>
                  <a:txBody>
                    <a:bodyPr/>
                    <a:lstStyle/>
                    <a:p>
                      <a:r>
                        <a:rPr lang="en-CH" sz="1200" b="0" dirty="0">
                          <a:solidFill>
                            <a:schemeClr val="tx1"/>
                          </a:solidFill>
                          <a:effectLst/>
                        </a:rPr>
                        <a:t>0.873333</a:t>
                      </a:r>
                    </a:p>
                  </a:txBody>
                  <a:tcPr marL="76200" marR="76200" marT="38100" marB="381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alpha val="40000"/>
                      </a:schemeClr>
                    </a:solidFill>
                  </a:tcPr>
                </a:tc>
                <a:tc>
                  <a:txBody>
                    <a:bodyPr/>
                    <a:lstStyle/>
                    <a:p>
                      <a:r>
                        <a:rPr lang="en-CH" sz="1200" b="0" dirty="0">
                          <a:solidFill>
                            <a:schemeClr val="tx1"/>
                          </a:solidFill>
                          <a:effectLst/>
                        </a:rPr>
                        <a:t>0.997727</a:t>
                      </a:r>
                    </a:p>
                  </a:txBody>
                  <a:tcPr marL="76200" marR="76200" marT="38100" marB="381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alpha val="40000"/>
                      </a:schemeClr>
                    </a:solidFill>
                  </a:tcPr>
                </a:tc>
                <a:tc>
                  <a:txBody>
                    <a:bodyPr/>
                    <a:lstStyle/>
                    <a:p>
                      <a:r>
                        <a:rPr lang="en-CH" sz="1200" b="0" dirty="0">
                          <a:solidFill>
                            <a:schemeClr val="tx1"/>
                          </a:solidFill>
                          <a:effectLst/>
                        </a:rPr>
                        <a:t>0.931354</a:t>
                      </a:r>
                    </a:p>
                  </a:txBody>
                  <a:tcPr marL="76200" marR="76200" marT="38100" marB="381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alpha val="40000"/>
                      </a:schemeClr>
                    </a:solidFill>
                  </a:tcPr>
                </a:tc>
                <a:tc>
                  <a:txBody>
                    <a:bodyPr/>
                    <a:lstStyle/>
                    <a:p>
                      <a:r>
                        <a:rPr lang="en-CH" sz="1200" b="0" dirty="0">
                          <a:solidFill>
                            <a:schemeClr val="tx1"/>
                          </a:solidFill>
                          <a:effectLst/>
                        </a:rPr>
                        <a:t>0.851562</a:t>
                      </a:r>
                    </a:p>
                  </a:txBody>
                  <a:tcPr marL="76200" marR="76200" marT="38100" marB="381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alpha val="40000"/>
                      </a:schemeClr>
                    </a:solidFill>
                  </a:tcPr>
                </a:tc>
                <a:tc>
                  <a:txBody>
                    <a:bodyPr/>
                    <a:lstStyle/>
                    <a:p>
                      <a:r>
                        <a:rPr lang="en-CH" sz="1200" b="0" dirty="0">
                          <a:solidFill>
                            <a:schemeClr val="tx1"/>
                          </a:solidFill>
                          <a:effectLst/>
                        </a:rPr>
                        <a:t>0.851562</a:t>
                      </a:r>
                    </a:p>
                  </a:txBody>
                  <a:tcPr marL="76200" marR="76200" marT="38100" marB="381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alpha val="40000"/>
                      </a:schemeClr>
                    </a:solidFill>
                  </a:tcPr>
                </a:tc>
                <a:tc>
                  <a:txBody>
                    <a:bodyPr/>
                    <a:lstStyle/>
                    <a:p>
                      <a:r>
                        <a:rPr lang="en-CH" sz="1200" b="0" dirty="0">
                          <a:solidFill>
                            <a:schemeClr val="tx1"/>
                          </a:solidFill>
                          <a:effectLst/>
                        </a:rPr>
                        <a:t>1.000000</a:t>
                      </a:r>
                    </a:p>
                  </a:txBody>
                  <a:tcPr marL="76200" marR="76200" marT="38100" marB="381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alpha val="40000"/>
                      </a:schemeClr>
                    </a:solidFill>
                  </a:tcPr>
                </a:tc>
                <a:tc>
                  <a:txBody>
                    <a:bodyPr/>
                    <a:lstStyle/>
                    <a:p>
                      <a:r>
                        <a:rPr lang="en-CH" sz="1200" b="0" dirty="0">
                          <a:solidFill>
                            <a:schemeClr val="tx1"/>
                          </a:solidFill>
                          <a:effectLst/>
                        </a:rPr>
                        <a:t>0.919831</a:t>
                      </a:r>
                    </a:p>
                  </a:txBody>
                  <a:tcPr marL="76200" marR="76200" marT="38100" marB="381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alpha val="40000"/>
                      </a:schemeClr>
                    </a:solidFill>
                  </a:tcPr>
                </a:tc>
                <a:extLst>
                  <a:ext uri="{0D108BD9-81ED-4DB2-BD59-A6C34878D82A}">
                    <a16:rowId xmlns:a16="http://schemas.microsoft.com/office/drawing/2014/main" val="1615365578"/>
                  </a:ext>
                </a:extLst>
              </a:tr>
              <a:tr h="432468">
                <a:tc>
                  <a:txBody>
                    <a:bodyPr/>
                    <a:lstStyle/>
                    <a:p>
                      <a:pPr algn="r" fontAlgn="ctr"/>
                      <a:r>
                        <a:rPr lang="en-GB" sz="1200" b="0">
                          <a:solidFill>
                            <a:schemeClr val="tx1"/>
                          </a:solidFill>
                          <a:effectLst/>
                        </a:rPr>
                        <a:t>KNN</a:t>
                      </a:r>
                    </a:p>
                  </a:txBody>
                  <a:tcPr marL="76200" marR="76200" marT="38100" marB="38100" anchor="ctr">
                    <a:lnL w="12700" cap="flat" cmpd="sng" algn="ctr">
                      <a:solidFill>
                        <a:schemeClr val="accent2"/>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alpha val="40000"/>
                      </a:schemeClr>
                    </a:solidFill>
                  </a:tcPr>
                </a:tc>
                <a:tc>
                  <a:txBody>
                    <a:bodyPr/>
                    <a:lstStyle/>
                    <a:p>
                      <a:r>
                        <a:rPr lang="en-CH" sz="1200" b="0">
                          <a:solidFill>
                            <a:schemeClr val="tx1"/>
                          </a:solidFill>
                          <a:effectLst/>
                        </a:rPr>
                        <a:t>0.888235</a:t>
                      </a:r>
                    </a:p>
                  </a:txBody>
                  <a:tcPr marL="76200" marR="76200" marT="38100" marB="381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alpha val="40000"/>
                      </a:schemeClr>
                    </a:solidFill>
                  </a:tcPr>
                </a:tc>
                <a:tc>
                  <a:txBody>
                    <a:bodyPr/>
                    <a:lstStyle/>
                    <a:p>
                      <a:r>
                        <a:rPr lang="en-CH" sz="1200" b="0">
                          <a:solidFill>
                            <a:schemeClr val="tx1"/>
                          </a:solidFill>
                          <a:effectLst/>
                        </a:rPr>
                        <a:t>0.923547</a:t>
                      </a:r>
                    </a:p>
                  </a:txBody>
                  <a:tcPr marL="76200" marR="76200" marT="38100" marB="381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alpha val="40000"/>
                      </a:schemeClr>
                    </a:solidFill>
                  </a:tcPr>
                </a:tc>
                <a:tc>
                  <a:txBody>
                    <a:bodyPr/>
                    <a:lstStyle/>
                    <a:p>
                      <a:r>
                        <a:rPr lang="en-CH" sz="1200" b="0">
                          <a:solidFill>
                            <a:schemeClr val="tx1"/>
                          </a:solidFill>
                          <a:effectLst/>
                        </a:rPr>
                        <a:t>0.950253</a:t>
                      </a:r>
                    </a:p>
                  </a:txBody>
                  <a:tcPr marL="76200" marR="76200" marT="38100" marB="381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alpha val="40000"/>
                      </a:schemeClr>
                    </a:solidFill>
                  </a:tcPr>
                </a:tc>
                <a:tc>
                  <a:txBody>
                    <a:bodyPr/>
                    <a:lstStyle/>
                    <a:p>
                      <a:r>
                        <a:rPr lang="en-CH" sz="1200" b="0" dirty="0">
                          <a:solidFill>
                            <a:schemeClr val="tx1"/>
                          </a:solidFill>
                          <a:effectLst/>
                        </a:rPr>
                        <a:t>0.936462</a:t>
                      </a:r>
                    </a:p>
                  </a:txBody>
                  <a:tcPr marL="76200" marR="76200" marT="38100" marB="381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alpha val="40000"/>
                      </a:schemeClr>
                    </a:solidFill>
                  </a:tcPr>
                </a:tc>
                <a:tc>
                  <a:txBody>
                    <a:bodyPr/>
                    <a:lstStyle/>
                    <a:p>
                      <a:r>
                        <a:rPr lang="en-CH" sz="1200" b="0" dirty="0">
                          <a:solidFill>
                            <a:schemeClr val="tx1"/>
                          </a:solidFill>
                          <a:effectLst/>
                        </a:rPr>
                        <a:t>0.859375</a:t>
                      </a:r>
                    </a:p>
                  </a:txBody>
                  <a:tcPr marL="76200" marR="76200" marT="38100" marB="381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alpha val="40000"/>
                      </a:schemeClr>
                    </a:solidFill>
                  </a:tcPr>
                </a:tc>
                <a:tc>
                  <a:txBody>
                    <a:bodyPr/>
                    <a:lstStyle/>
                    <a:p>
                      <a:r>
                        <a:rPr lang="en-CH" sz="1200" b="0" dirty="0">
                          <a:solidFill>
                            <a:schemeClr val="tx1"/>
                          </a:solidFill>
                          <a:effectLst/>
                        </a:rPr>
                        <a:t>0.902655</a:t>
                      </a:r>
                    </a:p>
                  </a:txBody>
                  <a:tcPr marL="76200" marR="76200" marT="38100" marB="381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alpha val="40000"/>
                      </a:schemeClr>
                    </a:solidFill>
                  </a:tcPr>
                </a:tc>
                <a:tc>
                  <a:txBody>
                    <a:bodyPr/>
                    <a:lstStyle/>
                    <a:p>
                      <a:r>
                        <a:rPr lang="en-CH" sz="1200" b="0" dirty="0">
                          <a:solidFill>
                            <a:schemeClr val="tx1"/>
                          </a:solidFill>
                          <a:effectLst/>
                        </a:rPr>
                        <a:t>0.935780</a:t>
                      </a:r>
                    </a:p>
                  </a:txBody>
                  <a:tcPr marL="76200" marR="76200" marT="38100" marB="381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alpha val="40000"/>
                      </a:schemeClr>
                    </a:solidFill>
                  </a:tcPr>
                </a:tc>
                <a:tc>
                  <a:txBody>
                    <a:bodyPr/>
                    <a:lstStyle/>
                    <a:p>
                      <a:r>
                        <a:rPr lang="en-CH" sz="1200" b="0" dirty="0">
                          <a:solidFill>
                            <a:schemeClr val="tx1"/>
                          </a:solidFill>
                          <a:effectLst/>
                        </a:rPr>
                        <a:t>0.918919</a:t>
                      </a:r>
                    </a:p>
                  </a:txBody>
                  <a:tcPr marL="76200" marR="76200" marT="38100" marB="381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alpha val="40000"/>
                      </a:schemeClr>
                    </a:solidFill>
                  </a:tcPr>
                </a:tc>
                <a:extLst>
                  <a:ext uri="{0D108BD9-81ED-4DB2-BD59-A6C34878D82A}">
                    <a16:rowId xmlns:a16="http://schemas.microsoft.com/office/drawing/2014/main" val="10003"/>
                  </a:ext>
                </a:extLst>
              </a:tr>
              <a:tr h="432468">
                <a:tc>
                  <a:txBody>
                    <a:bodyPr/>
                    <a:lstStyle/>
                    <a:p>
                      <a:pPr algn="r" fontAlgn="ctr"/>
                      <a:r>
                        <a:rPr lang="en-GB" sz="1200" b="0">
                          <a:solidFill>
                            <a:schemeClr val="tx1"/>
                          </a:solidFill>
                          <a:effectLst/>
                        </a:rPr>
                        <a:t>Random Forest</a:t>
                      </a:r>
                    </a:p>
                  </a:txBody>
                  <a:tcPr marL="76200" marR="76200" marT="38100" marB="38100" anchor="ctr">
                    <a:lnL w="12700" cap="flat" cmpd="sng" algn="ctr">
                      <a:solidFill>
                        <a:schemeClr val="accent2"/>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alpha val="40000"/>
                      </a:schemeClr>
                    </a:solidFill>
                  </a:tcPr>
                </a:tc>
                <a:tc>
                  <a:txBody>
                    <a:bodyPr/>
                    <a:lstStyle/>
                    <a:p>
                      <a:r>
                        <a:rPr lang="en-CH" sz="1200" b="0">
                          <a:solidFill>
                            <a:schemeClr val="tx1"/>
                          </a:solidFill>
                          <a:effectLst/>
                        </a:rPr>
                        <a:t>0.968627</a:t>
                      </a:r>
                    </a:p>
                  </a:txBody>
                  <a:tcPr marL="76200" marR="76200" marT="38100" marB="381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alpha val="40000"/>
                      </a:schemeClr>
                    </a:solidFill>
                  </a:tcPr>
                </a:tc>
                <a:tc>
                  <a:txBody>
                    <a:bodyPr/>
                    <a:lstStyle/>
                    <a:p>
                      <a:r>
                        <a:rPr lang="en-CH" sz="1200" b="0">
                          <a:solidFill>
                            <a:schemeClr val="tx1"/>
                          </a:solidFill>
                          <a:effectLst/>
                        </a:rPr>
                        <a:t>0.975648</a:t>
                      </a:r>
                    </a:p>
                  </a:txBody>
                  <a:tcPr marL="76200" marR="76200" marT="38100" marB="381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alpha val="40000"/>
                      </a:schemeClr>
                    </a:solidFill>
                  </a:tcPr>
                </a:tc>
                <a:tc>
                  <a:txBody>
                    <a:bodyPr/>
                    <a:lstStyle/>
                    <a:p>
                      <a:r>
                        <a:rPr lang="en-CH" sz="1200" b="0">
                          <a:solidFill>
                            <a:schemeClr val="tx1"/>
                          </a:solidFill>
                          <a:effectLst/>
                        </a:rPr>
                        <a:t>0.988737</a:t>
                      </a:r>
                    </a:p>
                  </a:txBody>
                  <a:tcPr marL="76200" marR="76200" marT="38100" marB="381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alpha val="40000"/>
                      </a:schemeClr>
                    </a:solidFill>
                  </a:tcPr>
                </a:tc>
                <a:tc>
                  <a:txBody>
                    <a:bodyPr/>
                    <a:lstStyle/>
                    <a:p>
                      <a:r>
                        <a:rPr lang="en-CH" sz="1200" b="0">
                          <a:solidFill>
                            <a:schemeClr val="tx1"/>
                          </a:solidFill>
                          <a:effectLst/>
                        </a:rPr>
                        <a:t>0.982070</a:t>
                      </a:r>
                    </a:p>
                  </a:txBody>
                  <a:tcPr marL="76200" marR="76200" marT="38100" marB="381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alpha val="40000"/>
                      </a:schemeClr>
                    </a:solidFill>
                  </a:tcPr>
                </a:tc>
                <a:tc>
                  <a:txBody>
                    <a:bodyPr/>
                    <a:lstStyle/>
                    <a:p>
                      <a:r>
                        <a:rPr lang="en-CH" sz="1200" b="0">
                          <a:solidFill>
                            <a:schemeClr val="tx1"/>
                          </a:solidFill>
                          <a:effectLst/>
                        </a:rPr>
                        <a:t>0.945312</a:t>
                      </a:r>
                    </a:p>
                  </a:txBody>
                  <a:tcPr marL="76200" marR="76200" marT="38100" marB="381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alpha val="40000"/>
                      </a:schemeClr>
                    </a:solidFill>
                  </a:tcPr>
                </a:tc>
                <a:tc>
                  <a:txBody>
                    <a:bodyPr/>
                    <a:lstStyle/>
                    <a:p>
                      <a:r>
                        <a:rPr lang="en-CH" sz="1200" b="0" dirty="0">
                          <a:solidFill>
                            <a:schemeClr val="tx1"/>
                          </a:solidFill>
                          <a:effectLst/>
                        </a:rPr>
                        <a:t>0.955357</a:t>
                      </a:r>
                    </a:p>
                  </a:txBody>
                  <a:tcPr marL="76200" marR="76200" marT="38100" marB="381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alpha val="40000"/>
                      </a:schemeClr>
                    </a:solidFill>
                  </a:tcPr>
                </a:tc>
                <a:tc>
                  <a:txBody>
                    <a:bodyPr/>
                    <a:lstStyle/>
                    <a:p>
                      <a:r>
                        <a:rPr lang="en-CH" sz="1200" b="0" dirty="0">
                          <a:solidFill>
                            <a:schemeClr val="tx1"/>
                          </a:solidFill>
                          <a:effectLst/>
                        </a:rPr>
                        <a:t>0.981651</a:t>
                      </a:r>
                    </a:p>
                  </a:txBody>
                  <a:tcPr marL="76200" marR="76200" marT="38100" marB="381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alpha val="40000"/>
                      </a:schemeClr>
                    </a:solidFill>
                  </a:tcPr>
                </a:tc>
                <a:tc>
                  <a:txBody>
                    <a:bodyPr/>
                    <a:lstStyle/>
                    <a:p>
                      <a:r>
                        <a:rPr lang="en-CH" sz="1200" b="0" dirty="0">
                          <a:solidFill>
                            <a:schemeClr val="tx1"/>
                          </a:solidFill>
                          <a:effectLst/>
                        </a:rPr>
                        <a:t>0.968326</a:t>
                      </a:r>
                    </a:p>
                  </a:txBody>
                  <a:tcPr marL="76200" marR="76200" marT="38100" marB="381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alpha val="40000"/>
                      </a:schemeClr>
                    </a:solidFill>
                  </a:tcPr>
                </a:tc>
                <a:extLst>
                  <a:ext uri="{0D108BD9-81ED-4DB2-BD59-A6C34878D82A}">
                    <a16:rowId xmlns:a16="http://schemas.microsoft.com/office/drawing/2014/main" val="68484841"/>
                  </a:ext>
                </a:extLst>
              </a:tr>
              <a:tr h="432468">
                <a:tc>
                  <a:txBody>
                    <a:bodyPr/>
                    <a:lstStyle/>
                    <a:p>
                      <a:pPr algn="r" fontAlgn="ctr"/>
                      <a:r>
                        <a:rPr lang="en-GB" sz="1200" b="0">
                          <a:solidFill>
                            <a:schemeClr val="tx1"/>
                          </a:solidFill>
                          <a:effectLst/>
                        </a:rPr>
                        <a:t>XGBoost</a:t>
                      </a:r>
                    </a:p>
                  </a:txBody>
                  <a:tcPr marL="76200" marR="76200" marT="38100" marB="38100" anchor="ctr">
                    <a:lnL w="12700" cap="flat" cmpd="sng" algn="ctr">
                      <a:solidFill>
                        <a:schemeClr val="accent2"/>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alpha val="40000"/>
                      </a:schemeClr>
                    </a:solidFill>
                  </a:tcPr>
                </a:tc>
                <a:tc>
                  <a:txBody>
                    <a:bodyPr/>
                    <a:lstStyle/>
                    <a:p>
                      <a:r>
                        <a:rPr lang="en-CH" sz="1200" b="0">
                          <a:solidFill>
                            <a:schemeClr val="tx1"/>
                          </a:solidFill>
                          <a:effectLst/>
                        </a:rPr>
                        <a:t>0.966667</a:t>
                      </a:r>
                    </a:p>
                  </a:txBody>
                  <a:tcPr marL="76200" marR="76200" marT="38100" marB="381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alpha val="40000"/>
                      </a:schemeClr>
                    </a:solidFill>
                  </a:tcPr>
                </a:tc>
                <a:tc>
                  <a:txBody>
                    <a:bodyPr/>
                    <a:lstStyle/>
                    <a:p>
                      <a:r>
                        <a:rPr lang="en-CH" sz="1200" b="0" dirty="0">
                          <a:solidFill>
                            <a:schemeClr val="tx1"/>
                          </a:solidFill>
                          <a:effectLst/>
                        </a:rPr>
                        <a:t>0.973478</a:t>
                      </a:r>
                    </a:p>
                  </a:txBody>
                  <a:tcPr marL="76200" marR="76200" marT="38100" marB="381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alpha val="40000"/>
                      </a:schemeClr>
                    </a:solidFill>
                  </a:tcPr>
                </a:tc>
                <a:tc>
                  <a:txBody>
                    <a:bodyPr/>
                    <a:lstStyle/>
                    <a:p>
                      <a:r>
                        <a:rPr lang="en-CH" sz="1200" b="0">
                          <a:solidFill>
                            <a:schemeClr val="tx1"/>
                          </a:solidFill>
                          <a:effectLst/>
                        </a:rPr>
                        <a:t>0.988687</a:t>
                      </a:r>
                    </a:p>
                  </a:txBody>
                  <a:tcPr marL="76200" marR="76200" marT="38100" marB="381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alpha val="40000"/>
                      </a:schemeClr>
                    </a:solidFill>
                  </a:tcPr>
                </a:tc>
                <a:tc>
                  <a:txBody>
                    <a:bodyPr/>
                    <a:lstStyle/>
                    <a:p>
                      <a:r>
                        <a:rPr lang="en-CH" sz="1200" b="0">
                          <a:solidFill>
                            <a:schemeClr val="tx1"/>
                          </a:solidFill>
                          <a:effectLst/>
                        </a:rPr>
                        <a:t>0.980974</a:t>
                      </a:r>
                    </a:p>
                  </a:txBody>
                  <a:tcPr marL="76200" marR="76200" marT="38100" marB="381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alpha val="40000"/>
                      </a:schemeClr>
                    </a:solidFill>
                  </a:tcPr>
                </a:tc>
                <a:tc>
                  <a:txBody>
                    <a:bodyPr/>
                    <a:lstStyle/>
                    <a:p>
                      <a:r>
                        <a:rPr lang="en-CH" sz="1200" b="0" dirty="0">
                          <a:solidFill>
                            <a:schemeClr val="tx1"/>
                          </a:solidFill>
                          <a:effectLst/>
                        </a:rPr>
                        <a:t>0.945312</a:t>
                      </a:r>
                    </a:p>
                  </a:txBody>
                  <a:tcPr marL="76200" marR="76200" marT="38100" marB="381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alpha val="40000"/>
                      </a:schemeClr>
                    </a:solidFill>
                  </a:tcPr>
                </a:tc>
                <a:tc>
                  <a:txBody>
                    <a:bodyPr/>
                    <a:lstStyle/>
                    <a:p>
                      <a:r>
                        <a:rPr lang="en-CH" sz="1200" b="0" dirty="0">
                          <a:solidFill>
                            <a:schemeClr val="tx1"/>
                          </a:solidFill>
                          <a:effectLst/>
                        </a:rPr>
                        <a:t>0.963636</a:t>
                      </a:r>
                    </a:p>
                  </a:txBody>
                  <a:tcPr marL="76200" marR="76200" marT="38100" marB="381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alpha val="40000"/>
                      </a:schemeClr>
                    </a:solidFill>
                  </a:tcPr>
                </a:tc>
                <a:tc>
                  <a:txBody>
                    <a:bodyPr/>
                    <a:lstStyle/>
                    <a:p>
                      <a:r>
                        <a:rPr lang="en-CH" sz="1200" b="0" dirty="0">
                          <a:solidFill>
                            <a:schemeClr val="tx1"/>
                          </a:solidFill>
                          <a:effectLst/>
                        </a:rPr>
                        <a:t>0.972477</a:t>
                      </a:r>
                    </a:p>
                  </a:txBody>
                  <a:tcPr marL="76200" marR="76200" marT="38100" marB="381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alpha val="40000"/>
                      </a:schemeClr>
                    </a:solidFill>
                  </a:tcPr>
                </a:tc>
                <a:tc>
                  <a:txBody>
                    <a:bodyPr/>
                    <a:lstStyle/>
                    <a:p>
                      <a:r>
                        <a:rPr lang="en-CH" sz="1200" b="0" dirty="0">
                          <a:solidFill>
                            <a:schemeClr val="tx1"/>
                          </a:solidFill>
                          <a:effectLst/>
                        </a:rPr>
                        <a:t>0.968037</a:t>
                      </a:r>
                    </a:p>
                  </a:txBody>
                  <a:tcPr marL="76200" marR="76200" marT="38100" marB="381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alpha val="40000"/>
                      </a:schemeClr>
                    </a:solidFill>
                  </a:tcPr>
                </a:tc>
                <a:extLst>
                  <a:ext uri="{0D108BD9-81ED-4DB2-BD59-A6C34878D82A}">
                    <a16:rowId xmlns:a16="http://schemas.microsoft.com/office/drawing/2014/main" val="1702005684"/>
                  </a:ext>
                </a:extLst>
              </a:tr>
            </a:tbl>
          </a:graphicData>
        </a:graphic>
      </p:graphicFrame>
      <p:sp>
        <p:nvSpPr>
          <p:cNvPr id="23" name="직사각형 22">
            <a:extLst>
              <a:ext uri="{FF2B5EF4-FFF2-40B4-BE49-F238E27FC236}">
                <a16:creationId xmlns:a16="http://schemas.microsoft.com/office/drawing/2014/main" id="{62AB11DF-5DB8-49A8-989A-CC11E11376B8}"/>
              </a:ext>
            </a:extLst>
          </p:cNvPr>
          <p:cNvSpPr/>
          <p:nvPr/>
        </p:nvSpPr>
        <p:spPr>
          <a:xfrm>
            <a:off x="2045033" y="4468735"/>
            <a:ext cx="3986424" cy="1200329"/>
          </a:xfrm>
          <a:prstGeom prst="rect">
            <a:avLst/>
          </a:prstGeom>
        </p:spPr>
        <p:txBody>
          <a:bodyPr wrap="square">
            <a:spAutoFit/>
          </a:bodyPr>
          <a:lstStyle/>
          <a:p>
            <a:r>
              <a:rPr lang="en-US" altLang="ko-KR" sz="1200" b="1" dirty="0">
                <a:solidFill>
                  <a:schemeClr val="tx1">
                    <a:lumMod val="75000"/>
                    <a:lumOff val="25000"/>
                  </a:schemeClr>
                </a:solidFill>
                <a:latin typeface="Helvetica" pitchFamily="2" charset="0"/>
              </a:rPr>
              <a:t>Random Forrest and </a:t>
            </a:r>
            <a:r>
              <a:rPr lang="en-US" altLang="ko-KR" sz="1200" b="1" dirty="0" err="1">
                <a:solidFill>
                  <a:schemeClr val="tx1">
                    <a:lumMod val="75000"/>
                    <a:lumOff val="25000"/>
                  </a:schemeClr>
                </a:solidFill>
                <a:latin typeface="Helvetica" pitchFamily="2" charset="0"/>
              </a:rPr>
              <a:t>XGBoost</a:t>
            </a:r>
            <a:r>
              <a:rPr lang="en-US" altLang="ko-KR" sz="1200" b="1" dirty="0">
                <a:solidFill>
                  <a:schemeClr val="tx1">
                    <a:lumMod val="75000"/>
                    <a:lumOff val="25000"/>
                  </a:schemeClr>
                </a:solidFill>
                <a:latin typeface="Helvetica" pitchFamily="2" charset="0"/>
              </a:rPr>
              <a:t> outperform other models.</a:t>
            </a:r>
          </a:p>
          <a:p>
            <a:endParaRPr lang="en-US" altLang="ko-KR" sz="1200" b="1" dirty="0">
              <a:solidFill>
                <a:schemeClr val="tx1">
                  <a:lumMod val="75000"/>
                  <a:lumOff val="25000"/>
                </a:schemeClr>
              </a:solidFill>
              <a:latin typeface="Helvetica" pitchFamily="2" charset="0"/>
            </a:endParaRPr>
          </a:p>
          <a:p>
            <a:r>
              <a:rPr lang="en-US" altLang="ko-KR" sz="1200" b="1" dirty="0">
                <a:solidFill>
                  <a:schemeClr val="tx1">
                    <a:lumMod val="75000"/>
                    <a:lumOff val="25000"/>
                  </a:schemeClr>
                </a:solidFill>
                <a:latin typeface="Helvetica" pitchFamily="2" charset="0"/>
              </a:rPr>
              <a:t>-&gt; Hyperparameter tuning</a:t>
            </a:r>
          </a:p>
          <a:p>
            <a:endParaRPr lang="en-US" altLang="ko-KR" sz="1200" b="1" dirty="0">
              <a:solidFill>
                <a:schemeClr val="tx1">
                  <a:lumMod val="75000"/>
                  <a:lumOff val="25000"/>
                </a:schemeClr>
              </a:solidFill>
              <a:latin typeface="Helvetica" pitchFamily="2" charset="0"/>
            </a:endParaRPr>
          </a:p>
          <a:p>
            <a:r>
              <a:rPr lang="en-US" altLang="ko-KR" sz="1200" b="1" dirty="0">
                <a:solidFill>
                  <a:schemeClr val="tx1">
                    <a:lumMod val="75000"/>
                    <a:lumOff val="25000"/>
                  </a:schemeClr>
                </a:solidFill>
                <a:latin typeface="Helvetica" pitchFamily="2" charset="0"/>
              </a:rPr>
              <a:t>_&gt; Confusion Matrix: TP=107, TN=15, FP=4, FN=2</a:t>
            </a:r>
          </a:p>
        </p:txBody>
      </p:sp>
    </p:spTree>
    <p:extLst>
      <p:ext uri="{BB962C8B-B14F-4D97-AF65-F5344CB8AC3E}">
        <p14:creationId xmlns:p14="http://schemas.microsoft.com/office/powerpoint/2010/main" val="2237534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20">
            <a:extLst>
              <a:ext uri="{FF2B5EF4-FFF2-40B4-BE49-F238E27FC236}">
                <a16:creationId xmlns:a16="http://schemas.microsoft.com/office/drawing/2014/main" id="{8455F71B-2E0A-4909-999E-8222BB9CC441}"/>
              </a:ext>
            </a:extLst>
          </p:cNvPr>
          <p:cNvGrpSpPr/>
          <p:nvPr/>
        </p:nvGrpSpPr>
        <p:grpSpPr>
          <a:xfrm>
            <a:off x="1474611" y="4167114"/>
            <a:ext cx="243607" cy="3469460"/>
            <a:chOff x="1379920" y="1650572"/>
            <a:chExt cx="239752" cy="3607229"/>
          </a:xfrm>
        </p:grpSpPr>
        <p:sp>
          <p:nvSpPr>
            <p:cNvPr id="37" name="Rectangle 22">
              <a:extLst>
                <a:ext uri="{FF2B5EF4-FFF2-40B4-BE49-F238E27FC236}">
                  <a16:creationId xmlns:a16="http://schemas.microsoft.com/office/drawing/2014/main" id="{C6233278-5B23-4605-BC76-D0C32D31FD37}"/>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8" name="Group 23">
              <a:extLst>
                <a:ext uri="{FF2B5EF4-FFF2-40B4-BE49-F238E27FC236}">
                  <a16:creationId xmlns:a16="http://schemas.microsoft.com/office/drawing/2014/main" id="{C180C2F6-112B-44E0-82E6-8B960A0C680D}"/>
                </a:ext>
              </a:extLst>
            </p:cNvPr>
            <p:cNvGrpSpPr/>
            <p:nvPr userDrawn="1"/>
          </p:nvGrpSpPr>
          <p:grpSpPr>
            <a:xfrm>
              <a:off x="1407705" y="5045834"/>
              <a:ext cx="211967" cy="211967"/>
              <a:chOff x="1549420" y="5712364"/>
              <a:chExt cx="312583" cy="312583"/>
            </a:xfrm>
          </p:grpSpPr>
          <p:sp>
            <p:nvSpPr>
              <p:cNvPr id="39" name="Oval 24">
                <a:extLst>
                  <a:ext uri="{FF2B5EF4-FFF2-40B4-BE49-F238E27FC236}">
                    <a16:creationId xmlns:a16="http://schemas.microsoft.com/office/drawing/2014/main" id="{0DB06920-53BC-4AD6-BC96-40A6577599D8}"/>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0" name="Rounded Rectangle 25">
                <a:extLst>
                  <a:ext uri="{FF2B5EF4-FFF2-40B4-BE49-F238E27FC236}">
                    <a16:creationId xmlns:a16="http://schemas.microsoft.com/office/drawing/2014/main" id="{1DBFE262-2875-40C6-B9AF-81BACD047FB2}"/>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latin typeface="Helvetica" pitchFamily="2" charset="0"/>
              </a:rPr>
              <a:t>Feature Importance</a:t>
            </a:r>
          </a:p>
        </p:txBody>
      </p:sp>
      <p:pic>
        <p:nvPicPr>
          <p:cNvPr id="44" name="Picture 43" descr="Chart, funnel chart&#10;&#10;Description automatically generated">
            <a:extLst>
              <a:ext uri="{FF2B5EF4-FFF2-40B4-BE49-F238E27FC236}">
                <a16:creationId xmlns:a16="http://schemas.microsoft.com/office/drawing/2014/main" id="{625A87A5-6D04-6192-B65A-A966A76DA1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10056"/>
            <a:ext cx="12192000" cy="4876800"/>
          </a:xfrm>
          <a:prstGeom prst="rect">
            <a:avLst/>
          </a:prstGeom>
        </p:spPr>
      </p:pic>
    </p:spTree>
    <p:extLst>
      <p:ext uri="{BB962C8B-B14F-4D97-AF65-F5344CB8AC3E}">
        <p14:creationId xmlns:p14="http://schemas.microsoft.com/office/powerpoint/2010/main" val="1693104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latin typeface="Helvetica" pitchFamily="2" charset="0"/>
              </a:rPr>
              <a:t>Solution &amp; Discussion </a:t>
            </a:r>
          </a:p>
        </p:txBody>
      </p:sp>
      <p:grpSp>
        <p:nvGrpSpPr>
          <p:cNvPr id="3" name="Group 2">
            <a:extLst>
              <a:ext uri="{FF2B5EF4-FFF2-40B4-BE49-F238E27FC236}">
                <a16:creationId xmlns:a16="http://schemas.microsoft.com/office/drawing/2014/main" id="{44BE15F8-3BF3-41F7-9C0B-01ACCBBC0327}"/>
              </a:ext>
            </a:extLst>
          </p:cNvPr>
          <p:cNvGrpSpPr/>
          <p:nvPr/>
        </p:nvGrpSpPr>
        <p:grpSpPr>
          <a:xfrm>
            <a:off x="985435" y="1706122"/>
            <a:ext cx="4536504" cy="4398990"/>
            <a:chOff x="683568" y="1767665"/>
            <a:chExt cx="4536504" cy="4398990"/>
          </a:xfrm>
        </p:grpSpPr>
        <p:grpSp>
          <p:nvGrpSpPr>
            <p:cNvPr id="4" name="Group 3">
              <a:extLst>
                <a:ext uri="{FF2B5EF4-FFF2-40B4-BE49-F238E27FC236}">
                  <a16:creationId xmlns:a16="http://schemas.microsoft.com/office/drawing/2014/main" id="{C4063718-E1C9-4E09-8A04-0D80A8ABC104}"/>
                </a:ext>
              </a:extLst>
            </p:cNvPr>
            <p:cNvGrpSpPr/>
            <p:nvPr/>
          </p:nvGrpSpPr>
          <p:grpSpPr>
            <a:xfrm>
              <a:off x="683568" y="1767665"/>
              <a:ext cx="1694196" cy="1406401"/>
              <a:chOff x="971600" y="1733231"/>
              <a:chExt cx="1620000" cy="1440000"/>
            </a:xfrm>
          </p:grpSpPr>
          <p:sp>
            <p:nvSpPr>
              <p:cNvPr id="20" name="Hexagon 19">
                <a:extLst>
                  <a:ext uri="{FF2B5EF4-FFF2-40B4-BE49-F238E27FC236}">
                    <a16:creationId xmlns:a16="http://schemas.microsoft.com/office/drawing/2014/main" id="{DAEA82B1-9E9C-4CD5-AF3F-1DB7C7481EFB}"/>
                  </a:ext>
                </a:extLst>
              </p:cNvPr>
              <p:cNvSpPr/>
              <p:nvPr/>
            </p:nvSpPr>
            <p:spPr>
              <a:xfrm>
                <a:off x="971600" y="1733231"/>
                <a:ext cx="1620000" cy="1440000"/>
              </a:xfrm>
              <a:prstGeom prst="hexagon">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Helvetica" pitchFamily="2" charset="0"/>
                </a:endParaRPr>
              </a:p>
            </p:txBody>
          </p:sp>
          <p:sp>
            <p:nvSpPr>
              <p:cNvPr id="21" name="Hexagon 20">
                <a:extLst>
                  <a:ext uri="{FF2B5EF4-FFF2-40B4-BE49-F238E27FC236}">
                    <a16:creationId xmlns:a16="http://schemas.microsoft.com/office/drawing/2014/main" id="{B9B4B75F-B23B-4C91-B000-50F5DB9717A9}"/>
                  </a:ext>
                </a:extLst>
              </p:cNvPr>
              <p:cNvSpPr/>
              <p:nvPr/>
            </p:nvSpPr>
            <p:spPr>
              <a:xfrm>
                <a:off x="1061600" y="1805231"/>
                <a:ext cx="1440000" cy="1296000"/>
              </a:xfrm>
              <a:prstGeom prst="hexagon">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Helvetica" pitchFamily="2" charset="0"/>
                </a:endParaRPr>
              </a:p>
            </p:txBody>
          </p:sp>
        </p:grpSp>
        <p:grpSp>
          <p:nvGrpSpPr>
            <p:cNvPr id="5" name="Group 4">
              <a:extLst>
                <a:ext uri="{FF2B5EF4-FFF2-40B4-BE49-F238E27FC236}">
                  <a16:creationId xmlns:a16="http://schemas.microsoft.com/office/drawing/2014/main" id="{5545F361-17B8-4734-972F-4581AE6CA55A}"/>
                </a:ext>
              </a:extLst>
            </p:cNvPr>
            <p:cNvGrpSpPr/>
            <p:nvPr/>
          </p:nvGrpSpPr>
          <p:grpSpPr>
            <a:xfrm>
              <a:off x="683568" y="3263960"/>
              <a:ext cx="1694196" cy="1406401"/>
              <a:chOff x="971600" y="1733231"/>
              <a:chExt cx="1620000" cy="1440000"/>
            </a:xfrm>
          </p:grpSpPr>
          <p:sp>
            <p:nvSpPr>
              <p:cNvPr id="18" name="Hexagon 17">
                <a:extLst>
                  <a:ext uri="{FF2B5EF4-FFF2-40B4-BE49-F238E27FC236}">
                    <a16:creationId xmlns:a16="http://schemas.microsoft.com/office/drawing/2014/main" id="{07A558D1-F007-4083-9BD6-399FAEDD279A}"/>
                  </a:ext>
                </a:extLst>
              </p:cNvPr>
              <p:cNvSpPr/>
              <p:nvPr/>
            </p:nvSpPr>
            <p:spPr>
              <a:xfrm>
                <a:off x="971600" y="1733231"/>
                <a:ext cx="1620000" cy="1440000"/>
              </a:xfrm>
              <a:prstGeom prst="hexagon">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Helvetica" pitchFamily="2" charset="0"/>
                </a:endParaRPr>
              </a:p>
            </p:txBody>
          </p:sp>
          <p:sp>
            <p:nvSpPr>
              <p:cNvPr id="19" name="Hexagon 18">
                <a:extLst>
                  <a:ext uri="{FF2B5EF4-FFF2-40B4-BE49-F238E27FC236}">
                    <a16:creationId xmlns:a16="http://schemas.microsoft.com/office/drawing/2014/main" id="{79595459-F71A-4912-8EA4-C3236DBF8DDF}"/>
                  </a:ext>
                </a:extLst>
              </p:cNvPr>
              <p:cNvSpPr/>
              <p:nvPr/>
            </p:nvSpPr>
            <p:spPr>
              <a:xfrm>
                <a:off x="1061600" y="1805231"/>
                <a:ext cx="1440000" cy="1296000"/>
              </a:xfrm>
              <a:prstGeom prst="hexagon">
                <a:avLst/>
              </a:pr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latin typeface="Helvetica" pitchFamily="2" charset="0"/>
                </a:endParaRPr>
              </a:p>
            </p:txBody>
          </p:sp>
        </p:grpSp>
        <p:grpSp>
          <p:nvGrpSpPr>
            <p:cNvPr id="6" name="Group 5">
              <a:extLst>
                <a:ext uri="{FF2B5EF4-FFF2-40B4-BE49-F238E27FC236}">
                  <a16:creationId xmlns:a16="http://schemas.microsoft.com/office/drawing/2014/main" id="{EE7E55E6-BF90-469E-BEB1-FD501D86DB06}"/>
                </a:ext>
              </a:extLst>
            </p:cNvPr>
            <p:cNvGrpSpPr/>
            <p:nvPr/>
          </p:nvGrpSpPr>
          <p:grpSpPr>
            <a:xfrm>
              <a:off x="683568" y="4760254"/>
              <a:ext cx="1694196" cy="1406401"/>
              <a:chOff x="971600" y="1733231"/>
              <a:chExt cx="1620000" cy="1440000"/>
            </a:xfrm>
          </p:grpSpPr>
          <p:sp>
            <p:nvSpPr>
              <p:cNvPr id="16" name="Hexagon 15">
                <a:extLst>
                  <a:ext uri="{FF2B5EF4-FFF2-40B4-BE49-F238E27FC236}">
                    <a16:creationId xmlns:a16="http://schemas.microsoft.com/office/drawing/2014/main" id="{913B3B86-4902-4E2B-87EB-AC0CCD7E9757}"/>
                  </a:ext>
                </a:extLst>
              </p:cNvPr>
              <p:cNvSpPr/>
              <p:nvPr/>
            </p:nvSpPr>
            <p:spPr>
              <a:xfrm>
                <a:off x="971600" y="1733231"/>
                <a:ext cx="1620000" cy="1440000"/>
              </a:xfrm>
              <a:prstGeom prst="hexagon">
                <a:avLst/>
              </a:prstGeom>
              <a:no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Helvetica" pitchFamily="2" charset="0"/>
                </a:endParaRPr>
              </a:p>
            </p:txBody>
          </p:sp>
          <p:sp>
            <p:nvSpPr>
              <p:cNvPr id="17" name="Hexagon 16">
                <a:extLst>
                  <a:ext uri="{FF2B5EF4-FFF2-40B4-BE49-F238E27FC236}">
                    <a16:creationId xmlns:a16="http://schemas.microsoft.com/office/drawing/2014/main" id="{76552A09-03BB-4365-97FE-210943A7F6B5}"/>
                  </a:ext>
                </a:extLst>
              </p:cNvPr>
              <p:cNvSpPr/>
              <p:nvPr/>
            </p:nvSpPr>
            <p:spPr>
              <a:xfrm>
                <a:off x="1061600" y="1805231"/>
                <a:ext cx="1440000" cy="1296000"/>
              </a:xfrm>
              <a:prstGeom prst="hexagon">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Helvetica" pitchFamily="2" charset="0"/>
                </a:endParaRPr>
              </a:p>
            </p:txBody>
          </p:sp>
        </p:grpSp>
        <p:grpSp>
          <p:nvGrpSpPr>
            <p:cNvPr id="7" name="Group 6">
              <a:extLst>
                <a:ext uri="{FF2B5EF4-FFF2-40B4-BE49-F238E27FC236}">
                  <a16:creationId xmlns:a16="http://schemas.microsoft.com/office/drawing/2014/main" id="{E4328F96-5BCE-46C9-9057-5261816F3137}"/>
                </a:ext>
              </a:extLst>
            </p:cNvPr>
            <p:cNvGrpSpPr/>
            <p:nvPr/>
          </p:nvGrpSpPr>
          <p:grpSpPr>
            <a:xfrm>
              <a:off x="2104722" y="2533698"/>
              <a:ext cx="1694196" cy="1406401"/>
              <a:chOff x="971600" y="1733231"/>
              <a:chExt cx="1620000" cy="1440000"/>
            </a:xfrm>
          </p:grpSpPr>
          <p:sp>
            <p:nvSpPr>
              <p:cNvPr id="14" name="Hexagon 13">
                <a:extLst>
                  <a:ext uri="{FF2B5EF4-FFF2-40B4-BE49-F238E27FC236}">
                    <a16:creationId xmlns:a16="http://schemas.microsoft.com/office/drawing/2014/main" id="{5F54BD27-C871-4746-A5D3-5392DEC438B5}"/>
                  </a:ext>
                </a:extLst>
              </p:cNvPr>
              <p:cNvSpPr/>
              <p:nvPr/>
            </p:nvSpPr>
            <p:spPr>
              <a:xfrm>
                <a:off x="971600" y="1733231"/>
                <a:ext cx="1620000" cy="1440000"/>
              </a:xfrm>
              <a:prstGeom prst="hexagon">
                <a:avLst/>
              </a:prstGeom>
              <a:no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Helvetica" pitchFamily="2" charset="0"/>
                </a:endParaRPr>
              </a:p>
            </p:txBody>
          </p:sp>
          <p:sp>
            <p:nvSpPr>
              <p:cNvPr id="15" name="Hexagon 14">
                <a:extLst>
                  <a:ext uri="{FF2B5EF4-FFF2-40B4-BE49-F238E27FC236}">
                    <a16:creationId xmlns:a16="http://schemas.microsoft.com/office/drawing/2014/main" id="{D8801872-4A35-4A9A-9D9B-9871ADCB5A43}"/>
                  </a:ext>
                </a:extLst>
              </p:cNvPr>
              <p:cNvSpPr/>
              <p:nvPr/>
            </p:nvSpPr>
            <p:spPr>
              <a:xfrm>
                <a:off x="1061600" y="1805231"/>
                <a:ext cx="1440000" cy="1296000"/>
              </a:xfrm>
              <a:prstGeom prst="hexagon">
                <a:avLst/>
              </a:prstGeom>
              <a:solidFill>
                <a:schemeClr val="accent6"/>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latin typeface="Helvetica" pitchFamily="2" charset="0"/>
                </a:endParaRPr>
              </a:p>
            </p:txBody>
          </p:sp>
        </p:grpSp>
        <p:grpSp>
          <p:nvGrpSpPr>
            <p:cNvPr id="8" name="Group 7">
              <a:extLst>
                <a:ext uri="{FF2B5EF4-FFF2-40B4-BE49-F238E27FC236}">
                  <a16:creationId xmlns:a16="http://schemas.microsoft.com/office/drawing/2014/main" id="{E88AE029-2C2A-4CB8-AEA2-9060713FF0BB}"/>
                </a:ext>
              </a:extLst>
            </p:cNvPr>
            <p:cNvGrpSpPr/>
            <p:nvPr/>
          </p:nvGrpSpPr>
          <p:grpSpPr>
            <a:xfrm>
              <a:off x="2104722" y="4029991"/>
              <a:ext cx="1694196" cy="1406401"/>
              <a:chOff x="971600" y="1733231"/>
              <a:chExt cx="1620000" cy="1440000"/>
            </a:xfrm>
          </p:grpSpPr>
          <p:sp>
            <p:nvSpPr>
              <p:cNvPr id="12" name="Hexagon 11">
                <a:extLst>
                  <a:ext uri="{FF2B5EF4-FFF2-40B4-BE49-F238E27FC236}">
                    <a16:creationId xmlns:a16="http://schemas.microsoft.com/office/drawing/2014/main" id="{E8E8045A-4704-449A-A158-6BBF95CCF0E6}"/>
                  </a:ext>
                </a:extLst>
              </p:cNvPr>
              <p:cNvSpPr/>
              <p:nvPr/>
            </p:nvSpPr>
            <p:spPr>
              <a:xfrm>
                <a:off x="971600" y="1733231"/>
                <a:ext cx="1620000" cy="1440000"/>
              </a:xfrm>
              <a:prstGeom prst="hexagon">
                <a:avLst/>
              </a:prstGeom>
              <a:no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Helvetica" pitchFamily="2" charset="0"/>
                </a:endParaRPr>
              </a:p>
            </p:txBody>
          </p:sp>
          <p:sp>
            <p:nvSpPr>
              <p:cNvPr id="13" name="Hexagon 12">
                <a:extLst>
                  <a:ext uri="{FF2B5EF4-FFF2-40B4-BE49-F238E27FC236}">
                    <a16:creationId xmlns:a16="http://schemas.microsoft.com/office/drawing/2014/main" id="{8F9E8758-7B34-44FD-B7F6-FC7A4306A46A}"/>
                  </a:ext>
                </a:extLst>
              </p:cNvPr>
              <p:cNvSpPr/>
              <p:nvPr/>
            </p:nvSpPr>
            <p:spPr>
              <a:xfrm>
                <a:off x="1061600" y="1805231"/>
                <a:ext cx="1440000" cy="1296000"/>
              </a:xfrm>
              <a:prstGeom prst="hexagon">
                <a:avLst/>
              </a:prstGeom>
              <a:solidFill>
                <a:schemeClr val="accent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Helvetica" pitchFamily="2" charset="0"/>
                </a:endParaRPr>
              </a:p>
            </p:txBody>
          </p:sp>
        </p:grpSp>
        <p:grpSp>
          <p:nvGrpSpPr>
            <p:cNvPr id="9" name="Group 8">
              <a:extLst>
                <a:ext uri="{FF2B5EF4-FFF2-40B4-BE49-F238E27FC236}">
                  <a16:creationId xmlns:a16="http://schemas.microsoft.com/office/drawing/2014/main" id="{8A3614B9-542D-4F30-A0A3-4E40F0894252}"/>
                </a:ext>
              </a:extLst>
            </p:cNvPr>
            <p:cNvGrpSpPr/>
            <p:nvPr/>
          </p:nvGrpSpPr>
          <p:grpSpPr>
            <a:xfrm>
              <a:off x="3525876" y="3274191"/>
              <a:ext cx="1694196" cy="1406401"/>
              <a:chOff x="971600" y="1733231"/>
              <a:chExt cx="1620000" cy="1440000"/>
            </a:xfrm>
          </p:grpSpPr>
          <p:sp>
            <p:nvSpPr>
              <p:cNvPr id="10" name="Hexagon 9">
                <a:extLst>
                  <a:ext uri="{FF2B5EF4-FFF2-40B4-BE49-F238E27FC236}">
                    <a16:creationId xmlns:a16="http://schemas.microsoft.com/office/drawing/2014/main" id="{BF2BE645-A0A2-4407-A84F-1B5F0BB99527}"/>
                  </a:ext>
                </a:extLst>
              </p:cNvPr>
              <p:cNvSpPr/>
              <p:nvPr/>
            </p:nvSpPr>
            <p:spPr>
              <a:xfrm>
                <a:off x="971600" y="1733231"/>
                <a:ext cx="1620000" cy="1440000"/>
              </a:xfrm>
              <a:prstGeom prst="hexagon">
                <a:avLst/>
              </a:prstGeom>
              <a:no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Helvetica" pitchFamily="2" charset="0"/>
                </a:endParaRPr>
              </a:p>
            </p:txBody>
          </p:sp>
          <p:sp>
            <p:nvSpPr>
              <p:cNvPr id="11" name="Hexagon 10">
                <a:extLst>
                  <a:ext uri="{FF2B5EF4-FFF2-40B4-BE49-F238E27FC236}">
                    <a16:creationId xmlns:a16="http://schemas.microsoft.com/office/drawing/2014/main" id="{A30E1459-46CA-4E82-9ABB-98A2BA68E3AB}"/>
                  </a:ext>
                </a:extLst>
              </p:cNvPr>
              <p:cNvSpPr/>
              <p:nvPr/>
            </p:nvSpPr>
            <p:spPr>
              <a:xfrm>
                <a:off x="1061600" y="1805231"/>
                <a:ext cx="1440000" cy="1296000"/>
              </a:xfrm>
              <a:prstGeom prst="hexagon">
                <a:avLst/>
              </a:prstGeom>
              <a:solidFill>
                <a:schemeClr val="accent5"/>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latin typeface="Helvetica" pitchFamily="2" charset="0"/>
                </a:endParaRPr>
              </a:p>
            </p:txBody>
          </p:sp>
        </p:grpSp>
      </p:grpSp>
      <p:sp>
        <p:nvSpPr>
          <p:cNvPr id="23" name="TextBox 22">
            <a:extLst>
              <a:ext uri="{FF2B5EF4-FFF2-40B4-BE49-F238E27FC236}">
                <a16:creationId xmlns:a16="http://schemas.microsoft.com/office/drawing/2014/main" id="{3580BDE6-A663-4141-87E6-742CEB31490B}"/>
              </a:ext>
            </a:extLst>
          </p:cNvPr>
          <p:cNvSpPr txBox="1"/>
          <p:nvPr/>
        </p:nvSpPr>
        <p:spPr>
          <a:xfrm>
            <a:off x="3913260" y="3766037"/>
            <a:ext cx="1464663" cy="523220"/>
          </a:xfrm>
          <a:prstGeom prst="rect">
            <a:avLst/>
          </a:prstGeom>
          <a:noFill/>
        </p:spPr>
        <p:txBody>
          <a:bodyPr wrap="square" rtlCol="0">
            <a:spAutoFit/>
          </a:bodyPr>
          <a:lstStyle/>
          <a:p>
            <a:pPr algn="ctr"/>
            <a:r>
              <a:rPr lang="en-US" altLang="ko-KR" sz="1400" b="1" dirty="0">
                <a:solidFill>
                  <a:schemeClr val="bg1"/>
                </a:solidFill>
                <a:latin typeface="Helvetica" pitchFamily="2" charset="0"/>
                <a:cs typeface="Arial" pitchFamily="34" charset="0"/>
              </a:rPr>
              <a:t>Failure and Error</a:t>
            </a:r>
            <a:endParaRPr lang="ko-KR" altLang="en-US" sz="1400" b="1" dirty="0">
              <a:solidFill>
                <a:schemeClr val="bg1"/>
              </a:solidFill>
              <a:latin typeface="Helvetica" pitchFamily="2" charset="0"/>
              <a:cs typeface="Arial" pitchFamily="34" charset="0"/>
            </a:endParaRPr>
          </a:p>
        </p:txBody>
      </p:sp>
      <p:sp>
        <p:nvSpPr>
          <p:cNvPr id="26" name="TextBox 25">
            <a:extLst>
              <a:ext uri="{FF2B5EF4-FFF2-40B4-BE49-F238E27FC236}">
                <a16:creationId xmlns:a16="http://schemas.microsoft.com/office/drawing/2014/main" id="{7CF1D22D-C5EC-4C03-9202-ADA5599330DE}"/>
              </a:ext>
            </a:extLst>
          </p:cNvPr>
          <p:cNvSpPr txBox="1"/>
          <p:nvPr/>
        </p:nvSpPr>
        <p:spPr>
          <a:xfrm>
            <a:off x="2521346" y="2905921"/>
            <a:ext cx="1400519" cy="523220"/>
          </a:xfrm>
          <a:prstGeom prst="rect">
            <a:avLst/>
          </a:prstGeom>
          <a:noFill/>
        </p:spPr>
        <p:txBody>
          <a:bodyPr wrap="square" rtlCol="0">
            <a:spAutoFit/>
          </a:bodyPr>
          <a:lstStyle/>
          <a:p>
            <a:pPr algn="ctr"/>
            <a:r>
              <a:rPr lang="en-US" altLang="ko-KR" sz="1400" b="1" dirty="0">
                <a:solidFill>
                  <a:schemeClr val="bg1"/>
                </a:solidFill>
                <a:latin typeface="Helvetica" pitchFamily="2" charset="0"/>
                <a:cs typeface="Arial" pitchFamily="34" charset="0"/>
              </a:rPr>
              <a:t>Smart Contract</a:t>
            </a:r>
            <a:endParaRPr lang="ko-KR" altLang="en-US" sz="1400" b="1" dirty="0">
              <a:solidFill>
                <a:schemeClr val="bg1"/>
              </a:solidFill>
              <a:latin typeface="Helvetica" pitchFamily="2" charset="0"/>
              <a:cs typeface="Arial" pitchFamily="34" charset="0"/>
            </a:endParaRPr>
          </a:p>
        </p:txBody>
      </p:sp>
      <p:sp>
        <p:nvSpPr>
          <p:cNvPr id="29" name="TextBox 28">
            <a:extLst>
              <a:ext uri="{FF2B5EF4-FFF2-40B4-BE49-F238E27FC236}">
                <a16:creationId xmlns:a16="http://schemas.microsoft.com/office/drawing/2014/main" id="{021FC3BF-4DC0-44C3-8504-756564D5B713}"/>
              </a:ext>
            </a:extLst>
          </p:cNvPr>
          <p:cNvSpPr txBox="1"/>
          <p:nvPr/>
        </p:nvSpPr>
        <p:spPr>
          <a:xfrm>
            <a:off x="2569401" y="4346794"/>
            <a:ext cx="1400519" cy="738664"/>
          </a:xfrm>
          <a:prstGeom prst="rect">
            <a:avLst/>
          </a:prstGeom>
          <a:noFill/>
        </p:spPr>
        <p:txBody>
          <a:bodyPr wrap="square" rtlCol="0">
            <a:spAutoFit/>
          </a:bodyPr>
          <a:lstStyle/>
          <a:p>
            <a:pPr algn="ctr"/>
            <a:r>
              <a:rPr lang="en-US" altLang="ko-KR" sz="1400" b="1" dirty="0">
                <a:solidFill>
                  <a:schemeClr val="bg1"/>
                </a:solidFill>
                <a:latin typeface="Helvetica" pitchFamily="2" charset="0"/>
                <a:cs typeface="Arial" pitchFamily="34" charset="0"/>
              </a:rPr>
              <a:t>Transactions Sent and Received</a:t>
            </a:r>
            <a:endParaRPr lang="ko-KR" altLang="en-US" sz="1400" b="1" dirty="0">
              <a:solidFill>
                <a:schemeClr val="bg1"/>
              </a:solidFill>
              <a:latin typeface="Helvetica" pitchFamily="2" charset="0"/>
              <a:cs typeface="Arial" pitchFamily="34" charset="0"/>
            </a:endParaRPr>
          </a:p>
        </p:txBody>
      </p:sp>
      <p:sp>
        <p:nvSpPr>
          <p:cNvPr id="32" name="TextBox 31">
            <a:extLst>
              <a:ext uri="{FF2B5EF4-FFF2-40B4-BE49-F238E27FC236}">
                <a16:creationId xmlns:a16="http://schemas.microsoft.com/office/drawing/2014/main" id="{5204BF29-46C0-465B-8497-09A4303AC613}"/>
              </a:ext>
            </a:extLst>
          </p:cNvPr>
          <p:cNvSpPr txBox="1"/>
          <p:nvPr/>
        </p:nvSpPr>
        <p:spPr>
          <a:xfrm>
            <a:off x="1108151" y="5217896"/>
            <a:ext cx="1400519" cy="307777"/>
          </a:xfrm>
          <a:prstGeom prst="rect">
            <a:avLst/>
          </a:prstGeom>
          <a:noFill/>
        </p:spPr>
        <p:txBody>
          <a:bodyPr wrap="square" rtlCol="0">
            <a:spAutoFit/>
          </a:bodyPr>
          <a:lstStyle/>
          <a:p>
            <a:pPr algn="ctr"/>
            <a:r>
              <a:rPr lang="en-US" altLang="ko-KR" sz="1400" b="1" dirty="0">
                <a:solidFill>
                  <a:schemeClr val="bg1"/>
                </a:solidFill>
                <a:latin typeface="Helvetica" pitchFamily="2" charset="0"/>
                <a:cs typeface="Arial" pitchFamily="34" charset="0"/>
              </a:rPr>
              <a:t>Gas</a:t>
            </a:r>
            <a:endParaRPr lang="ko-KR" altLang="en-US" sz="1400" b="1" dirty="0">
              <a:solidFill>
                <a:schemeClr val="bg1"/>
              </a:solidFill>
              <a:latin typeface="Helvetica" pitchFamily="2" charset="0"/>
              <a:cs typeface="Arial" pitchFamily="34" charset="0"/>
            </a:endParaRPr>
          </a:p>
        </p:txBody>
      </p:sp>
      <p:sp>
        <p:nvSpPr>
          <p:cNvPr id="35" name="TextBox 34">
            <a:extLst>
              <a:ext uri="{FF2B5EF4-FFF2-40B4-BE49-F238E27FC236}">
                <a16:creationId xmlns:a16="http://schemas.microsoft.com/office/drawing/2014/main" id="{4F89CD7D-62BB-43B6-BA88-2F6F59A325F2}"/>
              </a:ext>
            </a:extLst>
          </p:cNvPr>
          <p:cNvSpPr txBox="1"/>
          <p:nvPr/>
        </p:nvSpPr>
        <p:spPr>
          <a:xfrm>
            <a:off x="1129451" y="3730991"/>
            <a:ext cx="1400519" cy="307777"/>
          </a:xfrm>
          <a:prstGeom prst="rect">
            <a:avLst/>
          </a:prstGeom>
          <a:noFill/>
        </p:spPr>
        <p:txBody>
          <a:bodyPr wrap="square" rtlCol="0">
            <a:spAutoFit/>
          </a:bodyPr>
          <a:lstStyle/>
          <a:p>
            <a:pPr algn="ctr"/>
            <a:r>
              <a:rPr lang="en-US" altLang="ko-KR" sz="1400" b="1" dirty="0">
                <a:solidFill>
                  <a:schemeClr val="bg1"/>
                </a:solidFill>
                <a:latin typeface="Helvetica" pitchFamily="2" charset="0"/>
                <a:cs typeface="Arial" pitchFamily="34" charset="0"/>
              </a:rPr>
              <a:t>Value</a:t>
            </a:r>
            <a:endParaRPr lang="ko-KR" altLang="en-US" sz="1400" b="1" dirty="0">
              <a:solidFill>
                <a:schemeClr val="bg1"/>
              </a:solidFill>
              <a:latin typeface="Helvetica" pitchFamily="2" charset="0"/>
              <a:cs typeface="Arial" pitchFamily="34" charset="0"/>
            </a:endParaRPr>
          </a:p>
        </p:txBody>
      </p:sp>
      <p:sp>
        <p:nvSpPr>
          <p:cNvPr id="38" name="TextBox 37">
            <a:extLst>
              <a:ext uri="{FF2B5EF4-FFF2-40B4-BE49-F238E27FC236}">
                <a16:creationId xmlns:a16="http://schemas.microsoft.com/office/drawing/2014/main" id="{0E547C16-491B-4255-92EF-7A4AA667EC8F}"/>
              </a:ext>
            </a:extLst>
          </p:cNvPr>
          <p:cNvSpPr txBox="1"/>
          <p:nvPr/>
        </p:nvSpPr>
        <p:spPr>
          <a:xfrm>
            <a:off x="1129451" y="1949101"/>
            <a:ext cx="1400519" cy="307777"/>
          </a:xfrm>
          <a:prstGeom prst="rect">
            <a:avLst/>
          </a:prstGeom>
          <a:noFill/>
        </p:spPr>
        <p:txBody>
          <a:bodyPr wrap="square" rtlCol="0">
            <a:spAutoFit/>
          </a:bodyPr>
          <a:lstStyle/>
          <a:p>
            <a:pPr algn="ctr"/>
            <a:endParaRPr lang="ko-KR" altLang="en-US" sz="1400" b="1" dirty="0">
              <a:solidFill>
                <a:schemeClr val="bg1"/>
              </a:solidFill>
              <a:latin typeface="Helvetica" pitchFamily="2" charset="0"/>
              <a:cs typeface="Arial" pitchFamily="34" charset="0"/>
            </a:endParaRPr>
          </a:p>
        </p:txBody>
      </p:sp>
      <p:sp>
        <p:nvSpPr>
          <p:cNvPr id="40" name="Rounded Rectangle 40">
            <a:extLst>
              <a:ext uri="{FF2B5EF4-FFF2-40B4-BE49-F238E27FC236}">
                <a16:creationId xmlns:a16="http://schemas.microsoft.com/office/drawing/2014/main" id="{DDFD53B9-E451-4052-93E1-11CBFD8AC3E9}"/>
              </a:ext>
            </a:extLst>
          </p:cNvPr>
          <p:cNvSpPr/>
          <p:nvPr/>
        </p:nvSpPr>
        <p:spPr>
          <a:xfrm>
            <a:off x="6050337" y="2033188"/>
            <a:ext cx="5177440" cy="1009440"/>
          </a:xfrm>
          <a:prstGeom prst="roundRect">
            <a:avLst>
              <a:gd name="adj" fmla="val 0"/>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Helvetica" pitchFamily="2" charset="0"/>
            </a:endParaRPr>
          </a:p>
        </p:txBody>
      </p:sp>
      <p:sp>
        <p:nvSpPr>
          <p:cNvPr id="41" name="Rounded Rectangle 41">
            <a:extLst>
              <a:ext uri="{FF2B5EF4-FFF2-40B4-BE49-F238E27FC236}">
                <a16:creationId xmlns:a16="http://schemas.microsoft.com/office/drawing/2014/main" id="{2601B0D0-A729-46F6-96F2-87F91B32579D}"/>
              </a:ext>
            </a:extLst>
          </p:cNvPr>
          <p:cNvSpPr/>
          <p:nvPr/>
        </p:nvSpPr>
        <p:spPr>
          <a:xfrm>
            <a:off x="6050337" y="3236674"/>
            <a:ext cx="5177440" cy="1090763"/>
          </a:xfrm>
          <a:prstGeom prst="roundRect">
            <a:avLst>
              <a:gd name="adj" fmla="val 0"/>
            </a:avLst>
          </a:pr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Helvetica" pitchFamily="2" charset="0"/>
            </a:endParaRPr>
          </a:p>
        </p:txBody>
      </p:sp>
      <p:sp>
        <p:nvSpPr>
          <p:cNvPr id="42" name="Rounded Rectangle 42">
            <a:extLst>
              <a:ext uri="{FF2B5EF4-FFF2-40B4-BE49-F238E27FC236}">
                <a16:creationId xmlns:a16="http://schemas.microsoft.com/office/drawing/2014/main" id="{8A25CB4F-94F5-4639-B2C8-5E4A09E4C6EA}"/>
              </a:ext>
            </a:extLst>
          </p:cNvPr>
          <p:cNvSpPr/>
          <p:nvPr/>
        </p:nvSpPr>
        <p:spPr>
          <a:xfrm>
            <a:off x="6050337" y="4488622"/>
            <a:ext cx="5177440" cy="1037052"/>
          </a:xfrm>
          <a:prstGeom prst="roundRect">
            <a:avLst>
              <a:gd name="adj" fmla="val 0"/>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Helvetica" pitchFamily="2" charset="0"/>
            </a:endParaRPr>
          </a:p>
        </p:txBody>
      </p:sp>
      <p:sp>
        <p:nvSpPr>
          <p:cNvPr id="44" name="TextBox 43">
            <a:extLst>
              <a:ext uri="{FF2B5EF4-FFF2-40B4-BE49-F238E27FC236}">
                <a16:creationId xmlns:a16="http://schemas.microsoft.com/office/drawing/2014/main" id="{49E6A9E1-FB7F-4E44-8069-052B50AB02D4}"/>
              </a:ext>
            </a:extLst>
          </p:cNvPr>
          <p:cNvSpPr txBox="1"/>
          <p:nvPr/>
        </p:nvSpPr>
        <p:spPr>
          <a:xfrm>
            <a:off x="6309785" y="2353242"/>
            <a:ext cx="4802658" cy="369332"/>
          </a:xfrm>
          <a:prstGeom prst="rect">
            <a:avLst/>
          </a:prstGeom>
          <a:noFill/>
          <a:ln>
            <a:noFill/>
          </a:ln>
        </p:spPr>
        <p:txBody>
          <a:bodyPr wrap="square" rtlCol="0">
            <a:spAutoFit/>
          </a:bodyPr>
          <a:lstStyle/>
          <a:p>
            <a:r>
              <a:rPr lang="en-US" altLang="ko-KR" b="1" dirty="0">
                <a:solidFill>
                  <a:schemeClr val="bg1"/>
                </a:solidFill>
                <a:latin typeface="Helvetica" pitchFamily="2" charset="0"/>
                <a:cs typeface="Arial" pitchFamily="34" charset="0"/>
              </a:rPr>
              <a:t>Vulnerabilities of Smart Contract</a:t>
            </a:r>
            <a:endParaRPr lang="ko-KR" altLang="en-US" b="1" dirty="0">
              <a:solidFill>
                <a:schemeClr val="bg1"/>
              </a:solidFill>
              <a:latin typeface="Helvetica" pitchFamily="2" charset="0"/>
              <a:cs typeface="Arial" pitchFamily="34" charset="0"/>
            </a:endParaRPr>
          </a:p>
        </p:txBody>
      </p:sp>
      <p:sp>
        <p:nvSpPr>
          <p:cNvPr id="48" name="TextBox 47">
            <a:extLst>
              <a:ext uri="{FF2B5EF4-FFF2-40B4-BE49-F238E27FC236}">
                <a16:creationId xmlns:a16="http://schemas.microsoft.com/office/drawing/2014/main" id="{44D16649-704F-47AD-AE11-7C908DE3DDE2}"/>
              </a:ext>
            </a:extLst>
          </p:cNvPr>
          <p:cNvSpPr txBox="1"/>
          <p:nvPr/>
        </p:nvSpPr>
        <p:spPr>
          <a:xfrm>
            <a:off x="6309785" y="3630321"/>
            <a:ext cx="4802658" cy="369332"/>
          </a:xfrm>
          <a:prstGeom prst="rect">
            <a:avLst/>
          </a:prstGeom>
          <a:noFill/>
        </p:spPr>
        <p:txBody>
          <a:bodyPr wrap="square" rtlCol="0">
            <a:spAutoFit/>
          </a:bodyPr>
          <a:lstStyle/>
          <a:p>
            <a:r>
              <a:rPr lang="en-US" altLang="ko-KR" b="1" dirty="0">
                <a:solidFill>
                  <a:schemeClr val="bg1"/>
                </a:solidFill>
                <a:latin typeface="Helvetica" pitchFamily="2" charset="0"/>
                <a:cs typeface="Arial" pitchFamily="34" charset="0"/>
              </a:rPr>
              <a:t>Phishing Scams</a:t>
            </a:r>
            <a:endParaRPr lang="ko-KR" altLang="en-US" b="1" dirty="0">
              <a:solidFill>
                <a:schemeClr val="bg1"/>
              </a:solidFill>
              <a:latin typeface="Helvetica" pitchFamily="2" charset="0"/>
              <a:cs typeface="Arial" pitchFamily="34" charset="0"/>
            </a:endParaRPr>
          </a:p>
        </p:txBody>
      </p:sp>
      <p:sp>
        <p:nvSpPr>
          <p:cNvPr id="51" name="TextBox 50">
            <a:extLst>
              <a:ext uri="{FF2B5EF4-FFF2-40B4-BE49-F238E27FC236}">
                <a16:creationId xmlns:a16="http://schemas.microsoft.com/office/drawing/2014/main" id="{249BB51F-74FF-4FC9-849E-CDCBECAD0715}"/>
              </a:ext>
            </a:extLst>
          </p:cNvPr>
          <p:cNvSpPr txBox="1"/>
          <p:nvPr/>
        </p:nvSpPr>
        <p:spPr>
          <a:xfrm>
            <a:off x="6281191" y="4848564"/>
            <a:ext cx="4802658" cy="369332"/>
          </a:xfrm>
          <a:prstGeom prst="rect">
            <a:avLst/>
          </a:prstGeom>
          <a:noFill/>
        </p:spPr>
        <p:txBody>
          <a:bodyPr wrap="square" rtlCol="0">
            <a:spAutoFit/>
          </a:bodyPr>
          <a:lstStyle/>
          <a:p>
            <a:r>
              <a:rPr lang="en-US" altLang="ko-KR" b="1" dirty="0">
                <a:solidFill>
                  <a:schemeClr val="bg1"/>
                </a:solidFill>
                <a:latin typeface="Helvetica" pitchFamily="2" charset="0"/>
                <a:cs typeface="Arial" pitchFamily="34" charset="0"/>
              </a:rPr>
              <a:t>Detection of Abnormal Value</a:t>
            </a:r>
            <a:endParaRPr lang="ko-KR" altLang="en-US" b="1" dirty="0">
              <a:solidFill>
                <a:schemeClr val="bg1"/>
              </a:solidFill>
              <a:latin typeface="Helvetica" pitchFamily="2" charset="0"/>
              <a:cs typeface="Arial" pitchFamily="34" charset="0"/>
            </a:endParaRPr>
          </a:p>
        </p:txBody>
      </p:sp>
      <p:sp>
        <p:nvSpPr>
          <p:cNvPr id="52" name="TextBox 51">
            <a:extLst>
              <a:ext uri="{FF2B5EF4-FFF2-40B4-BE49-F238E27FC236}">
                <a16:creationId xmlns:a16="http://schemas.microsoft.com/office/drawing/2014/main" id="{265518D3-34F7-B03F-63A3-BAF9C8856E74}"/>
              </a:ext>
            </a:extLst>
          </p:cNvPr>
          <p:cNvSpPr txBox="1"/>
          <p:nvPr/>
        </p:nvSpPr>
        <p:spPr>
          <a:xfrm>
            <a:off x="1168882" y="2224085"/>
            <a:ext cx="1400519" cy="307777"/>
          </a:xfrm>
          <a:prstGeom prst="rect">
            <a:avLst/>
          </a:prstGeom>
          <a:noFill/>
        </p:spPr>
        <p:txBody>
          <a:bodyPr wrap="square" rtlCol="0">
            <a:spAutoFit/>
          </a:bodyPr>
          <a:lstStyle/>
          <a:p>
            <a:pPr algn="ctr"/>
            <a:r>
              <a:rPr lang="en-US" altLang="ko-KR" sz="1400" b="1" dirty="0">
                <a:solidFill>
                  <a:schemeClr val="bg1"/>
                </a:solidFill>
                <a:latin typeface="Helvetica" pitchFamily="2" charset="0"/>
                <a:cs typeface="Arial" pitchFamily="34" charset="0"/>
              </a:rPr>
              <a:t>Time</a:t>
            </a:r>
            <a:endParaRPr lang="ko-KR" altLang="en-US" sz="1400" b="1" dirty="0">
              <a:solidFill>
                <a:schemeClr val="bg1"/>
              </a:solidFill>
              <a:latin typeface="Helvetica" pitchFamily="2" charset="0"/>
              <a:cs typeface="Arial" pitchFamily="34" charset="0"/>
            </a:endParaRPr>
          </a:p>
        </p:txBody>
      </p:sp>
    </p:spTree>
    <p:extLst>
      <p:ext uri="{BB962C8B-B14F-4D97-AF65-F5344CB8AC3E}">
        <p14:creationId xmlns:p14="http://schemas.microsoft.com/office/powerpoint/2010/main" val="4184600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721463" y="489213"/>
            <a:ext cx="3439886" cy="923330"/>
          </a:xfrm>
          <a:prstGeom prst="rect">
            <a:avLst/>
          </a:prstGeom>
          <a:noFill/>
        </p:spPr>
        <p:txBody>
          <a:bodyPr wrap="square" rtlCol="0" anchor="ctr">
            <a:spAutoFit/>
          </a:bodyPr>
          <a:lstStyle/>
          <a:p>
            <a:r>
              <a:rPr lang="en-US" altLang="ko-KR" sz="5400" dirty="0">
                <a:solidFill>
                  <a:schemeClr val="bg1"/>
                </a:solidFill>
                <a:latin typeface="Helvetica" pitchFamily="2" charset="0"/>
                <a:ea typeface="Roboto" panose="02000000000000000000" pitchFamily="2" charset="0"/>
                <a:cs typeface="Arial" pitchFamily="34" charset="0"/>
              </a:rPr>
              <a:t>Content</a:t>
            </a:r>
            <a:endParaRPr lang="ko-KR" altLang="en-US" sz="5400" dirty="0">
              <a:solidFill>
                <a:schemeClr val="bg1"/>
              </a:solidFill>
              <a:latin typeface="Helvetica" pitchFamily="2" charset="0"/>
              <a:cs typeface="Arial" pitchFamily="34" charset="0"/>
            </a:endParaRPr>
          </a:p>
        </p:txBody>
      </p:sp>
      <p:grpSp>
        <p:nvGrpSpPr>
          <p:cNvPr id="11" name="Group 10">
            <a:extLst>
              <a:ext uri="{FF2B5EF4-FFF2-40B4-BE49-F238E27FC236}">
                <a16:creationId xmlns:a16="http://schemas.microsoft.com/office/drawing/2014/main" id="{6F556014-99F2-413F-BA74-B604762B66FA}"/>
              </a:ext>
            </a:extLst>
          </p:cNvPr>
          <p:cNvGrpSpPr/>
          <p:nvPr/>
        </p:nvGrpSpPr>
        <p:grpSpPr>
          <a:xfrm flipV="1">
            <a:off x="3642230" y="895350"/>
            <a:ext cx="7919927" cy="5200650"/>
            <a:chOff x="2995646" y="448561"/>
            <a:chExt cx="8566511" cy="5919461"/>
          </a:xfrm>
        </p:grpSpPr>
        <p:cxnSp>
          <p:nvCxnSpPr>
            <p:cNvPr id="12" name="Straight Connector 11">
              <a:extLst>
                <a:ext uri="{FF2B5EF4-FFF2-40B4-BE49-F238E27FC236}">
                  <a16:creationId xmlns:a16="http://schemas.microsoft.com/office/drawing/2014/main" id="{BD014B18-BA7E-475C-B97A-1C458E8F3644}"/>
                </a:ext>
              </a:extLst>
            </p:cNvPr>
            <p:cNvCxnSpPr>
              <a:cxnSpLocks/>
            </p:cNvCxnSpPr>
            <p:nvPr/>
          </p:nvCxnSpPr>
          <p:spPr>
            <a:xfrm flipV="1">
              <a:off x="4361457" y="448561"/>
              <a:ext cx="0" cy="4873075"/>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59A2D06-9F89-464F-98C2-9BABA2CE2E15}"/>
                </a:ext>
              </a:extLst>
            </p:cNvPr>
            <p:cNvCxnSpPr>
              <a:cxnSpLocks/>
            </p:cNvCxnSpPr>
            <p:nvPr/>
          </p:nvCxnSpPr>
          <p:spPr>
            <a:xfrm flipH="1">
              <a:off x="4361457" y="477136"/>
              <a:ext cx="718165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256552C-DCF3-4A68-B9A4-645E85E698BF}"/>
                </a:ext>
              </a:extLst>
            </p:cNvPr>
            <p:cNvCxnSpPr>
              <a:cxnSpLocks/>
            </p:cNvCxnSpPr>
            <p:nvPr/>
          </p:nvCxnSpPr>
          <p:spPr>
            <a:xfrm flipV="1">
              <a:off x="11543107" y="448561"/>
              <a:ext cx="0" cy="589621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9EDD73A-0B0E-4B3D-BB0A-254E6E118D5A}"/>
                </a:ext>
              </a:extLst>
            </p:cNvPr>
            <p:cNvCxnSpPr>
              <a:cxnSpLocks/>
            </p:cNvCxnSpPr>
            <p:nvPr/>
          </p:nvCxnSpPr>
          <p:spPr>
            <a:xfrm flipH="1">
              <a:off x="2995646" y="6354750"/>
              <a:ext cx="8566511" cy="1327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Rectangle 16">
            <a:extLst>
              <a:ext uri="{FF2B5EF4-FFF2-40B4-BE49-F238E27FC236}">
                <a16:creationId xmlns:a16="http://schemas.microsoft.com/office/drawing/2014/main" id="{EC13879F-D3DB-463F-BF1F-003E841B15E9}"/>
              </a:ext>
            </a:extLst>
          </p:cNvPr>
          <p:cNvSpPr/>
          <p:nvPr/>
        </p:nvSpPr>
        <p:spPr>
          <a:xfrm>
            <a:off x="4563871" y="1527679"/>
            <a:ext cx="682161" cy="682161"/>
          </a:xfrm>
          <a:prstGeom prst="rect">
            <a:avLst/>
          </a:prstGeom>
          <a:solidFill>
            <a:schemeClr val="accent1"/>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pitchFamily="2" charset="0"/>
            </a:endParaRPr>
          </a:p>
        </p:txBody>
      </p:sp>
      <p:sp>
        <p:nvSpPr>
          <p:cNvPr id="18" name="Rectangle 17">
            <a:extLst>
              <a:ext uri="{FF2B5EF4-FFF2-40B4-BE49-F238E27FC236}">
                <a16:creationId xmlns:a16="http://schemas.microsoft.com/office/drawing/2014/main" id="{7536AA1E-6C24-4A66-AAB7-35782BD9DEDB}"/>
              </a:ext>
            </a:extLst>
          </p:cNvPr>
          <p:cNvSpPr/>
          <p:nvPr/>
        </p:nvSpPr>
        <p:spPr>
          <a:xfrm>
            <a:off x="4563871" y="2662622"/>
            <a:ext cx="682161" cy="682161"/>
          </a:xfrm>
          <a:prstGeom prst="rect">
            <a:avLst/>
          </a:prstGeom>
          <a:solidFill>
            <a:schemeClr val="accent2"/>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pitchFamily="2" charset="0"/>
            </a:endParaRPr>
          </a:p>
        </p:txBody>
      </p:sp>
      <p:sp>
        <p:nvSpPr>
          <p:cNvPr id="19" name="Rectangle 18">
            <a:extLst>
              <a:ext uri="{FF2B5EF4-FFF2-40B4-BE49-F238E27FC236}">
                <a16:creationId xmlns:a16="http://schemas.microsoft.com/office/drawing/2014/main" id="{222BD605-3547-4DD5-A740-98710E11C632}"/>
              </a:ext>
            </a:extLst>
          </p:cNvPr>
          <p:cNvSpPr/>
          <p:nvPr/>
        </p:nvSpPr>
        <p:spPr>
          <a:xfrm>
            <a:off x="4563871" y="3797565"/>
            <a:ext cx="682161" cy="682161"/>
          </a:xfrm>
          <a:prstGeom prst="rect">
            <a:avLst/>
          </a:prstGeom>
          <a:solidFill>
            <a:schemeClr val="accent3"/>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pitchFamily="2" charset="0"/>
            </a:endParaRPr>
          </a:p>
        </p:txBody>
      </p:sp>
      <p:sp>
        <p:nvSpPr>
          <p:cNvPr id="20" name="Rectangle 19">
            <a:extLst>
              <a:ext uri="{FF2B5EF4-FFF2-40B4-BE49-F238E27FC236}">
                <a16:creationId xmlns:a16="http://schemas.microsoft.com/office/drawing/2014/main" id="{E3ED01D0-912E-4294-B392-81E77C41E575}"/>
              </a:ext>
            </a:extLst>
          </p:cNvPr>
          <p:cNvSpPr/>
          <p:nvPr/>
        </p:nvSpPr>
        <p:spPr>
          <a:xfrm>
            <a:off x="4563871" y="4932508"/>
            <a:ext cx="682161" cy="682161"/>
          </a:xfrm>
          <a:prstGeom prst="rect">
            <a:avLst/>
          </a:prstGeom>
          <a:solidFill>
            <a:schemeClr val="accent4"/>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pitchFamily="2" charset="0"/>
            </a:endParaRPr>
          </a:p>
        </p:txBody>
      </p:sp>
      <p:sp>
        <p:nvSpPr>
          <p:cNvPr id="21" name="TextBox 20">
            <a:extLst>
              <a:ext uri="{FF2B5EF4-FFF2-40B4-BE49-F238E27FC236}">
                <a16:creationId xmlns:a16="http://schemas.microsoft.com/office/drawing/2014/main" id="{7D323EF9-0205-4F9F-B8A5-5E090FAAA34A}"/>
              </a:ext>
            </a:extLst>
          </p:cNvPr>
          <p:cNvSpPr txBox="1"/>
          <p:nvPr/>
        </p:nvSpPr>
        <p:spPr>
          <a:xfrm>
            <a:off x="4563871" y="1636205"/>
            <a:ext cx="682160" cy="461665"/>
          </a:xfrm>
          <a:prstGeom prst="rect">
            <a:avLst/>
          </a:prstGeom>
          <a:noFill/>
        </p:spPr>
        <p:txBody>
          <a:bodyPr wrap="square" lIns="108000" rIns="108000" rtlCol="0">
            <a:spAutoFit/>
          </a:bodyPr>
          <a:lstStyle/>
          <a:p>
            <a:pPr algn="ctr"/>
            <a:r>
              <a:rPr lang="en-US" altLang="ko-KR" sz="2400" b="1" dirty="0">
                <a:solidFill>
                  <a:schemeClr val="bg1"/>
                </a:solidFill>
                <a:latin typeface="Helvetica" pitchFamily="2" charset="0"/>
                <a:cs typeface="Arial" pitchFamily="34" charset="0"/>
              </a:rPr>
              <a:t>01</a:t>
            </a:r>
            <a:endParaRPr lang="ko-KR" altLang="en-US" sz="2400" b="1" dirty="0">
              <a:solidFill>
                <a:schemeClr val="bg1"/>
              </a:solidFill>
              <a:latin typeface="Helvetica" pitchFamily="2" charset="0"/>
              <a:cs typeface="Arial" pitchFamily="34" charset="0"/>
            </a:endParaRPr>
          </a:p>
        </p:txBody>
      </p:sp>
      <p:sp>
        <p:nvSpPr>
          <p:cNvPr id="22" name="TextBox 21">
            <a:extLst>
              <a:ext uri="{FF2B5EF4-FFF2-40B4-BE49-F238E27FC236}">
                <a16:creationId xmlns:a16="http://schemas.microsoft.com/office/drawing/2014/main" id="{16ACC078-23C6-4647-8F57-42B1FBF321FC}"/>
              </a:ext>
            </a:extLst>
          </p:cNvPr>
          <p:cNvSpPr txBox="1"/>
          <p:nvPr/>
        </p:nvSpPr>
        <p:spPr>
          <a:xfrm>
            <a:off x="4563871" y="2775123"/>
            <a:ext cx="682160" cy="461665"/>
          </a:xfrm>
          <a:prstGeom prst="rect">
            <a:avLst/>
          </a:prstGeom>
          <a:noFill/>
        </p:spPr>
        <p:txBody>
          <a:bodyPr wrap="square" lIns="108000" rIns="108000" rtlCol="0">
            <a:spAutoFit/>
          </a:bodyPr>
          <a:lstStyle/>
          <a:p>
            <a:pPr algn="ctr"/>
            <a:r>
              <a:rPr lang="en-US" altLang="ko-KR" sz="2400" b="1" dirty="0">
                <a:solidFill>
                  <a:schemeClr val="bg1"/>
                </a:solidFill>
                <a:latin typeface="Helvetica" pitchFamily="2" charset="0"/>
                <a:cs typeface="Arial" pitchFamily="34" charset="0"/>
              </a:rPr>
              <a:t>02</a:t>
            </a:r>
            <a:endParaRPr lang="ko-KR" altLang="en-US" sz="2400" b="1" dirty="0">
              <a:solidFill>
                <a:schemeClr val="bg1"/>
              </a:solidFill>
              <a:latin typeface="Helvetica" pitchFamily="2" charset="0"/>
              <a:cs typeface="Arial" pitchFamily="34" charset="0"/>
            </a:endParaRPr>
          </a:p>
        </p:txBody>
      </p:sp>
      <p:sp>
        <p:nvSpPr>
          <p:cNvPr id="23" name="TextBox 22">
            <a:extLst>
              <a:ext uri="{FF2B5EF4-FFF2-40B4-BE49-F238E27FC236}">
                <a16:creationId xmlns:a16="http://schemas.microsoft.com/office/drawing/2014/main" id="{D72A56DB-EE39-4CB4-B347-86EF0DCB3AF7}"/>
              </a:ext>
            </a:extLst>
          </p:cNvPr>
          <p:cNvSpPr txBox="1"/>
          <p:nvPr/>
        </p:nvSpPr>
        <p:spPr>
          <a:xfrm>
            <a:off x="4563871" y="3914041"/>
            <a:ext cx="682160" cy="461665"/>
          </a:xfrm>
          <a:prstGeom prst="rect">
            <a:avLst/>
          </a:prstGeom>
          <a:noFill/>
        </p:spPr>
        <p:txBody>
          <a:bodyPr wrap="square" lIns="108000" rIns="108000" rtlCol="0">
            <a:spAutoFit/>
          </a:bodyPr>
          <a:lstStyle/>
          <a:p>
            <a:pPr algn="ctr"/>
            <a:r>
              <a:rPr lang="en-US" altLang="ko-KR" sz="2400" b="1" dirty="0">
                <a:solidFill>
                  <a:schemeClr val="bg1"/>
                </a:solidFill>
                <a:latin typeface="Helvetica" pitchFamily="2" charset="0"/>
                <a:cs typeface="Arial" pitchFamily="34" charset="0"/>
              </a:rPr>
              <a:t>03</a:t>
            </a:r>
            <a:endParaRPr lang="ko-KR" altLang="en-US" sz="2400" b="1" dirty="0">
              <a:solidFill>
                <a:schemeClr val="bg1"/>
              </a:solidFill>
              <a:latin typeface="Helvetica" pitchFamily="2" charset="0"/>
              <a:cs typeface="Arial" pitchFamily="34" charset="0"/>
            </a:endParaRPr>
          </a:p>
        </p:txBody>
      </p:sp>
      <p:sp>
        <p:nvSpPr>
          <p:cNvPr id="24" name="TextBox 23">
            <a:extLst>
              <a:ext uri="{FF2B5EF4-FFF2-40B4-BE49-F238E27FC236}">
                <a16:creationId xmlns:a16="http://schemas.microsoft.com/office/drawing/2014/main" id="{8FBED384-120E-4CE6-9BEB-99332F464629}"/>
              </a:ext>
            </a:extLst>
          </p:cNvPr>
          <p:cNvSpPr txBox="1"/>
          <p:nvPr/>
        </p:nvSpPr>
        <p:spPr>
          <a:xfrm>
            <a:off x="4563871" y="5052958"/>
            <a:ext cx="682160" cy="461665"/>
          </a:xfrm>
          <a:prstGeom prst="rect">
            <a:avLst/>
          </a:prstGeom>
          <a:noFill/>
        </p:spPr>
        <p:txBody>
          <a:bodyPr wrap="square" lIns="108000" rIns="108000" rtlCol="0">
            <a:spAutoFit/>
          </a:bodyPr>
          <a:lstStyle/>
          <a:p>
            <a:pPr algn="ctr"/>
            <a:r>
              <a:rPr lang="en-US" altLang="ko-KR" sz="2400" b="1" dirty="0">
                <a:solidFill>
                  <a:schemeClr val="bg1"/>
                </a:solidFill>
                <a:latin typeface="Helvetica" pitchFamily="2" charset="0"/>
                <a:cs typeface="Arial" pitchFamily="34" charset="0"/>
              </a:rPr>
              <a:t>04</a:t>
            </a:r>
            <a:endParaRPr lang="ko-KR" altLang="en-US" sz="2400" b="1" dirty="0">
              <a:solidFill>
                <a:schemeClr val="bg1"/>
              </a:solidFill>
              <a:latin typeface="Helvetica" pitchFamily="2" charset="0"/>
              <a:cs typeface="Arial" pitchFamily="34" charset="0"/>
            </a:endParaRPr>
          </a:p>
        </p:txBody>
      </p:sp>
      <p:grpSp>
        <p:nvGrpSpPr>
          <p:cNvPr id="2" name="Group 1">
            <a:extLst>
              <a:ext uri="{FF2B5EF4-FFF2-40B4-BE49-F238E27FC236}">
                <a16:creationId xmlns:a16="http://schemas.microsoft.com/office/drawing/2014/main" id="{564B11D4-8792-4129-9386-778220BB9997}"/>
              </a:ext>
            </a:extLst>
          </p:cNvPr>
          <p:cNvGrpSpPr/>
          <p:nvPr/>
        </p:nvGrpSpPr>
        <p:grpSpPr>
          <a:xfrm>
            <a:off x="5672289" y="1359279"/>
            <a:ext cx="5433858" cy="749121"/>
            <a:chOff x="5794723" y="1703980"/>
            <a:chExt cx="4507693" cy="749121"/>
          </a:xfrm>
        </p:grpSpPr>
        <p:sp>
          <p:nvSpPr>
            <p:cNvPr id="25" name="TextBox 24">
              <a:extLst>
                <a:ext uri="{FF2B5EF4-FFF2-40B4-BE49-F238E27FC236}">
                  <a16:creationId xmlns:a16="http://schemas.microsoft.com/office/drawing/2014/main" id="{FDFAFFC2-49C2-42CC-B247-699946E3A89B}"/>
                </a:ext>
              </a:extLst>
            </p:cNvPr>
            <p:cNvSpPr txBox="1"/>
            <p:nvPr/>
          </p:nvSpPr>
          <p:spPr>
            <a:xfrm>
              <a:off x="5794724" y="2176102"/>
              <a:ext cx="4507692" cy="276999"/>
            </a:xfrm>
            <a:prstGeom prst="rect">
              <a:avLst/>
            </a:prstGeom>
            <a:noFill/>
          </p:spPr>
          <p:txBody>
            <a:bodyPr wrap="square" rtlCol="0">
              <a:spAutoFit/>
            </a:bodyPr>
            <a:lstStyle/>
            <a:p>
              <a:r>
                <a:rPr lang="en-US" altLang="ko-KR" sz="1200" dirty="0">
                  <a:solidFill>
                    <a:schemeClr val="bg1"/>
                  </a:solidFill>
                  <a:latin typeface="Helvetica" pitchFamily="2" charset="0"/>
                  <a:cs typeface="Arial" pitchFamily="34" charset="0"/>
                </a:rPr>
                <a:t>Malicious Ethereum addresses Detection</a:t>
              </a:r>
            </a:p>
          </p:txBody>
        </p:sp>
        <p:sp>
          <p:nvSpPr>
            <p:cNvPr id="26" name="TextBox 25">
              <a:extLst>
                <a:ext uri="{FF2B5EF4-FFF2-40B4-BE49-F238E27FC236}">
                  <a16:creationId xmlns:a16="http://schemas.microsoft.com/office/drawing/2014/main" id="{84237A53-2FA2-41CA-A145-17EF09ABAB64}"/>
                </a:ext>
              </a:extLst>
            </p:cNvPr>
            <p:cNvSpPr txBox="1"/>
            <p:nvPr/>
          </p:nvSpPr>
          <p:spPr>
            <a:xfrm>
              <a:off x="5794723" y="1703980"/>
              <a:ext cx="4507692" cy="507831"/>
            </a:xfrm>
            <a:prstGeom prst="rect">
              <a:avLst/>
            </a:prstGeom>
            <a:noFill/>
          </p:spPr>
          <p:txBody>
            <a:bodyPr wrap="square" lIns="108000" rIns="108000" rtlCol="0">
              <a:spAutoFit/>
            </a:bodyPr>
            <a:lstStyle/>
            <a:p>
              <a:r>
                <a:rPr lang="en-US" altLang="ko-KR" sz="2700" dirty="0">
                  <a:solidFill>
                    <a:schemeClr val="bg1"/>
                  </a:solidFill>
                  <a:latin typeface="Helvetica" pitchFamily="2" charset="0"/>
                  <a:cs typeface="Arial" pitchFamily="34" charset="0"/>
                </a:rPr>
                <a:t>Problem</a:t>
              </a:r>
              <a:endParaRPr lang="ko-KR" altLang="en-US" sz="2700" dirty="0">
                <a:solidFill>
                  <a:schemeClr val="bg1"/>
                </a:solidFill>
                <a:latin typeface="Helvetica" pitchFamily="2" charset="0"/>
                <a:cs typeface="Arial" pitchFamily="34" charset="0"/>
              </a:endParaRPr>
            </a:p>
          </p:txBody>
        </p:sp>
      </p:grpSp>
      <p:grpSp>
        <p:nvGrpSpPr>
          <p:cNvPr id="27" name="Group 26">
            <a:extLst>
              <a:ext uri="{FF2B5EF4-FFF2-40B4-BE49-F238E27FC236}">
                <a16:creationId xmlns:a16="http://schemas.microsoft.com/office/drawing/2014/main" id="{5ACC5C08-09CB-4C85-B4BC-4DF93628723A}"/>
              </a:ext>
            </a:extLst>
          </p:cNvPr>
          <p:cNvGrpSpPr/>
          <p:nvPr/>
        </p:nvGrpSpPr>
        <p:grpSpPr>
          <a:xfrm>
            <a:off x="5684429" y="2498179"/>
            <a:ext cx="5433858" cy="749121"/>
            <a:chOff x="5794723" y="1703980"/>
            <a:chExt cx="4507693" cy="749121"/>
          </a:xfrm>
        </p:grpSpPr>
        <p:sp>
          <p:nvSpPr>
            <p:cNvPr id="28" name="TextBox 27">
              <a:extLst>
                <a:ext uri="{FF2B5EF4-FFF2-40B4-BE49-F238E27FC236}">
                  <a16:creationId xmlns:a16="http://schemas.microsoft.com/office/drawing/2014/main" id="{30A14426-1759-4459-9866-D5612B569E75}"/>
                </a:ext>
              </a:extLst>
            </p:cNvPr>
            <p:cNvSpPr txBox="1"/>
            <p:nvPr/>
          </p:nvSpPr>
          <p:spPr>
            <a:xfrm>
              <a:off x="5794723" y="2176102"/>
              <a:ext cx="4507692" cy="276999"/>
            </a:xfrm>
            <a:prstGeom prst="rect">
              <a:avLst/>
            </a:prstGeom>
            <a:noFill/>
          </p:spPr>
          <p:txBody>
            <a:bodyPr wrap="square" rtlCol="0">
              <a:spAutoFit/>
            </a:bodyPr>
            <a:lstStyle/>
            <a:p>
              <a:r>
                <a:rPr lang="en-US" altLang="ko-KR" sz="1200" dirty="0">
                  <a:solidFill>
                    <a:schemeClr val="bg1"/>
                  </a:solidFill>
                  <a:latin typeface="Helvetica" pitchFamily="2" charset="0"/>
                  <a:cs typeface="Arial" pitchFamily="34" charset="0"/>
                </a:rPr>
                <a:t>Data Preprocessing</a:t>
              </a:r>
              <a:r>
                <a:rPr lang="en-US" altLang="ko-KR" sz="1200" dirty="0">
                  <a:solidFill>
                    <a:schemeClr val="bg1"/>
                  </a:solidFill>
                  <a:latin typeface="Helvetica" pitchFamily="2" charset="0"/>
                  <a:ea typeface="FZShuTi" pitchFamily="2" charset="-122"/>
                  <a:cs typeface="Arial" pitchFamily="34" charset="0"/>
                </a:rPr>
                <a:t>, Feature Engineering, Exploratory Data Analysis</a:t>
              </a:r>
              <a:endParaRPr lang="en-US" altLang="ko-KR" sz="1200" dirty="0">
                <a:solidFill>
                  <a:schemeClr val="bg1"/>
                </a:solidFill>
                <a:latin typeface="Helvetica" pitchFamily="2" charset="0"/>
                <a:cs typeface="Arial" pitchFamily="34" charset="0"/>
              </a:endParaRPr>
            </a:p>
          </p:txBody>
        </p:sp>
        <p:sp>
          <p:nvSpPr>
            <p:cNvPr id="29" name="TextBox 28">
              <a:extLst>
                <a:ext uri="{FF2B5EF4-FFF2-40B4-BE49-F238E27FC236}">
                  <a16:creationId xmlns:a16="http://schemas.microsoft.com/office/drawing/2014/main" id="{06E936BF-B642-4621-A95A-690790C2325E}"/>
                </a:ext>
              </a:extLst>
            </p:cNvPr>
            <p:cNvSpPr txBox="1"/>
            <p:nvPr/>
          </p:nvSpPr>
          <p:spPr>
            <a:xfrm>
              <a:off x="5794724" y="1703980"/>
              <a:ext cx="4507692" cy="507831"/>
            </a:xfrm>
            <a:prstGeom prst="rect">
              <a:avLst/>
            </a:prstGeom>
            <a:noFill/>
          </p:spPr>
          <p:txBody>
            <a:bodyPr wrap="square" lIns="108000" rIns="108000" rtlCol="0">
              <a:spAutoFit/>
            </a:bodyPr>
            <a:lstStyle/>
            <a:p>
              <a:r>
                <a:rPr lang="en-US" altLang="ko-KR" sz="2700" dirty="0">
                  <a:solidFill>
                    <a:schemeClr val="bg1"/>
                  </a:solidFill>
                  <a:latin typeface="Helvetica" pitchFamily="2" charset="0"/>
                  <a:cs typeface="Arial" pitchFamily="34" charset="0"/>
                </a:rPr>
                <a:t>Feature Engineering</a:t>
              </a:r>
              <a:endParaRPr lang="ko-KR" altLang="en-US" sz="2700" dirty="0">
                <a:solidFill>
                  <a:schemeClr val="bg1"/>
                </a:solidFill>
                <a:latin typeface="Helvetica" pitchFamily="2" charset="0"/>
                <a:cs typeface="Arial" pitchFamily="34" charset="0"/>
              </a:endParaRPr>
            </a:p>
          </p:txBody>
        </p:sp>
      </p:grpSp>
      <p:grpSp>
        <p:nvGrpSpPr>
          <p:cNvPr id="30" name="Group 29">
            <a:extLst>
              <a:ext uri="{FF2B5EF4-FFF2-40B4-BE49-F238E27FC236}">
                <a16:creationId xmlns:a16="http://schemas.microsoft.com/office/drawing/2014/main" id="{645EA75D-1423-4227-96BC-A1982894A774}"/>
              </a:ext>
            </a:extLst>
          </p:cNvPr>
          <p:cNvGrpSpPr/>
          <p:nvPr/>
        </p:nvGrpSpPr>
        <p:grpSpPr>
          <a:xfrm>
            <a:off x="5696571" y="3637079"/>
            <a:ext cx="5433857" cy="933787"/>
            <a:chOff x="5794723" y="1703980"/>
            <a:chExt cx="4507692" cy="933787"/>
          </a:xfrm>
        </p:grpSpPr>
        <p:sp>
          <p:nvSpPr>
            <p:cNvPr id="31" name="TextBox 30">
              <a:extLst>
                <a:ext uri="{FF2B5EF4-FFF2-40B4-BE49-F238E27FC236}">
                  <a16:creationId xmlns:a16="http://schemas.microsoft.com/office/drawing/2014/main" id="{4E735059-0293-46FE-8A81-988E7E056446}"/>
                </a:ext>
              </a:extLst>
            </p:cNvPr>
            <p:cNvSpPr txBox="1"/>
            <p:nvPr/>
          </p:nvSpPr>
          <p:spPr>
            <a:xfrm>
              <a:off x="5794723" y="2176102"/>
              <a:ext cx="4507692" cy="461665"/>
            </a:xfrm>
            <a:prstGeom prst="rect">
              <a:avLst/>
            </a:prstGeom>
            <a:noFill/>
          </p:spPr>
          <p:txBody>
            <a:bodyPr wrap="square" rtlCol="0">
              <a:spAutoFit/>
            </a:bodyPr>
            <a:lstStyle/>
            <a:p>
              <a:r>
                <a:rPr lang="en-US" altLang="ko-KR" sz="1200" dirty="0">
                  <a:solidFill>
                    <a:schemeClr val="bg1"/>
                  </a:solidFill>
                  <a:latin typeface="Helvetica" pitchFamily="2" charset="0"/>
                  <a:cs typeface="Arial" pitchFamily="34" charset="0"/>
                </a:rPr>
                <a:t>Standard</a:t>
              </a:r>
              <a:r>
                <a:rPr lang="zh-CN" altLang="en-US" sz="1200" dirty="0">
                  <a:solidFill>
                    <a:schemeClr val="bg1"/>
                  </a:solidFill>
                  <a:latin typeface="Helvetica" pitchFamily="2" charset="0"/>
                  <a:cs typeface="Arial" pitchFamily="34" charset="0"/>
                </a:rPr>
                <a:t> </a:t>
              </a:r>
              <a:r>
                <a:rPr lang="en-US" altLang="zh-CN" sz="1200" dirty="0">
                  <a:solidFill>
                    <a:schemeClr val="bg1"/>
                  </a:solidFill>
                  <a:latin typeface="Helvetica" pitchFamily="2" charset="0"/>
                  <a:cs typeface="Arial" pitchFamily="34" charset="0"/>
                </a:rPr>
                <a:t>Machine</a:t>
              </a:r>
              <a:r>
                <a:rPr lang="zh-CN" altLang="en-US" sz="1200" dirty="0">
                  <a:solidFill>
                    <a:schemeClr val="bg1"/>
                  </a:solidFill>
                  <a:latin typeface="Helvetica" pitchFamily="2" charset="0"/>
                  <a:cs typeface="Arial" pitchFamily="34" charset="0"/>
                </a:rPr>
                <a:t> </a:t>
              </a:r>
              <a:r>
                <a:rPr lang="en-US" altLang="zh-CN" sz="1200" dirty="0">
                  <a:solidFill>
                    <a:schemeClr val="bg1"/>
                  </a:solidFill>
                  <a:latin typeface="Helvetica" pitchFamily="2" charset="0"/>
                  <a:cs typeface="Arial" pitchFamily="34" charset="0"/>
                </a:rPr>
                <a:t>Learning</a:t>
              </a:r>
              <a:r>
                <a:rPr lang="zh-CN" altLang="en-US" sz="1200" dirty="0">
                  <a:solidFill>
                    <a:schemeClr val="bg1"/>
                  </a:solidFill>
                  <a:latin typeface="Helvetica" pitchFamily="2" charset="0"/>
                  <a:cs typeface="Arial" pitchFamily="34" charset="0"/>
                </a:rPr>
                <a:t> </a:t>
              </a:r>
              <a:r>
                <a:rPr lang="en-US" altLang="zh-CN" sz="1200" dirty="0">
                  <a:solidFill>
                    <a:schemeClr val="bg1"/>
                  </a:solidFill>
                  <a:latin typeface="Helvetica" pitchFamily="2" charset="0"/>
                  <a:cs typeface="Arial" pitchFamily="34" charset="0"/>
                </a:rPr>
                <a:t>Models, Hyperparameter Optimization, Feature Importance </a:t>
              </a:r>
              <a:endParaRPr lang="en-US" altLang="ko-KR" sz="1200" dirty="0">
                <a:solidFill>
                  <a:schemeClr val="bg1"/>
                </a:solidFill>
                <a:latin typeface="Helvetica" pitchFamily="2" charset="0"/>
                <a:cs typeface="Arial" pitchFamily="34" charset="0"/>
              </a:endParaRPr>
            </a:p>
          </p:txBody>
        </p:sp>
        <p:sp>
          <p:nvSpPr>
            <p:cNvPr id="32" name="TextBox 31">
              <a:extLst>
                <a:ext uri="{FF2B5EF4-FFF2-40B4-BE49-F238E27FC236}">
                  <a16:creationId xmlns:a16="http://schemas.microsoft.com/office/drawing/2014/main" id="{3F33624B-C3F6-47AA-8AD1-38868154757D}"/>
                </a:ext>
              </a:extLst>
            </p:cNvPr>
            <p:cNvSpPr txBox="1"/>
            <p:nvPr/>
          </p:nvSpPr>
          <p:spPr>
            <a:xfrm>
              <a:off x="5794723" y="1703980"/>
              <a:ext cx="4507692" cy="507831"/>
            </a:xfrm>
            <a:prstGeom prst="rect">
              <a:avLst/>
            </a:prstGeom>
            <a:noFill/>
          </p:spPr>
          <p:txBody>
            <a:bodyPr wrap="square" lIns="108000" rIns="108000" rtlCol="0">
              <a:spAutoFit/>
            </a:bodyPr>
            <a:lstStyle/>
            <a:p>
              <a:r>
                <a:rPr lang="en-US" altLang="ko-KR" sz="2700" dirty="0">
                  <a:solidFill>
                    <a:schemeClr val="bg1"/>
                  </a:solidFill>
                  <a:latin typeface="Helvetica" pitchFamily="2" charset="0"/>
                  <a:cs typeface="Arial" pitchFamily="34" charset="0"/>
                </a:rPr>
                <a:t>Modelling</a:t>
              </a:r>
              <a:endParaRPr lang="ko-KR" altLang="en-US" sz="2700" dirty="0">
                <a:solidFill>
                  <a:schemeClr val="bg1"/>
                </a:solidFill>
                <a:latin typeface="Helvetica" pitchFamily="2" charset="0"/>
                <a:cs typeface="Arial" pitchFamily="34" charset="0"/>
              </a:endParaRPr>
            </a:p>
          </p:txBody>
        </p:sp>
      </p:grpSp>
      <p:grpSp>
        <p:nvGrpSpPr>
          <p:cNvPr id="33" name="Group 32">
            <a:extLst>
              <a:ext uri="{FF2B5EF4-FFF2-40B4-BE49-F238E27FC236}">
                <a16:creationId xmlns:a16="http://schemas.microsoft.com/office/drawing/2014/main" id="{9BA33124-6C8A-4662-8DF7-4503A1343172}"/>
              </a:ext>
            </a:extLst>
          </p:cNvPr>
          <p:cNvGrpSpPr/>
          <p:nvPr/>
        </p:nvGrpSpPr>
        <p:grpSpPr>
          <a:xfrm>
            <a:off x="5708712" y="4775979"/>
            <a:ext cx="5433857" cy="749121"/>
            <a:chOff x="5794723" y="1703980"/>
            <a:chExt cx="4507692" cy="749121"/>
          </a:xfrm>
        </p:grpSpPr>
        <p:sp>
          <p:nvSpPr>
            <p:cNvPr id="34" name="TextBox 33">
              <a:extLst>
                <a:ext uri="{FF2B5EF4-FFF2-40B4-BE49-F238E27FC236}">
                  <a16:creationId xmlns:a16="http://schemas.microsoft.com/office/drawing/2014/main" id="{33BB680D-80F9-4709-9461-27DCDDCD0CA4}"/>
                </a:ext>
              </a:extLst>
            </p:cNvPr>
            <p:cNvSpPr txBox="1"/>
            <p:nvPr/>
          </p:nvSpPr>
          <p:spPr>
            <a:xfrm>
              <a:off x="5794723" y="2176102"/>
              <a:ext cx="4507692" cy="276999"/>
            </a:xfrm>
            <a:prstGeom prst="rect">
              <a:avLst/>
            </a:prstGeom>
            <a:noFill/>
          </p:spPr>
          <p:txBody>
            <a:bodyPr wrap="square" rtlCol="0">
              <a:spAutoFit/>
            </a:bodyPr>
            <a:lstStyle/>
            <a:p>
              <a:r>
                <a:rPr lang="en-US" altLang="ko-KR" sz="1200" dirty="0">
                  <a:solidFill>
                    <a:schemeClr val="bg1"/>
                  </a:solidFill>
                  <a:latin typeface="Helvetica" pitchFamily="2" charset="0"/>
                  <a:cs typeface="Arial" pitchFamily="34" charset="0"/>
                </a:rPr>
                <a:t>Business Suggestions, Limitation</a:t>
              </a:r>
            </a:p>
          </p:txBody>
        </p:sp>
        <p:sp>
          <p:nvSpPr>
            <p:cNvPr id="35" name="TextBox 34">
              <a:extLst>
                <a:ext uri="{FF2B5EF4-FFF2-40B4-BE49-F238E27FC236}">
                  <a16:creationId xmlns:a16="http://schemas.microsoft.com/office/drawing/2014/main" id="{DCE48A28-ACC0-4F50-BDD7-ED1FE4C66465}"/>
                </a:ext>
              </a:extLst>
            </p:cNvPr>
            <p:cNvSpPr txBox="1"/>
            <p:nvPr/>
          </p:nvSpPr>
          <p:spPr>
            <a:xfrm>
              <a:off x="5794723" y="1703980"/>
              <a:ext cx="4507692" cy="507831"/>
            </a:xfrm>
            <a:prstGeom prst="rect">
              <a:avLst/>
            </a:prstGeom>
            <a:noFill/>
          </p:spPr>
          <p:txBody>
            <a:bodyPr wrap="square" lIns="108000" rIns="108000" rtlCol="0">
              <a:spAutoFit/>
            </a:bodyPr>
            <a:lstStyle/>
            <a:p>
              <a:r>
                <a:rPr lang="en-US" altLang="ko-KR" sz="2700" dirty="0">
                  <a:solidFill>
                    <a:schemeClr val="bg1"/>
                  </a:solidFill>
                  <a:latin typeface="Helvetica" pitchFamily="2" charset="0"/>
                  <a:cs typeface="Arial" pitchFamily="34" charset="0"/>
                </a:rPr>
                <a:t>Solution &amp; Discussion</a:t>
              </a:r>
              <a:endParaRPr lang="ko-KR" altLang="en-US" sz="2700" dirty="0">
                <a:solidFill>
                  <a:schemeClr val="bg1"/>
                </a:solidFill>
                <a:latin typeface="Helvetica" pitchFamily="2" charset="0"/>
                <a:cs typeface="Arial" pitchFamily="34" charset="0"/>
              </a:endParaRPr>
            </a:p>
          </p:txBody>
        </p:sp>
      </p:grpSp>
      <p:sp>
        <p:nvSpPr>
          <p:cNvPr id="36" name="Oval 35">
            <a:extLst>
              <a:ext uri="{FF2B5EF4-FFF2-40B4-BE49-F238E27FC236}">
                <a16:creationId xmlns:a16="http://schemas.microsoft.com/office/drawing/2014/main" id="{CD4E8CE7-5D30-4C46-BFB0-3CFC42311CA8}"/>
              </a:ext>
            </a:extLst>
          </p:cNvPr>
          <p:cNvSpPr/>
          <p:nvPr/>
        </p:nvSpPr>
        <p:spPr>
          <a:xfrm>
            <a:off x="3531173" y="839821"/>
            <a:ext cx="111057" cy="111057"/>
          </a:xfrm>
          <a:prstGeom prst="ellipse">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pitchFamily="2" charset="0"/>
            </a:endParaRPr>
          </a:p>
        </p:txBody>
      </p:sp>
    </p:spTree>
    <p:extLst>
      <p:ext uri="{BB962C8B-B14F-4D97-AF65-F5344CB8AC3E}">
        <p14:creationId xmlns:p14="http://schemas.microsoft.com/office/powerpoint/2010/main" val="3148822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6804532" y="2857630"/>
            <a:ext cx="4818717" cy="1384995"/>
            <a:chOff x="6665542" y="2749602"/>
            <a:chExt cx="4818717" cy="1384995"/>
          </a:xfrm>
        </p:grpSpPr>
        <p:sp>
          <p:nvSpPr>
            <p:cNvPr id="8" name="TextBox 7">
              <a:extLst>
                <a:ext uri="{FF2B5EF4-FFF2-40B4-BE49-F238E27FC236}">
                  <a16:creationId xmlns:a16="http://schemas.microsoft.com/office/drawing/2014/main" id="{5CF5BDA4-10C7-46A6-AC30-523A3FC438AC}"/>
                </a:ext>
              </a:extLst>
            </p:cNvPr>
            <p:cNvSpPr txBox="1"/>
            <p:nvPr/>
          </p:nvSpPr>
          <p:spPr>
            <a:xfrm>
              <a:off x="6665542" y="2749602"/>
              <a:ext cx="4777152" cy="830997"/>
            </a:xfrm>
            <a:prstGeom prst="rect">
              <a:avLst/>
            </a:prstGeom>
            <a:noFill/>
          </p:spPr>
          <p:txBody>
            <a:bodyPr wrap="square" rtlCol="0" anchor="ctr">
              <a:spAutoFit/>
            </a:bodyPr>
            <a:lstStyle/>
            <a:p>
              <a:r>
                <a:rPr lang="en-US" altLang="ko-KR" sz="4800" b="1" dirty="0">
                  <a:solidFill>
                    <a:schemeClr val="bg1"/>
                  </a:solidFill>
                  <a:latin typeface="Helvetica" pitchFamily="2" charset="0"/>
                  <a:cs typeface="Arial" pitchFamily="34" charset="0"/>
                </a:rPr>
                <a:t>Task 2</a:t>
              </a:r>
              <a:endParaRPr lang="ko-KR" altLang="en-US" sz="4800" b="1" dirty="0">
                <a:solidFill>
                  <a:schemeClr val="bg1"/>
                </a:solidFill>
                <a:latin typeface="Helvetica" pitchFamily="2" charset="0"/>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6707163" y="3734487"/>
              <a:ext cx="4777096" cy="400110"/>
            </a:xfrm>
            <a:prstGeom prst="rect">
              <a:avLst/>
            </a:prstGeom>
            <a:noFill/>
          </p:spPr>
          <p:txBody>
            <a:bodyPr wrap="square" rtlCol="0" anchor="ctr">
              <a:spAutoFit/>
            </a:bodyPr>
            <a:lstStyle/>
            <a:p>
              <a:r>
                <a:rPr lang="en-US" altLang="ko-KR" sz="2000" dirty="0">
                  <a:solidFill>
                    <a:schemeClr val="bg1"/>
                  </a:solidFill>
                  <a:latin typeface="Helvetica" pitchFamily="2" charset="0"/>
                  <a:cs typeface="Arial" pitchFamily="34" charset="0"/>
                </a:rPr>
                <a:t>Bad Suppliers Detection</a:t>
              </a:r>
              <a:endParaRPr lang="ko-KR" altLang="en-US" sz="2000" dirty="0">
                <a:solidFill>
                  <a:schemeClr val="bg1"/>
                </a:solidFill>
                <a:latin typeface="Helvetica" pitchFamily="2" charset="0"/>
                <a:cs typeface="Arial" pitchFamily="34" charset="0"/>
              </a:endParaRPr>
            </a:p>
          </p:txBody>
        </p:sp>
      </p:grpSp>
    </p:spTree>
    <p:extLst>
      <p:ext uri="{BB962C8B-B14F-4D97-AF65-F5344CB8AC3E}">
        <p14:creationId xmlns:p14="http://schemas.microsoft.com/office/powerpoint/2010/main" val="1263764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Hexagon 34">
            <a:extLst>
              <a:ext uri="{FF2B5EF4-FFF2-40B4-BE49-F238E27FC236}">
                <a16:creationId xmlns:a16="http://schemas.microsoft.com/office/drawing/2014/main" id="{0E5130F7-D82B-44E7-8A0E-F3F76ABDDB61}"/>
              </a:ext>
            </a:extLst>
          </p:cNvPr>
          <p:cNvSpPr/>
          <p:nvPr/>
        </p:nvSpPr>
        <p:spPr>
          <a:xfrm rot="19623142">
            <a:off x="7700893" y="2052134"/>
            <a:ext cx="995748" cy="858849"/>
          </a:xfrm>
          <a:prstGeom prst="hexagon">
            <a:avLst>
              <a:gd name="adj" fmla="val 31719"/>
              <a:gd name="vf" fmla="val 11547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6" name="Hexagon 35">
            <a:extLst>
              <a:ext uri="{FF2B5EF4-FFF2-40B4-BE49-F238E27FC236}">
                <a16:creationId xmlns:a16="http://schemas.microsoft.com/office/drawing/2014/main" id="{F41ECBB1-CBCA-4A22-8496-DE8B83B681AD}"/>
              </a:ext>
            </a:extLst>
          </p:cNvPr>
          <p:cNvSpPr/>
          <p:nvPr/>
        </p:nvSpPr>
        <p:spPr>
          <a:xfrm rot="19702009">
            <a:off x="9701640" y="1812679"/>
            <a:ext cx="1217402" cy="1043487"/>
          </a:xfrm>
          <a:prstGeom prst="hexagon">
            <a:avLst>
              <a:gd name="adj" fmla="val 30960"/>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sp>
        <p:nvSpPr>
          <p:cNvPr id="37" name="Hexagon 36">
            <a:extLst>
              <a:ext uri="{FF2B5EF4-FFF2-40B4-BE49-F238E27FC236}">
                <a16:creationId xmlns:a16="http://schemas.microsoft.com/office/drawing/2014/main" id="{160157BB-EC8B-43AC-9FF0-BC5996C7B87B}"/>
              </a:ext>
            </a:extLst>
          </p:cNvPr>
          <p:cNvSpPr/>
          <p:nvPr/>
        </p:nvSpPr>
        <p:spPr>
          <a:xfrm rot="19747498">
            <a:off x="3324147" y="1723687"/>
            <a:ext cx="1218020" cy="1044937"/>
          </a:xfrm>
          <a:prstGeom prst="hexagon">
            <a:avLst>
              <a:gd name="adj" fmla="val 28809"/>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4" name="Hexagon 33">
            <a:extLst>
              <a:ext uri="{FF2B5EF4-FFF2-40B4-BE49-F238E27FC236}">
                <a16:creationId xmlns:a16="http://schemas.microsoft.com/office/drawing/2014/main" id="{C4AEBEDD-D183-4321-B3C4-4D8B6666D42D}"/>
              </a:ext>
            </a:extLst>
          </p:cNvPr>
          <p:cNvSpPr/>
          <p:nvPr/>
        </p:nvSpPr>
        <p:spPr>
          <a:xfrm rot="19747125">
            <a:off x="1187329" y="1870392"/>
            <a:ext cx="1231284" cy="1055387"/>
          </a:xfrm>
          <a:prstGeom prst="hexagon">
            <a:avLst>
              <a:gd name="adj" fmla="val 30244"/>
              <a:gd name="vf" fmla="val 11547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8" name="Hexagon 37">
            <a:extLst>
              <a:ext uri="{FF2B5EF4-FFF2-40B4-BE49-F238E27FC236}">
                <a16:creationId xmlns:a16="http://schemas.microsoft.com/office/drawing/2014/main" id="{38062A31-0F33-4194-BEA2-C2E153C17F7D}"/>
              </a:ext>
            </a:extLst>
          </p:cNvPr>
          <p:cNvSpPr/>
          <p:nvPr/>
        </p:nvSpPr>
        <p:spPr>
          <a:xfrm rot="19769696">
            <a:off x="5289606" y="1415923"/>
            <a:ext cx="1637978" cy="1381692"/>
          </a:xfrm>
          <a:prstGeom prst="hexagon">
            <a:avLst>
              <a:gd name="adj" fmla="val 30431"/>
              <a:gd name="vf" fmla="val 1154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Bad Suppliers Detection</a:t>
            </a:r>
          </a:p>
          <a:p>
            <a:r>
              <a:rPr lang="en-US" sz="1600" dirty="0"/>
              <a:t>Supply Chain for a Food Company</a:t>
            </a:r>
          </a:p>
        </p:txBody>
      </p:sp>
      <p:sp>
        <p:nvSpPr>
          <p:cNvPr id="3" name="Rectangle 2">
            <a:extLst>
              <a:ext uri="{FF2B5EF4-FFF2-40B4-BE49-F238E27FC236}">
                <a16:creationId xmlns:a16="http://schemas.microsoft.com/office/drawing/2014/main" id="{DBA59972-C0EB-4965-B331-5EB18DE90452}"/>
              </a:ext>
            </a:extLst>
          </p:cNvPr>
          <p:cNvSpPr/>
          <p:nvPr/>
        </p:nvSpPr>
        <p:spPr>
          <a:xfrm>
            <a:off x="0" y="3439785"/>
            <a:ext cx="12192000" cy="24794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4" name="Group 3">
            <a:extLst>
              <a:ext uri="{FF2B5EF4-FFF2-40B4-BE49-F238E27FC236}">
                <a16:creationId xmlns:a16="http://schemas.microsoft.com/office/drawing/2014/main" id="{38F4CD5E-F117-48C5-A2E2-B1E318D8D603}"/>
              </a:ext>
            </a:extLst>
          </p:cNvPr>
          <p:cNvGrpSpPr/>
          <p:nvPr/>
        </p:nvGrpSpPr>
        <p:grpSpPr>
          <a:xfrm>
            <a:off x="3124287" y="1958339"/>
            <a:ext cx="1628624" cy="2951456"/>
            <a:chOff x="-500975" y="-554971"/>
            <a:chExt cx="3885321" cy="2951456"/>
          </a:xfrm>
        </p:grpSpPr>
        <p:sp>
          <p:nvSpPr>
            <p:cNvPr id="5" name="TextBox 4">
              <a:extLst>
                <a:ext uri="{FF2B5EF4-FFF2-40B4-BE49-F238E27FC236}">
                  <a16:creationId xmlns:a16="http://schemas.microsoft.com/office/drawing/2014/main" id="{3FF61488-750A-4FA0-AA79-98B9C493AA8B}"/>
                </a:ext>
              </a:extLst>
            </p:cNvPr>
            <p:cNvSpPr txBox="1"/>
            <p:nvPr/>
          </p:nvSpPr>
          <p:spPr>
            <a:xfrm>
              <a:off x="-500975" y="-554971"/>
              <a:ext cx="3859356" cy="523220"/>
            </a:xfrm>
            <a:prstGeom prst="rect">
              <a:avLst/>
            </a:prstGeom>
            <a:noFill/>
          </p:spPr>
          <p:txBody>
            <a:bodyPr wrap="square" rtlCol="0" anchor="ctr">
              <a:spAutoFit/>
            </a:bodyPr>
            <a:lstStyle/>
            <a:p>
              <a:pPr algn="ctr"/>
              <a:r>
                <a:rPr lang="en-US" altLang="ko-KR" sz="1400" b="1" dirty="0">
                  <a:solidFill>
                    <a:schemeClr val="bg1"/>
                  </a:solidFill>
                  <a:cs typeface="Arial" pitchFamily="34" charset="0"/>
                </a:rPr>
                <a:t>Anomaly Detection</a:t>
              </a:r>
              <a:endParaRPr lang="ko-KR" altLang="en-US" sz="1400" b="1" dirty="0">
                <a:solidFill>
                  <a:schemeClr val="bg1"/>
                </a:solidFill>
                <a:cs typeface="Arial" pitchFamily="34" charset="0"/>
              </a:endParaRPr>
            </a:p>
          </p:txBody>
        </p:sp>
        <p:sp>
          <p:nvSpPr>
            <p:cNvPr id="6" name="TextBox 5">
              <a:extLst>
                <a:ext uri="{FF2B5EF4-FFF2-40B4-BE49-F238E27FC236}">
                  <a16:creationId xmlns:a16="http://schemas.microsoft.com/office/drawing/2014/main" id="{48AFE8BE-F66C-4CFE-A77B-310DC6B36248}"/>
                </a:ext>
              </a:extLst>
            </p:cNvPr>
            <p:cNvSpPr txBox="1"/>
            <p:nvPr/>
          </p:nvSpPr>
          <p:spPr>
            <a:xfrm>
              <a:off x="-460972" y="1380822"/>
              <a:ext cx="3845318" cy="1015663"/>
            </a:xfrm>
            <a:prstGeom prst="rect">
              <a:avLst/>
            </a:prstGeom>
            <a:noFill/>
          </p:spPr>
          <p:txBody>
            <a:bodyPr wrap="square" rtlCol="0">
              <a:spAutoFit/>
            </a:bodyPr>
            <a:lstStyle/>
            <a:p>
              <a:pPr algn="ctr"/>
              <a:r>
                <a:rPr lang="en-US" altLang="ko-KR" sz="1200" dirty="0">
                  <a:solidFill>
                    <a:schemeClr val="bg1"/>
                  </a:solidFill>
                  <a:cs typeface="Arial" pitchFamily="34" charset="0"/>
                </a:rPr>
                <a:t>Construct features of good suppliers, manifest larger errors for bad suppliers.</a:t>
              </a:r>
              <a:endParaRPr lang="ko-KR" altLang="en-US" sz="1200" dirty="0">
                <a:solidFill>
                  <a:schemeClr val="bg1"/>
                </a:solidFill>
                <a:cs typeface="Arial" pitchFamily="34" charset="0"/>
              </a:endParaRPr>
            </a:p>
          </p:txBody>
        </p:sp>
      </p:grpSp>
      <p:grpSp>
        <p:nvGrpSpPr>
          <p:cNvPr id="8" name="Group 7">
            <a:extLst>
              <a:ext uri="{FF2B5EF4-FFF2-40B4-BE49-F238E27FC236}">
                <a16:creationId xmlns:a16="http://schemas.microsoft.com/office/drawing/2014/main" id="{1BDF1168-CCAD-476D-91B8-2271DFEA0391}"/>
              </a:ext>
            </a:extLst>
          </p:cNvPr>
          <p:cNvGrpSpPr/>
          <p:nvPr/>
        </p:nvGrpSpPr>
        <p:grpSpPr>
          <a:xfrm>
            <a:off x="1009143" y="2275729"/>
            <a:ext cx="1630409" cy="2264734"/>
            <a:chOff x="-460973" y="-237581"/>
            <a:chExt cx="3889580" cy="2264734"/>
          </a:xfrm>
        </p:grpSpPr>
        <p:sp>
          <p:nvSpPr>
            <p:cNvPr id="9" name="TextBox 8">
              <a:extLst>
                <a:ext uri="{FF2B5EF4-FFF2-40B4-BE49-F238E27FC236}">
                  <a16:creationId xmlns:a16="http://schemas.microsoft.com/office/drawing/2014/main" id="{079D2613-EBBF-45EB-A778-7EB178BC28B5}"/>
                </a:ext>
              </a:extLst>
            </p:cNvPr>
            <p:cNvSpPr txBox="1"/>
            <p:nvPr/>
          </p:nvSpPr>
          <p:spPr>
            <a:xfrm>
              <a:off x="-430749" y="-237581"/>
              <a:ext cx="3859356" cy="307777"/>
            </a:xfrm>
            <a:prstGeom prst="rect">
              <a:avLst/>
            </a:prstGeom>
            <a:noFill/>
          </p:spPr>
          <p:txBody>
            <a:bodyPr wrap="square" rtlCol="0" anchor="ctr">
              <a:spAutoFit/>
            </a:bodyPr>
            <a:lstStyle/>
            <a:p>
              <a:pPr algn="ctr"/>
              <a:r>
                <a:rPr lang="en-US" altLang="ko-KR" sz="1400" b="1" dirty="0">
                  <a:solidFill>
                    <a:schemeClr val="bg1"/>
                  </a:solidFill>
                  <a:cs typeface="Arial" pitchFamily="34" charset="0"/>
                </a:rPr>
                <a:t>Reliability</a:t>
              </a:r>
              <a:endParaRPr lang="ko-KR" altLang="en-US" sz="1400" b="1" dirty="0">
                <a:solidFill>
                  <a:schemeClr val="bg1"/>
                </a:solidFill>
                <a:cs typeface="Arial" pitchFamily="34" charset="0"/>
              </a:endParaRPr>
            </a:p>
          </p:txBody>
        </p:sp>
        <p:sp>
          <p:nvSpPr>
            <p:cNvPr id="10" name="TextBox 9">
              <a:extLst>
                <a:ext uri="{FF2B5EF4-FFF2-40B4-BE49-F238E27FC236}">
                  <a16:creationId xmlns:a16="http://schemas.microsoft.com/office/drawing/2014/main" id="{2134A9AF-7E30-498A-A039-A6D3716D9E50}"/>
                </a:ext>
              </a:extLst>
            </p:cNvPr>
            <p:cNvSpPr txBox="1"/>
            <p:nvPr/>
          </p:nvSpPr>
          <p:spPr>
            <a:xfrm>
              <a:off x="-460973" y="1380822"/>
              <a:ext cx="3845319" cy="646331"/>
            </a:xfrm>
            <a:prstGeom prst="rect">
              <a:avLst/>
            </a:prstGeom>
            <a:noFill/>
          </p:spPr>
          <p:txBody>
            <a:bodyPr wrap="square" rtlCol="0">
              <a:spAutoFit/>
            </a:bodyPr>
            <a:lstStyle/>
            <a:p>
              <a:pPr algn="ctr"/>
              <a:r>
                <a:rPr lang="en-US" altLang="ko-KR" sz="1200" dirty="0">
                  <a:solidFill>
                    <a:schemeClr val="bg1"/>
                  </a:solidFill>
                  <a:cs typeface="Arial" pitchFamily="34" charset="0"/>
                </a:rPr>
                <a:t>Time</a:t>
              </a:r>
            </a:p>
            <a:p>
              <a:pPr algn="ctr"/>
              <a:r>
                <a:rPr lang="en-US" altLang="ko-KR" sz="1200" dirty="0">
                  <a:solidFill>
                    <a:schemeClr val="bg1"/>
                  </a:solidFill>
                  <a:cs typeface="Arial" pitchFamily="34" charset="0"/>
                </a:rPr>
                <a:t>Amount</a:t>
              </a:r>
            </a:p>
            <a:p>
              <a:pPr algn="ctr"/>
              <a:r>
                <a:rPr lang="en-US" altLang="ko-KR" sz="1200" dirty="0">
                  <a:solidFill>
                    <a:schemeClr val="bg1"/>
                  </a:solidFill>
                  <a:cs typeface="Arial" pitchFamily="34" charset="0"/>
                </a:rPr>
                <a:t>Quantity</a:t>
              </a:r>
              <a:endParaRPr lang="ko-KR" altLang="en-US" sz="1200" dirty="0">
                <a:solidFill>
                  <a:schemeClr val="bg1"/>
                </a:solidFill>
                <a:cs typeface="Arial" pitchFamily="34" charset="0"/>
              </a:endParaRPr>
            </a:p>
          </p:txBody>
        </p:sp>
      </p:grpSp>
      <p:grpSp>
        <p:nvGrpSpPr>
          <p:cNvPr id="11" name="Group 10">
            <a:extLst>
              <a:ext uri="{FF2B5EF4-FFF2-40B4-BE49-F238E27FC236}">
                <a16:creationId xmlns:a16="http://schemas.microsoft.com/office/drawing/2014/main" id="{C3F0659D-7F15-4E35-89BA-DD4392CC14E3}"/>
              </a:ext>
            </a:extLst>
          </p:cNvPr>
          <p:cNvGrpSpPr/>
          <p:nvPr/>
        </p:nvGrpSpPr>
        <p:grpSpPr>
          <a:xfrm>
            <a:off x="5272966" y="1938378"/>
            <a:ext cx="1641293" cy="3340749"/>
            <a:chOff x="-460973" y="-574932"/>
            <a:chExt cx="3915545" cy="3340749"/>
          </a:xfrm>
        </p:grpSpPr>
        <p:sp>
          <p:nvSpPr>
            <p:cNvPr id="12" name="TextBox 11">
              <a:extLst>
                <a:ext uri="{FF2B5EF4-FFF2-40B4-BE49-F238E27FC236}">
                  <a16:creationId xmlns:a16="http://schemas.microsoft.com/office/drawing/2014/main" id="{20D5C3B4-575D-4CE7-8F51-8228F6E79273}"/>
                </a:ext>
              </a:extLst>
            </p:cNvPr>
            <p:cNvSpPr txBox="1"/>
            <p:nvPr/>
          </p:nvSpPr>
          <p:spPr>
            <a:xfrm>
              <a:off x="-404784" y="-574932"/>
              <a:ext cx="3859356" cy="307777"/>
            </a:xfrm>
            <a:prstGeom prst="rect">
              <a:avLst/>
            </a:prstGeom>
            <a:noFill/>
          </p:spPr>
          <p:txBody>
            <a:bodyPr wrap="square" rtlCol="0" anchor="ctr">
              <a:spAutoFit/>
            </a:bodyPr>
            <a:lstStyle/>
            <a:p>
              <a:pPr algn="ctr"/>
              <a:r>
                <a:rPr lang="en-US" altLang="ko-KR" sz="1400" b="1" dirty="0">
                  <a:solidFill>
                    <a:schemeClr val="bg1"/>
                  </a:solidFill>
                  <a:cs typeface="Arial" pitchFamily="34" charset="0"/>
                </a:rPr>
                <a:t>Historical Data</a:t>
              </a:r>
              <a:endParaRPr lang="ko-KR" altLang="en-US" sz="1400" b="1" dirty="0">
                <a:solidFill>
                  <a:schemeClr val="bg1"/>
                </a:solidFill>
                <a:cs typeface="Arial" pitchFamily="34" charset="0"/>
              </a:endParaRPr>
            </a:p>
          </p:txBody>
        </p:sp>
        <p:sp>
          <p:nvSpPr>
            <p:cNvPr id="13" name="TextBox 12">
              <a:extLst>
                <a:ext uri="{FF2B5EF4-FFF2-40B4-BE49-F238E27FC236}">
                  <a16:creationId xmlns:a16="http://schemas.microsoft.com/office/drawing/2014/main" id="{928338D3-E857-427D-8264-2292783FDDF6}"/>
                </a:ext>
              </a:extLst>
            </p:cNvPr>
            <p:cNvSpPr txBox="1"/>
            <p:nvPr/>
          </p:nvSpPr>
          <p:spPr>
            <a:xfrm>
              <a:off x="-460973" y="1380822"/>
              <a:ext cx="3845319" cy="1384995"/>
            </a:xfrm>
            <a:prstGeom prst="rect">
              <a:avLst/>
            </a:prstGeom>
            <a:noFill/>
          </p:spPr>
          <p:txBody>
            <a:bodyPr wrap="square" rtlCol="0">
              <a:spAutoFit/>
            </a:bodyPr>
            <a:lstStyle/>
            <a:p>
              <a:pPr algn="ctr"/>
              <a:r>
                <a:rPr lang="en-US" altLang="ko-KR" sz="1200" dirty="0">
                  <a:solidFill>
                    <a:schemeClr val="bg1"/>
                  </a:solidFill>
                  <a:cs typeface="Arial" pitchFamily="34" charset="0"/>
                </a:rPr>
                <a:t>Supplier</a:t>
              </a:r>
            </a:p>
            <a:p>
              <a:pPr algn="ctr"/>
              <a:r>
                <a:rPr lang="en-US" altLang="ko-KR" sz="1200" dirty="0">
                  <a:solidFill>
                    <a:schemeClr val="bg1"/>
                  </a:solidFill>
                  <a:cs typeface="Arial" pitchFamily="34" charset="0"/>
                </a:rPr>
                <a:t>Location </a:t>
              </a:r>
            </a:p>
            <a:p>
              <a:pPr algn="ctr"/>
              <a:r>
                <a:rPr lang="en-US" altLang="ko-KR" sz="1200" dirty="0">
                  <a:solidFill>
                    <a:schemeClr val="bg1"/>
                  </a:solidFill>
                  <a:cs typeface="Arial" pitchFamily="34" charset="0"/>
                </a:rPr>
                <a:t>Time</a:t>
              </a:r>
            </a:p>
            <a:p>
              <a:pPr algn="ctr"/>
              <a:r>
                <a:rPr lang="en-US" altLang="ko-KR" sz="1200" dirty="0">
                  <a:solidFill>
                    <a:schemeClr val="bg1"/>
                  </a:solidFill>
                  <a:cs typeface="Arial" pitchFamily="34" charset="0"/>
                </a:rPr>
                <a:t>Item</a:t>
              </a:r>
            </a:p>
            <a:p>
              <a:pPr algn="ctr"/>
              <a:r>
                <a:rPr lang="en-US" altLang="ko-KR" sz="1200" dirty="0">
                  <a:solidFill>
                    <a:schemeClr val="bg1"/>
                  </a:solidFill>
                  <a:cs typeface="Arial" pitchFamily="34" charset="0"/>
                </a:rPr>
                <a:t>Amount of items</a:t>
              </a:r>
            </a:p>
            <a:p>
              <a:pPr algn="ctr"/>
              <a:r>
                <a:rPr lang="en-US" altLang="ko-KR" sz="1200" dirty="0">
                  <a:solidFill>
                    <a:schemeClr val="bg1"/>
                  </a:solidFill>
                  <a:cs typeface="Arial" pitchFamily="34" charset="0"/>
                </a:rPr>
                <a:t>Item Price</a:t>
              </a:r>
            </a:p>
            <a:p>
              <a:pPr algn="ctr"/>
              <a:r>
                <a:rPr lang="en-US" altLang="ko-KR" sz="1200" dirty="0">
                  <a:solidFill>
                    <a:schemeClr val="bg1"/>
                  </a:solidFill>
                  <a:cs typeface="Arial" pitchFamily="34" charset="0"/>
                </a:rPr>
                <a:t>Returned amount</a:t>
              </a:r>
            </a:p>
          </p:txBody>
        </p:sp>
      </p:grpSp>
      <p:grpSp>
        <p:nvGrpSpPr>
          <p:cNvPr id="14" name="Group 13">
            <a:extLst>
              <a:ext uri="{FF2B5EF4-FFF2-40B4-BE49-F238E27FC236}">
                <a16:creationId xmlns:a16="http://schemas.microsoft.com/office/drawing/2014/main" id="{10842162-D85F-4F27-96F9-566B705D53E7}"/>
              </a:ext>
            </a:extLst>
          </p:cNvPr>
          <p:cNvGrpSpPr/>
          <p:nvPr/>
        </p:nvGrpSpPr>
        <p:grpSpPr>
          <a:xfrm>
            <a:off x="7389897" y="2348021"/>
            <a:ext cx="1626837" cy="2550224"/>
            <a:chOff x="-496712" y="-153739"/>
            <a:chExt cx="3881057" cy="2550224"/>
          </a:xfrm>
        </p:grpSpPr>
        <p:sp>
          <p:nvSpPr>
            <p:cNvPr id="15" name="TextBox 14">
              <a:extLst>
                <a:ext uri="{FF2B5EF4-FFF2-40B4-BE49-F238E27FC236}">
                  <a16:creationId xmlns:a16="http://schemas.microsoft.com/office/drawing/2014/main" id="{F81ED520-FCE4-48B1-8C4B-FCF534510EA6}"/>
                </a:ext>
              </a:extLst>
            </p:cNvPr>
            <p:cNvSpPr txBox="1"/>
            <p:nvPr/>
          </p:nvSpPr>
          <p:spPr>
            <a:xfrm>
              <a:off x="-496712" y="-153739"/>
              <a:ext cx="3859357" cy="307777"/>
            </a:xfrm>
            <a:prstGeom prst="rect">
              <a:avLst/>
            </a:prstGeom>
            <a:noFill/>
          </p:spPr>
          <p:txBody>
            <a:bodyPr wrap="square" rtlCol="0" anchor="ctr">
              <a:spAutoFit/>
            </a:bodyPr>
            <a:lstStyle/>
            <a:p>
              <a:pPr algn="ctr"/>
              <a:r>
                <a:rPr lang="en-US" altLang="ko-KR" sz="1400" b="1" dirty="0">
                  <a:solidFill>
                    <a:schemeClr val="bg1"/>
                  </a:solidFill>
                  <a:cs typeface="Arial" pitchFamily="34" charset="0"/>
                </a:rPr>
                <a:t>Limitation</a:t>
              </a:r>
              <a:endParaRPr lang="ko-KR" altLang="en-US" sz="1400" b="1" dirty="0">
                <a:solidFill>
                  <a:schemeClr val="bg1"/>
                </a:solidFill>
                <a:cs typeface="Arial" pitchFamily="34" charset="0"/>
              </a:endParaRPr>
            </a:p>
          </p:txBody>
        </p:sp>
        <p:sp>
          <p:nvSpPr>
            <p:cNvPr id="16" name="TextBox 15">
              <a:extLst>
                <a:ext uri="{FF2B5EF4-FFF2-40B4-BE49-F238E27FC236}">
                  <a16:creationId xmlns:a16="http://schemas.microsoft.com/office/drawing/2014/main" id="{12EB7564-6935-4DE5-A878-B76EC3C0AA7D}"/>
                </a:ext>
              </a:extLst>
            </p:cNvPr>
            <p:cNvSpPr txBox="1"/>
            <p:nvPr/>
          </p:nvSpPr>
          <p:spPr>
            <a:xfrm>
              <a:off x="-460973" y="1380822"/>
              <a:ext cx="3845318" cy="1015663"/>
            </a:xfrm>
            <a:prstGeom prst="rect">
              <a:avLst/>
            </a:prstGeom>
            <a:noFill/>
          </p:spPr>
          <p:txBody>
            <a:bodyPr wrap="square" rtlCol="0">
              <a:spAutoFit/>
            </a:bodyPr>
            <a:lstStyle/>
            <a:p>
              <a:pPr algn="ctr"/>
              <a:r>
                <a:rPr lang="en-US" altLang="ko-KR" sz="1200" dirty="0">
                  <a:solidFill>
                    <a:schemeClr val="bg1"/>
                  </a:solidFill>
                  <a:cs typeface="Arial" pitchFamily="34" charset="0"/>
                </a:rPr>
                <a:t>Class imbalance, majority of suppliers are good, abnormal behaviors are unpredictable.</a:t>
              </a:r>
            </a:p>
          </p:txBody>
        </p:sp>
      </p:grpSp>
      <p:grpSp>
        <p:nvGrpSpPr>
          <p:cNvPr id="17" name="Group 16">
            <a:extLst>
              <a:ext uri="{FF2B5EF4-FFF2-40B4-BE49-F238E27FC236}">
                <a16:creationId xmlns:a16="http://schemas.microsoft.com/office/drawing/2014/main" id="{CC6D1EE3-F26E-4304-9527-8E97B6EA761F}"/>
              </a:ext>
            </a:extLst>
          </p:cNvPr>
          <p:cNvGrpSpPr/>
          <p:nvPr/>
        </p:nvGrpSpPr>
        <p:grpSpPr>
          <a:xfrm>
            <a:off x="9484507" y="2076842"/>
            <a:ext cx="1664138" cy="2278955"/>
            <a:chOff x="-585699" y="-436468"/>
            <a:chExt cx="3970045" cy="2278955"/>
          </a:xfrm>
        </p:grpSpPr>
        <p:sp>
          <p:nvSpPr>
            <p:cNvPr id="18" name="TextBox 17">
              <a:extLst>
                <a:ext uri="{FF2B5EF4-FFF2-40B4-BE49-F238E27FC236}">
                  <a16:creationId xmlns:a16="http://schemas.microsoft.com/office/drawing/2014/main" id="{8359F44C-AE95-4C48-AF76-A25B356155A3}"/>
                </a:ext>
              </a:extLst>
            </p:cNvPr>
            <p:cNvSpPr txBox="1"/>
            <p:nvPr/>
          </p:nvSpPr>
          <p:spPr>
            <a:xfrm>
              <a:off x="-585699" y="-436468"/>
              <a:ext cx="3859356" cy="523220"/>
            </a:xfrm>
            <a:prstGeom prst="rect">
              <a:avLst/>
            </a:prstGeom>
            <a:noFill/>
          </p:spPr>
          <p:txBody>
            <a:bodyPr wrap="square" rtlCol="0" anchor="ctr">
              <a:spAutoFit/>
            </a:bodyPr>
            <a:lstStyle/>
            <a:p>
              <a:pPr algn="ctr"/>
              <a:r>
                <a:rPr lang="en-US" altLang="ko-KR" sz="1400" b="1" dirty="0">
                  <a:solidFill>
                    <a:schemeClr val="bg1"/>
                  </a:solidFill>
                  <a:cs typeface="Arial" pitchFamily="34" charset="0"/>
                </a:rPr>
                <a:t>External </a:t>
              </a:r>
            </a:p>
            <a:p>
              <a:pPr algn="ctr"/>
              <a:r>
                <a:rPr lang="en-US" altLang="ko-KR" sz="1400" b="1" dirty="0">
                  <a:solidFill>
                    <a:schemeClr val="bg1"/>
                  </a:solidFill>
                  <a:cs typeface="Arial" pitchFamily="34" charset="0"/>
                </a:rPr>
                <a:t>Effects</a:t>
              </a:r>
              <a:endParaRPr lang="ko-KR" altLang="en-US" sz="1400" b="1" dirty="0">
                <a:solidFill>
                  <a:schemeClr val="bg1"/>
                </a:solidFill>
                <a:cs typeface="Arial" pitchFamily="34" charset="0"/>
              </a:endParaRPr>
            </a:p>
          </p:txBody>
        </p:sp>
        <p:sp>
          <p:nvSpPr>
            <p:cNvPr id="19" name="TextBox 18">
              <a:extLst>
                <a:ext uri="{FF2B5EF4-FFF2-40B4-BE49-F238E27FC236}">
                  <a16:creationId xmlns:a16="http://schemas.microsoft.com/office/drawing/2014/main" id="{40F5E5B1-576A-4A70-9480-E6D067008632}"/>
                </a:ext>
              </a:extLst>
            </p:cNvPr>
            <p:cNvSpPr txBox="1"/>
            <p:nvPr/>
          </p:nvSpPr>
          <p:spPr>
            <a:xfrm>
              <a:off x="-460973" y="1380822"/>
              <a:ext cx="3845319" cy="461665"/>
            </a:xfrm>
            <a:prstGeom prst="rect">
              <a:avLst/>
            </a:prstGeom>
            <a:noFill/>
          </p:spPr>
          <p:txBody>
            <a:bodyPr wrap="square" rtlCol="0">
              <a:spAutoFit/>
            </a:bodyPr>
            <a:lstStyle/>
            <a:p>
              <a:pPr algn="ctr"/>
              <a:r>
                <a:rPr lang="en-US" altLang="ko-KR" sz="1200" dirty="0">
                  <a:solidFill>
                    <a:schemeClr val="bg1"/>
                  </a:solidFill>
                  <a:cs typeface="Arial" pitchFamily="34" charset="0"/>
                </a:rPr>
                <a:t>Weather, Transport, Global Pandemic…</a:t>
              </a:r>
              <a:endParaRPr lang="ko-KR" altLang="en-US" sz="1200" dirty="0">
                <a:solidFill>
                  <a:schemeClr val="bg1"/>
                </a:solidFill>
                <a:cs typeface="Arial" pitchFamily="34" charset="0"/>
              </a:endParaRPr>
            </a:p>
          </p:txBody>
        </p:sp>
      </p:grpSp>
      <p:cxnSp>
        <p:nvCxnSpPr>
          <p:cNvPr id="24" name="Straight Arrow Connector 23">
            <a:extLst>
              <a:ext uri="{FF2B5EF4-FFF2-40B4-BE49-F238E27FC236}">
                <a16:creationId xmlns:a16="http://schemas.microsoft.com/office/drawing/2014/main" id="{BF99676C-E2CD-42DB-9EA6-E69CD46D17D7}"/>
              </a:ext>
            </a:extLst>
          </p:cNvPr>
          <p:cNvCxnSpPr>
            <a:cxnSpLocks/>
          </p:cNvCxnSpPr>
          <p:nvPr/>
        </p:nvCxnSpPr>
        <p:spPr>
          <a:xfrm>
            <a:off x="3944042" y="2743707"/>
            <a:ext cx="0" cy="695001"/>
          </a:xfrm>
          <a:prstGeom prst="straightConnector1">
            <a:avLst/>
          </a:prstGeom>
          <a:ln w="31750">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84180C4-5369-47CD-A40E-6CBEFC2E29B6}"/>
              </a:ext>
            </a:extLst>
          </p:cNvPr>
          <p:cNvCxnSpPr>
            <a:cxnSpLocks/>
          </p:cNvCxnSpPr>
          <p:nvPr/>
        </p:nvCxnSpPr>
        <p:spPr>
          <a:xfrm>
            <a:off x="1810926" y="2877197"/>
            <a:ext cx="2409" cy="549124"/>
          </a:xfrm>
          <a:prstGeom prst="straightConnector1">
            <a:avLst/>
          </a:prstGeom>
          <a:ln w="31750">
            <a:solidFill>
              <a:schemeClr val="accent5"/>
            </a:solidFill>
            <a:tailEnd type="oval"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30D2226-05D6-4E10-8654-2F00C5436A6E}"/>
              </a:ext>
            </a:extLst>
          </p:cNvPr>
          <p:cNvCxnSpPr>
            <a:cxnSpLocks/>
          </p:cNvCxnSpPr>
          <p:nvPr/>
        </p:nvCxnSpPr>
        <p:spPr>
          <a:xfrm>
            <a:off x="8207864" y="2877197"/>
            <a:ext cx="0" cy="571381"/>
          </a:xfrm>
          <a:prstGeom prst="straightConnector1">
            <a:avLst/>
          </a:prstGeom>
          <a:ln w="31750">
            <a:solidFill>
              <a:schemeClr val="accent6"/>
            </a:solidFill>
            <a:tailEnd type="oval"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317E869-82F5-45C3-92EB-F11424658A5B}"/>
              </a:ext>
            </a:extLst>
          </p:cNvPr>
          <p:cNvCxnSpPr>
            <a:cxnSpLocks/>
          </p:cNvCxnSpPr>
          <p:nvPr/>
        </p:nvCxnSpPr>
        <p:spPr>
          <a:xfrm>
            <a:off x="10313400" y="2429618"/>
            <a:ext cx="8770" cy="1018960"/>
          </a:xfrm>
          <a:prstGeom prst="straightConnector1">
            <a:avLst/>
          </a:prstGeom>
          <a:ln w="31750">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962ED91-425A-4D54-9049-F2D2D192B957}"/>
              </a:ext>
            </a:extLst>
          </p:cNvPr>
          <p:cNvCxnSpPr>
            <a:cxnSpLocks/>
          </p:cNvCxnSpPr>
          <p:nvPr/>
        </p:nvCxnSpPr>
        <p:spPr>
          <a:xfrm flipH="1">
            <a:off x="6099130" y="2437594"/>
            <a:ext cx="6259" cy="1002190"/>
          </a:xfrm>
          <a:prstGeom prst="straightConnector1">
            <a:avLst/>
          </a:prstGeom>
          <a:ln w="31750">
            <a:solidFill>
              <a:schemeClr val="accent1"/>
            </a:solidFill>
            <a:tailEnd type="oval"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8212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 y="4609981"/>
            <a:ext cx="12191999"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descr="A picture containing text, newspaper&#10;&#10;Description automatically generated">
            <a:extLst>
              <a:ext uri="{FF2B5EF4-FFF2-40B4-BE49-F238E27FC236}">
                <a16:creationId xmlns:a16="http://schemas.microsoft.com/office/drawing/2014/main" id="{6DF63A38-7FB3-D264-3E12-F692CC24F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71762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latin typeface="Helvetica" pitchFamily="2" charset="0"/>
              </a:rPr>
              <a:t>Malicious Activities</a:t>
            </a:r>
          </a:p>
        </p:txBody>
      </p:sp>
      <p:grpSp>
        <p:nvGrpSpPr>
          <p:cNvPr id="99" name="Group 98">
            <a:extLst>
              <a:ext uri="{FF2B5EF4-FFF2-40B4-BE49-F238E27FC236}">
                <a16:creationId xmlns:a16="http://schemas.microsoft.com/office/drawing/2014/main" id="{FA90F668-D6B6-4F9E-A4B0-740416B43B77}"/>
              </a:ext>
            </a:extLst>
          </p:cNvPr>
          <p:cNvGrpSpPr/>
          <p:nvPr/>
        </p:nvGrpSpPr>
        <p:grpSpPr>
          <a:xfrm>
            <a:off x="4415674" y="2369088"/>
            <a:ext cx="3338535" cy="3338536"/>
            <a:chOff x="3337726" y="1072465"/>
            <a:chExt cx="5515324" cy="5515324"/>
          </a:xfrm>
          <a:solidFill>
            <a:schemeClr val="accent1"/>
          </a:solidFill>
        </p:grpSpPr>
        <p:grpSp>
          <p:nvGrpSpPr>
            <p:cNvPr id="73" name="Group 72">
              <a:extLst>
                <a:ext uri="{FF2B5EF4-FFF2-40B4-BE49-F238E27FC236}">
                  <a16:creationId xmlns:a16="http://schemas.microsoft.com/office/drawing/2014/main" id="{6A2D93C7-C82F-429B-B615-4204F91F2A0D}"/>
                </a:ext>
              </a:extLst>
            </p:cNvPr>
            <p:cNvGrpSpPr/>
            <p:nvPr/>
          </p:nvGrpSpPr>
          <p:grpSpPr>
            <a:xfrm>
              <a:off x="5967772" y="1072465"/>
              <a:ext cx="255231" cy="5515324"/>
              <a:chOff x="5964969" y="1072465"/>
              <a:chExt cx="255231" cy="5515324"/>
            </a:xfrm>
            <a:grpFill/>
          </p:grpSpPr>
          <p:sp>
            <p:nvSpPr>
              <p:cNvPr id="11" name="Freeform: Shape 10">
                <a:extLst>
                  <a:ext uri="{FF2B5EF4-FFF2-40B4-BE49-F238E27FC236}">
                    <a16:creationId xmlns:a16="http://schemas.microsoft.com/office/drawing/2014/main" id="{21C9C7EF-033C-4328-942C-AF1E00EE863D}"/>
                  </a:ext>
                </a:extLst>
              </p:cNvPr>
              <p:cNvSpPr/>
              <p:nvPr/>
            </p:nvSpPr>
            <p:spPr>
              <a:xfrm>
                <a:off x="6062740" y="1191371"/>
                <a:ext cx="59688" cy="5309337"/>
              </a:xfrm>
              <a:custGeom>
                <a:avLst/>
                <a:gdLst>
                  <a:gd name="connsiteX0" fmla="*/ 0 w 74220"/>
                  <a:gd name="connsiteY0" fmla="*/ 0 h 6601938"/>
                  <a:gd name="connsiteX1" fmla="*/ 74221 w 74220"/>
                  <a:gd name="connsiteY1" fmla="*/ 0 h 6601938"/>
                  <a:gd name="connsiteX2" fmla="*/ 74221 w 74220"/>
                  <a:gd name="connsiteY2" fmla="*/ 6601939 h 6601938"/>
                  <a:gd name="connsiteX3" fmla="*/ 0 w 74220"/>
                  <a:gd name="connsiteY3" fmla="*/ 6601939 h 6601938"/>
                </a:gdLst>
                <a:ahLst/>
                <a:cxnLst>
                  <a:cxn ang="0">
                    <a:pos x="connsiteX0" y="connsiteY0"/>
                  </a:cxn>
                  <a:cxn ang="0">
                    <a:pos x="connsiteX1" y="connsiteY1"/>
                  </a:cxn>
                  <a:cxn ang="0">
                    <a:pos x="connsiteX2" y="connsiteY2"/>
                  </a:cxn>
                  <a:cxn ang="0">
                    <a:pos x="connsiteX3" y="connsiteY3"/>
                  </a:cxn>
                </a:cxnLst>
                <a:rect l="l" t="t" r="r" b="b"/>
                <a:pathLst>
                  <a:path w="74220" h="6601938">
                    <a:moveTo>
                      <a:pt x="0" y="0"/>
                    </a:moveTo>
                    <a:lnTo>
                      <a:pt x="74221" y="0"/>
                    </a:lnTo>
                    <a:lnTo>
                      <a:pt x="74221" y="6601939"/>
                    </a:lnTo>
                    <a:lnTo>
                      <a:pt x="0" y="6601939"/>
                    </a:lnTo>
                    <a:close/>
                  </a:path>
                </a:pathLst>
              </a:custGeom>
              <a:grpFill/>
              <a:ln w="7412" cap="flat">
                <a:noFill/>
                <a:prstDash val="solid"/>
                <a:miter/>
              </a:ln>
            </p:spPr>
            <p:txBody>
              <a:bodyPr rtlCol="0" anchor="ctr"/>
              <a:lstStyle/>
              <a:p>
                <a:endParaRPr lang="en-US">
                  <a:latin typeface="Helvetica" pitchFamily="2" charset="0"/>
                  <a:cs typeface="Arial" panose="020B0604020202020204" pitchFamily="34" charset="0"/>
                </a:endParaRPr>
              </a:p>
            </p:txBody>
          </p:sp>
          <p:sp>
            <p:nvSpPr>
              <p:cNvPr id="65" name="Freeform: Shape 64">
                <a:extLst>
                  <a:ext uri="{FF2B5EF4-FFF2-40B4-BE49-F238E27FC236}">
                    <a16:creationId xmlns:a16="http://schemas.microsoft.com/office/drawing/2014/main" id="{E697FAD1-C34D-4049-BB09-997BD345E7F1}"/>
                  </a:ext>
                </a:extLst>
              </p:cNvPr>
              <p:cNvSpPr/>
              <p:nvPr/>
            </p:nvSpPr>
            <p:spPr>
              <a:xfrm>
                <a:off x="5964969" y="1072465"/>
                <a:ext cx="255231" cy="255230"/>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latin typeface="Helvetica" pitchFamily="2" charset="0"/>
                  <a:cs typeface="Arial" panose="020B0604020202020204" pitchFamily="34" charset="0"/>
                </a:endParaRPr>
              </a:p>
            </p:txBody>
          </p:sp>
          <p:sp>
            <p:nvSpPr>
              <p:cNvPr id="66" name="Freeform: Shape 65">
                <a:extLst>
                  <a:ext uri="{FF2B5EF4-FFF2-40B4-BE49-F238E27FC236}">
                    <a16:creationId xmlns:a16="http://schemas.microsoft.com/office/drawing/2014/main" id="{6EB8BAA5-63E6-426A-B6A0-1F4FB3756BBA}"/>
                  </a:ext>
                </a:extLst>
              </p:cNvPr>
              <p:cNvSpPr/>
              <p:nvPr/>
            </p:nvSpPr>
            <p:spPr>
              <a:xfrm>
                <a:off x="5964969" y="6332559"/>
                <a:ext cx="255231" cy="255230"/>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latin typeface="Helvetica" pitchFamily="2" charset="0"/>
                  <a:cs typeface="Arial" panose="020B0604020202020204" pitchFamily="34" charset="0"/>
                </a:endParaRPr>
              </a:p>
            </p:txBody>
          </p:sp>
          <p:sp>
            <p:nvSpPr>
              <p:cNvPr id="16" name="Freeform: Shape 15">
                <a:extLst>
                  <a:ext uri="{FF2B5EF4-FFF2-40B4-BE49-F238E27FC236}">
                    <a16:creationId xmlns:a16="http://schemas.microsoft.com/office/drawing/2014/main" id="{D9DE53B0-F7C6-4BFE-B8C8-A7783525E3C6}"/>
                  </a:ext>
                </a:extLst>
              </p:cNvPr>
              <p:cNvSpPr/>
              <p:nvPr/>
            </p:nvSpPr>
            <p:spPr>
              <a:xfrm>
                <a:off x="5964969" y="2825829"/>
                <a:ext cx="255231" cy="255231"/>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latin typeface="Helvetica" pitchFamily="2" charset="0"/>
                  <a:cs typeface="Arial" panose="020B0604020202020204" pitchFamily="34" charset="0"/>
                </a:endParaRPr>
              </a:p>
            </p:txBody>
          </p:sp>
          <p:sp>
            <p:nvSpPr>
              <p:cNvPr id="17" name="Freeform: Shape 16">
                <a:extLst>
                  <a:ext uri="{FF2B5EF4-FFF2-40B4-BE49-F238E27FC236}">
                    <a16:creationId xmlns:a16="http://schemas.microsoft.com/office/drawing/2014/main" id="{D332AD04-F9F2-4E62-9CA9-F1827B4B4BE7}"/>
                  </a:ext>
                </a:extLst>
              </p:cNvPr>
              <p:cNvSpPr/>
              <p:nvPr/>
            </p:nvSpPr>
            <p:spPr>
              <a:xfrm>
                <a:off x="5964969" y="4579194"/>
                <a:ext cx="255231" cy="255231"/>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latin typeface="Helvetica" pitchFamily="2" charset="0"/>
                  <a:cs typeface="Arial" panose="020B0604020202020204" pitchFamily="34" charset="0"/>
                </a:endParaRPr>
              </a:p>
            </p:txBody>
          </p:sp>
        </p:grpSp>
        <p:grpSp>
          <p:nvGrpSpPr>
            <p:cNvPr id="74" name="Group 73">
              <a:extLst>
                <a:ext uri="{FF2B5EF4-FFF2-40B4-BE49-F238E27FC236}">
                  <a16:creationId xmlns:a16="http://schemas.microsoft.com/office/drawing/2014/main" id="{E083F7D3-9832-4D8F-9F46-A90A561E0FA9}"/>
                </a:ext>
              </a:extLst>
            </p:cNvPr>
            <p:cNvGrpSpPr/>
            <p:nvPr/>
          </p:nvGrpSpPr>
          <p:grpSpPr>
            <a:xfrm rot="3600000">
              <a:off x="5967772" y="1072465"/>
              <a:ext cx="255231" cy="5515324"/>
              <a:chOff x="5964969" y="1072465"/>
              <a:chExt cx="255231" cy="5515324"/>
            </a:xfrm>
            <a:grpFill/>
          </p:grpSpPr>
          <p:sp>
            <p:nvSpPr>
              <p:cNvPr id="75" name="Freeform: Shape 74">
                <a:extLst>
                  <a:ext uri="{FF2B5EF4-FFF2-40B4-BE49-F238E27FC236}">
                    <a16:creationId xmlns:a16="http://schemas.microsoft.com/office/drawing/2014/main" id="{2E1E282F-203E-43E8-99AB-48E14AC968FA}"/>
                  </a:ext>
                </a:extLst>
              </p:cNvPr>
              <p:cNvSpPr/>
              <p:nvPr/>
            </p:nvSpPr>
            <p:spPr>
              <a:xfrm>
                <a:off x="6062740" y="1191371"/>
                <a:ext cx="59688" cy="5309337"/>
              </a:xfrm>
              <a:custGeom>
                <a:avLst/>
                <a:gdLst>
                  <a:gd name="connsiteX0" fmla="*/ 0 w 74220"/>
                  <a:gd name="connsiteY0" fmla="*/ 0 h 6601938"/>
                  <a:gd name="connsiteX1" fmla="*/ 74221 w 74220"/>
                  <a:gd name="connsiteY1" fmla="*/ 0 h 6601938"/>
                  <a:gd name="connsiteX2" fmla="*/ 74221 w 74220"/>
                  <a:gd name="connsiteY2" fmla="*/ 6601939 h 6601938"/>
                  <a:gd name="connsiteX3" fmla="*/ 0 w 74220"/>
                  <a:gd name="connsiteY3" fmla="*/ 6601939 h 6601938"/>
                </a:gdLst>
                <a:ahLst/>
                <a:cxnLst>
                  <a:cxn ang="0">
                    <a:pos x="connsiteX0" y="connsiteY0"/>
                  </a:cxn>
                  <a:cxn ang="0">
                    <a:pos x="connsiteX1" y="connsiteY1"/>
                  </a:cxn>
                  <a:cxn ang="0">
                    <a:pos x="connsiteX2" y="connsiteY2"/>
                  </a:cxn>
                  <a:cxn ang="0">
                    <a:pos x="connsiteX3" y="connsiteY3"/>
                  </a:cxn>
                </a:cxnLst>
                <a:rect l="l" t="t" r="r" b="b"/>
                <a:pathLst>
                  <a:path w="74220" h="6601938">
                    <a:moveTo>
                      <a:pt x="0" y="0"/>
                    </a:moveTo>
                    <a:lnTo>
                      <a:pt x="74221" y="0"/>
                    </a:lnTo>
                    <a:lnTo>
                      <a:pt x="74221" y="6601939"/>
                    </a:lnTo>
                    <a:lnTo>
                      <a:pt x="0" y="6601939"/>
                    </a:lnTo>
                    <a:close/>
                  </a:path>
                </a:pathLst>
              </a:custGeom>
              <a:grpFill/>
              <a:ln w="7412" cap="flat">
                <a:noFill/>
                <a:prstDash val="solid"/>
                <a:miter/>
              </a:ln>
            </p:spPr>
            <p:txBody>
              <a:bodyPr rtlCol="0" anchor="ctr"/>
              <a:lstStyle/>
              <a:p>
                <a:endParaRPr lang="en-US">
                  <a:latin typeface="Helvetica" pitchFamily="2" charset="0"/>
                  <a:cs typeface="Arial" panose="020B0604020202020204" pitchFamily="34" charset="0"/>
                </a:endParaRPr>
              </a:p>
            </p:txBody>
          </p:sp>
          <p:sp>
            <p:nvSpPr>
              <p:cNvPr id="76" name="Freeform: Shape 75">
                <a:extLst>
                  <a:ext uri="{FF2B5EF4-FFF2-40B4-BE49-F238E27FC236}">
                    <a16:creationId xmlns:a16="http://schemas.microsoft.com/office/drawing/2014/main" id="{A6D7DD2E-89AC-4907-9490-FC5F291B28D1}"/>
                  </a:ext>
                </a:extLst>
              </p:cNvPr>
              <p:cNvSpPr/>
              <p:nvPr/>
            </p:nvSpPr>
            <p:spPr>
              <a:xfrm>
                <a:off x="5964969" y="1072465"/>
                <a:ext cx="255231" cy="255230"/>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latin typeface="Helvetica" pitchFamily="2" charset="0"/>
                  <a:cs typeface="Arial" panose="020B0604020202020204" pitchFamily="34" charset="0"/>
                </a:endParaRPr>
              </a:p>
            </p:txBody>
          </p:sp>
          <p:sp>
            <p:nvSpPr>
              <p:cNvPr id="77" name="Freeform: Shape 76">
                <a:extLst>
                  <a:ext uri="{FF2B5EF4-FFF2-40B4-BE49-F238E27FC236}">
                    <a16:creationId xmlns:a16="http://schemas.microsoft.com/office/drawing/2014/main" id="{CB28707F-7CD6-4556-9A50-1F90EC510445}"/>
                  </a:ext>
                </a:extLst>
              </p:cNvPr>
              <p:cNvSpPr/>
              <p:nvPr/>
            </p:nvSpPr>
            <p:spPr>
              <a:xfrm>
                <a:off x="5964969" y="6332559"/>
                <a:ext cx="255231" cy="255230"/>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latin typeface="Helvetica" pitchFamily="2" charset="0"/>
                  <a:cs typeface="Arial" panose="020B0604020202020204" pitchFamily="34" charset="0"/>
                </a:endParaRPr>
              </a:p>
            </p:txBody>
          </p:sp>
          <p:sp>
            <p:nvSpPr>
              <p:cNvPr id="78" name="Freeform: Shape 77">
                <a:extLst>
                  <a:ext uri="{FF2B5EF4-FFF2-40B4-BE49-F238E27FC236}">
                    <a16:creationId xmlns:a16="http://schemas.microsoft.com/office/drawing/2014/main" id="{0BDCE553-0D51-4843-B5A2-0C2F7738062B}"/>
                  </a:ext>
                </a:extLst>
              </p:cNvPr>
              <p:cNvSpPr/>
              <p:nvPr/>
            </p:nvSpPr>
            <p:spPr>
              <a:xfrm>
                <a:off x="5964969" y="2825829"/>
                <a:ext cx="255231" cy="255231"/>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latin typeface="Helvetica" pitchFamily="2" charset="0"/>
                  <a:cs typeface="Arial" panose="020B0604020202020204" pitchFamily="34" charset="0"/>
                </a:endParaRPr>
              </a:p>
            </p:txBody>
          </p:sp>
          <p:sp>
            <p:nvSpPr>
              <p:cNvPr id="79" name="Freeform: Shape 78">
                <a:extLst>
                  <a:ext uri="{FF2B5EF4-FFF2-40B4-BE49-F238E27FC236}">
                    <a16:creationId xmlns:a16="http://schemas.microsoft.com/office/drawing/2014/main" id="{AA56D348-F211-4724-9DB1-735CF3FC075D}"/>
                  </a:ext>
                </a:extLst>
              </p:cNvPr>
              <p:cNvSpPr/>
              <p:nvPr/>
            </p:nvSpPr>
            <p:spPr>
              <a:xfrm>
                <a:off x="5964969" y="4579194"/>
                <a:ext cx="255231" cy="255231"/>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latin typeface="Helvetica" pitchFamily="2" charset="0"/>
                  <a:cs typeface="Arial" panose="020B0604020202020204" pitchFamily="34" charset="0"/>
                </a:endParaRPr>
              </a:p>
            </p:txBody>
          </p:sp>
        </p:grpSp>
        <p:grpSp>
          <p:nvGrpSpPr>
            <p:cNvPr id="86" name="Group 85">
              <a:extLst>
                <a:ext uri="{FF2B5EF4-FFF2-40B4-BE49-F238E27FC236}">
                  <a16:creationId xmlns:a16="http://schemas.microsoft.com/office/drawing/2014/main" id="{B7DA8821-5975-4570-BB5B-A78A61E2C907}"/>
                </a:ext>
              </a:extLst>
            </p:cNvPr>
            <p:cNvGrpSpPr/>
            <p:nvPr/>
          </p:nvGrpSpPr>
          <p:grpSpPr>
            <a:xfrm rot="18000000">
              <a:off x="5967772" y="1072465"/>
              <a:ext cx="255231" cy="5515324"/>
              <a:chOff x="5964969" y="1072465"/>
              <a:chExt cx="255231" cy="5515324"/>
            </a:xfrm>
            <a:grpFill/>
          </p:grpSpPr>
          <p:sp>
            <p:nvSpPr>
              <p:cNvPr id="87" name="Freeform: Shape 86">
                <a:extLst>
                  <a:ext uri="{FF2B5EF4-FFF2-40B4-BE49-F238E27FC236}">
                    <a16:creationId xmlns:a16="http://schemas.microsoft.com/office/drawing/2014/main" id="{BA09A7DA-F88F-405A-BBE9-ED5452BBE6B7}"/>
                  </a:ext>
                </a:extLst>
              </p:cNvPr>
              <p:cNvSpPr/>
              <p:nvPr/>
            </p:nvSpPr>
            <p:spPr>
              <a:xfrm>
                <a:off x="6062740" y="1191371"/>
                <a:ext cx="59688" cy="5309337"/>
              </a:xfrm>
              <a:custGeom>
                <a:avLst/>
                <a:gdLst>
                  <a:gd name="connsiteX0" fmla="*/ 0 w 74220"/>
                  <a:gd name="connsiteY0" fmla="*/ 0 h 6601938"/>
                  <a:gd name="connsiteX1" fmla="*/ 74221 w 74220"/>
                  <a:gd name="connsiteY1" fmla="*/ 0 h 6601938"/>
                  <a:gd name="connsiteX2" fmla="*/ 74221 w 74220"/>
                  <a:gd name="connsiteY2" fmla="*/ 6601939 h 6601938"/>
                  <a:gd name="connsiteX3" fmla="*/ 0 w 74220"/>
                  <a:gd name="connsiteY3" fmla="*/ 6601939 h 6601938"/>
                </a:gdLst>
                <a:ahLst/>
                <a:cxnLst>
                  <a:cxn ang="0">
                    <a:pos x="connsiteX0" y="connsiteY0"/>
                  </a:cxn>
                  <a:cxn ang="0">
                    <a:pos x="connsiteX1" y="connsiteY1"/>
                  </a:cxn>
                  <a:cxn ang="0">
                    <a:pos x="connsiteX2" y="connsiteY2"/>
                  </a:cxn>
                  <a:cxn ang="0">
                    <a:pos x="connsiteX3" y="connsiteY3"/>
                  </a:cxn>
                </a:cxnLst>
                <a:rect l="l" t="t" r="r" b="b"/>
                <a:pathLst>
                  <a:path w="74220" h="6601938">
                    <a:moveTo>
                      <a:pt x="0" y="0"/>
                    </a:moveTo>
                    <a:lnTo>
                      <a:pt x="74221" y="0"/>
                    </a:lnTo>
                    <a:lnTo>
                      <a:pt x="74221" y="6601939"/>
                    </a:lnTo>
                    <a:lnTo>
                      <a:pt x="0" y="6601939"/>
                    </a:lnTo>
                    <a:close/>
                  </a:path>
                </a:pathLst>
              </a:custGeom>
              <a:grpFill/>
              <a:ln w="7412" cap="flat">
                <a:noFill/>
                <a:prstDash val="solid"/>
                <a:miter/>
              </a:ln>
            </p:spPr>
            <p:txBody>
              <a:bodyPr rtlCol="0" anchor="ctr"/>
              <a:lstStyle/>
              <a:p>
                <a:endParaRPr lang="en-US">
                  <a:latin typeface="Helvetica" pitchFamily="2" charset="0"/>
                  <a:cs typeface="Arial" panose="020B0604020202020204" pitchFamily="34" charset="0"/>
                </a:endParaRPr>
              </a:p>
            </p:txBody>
          </p:sp>
          <p:sp>
            <p:nvSpPr>
              <p:cNvPr id="88" name="Freeform: Shape 87">
                <a:extLst>
                  <a:ext uri="{FF2B5EF4-FFF2-40B4-BE49-F238E27FC236}">
                    <a16:creationId xmlns:a16="http://schemas.microsoft.com/office/drawing/2014/main" id="{79B867CD-AA48-4FD5-9BA7-C4B208C018D8}"/>
                  </a:ext>
                </a:extLst>
              </p:cNvPr>
              <p:cNvSpPr/>
              <p:nvPr/>
            </p:nvSpPr>
            <p:spPr>
              <a:xfrm>
                <a:off x="5964969" y="1072465"/>
                <a:ext cx="255231" cy="255230"/>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latin typeface="Helvetica" pitchFamily="2" charset="0"/>
                  <a:cs typeface="Arial" panose="020B0604020202020204" pitchFamily="34" charset="0"/>
                </a:endParaRPr>
              </a:p>
            </p:txBody>
          </p:sp>
          <p:sp>
            <p:nvSpPr>
              <p:cNvPr id="89" name="Freeform: Shape 88">
                <a:extLst>
                  <a:ext uri="{FF2B5EF4-FFF2-40B4-BE49-F238E27FC236}">
                    <a16:creationId xmlns:a16="http://schemas.microsoft.com/office/drawing/2014/main" id="{48C5366A-3E7F-4F0A-AA78-C8F10380561B}"/>
                  </a:ext>
                </a:extLst>
              </p:cNvPr>
              <p:cNvSpPr/>
              <p:nvPr/>
            </p:nvSpPr>
            <p:spPr>
              <a:xfrm>
                <a:off x="5964969" y="6332559"/>
                <a:ext cx="255231" cy="255230"/>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latin typeface="Helvetica" pitchFamily="2" charset="0"/>
                  <a:cs typeface="Arial" panose="020B0604020202020204" pitchFamily="34" charset="0"/>
                </a:endParaRPr>
              </a:p>
            </p:txBody>
          </p:sp>
          <p:sp>
            <p:nvSpPr>
              <p:cNvPr id="90" name="Freeform: Shape 89">
                <a:extLst>
                  <a:ext uri="{FF2B5EF4-FFF2-40B4-BE49-F238E27FC236}">
                    <a16:creationId xmlns:a16="http://schemas.microsoft.com/office/drawing/2014/main" id="{D22187B5-5F63-4BA1-8D4C-5416D08E9424}"/>
                  </a:ext>
                </a:extLst>
              </p:cNvPr>
              <p:cNvSpPr/>
              <p:nvPr/>
            </p:nvSpPr>
            <p:spPr>
              <a:xfrm>
                <a:off x="5964969" y="2825829"/>
                <a:ext cx="255231" cy="255231"/>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latin typeface="Helvetica" pitchFamily="2" charset="0"/>
                  <a:cs typeface="Arial" panose="020B0604020202020204" pitchFamily="34" charset="0"/>
                </a:endParaRPr>
              </a:p>
            </p:txBody>
          </p:sp>
          <p:sp>
            <p:nvSpPr>
              <p:cNvPr id="91" name="Freeform: Shape 90">
                <a:extLst>
                  <a:ext uri="{FF2B5EF4-FFF2-40B4-BE49-F238E27FC236}">
                    <a16:creationId xmlns:a16="http://schemas.microsoft.com/office/drawing/2014/main" id="{37D19E51-4383-476E-B0E8-4ACE66806B7A}"/>
                  </a:ext>
                </a:extLst>
              </p:cNvPr>
              <p:cNvSpPr/>
              <p:nvPr/>
            </p:nvSpPr>
            <p:spPr>
              <a:xfrm>
                <a:off x="5964969" y="4579194"/>
                <a:ext cx="255231" cy="255231"/>
              </a:xfrm>
              <a:custGeom>
                <a:avLst/>
                <a:gdLst>
                  <a:gd name="connsiteX0" fmla="*/ 317368 w 317368"/>
                  <a:gd name="connsiteY0" fmla="*/ 158684 h 317368"/>
                  <a:gd name="connsiteX1" fmla="*/ 158684 w 317368"/>
                  <a:gd name="connsiteY1" fmla="*/ 317368 h 317368"/>
                  <a:gd name="connsiteX2" fmla="*/ 0 w 317368"/>
                  <a:gd name="connsiteY2" fmla="*/ 158684 h 317368"/>
                  <a:gd name="connsiteX3" fmla="*/ 158684 w 317368"/>
                  <a:gd name="connsiteY3" fmla="*/ 0 h 317368"/>
                  <a:gd name="connsiteX4" fmla="*/ 317368 w 317368"/>
                  <a:gd name="connsiteY4" fmla="*/ 158684 h 31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68" h="317368">
                    <a:moveTo>
                      <a:pt x="317368" y="158684"/>
                    </a:moveTo>
                    <a:cubicBezTo>
                      <a:pt x="317368" y="246323"/>
                      <a:pt x="246323" y="317368"/>
                      <a:pt x="158684" y="317368"/>
                    </a:cubicBezTo>
                    <a:cubicBezTo>
                      <a:pt x="71045" y="317368"/>
                      <a:pt x="0" y="246323"/>
                      <a:pt x="0" y="158684"/>
                    </a:cubicBezTo>
                    <a:cubicBezTo>
                      <a:pt x="0" y="71045"/>
                      <a:pt x="71045" y="0"/>
                      <a:pt x="158684" y="0"/>
                    </a:cubicBezTo>
                    <a:cubicBezTo>
                      <a:pt x="246323" y="0"/>
                      <a:pt x="317368" y="71045"/>
                      <a:pt x="317368" y="158684"/>
                    </a:cubicBezTo>
                    <a:close/>
                  </a:path>
                </a:pathLst>
              </a:custGeom>
              <a:grpFill/>
              <a:ln w="7412" cap="flat">
                <a:noFill/>
                <a:prstDash val="solid"/>
                <a:miter/>
              </a:ln>
            </p:spPr>
            <p:txBody>
              <a:bodyPr rtlCol="0" anchor="ctr"/>
              <a:lstStyle/>
              <a:p>
                <a:endParaRPr lang="en-US">
                  <a:latin typeface="Helvetica" pitchFamily="2" charset="0"/>
                  <a:cs typeface="Arial" panose="020B0604020202020204" pitchFamily="34" charset="0"/>
                </a:endParaRPr>
              </a:p>
            </p:txBody>
          </p:sp>
        </p:grpSp>
      </p:grpSp>
      <p:grpSp>
        <p:nvGrpSpPr>
          <p:cNvPr id="111" name="Group 110">
            <a:extLst>
              <a:ext uri="{FF2B5EF4-FFF2-40B4-BE49-F238E27FC236}">
                <a16:creationId xmlns:a16="http://schemas.microsoft.com/office/drawing/2014/main" id="{EDDD5C8C-70CE-4383-B6A2-AAEEC03A74E7}"/>
              </a:ext>
            </a:extLst>
          </p:cNvPr>
          <p:cNvGrpSpPr/>
          <p:nvPr/>
        </p:nvGrpSpPr>
        <p:grpSpPr>
          <a:xfrm>
            <a:off x="4833263" y="2613915"/>
            <a:ext cx="2486834" cy="2852682"/>
            <a:chOff x="4833263" y="2613915"/>
            <a:chExt cx="2486834" cy="2852682"/>
          </a:xfrm>
        </p:grpSpPr>
        <p:sp>
          <p:nvSpPr>
            <p:cNvPr id="107" name="Freeform: Shape 106">
              <a:extLst>
                <a:ext uri="{FF2B5EF4-FFF2-40B4-BE49-F238E27FC236}">
                  <a16:creationId xmlns:a16="http://schemas.microsoft.com/office/drawing/2014/main" id="{679A32DE-6340-4E39-A4A7-0DAF785D22F9}"/>
                </a:ext>
              </a:extLst>
            </p:cNvPr>
            <p:cNvSpPr/>
            <p:nvPr/>
          </p:nvSpPr>
          <p:spPr>
            <a:xfrm>
              <a:off x="4838533" y="2999088"/>
              <a:ext cx="1125018" cy="1276146"/>
            </a:xfrm>
            <a:custGeom>
              <a:avLst/>
              <a:gdLst>
                <a:gd name="connsiteX0" fmla="*/ 891621 w 1858552"/>
                <a:gd name="connsiteY0" fmla="*/ 127333 h 2108217"/>
                <a:gd name="connsiteX1" fmla="*/ 136204 w 1858552"/>
                <a:gd name="connsiteY1" fmla="*/ 570529 h 2108217"/>
                <a:gd name="connsiteX2" fmla="*/ 137285 w 1858552"/>
                <a:gd name="connsiteY2" fmla="*/ 575881 h 2108217"/>
                <a:gd name="connsiteX3" fmla="*/ 95362 w 1858552"/>
                <a:gd name="connsiteY3" fmla="*/ 639129 h 2108217"/>
                <a:gd name="connsiteX4" fmla="*/ 80913 w 1858552"/>
                <a:gd name="connsiteY4" fmla="*/ 642046 h 2108217"/>
                <a:gd name="connsiteX5" fmla="*/ 87029 w 1858552"/>
                <a:gd name="connsiteY5" fmla="*/ 1513636 h 2108217"/>
                <a:gd name="connsiteX6" fmla="*/ 95361 w 1858552"/>
                <a:gd name="connsiteY6" fmla="*/ 1515318 h 2108217"/>
                <a:gd name="connsiteX7" fmla="*/ 137285 w 1858552"/>
                <a:gd name="connsiteY7" fmla="*/ 1578567 h 2108217"/>
                <a:gd name="connsiteX8" fmla="*/ 136263 w 1858552"/>
                <a:gd name="connsiteY8" fmla="*/ 1583626 h 2108217"/>
                <a:gd name="connsiteX9" fmla="*/ 870153 w 1858552"/>
                <a:gd name="connsiteY9" fmla="*/ 2000544 h 2108217"/>
                <a:gd name="connsiteX10" fmla="*/ 876563 w 1858552"/>
                <a:gd name="connsiteY10" fmla="*/ 1991037 h 2108217"/>
                <a:gd name="connsiteX11" fmla="*/ 925101 w 1858552"/>
                <a:gd name="connsiteY11" fmla="*/ 1970932 h 2108217"/>
                <a:gd name="connsiteX12" fmla="*/ 973638 w 1858552"/>
                <a:gd name="connsiteY12" fmla="*/ 1991037 h 2108217"/>
                <a:gd name="connsiteX13" fmla="*/ 974304 w 1858552"/>
                <a:gd name="connsiteY13" fmla="*/ 1992024 h 2108217"/>
                <a:gd name="connsiteX14" fmla="*/ 1723151 w 1858552"/>
                <a:gd name="connsiteY14" fmla="*/ 1552681 h 2108217"/>
                <a:gd name="connsiteX15" fmla="*/ 1723319 w 1858552"/>
                <a:gd name="connsiteY15" fmla="*/ 1551848 h 2108217"/>
                <a:gd name="connsiteX16" fmla="*/ 1737335 w 1858552"/>
                <a:gd name="connsiteY16" fmla="*/ 1531060 h 2108217"/>
                <a:gd name="connsiteX17" fmla="*/ 1730864 w 1858552"/>
                <a:gd name="connsiteY17" fmla="*/ 608833 h 2108217"/>
                <a:gd name="connsiteX18" fmla="*/ 1726661 w 1858552"/>
                <a:gd name="connsiteY18" fmla="*/ 602599 h 2108217"/>
                <a:gd name="connsiteX19" fmla="*/ 1723626 w 1858552"/>
                <a:gd name="connsiteY19" fmla="*/ 587565 h 2108217"/>
                <a:gd name="connsiteX20" fmla="*/ 929459 w 1858552"/>
                <a:gd name="connsiteY20" fmla="*/ 136405 h 2108217"/>
                <a:gd name="connsiteX21" fmla="*/ 925101 w 1858552"/>
                <a:gd name="connsiteY21" fmla="*/ 137285 h 2108217"/>
                <a:gd name="connsiteX22" fmla="*/ 898382 w 1858552"/>
                <a:gd name="connsiteY22" fmla="*/ 131891 h 2108217"/>
                <a:gd name="connsiteX23" fmla="*/ 925101 w 1858552"/>
                <a:gd name="connsiteY23" fmla="*/ 0 h 2108217"/>
                <a:gd name="connsiteX24" fmla="*/ 993743 w 1858552"/>
                <a:gd name="connsiteY24" fmla="*/ 68643 h 2108217"/>
                <a:gd name="connsiteX25" fmla="*/ 988349 w 1858552"/>
                <a:gd name="connsiteY25" fmla="*/ 95361 h 2108217"/>
                <a:gd name="connsiteX26" fmla="*/ 982848 w 1858552"/>
                <a:gd name="connsiteY26" fmla="*/ 103520 h 2108217"/>
                <a:gd name="connsiteX27" fmla="*/ 1737928 w 1858552"/>
                <a:gd name="connsiteY27" fmla="*/ 532451 h 2108217"/>
                <a:gd name="connsiteX28" fmla="*/ 1741372 w 1858552"/>
                <a:gd name="connsiteY28" fmla="*/ 527343 h 2108217"/>
                <a:gd name="connsiteX29" fmla="*/ 1789910 w 1858552"/>
                <a:gd name="connsiteY29" fmla="*/ 507238 h 2108217"/>
                <a:gd name="connsiteX30" fmla="*/ 1858552 w 1858552"/>
                <a:gd name="connsiteY30" fmla="*/ 575881 h 2108217"/>
                <a:gd name="connsiteX31" fmla="*/ 1789910 w 1858552"/>
                <a:gd name="connsiteY31" fmla="*/ 644523 h 2108217"/>
                <a:gd name="connsiteX32" fmla="*/ 1786126 w 1858552"/>
                <a:gd name="connsiteY32" fmla="*/ 643759 h 2108217"/>
                <a:gd name="connsiteX33" fmla="*/ 1792189 w 1858552"/>
                <a:gd name="connsiteY33" fmla="*/ 1511060 h 2108217"/>
                <a:gd name="connsiteX34" fmla="*/ 1813286 w 1858552"/>
                <a:gd name="connsiteY34" fmla="*/ 1515319 h 2108217"/>
                <a:gd name="connsiteX35" fmla="*/ 1855209 w 1858552"/>
                <a:gd name="connsiteY35" fmla="*/ 1578567 h 2108217"/>
                <a:gd name="connsiteX36" fmla="*/ 1786567 w 1858552"/>
                <a:gd name="connsiteY36" fmla="*/ 1647209 h 2108217"/>
                <a:gd name="connsiteX37" fmla="*/ 1738030 w 1858552"/>
                <a:gd name="connsiteY37" fmla="*/ 1627104 h 2108217"/>
                <a:gd name="connsiteX38" fmla="*/ 1728646 w 1858552"/>
                <a:gd name="connsiteY38" fmla="*/ 1613186 h 2108217"/>
                <a:gd name="connsiteX39" fmla="*/ 992650 w 1858552"/>
                <a:gd name="connsiteY39" fmla="*/ 2044990 h 2108217"/>
                <a:gd name="connsiteX40" fmla="*/ 988349 w 1858552"/>
                <a:gd name="connsiteY40" fmla="*/ 2066293 h 2108217"/>
                <a:gd name="connsiteX41" fmla="*/ 925101 w 1858552"/>
                <a:gd name="connsiteY41" fmla="*/ 2108217 h 2108217"/>
                <a:gd name="connsiteX42" fmla="*/ 861852 w 1858552"/>
                <a:gd name="connsiteY42" fmla="*/ 2066293 h 2108217"/>
                <a:gd name="connsiteX43" fmla="*/ 860191 w 1858552"/>
                <a:gd name="connsiteY43" fmla="*/ 2058064 h 2108217"/>
                <a:gd name="connsiteX44" fmla="*/ 110027 w 1858552"/>
                <a:gd name="connsiteY44" fmla="*/ 1631927 h 2108217"/>
                <a:gd name="connsiteX45" fmla="*/ 95361 w 1858552"/>
                <a:gd name="connsiteY45" fmla="*/ 1641815 h 2108217"/>
                <a:gd name="connsiteX46" fmla="*/ 68643 w 1858552"/>
                <a:gd name="connsiteY46" fmla="*/ 1647209 h 2108217"/>
                <a:gd name="connsiteX47" fmla="*/ 0 w 1858552"/>
                <a:gd name="connsiteY47" fmla="*/ 1578567 h 2108217"/>
                <a:gd name="connsiteX48" fmla="*/ 20105 w 1858552"/>
                <a:gd name="connsiteY48" fmla="*/ 1530029 h 2108217"/>
                <a:gd name="connsiteX49" fmla="*/ 32128 w 1858552"/>
                <a:gd name="connsiteY49" fmla="*/ 1521923 h 2108217"/>
                <a:gd name="connsiteX50" fmla="*/ 25882 w 1858552"/>
                <a:gd name="connsiteY50" fmla="*/ 628313 h 2108217"/>
                <a:gd name="connsiteX51" fmla="*/ 20106 w 1858552"/>
                <a:gd name="connsiteY51" fmla="*/ 624418 h 2108217"/>
                <a:gd name="connsiteX52" fmla="*/ 1 w 1858552"/>
                <a:gd name="connsiteY52" fmla="*/ 575881 h 2108217"/>
                <a:gd name="connsiteX53" fmla="*/ 68643 w 1858552"/>
                <a:gd name="connsiteY53" fmla="*/ 507239 h 2108217"/>
                <a:gd name="connsiteX54" fmla="*/ 95362 w 1858552"/>
                <a:gd name="connsiteY54" fmla="*/ 512633 h 2108217"/>
                <a:gd name="connsiteX55" fmla="*/ 109767 w 1858552"/>
                <a:gd name="connsiteY55" fmla="*/ 522346 h 2108217"/>
                <a:gd name="connsiteX56" fmla="*/ 859279 w 1858552"/>
                <a:gd name="connsiteY56" fmla="*/ 82613 h 2108217"/>
                <a:gd name="connsiteX57" fmla="*/ 856458 w 1858552"/>
                <a:gd name="connsiteY57" fmla="*/ 68643 h 2108217"/>
                <a:gd name="connsiteX58" fmla="*/ 925101 w 1858552"/>
                <a:gd name="connsiteY58" fmla="*/ 0 h 2108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858552" h="2108217">
                  <a:moveTo>
                    <a:pt x="891621" y="127333"/>
                  </a:moveTo>
                  <a:lnTo>
                    <a:pt x="136204" y="570529"/>
                  </a:lnTo>
                  <a:lnTo>
                    <a:pt x="137285" y="575881"/>
                  </a:lnTo>
                  <a:cubicBezTo>
                    <a:pt x="137285" y="604314"/>
                    <a:pt x="119998" y="628708"/>
                    <a:pt x="95362" y="639129"/>
                  </a:cubicBezTo>
                  <a:lnTo>
                    <a:pt x="80913" y="642046"/>
                  </a:lnTo>
                  <a:lnTo>
                    <a:pt x="87029" y="1513636"/>
                  </a:lnTo>
                  <a:lnTo>
                    <a:pt x="95361" y="1515318"/>
                  </a:lnTo>
                  <a:cubicBezTo>
                    <a:pt x="119998" y="1525739"/>
                    <a:pt x="137285" y="1550134"/>
                    <a:pt x="137285" y="1578567"/>
                  </a:cubicBezTo>
                  <a:lnTo>
                    <a:pt x="136263" y="1583626"/>
                  </a:lnTo>
                  <a:lnTo>
                    <a:pt x="870153" y="2000544"/>
                  </a:lnTo>
                  <a:lnTo>
                    <a:pt x="876563" y="1991037"/>
                  </a:lnTo>
                  <a:cubicBezTo>
                    <a:pt x="888985" y="1978615"/>
                    <a:pt x="906146" y="1970932"/>
                    <a:pt x="925101" y="1970932"/>
                  </a:cubicBezTo>
                  <a:cubicBezTo>
                    <a:pt x="944056" y="1970932"/>
                    <a:pt x="961217" y="1978615"/>
                    <a:pt x="973638" y="1991037"/>
                  </a:cubicBezTo>
                  <a:lnTo>
                    <a:pt x="974304" y="1992024"/>
                  </a:lnTo>
                  <a:lnTo>
                    <a:pt x="1723151" y="1552681"/>
                  </a:lnTo>
                  <a:lnTo>
                    <a:pt x="1723319" y="1551848"/>
                  </a:lnTo>
                  <a:lnTo>
                    <a:pt x="1737335" y="1531060"/>
                  </a:lnTo>
                  <a:lnTo>
                    <a:pt x="1730864" y="608833"/>
                  </a:lnTo>
                  <a:lnTo>
                    <a:pt x="1726661" y="602599"/>
                  </a:lnTo>
                  <a:lnTo>
                    <a:pt x="1723626" y="587565"/>
                  </a:lnTo>
                  <a:lnTo>
                    <a:pt x="929459" y="136405"/>
                  </a:lnTo>
                  <a:lnTo>
                    <a:pt x="925101" y="137285"/>
                  </a:lnTo>
                  <a:cubicBezTo>
                    <a:pt x="915623" y="137285"/>
                    <a:pt x="906594" y="135364"/>
                    <a:pt x="898382" y="131891"/>
                  </a:cubicBezTo>
                  <a:close/>
                  <a:moveTo>
                    <a:pt x="925101" y="0"/>
                  </a:moveTo>
                  <a:cubicBezTo>
                    <a:pt x="963011" y="0"/>
                    <a:pt x="993743" y="30732"/>
                    <a:pt x="993743" y="68643"/>
                  </a:cubicBezTo>
                  <a:cubicBezTo>
                    <a:pt x="993743" y="78120"/>
                    <a:pt x="991823" y="87149"/>
                    <a:pt x="988349" y="95361"/>
                  </a:cubicBezTo>
                  <a:lnTo>
                    <a:pt x="982848" y="103520"/>
                  </a:lnTo>
                  <a:lnTo>
                    <a:pt x="1737928" y="532451"/>
                  </a:lnTo>
                  <a:lnTo>
                    <a:pt x="1741372" y="527343"/>
                  </a:lnTo>
                  <a:cubicBezTo>
                    <a:pt x="1753794" y="514921"/>
                    <a:pt x="1770955" y="507238"/>
                    <a:pt x="1789910" y="507238"/>
                  </a:cubicBezTo>
                  <a:cubicBezTo>
                    <a:pt x="1827820" y="507238"/>
                    <a:pt x="1858552" y="537970"/>
                    <a:pt x="1858552" y="575881"/>
                  </a:cubicBezTo>
                  <a:cubicBezTo>
                    <a:pt x="1858552" y="613791"/>
                    <a:pt x="1827820" y="644523"/>
                    <a:pt x="1789910" y="644523"/>
                  </a:cubicBezTo>
                  <a:lnTo>
                    <a:pt x="1786126" y="643759"/>
                  </a:lnTo>
                  <a:lnTo>
                    <a:pt x="1792189" y="1511060"/>
                  </a:lnTo>
                  <a:lnTo>
                    <a:pt x="1813286" y="1515319"/>
                  </a:lnTo>
                  <a:cubicBezTo>
                    <a:pt x="1837922" y="1525740"/>
                    <a:pt x="1855209" y="1550134"/>
                    <a:pt x="1855209" y="1578567"/>
                  </a:cubicBezTo>
                  <a:cubicBezTo>
                    <a:pt x="1855209" y="1616477"/>
                    <a:pt x="1824477" y="1647209"/>
                    <a:pt x="1786567" y="1647209"/>
                  </a:cubicBezTo>
                  <a:cubicBezTo>
                    <a:pt x="1767612" y="1647209"/>
                    <a:pt x="1750452" y="1639526"/>
                    <a:pt x="1738030" y="1627104"/>
                  </a:cubicBezTo>
                  <a:lnTo>
                    <a:pt x="1728646" y="1613186"/>
                  </a:lnTo>
                  <a:lnTo>
                    <a:pt x="992650" y="2044990"/>
                  </a:lnTo>
                  <a:lnTo>
                    <a:pt x="988349" y="2066293"/>
                  </a:lnTo>
                  <a:cubicBezTo>
                    <a:pt x="977929" y="2090930"/>
                    <a:pt x="953534" y="2108217"/>
                    <a:pt x="925101" y="2108217"/>
                  </a:cubicBezTo>
                  <a:cubicBezTo>
                    <a:pt x="896668" y="2108217"/>
                    <a:pt x="872273" y="2090930"/>
                    <a:pt x="861852" y="2066293"/>
                  </a:cubicBezTo>
                  <a:lnTo>
                    <a:pt x="860191" y="2058064"/>
                  </a:lnTo>
                  <a:lnTo>
                    <a:pt x="110027" y="1631927"/>
                  </a:lnTo>
                  <a:lnTo>
                    <a:pt x="95361" y="1641815"/>
                  </a:lnTo>
                  <a:cubicBezTo>
                    <a:pt x="87149" y="1645288"/>
                    <a:pt x="78120" y="1647209"/>
                    <a:pt x="68643" y="1647209"/>
                  </a:cubicBezTo>
                  <a:cubicBezTo>
                    <a:pt x="30732" y="1647209"/>
                    <a:pt x="0" y="1616477"/>
                    <a:pt x="0" y="1578567"/>
                  </a:cubicBezTo>
                  <a:cubicBezTo>
                    <a:pt x="0" y="1559611"/>
                    <a:pt x="7683" y="1542451"/>
                    <a:pt x="20105" y="1530029"/>
                  </a:cubicBezTo>
                  <a:lnTo>
                    <a:pt x="32128" y="1521923"/>
                  </a:lnTo>
                  <a:lnTo>
                    <a:pt x="25882" y="628313"/>
                  </a:lnTo>
                  <a:lnTo>
                    <a:pt x="20106" y="624418"/>
                  </a:lnTo>
                  <a:cubicBezTo>
                    <a:pt x="7684" y="611997"/>
                    <a:pt x="1" y="594836"/>
                    <a:pt x="1" y="575881"/>
                  </a:cubicBezTo>
                  <a:cubicBezTo>
                    <a:pt x="1" y="537971"/>
                    <a:pt x="30733" y="507239"/>
                    <a:pt x="68643" y="507239"/>
                  </a:cubicBezTo>
                  <a:cubicBezTo>
                    <a:pt x="78121" y="507239"/>
                    <a:pt x="87150" y="509160"/>
                    <a:pt x="95362" y="512633"/>
                  </a:cubicBezTo>
                  <a:lnTo>
                    <a:pt x="109767" y="522346"/>
                  </a:lnTo>
                  <a:lnTo>
                    <a:pt x="859279" y="82613"/>
                  </a:lnTo>
                  <a:lnTo>
                    <a:pt x="856458" y="68643"/>
                  </a:lnTo>
                  <a:cubicBezTo>
                    <a:pt x="856458" y="30732"/>
                    <a:pt x="887190" y="0"/>
                    <a:pt x="925101" y="0"/>
                  </a:cubicBezTo>
                  <a:close/>
                </a:path>
              </a:pathLst>
            </a:custGeom>
            <a:solidFill>
              <a:schemeClr val="accent5"/>
            </a:solidFill>
            <a:ln w="7412" cap="flat">
              <a:noFill/>
              <a:prstDash val="solid"/>
              <a:miter/>
            </a:ln>
          </p:spPr>
          <p:txBody>
            <a:bodyPr wrap="square" rtlCol="0" anchor="ctr">
              <a:noAutofit/>
            </a:bodyPr>
            <a:lstStyle/>
            <a:p>
              <a:endParaRPr lang="en-US">
                <a:latin typeface="Helvetica" pitchFamily="2" charset="0"/>
                <a:cs typeface="Arial" panose="020B0604020202020204" pitchFamily="34" charset="0"/>
              </a:endParaRPr>
            </a:p>
          </p:txBody>
        </p:sp>
        <p:sp>
          <p:nvSpPr>
            <p:cNvPr id="103" name="Freeform: Shape 102">
              <a:extLst>
                <a:ext uri="{FF2B5EF4-FFF2-40B4-BE49-F238E27FC236}">
                  <a16:creationId xmlns:a16="http://schemas.microsoft.com/office/drawing/2014/main" id="{271E0E27-515F-4EC3-B760-9F31664EDC73}"/>
                </a:ext>
              </a:extLst>
            </p:cNvPr>
            <p:cNvSpPr/>
            <p:nvPr/>
          </p:nvSpPr>
          <p:spPr>
            <a:xfrm>
              <a:off x="6190784" y="3803471"/>
              <a:ext cx="1129313" cy="1276507"/>
            </a:xfrm>
            <a:custGeom>
              <a:avLst/>
              <a:gdLst>
                <a:gd name="connsiteX0" fmla="*/ 896251 w 1865646"/>
                <a:gd name="connsiteY0" fmla="*/ 120481 h 2108813"/>
                <a:gd name="connsiteX1" fmla="*/ 129434 w 1865646"/>
                <a:gd name="connsiteY1" fmla="*/ 570366 h 2108813"/>
                <a:gd name="connsiteX2" fmla="*/ 125890 w 1865646"/>
                <a:gd name="connsiteY2" fmla="*/ 575622 h 2108813"/>
                <a:gd name="connsiteX3" fmla="*/ 112789 w 1865646"/>
                <a:gd name="connsiteY3" fmla="*/ 584455 h 2108813"/>
                <a:gd name="connsiteX4" fmla="*/ 119147 w 1865646"/>
                <a:gd name="connsiteY4" fmla="*/ 1490535 h 2108813"/>
                <a:gd name="connsiteX5" fmla="*/ 131891 w 1865646"/>
                <a:gd name="connsiteY5" fmla="*/ 1509437 h 2108813"/>
                <a:gd name="connsiteX6" fmla="*/ 137285 w 1865646"/>
                <a:gd name="connsiteY6" fmla="*/ 1536156 h 2108813"/>
                <a:gd name="connsiteX7" fmla="*/ 136049 w 1865646"/>
                <a:gd name="connsiteY7" fmla="*/ 1542278 h 2108813"/>
                <a:gd name="connsiteX8" fmla="*/ 907672 w 1865646"/>
                <a:gd name="connsiteY8" fmla="*/ 1980632 h 2108813"/>
                <a:gd name="connsiteX9" fmla="*/ 913174 w 1865646"/>
                <a:gd name="connsiteY9" fmla="*/ 1976922 h 2108813"/>
                <a:gd name="connsiteX10" fmla="*/ 939893 w 1865646"/>
                <a:gd name="connsiteY10" fmla="*/ 1971528 h 2108813"/>
                <a:gd name="connsiteX11" fmla="*/ 966612 w 1865646"/>
                <a:gd name="connsiteY11" fmla="*/ 1976922 h 2108813"/>
                <a:gd name="connsiteX12" fmla="*/ 978887 w 1865646"/>
                <a:gd name="connsiteY12" fmla="*/ 1985199 h 2108813"/>
                <a:gd name="connsiteX13" fmla="*/ 1722260 w 1865646"/>
                <a:gd name="connsiteY13" fmla="*/ 1549067 h 2108813"/>
                <a:gd name="connsiteX14" fmla="*/ 1719653 w 1865646"/>
                <a:gd name="connsiteY14" fmla="*/ 1536156 h 2108813"/>
                <a:gd name="connsiteX15" fmla="*/ 1761577 w 1865646"/>
                <a:gd name="connsiteY15" fmla="*/ 1472908 h 2108813"/>
                <a:gd name="connsiteX16" fmla="*/ 1769197 w 1865646"/>
                <a:gd name="connsiteY16" fmla="*/ 1471370 h 2108813"/>
                <a:gd name="connsiteX17" fmla="*/ 1762980 w 1865646"/>
                <a:gd name="connsiteY17" fmla="*/ 585408 h 2108813"/>
                <a:gd name="connsiteX18" fmla="*/ 1748466 w 1865646"/>
                <a:gd name="connsiteY18" fmla="*/ 575622 h 2108813"/>
                <a:gd name="connsiteX19" fmla="*/ 1733755 w 1865646"/>
                <a:gd name="connsiteY19" fmla="*/ 553803 h 2108813"/>
                <a:gd name="connsiteX20" fmla="*/ 1733366 w 1865646"/>
                <a:gd name="connsiteY20" fmla="*/ 551872 h 2108813"/>
                <a:gd name="connsiteX21" fmla="*/ 979173 w 1865646"/>
                <a:gd name="connsiteY21" fmla="*/ 123421 h 2108813"/>
                <a:gd name="connsiteX22" fmla="*/ 966611 w 1865646"/>
                <a:gd name="connsiteY22" fmla="*/ 131891 h 2108813"/>
                <a:gd name="connsiteX23" fmla="*/ 939893 w 1865646"/>
                <a:gd name="connsiteY23" fmla="*/ 137285 h 2108813"/>
                <a:gd name="connsiteX24" fmla="*/ 913174 w 1865646"/>
                <a:gd name="connsiteY24" fmla="*/ 131891 h 2108813"/>
                <a:gd name="connsiteX25" fmla="*/ 939893 w 1865646"/>
                <a:gd name="connsiteY25" fmla="*/ 0 h 2108813"/>
                <a:gd name="connsiteX26" fmla="*/ 1008535 w 1865646"/>
                <a:gd name="connsiteY26" fmla="*/ 68643 h 2108813"/>
                <a:gd name="connsiteX27" fmla="*/ 1007047 w 1865646"/>
                <a:gd name="connsiteY27" fmla="*/ 76016 h 2108813"/>
                <a:gd name="connsiteX28" fmla="*/ 1739379 w 1865646"/>
                <a:gd name="connsiteY28" fmla="*/ 492025 h 2108813"/>
                <a:gd name="connsiteX29" fmla="*/ 1748466 w 1865646"/>
                <a:gd name="connsiteY29" fmla="*/ 478547 h 2108813"/>
                <a:gd name="connsiteX30" fmla="*/ 1797004 w 1865646"/>
                <a:gd name="connsiteY30" fmla="*/ 458442 h 2108813"/>
                <a:gd name="connsiteX31" fmla="*/ 1865646 w 1865646"/>
                <a:gd name="connsiteY31" fmla="*/ 527085 h 2108813"/>
                <a:gd name="connsiteX32" fmla="*/ 1823722 w 1865646"/>
                <a:gd name="connsiteY32" fmla="*/ 590333 h 2108813"/>
                <a:gd name="connsiteX33" fmla="*/ 1817981 w 1865646"/>
                <a:gd name="connsiteY33" fmla="*/ 591492 h 2108813"/>
                <a:gd name="connsiteX34" fmla="*/ 1824186 w 1865646"/>
                <a:gd name="connsiteY34" fmla="*/ 1479093 h 2108813"/>
                <a:gd name="connsiteX35" fmla="*/ 1836832 w 1865646"/>
                <a:gd name="connsiteY35" fmla="*/ 1487619 h 2108813"/>
                <a:gd name="connsiteX36" fmla="*/ 1856937 w 1865646"/>
                <a:gd name="connsiteY36" fmla="*/ 1536156 h 2108813"/>
                <a:gd name="connsiteX37" fmla="*/ 1788295 w 1865646"/>
                <a:gd name="connsiteY37" fmla="*/ 1604798 h 2108813"/>
                <a:gd name="connsiteX38" fmla="*/ 1761577 w 1865646"/>
                <a:gd name="connsiteY38" fmla="*/ 1599404 h 2108813"/>
                <a:gd name="connsiteX39" fmla="*/ 1753830 w 1865646"/>
                <a:gd name="connsiteY39" fmla="*/ 1594181 h 2108813"/>
                <a:gd name="connsiteX40" fmla="*/ 1006959 w 1865646"/>
                <a:gd name="connsiteY40" fmla="*/ 2032364 h 2108813"/>
                <a:gd name="connsiteX41" fmla="*/ 1008535 w 1865646"/>
                <a:gd name="connsiteY41" fmla="*/ 2040171 h 2108813"/>
                <a:gd name="connsiteX42" fmla="*/ 939893 w 1865646"/>
                <a:gd name="connsiteY42" fmla="*/ 2108813 h 2108813"/>
                <a:gd name="connsiteX43" fmla="*/ 871250 w 1865646"/>
                <a:gd name="connsiteY43" fmla="*/ 2040171 h 2108813"/>
                <a:gd name="connsiteX44" fmla="*/ 874343 w 1865646"/>
                <a:gd name="connsiteY44" fmla="*/ 2024852 h 2108813"/>
                <a:gd name="connsiteX45" fmla="*/ 109094 w 1865646"/>
                <a:gd name="connsiteY45" fmla="*/ 1590145 h 2108813"/>
                <a:gd name="connsiteX46" fmla="*/ 95362 w 1865646"/>
                <a:gd name="connsiteY46" fmla="*/ 1599404 h 2108813"/>
                <a:gd name="connsiteX47" fmla="*/ 68643 w 1865646"/>
                <a:gd name="connsiteY47" fmla="*/ 1604798 h 2108813"/>
                <a:gd name="connsiteX48" fmla="*/ 0 w 1865646"/>
                <a:gd name="connsiteY48" fmla="*/ 1536156 h 2108813"/>
                <a:gd name="connsiteX49" fmla="*/ 41923 w 1865646"/>
                <a:gd name="connsiteY49" fmla="*/ 1472907 h 2108813"/>
                <a:gd name="connsiteX50" fmla="*/ 63975 w 1865646"/>
                <a:gd name="connsiteY50" fmla="*/ 1468456 h 2108813"/>
                <a:gd name="connsiteX51" fmla="*/ 57847 w 1865646"/>
                <a:gd name="connsiteY51" fmla="*/ 591789 h 2108813"/>
                <a:gd name="connsiteX52" fmla="*/ 50633 w 1865646"/>
                <a:gd name="connsiteY52" fmla="*/ 590333 h 2108813"/>
                <a:gd name="connsiteX53" fmla="*/ 8710 w 1865646"/>
                <a:gd name="connsiteY53" fmla="*/ 527085 h 2108813"/>
                <a:gd name="connsiteX54" fmla="*/ 77352 w 1865646"/>
                <a:gd name="connsiteY54" fmla="*/ 458443 h 2108813"/>
                <a:gd name="connsiteX55" fmla="*/ 125890 w 1865646"/>
                <a:gd name="connsiteY55" fmla="*/ 478548 h 2108813"/>
                <a:gd name="connsiteX56" fmla="*/ 140435 w 1865646"/>
                <a:gd name="connsiteY56" fmla="*/ 500122 h 2108813"/>
                <a:gd name="connsiteX57" fmla="*/ 871741 w 1865646"/>
                <a:gd name="connsiteY57" fmla="*/ 71071 h 2108813"/>
                <a:gd name="connsiteX58" fmla="*/ 871250 w 1865646"/>
                <a:gd name="connsiteY58" fmla="*/ 68643 h 2108813"/>
                <a:gd name="connsiteX59" fmla="*/ 939893 w 1865646"/>
                <a:gd name="connsiteY59" fmla="*/ 0 h 2108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865646" h="2108813">
                  <a:moveTo>
                    <a:pt x="896251" y="120481"/>
                  </a:moveTo>
                  <a:lnTo>
                    <a:pt x="129434" y="570366"/>
                  </a:lnTo>
                  <a:lnTo>
                    <a:pt x="125890" y="575622"/>
                  </a:lnTo>
                  <a:lnTo>
                    <a:pt x="112789" y="584455"/>
                  </a:lnTo>
                  <a:lnTo>
                    <a:pt x="119147" y="1490535"/>
                  </a:lnTo>
                  <a:lnTo>
                    <a:pt x="131891" y="1509437"/>
                  </a:lnTo>
                  <a:cubicBezTo>
                    <a:pt x="135365" y="1517649"/>
                    <a:pt x="137285" y="1526678"/>
                    <a:pt x="137285" y="1536156"/>
                  </a:cubicBezTo>
                  <a:lnTo>
                    <a:pt x="136049" y="1542278"/>
                  </a:lnTo>
                  <a:lnTo>
                    <a:pt x="907672" y="1980632"/>
                  </a:lnTo>
                  <a:lnTo>
                    <a:pt x="913174" y="1976922"/>
                  </a:lnTo>
                  <a:cubicBezTo>
                    <a:pt x="921387" y="1973449"/>
                    <a:pt x="930415" y="1971528"/>
                    <a:pt x="939893" y="1971528"/>
                  </a:cubicBezTo>
                  <a:cubicBezTo>
                    <a:pt x="949370" y="1971528"/>
                    <a:pt x="958399" y="1973449"/>
                    <a:pt x="966612" y="1976922"/>
                  </a:cubicBezTo>
                  <a:lnTo>
                    <a:pt x="978887" y="1985199"/>
                  </a:lnTo>
                  <a:lnTo>
                    <a:pt x="1722260" y="1549067"/>
                  </a:lnTo>
                  <a:lnTo>
                    <a:pt x="1719653" y="1536156"/>
                  </a:lnTo>
                  <a:cubicBezTo>
                    <a:pt x="1719653" y="1507724"/>
                    <a:pt x="1736940" y="1483329"/>
                    <a:pt x="1761577" y="1472908"/>
                  </a:cubicBezTo>
                  <a:lnTo>
                    <a:pt x="1769197" y="1471370"/>
                  </a:lnTo>
                  <a:lnTo>
                    <a:pt x="1762980" y="585408"/>
                  </a:lnTo>
                  <a:lnTo>
                    <a:pt x="1748466" y="575622"/>
                  </a:lnTo>
                  <a:cubicBezTo>
                    <a:pt x="1742255" y="569411"/>
                    <a:pt x="1737229" y="562016"/>
                    <a:pt x="1733755" y="553803"/>
                  </a:cubicBezTo>
                  <a:lnTo>
                    <a:pt x="1733366" y="551872"/>
                  </a:lnTo>
                  <a:lnTo>
                    <a:pt x="979173" y="123421"/>
                  </a:lnTo>
                  <a:lnTo>
                    <a:pt x="966611" y="131891"/>
                  </a:lnTo>
                  <a:cubicBezTo>
                    <a:pt x="958399" y="135364"/>
                    <a:pt x="949370" y="137285"/>
                    <a:pt x="939893" y="137285"/>
                  </a:cubicBezTo>
                  <a:cubicBezTo>
                    <a:pt x="930415" y="137285"/>
                    <a:pt x="921386" y="135364"/>
                    <a:pt x="913174" y="131891"/>
                  </a:cubicBezTo>
                  <a:close/>
                  <a:moveTo>
                    <a:pt x="939893" y="0"/>
                  </a:moveTo>
                  <a:cubicBezTo>
                    <a:pt x="977802" y="0"/>
                    <a:pt x="1008535" y="30732"/>
                    <a:pt x="1008535" y="68643"/>
                  </a:cubicBezTo>
                  <a:lnTo>
                    <a:pt x="1007047" y="76016"/>
                  </a:lnTo>
                  <a:lnTo>
                    <a:pt x="1739379" y="492025"/>
                  </a:lnTo>
                  <a:lnTo>
                    <a:pt x="1748466" y="478547"/>
                  </a:lnTo>
                  <a:cubicBezTo>
                    <a:pt x="1760888" y="466125"/>
                    <a:pt x="1778049" y="458442"/>
                    <a:pt x="1797004" y="458442"/>
                  </a:cubicBezTo>
                  <a:cubicBezTo>
                    <a:pt x="1834913" y="458442"/>
                    <a:pt x="1865646" y="489174"/>
                    <a:pt x="1865646" y="527085"/>
                  </a:cubicBezTo>
                  <a:cubicBezTo>
                    <a:pt x="1865646" y="555517"/>
                    <a:pt x="1848359" y="579912"/>
                    <a:pt x="1823722" y="590333"/>
                  </a:cubicBezTo>
                  <a:lnTo>
                    <a:pt x="1817981" y="591492"/>
                  </a:lnTo>
                  <a:lnTo>
                    <a:pt x="1824186" y="1479093"/>
                  </a:lnTo>
                  <a:lnTo>
                    <a:pt x="1836832" y="1487619"/>
                  </a:lnTo>
                  <a:cubicBezTo>
                    <a:pt x="1849254" y="1500041"/>
                    <a:pt x="1856937" y="1517201"/>
                    <a:pt x="1856937" y="1536156"/>
                  </a:cubicBezTo>
                  <a:cubicBezTo>
                    <a:pt x="1856937" y="1574066"/>
                    <a:pt x="1826204" y="1604798"/>
                    <a:pt x="1788295" y="1604798"/>
                  </a:cubicBezTo>
                  <a:cubicBezTo>
                    <a:pt x="1778818" y="1604798"/>
                    <a:pt x="1769789" y="1602878"/>
                    <a:pt x="1761577" y="1599404"/>
                  </a:cubicBezTo>
                  <a:lnTo>
                    <a:pt x="1753830" y="1594181"/>
                  </a:lnTo>
                  <a:lnTo>
                    <a:pt x="1006959" y="2032364"/>
                  </a:lnTo>
                  <a:lnTo>
                    <a:pt x="1008535" y="2040171"/>
                  </a:lnTo>
                  <a:cubicBezTo>
                    <a:pt x="1008535" y="2078080"/>
                    <a:pt x="977803" y="2108813"/>
                    <a:pt x="939893" y="2108813"/>
                  </a:cubicBezTo>
                  <a:cubicBezTo>
                    <a:pt x="901983" y="2108813"/>
                    <a:pt x="871250" y="2078080"/>
                    <a:pt x="871250" y="2040171"/>
                  </a:cubicBezTo>
                  <a:lnTo>
                    <a:pt x="874343" y="2024852"/>
                  </a:lnTo>
                  <a:lnTo>
                    <a:pt x="109094" y="1590145"/>
                  </a:lnTo>
                  <a:lnTo>
                    <a:pt x="95362" y="1599404"/>
                  </a:lnTo>
                  <a:cubicBezTo>
                    <a:pt x="87149" y="1602877"/>
                    <a:pt x="78120" y="1604798"/>
                    <a:pt x="68643" y="1604798"/>
                  </a:cubicBezTo>
                  <a:cubicBezTo>
                    <a:pt x="30732" y="1604798"/>
                    <a:pt x="0" y="1574065"/>
                    <a:pt x="0" y="1536156"/>
                  </a:cubicBezTo>
                  <a:cubicBezTo>
                    <a:pt x="0" y="1507723"/>
                    <a:pt x="17287" y="1483328"/>
                    <a:pt x="41923" y="1472907"/>
                  </a:cubicBezTo>
                  <a:lnTo>
                    <a:pt x="63975" y="1468456"/>
                  </a:lnTo>
                  <a:lnTo>
                    <a:pt x="57847" y="591789"/>
                  </a:lnTo>
                  <a:lnTo>
                    <a:pt x="50633" y="590333"/>
                  </a:lnTo>
                  <a:cubicBezTo>
                    <a:pt x="25997" y="579912"/>
                    <a:pt x="8710" y="555518"/>
                    <a:pt x="8710" y="527085"/>
                  </a:cubicBezTo>
                  <a:cubicBezTo>
                    <a:pt x="8710" y="489175"/>
                    <a:pt x="39442" y="458443"/>
                    <a:pt x="77352" y="458443"/>
                  </a:cubicBezTo>
                  <a:cubicBezTo>
                    <a:pt x="96307" y="458443"/>
                    <a:pt x="113468" y="466126"/>
                    <a:pt x="125890" y="478548"/>
                  </a:cubicBezTo>
                  <a:lnTo>
                    <a:pt x="140435" y="500122"/>
                  </a:lnTo>
                  <a:lnTo>
                    <a:pt x="871741" y="71071"/>
                  </a:lnTo>
                  <a:lnTo>
                    <a:pt x="871250" y="68643"/>
                  </a:lnTo>
                  <a:cubicBezTo>
                    <a:pt x="871250" y="30732"/>
                    <a:pt x="901982" y="0"/>
                    <a:pt x="939893" y="0"/>
                  </a:cubicBezTo>
                  <a:close/>
                </a:path>
              </a:pathLst>
            </a:custGeom>
            <a:solidFill>
              <a:schemeClr val="accent5"/>
            </a:solidFill>
            <a:ln w="7412" cap="flat">
              <a:noFill/>
              <a:prstDash val="solid"/>
              <a:miter/>
            </a:ln>
          </p:spPr>
          <p:txBody>
            <a:bodyPr wrap="square" rtlCol="0" anchor="ctr">
              <a:noAutofit/>
            </a:bodyPr>
            <a:lstStyle/>
            <a:p>
              <a:endParaRPr lang="en-US">
                <a:latin typeface="Helvetica" pitchFamily="2" charset="0"/>
                <a:cs typeface="Arial" panose="020B0604020202020204" pitchFamily="34" charset="0"/>
              </a:endParaRPr>
            </a:p>
          </p:txBody>
        </p:sp>
        <p:sp>
          <p:nvSpPr>
            <p:cNvPr id="101" name="Freeform: Shape 100">
              <a:extLst>
                <a:ext uri="{FF2B5EF4-FFF2-40B4-BE49-F238E27FC236}">
                  <a16:creationId xmlns:a16="http://schemas.microsoft.com/office/drawing/2014/main" id="{4103230F-8477-4E4A-B1AA-8C6909E3DAF1}"/>
                </a:ext>
              </a:extLst>
            </p:cNvPr>
            <p:cNvSpPr/>
            <p:nvPr/>
          </p:nvSpPr>
          <p:spPr>
            <a:xfrm>
              <a:off x="5518243" y="2613915"/>
              <a:ext cx="1120377" cy="1272658"/>
            </a:xfrm>
            <a:custGeom>
              <a:avLst/>
              <a:gdLst>
                <a:gd name="connsiteX0" fmla="*/ 885279 w 1850884"/>
                <a:gd name="connsiteY0" fmla="*/ 117464 h 2102455"/>
                <a:gd name="connsiteX1" fmla="*/ 134185 w 1850884"/>
                <a:gd name="connsiteY1" fmla="*/ 551124 h 2102455"/>
                <a:gd name="connsiteX2" fmla="*/ 137285 w 1850884"/>
                <a:gd name="connsiteY2" fmla="*/ 566477 h 2102455"/>
                <a:gd name="connsiteX3" fmla="*/ 117180 w 1850884"/>
                <a:gd name="connsiteY3" fmla="*/ 615015 h 2102455"/>
                <a:gd name="connsiteX4" fmla="*/ 96375 w 1850884"/>
                <a:gd name="connsiteY4" fmla="*/ 629042 h 2102455"/>
                <a:gd name="connsiteX5" fmla="*/ 96375 w 1850884"/>
                <a:gd name="connsiteY5" fmla="*/ 1504603 h 2102455"/>
                <a:gd name="connsiteX6" fmla="*/ 117180 w 1850884"/>
                <a:gd name="connsiteY6" fmla="*/ 1518631 h 2102455"/>
                <a:gd name="connsiteX7" fmla="*/ 131891 w 1850884"/>
                <a:gd name="connsiteY7" fmla="*/ 1540450 h 2102455"/>
                <a:gd name="connsiteX8" fmla="*/ 133209 w 1850884"/>
                <a:gd name="connsiteY8" fmla="*/ 1546976 h 2102455"/>
                <a:gd name="connsiteX9" fmla="*/ 888308 w 1850884"/>
                <a:gd name="connsiteY9" fmla="*/ 1982948 h 2102455"/>
                <a:gd name="connsiteX10" fmla="*/ 906675 w 1850884"/>
                <a:gd name="connsiteY10" fmla="*/ 1970565 h 2102455"/>
                <a:gd name="connsiteX11" fmla="*/ 933393 w 1850884"/>
                <a:gd name="connsiteY11" fmla="*/ 1965171 h 2102455"/>
                <a:gd name="connsiteX12" fmla="*/ 960112 w 1850884"/>
                <a:gd name="connsiteY12" fmla="*/ 1970565 h 2102455"/>
                <a:gd name="connsiteX13" fmla="*/ 967465 w 1850884"/>
                <a:gd name="connsiteY13" fmla="*/ 1975523 h 2102455"/>
                <a:gd name="connsiteX14" fmla="*/ 1718728 w 1850884"/>
                <a:gd name="connsiteY14" fmla="*/ 1541766 h 2102455"/>
                <a:gd name="connsiteX15" fmla="*/ 1718993 w 1850884"/>
                <a:gd name="connsiteY15" fmla="*/ 1540450 h 2102455"/>
                <a:gd name="connsiteX16" fmla="*/ 1733704 w 1850884"/>
                <a:gd name="connsiteY16" fmla="*/ 1518631 h 2102455"/>
                <a:gd name="connsiteX17" fmla="*/ 1746537 w 1850884"/>
                <a:gd name="connsiteY17" fmla="*/ 1509979 h 2102455"/>
                <a:gd name="connsiteX18" fmla="*/ 1746537 w 1850884"/>
                <a:gd name="connsiteY18" fmla="*/ 623788 h 2102455"/>
                <a:gd name="connsiteX19" fmla="*/ 1733525 w 1850884"/>
                <a:gd name="connsiteY19" fmla="*/ 615015 h 2102455"/>
                <a:gd name="connsiteX20" fmla="*/ 1713420 w 1850884"/>
                <a:gd name="connsiteY20" fmla="*/ 566477 h 2102455"/>
                <a:gd name="connsiteX21" fmla="*/ 1715706 w 1850884"/>
                <a:gd name="connsiteY21" fmla="*/ 555154 h 2102455"/>
                <a:gd name="connsiteX22" fmla="*/ 970494 w 1850884"/>
                <a:gd name="connsiteY22" fmla="*/ 124890 h 2102455"/>
                <a:gd name="connsiteX23" fmla="*/ 960112 w 1850884"/>
                <a:gd name="connsiteY23" fmla="*/ 131890 h 2102455"/>
                <a:gd name="connsiteX24" fmla="*/ 933393 w 1850884"/>
                <a:gd name="connsiteY24" fmla="*/ 137284 h 2102455"/>
                <a:gd name="connsiteX25" fmla="*/ 906675 w 1850884"/>
                <a:gd name="connsiteY25" fmla="*/ 131890 h 2102455"/>
                <a:gd name="connsiteX26" fmla="*/ 933393 w 1850884"/>
                <a:gd name="connsiteY26" fmla="*/ 0 h 2102455"/>
                <a:gd name="connsiteX27" fmla="*/ 1002035 w 1850884"/>
                <a:gd name="connsiteY27" fmla="*/ 68642 h 2102455"/>
                <a:gd name="connsiteX28" fmla="*/ 1000044 w 1850884"/>
                <a:gd name="connsiteY28" fmla="*/ 78503 h 2102455"/>
                <a:gd name="connsiteX29" fmla="*/ 1746256 w 1850884"/>
                <a:gd name="connsiteY29" fmla="*/ 509357 h 2102455"/>
                <a:gd name="connsiteX30" fmla="*/ 1755344 w 1850884"/>
                <a:gd name="connsiteY30" fmla="*/ 503229 h 2102455"/>
                <a:gd name="connsiteX31" fmla="*/ 1782063 w 1850884"/>
                <a:gd name="connsiteY31" fmla="*/ 497835 h 2102455"/>
                <a:gd name="connsiteX32" fmla="*/ 1850705 w 1850884"/>
                <a:gd name="connsiteY32" fmla="*/ 566477 h 2102455"/>
                <a:gd name="connsiteX33" fmla="*/ 1808782 w 1850884"/>
                <a:gd name="connsiteY33" fmla="*/ 629726 h 2102455"/>
                <a:gd name="connsiteX34" fmla="*/ 1801510 w 1850884"/>
                <a:gd name="connsiteY34" fmla="*/ 631194 h 2102455"/>
                <a:gd name="connsiteX35" fmla="*/ 1801510 w 1850884"/>
                <a:gd name="connsiteY35" fmla="*/ 1502416 h 2102455"/>
                <a:gd name="connsiteX36" fmla="*/ 1808960 w 1850884"/>
                <a:gd name="connsiteY36" fmla="*/ 1503920 h 2102455"/>
                <a:gd name="connsiteX37" fmla="*/ 1850884 w 1850884"/>
                <a:gd name="connsiteY37" fmla="*/ 1567169 h 2102455"/>
                <a:gd name="connsiteX38" fmla="*/ 1782242 w 1850884"/>
                <a:gd name="connsiteY38" fmla="*/ 1635811 h 2102455"/>
                <a:gd name="connsiteX39" fmla="*/ 1733704 w 1850884"/>
                <a:gd name="connsiteY39" fmla="*/ 1615706 h 2102455"/>
                <a:gd name="connsiteX40" fmla="*/ 1724436 w 1850884"/>
                <a:gd name="connsiteY40" fmla="*/ 1601960 h 2102455"/>
                <a:gd name="connsiteX41" fmla="*/ 999360 w 1850884"/>
                <a:gd name="connsiteY41" fmla="*/ 2020561 h 2102455"/>
                <a:gd name="connsiteX42" fmla="*/ 1002035 w 1850884"/>
                <a:gd name="connsiteY42" fmla="*/ 2033813 h 2102455"/>
                <a:gd name="connsiteX43" fmla="*/ 933393 w 1850884"/>
                <a:gd name="connsiteY43" fmla="*/ 2102455 h 2102455"/>
                <a:gd name="connsiteX44" fmla="*/ 864751 w 1850884"/>
                <a:gd name="connsiteY44" fmla="*/ 2033813 h 2102455"/>
                <a:gd name="connsiteX45" fmla="*/ 864934 w 1850884"/>
                <a:gd name="connsiteY45" fmla="*/ 2032906 h 2102455"/>
                <a:gd name="connsiteX46" fmla="*/ 124214 w 1850884"/>
                <a:gd name="connsiteY46" fmla="*/ 1605273 h 2102455"/>
                <a:gd name="connsiteX47" fmla="*/ 117180 w 1850884"/>
                <a:gd name="connsiteY47" fmla="*/ 1615706 h 2102455"/>
                <a:gd name="connsiteX48" fmla="*/ 68643 w 1850884"/>
                <a:gd name="connsiteY48" fmla="*/ 1635811 h 2102455"/>
                <a:gd name="connsiteX49" fmla="*/ 0 w 1850884"/>
                <a:gd name="connsiteY49" fmla="*/ 1567169 h 2102455"/>
                <a:gd name="connsiteX50" fmla="*/ 20105 w 1850884"/>
                <a:gd name="connsiteY50" fmla="*/ 1518631 h 2102455"/>
                <a:gd name="connsiteX51" fmla="*/ 41401 w 1850884"/>
                <a:gd name="connsiteY51" fmla="*/ 1504273 h 2102455"/>
                <a:gd name="connsiteX52" fmla="*/ 41401 w 1850884"/>
                <a:gd name="connsiteY52" fmla="*/ 629373 h 2102455"/>
                <a:gd name="connsiteX53" fmla="*/ 20105 w 1850884"/>
                <a:gd name="connsiteY53" fmla="*/ 615015 h 2102455"/>
                <a:gd name="connsiteX54" fmla="*/ 0 w 1850884"/>
                <a:gd name="connsiteY54" fmla="*/ 566477 h 2102455"/>
                <a:gd name="connsiteX55" fmla="*/ 68643 w 1850884"/>
                <a:gd name="connsiteY55" fmla="*/ 497835 h 2102455"/>
                <a:gd name="connsiteX56" fmla="*/ 95362 w 1850884"/>
                <a:gd name="connsiteY56" fmla="*/ 503229 h 2102455"/>
                <a:gd name="connsiteX57" fmla="*/ 100854 w 1850884"/>
                <a:gd name="connsiteY57" fmla="*/ 506932 h 2102455"/>
                <a:gd name="connsiteX58" fmla="*/ 865385 w 1850884"/>
                <a:gd name="connsiteY58" fmla="*/ 65502 h 2102455"/>
                <a:gd name="connsiteX59" fmla="*/ 870145 w 1850884"/>
                <a:gd name="connsiteY59" fmla="*/ 41923 h 2102455"/>
                <a:gd name="connsiteX60" fmla="*/ 933393 w 1850884"/>
                <a:gd name="connsiteY60" fmla="*/ 0 h 210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850884" h="2102455">
                  <a:moveTo>
                    <a:pt x="885279" y="117464"/>
                  </a:moveTo>
                  <a:lnTo>
                    <a:pt x="134185" y="551124"/>
                  </a:lnTo>
                  <a:lnTo>
                    <a:pt x="137285" y="566477"/>
                  </a:lnTo>
                  <a:cubicBezTo>
                    <a:pt x="137285" y="585432"/>
                    <a:pt x="129602" y="602593"/>
                    <a:pt x="117180" y="615015"/>
                  </a:cubicBezTo>
                  <a:lnTo>
                    <a:pt x="96375" y="629042"/>
                  </a:lnTo>
                  <a:lnTo>
                    <a:pt x="96375" y="1504603"/>
                  </a:lnTo>
                  <a:lnTo>
                    <a:pt x="117180" y="1518631"/>
                  </a:lnTo>
                  <a:cubicBezTo>
                    <a:pt x="123391" y="1524842"/>
                    <a:pt x="128418" y="1532237"/>
                    <a:pt x="131891" y="1540450"/>
                  </a:cubicBezTo>
                  <a:lnTo>
                    <a:pt x="133209" y="1546976"/>
                  </a:lnTo>
                  <a:lnTo>
                    <a:pt x="888308" y="1982948"/>
                  </a:lnTo>
                  <a:lnTo>
                    <a:pt x="906675" y="1970565"/>
                  </a:lnTo>
                  <a:cubicBezTo>
                    <a:pt x="914887" y="1967092"/>
                    <a:pt x="923916" y="1965171"/>
                    <a:pt x="933393" y="1965171"/>
                  </a:cubicBezTo>
                  <a:cubicBezTo>
                    <a:pt x="942871" y="1965171"/>
                    <a:pt x="951900" y="1967092"/>
                    <a:pt x="960112" y="1970565"/>
                  </a:cubicBezTo>
                  <a:lnTo>
                    <a:pt x="967465" y="1975523"/>
                  </a:lnTo>
                  <a:lnTo>
                    <a:pt x="1718728" y="1541766"/>
                  </a:lnTo>
                  <a:lnTo>
                    <a:pt x="1718993" y="1540450"/>
                  </a:lnTo>
                  <a:cubicBezTo>
                    <a:pt x="1722467" y="1532237"/>
                    <a:pt x="1727493" y="1524842"/>
                    <a:pt x="1733704" y="1518631"/>
                  </a:cubicBezTo>
                  <a:lnTo>
                    <a:pt x="1746537" y="1509979"/>
                  </a:lnTo>
                  <a:lnTo>
                    <a:pt x="1746537" y="623788"/>
                  </a:lnTo>
                  <a:lnTo>
                    <a:pt x="1733525" y="615015"/>
                  </a:lnTo>
                  <a:cubicBezTo>
                    <a:pt x="1721103" y="602593"/>
                    <a:pt x="1713420" y="585433"/>
                    <a:pt x="1713420" y="566477"/>
                  </a:cubicBezTo>
                  <a:lnTo>
                    <a:pt x="1715706" y="555154"/>
                  </a:lnTo>
                  <a:lnTo>
                    <a:pt x="970494" y="124890"/>
                  </a:lnTo>
                  <a:lnTo>
                    <a:pt x="960112" y="131890"/>
                  </a:lnTo>
                  <a:cubicBezTo>
                    <a:pt x="951900" y="135363"/>
                    <a:pt x="942871" y="137284"/>
                    <a:pt x="933393" y="137284"/>
                  </a:cubicBezTo>
                  <a:cubicBezTo>
                    <a:pt x="923916" y="137284"/>
                    <a:pt x="914887" y="135363"/>
                    <a:pt x="906675" y="131890"/>
                  </a:cubicBezTo>
                  <a:close/>
                  <a:moveTo>
                    <a:pt x="933393" y="0"/>
                  </a:moveTo>
                  <a:cubicBezTo>
                    <a:pt x="971303" y="0"/>
                    <a:pt x="1002035" y="30732"/>
                    <a:pt x="1002035" y="68642"/>
                  </a:cubicBezTo>
                  <a:lnTo>
                    <a:pt x="1000044" y="78503"/>
                  </a:lnTo>
                  <a:lnTo>
                    <a:pt x="1746256" y="509357"/>
                  </a:lnTo>
                  <a:lnTo>
                    <a:pt x="1755344" y="503229"/>
                  </a:lnTo>
                  <a:cubicBezTo>
                    <a:pt x="1763556" y="499756"/>
                    <a:pt x="1772585" y="497835"/>
                    <a:pt x="1782063" y="497835"/>
                  </a:cubicBezTo>
                  <a:cubicBezTo>
                    <a:pt x="1819973" y="497835"/>
                    <a:pt x="1850705" y="528567"/>
                    <a:pt x="1850705" y="566477"/>
                  </a:cubicBezTo>
                  <a:cubicBezTo>
                    <a:pt x="1850705" y="594910"/>
                    <a:pt x="1833418" y="619305"/>
                    <a:pt x="1808782" y="629726"/>
                  </a:cubicBezTo>
                  <a:lnTo>
                    <a:pt x="1801510" y="631194"/>
                  </a:lnTo>
                  <a:lnTo>
                    <a:pt x="1801510" y="1502416"/>
                  </a:lnTo>
                  <a:lnTo>
                    <a:pt x="1808960" y="1503920"/>
                  </a:lnTo>
                  <a:cubicBezTo>
                    <a:pt x="1833597" y="1514341"/>
                    <a:pt x="1850884" y="1538736"/>
                    <a:pt x="1850884" y="1567169"/>
                  </a:cubicBezTo>
                  <a:cubicBezTo>
                    <a:pt x="1850884" y="1605079"/>
                    <a:pt x="1820151" y="1635811"/>
                    <a:pt x="1782242" y="1635811"/>
                  </a:cubicBezTo>
                  <a:cubicBezTo>
                    <a:pt x="1763286" y="1635811"/>
                    <a:pt x="1746126" y="1628128"/>
                    <a:pt x="1733704" y="1615706"/>
                  </a:cubicBezTo>
                  <a:lnTo>
                    <a:pt x="1724436" y="1601960"/>
                  </a:lnTo>
                  <a:lnTo>
                    <a:pt x="999360" y="2020561"/>
                  </a:lnTo>
                  <a:lnTo>
                    <a:pt x="1002035" y="2033813"/>
                  </a:lnTo>
                  <a:cubicBezTo>
                    <a:pt x="1002035" y="2071723"/>
                    <a:pt x="971303" y="2102455"/>
                    <a:pt x="933393" y="2102455"/>
                  </a:cubicBezTo>
                  <a:cubicBezTo>
                    <a:pt x="895483" y="2102455"/>
                    <a:pt x="864751" y="2071723"/>
                    <a:pt x="864751" y="2033813"/>
                  </a:cubicBezTo>
                  <a:lnTo>
                    <a:pt x="864934" y="2032906"/>
                  </a:lnTo>
                  <a:lnTo>
                    <a:pt x="124214" y="1605273"/>
                  </a:lnTo>
                  <a:lnTo>
                    <a:pt x="117180" y="1615706"/>
                  </a:lnTo>
                  <a:cubicBezTo>
                    <a:pt x="104759" y="1628128"/>
                    <a:pt x="87598" y="1635811"/>
                    <a:pt x="68643" y="1635811"/>
                  </a:cubicBezTo>
                  <a:cubicBezTo>
                    <a:pt x="30732" y="1635811"/>
                    <a:pt x="0" y="1605079"/>
                    <a:pt x="0" y="1567169"/>
                  </a:cubicBezTo>
                  <a:cubicBezTo>
                    <a:pt x="0" y="1548213"/>
                    <a:pt x="7683" y="1531053"/>
                    <a:pt x="20105" y="1518631"/>
                  </a:cubicBezTo>
                  <a:lnTo>
                    <a:pt x="41401" y="1504273"/>
                  </a:lnTo>
                  <a:lnTo>
                    <a:pt x="41401" y="629373"/>
                  </a:lnTo>
                  <a:lnTo>
                    <a:pt x="20105" y="615015"/>
                  </a:lnTo>
                  <a:cubicBezTo>
                    <a:pt x="7683" y="602593"/>
                    <a:pt x="0" y="585432"/>
                    <a:pt x="0" y="566477"/>
                  </a:cubicBezTo>
                  <a:cubicBezTo>
                    <a:pt x="0" y="528567"/>
                    <a:pt x="30732" y="497835"/>
                    <a:pt x="68643" y="497835"/>
                  </a:cubicBezTo>
                  <a:cubicBezTo>
                    <a:pt x="78120" y="497835"/>
                    <a:pt x="87149" y="499756"/>
                    <a:pt x="95362" y="503229"/>
                  </a:cubicBezTo>
                  <a:lnTo>
                    <a:pt x="100854" y="506932"/>
                  </a:lnTo>
                  <a:lnTo>
                    <a:pt x="865385" y="65502"/>
                  </a:lnTo>
                  <a:lnTo>
                    <a:pt x="870145" y="41923"/>
                  </a:lnTo>
                  <a:cubicBezTo>
                    <a:pt x="880566" y="17287"/>
                    <a:pt x="904961" y="0"/>
                    <a:pt x="933393" y="0"/>
                  </a:cubicBezTo>
                  <a:close/>
                </a:path>
              </a:pathLst>
            </a:custGeom>
            <a:solidFill>
              <a:schemeClr val="accent5"/>
            </a:solidFill>
            <a:ln w="7412" cap="flat">
              <a:noFill/>
              <a:prstDash val="solid"/>
              <a:miter/>
            </a:ln>
          </p:spPr>
          <p:txBody>
            <a:bodyPr wrap="square" rtlCol="0" anchor="ctr">
              <a:noAutofit/>
            </a:bodyPr>
            <a:lstStyle/>
            <a:p>
              <a:endParaRPr lang="en-US">
                <a:latin typeface="Helvetica" pitchFamily="2" charset="0"/>
                <a:cs typeface="Arial" panose="020B0604020202020204" pitchFamily="34" charset="0"/>
              </a:endParaRPr>
            </a:p>
          </p:txBody>
        </p:sp>
        <p:sp>
          <p:nvSpPr>
            <p:cNvPr id="104" name="Freeform: Shape 103">
              <a:extLst>
                <a:ext uri="{FF2B5EF4-FFF2-40B4-BE49-F238E27FC236}">
                  <a16:creationId xmlns:a16="http://schemas.microsoft.com/office/drawing/2014/main" id="{3C9A7798-2576-4186-B293-8B1C16337D99}"/>
                </a:ext>
              </a:extLst>
            </p:cNvPr>
            <p:cNvSpPr/>
            <p:nvPr/>
          </p:nvSpPr>
          <p:spPr>
            <a:xfrm>
              <a:off x="6196056" y="2999088"/>
              <a:ext cx="1124041" cy="1276146"/>
            </a:xfrm>
            <a:custGeom>
              <a:avLst/>
              <a:gdLst>
                <a:gd name="connsiteX0" fmla="*/ 906556 w 1856937"/>
                <a:gd name="connsiteY0" fmla="*/ 132313 h 2108217"/>
                <a:gd name="connsiteX1" fmla="*/ 135496 w 1856937"/>
                <a:gd name="connsiteY1" fmla="*/ 584744 h 2108217"/>
                <a:gd name="connsiteX2" fmla="*/ 131891 w 1856937"/>
                <a:gd name="connsiteY2" fmla="*/ 602599 h 2108217"/>
                <a:gd name="connsiteX3" fmla="*/ 117180 w 1856937"/>
                <a:gd name="connsiteY3" fmla="*/ 624418 h 2108217"/>
                <a:gd name="connsiteX4" fmla="*/ 104171 w 1856937"/>
                <a:gd name="connsiteY4" fmla="*/ 633189 h 2108217"/>
                <a:gd name="connsiteX5" fmla="*/ 110432 w 1856937"/>
                <a:gd name="connsiteY5" fmla="*/ 1525480 h 2108217"/>
                <a:gd name="connsiteX6" fmla="*/ 117181 w 1856937"/>
                <a:gd name="connsiteY6" fmla="*/ 1530030 h 2108217"/>
                <a:gd name="connsiteX7" fmla="*/ 131891 w 1856937"/>
                <a:gd name="connsiteY7" fmla="*/ 1551848 h 2108217"/>
                <a:gd name="connsiteX8" fmla="*/ 135577 w 1856937"/>
                <a:gd name="connsiteY8" fmla="*/ 1570104 h 2108217"/>
                <a:gd name="connsiteX9" fmla="*/ 880994 w 1856937"/>
                <a:gd name="connsiteY9" fmla="*/ 1993488 h 2108217"/>
                <a:gd name="connsiteX10" fmla="*/ 882646 w 1856937"/>
                <a:gd name="connsiteY10" fmla="*/ 1991037 h 2108217"/>
                <a:gd name="connsiteX11" fmla="*/ 931184 w 1856937"/>
                <a:gd name="connsiteY11" fmla="*/ 1970932 h 2108217"/>
                <a:gd name="connsiteX12" fmla="*/ 979721 w 1856937"/>
                <a:gd name="connsiteY12" fmla="*/ 1991037 h 2108217"/>
                <a:gd name="connsiteX13" fmla="*/ 985317 w 1856937"/>
                <a:gd name="connsiteY13" fmla="*/ 1999337 h 2108217"/>
                <a:gd name="connsiteX14" fmla="*/ 1721968 w 1856937"/>
                <a:gd name="connsiteY14" fmla="*/ 1567095 h 2108217"/>
                <a:gd name="connsiteX15" fmla="*/ 1725046 w 1856937"/>
                <a:gd name="connsiteY15" fmla="*/ 1551848 h 2108217"/>
                <a:gd name="connsiteX16" fmla="*/ 1739757 w 1856937"/>
                <a:gd name="connsiteY16" fmla="*/ 1530029 h 2108217"/>
                <a:gd name="connsiteX17" fmla="*/ 1760609 w 1856937"/>
                <a:gd name="connsiteY17" fmla="*/ 1515970 h 2108217"/>
                <a:gd name="connsiteX18" fmla="*/ 1754422 w 1856937"/>
                <a:gd name="connsiteY18" fmla="*/ 634305 h 2108217"/>
                <a:gd name="connsiteX19" fmla="*/ 1739758 w 1856937"/>
                <a:gd name="connsiteY19" fmla="*/ 624418 h 2108217"/>
                <a:gd name="connsiteX20" fmla="*/ 1719653 w 1856937"/>
                <a:gd name="connsiteY20" fmla="*/ 575881 h 2108217"/>
                <a:gd name="connsiteX21" fmla="*/ 1720351 w 1856937"/>
                <a:gd name="connsiteY21" fmla="*/ 572427 h 2108217"/>
                <a:gd name="connsiteX22" fmla="*/ 948186 w 1856937"/>
                <a:gd name="connsiteY22" fmla="*/ 133852 h 2108217"/>
                <a:gd name="connsiteX23" fmla="*/ 931184 w 1856937"/>
                <a:gd name="connsiteY23" fmla="*/ 137285 h 2108217"/>
                <a:gd name="connsiteX24" fmla="*/ 931184 w 1856937"/>
                <a:gd name="connsiteY24" fmla="*/ 0 h 2108217"/>
                <a:gd name="connsiteX25" fmla="*/ 999826 w 1856937"/>
                <a:gd name="connsiteY25" fmla="*/ 68643 h 2108217"/>
                <a:gd name="connsiteX26" fmla="*/ 994432 w 1856937"/>
                <a:gd name="connsiteY26" fmla="*/ 95361 h 2108217"/>
                <a:gd name="connsiteX27" fmla="*/ 993705 w 1856937"/>
                <a:gd name="connsiteY27" fmla="*/ 96440 h 2108217"/>
                <a:gd name="connsiteX28" fmla="*/ 1745473 w 1856937"/>
                <a:gd name="connsiteY28" fmla="*/ 523490 h 2108217"/>
                <a:gd name="connsiteX29" fmla="*/ 1761577 w 1856937"/>
                <a:gd name="connsiteY29" fmla="*/ 512633 h 2108217"/>
                <a:gd name="connsiteX30" fmla="*/ 1788295 w 1856937"/>
                <a:gd name="connsiteY30" fmla="*/ 507239 h 2108217"/>
                <a:gd name="connsiteX31" fmla="*/ 1856937 w 1856937"/>
                <a:gd name="connsiteY31" fmla="*/ 575881 h 2108217"/>
                <a:gd name="connsiteX32" fmla="*/ 1815013 w 1856937"/>
                <a:gd name="connsiteY32" fmla="*/ 639129 h 2108217"/>
                <a:gd name="connsiteX33" fmla="*/ 1809427 w 1856937"/>
                <a:gd name="connsiteY33" fmla="*/ 640257 h 2108217"/>
                <a:gd name="connsiteX34" fmla="*/ 1815598 w 1856937"/>
                <a:gd name="connsiteY34" fmla="*/ 1515712 h 2108217"/>
                <a:gd name="connsiteX35" fmla="*/ 1836832 w 1856937"/>
                <a:gd name="connsiteY35" fmla="*/ 1530029 h 2108217"/>
                <a:gd name="connsiteX36" fmla="*/ 1856937 w 1856937"/>
                <a:gd name="connsiteY36" fmla="*/ 1578567 h 2108217"/>
                <a:gd name="connsiteX37" fmla="*/ 1788295 w 1856937"/>
                <a:gd name="connsiteY37" fmla="*/ 1647209 h 2108217"/>
                <a:gd name="connsiteX38" fmla="*/ 1739757 w 1856937"/>
                <a:gd name="connsiteY38" fmla="*/ 1627104 h 2108217"/>
                <a:gd name="connsiteX39" fmla="*/ 1736513 w 1856937"/>
                <a:gd name="connsiteY39" fmla="*/ 1622293 h 2108217"/>
                <a:gd name="connsiteX40" fmla="*/ 996396 w 1856937"/>
                <a:gd name="connsiteY40" fmla="*/ 2056566 h 2108217"/>
                <a:gd name="connsiteX41" fmla="*/ 994432 w 1856937"/>
                <a:gd name="connsiteY41" fmla="*/ 2066293 h 2108217"/>
                <a:gd name="connsiteX42" fmla="*/ 931184 w 1856937"/>
                <a:gd name="connsiteY42" fmla="*/ 2108217 h 2108217"/>
                <a:gd name="connsiteX43" fmla="*/ 867936 w 1856937"/>
                <a:gd name="connsiteY43" fmla="*/ 2066293 h 2108217"/>
                <a:gd name="connsiteX44" fmla="*/ 864047 w 1856937"/>
                <a:gd name="connsiteY44" fmla="*/ 2047034 h 2108217"/>
                <a:gd name="connsiteX45" fmla="*/ 119294 w 1856937"/>
                <a:gd name="connsiteY45" fmla="*/ 1623969 h 2108217"/>
                <a:gd name="connsiteX46" fmla="*/ 117181 w 1856937"/>
                <a:gd name="connsiteY46" fmla="*/ 1627104 h 2108217"/>
                <a:gd name="connsiteX47" fmla="*/ 68643 w 1856937"/>
                <a:gd name="connsiteY47" fmla="*/ 1647209 h 2108217"/>
                <a:gd name="connsiteX48" fmla="*/ 1 w 1856937"/>
                <a:gd name="connsiteY48" fmla="*/ 1578567 h 2108217"/>
                <a:gd name="connsiteX49" fmla="*/ 41924 w 1856937"/>
                <a:gd name="connsiteY49" fmla="*/ 1515319 h 2108217"/>
                <a:gd name="connsiteX50" fmla="*/ 55440 w 1856937"/>
                <a:gd name="connsiteY50" fmla="*/ 1512591 h 2108217"/>
                <a:gd name="connsiteX51" fmla="*/ 49293 w 1856937"/>
                <a:gd name="connsiteY51" fmla="*/ 640616 h 2108217"/>
                <a:gd name="connsiteX52" fmla="*/ 41923 w 1856937"/>
                <a:gd name="connsiteY52" fmla="*/ 639129 h 2108217"/>
                <a:gd name="connsiteX53" fmla="*/ 0 w 1856937"/>
                <a:gd name="connsiteY53" fmla="*/ 575881 h 2108217"/>
                <a:gd name="connsiteX54" fmla="*/ 68643 w 1856937"/>
                <a:gd name="connsiteY54" fmla="*/ 507238 h 2108217"/>
                <a:gd name="connsiteX55" fmla="*/ 117180 w 1856937"/>
                <a:gd name="connsiteY55" fmla="*/ 527343 h 2108217"/>
                <a:gd name="connsiteX56" fmla="*/ 119302 w 1856937"/>
                <a:gd name="connsiteY56" fmla="*/ 530489 h 2108217"/>
                <a:gd name="connsiteX57" fmla="*/ 867188 w 1856937"/>
                <a:gd name="connsiteY57" fmla="*/ 91658 h 2108217"/>
                <a:gd name="connsiteX58" fmla="*/ 862541 w 1856937"/>
                <a:gd name="connsiteY58" fmla="*/ 68643 h 2108217"/>
                <a:gd name="connsiteX59" fmla="*/ 931184 w 1856937"/>
                <a:gd name="connsiteY59" fmla="*/ 0 h 2108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856937" h="2108217">
                  <a:moveTo>
                    <a:pt x="906556" y="132313"/>
                  </a:moveTo>
                  <a:lnTo>
                    <a:pt x="135496" y="584744"/>
                  </a:lnTo>
                  <a:lnTo>
                    <a:pt x="131891" y="602599"/>
                  </a:lnTo>
                  <a:cubicBezTo>
                    <a:pt x="128418" y="610812"/>
                    <a:pt x="123391" y="618207"/>
                    <a:pt x="117180" y="624418"/>
                  </a:cubicBezTo>
                  <a:lnTo>
                    <a:pt x="104171" y="633189"/>
                  </a:lnTo>
                  <a:lnTo>
                    <a:pt x="110432" y="1525480"/>
                  </a:lnTo>
                  <a:lnTo>
                    <a:pt x="117181" y="1530030"/>
                  </a:lnTo>
                  <a:cubicBezTo>
                    <a:pt x="123391" y="1536241"/>
                    <a:pt x="128418" y="1543636"/>
                    <a:pt x="131891" y="1551848"/>
                  </a:cubicBezTo>
                  <a:lnTo>
                    <a:pt x="135577" y="1570104"/>
                  </a:lnTo>
                  <a:lnTo>
                    <a:pt x="880994" y="1993488"/>
                  </a:lnTo>
                  <a:lnTo>
                    <a:pt x="882646" y="1991037"/>
                  </a:lnTo>
                  <a:cubicBezTo>
                    <a:pt x="895068" y="1978615"/>
                    <a:pt x="912229" y="1970932"/>
                    <a:pt x="931184" y="1970932"/>
                  </a:cubicBezTo>
                  <a:cubicBezTo>
                    <a:pt x="950139" y="1970932"/>
                    <a:pt x="967299" y="1978615"/>
                    <a:pt x="979721" y="1991037"/>
                  </a:cubicBezTo>
                  <a:lnTo>
                    <a:pt x="985317" y="1999337"/>
                  </a:lnTo>
                  <a:lnTo>
                    <a:pt x="1721968" y="1567095"/>
                  </a:lnTo>
                  <a:lnTo>
                    <a:pt x="1725046" y="1551848"/>
                  </a:lnTo>
                  <a:cubicBezTo>
                    <a:pt x="1728520" y="1543635"/>
                    <a:pt x="1733546" y="1536240"/>
                    <a:pt x="1739757" y="1530029"/>
                  </a:cubicBezTo>
                  <a:lnTo>
                    <a:pt x="1760609" y="1515970"/>
                  </a:lnTo>
                  <a:lnTo>
                    <a:pt x="1754422" y="634305"/>
                  </a:lnTo>
                  <a:lnTo>
                    <a:pt x="1739758" y="624418"/>
                  </a:lnTo>
                  <a:cubicBezTo>
                    <a:pt x="1727336" y="611997"/>
                    <a:pt x="1719653" y="594836"/>
                    <a:pt x="1719653" y="575881"/>
                  </a:cubicBezTo>
                  <a:lnTo>
                    <a:pt x="1720351" y="572427"/>
                  </a:lnTo>
                  <a:lnTo>
                    <a:pt x="948186" y="133852"/>
                  </a:lnTo>
                  <a:lnTo>
                    <a:pt x="931184" y="137285"/>
                  </a:lnTo>
                  <a:close/>
                  <a:moveTo>
                    <a:pt x="931184" y="0"/>
                  </a:moveTo>
                  <a:cubicBezTo>
                    <a:pt x="969094" y="0"/>
                    <a:pt x="999826" y="30732"/>
                    <a:pt x="999826" y="68643"/>
                  </a:cubicBezTo>
                  <a:cubicBezTo>
                    <a:pt x="999826" y="78120"/>
                    <a:pt x="997906" y="87149"/>
                    <a:pt x="994432" y="95361"/>
                  </a:cubicBezTo>
                  <a:lnTo>
                    <a:pt x="993705" y="96440"/>
                  </a:lnTo>
                  <a:lnTo>
                    <a:pt x="1745473" y="523490"/>
                  </a:lnTo>
                  <a:lnTo>
                    <a:pt x="1761577" y="512633"/>
                  </a:lnTo>
                  <a:cubicBezTo>
                    <a:pt x="1769789" y="509160"/>
                    <a:pt x="1778818" y="507239"/>
                    <a:pt x="1788295" y="507239"/>
                  </a:cubicBezTo>
                  <a:cubicBezTo>
                    <a:pt x="1826204" y="507239"/>
                    <a:pt x="1856937" y="537971"/>
                    <a:pt x="1856937" y="575881"/>
                  </a:cubicBezTo>
                  <a:cubicBezTo>
                    <a:pt x="1856937" y="604314"/>
                    <a:pt x="1839650" y="628708"/>
                    <a:pt x="1815013" y="639129"/>
                  </a:cubicBezTo>
                  <a:lnTo>
                    <a:pt x="1809427" y="640257"/>
                  </a:lnTo>
                  <a:lnTo>
                    <a:pt x="1815598" y="1515712"/>
                  </a:lnTo>
                  <a:lnTo>
                    <a:pt x="1836832" y="1530029"/>
                  </a:lnTo>
                  <a:cubicBezTo>
                    <a:pt x="1849254" y="1542451"/>
                    <a:pt x="1856937" y="1559611"/>
                    <a:pt x="1856937" y="1578567"/>
                  </a:cubicBezTo>
                  <a:cubicBezTo>
                    <a:pt x="1856937" y="1616477"/>
                    <a:pt x="1826204" y="1647209"/>
                    <a:pt x="1788295" y="1647209"/>
                  </a:cubicBezTo>
                  <a:cubicBezTo>
                    <a:pt x="1769340" y="1647209"/>
                    <a:pt x="1752179" y="1639526"/>
                    <a:pt x="1739757" y="1627104"/>
                  </a:cubicBezTo>
                  <a:lnTo>
                    <a:pt x="1736513" y="1622293"/>
                  </a:lnTo>
                  <a:lnTo>
                    <a:pt x="996396" y="2056566"/>
                  </a:lnTo>
                  <a:lnTo>
                    <a:pt x="994432" y="2066293"/>
                  </a:lnTo>
                  <a:cubicBezTo>
                    <a:pt x="984011" y="2090930"/>
                    <a:pt x="959616" y="2108217"/>
                    <a:pt x="931184" y="2108217"/>
                  </a:cubicBezTo>
                  <a:cubicBezTo>
                    <a:pt x="902751" y="2108217"/>
                    <a:pt x="878356" y="2090930"/>
                    <a:pt x="867936" y="2066293"/>
                  </a:cubicBezTo>
                  <a:lnTo>
                    <a:pt x="864047" y="2047034"/>
                  </a:lnTo>
                  <a:lnTo>
                    <a:pt x="119294" y="1623969"/>
                  </a:lnTo>
                  <a:lnTo>
                    <a:pt x="117181" y="1627104"/>
                  </a:lnTo>
                  <a:cubicBezTo>
                    <a:pt x="104759" y="1639526"/>
                    <a:pt x="87598" y="1647209"/>
                    <a:pt x="68643" y="1647209"/>
                  </a:cubicBezTo>
                  <a:cubicBezTo>
                    <a:pt x="30733" y="1647209"/>
                    <a:pt x="1" y="1616477"/>
                    <a:pt x="1" y="1578567"/>
                  </a:cubicBezTo>
                  <a:cubicBezTo>
                    <a:pt x="1" y="1550134"/>
                    <a:pt x="17288" y="1525740"/>
                    <a:pt x="41924" y="1515319"/>
                  </a:cubicBezTo>
                  <a:lnTo>
                    <a:pt x="55440" y="1512591"/>
                  </a:lnTo>
                  <a:lnTo>
                    <a:pt x="49293" y="640616"/>
                  </a:lnTo>
                  <a:lnTo>
                    <a:pt x="41923" y="639129"/>
                  </a:lnTo>
                  <a:cubicBezTo>
                    <a:pt x="17287" y="628708"/>
                    <a:pt x="0" y="604313"/>
                    <a:pt x="0" y="575881"/>
                  </a:cubicBezTo>
                  <a:cubicBezTo>
                    <a:pt x="0" y="537970"/>
                    <a:pt x="30732" y="507238"/>
                    <a:pt x="68643" y="507238"/>
                  </a:cubicBezTo>
                  <a:cubicBezTo>
                    <a:pt x="87598" y="507238"/>
                    <a:pt x="104759" y="514921"/>
                    <a:pt x="117180" y="527343"/>
                  </a:cubicBezTo>
                  <a:lnTo>
                    <a:pt x="119302" y="530489"/>
                  </a:lnTo>
                  <a:lnTo>
                    <a:pt x="867188" y="91658"/>
                  </a:lnTo>
                  <a:lnTo>
                    <a:pt x="862541" y="68643"/>
                  </a:lnTo>
                  <a:cubicBezTo>
                    <a:pt x="862541" y="30732"/>
                    <a:pt x="893274" y="0"/>
                    <a:pt x="931184" y="0"/>
                  </a:cubicBezTo>
                  <a:close/>
                </a:path>
              </a:pathLst>
            </a:custGeom>
            <a:solidFill>
              <a:schemeClr val="accent5"/>
            </a:solidFill>
            <a:ln w="7412" cap="flat">
              <a:noFill/>
              <a:prstDash val="solid"/>
              <a:miter/>
            </a:ln>
          </p:spPr>
          <p:txBody>
            <a:bodyPr wrap="square" rtlCol="0" anchor="ctr">
              <a:noAutofit/>
            </a:bodyPr>
            <a:lstStyle/>
            <a:p>
              <a:endParaRPr lang="en-US">
                <a:latin typeface="Helvetica" pitchFamily="2" charset="0"/>
                <a:cs typeface="Arial" panose="020B0604020202020204" pitchFamily="34" charset="0"/>
              </a:endParaRPr>
            </a:p>
          </p:txBody>
        </p:sp>
        <p:sp>
          <p:nvSpPr>
            <p:cNvPr id="106" name="Freeform: Shape 105">
              <a:extLst>
                <a:ext uri="{FF2B5EF4-FFF2-40B4-BE49-F238E27FC236}">
                  <a16:creationId xmlns:a16="http://schemas.microsoft.com/office/drawing/2014/main" id="{465D88A4-6BC0-4490-B454-7379F72A59A3}"/>
                </a:ext>
              </a:extLst>
            </p:cNvPr>
            <p:cNvSpPr/>
            <p:nvPr/>
          </p:nvSpPr>
          <p:spPr>
            <a:xfrm>
              <a:off x="4833263" y="3803471"/>
              <a:ext cx="1126929" cy="1276507"/>
            </a:xfrm>
            <a:custGeom>
              <a:avLst/>
              <a:gdLst>
                <a:gd name="connsiteX0" fmla="*/ 883302 w 1861709"/>
                <a:gd name="connsiteY0" fmla="*/ 114259 h 2108813"/>
                <a:gd name="connsiteX1" fmla="*/ 141458 w 1861709"/>
                <a:gd name="connsiteY1" fmla="*/ 549547 h 2108813"/>
                <a:gd name="connsiteX2" fmla="*/ 140599 w 1861709"/>
                <a:gd name="connsiteY2" fmla="*/ 553803 h 2108813"/>
                <a:gd name="connsiteX3" fmla="*/ 104069 w 1861709"/>
                <a:gd name="connsiteY3" fmla="*/ 590333 h 2108813"/>
                <a:gd name="connsiteX4" fmla="*/ 89500 w 1861709"/>
                <a:gd name="connsiteY4" fmla="*/ 593274 h 2108813"/>
                <a:gd name="connsiteX5" fmla="*/ 95674 w 1861709"/>
                <a:gd name="connsiteY5" fmla="*/ 1473120 h 2108813"/>
                <a:gd name="connsiteX6" fmla="*/ 117179 w 1861709"/>
                <a:gd name="connsiteY6" fmla="*/ 1487619 h 2108813"/>
                <a:gd name="connsiteX7" fmla="*/ 137284 w 1861709"/>
                <a:gd name="connsiteY7" fmla="*/ 1536156 h 2108813"/>
                <a:gd name="connsiteX8" fmla="*/ 133657 w 1861709"/>
                <a:gd name="connsiteY8" fmla="*/ 1554120 h 2108813"/>
                <a:gd name="connsiteX9" fmla="*/ 893813 w 1861709"/>
                <a:gd name="connsiteY9" fmla="*/ 1985874 h 2108813"/>
                <a:gd name="connsiteX10" fmla="*/ 907090 w 1861709"/>
                <a:gd name="connsiteY10" fmla="*/ 1976922 h 2108813"/>
                <a:gd name="connsiteX11" fmla="*/ 933809 w 1861709"/>
                <a:gd name="connsiteY11" fmla="*/ 1971528 h 2108813"/>
                <a:gd name="connsiteX12" fmla="*/ 960528 w 1861709"/>
                <a:gd name="connsiteY12" fmla="*/ 1976922 h 2108813"/>
                <a:gd name="connsiteX13" fmla="*/ 964699 w 1861709"/>
                <a:gd name="connsiteY13" fmla="*/ 1979735 h 2108813"/>
                <a:gd name="connsiteX14" fmla="*/ 1718163 w 1861709"/>
                <a:gd name="connsiteY14" fmla="*/ 1537628 h 2108813"/>
                <a:gd name="connsiteX15" fmla="*/ 1717866 w 1861709"/>
                <a:gd name="connsiteY15" fmla="*/ 1536156 h 2108813"/>
                <a:gd name="connsiteX16" fmla="*/ 1737971 w 1861709"/>
                <a:gd name="connsiteY16" fmla="*/ 1487618 h 2108813"/>
                <a:gd name="connsiteX17" fmla="*/ 1745981 w 1861709"/>
                <a:gd name="connsiteY17" fmla="*/ 1482218 h 2108813"/>
                <a:gd name="connsiteX18" fmla="*/ 1739569 w 1861709"/>
                <a:gd name="connsiteY18" fmla="*/ 568449 h 2108813"/>
                <a:gd name="connsiteX19" fmla="*/ 965295 w 1861709"/>
                <a:gd name="connsiteY19" fmla="*/ 128677 h 2108813"/>
                <a:gd name="connsiteX20" fmla="*/ 960528 w 1861709"/>
                <a:gd name="connsiteY20" fmla="*/ 131891 h 2108813"/>
                <a:gd name="connsiteX21" fmla="*/ 933809 w 1861709"/>
                <a:gd name="connsiteY21" fmla="*/ 137285 h 2108813"/>
                <a:gd name="connsiteX22" fmla="*/ 885271 w 1861709"/>
                <a:gd name="connsiteY22" fmla="*/ 117180 h 2108813"/>
                <a:gd name="connsiteX23" fmla="*/ 933809 w 1861709"/>
                <a:gd name="connsiteY23" fmla="*/ 0 h 2108813"/>
                <a:gd name="connsiteX24" fmla="*/ 1002451 w 1861709"/>
                <a:gd name="connsiteY24" fmla="*/ 68643 h 2108813"/>
                <a:gd name="connsiteX25" fmla="*/ 999208 w 1861709"/>
                <a:gd name="connsiteY25" fmla="*/ 84708 h 2108813"/>
                <a:gd name="connsiteX26" fmla="*/ 1730125 w 1861709"/>
                <a:gd name="connsiteY26" fmla="*/ 499913 h 2108813"/>
                <a:gd name="connsiteX27" fmla="*/ 1744530 w 1861709"/>
                <a:gd name="connsiteY27" fmla="*/ 478548 h 2108813"/>
                <a:gd name="connsiteX28" fmla="*/ 1793067 w 1861709"/>
                <a:gd name="connsiteY28" fmla="*/ 458443 h 2108813"/>
                <a:gd name="connsiteX29" fmla="*/ 1861709 w 1861709"/>
                <a:gd name="connsiteY29" fmla="*/ 527085 h 2108813"/>
                <a:gd name="connsiteX30" fmla="*/ 1819786 w 1861709"/>
                <a:gd name="connsiteY30" fmla="*/ 590333 h 2108813"/>
                <a:gd name="connsiteX31" fmla="*/ 1794661 w 1861709"/>
                <a:gd name="connsiteY31" fmla="*/ 595405 h 2108813"/>
                <a:gd name="connsiteX32" fmla="*/ 1800828 w 1861709"/>
                <a:gd name="connsiteY32" fmla="*/ 1470404 h 2108813"/>
                <a:gd name="connsiteX33" fmla="*/ 1813228 w 1861709"/>
                <a:gd name="connsiteY33" fmla="*/ 1472907 h 2108813"/>
                <a:gd name="connsiteX34" fmla="*/ 1855151 w 1861709"/>
                <a:gd name="connsiteY34" fmla="*/ 1536156 h 2108813"/>
                <a:gd name="connsiteX35" fmla="*/ 1786509 w 1861709"/>
                <a:gd name="connsiteY35" fmla="*/ 1604798 h 2108813"/>
                <a:gd name="connsiteX36" fmla="*/ 1759790 w 1861709"/>
                <a:gd name="connsiteY36" fmla="*/ 1599404 h 2108813"/>
                <a:gd name="connsiteX37" fmla="*/ 1741991 w 1861709"/>
                <a:gd name="connsiteY37" fmla="*/ 1587404 h 2108813"/>
                <a:gd name="connsiteX38" fmla="*/ 999052 w 1861709"/>
                <a:gd name="connsiteY38" fmla="*/ 2023332 h 2108813"/>
                <a:gd name="connsiteX39" fmla="*/ 1002451 w 1861709"/>
                <a:gd name="connsiteY39" fmla="*/ 2040171 h 2108813"/>
                <a:gd name="connsiteX40" fmla="*/ 933809 w 1861709"/>
                <a:gd name="connsiteY40" fmla="*/ 2108813 h 2108813"/>
                <a:gd name="connsiteX41" fmla="*/ 865166 w 1861709"/>
                <a:gd name="connsiteY41" fmla="*/ 2040171 h 2108813"/>
                <a:gd name="connsiteX42" fmla="*/ 866489 w 1861709"/>
                <a:gd name="connsiteY42" fmla="*/ 2033621 h 2108813"/>
                <a:gd name="connsiteX43" fmla="*/ 98444 w 1861709"/>
                <a:gd name="connsiteY43" fmla="*/ 1597326 h 2108813"/>
                <a:gd name="connsiteX44" fmla="*/ 95361 w 1861709"/>
                <a:gd name="connsiteY44" fmla="*/ 1599404 h 2108813"/>
                <a:gd name="connsiteX45" fmla="*/ 68642 w 1861709"/>
                <a:gd name="connsiteY45" fmla="*/ 1604798 h 2108813"/>
                <a:gd name="connsiteX46" fmla="*/ 0 w 1861709"/>
                <a:gd name="connsiteY46" fmla="*/ 1536156 h 2108813"/>
                <a:gd name="connsiteX47" fmla="*/ 20105 w 1861709"/>
                <a:gd name="connsiteY47" fmla="*/ 1487619 h 2108813"/>
                <a:gd name="connsiteX48" fmla="*/ 40715 w 1861709"/>
                <a:gd name="connsiteY48" fmla="*/ 1473723 h 2108813"/>
                <a:gd name="connsiteX49" fmla="*/ 34411 w 1861709"/>
                <a:gd name="connsiteY49" fmla="*/ 579397 h 2108813"/>
                <a:gd name="connsiteX50" fmla="*/ 28813 w 1861709"/>
                <a:gd name="connsiteY50" fmla="*/ 575622 h 2108813"/>
                <a:gd name="connsiteX51" fmla="*/ 8708 w 1861709"/>
                <a:gd name="connsiteY51" fmla="*/ 527085 h 2108813"/>
                <a:gd name="connsiteX52" fmla="*/ 77351 w 1861709"/>
                <a:gd name="connsiteY52" fmla="*/ 458442 h 2108813"/>
                <a:gd name="connsiteX53" fmla="*/ 125888 w 1861709"/>
                <a:gd name="connsiteY53" fmla="*/ 478547 h 2108813"/>
                <a:gd name="connsiteX54" fmla="*/ 133809 w 1861709"/>
                <a:gd name="connsiteY54" fmla="*/ 490296 h 2108813"/>
                <a:gd name="connsiteX55" fmla="*/ 866890 w 1861709"/>
                <a:gd name="connsiteY55" fmla="*/ 60102 h 2108813"/>
                <a:gd name="connsiteX56" fmla="*/ 870561 w 1861709"/>
                <a:gd name="connsiteY56" fmla="*/ 41924 h 2108813"/>
                <a:gd name="connsiteX57" fmla="*/ 933809 w 1861709"/>
                <a:gd name="connsiteY57" fmla="*/ 0 h 2108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861709" h="2108813">
                  <a:moveTo>
                    <a:pt x="883302" y="114259"/>
                  </a:moveTo>
                  <a:lnTo>
                    <a:pt x="141458" y="549547"/>
                  </a:lnTo>
                  <a:lnTo>
                    <a:pt x="140599" y="553803"/>
                  </a:lnTo>
                  <a:cubicBezTo>
                    <a:pt x="133652" y="570228"/>
                    <a:pt x="120494" y="583386"/>
                    <a:pt x="104069" y="590333"/>
                  </a:cubicBezTo>
                  <a:lnTo>
                    <a:pt x="89500" y="593274"/>
                  </a:lnTo>
                  <a:lnTo>
                    <a:pt x="95674" y="1473120"/>
                  </a:lnTo>
                  <a:lnTo>
                    <a:pt x="117179" y="1487619"/>
                  </a:lnTo>
                  <a:cubicBezTo>
                    <a:pt x="129601" y="1500041"/>
                    <a:pt x="137284" y="1517201"/>
                    <a:pt x="137284" y="1536156"/>
                  </a:cubicBezTo>
                  <a:lnTo>
                    <a:pt x="133657" y="1554120"/>
                  </a:lnTo>
                  <a:lnTo>
                    <a:pt x="893813" y="1985874"/>
                  </a:lnTo>
                  <a:lnTo>
                    <a:pt x="907090" y="1976922"/>
                  </a:lnTo>
                  <a:cubicBezTo>
                    <a:pt x="915302" y="1973449"/>
                    <a:pt x="924331" y="1971528"/>
                    <a:pt x="933809" y="1971528"/>
                  </a:cubicBezTo>
                  <a:cubicBezTo>
                    <a:pt x="943286" y="1971528"/>
                    <a:pt x="952315" y="1973449"/>
                    <a:pt x="960528" y="1976922"/>
                  </a:cubicBezTo>
                  <a:lnTo>
                    <a:pt x="964699" y="1979735"/>
                  </a:lnTo>
                  <a:lnTo>
                    <a:pt x="1718163" y="1537628"/>
                  </a:lnTo>
                  <a:lnTo>
                    <a:pt x="1717866" y="1536156"/>
                  </a:lnTo>
                  <a:cubicBezTo>
                    <a:pt x="1717866" y="1517201"/>
                    <a:pt x="1725549" y="1500040"/>
                    <a:pt x="1737971" y="1487618"/>
                  </a:cubicBezTo>
                  <a:lnTo>
                    <a:pt x="1745981" y="1482218"/>
                  </a:lnTo>
                  <a:lnTo>
                    <a:pt x="1739569" y="568449"/>
                  </a:lnTo>
                  <a:lnTo>
                    <a:pt x="965295" y="128677"/>
                  </a:lnTo>
                  <a:lnTo>
                    <a:pt x="960528" y="131891"/>
                  </a:lnTo>
                  <a:cubicBezTo>
                    <a:pt x="952315" y="135364"/>
                    <a:pt x="943286" y="137285"/>
                    <a:pt x="933809" y="137285"/>
                  </a:cubicBezTo>
                  <a:cubicBezTo>
                    <a:pt x="914854" y="137285"/>
                    <a:pt x="897693" y="129602"/>
                    <a:pt x="885271" y="117180"/>
                  </a:cubicBezTo>
                  <a:close/>
                  <a:moveTo>
                    <a:pt x="933809" y="0"/>
                  </a:moveTo>
                  <a:cubicBezTo>
                    <a:pt x="971719" y="0"/>
                    <a:pt x="1002451" y="30732"/>
                    <a:pt x="1002451" y="68643"/>
                  </a:cubicBezTo>
                  <a:lnTo>
                    <a:pt x="999208" y="84708"/>
                  </a:lnTo>
                  <a:lnTo>
                    <a:pt x="1730125" y="499913"/>
                  </a:lnTo>
                  <a:lnTo>
                    <a:pt x="1744530" y="478548"/>
                  </a:lnTo>
                  <a:cubicBezTo>
                    <a:pt x="1756952" y="466126"/>
                    <a:pt x="1774112" y="458443"/>
                    <a:pt x="1793067" y="458443"/>
                  </a:cubicBezTo>
                  <a:cubicBezTo>
                    <a:pt x="1830977" y="458443"/>
                    <a:pt x="1861709" y="489175"/>
                    <a:pt x="1861709" y="527085"/>
                  </a:cubicBezTo>
                  <a:cubicBezTo>
                    <a:pt x="1861709" y="555518"/>
                    <a:pt x="1844422" y="579912"/>
                    <a:pt x="1819786" y="590333"/>
                  </a:cubicBezTo>
                  <a:lnTo>
                    <a:pt x="1794661" y="595405"/>
                  </a:lnTo>
                  <a:lnTo>
                    <a:pt x="1800828" y="1470404"/>
                  </a:lnTo>
                  <a:lnTo>
                    <a:pt x="1813228" y="1472907"/>
                  </a:lnTo>
                  <a:cubicBezTo>
                    <a:pt x="1837864" y="1483328"/>
                    <a:pt x="1855151" y="1507723"/>
                    <a:pt x="1855151" y="1536156"/>
                  </a:cubicBezTo>
                  <a:cubicBezTo>
                    <a:pt x="1855151" y="1574066"/>
                    <a:pt x="1824419" y="1604798"/>
                    <a:pt x="1786509" y="1604798"/>
                  </a:cubicBezTo>
                  <a:cubicBezTo>
                    <a:pt x="1777031" y="1604798"/>
                    <a:pt x="1768002" y="1602878"/>
                    <a:pt x="1759790" y="1599404"/>
                  </a:cubicBezTo>
                  <a:lnTo>
                    <a:pt x="1741991" y="1587404"/>
                  </a:lnTo>
                  <a:lnTo>
                    <a:pt x="999052" y="2023332"/>
                  </a:lnTo>
                  <a:lnTo>
                    <a:pt x="1002451" y="2040171"/>
                  </a:lnTo>
                  <a:cubicBezTo>
                    <a:pt x="1002451" y="2078081"/>
                    <a:pt x="971719" y="2108813"/>
                    <a:pt x="933809" y="2108813"/>
                  </a:cubicBezTo>
                  <a:cubicBezTo>
                    <a:pt x="895898" y="2108813"/>
                    <a:pt x="865166" y="2078081"/>
                    <a:pt x="865166" y="2040171"/>
                  </a:cubicBezTo>
                  <a:lnTo>
                    <a:pt x="866489" y="2033621"/>
                  </a:lnTo>
                  <a:lnTo>
                    <a:pt x="98444" y="1597326"/>
                  </a:lnTo>
                  <a:lnTo>
                    <a:pt x="95361" y="1599404"/>
                  </a:lnTo>
                  <a:cubicBezTo>
                    <a:pt x="87149" y="1602878"/>
                    <a:pt x="78120" y="1604798"/>
                    <a:pt x="68642" y="1604798"/>
                  </a:cubicBezTo>
                  <a:cubicBezTo>
                    <a:pt x="30732" y="1604798"/>
                    <a:pt x="0" y="1574066"/>
                    <a:pt x="0" y="1536156"/>
                  </a:cubicBezTo>
                  <a:cubicBezTo>
                    <a:pt x="0" y="1517201"/>
                    <a:pt x="7683" y="1500041"/>
                    <a:pt x="20105" y="1487619"/>
                  </a:cubicBezTo>
                  <a:lnTo>
                    <a:pt x="40715" y="1473723"/>
                  </a:lnTo>
                  <a:lnTo>
                    <a:pt x="34411" y="579397"/>
                  </a:lnTo>
                  <a:lnTo>
                    <a:pt x="28813" y="575622"/>
                  </a:lnTo>
                  <a:cubicBezTo>
                    <a:pt x="16391" y="563200"/>
                    <a:pt x="8708" y="546040"/>
                    <a:pt x="8708" y="527085"/>
                  </a:cubicBezTo>
                  <a:cubicBezTo>
                    <a:pt x="8708" y="489174"/>
                    <a:pt x="39440" y="458442"/>
                    <a:pt x="77351" y="458442"/>
                  </a:cubicBezTo>
                  <a:cubicBezTo>
                    <a:pt x="96306" y="458442"/>
                    <a:pt x="113466" y="466125"/>
                    <a:pt x="125888" y="478547"/>
                  </a:cubicBezTo>
                  <a:lnTo>
                    <a:pt x="133809" y="490296"/>
                  </a:lnTo>
                  <a:lnTo>
                    <a:pt x="866890" y="60102"/>
                  </a:lnTo>
                  <a:lnTo>
                    <a:pt x="870561" y="41924"/>
                  </a:lnTo>
                  <a:cubicBezTo>
                    <a:pt x="880981" y="17287"/>
                    <a:pt x="905376" y="0"/>
                    <a:pt x="933809" y="0"/>
                  </a:cubicBezTo>
                  <a:close/>
                </a:path>
              </a:pathLst>
            </a:custGeom>
            <a:solidFill>
              <a:schemeClr val="accent5"/>
            </a:solidFill>
            <a:ln w="7412" cap="flat">
              <a:noFill/>
              <a:prstDash val="solid"/>
              <a:miter/>
            </a:ln>
          </p:spPr>
          <p:txBody>
            <a:bodyPr wrap="square" rtlCol="0" anchor="ctr">
              <a:noAutofit/>
            </a:bodyPr>
            <a:lstStyle/>
            <a:p>
              <a:endParaRPr lang="en-US">
                <a:latin typeface="Helvetica" pitchFamily="2" charset="0"/>
                <a:cs typeface="Arial" panose="020B0604020202020204" pitchFamily="34" charset="0"/>
              </a:endParaRPr>
            </a:p>
          </p:txBody>
        </p:sp>
        <p:sp>
          <p:nvSpPr>
            <p:cNvPr id="105" name="Freeform: Shape 104">
              <a:extLst>
                <a:ext uri="{FF2B5EF4-FFF2-40B4-BE49-F238E27FC236}">
                  <a16:creationId xmlns:a16="http://schemas.microsoft.com/office/drawing/2014/main" id="{94D1A01C-0B65-4F96-B418-397BFFA49841}"/>
                </a:ext>
              </a:extLst>
            </p:cNvPr>
            <p:cNvSpPr/>
            <p:nvPr/>
          </p:nvSpPr>
          <p:spPr>
            <a:xfrm>
              <a:off x="5518243" y="4192133"/>
              <a:ext cx="1123231" cy="1274464"/>
            </a:xfrm>
            <a:custGeom>
              <a:avLst/>
              <a:gdLst>
                <a:gd name="connsiteX0" fmla="*/ 888594 w 1855599"/>
                <a:gd name="connsiteY0" fmla="*/ 119700 h 2105439"/>
                <a:gd name="connsiteX1" fmla="*/ 134265 w 1855599"/>
                <a:gd name="connsiteY1" fmla="*/ 555227 h 2105439"/>
                <a:gd name="connsiteX2" fmla="*/ 131891 w 1855599"/>
                <a:gd name="connsiteY2" fmla="*/ 566988 h 2105439"/>
                <a:gd name="connsiteX3" fmla="*/ 117180 w 1855599"/>
                <a:gd name="connsiteY3" fmla="*/ 588806 h 2105439"/>
                <a:gd name="connsiteX4" fmla="*/ 96375 w 1855599"/>
                <a:gd name="connsiteY4" fmla="*/ 602834 h 2105439"/>
                <a:gd name="connsiteX5" fmla="*/ 96375 w 1855599"/>
                <a:gd name="connsiteY5" fmla="*/ 1474068 h 2105439"/>
                <a:gd name="connsiteX6" fmla="*/ 117180 w 1855599"/>
                <a:gd name="connsiteY6" fmla="*/ 1488095 h 2105439"/>
                <a:gd name="connsiteX7" fmla="*/ 137285 w 1855599"/>
                <a:gd name="connsiteY7" fmla="*/ 1536633 h 2105439"/>
                <a:gd name="connsiteX8" fmla="*/ 134239 w 1855599"/>
                <a:gd name="connsiteY8" fmla="*/ 1551721 h 2105439"/>
                <a:gd name="connsiteX9" fmla="*/ 887376 w 1855599"/>
                <a:gd name="connsiteY9" fmla="*/ 1986561 h 2105439"/>
                <a:gd name="connsiteX10" fmla="*/ 906675 w 1855599"/>
                <a:gd name="connsiteY10" fmla="*/ 1973549 h 2105439"/>
                <a:gd name="connsiteX11" fmla="*/ 933393 w 1855599"/>
                <a:gd name="connsiteY11" fmla="*/ 1968155 h 2105439"/>
                <a:gd name="connsiteX12" fmla="*/ 960112 w 1855599"/>
                <a:gd name="connsiteY12" fmla="*/ 1973549 h 2105439"/>
                <a:gd name="connsiteX13" fmla="*/ 968397 w 1855599"/>
                <a:gd name="connsiteY13" fmla="*/ 1979135 h 2105439"/>
                <a:gd name="connsiteX14" fmla="*/ 1720036 w 1855599"/>
                <a:gd name="connsiteY14" fmla="*/ 1545161 h 2105439"/>
                <a:gd name="connsiteX15" fmla="*/ 1718314 w 1855599"/>
                <a:gd name="connsiteY15" fmla="*/ 1536633 h 2105439"/>
                <a:gd name="connsiteX16" fmla="*/ 1738419 w 1855599"/>
                <a:gd name="connsiteY16" fmla="*/ 1488095 h 2105439"/>
                <a:gd name="connsiteX17" fmla="*/ 1746537 w 1855599"/>
                <a:gd name="connsiteY17" fmla="*/ 1482622 h 2105439"/>
                <a:gd name="connsiteX18" fmla="*/ 1746537 w 1855599"/>
                <a:gd name="connsiteY18" fmla="*/ 592877 h 2105439"/>
                <a:gd name="connsiteX19" fmla="*/ 1737046 w 1855599"/>
                <a:gd name="connsiteY19" fmla="*/ 586478 h 2105439"/>
                <a:gd name="connsiteX20" fmla="*/ 1722335 w 1855599"/>
                <a:gd name="connsiteY20" fmla="*/ 564659 h 2105439"/>
                <a:gd name="connsiteX21" fmla="*/ 1721986 w 1855599"/>
                <a:gd name="connsiteY21" fmla="*/ 562929 h 2105439"/>
                <a:gd name="connsiteX22" fmla="*/ 967179 w 1855599"/>
                <a:gd name="connsiteY22" fmla="*/ 127125 h 2105439"/>
                <a:gd name="connsiteX23" fmla="*/ 960112 w 1855599"/>
                <a:gd name="connsiteY23" fmla="*/ 131890 h 2105439"/>
                <a:gd name="connsiteX24" fmla="*/ 933393 w 1855599"/>
                <a:gd name="connsiteY24" fmla="*/ 137284 h 2105439"/>
                <a:gd name="connsiteX25" fmla="*/ 906675 w 1855599"/>
                <a:gd name="connsiteY25" fmla="*/ 131890 h 2105439"/>
                <a:gd name="connsiteX26" fmla="*/ 933393 w 1855599"/>
                <a:gd name="connsiteY26" fmla="*/ 0 h 2105439"/>
                <a:gd name="connsiteX27" fmla="*/ 1002035 w 1855599"/>
                <a:gd name="connsiteY27" fmla="*/ 68642 h 2105439"/>
                <a:gd name="connsiteX28" fmla="*/ 999295 w 1855599"/>
                <a:gd name="connsiteY28" fmla="*/ 82214 h 2105439"/>
                <a:gd name="connsiteX29" fmla="*/ 1727956 w 1855599"/>
                <a:gd name="connsiteY29" fmla="*/ 502885 h 2105439"/>
                <a:gd name="connsiteX30" fmla="*/ 1737046 w 1855599"/>
                <a:gd name="connsiteY30" fmla="*/ 489403 h 2105439"/>
                <a:gd name="connsiteX31" fmla="*/ 1785584 w 1855599"/>
                <a:gd name="connsiteY31" fmla="*/ 469298 h 2105439"/>
                <a:gd name="connsiteX32" fmla="*/ 1854226 w 1855599"/>
                <a:gd name="connsiteY32" fmla="*/ 537941 h 2105439"/>
                <a:gd name="connsiteX33" fmla="*/ 1812302 w 1855599"/>
                <a:gd name="connsiteY33" fmla="*/ 601189 h 2105439"/>
                <a:gd name="connsiteX34" fmla="*/ 1801510 w 1855599"/>
                <a:gd name="connsiteY34" fmla="*/ 603368 h 2105439"/>
                <a:gd name="connsiteX35" fmla="*/ 1801510 w 1855599"/>
                <a:gd name="connsiteY35" fmla="*/ 1470929 h 2105439"/>
                <a:gd name="connsiteX36" fmla="*/ 1813676 w 1855599"/>
                <a:gd name="connsiteY36" fmla="*/ 1473385 h 2105439"/>
                <a:gd name="connsiteX37" fmla="*/ 1855599 w 1855599"/>
                <a:gd name="connsiteY37" fmla="*/ 1536633 h 2105439"/>
                <a:gd name="connsiteX38" fmla="*/ 1786957 w 1855599"/>
                <a:gd name="connsiteY38" fmla="*/ 1605275 h 2105439"/>
                <a:gd name="connsiteX39" fmla="*/ 1760238 w 1855599"/>
                <a:gd name="connsiteY39" fmla="*/ 1599881 h 2105439"/>
                <a:gd name="connsiteX40" fmla="*/ 1748653 w 1855599"/>
                <a:gd name="connsiteY40" fmla="*/ 1592070 h 2105439"/>
                <a:gd name="connsiteX41" fmla="*/ 999560 w 1855599"/>
                <a:gd name="connsiteY41" fmla="*/ 2024536 h 2105439"/>
                <a:gd name="connsiteX42" fmla="*/ 1002035 w 1855599"/>
                <a:gd name="connsiteY42" fmla="*/ 2036797 h 2105439"/>
                <a:gd name="connsiteX43" fmla="*/ 933393 w 1855599"/>
                <a:gd name="connsiteY43" fmla="*/ 2105439 h 2105439"/>
                <a:gd name="connsiteX44" fmla="*/ 870146 w 1855599"/>
                <a:gd name="connsiteY44" fmla="*/ 2063516 h 2105439"/>
                <a:gd name="connsiteX45" fmla="*/ 864773 w 1855599"/>
                <a:gd name="connsiteY45" fmla="*/ 2036903 h 2105439"/>
                <a:gd name="connsiteX46" fmla="*/ 101094 w 1855599"/>
                <a:gd name="connsiteY46" fmla="*/ 1596016 h 2105439"/>
                <a:gd name="connsiteX47" fmla="*/ 95362 w 1855599"/>
                <a:gd name="connsiteY47" fmla="*/ 1599881 h 2105439"/>
                <a:gd name="connsiteX48" fmla="*/ 68643 w 1855599"/>
                <a:gd name="connsiteY48" fmla="*/ 1605275 h 2105439"/>
                <a:gd name="connsiteX49" fmla="*/ 0 w 1855599"/>
                <a:gd name="connsiteY49" fmla="*/ 1536633 h 2105439"/>
                <a:gd name="connsiteX50" fmla="*/ 20105 w 1855599"/>
                <a:gd name="connsiteY50" fmla="*/ 1488095 h 2105439"/>
                <a:gd name="connsiteX51" fmla="*/ 41401 w 1855599"/>
                <a:gd name="connsiteY51" fmla="*/ 1473737 h 2105439"/>
                <a:gd name="connsiteX52" fmla="*/ 41401 w 1855599"/>
                <a:gd name="connsiteY52" fmla="*/ 603165 h 2105439"/>
                <a:gd name="connsiteX53" fmla="*/ 20105 w 1855599"/>
                <a:gd name="connsiteY53" fmla="*/ 588806 h 2105439"/>
                <a:gd name="connsiteX54" fmla="*/ 0 w 1855599"/>
                <a:gd name="connsiteY54" fmla="*/ 540269 h 2105439"/>
                <a:gd name="connsiteX55" fmla="*/ 68643 w 1855599"/>
                <a:gd name="connsiteY55" fmla="*/ 471626 h 2105439"/>
                <a:gd name="connsiteX56" fmla="*/ 117180 w 1855599"/>
                <a:gd name="connsiteY56" fmla="*/ 491731 h 2105439"/>
                <a:gd name="connsiteX57" fmla="*/ 121970 w 1855599"/>
                <a:gd name="connsiteY57" fmla="*/ 498835 h 2105439"/>
                <a:gd name="connsiteX58" fmla="*/ 864999 w 1855599"/>
                <a:gd name="connsiteY58" fmla="*/ 69870 h 2105439"/>
                <a:gd name="connsiteX59" fmla="*/ 864751 w 1855599"/>
                <a:gd name="connsiteY59" fmla="*/ 68642 h 2105439"/>
                <a:gd name="connsiteX60" fmla="*/ 933393 w 1855599"/>
                <a:gd name="connsiteY60" fmla="*/ 0 h 2105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855599" h="2105439">
                  <a:moveTo>
                    <a:pt x="888594" y="119700"/>
                  </a:moveTo>
                  <a:lnTo>
                    <a:pt x="134265" y="555227"/>
                  </a:lnTo>
                  <a:lnTo>
                    <a:pt x="131891" y="566988"/>
                  </a:lnTo>
                  <a:cubicBezTo>
                    <a:pt x="128418" y="575200"/>
                    <a:pt x="123391" y="582596"/>
                    <a:pt x="117180" y="588806"/>
                  </a:cubicBezTo>
                  <a:lnTo>
                    <a:pt x="96375" y="602834"/>
                  </a:lnTo>
                  <a:lnTo>
                    <a:pt x="96375" y="1474068"/>
                  </a:lnTo>
                  <a:lnTo>
                    <a:pt x="117180" y="1488095"/>
                  </a:lnTo>
                  <a:cubicBezTo>
                    <a:pt x="129602" y="1500517"/>
                    <a:pt x="137285" y="1517678"/>
                    <a:pt x="137285" y="1536633"/>
                  </a:cubicBezTo>
                  <a:lnTo>
                    <a:pt x="134239" y="1551721"/>
                  </a:lnTo>
                  <a:lnTo>
                    <a:pt x="887376" y="1986561"/>
                  </a:lnTo>
                  <a:lnTo>
                    <a:pt x="906675" y="1973549"/>
                  </a:lnTo>
                  <a:cubicBezTo>
                    <a:pt x="914887" y="1970076"/>
                    <a:pt x="923916" y="1968155"/>
                    <a:pt x="933393" y="1968155"/>
                  </a:cubicBezTo>
                  <a:cubicBezTo>
                    <a:pt x="942871" y="1968155"/>
                    <a:pt x="951900" y="1970076"/>
                    <a:pt x="960112" y="1973549"/>
                  </a:cubicBezTo>
                  <a:lnTo>
                    <a:pt x="968397" y="1979135"/>
                  </a:lnTo>
                  <a:lnTo>
                    <a:pt x="1720036" y="1545161"/>
                  </a:lnTo>
                  <a:lnTo>
                    <a:pt x="1718314" y="1536633"/>
                  </a:lnTo>
                  <a:cubicBezTo>
                    <a:pt x="1718314" y="1517678"/>
                    <a:pt x="1725998" y="1500517"/>
                    <a:pt x="1738419" y="1488095"/>
                  </a:cubicBezTo>
                  <a:lnTo>
                    <a:pt x="1746537" y="1482622"/>
                  </a:lnTo>
                  <a:lnTo>
                    <a:pt x="1746537" y="592877"/>
                  </a:lnTo>
                  <a:lnTo>
                    <a:pt x="1737046" y="586478"/>
                  </a:lnTo>
                  <a:cubicBezTo>
                    <a:pt x="1730835" y="580267"/>
                    <a:pt x="1725809" y="572871"/>
                    <a:pt x="1722335" y="564659"/>
                  </a:cubicBezTo>
                  <a:lnTo>
                    <a:pt x="1721986" y="562929"/>
                  </a:lnTo>
                  <a:lnTo>
                    <a:pt x="967179" y="127125"/>
                  </a:lnTo>
                  <a:lnTo>
                    <a:pt x="960112" y="131890"/>
                  </a:lnTo>
                  <a:cubicBezTo>
                    <a:pt x="951900" y="135364"/>
                    <a:pt x="942871" y="137284"/>
                    <a:pt x="933393" y="137284"/>
                  </a:cubicBezTo>
                  <a:cubicBezTo>
                    <a:pt x="923916" y="137284"/>
                    <a:pt x="914887" y="135364"/>
                    <a:pt x="906675" y="131890"/>
                  </a:cubicBezTo>
                  <a:close/>
                  <a:moveTo>
                    <a:pt x="933393" y="0"/>
                  </a:moveTo>
                  <a:cubicBezTo>
                    <a:pt x="971303" y="0"/>
                    <a:pt x="1002035" y="30732"/>
                    <a:pt x="1002035" y="68642"/>
                  </a:cubicBezTo>
                  <a:lnTo>
                    <a:pt x="999295" y="82214"/>
                  </a:lnTo>
                  <a:lnTo>
                    <a:pt x="1727956" y="502885"/>
                  </a:lnTo>
                  <a:lnTo>
                    <a:pt x="1737046" y="489403"/>
                  </a:lnTo>
                  <a:cubicBezTo>
                    <a:pt x="1749468" y="476981"/>
                    <a:pt x="1766629" y="469298"/>
                    <a:pt x="1785584" y="469298"/>
                  </a:cubicBezTo>
                  <a:cubicBezTo>
                    <a:pt x="1823493" y="469298"/>
                    <a:pt x="1854226" y="500030"/>
                    <a:pt x="1854226" y="537941"/>
                  </a:cubicBezTo>
                  <a:cubicBezTo>
                    <a:pt x="1854226" y="566373"/>
                    <a:pt x="1836939" y="590768"/>
                    <a:pt x="1812302" y="601189"/>
                  </a:cubicBezTo>
                  <a:lnTo>
                    <a:pt x="1801510" y="603368"/>
                  </a:lnTo>
                  <a:lnTo>
                    <a:pt x="1801510" y="1470929"/>
                  </a:lnTo>
                  <a:lnTo>
                    <a:pt x="1813676" y="1473385"/>
                  </a:lnTo>
                  <a:cubicBezTo>
                    <a:pt x="1838313" y="1483805"/>
                    <a:pt x="1855599" y="1508201"/>
                    <a:pt x="1855599" y="1536633"/>
                  </a:cubicBezTo>
                  <a:cubicBezTo>
                    <a:pt x="1855599" y="1574543"/>
                    <a:pt x="1824867" y="1605275"/>
                    <a:pt x="1786957" y="1605275"/>
                  </a:cubicBezTo>
                  <a:cubicBezTo>
                    <a:pt x="1777479" y="1605275"/>
                    <a:pt x="1768451" y="1603355"/>
                    <a:pt x="1760238" y="1599881"/>
                  </a:cubicBezTo>
                  <a:lnTo>
                    <a:pt x="1748653" y="1592070"/>
                  </a:lnTo>
                  <a:lnTo>
                    <a:pt x="999560" y="2024536"/>
                  </a:lnTo>
                  <a:lnTo>
                    <a:pt x="1002035" y="2036797"/>
                  </a:lnTo>
                  <a:cubicBezTo>
                    <a:pt x="1002035" y="2074707"/>
                    <a:pt x="971303" y="2105439"/>
                    <a:pt x="933393" y="2105439"/>
                  </a:cubicBezTo>
                  <a:cubicBezTo>
                    <a:pt x="904961" y="2105439"/>
                    <a:pt x="880566" y="2088152"/>
                    <a:pt x="870146" y="2063516"/>
                  </a:cubicBezTo>
                  <a:lnTo>
                    <a:pt x="864773" y="2036903"/>
                  </a:lnTo>
                  <a:lnTo>
                    <a:pt x="101094" y="1596016"/>
                  </a:lnTo>
                  <a:lnTo>
                    <a:pt x="95362" y="1599881"/>
                  </a:lnTo>
                  <a:cubicBezTo>
                    <a:pt x="87149" y="1603354"/>
                    <a:pt x="78120" y="1605275"/>
                    <a:pt x="68643" y="1605275"/>
                  </a:cubicBezTo>
                  <a:cubicBezTo>
                    <a:pt x="30732" y="1605275"/>
                    <a:pt x="0" y="1574542"/>
                    <a:pt x="0" y="1536633"/>
                  </a:cubicBezTo>
                  <a:cubicBezTo>
                    <a:pt x="0" y="1517678"/>
                    <a:pt x="7683" y="1500517"/>
                    <a:pt x="20105" y="1488095"/>
                  </a:cubicBezTo>
                  <a:lnTo>
                    <a:pt x="41401" y="1473737"/>
                  </a:lnTo>
                  <a:lnTo>
                    <a:pt x="41401" y="603165"/>
                  </a:lnTo>
                  <a:lnTo>
                    <a:pt x="20105" y="588806"/>
                  </a:lnTo>
                  <a:cubicBezTo>
                    <a:pt x="7683" y="576385"/>
                    <a:pt x="0" y="559224"/>
                    <a:pt x="0" y="540269"/>
                  </a:cubicBezTo>
                  <a:cubicBezTo>
                    <a:pt x="0" y="502358"/>
                    <a:pt x="30732" y="471626"/>
                    <a:pt x="68643" y="471626"/>
                  </a:cubicBezTo>
                  <a:cubicBezTo>
                    <a:pt x="87598" y="471626"/>
                    <a:pt x="104759" y="479309"/>
                    <a:pt x="117180" y="491731"/>
                  </a:cubicBezTo>
                  <a:lnTo>
                    <a:pt x="121970" y="498835"/>
                  </a:lnTo>
                  <a:lnTo>
                    <a:pt x="864999" y="69870"/>
                  </a:lnTo>
                  <a:lnTo>
                    <a:pt x="864751" y="68642"/>
                  </a:lnTo>
                  <a:cubicBezTo>
                    <a:pt x="864751" y="30732"/>
                    <a:pt x="895483" y="0"/>
                    <a:pt x="933393" y="0"/>
                  </a:cubicBezTo>
                  <a:close/>
                </a:path>
              </a:pathLst>
            </a:custGeom>
            <a:solidFill>
              <a:schemeClr val="accent5"/>
            </a:solidFill>
            <a:ln w="7412" cap="flat">
              <a:noFill/>
              <a:prstDash val="solid"/>
              <a:miter/>
            </a:ln>
          </p:spPr>
          <p:txBody>
            <a:bodyPr wrap="square" rtlCol="0" anchor="ctr">
              <a:noAutofit/>
            </a:bodyPr>
            <a:lstStyle/>
            <a:p>
              <a:endParaRPr lang="en-US">
                <a:latin typeface="Helvetica" pitchFamily="2" charset="0"/>
                <a:cs typeface="Arial" panose="020B0604020202020204" pitchFamily="34" charset="0"/>
              </a:endParaRPr>
            </a:p>
          </p:txBody>
        </p:sp>
      </p:grpSp>
      <p:sp>
        <p:nvSpPr>
          <p:cNvPr id="67" name="Freeform: Shape 66">
            <a:extLst>
              <a:ext uri="{FF2B5EF4-FFF2-40B4-BE49-F238E27FC236}">
                <a16:creationId xmlns:a16="http://schemas.microsoft.com/office/drawing/2014/main" id="{852690DD-A464-4A27-806A-C34EAD6B09D3}"/>
              </a:ext>
            </a:extLst>
          </p:cNvPr>
          <p:cNvSpPr/>
          <p:nvPr/>
        </p:nvSpPr>
        <p:spPr>
          <a:xfrm>
            <a:off x="2595393" y="3785969"/>
            <a:ext cx="2095685" cy="476814"/>
          </a:xfrm>
          <a:custGeom>
            <a:avLst/>
            <a:gdLst/>
            <a:ahLst/>
            <a:cxnLst/>
            <a:rect l="l" t="t" r="r" b="b"/>
            <a:pathLst>
              <a:path w="1903511" h="433090">
                <a:moveTo>
                  <a:pt x="105668" y="252413"/>
                </a:moveTo>
                <a:lnTo>
                  <a:pt x="105668" y="338138"/>
                </a:lnTo>
                <a:lnTo>
                  <a:pt x="129113" y="338138"/>
                </a:lnTo>
                <a:cubicBezTo>
                  <a:pt x="156016" y="338138"/>
                  <a:pt x="174811" y="334963"/>
                  <a:pt x="185495" y="328613"/>
                </a:cubicBezTo>
                <a:cubicBezTo>
                  <a:pt x="197563" y="321469"/>
                  <a:pt x="203596" y="310555"/>
                  <a:pt x="203596" y="295870"/>
                </a:cubicBezTo>
                <a:cubicBezTo>
                  <a:pt x="203596" y="272256"/>
                  <a:pt x="191430" y="258366"/>
                  <a:pt x="167096" y="254198"/>
                </a:cubicBezTo>
                <a:cubicBezTo>
                  <a:pt x="159379" y="253008"/>
                  <a:pt x="146124" y="252413"/>
                  <a:pt x="127331" y="252413"/>
                </a:cubicBezTo>
                <a:close/>
                <a:moveTo>
                  <a:pt x="873323" y="102394"/>
                </a:moveTo>
                <a:cubicBezTo>
                  <a:pt x="849052" y="102394"/>
                  <a:pt x="827068" y="109208"/>
                  <a:pt x="807371" y="122837"/>
                </a:cubicBezTo>
                <a:cubicBezTo>
                  <a:pt x="787675" y="136465"/>
                  <a:pt x="773648" y="154620"/>
                  <a:pt x="765292" y="177301"/>
                </a:cubicBezTo>
                <a:cubicBezTo>
                  <a:pt x="760518" y="190233"/>
                  <a:pt x="758130" y="203364"/>
                  <a:pt x="758130" y="216694"/>
                </a:cubicBezTo>
                <a:cubicBezTo>
                  <a:pt x="758130" y="244149"/>
                  <a:pt x="767282" y="268720"/>
                  <a:pt x="785584" y="290406"/>
                </a:cubicBezTo>
                <a:cubicBezTo>
                  <a:pt x="808265" y="317266"/>
                  <a:pt x="837511" y="330696"/>
                  <a:pt x="873323" y="330696"/>
                </a:cubicBezTo>
                <a:cubicBezTo>
                  <a:pt x="909135" y="330696"/>
                  <a:pt x="938480" y="317367"/>
                  <a:pt x="961359" y="290708"/>
                </a:cubicBezTo>
                <a:cubicBezTo>
                  <a:pt x="979662" y="269419"/>
                  <a:pt x="988814" y="244748"/>
                  <a:pt x="988814" y="216694"/>
                </a:cubicBezTo>
                <a:cubicBezTo>
                  <a:pt x="988814" y="188044"/>
                  <a:pt x="979662" y="163274"/>
                  <a:pt x="961359" y="142382"/>
                </a:cubicBezTo>
                <a:cubicBezTo>
                  <a:pt x="937882" y="115723"/>
                  <a:pt x="908536" y="102394"/>
                  <a:pt x="873323" y="102394"/>
                </a:cubicBezTo>
                <a:close/>
                <a:moveTo>
                  <a:pt x="105668" y="92571"/>
                </a:moveTo>
                <a:lnTo>
                  <a:pt x="105668" y="172045"/>
                </a:lnTo>
                <a:lnTo>
                  <a:pt x="124932" y="172045"/>
                </a:lnTo>
                <a:cubicBezTo>
                  <a:pt x="143107" y="172045"/>
                  <a:pt x="156147" y="167581"/>
                  <a:pt x="164050" y="158651"/>
                </a:cubicBezTo>
                <a:cubicBezTo>
                  <a:pt x="170372" y="151507"/>
                  <a:pt x="173533" y="142677"/>
                  <a:pt x="173533" y="132159"/>
                </a:cubicBezTo>
                <a:cubicBezTo>
                  <a:pt x="173533" y="113705"/>
                  <a:pt x="165234" y="101501"/>
                  <a:pt x="148637" y="95548"/>
                </a:cubicBezTo>
                <a:cubicBezTo>
                  <a:pt x="142712" y="93563"/>
                  <a:pt x="134810" y="92571"/>
                  <a:pt x="124932" y="92571"/>
                </a:cubicBezTo>
                <a:close/>
                <a:moveTo>
                  <a:pt x="1524000" y="12204"/>
                </a:moveTo>
                <a:lnTo>
                  <a:pt x="1629667" y="12204"/>
                </a:lnTo>
                <a:lnTo>
                  <a:pt x="1629667" y="179784"/>
                </a:lnTo>
                <a:lnTo>
                  <a:pt x="1758553" y="12204"/>
                </a:lnTo>
                <a:lnTo>
                  <a:pt x="1888628" y="12204"/>
                </a:lnTo>
                <a:lnTo>
                  <a:pt x="1727596" y="204490"/>
                </a:lnTo>
                <a:lnTo>
                  <a:pt x="1903511" y="418505"/>
                </a:lnTo>
                <a:lnTo>
                  <a:pt x="1766887" y="418505"/>
                </a:lnTo>
                <a:lnTo>
                  <a:pt x="1629667" y="242292"/>
                </a:lnTo>
                <a:lnTo>
                  <a:pt x="1629667" y="418505"/>
                </a:lnTo>
                <a:lnTo>
                  <a:pt x="1524000" y="418505"/>
                </a:lnTo>
                <a:close/>
                <a:moveTo>
                  <a:pt x="381000" y="12204"/>
                </a:moveTo>
                <a:lnTo>
                  <a:pt x="486668" y="12204"/>
                </a:lnTo>
                <a:lnTo>
                  <a:pt x="486668" y="330398"/>
                </a:lnTo>
                <a:lnTo>
                  <a:pt x="613469" y="330398"/>
                </a:lnTo>
                <a:lnTo>
                  <a:pt x="613469" y="418505"/>
                </a:lnTo>
                <a:lnTo>
                  <a:pt x="381000" y="418505"/>
                </a:lnTo>
                <a:close/>
                <a:moveTo>
                  <a:pt x="0" y="12204"/>
                </a:moveTo>
                <a:lnTo>
                  <a:pt x="157162" y="12204"/>
                </a:lnTo>
                <a:cubicBezTo>
                  <a:pt x="233362" y="12204"/>
                  <a:pt x="271462" y="47526"/>
                  <a:pt x="271462" y="118170"/>
                </a:cubicBezTo>
                <a:cubicBezTo>
                  <a:pt x="271462" y="139402"/>
                  <a:pt x="267295" y="157163"/>
                  <a:pt x="258961" y="171450"/>
                </a:cubicBezTo>
                <a:cubicBezTo>
                  <a:pt x="252015" y="183555"/>
                  <a:pt x="241300" y="193873"/>
                  <a:pt x="226814" y="202406"/>
                </a:cubicBezTo>
                <a:cubicBezTo>
                  <a:pt x="259240" y="209153"/>
                  <a:pt x="281384" y="222151"/>
                  <a:pt x="293247" y="241399"/>
                </a:cubicBezTo>
                <a:cubicBezTo>
                  <a:pt x="303925" y="259060"/>
                  <a:pt x="309264" y="279598"/>
                  <a:pt x="309264" y="303014"/>
                </a:cubicBezTo>
                <a:cubicBezTo>
                  <a:pt x="309264" y="333375"/>
                  <a:pt x="300632" y="358080"/>
                  <a:pt x="283368" y="377130"/>
                </a:cubicBezTo>
                <a:cubicBezTo>
                  <a:pt x="258365" y="404713"/>
                  <a:pt x="220265" y="418505"/>
                  <a:pt x="169068" y="418505"/>
                </a:cubicBezTo>
                <a:lnTo>
                  <a:pt x="0" y="418505"/>
                </a:lnTo>
                <a:close/>
                <a:moveTo>
                  <a:pt x="1359693" y="3572"/>
                </a:moveTo>
                <a:cubicBezTo>
                  <a:pt x="1387871" y="3572"/>
                  <a:pt x="1419522" y="10418"/>
                  <a:pt x="1454646" y="24110"/>
                </a:cubicBezTo>
                <a:lnTo>
                  <a:pt x="1454646" y="150614"/>
                </a:lnTo>
                <a:cubicBezTo>
                  <a:pt x="1444708" y="138429"/>
                  <a:pt x="1434572" y="129239"/>
                  <a:pt x="1424238" y="123044"/>
                </a:cubicBezTo>
                <a:cubicBezTo>
                  <a:pt x="1405359" y="111658"/>
                  <a:pt x="1385089" y="105966"/>
                  <a:pt x="1363428" y="105966"/>
                </a:cubicBezTo>
                <a:cubicBezTo>
                  <a:pt x="1336003" y="105966"/>
                  <a:pt x="1312155" y="114223"/>
                  <a:pt x="1291883" y="130736"/>
                </a:cubicBezTo>
                <a:cubicBezTo>
                  <a:pt x="1266248" y="151628"/>
                  <a:pt x="1253430" y="180281"/>
                  <a:pt x="1253430" y="216694"/>
                </a:cubicBezTo>
                <a:cubicBezTo>
                  <a:pt x="1253430" y="252909"/>
                  <a:pt x="1266248" y="281462"/>
                  <a:pt x="1291883" y="302354"/>
                </a:cubicBezTo>
                <a:cubicBezTo>
                  <a:pt x="1312155" y="318867"/>
                  <a:pt x="1336003" y="327124"/>
                  <a:pt x="1363428" y="327124"/>
                </a:cubicBezTo>
                <a:cubicBezTo>
                  <a:pt x="1385089" y="327124"/>
                  <a:pt x="1405359" y="321432"/>
                  <a:pt x="1424238" y="310046"/>
                </a:cubicBezTo>
                <a:cubicBezTo>
                  <a:pt x="1434374" y="304053"/>
                  <a:pt x="1444510" y="294863"/>
                  <a:pt x="1454646" y="282476"/>
                </a:cubicBezTo>
                <a:lnTo>
                  <a:pt x="1454646" y="408980"/>
                </a:lnTo>
                <a:cubicBezTo>
                  <a:pt x="1420117" y="422672"/>
                  <a:pt x="1388169" y="429518"/>
                  <a:pt x="1358800" y="429518"/>
                </a:cubicBezTo>
                <a:cubicBezTo>
                  <a:pt x="1307603" y="429518"/>
                  <a:pt x="1261764" y="413147"/>
                  <a:pt x="1221283" y="380405"/>
                </a:cubicBezTo>
                <a:cubicBezTo>
                  <a:pt x="1169689" y="338534"/>
                  <a:pt x="1143892" y="283964"/>
                  <a:pt x="1143892" y="216694"/>
                </a:cubicBezTo>
                <a:cubicBezTo>
                  <a:pt x="1143892" y="149225"/>
                  <a:pt x="1169689" y="94556"/>
                  <a:pt x="1221283" y="52685"/>
                </a:cubicBezTo>
                <a:cubicBezTo>
                  <a:pt x="1261764" y="19943"/>
                  <a:pt x="1307901" y="3572"/>
                  <a:pt x="1359693" y="3572"/>
                </a:cubicBezTo>
                <a:close/>
                <a:moveTo>
                  <a:pt x="873323" y="0"/>
                </a:moveTo>
                <a:cubicBezTo>
                  <a:pt x="944760" y="0"/>
                  <a:pt x="1001414" y="23713"/>
                  <a:pt x="1043285" y="71140"/>
                </a:cubicBezTo>
                <a:cubicBezTo>
                  <a:pt x="1079996" y="112812"/>
                  <a:pt x="1098351" y="161330"/>
                  <a:pt x="1098351" y="216694"/>
                </a:cubicBezTo>
                <a:cubicBezTo>
                  <a:pt x="1098351" y="271859"/>
                  <a:pt x="1079996" y="320278"/>
                  <a:pt x="1043285" y="361950"/>
                </a:cubicBezTo>
                <a:cubicBezTo>
                  <a:pt x="1001414" y="409377"/>
                  <a:pt x="944760" y="433090"/>
                  <a:pt x="873323" y="433090"/>
                </a:cubicBezTo>
                <a:cubicBezTo>
                  <a:pt x="802084" y="433090"/>
                  <a:pt x="745529" y="409377"/>
                  <a:pt x="703659" y="361950"/>
                </a:cubicBezTo>
                <a:cubicBezTo>
                  <a:pt x="666948" y="320278"/>
                  <a:pt x="648593" y="271859"/>
                  <a:pt x="648593" y="216694"/>
                </a:cubicBezTo>
                <a:cubicBezTo>
                  <a:pt x="648593" y="191492"/>
                  <a:pt x="653554" y="165646"/>
                  <a:pt x="663475" y="139154"/>
                </a:cubicBezTo>
                <a:cubicBezTo>
                  <a:pt x="673397" y="112663"/>
                  <a:pt x="686693" y="89991"/>
                  <a:pt x="703361" y="71140"/>
                </a:cubicBezTo>
                <a:cubicBezTo>
                  <a:pt x="745232" y="23713"/>
                  <a:pt x="801885" y="0"/>
                  <a:pt x="87332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elvetica" pitchFamily="2" charset="0"/>
              <a:cs typeface="Arial" panose="020B0604020202020204" pitchFamily="34" charset="0"/>
            </a:endParaRPr>
          </a:p>
        </p:txBody>
      </p:sp>
      <p:sp>
        <p:nvSpPr>
          <p:cNvPr id="68" name="Freeform: Shape 67">
            <a:extLst>
              <a:ext uri="{FF2B5EF4-FFF2-40B4-BE49-F238E27FC236}">
                <a16:creationId xmlns:a16="http://schemas.microsoft.com/office/drawing/2014/main" id="{E50E58B8-8744-499E-8B43-8A243C330344}"/>
              </a:ext>
            </a:extLst>
          </p:cNvPr>
          <p:cNvSpPr/>
          <p:nvPr/>
        </p:nvSpPr>
        <p:spPr>
          <a:xfrm>
            <a:off x="7556959" y="3784374"/>
            <a:ext cx="2039648" cy="468949"/>
          </a:xfrm>
          <a:custGeom>
            <a:avLst/>
            <a:gdLst/>
            <a:ahLst/>
            <a:cxnLst/>
            <a:rect l="l" t="t" r="r" b="b"/>
            <a:pathLst>
              <a:path w="1852613" h="425946">
                <a:moveTo>
                  <a:pt x="1002507" y="134243"/>
                </a:moveTo>
                <a:lnTo>
                  <a:pt x="958156" y="263723"/>
                </a:lnTo>
                <a:lnTo>
                  <a:pt x="1046262" y="263723"/>
                </a:lnTo>
                <a:close/>
                <a:moveTo>
                  <a:pt x="1446907" y="8632"/>
                </a:moveTo>
                <a:lnTo>
                  <a:pt x="1552575" y="8632"/>
                </a:lnTo>
                <a:lnTo>
                  <a:pt x="1746945" y="257175"/>
                </a:lnTo>
                <a:lnTo>
                  <a:pt x="1746945" y="8632"/>
                </a:lnTo>
                <a:lnTo>
                  <a:pt x="1852613" y="8632"/>
                </a:lnTo>
                <a:lnTo>
                  <a:pt x="1852613" y="414933"/>
                </a:lnTo>
                <a:lnTo>
                  <a:pt x="1746945" y="414933"/>
                </a:lnTo>
                <a:lnTo>
                  <a:pt x="1552575" y="166092"/>
                </a:lnTo>
                <a:lnTo>
                  <a:pt x="1552575" y="414933"/>
                </a:lnTo>
                <a:lnTo>
                  <a:pt x="1446907" y="414933"/>
                </a:lnTo>
                <a:close/>
                <a:moveTo>
                  <a:pt x="1256407" y="8632"/>
                </a:moveTo>
                <a:lnTo>
                  <a:pt x="1362075" y="8632"/>
                </a:lnTo>
                <a:lnTo>
                  <a:pt x="1362075" y="414933"/>
                </a:lnTo>
                <a:lnTo>
                  <a:pt x="1256407" y="414933"/>
                </a:lnTo>
                <a:close/>
                <a:moveTo>
                  <a:pt x="945654" y="8632"/>
                </a:moveTo>
                <a:lnTo>
                  <a:pt x="1060847" y="8632"/>
                </a:lnTo>
                <a:lnTo>
                  <a:pt x="1213843" y="414933"/>
                </a:lnTo>
                <a:lnTo>
                  <a:pt x="1101031" y="414933"/>
                </a:lnTo>
                <a:lnTo>
                  <a:pt x="1074837" y="344091"/>
                </a:lnTo>
                <a:lnTo>
                  <a:pt x="928985" y="344091"/>
                </a:lnTo>
                <a:lnTo>
                  <a:pt x="901006" y="414933"/>
                </a:lnTo>
                <a:lnTo>
                  <a:pt x="789385" y="414933"/>
                </a:lnTo>
                <a:close/>
                <a:moveTo>
                  <a:pt x="380107" y="8632"/>
                </a:moveTo>
                <a:lnTo>
                  <a:pt x="485775" y="8632"/>
                </a:lnTo>
                <a:lnTo>
                  <a:pt x="485775" y="165497"/>
                </a:lnTo>
                <a:lnTo>
                  <a:pt x="638175" y="165497"/>
                </a:lnTo>
                <a:lnTo>
                  <a:pt x="638175" y="8632"/>
                </a:lnTo>
                <a:lnTo>
                  <a:pt x="743843" y="8632"/>
                </a:lnTo>
                <a:lnTo>
                  <a:pt x="743843" y="414933"/>
                </a:lnTo>
                <a:lnTo>
                  <a:pt x="638175" y="414933"/>
                </a:lnTo>
                <a:lnTo>
                  <a:pt x="638175" y="245864"/>
                </a:lnTo>
                <a:lnTo>
                  <a:pt x="485775" y="245864"/>
                </a:lnTo>
                <a:lnTo>
                  <a:pt x="485775" y="414933"/>
                </a:lnTo>
                <a:lnTo>
                  <a:pt x="380107" y="414933"/>
                </a:lnTo>
                <a:close/>
                <a:moveTo>
                  <a:pt x="215801" y="0"/>
                </a:moveTo>
                <a:cubicBezTo>
                  <a:pt x="243979" y="0"/>
                  <a:pt x="275630" y="6846"/>
                  <a:pt x="310753" y="20538"/>
                </a:cubicBezTo>
                <a:lnTo>
                  <a:pt x="310753" y="147042"/>
                </a:lnTo>
                <a:cubicBezTo>
                  <a:pt x="300816" y="134857"/>
                  <a:pt x="290680" y="125667"/>
                  <a:pt x="280346" y="119472"/>
                </a:cubicBezTo>
                <a:cubicBezTo>
                  <a:pt x="261467" y="108086"/>
                  <a:pt x="241196" y="102394"/>
                  <a:pt x="219536" y="102394"/>
                </a:cubicBezTo>
                <a:cubicBezTo>
                  <a:pt x="192111" y="102394"/>
                  <a:pt x="168263" y="110651"/>
                  <a:pt x="147991" y="127164"/>
                </a:cubicBezTo>
                <a:cubicBezTo>
                  <a:pt x="122356" y="148056"/>
                  <a:pt x="109538" y="176709"/>
                  <a:pt x="109538" y="213122"/>
                </a:cubicBezTo>
                <a:cubicBezTo>
                  <a:pt x="109538" y="249337"/>
                  <a:pt x="122356" y="277890"/>
                  <a:pt x="147991" y="298782"/>
                </a:cubicBezTo>
                <a:cubicBezTo>
                  <a:pt x="168263" y="315295"/>
                  <a:pt x="192111" y="323552"/>
                  <a:pt x="219536" y="323552"/>
                </a:cubicBezTo>
                <a:cubicBezTo>
                  <a:pt x="241196" y="323552"/>
                  <a:pt x="261467" y="317860"/>
                  <a:pt x="280346" y="306474"/>
                </a:cubicBezTo>
                <a:cubicBezTo>
                  <a:pt x="290482" y="300481"/>
                  <a:pt x="300618" y="291291"/>
                  <a:pt x="310753" y="278904"/>
                </a:cubicBezTo>
                <a:lnTo>
                  <a:pt x="310753" y="405408"/>
                </a:lnTo>
                <a:cubicBezTo>
                  <a:pt x="276225" y="419100"/>
                  <a:pt x="244277" y="425946"/>
                  <a:pt x="214908" y="425946"/>
                </a:cubicBezTo>
                <a:cubicBezTo>
                  <a:pt x="163711" y="425946"/>
                  <a:pt x="117872" y="409575"/>
                  <a:pt x="77391" y="376833"/>
                </a:cubicBezTo>
                <a:cubicBezTo>
                  <a:pt x="25797" y="334962"/>
                  <a:pt x="0" y="280392"/>
                  <a:pt x="0" y="213122"/>
                </a:cubicBezTo>
                <a:cubicBezTo>
                  <a:pt x="0" y="145653"/>
                  <a:pt x="25797" y="90984"/>
                  <a:pt x="77391" y="49113"/>
                </a:cubicBezTo>
                <a:cubicBezTo>
                  <a:pt x="117872" y="16371"/>
                  <a:pt x="164009" y="0"/>
                  <a:pt x="2158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elvetica" pitchFamily="2" charset="0"/>
              <a:cs typeface="Arial" panose="020B0604020202020204" pitchFamily="34" charset="0"/>
            </a:endParaRPr>
          </a:p>
        </p:txBody>
      </p:sp>
      <p:grpSp>
        <p:nvGrpSpPr>
          <p:cNvPr id="118" name="Group 117">
            <a:extLst>
              <a:ext uri="{FF2B5EF4-FFF2-40B4-BE49-F238E27FC236}">
                <a16:creationId xmlns:a16="http://schemas.microsoft.com/office/drawing/2014/main" id="{5D537266-0090-406E-A176-E261FEA4F005}"/>
              </a:ext>
            </a:extLst>
          </p:cNvPr>
          <p:cNvGrpSpPr/>
          <p:nvPr/>
        </p:nvGrpSpPr>
        <p:grpSpPr>
          <a:xfrm>
            <a:off x="6377999" y="5466597"/>
            <a:ext cx="3680309" cy="709281"/>
            <a:chOff x="1199735" y="1275606"/>
            <a:chExt cx="1962585" cy="709281"/>
          </a:xfrm>
        </p:grpSpPr>
        <p:sp>
          <p:nvSpPr>
            <p:cNvPr id="119" name="TextBox 118">
              <a:extLst>
                <a:ext uri="{FF2B5EF4-FFF2-40B4-BE49-F238E27FC236}">
                  <a16:creationId xmlns:a16="http://schemas.microsoft.com/office/drawing/2014/main" id="{C873CA77-2AE0-4346-9D8D-5C3BC401DEEE}"/>
                </a:ext>
              </a:extLst>
            </p:cNvPr>
            <p:cNvSpPr txBox="1"/>
            <p:nvPr/>
          </p:nvSpPr>
          <p:spPr>
            <a:xfrm>
              <a:off x="1199735" y="1275606"/>
              <a:ext cx="1962585" cy="338554"/>
            </a:xfrm>
            <a:prstGeom prst="rect">
              <a:avLst/>
            </a:prstGeom>
            <a:noFill/>
          </p:spPr>
          <p:txBody>
            <a:bodyPr wrap="square" rtlCol="0">
              <a:spAutoFit/>
            </a:bodyPr>
            <a:lstStyle/>
            <a:p>
              <a:r>
                <a:rPr lang="en-US" altLang="ko-KR" sz="1600" b="1" dirty="0">
                  <a:solidFill>
                    <a:schemeClr val="tx1">
                      <a:lumMod val="75000"/>
                      <a:lumOff val="25000"/>
                    </a:schemeClr>
                  </a:solidFill>
                  <a:latin typeface="Helvetica" pitchFamily="2" charset="0"/>
                  <a:cs typeface="Arial" panose="020B0604020202020204" pitchFamily="34" charset="0"/>
                </a:rPr>
                <a:t>Airdrop scam</a:t>
              </a:r>
              <a:endParaRPr lang="ko-KR" altLang="en-US" sz="1600" b="1" dirty="0">
                <a:solidFill>
                  <a:schemeClr val="tx1">
                    <a:lumMod val="75000"/>
                    <a:lumOff val="25000"/>
                  </a:schemeClr>
                </a:solidFill>
                <a:latin typeface="Helvetica" pitchFamily="2" charset="0"/>
                <a:cs typeface="Arial" panose="020B0604020202020204" pitchFamily="34" charset="0"/>
              </a:endParaRPr>
            </a:p>
          </p:txBody>
        </p:sp>
        <p:sp>
          <p:nvSpPr>
            <p:cNvPr id="120" name="TextBox 119">
              <a:extLst>
                <a:ext uri="{FF2B5EF4-FFF2-40B4-BE49-F238E27FC236}">
                  <a16:creationId xmlns:a16="http://schemas.microsoft.com/office/drawing/2014/main" id="{07EC4DE8-2C14-4BBC-835D-921AB39A173C}"/>
                </a:ext>
              </a:extLst>
            </p:cNvPr>
            <p:cNvSpPr txBox="1"/>
            <p:nvPr/>
          </p:nvSpPr>
          <p:spPr>
            <a:xfrm>
              <a:off x="1199735" y="1523222"/>
              <a:ext cx="1962585" cy="461665"/>
            </a:xfrm>
            <a:prstGeom prst="rect">
              <a:avLst/>
            </a:prstGeom>
            <a:noFill/>
          </p:spPr>
          <p:txBody>
            <a:bodyPr wrap="square" rtlCol="0">
              <a:spAutoFit/>
            </a:bodyPr>
            <a:lstStyle/>
            <a:p>
              <a:r>
                <a:rPr lang="en-US" altLang="ko-KR" sz="1200" dirty="0">
                  <a:solidFill>
                    <a:schemeClr val="tx1">
                      <a:lumMod val="75000"/>
                      <a:lumOff val="25000"/>
                    </a:schemeClr>
                  </a:solidFill>
                  <a:latin typeface="Helvetica" pitchFamily="2" charset="0"/>
                  <a:cs typeface="Arial" panose="020B0604020202020204" pitchFamily="34" charset="0"/>
                </a:rPr>
                <a:t>Airdrop an asset into your wallet and sending a scam website to claim the airdropped asset.</a:t>
              </a:r>
              <a:endParaRPr lang="ko-KR" altLang="en-US" sz="1200" dirty="0">
                <a:solidFill>
                  <a:schemeClr val="tx1">
                    <a:lumMod val="75000"/>
                    <a:lumOff val="25000"/>
                  </a:schemeClr>
                </a:solidFill>
                <a:latin typeface="Helvetica" pitchFamily="2" charset="0"/>
                <a:cs typeface="Arial" panose="020B0604020202020204" pitchFamily="34" charset="0"/>
              </a:endParaRPr>
            </a:p>
          </p:txBody>
        </p:sp>
      </p:grpSp>
      <p:grpSp>
        <p:nvGrpSpPr>
          <p:cNvPr id="112" name="Group 111">
            <a:extLst>
              <a:ext uri="{FF2B5EF4-FFF2-40B4-BE49-F238E27FC236}">
                <a16:creationId xmlns:a16="http://schemas.microsoft.com/office/drawing/2014/main" id="{CEA63F58-CF6F-4C41-A5C2-20C0909E97D7}"/>
              </a:ext>
            </a:extLst>
          </p:cNvPr>
          <p:cNvGrpSpPr/>
          <p:nvPr/>
        </p:nvGrpSpPr>
        <p:grpSpPr>
          <a:xfrm>
            <a:off x="827330" y="2803963"/>
            <a:ext cx="3680309" cy="524615"/>
            <a:chOff x="1199735" y="1275606"/>
            <a:chExt cx="1962585" cy="524615"/>
          </a:xfrm>
        </p:grpSpPr>
        <p:sp>
          <p:nvSpPr>
            <p:cNvPr id="113" name="TextBox 112">
              <a:extLst>
                <a:ext uri="{FF2B5EF4-FFF2-40B4-BE49-F238E27FC236}">
                  <a16:creationId xmlns:a16="http://schemas.microsoft.com/office/drawing/2014/main" id="{28DD3F0A-9C3D-4972-99D9-BBF77DD5EA3A}"/>
                </a:ext>
              </a:extLst>
            </p:cNvPr>
            <p:cNvSpPr txBox="1"/>
            <p:nvPr/>
          </p:nvSpPr>
          <p:spPr>
            <a:xfrm>
              <a:off x="1199735" y="1275606"/>
              <a:ext cx="1962585" cy="338554"/>
            </a:xfrm>
            <a:prstGeom prst="rect">
              <a:avLst/>
            </a:prstGeom>
            <a:noFill/>
          </p:spPr>
          <p:txBody>
            <a:bodyPr wrap="square" rtlCol="0">
              <a:spAutoFit/>
            </a:bodyPr>
            <a:lstStyle/>
            <a:p>
              <a:pPr algn="r"/>
              <a:r>
                <a:rPr lang="en-US" altLang="ko-KR" sz="1600" b="1" dirty="0">
                  <a:solidFill>
                    <a:schemeClr val="tx1">
                      <a:lumMod val="75000"/>
                      <a:lumOff val="25000"/>
                    </a:schemeClr>
                  </a:solidFill>
                  <a:latin typeface="Helvetica" pitchFamily="2" charset="0"/>
                  <a:cs typeface="Arial" panose="020B0604020202020204" pitchFamily="34" charset="0"/>
                </a:rPr>
                <a:t>Fake (</a:t>
              </a:r>
              <a:r>
                <a:rPr lang="en-US" altLang="ko-KR" sz="1600" b="1" dirty="0" err="1">
                  <a:solidFill>
                    <a:schemeClr val="tx1">
                      <a:lumMod val="75000"/>
                      <a:lumOff val="25000"/>
                    </a:schemeClr>
                  </a:solidFill>
                  <a:latin typeface="Helvetica" pitchFamily="2" charset="0"/>
                  <a:cs typeface="Arial" panose="020B0604020202020204" pitchFamily="34" charset="0"/>
                </a:rPr>
                <a:t>crowdsale</a:t>
              </a:r>
              <a:r>
                <a:rPr lang="en-US" altLang="ko-KR" sz="1600" b="1" dirty="0">
                  <a:solidFill>
                    <a:schemeClr val="tx1">
                      <a:lumMod val="75000"/>
                      <a:lumOff val="25000"/>
                    </a:schemeClr>
                  </a:solidFill>
                  <a:latin typeface="Helvetica" pitchFamily="2" charset="0"/>
                  <a:cs typeface="Arial" panose="020B0604020202020204" pitchFamily="34" charset="0"/>
                </a:rPr>
                <a:t>) website</a:t>
              </a:r>
              <a:endParaRPr lang="ko-KR" altLang="en-US" sz="1600" b="1" dirty="0">
                <a:solidFill>
                  <a:schemeClr val="tx1">
                    <a:lumMod val="75000"/>
                    <a:lumOff val="25000"/>
                  </a:schemeClr>
                </a:solidFill>
                <a:latin typeface="Helvetica" pitchFamily="2" charset="0"/>
                <a:cs typeface="Arial" panose="020B0604020202020204" pitchFamily="34" charset="0"/>
              </a:endParaRPr>
            </a:p>
          </p:txBody>
        </p:sp>
        <p:sp>
          <p:nvSpPr>
            <p:cNvPr id="114" name="TextBox 113">
              <a:extLst>
                <a:ext uri="{FF2B5EF4-FFF2-40B4-BE49-F238E27FC236}">
                  <a16:creationId xmlns:a16="http://schemas.microsoft.com/office/drawing/2014/main" id="{5CEF9E00-077C-400E-9494-E0E33E09C83A}"/>
                </a:ext>
              </a:extLst>
            </p:cNvPr>
            <p:cNvSpPr txBox="1"/>
            <p:nvPr/>
          </p:nvSpPr>
          <p:spPr>
            <a:xfrm>
              <a:off x="1199735" y="1523222"/>
              <a:ext cx="1962585" cy="276999"/>
            </a:xfrm>
            <a:prstGeom prst="rect">
              <a:avLst/>
            </a:prstGeom>
            <a:noFill/>
          </p:spPr>
          <p:txBody>
            <a:bodyPr wrap="square" rtlCol="0">
              <a:spAutoFit/>
            </a:bodyPr>
            <a:lstStyle/>
            <a:p>
              <a:pPr algn="r"/>
              <a:r>
                <a:rPr lang="en-US" altLang="ko-KR" sz="1200" dirty="0">
                  <a:solidFill>
                    <a:schemeClr val="tx1">
                      <a:lumMod val="75000"/>
                      <a:lumOff val="25000"/>
                    </a:schemeClr>
                  </a:solidFill>
                  <a:latin typeface="Helvetica" pitchFamily="2" charset="0"/>
                  <a:cs typeface="Arial" panose="020B0604020202020204" pitchFamily="34" charset="0"/>
                </a:rPr>
                <a:t>Included in phishing scam and many other scams.</a:t>
              </a:r>
              <a:endParaRPr lang="ko-KR" altLang="en-US" sz="1200" dirty="0">
                <a:solidFill>
                  <a:schemeClr val="tx1">
                    <a:lumMod val="75000"/>
                    <a:lumOff val="25000"/>
                  </a:schemeClr>
                </a:solidFill>
                <a:latin typeface="Helvetica" pitchFamily="2" charset="0"/>
                <a:cs typeface="Arial" panose="020B0604020202020204" pitchFamily="34" charset="0"/>
              </a:endParaRPr>
            </a:p>
          </p:txBody>
        </p:sp>
      </p:grpSp>
      <p:grpSp>
        <p:nvGrpSpPr>
          <p:cNvPr id="115" name="Group 114">
            <a:extLst>
              <a:ext uri="{FF2B5EF4-FFF2-40B4-BE49-F238E27FC236}">
                <a16:creationId xmlns:a16="http://schemas.microsoft.com/office/drawing/2014/main" id="{1F06E661-FD14-403C-9151-5D0F3B25CFCC}"/>
              </a:ext>
            </a:extLst>
          </p:cNvPr>
          <p:cNvGrpSpPr/>
          <p:nvPr/>
        </p:nvGrpSpPr>
        <p:grpSpPr>
          <a:xfrm>
            <a:off x="7756452" y="4585248"/>
            <a:ext cx="3680309" cy="709281"/>
            <a:chOff x="1199735" y="1275606"/>
            <a:chExt cx="1962585" cy="709281"/>
          </a:xfrm>
        </p:grpSpPr>
        <p:sp>
          <p:nvSpPr>
            <p:cNvPr id="116" name="TextBox 115">
              <a:extLst>
                <a:ext uri="{FF2B5EF4-FFF2-40B4-BE49-F238E27FC236}">
                  <a16:creationId xmlns:a16="http://schemas.microsoft.com/office/drawing/2014/main" id="{43ADF2C0-9880-43F2-9637-50E16DDA6EA6}"/>
                </a:ext>
              </a:extLst>
            </p:cNvPr>
            <p:cNvSpPr txBox="1"/>
            <p:nvPr/>
          </p:nvSpPr>
          <p:spPr>
            <a:xfrm>
              <a:off x="1199735" y="1275606"/>
              <a:ext cx="1962585" cy="338554"/>
            </a:xfrm>
            <a:prstGeom prst="rect">
              <a:avLst/>
            </a:prstGeom>
            <a:noFill/>
          </p:spPr>
          <p:txBody>
            <a:bodyPr wrap="square" rtlCol="0">
              <a:spAutoFit/>
            </a:bodyPr>
            <a:lstStyle/>
            <a:p>
              <a:r>
                <a:rPr lang="en-US" altLang="ko-KR" sz="1600" b="1" dirty="0">
                  <a:solidFill>
                    <a:schemeClr val="tx1">
                      <a:lumMod val="75000"/>
                      <a:lumOff val="25000"/>
                    </a:schemeClr>
                  </a:solidFill>
                  <a:latin typeface="Helvetica" pitchFamily="2" charset="0"/>
                  <a:cs typeface="Arial" panose="020B0604020202020204" pitchFamily="34" charset="0"/>
                </a:rPr>
                <a:t>Social media hacks</a:t>
              </a:r>
              <a:endParaRPr lang="ko-KR" altLang="en-US" sz="1600" b="1" dirty="0">
                <a:solidFill>
                  <a:schemeClr val="tx1">
                    <a:lumMod val="75000"/>
                    <a:lumOff val="25000"/>
                  </a:schemeClr>
                </a:solidFill>
                <a:latin typeface="Helvetica" pitchFamily="2" charset="0"/>
                <a:cs typeface="Arial" panose="020B0604020202020204" pitchFamily="34" charset="0"/>
              </a:endParaRPr>
            </a:p>
          </p:txBody>
        </p:sp>
        <p:sp>
          <p:nvSpPr>
            <p:cNvPr id="117" name="TextBox 116">
              <a:extLst>
                <a:ext uri="{FF2B5EF4-FFF2-40B4-BE49-F238E27FC236}">
                  <a16:creationId xmlns:a16="http://schemas.microsoft.com/office/drawing/2014/main" id="{02C3DA37-6FE2-47F3-94D8-2B27AF87575E}"/>
                </a:ext>
              </a:extLst>
            </p:cNvPr>
            <p:cNvSpPr txBox="1"/>
            <p:nvPr/>
          </p:nvSpPr>
          <p:spPr>
            <a:xfrm>
              <a:off x="1199735" y="1523222"/>
              <a:ext cx="1962585" cy="461665"/>
            </a:xfrm>
            <a:prstGeom prst="rect">
              <a:avLst/>
            </a:prstGeom>
            <a:noFill/>
          </p:spPr>
          <p:txBody>
            <a:bodyPr wrap="square" rtlCol="0">
              <a:spAutoFit/>
            </a:bodyPr>
            <a:lstStyle/>
            <a:p>
              <a:r>
                <a:rPr lang="en-US" altLang="ko-KR" sz="1200" dirty="0">
                  <a:solidFill>
                    <a:schemeClr val="tx1">
                      <a:lumMod val="75000"/>
                      <a:lumOff val="25000"/>
                    </a:schemeClr>
                  </a:solidFill>
                  <a:latin typeface="Helvetica" pitchFamily="2" charset="0"/>
                  <a:cs typeface="Arial" panose="020B0604020202020204" pitchFamily="34" charset="0"/>
                </a:rPr>
                <a:t>Organizations and celebrities get hacked to post a cryptocurrency giveaway.</a:t>
              </a:r>
              <a:endParaRPr lang="ko-KR" altLang="en-US" sz="1200" dirty="0">
                <a:solidFill>
                  <a:schemeClr val="tx1">
                    <a:lumMod val="75000"/>
                    <a:lumOff val="25000"/>
                  </a:schemeClr>
                </a:solidFill>
                <a:latin typeface="Helvetica" pitchFamily="2" charset="0"/>
                <a:cs typeface="Arial" panose="020B0604020202020204" pitchFamily="34" charset="0"/>
              </a:endParaRPr>
            </a:p>
          </p:txBody>
        </p:sp>
      </p:grpSp>
      <p:grpSp>
        <p:nvGrpSpPr>
          <p:cNvPr id="124" name="Group 123">
            <a:extLst>
              <a:ext uri="{FF2B5EF4-FFF2-40B4-BE49-F238E27FC236}">
                <a16:creationId xmlns:a16="http://schemas.microsoft.com/office/drawing/2014/main" id="{892B919E-56A9-4CE9-98BA-F91FE211470D}"/>
              </a:ext>
            </a:extLst>
          </p:cNvPr>
          <p:cNvGrpSpPr/>
          <p:nvPr/>
        </p:nvGrpSpPr>
        <p:grpSpPr>
          <a:xfrm>
            <a:off x="7318330" y="2284039"/>
            <a:ext cx="3680309" cy="709281"/>
            <a:chOff x="1199735" y="1275606"/>
            <a:chExt cx="1962585" cy="709281"/>
          </a:xfrm>
        </p:grpSpPr>
        <p:sp>
          <p:nvSpPr>
            <p:cNvPr id="125" name="TextBox 124">
              <a:extLst>
                <a:ext uri="{FF2B5EF4-FFF2-40B4-BE49-F238E27FC236}">
                  <a16:creationId xmlns:a16="http://schemas.microsoft.com/office/drawing/2014/main" id="{8C1689C9-041C-4A7F-A16B-B4557E74CA43}"/>
                </a:ext>
              </a:extLst>
            </p:cNvPr>
            <p:cNvSpPr txBox="1"/>
            <p:nvPr/>
          </p:nvSpPr>
          <p:spPr>
            <a:xfrm>
              <a:off x="1199735" y="1275606"/>
              <a:ext cx="1962585" cy="338554"/>
            </a:xfrm>
            <a:prstGeom prst="rect">
              <a:avLst/>
            </a:prstGeom>
            <a:noFill/>
          </p:spPr>
          <p:txBody>
            <a:bodyPr wrap="square" rtlCol="0">
              <a:spAutoFit/>
            </a:bodyPr>
            <a:lstStyle/>
            <a:p>
              <a:r>
                <a:rPr lang="en-US" altLang="ko-KR" sz="1600" b="1" dirty="0">
                  <a:solidFill>
                    <a:schemeClr val="tx1">
                      <a:lumMod val="75000"/>
                      <a:lumOff val="25000"/>
                    </a:schemeClr>
                  </a:solidFill>
                  <a:latin typeface="Helvetica" pitchFamily="2" charset="0"/>
                  <a:cs typeface="Arial" panose="020B0604020202020204" pitchFamily="34" charset="0"/>
                </a:rPr>
                <a:t>Giveaway scam</a:t>
              </a:r>
              <a:endParaRPr lang="ko-KR" altLang="en-US" sz="1600" b="1" dirty="0">
                <a:solidFill>
                  <a:schemeClr val="tx1">
                    <a:lumMod val="75000"/>
                    <a:lumOff val="25000"/>
                  </a:schemeClr>
                </a:solidFill>
                <a:latin typeface="Helvetica" pitchFamily="2" charset="0"/>
                <a:cs typeface="Arial" panose="020B0604020202020204" pitchFamily="34" charset="0"/>
              </a:endParaRPr>
            </a:p>
          </p:txBody>
        </p:sp>
        <p:sp>
          <p:nvSpPr>
            <p:cNvPr id="126" name="TextBox 125">
              <a:extLst>
                <a:ext uri="{FF2B5EF4-FFF2-40B4-BE49-F238E27FC236}">
                  <a16:creationId xmlns:a16="http://schemas.microsoft.com/office/drawing/2014/main" id="{758999B5-358B-44FA-AD2B-4E3202F8CC64}"/>
                </a:ext>
              </a:extLst>
            </p:cNvPr>
            <p:cNvSpPr txBox="1"/>
            <p:nvPr/>
          </p:nvSpPr>
          <p:spPr>
            <a:xfrm>
              <a:off x="1199735" y="1523222"/>
              <a:ext cx="1962585" cy="461665"/>
            </a:xfrm>
            <a:prstGeom prst="rect">
              <a:avLst/>
            </a:prstGeom>
            <a:noFill/>
          </p:spPr>
          <p:txBody>
            <a:bodyPr wrap="square" rtlCol="0">
              <a:spAutoFit/>
            </a:bodyPr>
            <a:lstStyle/>
            <a:p>
              <a:r>
                <a:rPr lang="en-US" altLang="ko-KR" sz="1200" dirty="0">
                  <a:solidFill>
                    <a:schemeClr val="tx1">
                      <a:lumMod val="75000"/>
                      <a:lumOff val="25000"/>
                    </a:schemeClr>
                  </a:solidFill>
                  <a:latin typeface="Helvetica" pitchFamily="2" charset="0"/>
                  <a:cs typeface="Arial" panose="020B0604020202020204" pitchFamily="34" charset="0"/>
                </a:rPr>
                <a:t>Appear in many forms to ask users to send ETH to the provided wallet address, e.g., support giveaway..</a:t>
              </a:r>
              <a:endParaRPr lang="ko-KR" altLang="en-US" sz="1200" dirty="0">
                <a:solidFill>
                  <a:schemeClr val="tx1">
                    <a:lumMod val="75000"/>
                    <a:lumOff val="25000"/>
                  </a:schemeClr>
                </a:solidFill>
                <a:latin typeface="Helvetica" pitchFamily="2" charset="0"/>
                <a:cs typeface="Arial" panose="020B0604020202020204" pitchFamily="34" charset="0"/>
              </a:endParaRPr>
            </a:p>
          </p:txBody>
        </p:sp>
      </p:grpSp>
      <p:grpSp>
        <p:nvGrpSpPr>
          <p:cNvPr id="128" name="Group 127">
            <a:extLst>
              <a:ext uri="{FF2B5EF4-FFF2-40B4-BE49-F238E27FC236}">
                <a16:creationId xmlns:a16="http://schemas.microsoft.com/office/drawing/2014/main" id="{34003EAC-6E2D-4960-A3EA-73FCC39973F7}"/>
              </a:ext>
            </a:extLst>
          </p:cNvPr>
          <p:cNvGrpSpPr/>
          <p:nvPr/>
        </p:nvGrpSpPr>
        <p:grpSpPr>
          <a:xfrm>
            <a:off x="2327384" y="1658649"/>
            <a:ext cx="3680309" cy="709281"/>
            <a:chOff x="1199735" y="1275606"/>
            <a:chExt cx="1962585" cy="709281"/>
          </a:xfrm>
        </p:grpSpPr>
        <p:sp>
          <p:nvSpPr>
            <p:cNvPr id="129" name="TextBox 128">
              <a:extLst>
                <a:ext uri="{FF2B5EF4-FFF2-40B4-BE49-F238E27FC236}">
                  <a16:creationId xmlns:a16="http://schemas.microsoft.com/office/drawing/2014/main" id="{C6B66437-D02C-4F99-A487-65BA921C2650}"/>
                </a:ext>
              </a:extLst>
            </p:cNvPr>
            <p:cNvSpPr txBox="1"/>
            <p:nvPr/>
          </p:nvSpPr>
          <p:spPr>
            <a:xfrm>
              <a:off x="1199735" y="1275606"/>
              <a:ext cx="1962585" cy="338554"/>
            </a:xfrm>
            <a:prstGeom prst="rect">
              <a:avLst/>
            </a:prstGeom>
            <a:noFill/>
          </p:spPr>
          <p:txBody>
            <a:bodyPr wrap="square" rtlCol="0">
              <a:spAutoFit/>
            </a:bodyPr>
            <a:lstStyle/>
            <a:p>
              <a:pPr algn="r"/>
              <a:r>
                <a:rPr lang="en-US" altLang="ko-KR" sz="1600" b="1" dirty="0">
                  <a:solidFill>
                    <a:schemeClr val="tx1">
                      <a:lumMod val="75000"/>
                      <a:lumOff val="25000"/>
                    </a:schemeClr>
                  </a:solidFill>
                  <a:latin typeface="Helvetica" pitchFamily="2" charset="0"/>
                  <a:cs typeface="Arial" panose="020B0604020202020204" pitchFamily="34" charset="0"/>
                </a:rPr>
                <a:t>Phishing scam</a:t>
              </a:r>
              <a:endParaRPr lang="ko-KR" altLang="en-US" sz="1600" b="1" dirty="0">
                <a:solidFill>
                  <a:schemeClr val="tx1">
                    <a:lumMod val="75000"/>
                    <a:lumOff val="25000"/>
                  </a:schemeClr>
                </a:solidFill>
                <a:latin typeface="Helvetica" pitchFamily="2" charset="0"/>
                <a:cs typeface="Arial" panose="020B0604020202020204" pitchFamily="34" charset="0"/>
              </a:endParaRPr>
            </a:p>
          </p:txBody>
        </p:sp>
        <p:sp>
          <p:nvSpPr>
            <p:cNvPr id="130" name="TextBox 129">
              <a:extLst>
                <a:ext uri="{FF2B5EF4-FFF2-40B4-BE49-F238E27FC236}">
                  <a16:creationId xmlns:a16="http://schemas.microsoft.com/office/drawing/2014/main" id="{E40E824D-1D4E-4DDB-9308-7DE8A5777FA9}"/>
                </a:ext>
              </a:extLst>
            </p:cNvPr>
            <p:cNvSpPr txBox="1"/>
            <p:nvPr/>
          </p:nvSpPr>
          <p:spPr>
            <a:xfrm>
              <a:off x="1199735" y="1523222"/>
              <a:ext cx="1962585" cy="461665"/>
            </a:xfrm>
            <a:prstGeom prst="rect">
              <a:avLst/>
            </a:prstGeom>
            <a:noFill/>
          </p:spPr>
          <p:txBody>
            <a:bodyPr wrap="square" rtlCol="0">
              <a:spAutoFit/>
            </a:bodyPr>
            <a:lstStyle/>
            <a:p>
              <a:pPr algn="r"/>
              <a:r>
                <a:rPr lang="en-US" altLang="ko-KR" sz="1200" dirty="0">
                  <a:solidFill>
                    <a:schemeClr val="tx1">
                      <a:lumMod val="75000"/>
                      <a:lumOff val="25000"/>
                    </a:schemeClr>
                  </a:solidFill>
                  <a:latin typeface="Helvetica" pitchFamily="2" charset="0"/>
                  <a:cs typeface="Arial" panose="020B0604020202020204" pitchFamily="34" charset="0"/>
                </a:rPr>
                <a:t>Redirect users to imitation websites, ask them to reset their password or sent ETH.</a:t>
              </a:r>
              <a:endParaRPr lang="ko-KR" altLang="en-US" sz="1200" dirty="0">
                <a:solidFill>
                  <a:schemeClr val="tx1">
                    <a:lumMod val="75000"/>
                    <a:lumOff val="25000"/>
                  </a:schemeClr>
                </a:solidFill>
                <a:latin typeface="Helvetica" pitchFamily="2" charset="0"/>
                <a:cs typeface="Arial" panose="020B0604020202020204" pitchFamily="34" charset="0"/>
              </a:endParaRPr>
            </a:p>
          </p:txBody>
        </p:sp>
      </p:grpSp>
      <p:grpSp>
        <p:nvGrpSpPr>
          <p:cNvPr id="52" name="Group 51">
            <a:extLst>
              <a:ext uri="{FF2B5EF4-FFF2-40B4-BE49-F238E27FC236}">
                <a16:creationId xmlns:a16="http://schemas.microsoft.com/office/drawing/2014/main" id="{F59A76CA-A1C3-AC95-2E9E-ED9AFB218D5C}"/>
              </a:ext>
            </a:extLst>
          </p:cNvPr>
          <p:cNvGrpSpPr/>
          <p:nvPr/>
        </p:nvGrpSpPr>
        <p:grpSpPr>
          <a:xfrm>
            <a:off x="1190205" y="5025029"/>
            <a:ext cx="3680309" cy="524615"/>
            <a:chOff x="1199735" y="1275606"/>
            <a:chExt cx="1962585" cy="524615"/>
          </a:xfrm>
        </p:grpSpPr>
        <p:sp>
          <p:nvSpPr>
            <p:cNvPr id="53" name="TextBox 52">
              <a:extLst>
                <a:ext uri="{FF2B5EF4-FFF2-40B4-BE49-F238E27FC236}">
                  <a16:creationId xmlns:a16="http://schemas.microsoft.com/office/drawing/2014/main" id="{206F5549-4823-D092-2AD9-9C583A8B67E3}"/>
                </a:ext>
              </a:extLst>
            </p:cNvPr>
            <p:cNvSpPr txBox="1"/>
            <p:nvPr/>
          </p:nvSpPr>
          <p:spPr>
            <a:xfrm>
              <a:off x="1199735" y="1275606"/>
              <a:ext cx="1962585" cy="338554"/>
            </a:xfrm>
            <a:prstGeom prst="rect">
              <a:avLst/>
            </a:prstGeom>
            <a:noFill/>
          </p:spPr>
          <p:txBody>
            <a:bodyPr wrap="square" rtlCol="0">
              <a:spAutoFit/>
            </a:bodyPr>
            <a:lstStyle/>
            <a:p>
              <a:pPr algn="r"/>
              <a:r>
                <a:rPr lang="en-US" altLang="ko-KR" sz="1600" b="1" dirty="0">
                  <a:solidFill>
                    <a:schemeClr val="tx1">
                      <a:lumMod val="75000"/>
                      <a:lumOff val="25000"/>
                    </a:schemeClr>
                  </a:solidFill>
                  <a:latin typeface="Helvetica" pitchFamily="2" charset="0"/>
                  <a:cs typeface="Arial" panose="020B0604020202020204" pitchFamily="34" charset="0"/>
                </a:rPr>
                <a:t>Fake Initial Coin Offering</a:t>
              </a:r>
              <a:endParaRPr lang="ko-KR" altLang="en-US" sz="1600" b="1" dirty="0">
                <a:solidFill>
                  <a:schemeClr val="tx1">
                    <a:lumMod val="75000"/>
                    <a:lumOff val="25000"/>
                  </a:schemeClr>
                </a:solidFill>
                <a:latin typeface="Helvetica" pitchFamily="2" charset="0"/>
                <a:cs typeface="Arial" panose="020B0604020202020204" pitchFamily="34" charset="0"/>
              </a:endParaRPr>
            </a:p>
          </p:txBody>
        </p:sp>
        <p:sp>
          <p:nvSpPr>
            <p:cNvPr id="54" name="TextBox 53">
              <a:extLst>
                <a:ext uri="{FF2B5EF4-FFF2-40B4-BE49-F238E27FC236}">
                  <a16:creationId xmlns:a16="http://schemas.microsoft.com/office/drawing/2014/main" id="{16E99BF2-52BF-A985-F7A2-DB1A58D5DDF7}"/>
                </a:ext>
              </a:extLst>
            </p:cNvPr>
            <p:cNvSpPr txBox="1"/>
            <p:nvPr/>
          </p:nvSpPr>
          <p:spPr>
            <a:xfrm>
              <a:off x="1199735" y="1523222"/>
              <a:ext cx="1962585" cy="276999"/>
            </a:xfrm>
            <a:prstGeom prst="rect">
              <a:avLst/>
            </a:prstGeom>
            <a:noFill/>
          </p:spPr>
          <p:txBody>
            <a:bodyPr wrap="square" rtlCol="0">
              <a:spAutoFit/>
            </a:bodyPr>
            <a:lstStyle/>
            <a:p>
              <a:pPr algn="r"/>
              <a:r>
                <a:rPr lang="en-US" altLang="ko-KR" sz="1200" dirty="0">
                  <a:solidFill>
                    <a:schemeClr val="tx1">
                      <a:lumMod val="75000"/>
                      <a:lumOff val="25000"/>
                    </a:schemeClr>
                  </a:solidFill>
                  <a:latin typeface="Helvetica" pitchFamily="2" charset="0"/>
                  <a:cs typeface="Arial" panose="020B0604020202020204" pitchFamily="34" charset="0"/>
                </a:rPr>
                <a:t>Fake admin in ICOs, fake tokens</a:t>
              </a:r>
              <a:endParaRPr lang="ko-KR" altLang="en-US" sz="1200" dirty="0">
                <a:solidFill>
                  <a:schemeClr val="tx1">
                    <a:lumMod val="75000"/>
                    <a:lumOff val="25000"/>
                  </a:schemeClr>
                </a:solidFill>
                <a:latin typeface="Helvetica" pitchFamily="2" charset="0"/>
                <a:cs typeface="Arial" panose="020B0604020202020204" pitchFamily="34" charset="0"/>
              </a:endParaRPr>
            </a:p>
          </p:txBody>
        </p:sp>
      </p:grpSp>
    </p:spTree>
    <p:extLst>
      <p:ext uri="{BB962C8B-B14F-4D97-AF65-F5344CB8AC3E}">
        <p14:creationId xmlns:p14="http://schemas.microsoft.com/office/powerpoint/2010/main" val="2737942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r>
              <a:rPr lang="en-US" dirty="0">
                <a:latin typeface="Helvetica" pitchFamily="2" charset="0"/>
              </a:rPr>
              <a:t>Case Study Dataset</a:t>
            </a:r>
          </a:p>
        </p:txBody>
      </p:sp>
      <p:sp>
        <p:nvSpPr>
          <p:cNvPr id="13" name="Text Placeholder 27">
            <a:extLst>
              <a:ext uri="{FF2B5EF4-FFF2-40B4-BE49-F238E27FC236}">
                <a16:creationId xmlns:a16="http://schemas.microsoft.com/office/drawing/2014/main" id="{6F7B1B60-4D5B-486B-804D-6A25DD4FA546}"/>
              </a:ext>
            </a:extLst>
          </p:cNvPr>
          <p:cNvSpPr txBox="1">
            <a:spLocks/>
          </p:cNvSpPr>
          <p:nvPr/>
        </p:nvSpPr>
        <p:spPr>
          <a:xfrm>
            <a:off x="5972986" y="1772350"/>
            <a:ext cx="5439742" cy="432048"/>
          </a:xfrm>
          <a:prstGeom prst="rect">
            <a:avLst/>
          </a:prstGeom>
        </p:spPr>
        <p:txBody>
          <a:bodyPr anchor="ctr"/>
          <a:lstStyle>
            <a:lvl1pPr marL="0" indent="0" algn="l" defTabSz="914400" rtl="0" eaLnBrk="1" latinLnBrk="1" hangingPunct="1">
              <a:lnSpc>
                <a:spcPct val="90000"/>
              </a:lnSpc>
              <a:spcBef>
                <a:spcPts val="1000"/>
              </a:spcBef>
              <a:buFontTx/>
              <a:buNone/>
              <a:defRPr sz="32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solidFill>
                  <a:schemeClr val="tx1">
                    <a:lumMod val="75000"/>
                    <a:lumOff val="25000"/>
                  </a:schemeClr>
                </a:solidFill>
                <a:latin typeface="Helvetica" pitchFamily="2" charset="0"/>
              </a:rPr>
              <a:t>Task: To detect malicious addresses</a:t>
            </a:r>
          </a:p>
        </p:txBody>
      </p:sp>
      <p:sp>
        <p:nvSpPr>
          <p:cNvPr id="14" name="Text Placeholder 27">
            <a:extLst>
              <a:ext uri="{FF2B5EF4-FFF2-40B4-BE49-F238E27FC236}">
                <a16:creationId xmlns:a16="http://schemas.microsoft.com/office/drawing/2014/main" id="{1BAAC319-573D-4523-A9DE-1043F3E0E080}"/>
              </a:ext>
            </a:extLst>
          </p:cNvPr>
          <p:cNvSpPr txBox="1">
            <a:spLocks/>
          </p:cNvSpPr>
          <p:nvPr/>
        </p:nvSpPr>
        <p:spPr>
          <a:xfrm>
            <a:off x="5972986" y="2588989"/>
            <a:ext cx="4094577" cy="387464"/>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600" dirty="0">
                <a:solidFill>
                  <a:schemeClr val="tx1">
                    <a:lumMod val="75000"/>
                    <a:lumOff val="25000"/>
                  </a:schemeClr>
                </a:solidFill>
                <a:latin typeface="Helvetica" pitchFamily="2" charset="0"/>
              </a:rPr>
              <a:t>Role: member of a Crypto startup</a:t>
            </a:r>
          </a:p>
        </p:txBody>
      </p:sp>
      <p:sp>
        <p:nvSpPr>
          <p:cNvPr id="16" name="직사각형 1">
            <a:extLst>
              <a:ext uri="{FF2B5EF4-FFF2-40B4-BE49-F238E27FC236}">
                <a16:creationId xmlns:a16="http://schemas.microsoft.com/office/drawing/2014/main" id="{2C704074-F328-4611-9EC0-1643323E1460}"/>
              </a:ext>
            </a:extLst>
          </p:cNvPr>
          <p:cNvSpPr/>
          <p:nvPr/>
        </p:nvSpPr>
        <p:spPr>
          <a:xfrm>
            <a:off x="5972986" y="3073711"/>
            <a:ext cx="5193714" cy="2123658"/>
          </a:xfrm>
          <a:prstGeom prst="rect">
            <a:avLst/>
          </a:prstGeom>
        </p:spPr>
        <p:txBody>
          <a:bodyPr wrap="square">
            <a:spAutoFit/>
          </a:bodyPr>
          <a:lstStyle/>
          <a:p>
            <a:r>
              <a:rPr lang="en-US" altLang="ko-KR" sz="1200" dirty="0">
                <a:solidFill>
                  <a:schemeClr val="tx1">
                    <a:lumMod val="75000"/>
                    <a:lumOff val="25000"/>
                  </a:schemeClr>
                </a:solidFill>
                <a:latin typeface="Helvetica" pitchFamily="2" charset="0"/>
              </a:rPr>
              <a:t>Transactions with features: </a:t>
            </a:r>
          </a:p>
          <a:p>
            <a:r>
              <a:rPr lang="en-US" altLang="ko-KR" sz="1200" dirty="0">
                <a:solidFill>
                  <a:schemeClr val="tx1">
                    <a:lumMod val="75000"/>
                    <a:lumOff val="25000"/>
                  </a:schemeClr>
                </a:solidFill>
                <a:latin typeface="Helvetica" pitchFamily="2" charset="0"/>
              </a:rPr>
              <a:t>	address</a:t>
            </a:r>
          </a:p>
          <a:p>
            <a:r>
              <a:rPr lang="en-US" altLang="ko-KR" sz="1200" dirty="0">
                <a:solidFill>
                  <a:schemeClr val="tx1">
                    <a:lumMod val="75000"/>
                    <a:lumOff val="25000"/>
                  </a:schemeClr>
                </a:solidFill>
                <a:latin typeface="Helvetica" pitchFamily="2" charset="0"/>
              </a:rPr>
              <a:t>	from address, to address, </a:t>
            </a:r>
            <a:r>
              <a:rPr lang="en-US" altLang="ko-KR" sz="1200" dirty="0" err="1">
                <a:solidFill>
                  <a:schemeClr val="tx1">
                    <a:lumMod val="75000"/>
                    <a:lumOff val="25000"/>
                  </a:schemeClr>
                </a:solidFill>
                <a:latin typeface="Helvetica" pitchFamily="2" charset="0"/>
              </a:rPr>
              <a:t>contractAddress</a:t>
            </a:r>
            <a:endParaRPr lang="en-US" altLang="ko-KR" sz="1200" dirty="0">
              <a:solidFill>
                <a:schemeClr val="tx1">
                  <a:lumMod val="75000"/>
                  <a:lumOff val="25000"/>
                </a:schemeClr>
              </a:solidFill>
              <a:latin typeface="Helvetica" pitchFamily="2" charset="0"/>
            </a:endParaRPr>
          </a:p>
          <a:p>
            <a:r>
              <a:rPr lang="en-US" altLang="ko-KR" sz="1200" dirty="0">
                <a:solidFill>
                  <a:schemeClr val="tx1">
                    <a:lumMod val="75000"/>
                    <a:lumOff val="25000"/>
                  </a:schemeClr>
                </a:solidFill>
                <a:latin typeface="Helvetica" pitchFamily="2" charset="0"/>
              </a:rPr>
              <a:t>	input	</a:t>
            </a:r>
          </a:p>
          <a:p>
            <a:r>
              <a:rPr lang="en-US" altLang="ko-KR" sz="1200" dirty="0">
                <a:solidFill>
                  <a:schemeClr val="tx1">
                    <a:lumMod val="75000"/>
                    <a:lumOff val="25000"/>
                  </a:schemeClr>
                </a:solidFill>
                <a:latin typeface="Helvetica" pitchFamily="2" charset="0"/>
              </a:rPr>
              <a:t>	timestamp</a:t>
            </a:r>
          </a:p>
          <a:p>
            <a:r>
              <a:rPr lang="en-US" altLang="ko-KR" sz="1200" dirty="0">
                <a:solidFill>
                  <a:schemeClr val="tx1">
                    <a:lumMod val="75000"/>
                    <a:lumOff val="25000"/>
                  </a:schemeClr>
                </a:solidFill>
                <a:latin typeface="Helvetica" pitchFamily="2" charset="0"/>
              </a:rPr>
              <a:t>	value</a:t>
            </a:r>
          </a:p>
          <a:p>
            <a:r>
              <a:rPr lang="en-US" altLang="ko-KR" sz="1200" dirty="0">
                <a:solidFill>
                  <a:schemeClr val="tx1">
                    <a:lumMod val="75000"/>
                    <a:lumOff val="25000"/>
                  </a:schemeClr>
                </a:solidFill>
                <a:latin typeface="Helvetica" pitchFamily="2" charset="0"/>
              </a:rPr>
              <a:t>	gas, </a:t>
            </a:r>
            <a:r>
              <a:rPr lang="en-US" altLang="ko-KR" sz="1200" dirty="0" err="1">
                <a:solidFill>
                  <a:schemeClr val="tx1">
                    <a:lumMod val="75000"/>
                    <a:lumOff val="25000"/>
                  </a:schemeClr>
                </a:solidFill>
                <a:latin typeface="Helvetica" pitchFamily="2" charset="0"/>
              </a:rPr>
              <a:t>gasPrice</a:t>
            </a:r>
            <a:r>
              <a:rPr lang="en-US" altLang="ko-KR" sz="1200" dirty="0">
                <a:solidFill>
                  <a:schemeClr val="tx1">
                    <a:lumMod val="75000"/>
                    <a:lumOff val="25000"/>
                  </a:schemeClr>
                </a:solidFill>
                <a:latin typeface="Helvetica" pitchFamily="2" charset="0"/>
              </a:rPr>
              <a:t>, </a:t>
            </a:r>
            <a:r>
              <a:rPr lang="en-US" altLang="ko-KR" sz="1200" dirty="0" err="1">
                <a:solidFill>
                  <a:schemeClr val="tx1">
                    <a:lumMod val="75000"/>
                    <a:lumOff val="25000"/>
                  </a:schemeClr>
                </a:solidFill>
                <a:latin typeface="Helvetica" pitchFamily="2" charset="0"/>
              </a:rPr>
              <a:t>cumulativeGasUsed</a:t>
            </a:r>
            <a:endParaRPr lang="en-US" altLang="ko-KR" sz="1200" dirty="0">
              <a:solidFill>
                <a:schemeClr val="tx1">
                  <a:lumMod val="75000"/>
                  <a:lumOff val="25000"/>
                </a:schemeClr>
              </a:solidFill>
              <a:latin typeface="Helvetica" pitchFamily="2" charset="0"/>
            </a:endParaRPr>
          </a:p>
          <a:p>
            <a:r>
              <a:rPr lang="en-US" altLang="ko-KR" sz="1200" dirty="0">
                <a:solidFill>
                  <a:schemeClr val="tx1">
                    <a:lumMod val="75000"/>
                    <a:lumOff val="25000"/>
                  </a:schemeClr>
                </a:solidFill>
                <a:latin typeface="Helvetica" pitchFamily="2" charset="0"/>
              </a:rPr>
              <a:t>	</a:t>
            </a:r>
            <a:r>
              <a:rPr lang="en-US" altLang="ko-KR" sz="1200" dirty="0" err="1">
                <a:solidFill>
                  <a:schemeClr val="tx1">
                    <a:lumMod val="75000"/>
                    <a:lumOff val="25000"/>
                  </a:schemeClr>
                </a:solidFill>
                <a:latin typeface="Helvetica" pitchFamily="2" charset="0"/>
              </a:rPr>
              <a:t>isError</a:t>
            </a:r>
            <a:r>
              <a:rPr lang="en-US" altLang="ko-KR" sz="1200" dirty="0">
                <a:solidFill>
                  <a:schemeClr val="tx1">
                    <a:lumMod val="75000"/>
                    <a:lumOff val="25000"/>
                  </a:schemeClr>
                </a:solidFill>
                <a:latin typeface="Helvetica" pitchFamily="2" charset="0"/>
              </a:rPr>
              <a:t>, </a:t>
            </a:r>
            <a:r>
              <a:rPr lang="en-US" altLang="ko-KR" sz="1200" dirty="0" err="1">
                <a:solidFill>
                  <a:schemeClr val="tx1">
                    <a:lumMod val="75000"/>
                    <a:lumOff val="25000"/>
                  </a:schemeClr>
                </a:solidFill>
                <a:latin typeface="Helvetica" pitchFamily="2" charset="0"/>
              </a:rPr>
              <a:t>txreceipt_status</a:t>
            </a:r>
            <a:endParaRPr lang="en-US" altLang="ko-KR" sz="1200" dirty="0">
              <a:solidFill>
                <a:schemeClr val="tx1">
                  <a:lumMod val="75000"/>
                  <a:lumOff val="25000"/>
                </a:schemeClr>
              </a:solidFill>
              <a:latin typeface="Helvetica" pitchFamily="2" charset="0"/>
            </a:endParaRPr>
          </a:p>
          <a:p>
            <a:r>
              <a:rPr lang="en-US" altLang="ko-KR" sz="1200" dirty="0">
                <a:solidFill>
                  <a:schemeClr val="tx1">
                    <a:lumMod val="75000"/>
                    <a:lumOff val="25000"/>
                  </a:schemeClr>
                </a:solidFill>
                <a:latin typeface="Helvetica" pitchFamily="2" charset="0"/>
              </a:rPr>
              <a:t>	</a:t>
            </a:r>
            <a:r>
              <a:rPr lang="en-US" altLang="ko-KR" sz="1200" dirty="0" err="1">
                <a:solidFill>
                  <a:schemeClr val="tx1">
                    <a:lumMod val="75000"/>
                    <a:lumOff val="25000"/>
                  </a:schemeClr>
                </a:solidFill>
                <a:latin typeface="Helvetica" pitchFamily="2" charset="0"/>
              </a:rPr>
              <a:t>blockNumber</a:t>
            </a:r>
            <a:r>
              <a:rPr lang="en-US" altLang="ko-KR" sz="1200" dirty="0">
                <a:solidFill>
                  <a:schemeClr val="tx1">
                    <a:lumMod val="75000"/>
                    <a:lumOff val="25000"/>
                  </a:schemeClr>
                </a:solidFill>
                <a:latin typeface="Helvetica" pitchFamily="2" charset="0"/>
              </a:rPr>
              <a:t>, hash, </a:t>
            </a:r>
            <a:r>
              <a:rPr lang="en-US" altLang="ko-KR" sz="1200" dirty="0" err="1">
                <a:solidFill>
                  <a:schemeClr val="tx1">
                    <a:lumMod val="75000"/>
                    <a:lumOff val="25000"/>
                  </a:schemeClr>
                </a:solidFill>
                <a:latin typeface="Helvetica" pitchFamily="2" charset="0"/>
              </a:rPr>
              <a:t>nounce</a:t>
            </a:r>
            <a:r>
              <a:rPr lang="en-US" altLang="ko-KR" sz="1200" dirty="0">
                <a:solidFill>
                  <a:schemeClr val="tx1">
                    <a:lumMod val="75000"/>
                    <a:lumOff val="25000"/>
                  </a:schemeClr>
                </a:solidFill>
                <a:latin typeface="Helvetica" pitchFamily="2" charset="0"/>
              </a:rPr>
              <a:t>, </a:t>
            </a:r>
            <a:r>
              <a:rPr lang="en-US" altLang="ko-KR" sz="1200" dirty="0" err="1">
                <a:solidFill>
                  <a:schemeClr val="tx1">
                    <a:lumMod val="75000"/>
                    <a:lumOff val="25000"/>
                  </a:schemeClr>
                </a:solidFill>
                <a:latin typeface="Helvetica" pitchFamily="2" charset="0"/>
              </a:rPr>
              <a:t>blockHash</a:t>
            </a:r>
            <a:r>
              <a:rPr lang="en-US" altLang="ko-KR" sz="1200" dirty="0">
                <a:solidFill>
                  <a:schemeClr val="tx1">
                    <a:lumMod val="75000"/>
                    <a:lumOff val="25000"/>
                  </a:schemeClr>
                </a:solidFill>
                <a:latin typeface="Helvetica" pitchFamily="2" charset="0"/>
              </a:rPr>
              <a:t>, </a:t>
            </a:r>
            <a:r>
              <a:rPr lang="en-US" altLang="ko-KR" sz="1200" dirty="0" err="1">
                <a:solidFill>
                  <a:schemeClr val="tx1">
                    <a:lumMod val="75000"/>
                    <a:lumOff val="25000"/>
                  </a:schemeClr>
                </a:solidFill>
                <a:latin typeface="Helvetica" pitchFamily="2" charset="0"/>
              </a:rPr>
              <a:t>transactionIndex</a:t>
            </a:r>
            <a:endParaRPr lang="en-US" altLang="ko-KR" sz="1200" dirty="0">
              <a:solidFill>
                <a:schemeClr val="tx1">
                  <a:lumMod val="75000"/>
                  <a:lumOff val="25000"/>
                </a:schemeClr>
              </a:solidFill>
              <a:latin typeface="Helvetica" pitchFamily="2" charset="0"/>
            </a:endParaRPr>
          </a:p>
          <a:p>
            <a:r>
              <a:rPr lang="en-US" altLang="ko-KR" sz="1200" dirty="0">
                <a:solidFill>
                  <a:schemeClr val="tx1">
                    <a:lumMod val="75000"/>
                    <a:lumOff val="25000"/>
                  </a:schemeClr>
                </a:solidFill>
                <a:latin typeface="Helvetica" pitchFamily="2" charset="0"/>
              </a:rPr>
              <a:t>	</a:t>
            </a:r>
            <a:r>
              <a:rPr lang="en-US" altLang="ko-KR" sz="1200" dirty="0" err="1">
                <a:solidFill>
                  <a:schemeClr val="tx1">
                    <a:lumMod val="75000"/>
                    <a:lumOff val="25000"/>
                  </a:schemeClr>
                </a:solidFill>
                <a:latin typeface="Helvetica" pitchFamily="2" charset="0"/>
              </a:rPr>
              <a:t>transactionIndex</a:t>
            </a:r>
            <a:r>
              <a:rPr lang="en-US" altLang="ko-KR" sz="1200" dirty="0">
                <a:solidFill>
                  <a:schemeClr val="tx1">
                    <a:lumMod val="75000"/>
                    <a:lumOff val="25000"/>
                  </a:schemeClr>
                </a:solidFill>
                <a:latin typeface="Helvetica" pitchFamily="2" charset="0"/>
              </a:rPr>
              <a:t>, confirmations</a:t>
            </a:r>
          </a:p>
          <a:p>
            <a:endParaRPr lang="en-US" altLang="ko-KR" sz="1200" dirty="0">
              <a:solidFill>
                <a:schemeClr val="tx1">
                  <a:lumMod val="75000"/>
                  <a:lumOff val="25000"/>
                </a:schemeClr>
              </a:solidFill>
              <a:latin typeface="Helvetica" pitchFamily="2" charset="0"/>
            </a:endParaRPr>
          </a:p>
        </p:txBody>
      </p:sp>
      <p:sp>
        <p:nvSpPr>
          <p:cNvPr id="22" name="Rounded Rectangle 4">
            <a:extLst>
              <a:ext uri="{FF2B5EF4-FFF2-40B4-BE49-F238E27FC236}">
                <a16:creationId xmlns:a16="http://schemas.microsoft.com/office/drawing/2014/main" id="{FB0B275D-8503-4853-4EA8-3A494D3CC141}"/>
              </a:ext>
            </a:extLst>
          </p:cNvPr>
          <p:cNvSpPr/>
          <p:nvPr/>
        </p:nvSpPr>
        <p:spPr>
          <a:xfrm>
            <a:off x="4295698" y="2158957"/>
            <a:ext cx="1440000" cy="1368000"/>
          </a:xfrm>
          <a:prstGeom prst="roundRect">
            <a:avLst>
              <a:gd name="adj" fmla="val 8843"/>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Helvetica" pitchFamily="2" charset="0"/>
            </a:endParaRPr>
          </a:p>
        </p:txBody>
      </p:sp>
      <p:sp>
        <p:nvSpPr>
          <p:cNvPr id="23" name="Rounded Rectangle 5">
            <a:extLst>
              <a:ext uri="{FF2B5EF4-FFF2-40B4-BE49-F238E27FC236}">
                <a16:creationId xmlns:a16="http://schemas.microsoft.com/office/drawing/2014/main" id="{F4AD4E92-2ED5-FA55-E219-477A235FFFD3}"/>
              </a:ext>
            </a:extLst>
          </p:cNvPr>
          <p:cNvSpPr/>
          <p:nvPr/>
        </p:nvSpPr>
        <p:spPr>
          <a:xfrm>
            <a:off x="4295698" y="3777088"/>
            <a:ext cx="1440000" cy="1368000"/>
          </a:xfrm>
          <a:prstGeom prst="roundRect">
            <a:avLst>
              <a:gd name="adj" fmla="val 8843"/>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Helvetica" pitchFamily="2" charset="0"/>
            </a:endParaRPr>
          </a:p>
        </p:txBody>
      </p:sp>
      <p:sp>
        <p:nvSpPr>
          <p:cNvPr id="24" name="Rounded Rectangle 6">
            <a:extLst>
              <a:ext uri="{FF2B5EF4-FFF2-40B4-BE49-F238E27FC236}">
                <a16:creationId xmlns:a16="http://schemas.microsoft.com/office/drawing/2014/main" id="{1F7B13A8-EA61-62BF-716F-4A91BE8D1C5F}"/>
              </a:ext>
            </a:extLst>
          </p:cNvPr>
          <p:cNvSpPr/>
          <p:nvPr/>
        </p:nvSpPr>
        <p:spPr>
          <a:xfrm>
            <a:off x="2449602" y="2158957"/>
            <a:ext cx="1440000" cy="1368000"/>
          </a:xfrm>
          <a:prstGeom prst="roundRect">
            <a:avLst>
              <a:gd name="adj" fmla="val 8843"/>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Helvetica" pitchFamily="2" charset="0"/>
            </a:endParaRPr>
          </a:p>
        </p:txBody>
      </p:sp>
      <p:sp>
        <p:nvSpPr>
          <p:cNvPr id="25" name="Rounded Rectangle 7">
            <a:extLst>
              <a:ext uri="{FF2B5EF4-FFF2-40B4-BE49-F238E27FC236}">
                <a16:creationId xmlns:a16="http://schemas.microsoft.com/office/drawing/2014/main" id="{C78A11C3-5F37-2D52-8361-4E3966233607}"/>
              </a:ext>
            </a:extLst>
          </p:cNvPr>
          <p:cNvSpPr/>
          <p:nvPr/>
        </p:nvSpPr>
        <p:spPr>
          <a:xfrm>
            <a:off x="2449602" y="3777088"/>
            <a:ext cx="1440000" cy="1368000"/>
          </a:xfrm>
          <a:prstGeom prst="roundRect">
            <a:avLst>
              <a:gd name="adj" fmla="val 8843"/>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Helvetica" pitchFamily="2" charset="0"/>
            </a:endParaRPr>
          </a:p>
        </p:txBody>
      </p:sp>
      <p:sp>
        <p:nvSpPr>
          <p:cNvPr id="26" name="Rounded Rectangle 8">
            <a:extLst>
              <a:ext uri="{FF2B5EF4-FFF2-40B4-BE49-F238E27FC236}">
                <a16:creationId xmlns:a16="http://schemas.microsoft.com/office/drawing/2014/main" id="{D85F4DF0-10A4-07BB-0C1E-3F59D19C822C}"/>
              </a:ext>
            </a:extLst>
          </p:cNvPr>
          <p:cNvSpPr/>
          <p:nvPr/>
        </p:nvSpPr>
        <p:spPr>
          <a:xfrm>
            <a:off x="603507" y="2158957"/>
            <a:ext cx="1440000" cy="1368000"/>
          </a:xfrm>
          <a:prstGeom prst="roundRect">
            <a:avLst>
              <a:gd name="adj" fmla="val 8843"/>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Helvetica" pitchFamily="2" charset="0"/>
            </a:endParaRPr>
          </a:p>
        </p:txBody>
      </p:sp>
      <p:sp>
        <p:nvSpPr>
          <p:cNvPr id="27" name="Rounded Rectangle 9">
            <a:extLst>
              <a:ext uri="{FF2B5EF4-FFF2-40B4-BE49-F238E27FC236}">
                <a16:creationId xmlns:a16="http://schemas.microsoft.com/office/drawing/2014/main" id="{5E2D0DD7-379C-3137-6767-A51774A6BB71}"/>
              </a:ext>
            </a:extLst>
          </p:cNvPr>
          <p:cNvSpPr/>
          <p:nvPr/>
        </p:nvSpPr>
        <p:spPr>
          <a:xfrm>
            <a:off x="603507" y="3777088"/>
            <a:ext cx="1440000" cy="1368000"/>
          </a:xfrm>
          <a:prstGeom prst="roundRect">
            <a:avLst>
              <a:gd name="adj" fmla="val 8843"/>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Helvetica" pitchFamily="2" charset="0"/>
            </a:endParaRPr>
          </a:p>
        </p:txBody>
      </p:sp>
      <p:sp>
        <p:nvSpPr>
          <p:cNvPr id="28" name="TextBox 27">
            <a:extLst>
              <a:ext uri="{FF2B5EF4-FFF2-40B4-BE49-F238E27FC236}">
                <a16:creationId xmlns:a16="http://schemas.microsoft.com/office/drawing/2014/main" id="{6F55E6BE-240C-A6FA-D288-534C38E9321C}"/>
              </a:ext>
            </a:extLst>
          </p:cNvPr>
          <p:cNvSpPr txBox="1"/>
          <p:nvPr/>
        </p:nvSpPr>
        <p:spPr>
          <a:xfrm>
            <a:off x="719922" y="2466547"/>
            <a:ext cx="1160631" cy="830997"/>
          </a:xfrm>
          <a:prstGeom prst="rect">
            <a:avLst/>
          </a:prstGeom>
          <a:noFill/>
        </p:spPr>
        <p:txBody>
          <a:bodyPr wrap="square" rtlCol="0">
            <a:spAutoFit/>
          </a:bodyPr>
          <a:lstStyle/>
          <a:p>
            <a:pPr algn="ctr"/>
            <a:r>
              <a:rPr lang="en-US" altLang="ko-KR" sz="1200" b="1" dirty="0">
                <a:solidFill>
                  <a:schemeClr val="tx1">
                    <a:lumMod val="75000"/>
                    <a:lumOff val="25000"/>
                  </a:schemeClr>
                </a:solidFill>
                <a:latin typeface="Helvetica" pitchFamily="2" charset="0"/>
                <a:cs typeface="Arial" pitchFamily="34" charset="0"/>
              </a:rPr>
              <a:t>Malicious Addresses with </a:t>
            </a:r>
          </a:p>
          <a:p>
            <a:pPr algn="ctr"/>
            <a:r>
              <a:rPr lang="en-US" altLang="ko-KR" sz="1200" b="1" dirty="0">
                <a:solidFill>
                  <a:schemeClr val="tx1">
                    <a:lumMod val="75000"/>
                    <a:lumOff val="25000"/>
                  </a:schemeClr>
                </a:solidFill>
                <a:latin typeface="Helvetica" pitchFamily="2" charset="0"/>
                <a:cs typeface="Arial" pitchFamily="34" charset="0"/>
              </a:rPr>
              <a:t>Comments</a:t>
            </a:r>
            <a:endParaRPr lang="ko-KR" altLang="en-US" sz="1200" b="1" dirty="0">
              <a:solidFill>
                <a:schemeClr val="tx1">
                  <a:lumMod val="75000"/>
                  <a:lumOff val="25000"/>
                </a:schemeClr>
              </a:solidFill>
              <a:latin typeface="Helvetica" pitchFamily="2" charset="0"/>
              <a:cs typeface="Arial" pitchFamily="34" charset="0"/>
            </a:endParaRPr>
          </a:p>
        </p:txBody>
      </p:sp>
      <p:sp>
        <p:nvSpPr>
          <p:cNvPr id="30" name="TextBox 29">
            <a:extLst>
              <a:ext uri="{FF2B5EF4-FFF2-40B4-BE49-F238E27FC236}">
                <a16:creationId xmlns:a16="http://schemas.microsoft.com/office/drawing/2014/main" id="{DBFED0C5-A767-7432-0E66-EBDF8C3AFB96}"/>
              </a:ext>
            </a:extLst>
          </p:cNvPr>
          <p:cNvSpPr txBox="1"/>
          <p:nvPr/>
        </p:nvSpPr>
        <p:spPr>
          <a:xfrm>
            <a:off x="603507" y="4030488"/>
            <a:ext cx="1439999" cy="830997"/>
          </a:xfrm>
          <a:prstGeom prst="rect">
            <a:avLst/>
          </a:prstGeom>
          <a:noFill/>
        </p:spPr>
        <p:txBody>
          <a:bodyPr wrap="square" rtlCol="0">
            <a:spAutoFit/>
          </a:bodyPr>
          <a:lstStyle/>
          <a:p>
            <a:pPr algn="ctr"/>
            <a:r>
              <a:rPr lang="en-US" altLang="ko-KR" sz="1200" b="1" dirty="0">
                <a:solidFill>
                  <a:schemeClr val="tx1">
                    <a:lumMod val="75000"/>
                    <a:lumOff val="25000"/>
                  </a:schemeClr>
                </a:solidFill>
                <a:latin typeface="Helvetica" pitchFamily="2" charset="0"/>
                <a:cs typeface="Arial" pitchFamily="34" charset="0"/>
              </a:rPr>
              <a:t>663 Addresses</a:t>
            </a:r>
          </a:p>
          <a:p>
            <a:pPr algn="ctr"/>
            <a:r>
              <a:rPr lang="en-US" altLang="ko-KR" sz="1200" b="1" dirty="0">
                <a:solidFill>
                  <a:schemeClr val="tx1">
                    <a:lumMod val="75000"/>
                    <a:lumOff val="25000"/>
                  </a:schemeClr>
                </a:solidFill>
                <a:latin typeface="Helvetica" pitchFamily="2" charset="0"/>
                <a:cs typeface="Arial" pitchFamily="34" charset="0"/>
              </a:rPr>
              <a:t>268 Comments</a:t>
            </a:r>
          </a:p>
          <a:p>
            <a:pPr algn="ctr"/>
            <a:r>
              <a:rPr lang="en-US" altLang="ko-KR" sz="1200" b="1" dirty="0">
                <a:solidFill>
                  <a:schemeClr val="tx1">
                    <a:lumMod val="75000"/>
                    <a:lumOff val="25000"/>
                  </a:schemeClr>
                </a:solidFill>
                <a:latin typeface="Helvetica" pitchFamily="2" charset="0"/>
                <a:cs typeface="Arial" pitchFamily="34" charset="0"/>
              </a:rPr>
              <a:t>From 2017-07-18 to 2020-11-17</a:t>
            </a:r>
            <a:endParaRPr lang="ko-KR" altLang="en-US" sz="1200" b="1" dirty="0">
              <a:solidFill>
                <a:schemeClr val="tx1">
                  <a:lumMod val="75000"/>
                  <a:lumOff val="25000"/>
                </a:schemeClr>
              </a:solidFill>
              <a:latin typeface="Helvetica" pitchFamily="2" charset="0"/>
              <a:cs typeface="Arial" pitchFamily="34" charset="0"/>
            </a:endParaRPr>
          </a:p>
        </p:txBody>
      </p:sp>
      <p:sp>
        <p:nvSpPr>
          <p:cNvPr id="31" name="TextBox 30">
            <a:extLst>
              <a:ext uri="{FF2B5EF4-FFF2-40B4-BE49-F238E27FC236}">
                <a16:creationId xmlns:a16="http://schemas.microsoft.com/office/drawing/2014/main" id="{938333CE-614E-BE1C-4B16-E0B6B0B63873}"/>
              </a:ext>
            </a:extLst>
          </p:cNvPr>
          <p:cNvSpPr txBox="1"/>
          <p:nvPr/>
        </p:nvSpPr>
        <p:spPr>
          <a:xfrm>
            <a:off x="2431117" y="3911295"/>
            <a:ext cx="1440000" cy="1015663"/>
          </a:xfrm>
          <a:prstGeom prst="rect">
            <a:avLst/>
          </a:prstGeom>
          <a:noFill/>
        </p:spPr>
        <p:txBody>
          <a:bodyPr wrap="square" rtlCol="0">
            <a:spAutoFit/>
          </a:bodyPr>
          <a:lstStyle/>
          <a:p>
            <a:pPr algn="ctr"/>
            <a:r>
              <a:rPr lang="en-US" altLang="ko-KR" sz="1200" b="1" dirty="0">
                <a:solidFill>
                  <a:schemeClr val="tx1">
                    <a:lumMod val="75000"/>
                    <a:lumOff val="25000"/>
                  </a:schemeClr>
                </a:solidFill>
                <a:latin typeface="Helvetica" pitchFamily="2" charset="0"/>
                <a:cs typeface="Arial" pitchFamily="34" charset="0"/>
              </a:rPr>
              <a:t>551 Addresses</a:t>
            </a:r>
          </a:p>
          <a:p>
            <a:pPr algn="ctr"/>
            <a:r>
              <a:rPr lang="en-US" altLang="ko-KR" sz="1200" b="1" dirty="0">
                <a:solidFill>
                  <a:schemeClr val="tx1">
                    <a:lumMod val="75000"/>
                    <a:lumOff val="25000"/>
                  </a:schemeClr>
                </a:solidFill>
                <a:latin typeface="Helvetica" pitchFamily="2" charset="0"/>
                <a:cs typeface="Arial" pitchFamily="34" charset="0"/>
              </a:rPr>
              <a:t>21961 Transactions</a:t>
            </a:r>
          </a:p>
          <a:p>
            <a:pPr algn="ctr"/>
            <a:r>
              <a:rPr lang="en-US" altLang="ko-KR" sz="1200" b="1" dirty="0">
                <a:solidFill>
                  <a:schemeClr val="tx1">
                    <a:lumMod val="75000"/>
                    <a:lumOff val="25000"/>
                  </a:schemeClr>
                </a:solidFill>
                <a:latin typeface="Helvetica" pitchFamily="2" charset="0"/>
                <a:cs typeface="Arial" pitchFamily="34" charset="0"/>
              </a:rPr>
              <a:t>From 2017-05-20 to 2022-05-05</a:t>
            </a:r>
            <a:endParaRPr lang="ko-KR" altLang="en-US" sz="1200" b="1" dirty="0">
              <a:solidFill>
                <a:schemeClr val="tx1">
                  <a:lumMod val="75000"/>
                  <a:lumOff val="25000"/>
                </a:schemeClr>
              </a:solidFill>
              <a:latin typeface="Helvetica" pitchFamily="2" charset="0"/>
              <a:cs typeface="Arial" pitchFamily="34" charset="0"/>
            </a:endParaRPr>
          </a:p>
        </p:txBody>
      </p:sp>
      <p:sp>
        <p:nvSpPr>
          <p:cNvPr id="32" name="TextBox 31">
            <a:extLst>
              <a:ext uri="{FF2B5EF4-FFF2-40B4-BE49-F238E27FC236}">
                <a16:creationId xmlns:a16="http://schemas.microsoft.com/office/drawing/2014/main" id="{96ABED5E-385D-76BC-BC69-559973E8D804}"/>
              </a:ext>
            </a:extLst>
          </p:cNvPr>
          <p:cNvSpPr txBox="1"/>
          <p:nvPr/>
        </p:nvSpPr>
        <p:spPr>
          <a:xfrm>
            <a:off x="4295697" y="3938154"/>
            <a:ext cx="1439999" cy="1015663"/>
          </a:xfrm>
          <a:prstGeom prst="rect">
            <a:avLst/>
          </a:prstGeom>
          <a:noFill/>
        </p:spPr>
        <p:txBody>
          <a:bodyPr wrap="square" rtlCol="0">
            <a:spAutoFit/>
          </a:bodyPr>
          <a:lstStyle/>
          <a:p>
            <a:pPr algn="ctr"/>
            <a:r>
              <a:rPr lang="en-US" altLang="ko-KR" sz="1200" b="1" dirty="0">
                <a:solidFill>
                  <a:schemeClr val="tx1">
                    <a:lumMod val="75000"/>
                    <a:lumOff val="25000"/>
                  </a:schemeClr>
                </a:solidFill>
                <a:latin typeface="Helvetica" pitchFamily="2" charset="0"/>
                <a:cs typeface="Arial" pitchFamily="34" charset="0"/>
              </a:rPr>
              <a:t>87 Addresses</a:t>
            </a:r>
          </a:p>
          <a:p>
            <a:pPr algn="ctr"/>
            <a:r>
              <a:rPr lang="en-US" altLang="ko-KR" sz="1200" b="1" dirty="0">
                <a:solidFill>
                  <a:schemeClr val="tx1">
                    <a:lumMod val="75000"/>
                    <a:lumOff val="25000"/>
                  </a:schemeClr>
                </a:solidFill>
                <a:latin typeface="Helvetica" pitchFamily="2" charset="0"/>
                <a:cs typeface="Arial" pitchFamily="34" charset="0"/>
              </a:rPr>
              <a:t>30000 Transactions</a:t>
            </a:r>
          </a:p>
          <a:p>
            <a:pPr algn="ctr"/>
            <a:r>
              <a:rPr lang="en-US" altLang="ko-KR" sz="1200" b="1" dirty="0">
                <a:solidFill>
                  <a:schemeClr val="tx1">
                    <a:lumMod val="75000"/>
                    <a:lumOff val="25000"/>
                  </a:schemeClr>
                </a:solidFill>
                <a:latin typeface="Helvetica" pitchFamily="2" charset="0"/>
                <a:cs typeface="Arial" pitchFamily="34" charset="0"/>
              </a:rPr>
              <a:t>From 2016-05-26 to 2022-06-08</a:t>
            </a:r>
            <a:endParaRPr lang="ko-KR" altLang="en-US" sz="1200" b="1" dirty="0">
              <a:solidFill>
                <a:schemeClr val="tx1">
                  <a:lumMod val="75000"/>
                  <a:lumOff val="25000"/>
                </a:schemeClr>
              </a:solidFill>
              <a:latin typeface="Helvetica" pitchFamily="2" charset="0"/>
              <a:cs typeface="Arial" pitchFamily="34" charset="0"/>
            </a:endParaRPr>
          </a:p>
        </p:txBody>
      </p:sp>
      <p:sp>
        <p:nvSpPr>
          <p:cNvPr id="33" name="TextBox 32">
            <a:extLst>
              <a:ext uri="{FF2B5EF4-FFF2-40B4-BE49-F238E27FC236}">
                <a16:creationId xmlns:a16="http://schemas.microsoft.com/office/drawing/2014/main" id="{30B78A21-DFF0-179E-7E0B-1E4B3F47491C}"/>
              </a:ext>
            </a:extLst>
          </p:cNvPr>
          <p:cNvSpPr txBox="1"/>
          <p:nvPr/>
        </p:nvSpPr>
        <p:spPr>
          <a:xfrm>
            <a:off x="4435382" y="2612124"/>
            <a:ext cx="1160631" cy="461665"/>
          </a:xfrm>
          <a:prstGeom prst="rect">
            <a:avLst/>
          </a:prstGeom>
          <a:noFill/>
        </p:spPr>
        <p:txBody>
          <a:bodyPr wrap="square" rtlCol="0">
            <a:spAutoFit/>
          </a:bodyPr>
          <a:lstStyle/>
          <a:p>
            <a:pPr algn="ctr"/>
            <a:r>
              <a:rPr lang="en-US" altLang="ko-KR" sz="1200" b="1" dirty="0">
                <a:solidFill>
                  <a:schemeClr val="tx1">
                    <a:lumMod val="75000"/>
                    <a:lumOff val="25000"/>
                  </a:schemeClr>
                </a:solidFill>
                <a:latin typeface="Helvetica" pitchFamily="2" charset="0"/>
                <a:cs typeface="Arial" pitchFamily="34" charset="0"/>
              </a:rPr>
              <a:t>Normal Transactions</a:t>
            </a:r>
            <a:endParaRPr lang="ko-KR" altLang="en-US" sz="1200" b="1" dirty="0">
              <a:solidFill>
                <a:schemeClr val="tx1">
                  <a:lumMod val="75000"/>
                  <a:lumOff val="25000"/>
                </a:schemeClr>
              </a:solidFill>
              <a:latin typeface="Helvetica" pitchFamily="2" charset="0"/>
              <a:cs typeface="Arial" pitchFamily="34" charset="0"/>
            </a:endParaRPr>
          </a:p>
        </p:txBody>
      </p:sp>
      <p:sp>
        <p:nvSpPr>
          <p:cNvPr id="35" name="Trapezoid 3">
            <a:extLst>
              <a:ext uri="{FF2B5EF4-FFF2-40B4-BE49-F238E27FC236}">
                <a16:creationId xmlns:a16="http://schemas.microsoft.com/office/drawing/2014/main" id="{5B431BE6-B8AB-A481-8E1D-01198A64B8F2}"/>
              </a:ext>
            </a:extLst>
          </p:cNvPr>
          <p:cNvSpPr/>
          <p:nvPr/>
        </p:nvSpPr>
        <p:spPr>
          <a:xfrm>
            <a:off x="3011433" y="2466547"/>
            <a:ext cx="316346" cy="322413"/>
          </a:xfrm>
          <a:custGeom>
            <a:avLst/>
            <a:gdLst/>
            <a:ahLst/>
            <a:cxnLst/>
            <a:rect l="l" t="t" r="r" b="b"/>
            <a:pathLst>
              <a:path w="3890855" h="3965475">
                <a:moveTo>
                  <a:pt x="513635" y="2426125"/>
                </a:moveTo>
                <a:lnTo>
                  <a:pt x="1518439" y="2426125"/>
                </a:lnTo>
                <a:cubicBezTo>
                  <a:pt x="1550976" y="2510415"/>
                  <a:pt x="1581900" y="2596962"/>
                  <a:pt x="1610725" y="2683637"/>
                </a:cubicBezTo>
                <a:lnTo>
                  <a:pt x="901668" y="2683637"/>
                </a:lnTo>
                <a:lnTo>
                  <a:pt x="559881" y="3707964"/>
                </a:lnTo>
                <a:lnTo>
                  <a:pt x="1917114" y="3707964"/>
                </a:lnTo>
                <a:cubicBezTo>
                  <a:pt x="1925031" y="3729959"/>
                  <a:pt x="1931702" y="3744180"/>
                  <a:pt x="1936944" y="3749452"/>
                </a:cubicBezTo>
                <a:cubicBezTo>
                  <a:pt x="1940579" y="3743065"/>
                  <a:pt x="1945876" y="3728913"/>
                  <a:pt x="1952632" y="3707964"/>
                </a:cubicBezTo>
                <a:lnTo>
                  <a:pt x="3330974" y="3707964"/>
                </a:lnTo>
                <a:lnTo>
                  <a:pt x="2989187" y="2683637"/>
                </a:lnTo>
                <a:lnTo>
                  <a:pt x="2271337" y="2683637"/>
                </a:lnTo>
                <a:cubicBezTo>
                  <a:pt x="2301469" y="2597098"/>
                  <a:pt x="2333531" y="2510572"/>
                  <a:pt x="2366939" y="2426125"/>
                </a:cubicBezTo>
                <a:lnTo>
                  <a:pt x="3377220" y="2426125"/>
                </a:lnTo>
                <a:lnTo>
                  <a:pt x="3890855" y="3965475"/>
                </a:lnTo>
                <a:lnTo>
                  <a:pt x="0" y="3965475"/>
                </a:lnTo>
                <a:close/>
                <a:moveTo>
                  <a:pt x="1936944" y="620869"/>
                </a:moveTo>
                <a:cubicBezTo>
                  <a:pt x="1782578" y="620869"/>
                  <a:pt x="1657440" y="746006"/>
                  <a:pt x="1657440" y="900372"/>
                </a:cubicBezTo>
                <a:cubicBezTo>
                  <a:pt x="1657440" y="1054738"/>
                  <a:pt x="1782578" y="1179876"/>
                  <a:pt x="1936944" y="1179876"/>
                </a:cubicBezTo>
                <a:cubicBezTo>
                  <a:pt x="2091310" y="1179876"/>
                  <a:pt x="2216447" y="1054738"/>
                  <a:pt x="2216447" y="900372"/>
                </a:cubicBezTo>
                <a:cubicBezTo>
                  <a:pt x="2216447" y="746006"/>
                  <a:pt x="2091310" y="620869"/>
                  <a:pt x="1936944" y="620869"/>
                </a:cubicBezTo>
                <a:close/>
                <a:moveTo>
                  <a:pt x="1936944" y="0"/>
                </a:moveTo>
                <a:cubicBezTo>
                  <a:pt x="2169175" y="0"/>
                  <a:pt x="2401406" y="88593"/>
                  <a:pt x="2578592" y="265779"/>
                </a:cubicBezTo>
                <a:lnTo>
                  <a:pt x="2578592" y="265780"/>
                </a:lnTo>
                <a:cubicBezTo>
                  <a:pt x="2932964" y="620153"/>
                  <a:pt x="2888999" y="1155622"/>
                  <a:pt x="2578592" y="1549077"/>
                </a:cubicBezTo>
                <a:cubicBezTo>
                  <a:pt x="2248849" y="1967039"/>
                  <a:pt x="1976153" y="3125749"/>
                  <a:pt x="1936944" y="3194660"/>
                </a:cubicBezTo>
                <a:cubicBezTo>
                  <a:pt x="1883033" y="3140450"/>
                  <a:pt x="1647095" y="1944983"/>
                  <a:pt x="1295295" y="1549076"/>
                </a:cubicBezTo>
                <a:cubicBezTo>
                  <a:pt x="962406" y="1174450"/>
                  <a:pt x="940923" y="620152"/>
                  <a:pt x="1295295" y="265779"/>
                </a:cubicBezTo>
                <a:cubicBezTo>
                  <a:pt x="1472481" y="88593"/>
                  <a:pt x="1704713" y="0"/>
                  <a:pt x="19369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latin typeface="Helvetica" pitchFamily="2" charset="0"/>
            </a:endParaRPr>
          </a:p>
        </p:txBody>
      </p:sp>
      <p:sp>
        <p:nvSpPr>
          <p:cNvPr id="40" name="TextBox 39">
            <a:extLst>
              <a:ext uri="{FF2B5EF4-FFF2-40B4-BE49-F238E27FC236}">
                <a16:creationId xmlns:a16="http://schemas.microsoft.com/office/drawing/2014/main" id="{A21288B4-ADDC-BCB6-5441-12E35C847565}"/>
              </a:ext>
            </a:extLst>
          </p:cNvPr>
          <p:cNvSpPr txBox="1"/>
          <p:nvPr/>
        </p:nvSpPr>
        <p:spPr>
          <a:xfrm>
            <a:off x="2589286" y="2612046"/>
            <a:ext cx="1160631" cy="461665"/>
          </a:xfrm>
          <a:prstGeom prst="rect">
            <a:avLst/>
          </a:prstGeom>
          <a:noFill/>
        </p:spPr>
        <p:txBody>
          <a:bodyPr wrap="square" rtlCol="0">
            <a:spAutoFit/>
          </a:bodyPr>
          <a:lstStyle/>
          <a:p>
            <a:pPr algn="ctr"/>
            <a:r>
              <a:rPr lang="en-US" altLang="ko-KR" sz="1200" b="1" dirty="0">
                <a:solidFill>
                  <a:schemeClr val="tx1">
                    <a:lumMod val="75000"/>
                    <a:lumOff val="25000"/>
                  </a:schemeClr>
                </a:solidFill>
                <a:latin typeface="Helvetica" pitchFamily="2" charset="0"/>
                <a:cs typeface="Arial" pitchFamily="34" charset="0"/>
              </a:rPr>
              <a:t>Malicious Transactions</a:t>
            </a:r>
            <a:endParaRPr lang="ko-KR" altLang="en-US" sz="1200" b="1" dirty="0">
              <a:solidFill>
                <a:schemeClr val="tx1">
                  <a:lumMod val="75000"/>
                  <a:lumOff val="25000"/>
                </a:schemeClr>
              </a:solidFill>
              <a:latin typeface="Helvetica" pitchFamily="2" charset="0"/>
              <a:cs typeface="Arial" pitchFamily="34" charset="0"/>
            </a:endParaRPr>
          </a:p>
        </p:txBody>
      </p:sp>
      <p:sp>
        <p:nvSpPr>
          <p:cNvPr id="41" name="Text Placeholder 27">
            <a:extLst>
              <a:ext uri="{FF2B5EF4-FFF2-40B4-BE49-F238E27FC236}">
                <a16:creationId xmlns:a16="http://schemas.microsoft.com/office/drawing/2014/main" id="{F35C4F44-FD6C-49F6-BB9F-ADC2639E0009}"/>
              </a:ext>
            </a:extLst>
          </p:cNvPr>
          <p:cNvSpPr txBox="1">
            <a:spLocks/>
          </p:cNvSpPr>
          <p:nvPr/>
        </p:nvSpPr>
        <p:spPr>
          <a:xfrm>
            <a:off x="6004106" y="5498656"/>
            <a:ext cx="4804742" cy="387464"/>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600" dirty="0">
                <a:solidFill>
                  <a:schemeClr val="tx1">
                    <a:lumMod val="75000"/>
                    <a:lumOff val="25000"/>
                  </a:schemeClr>
                </a:solidFill>
                <a:latin typeface="Helvetica" pitchFamily="2" charset="0"/>
              </a:rPr>
              <a:t>-&gt; ML Objective: Prediction of maliciousness </a:t>
            </a:r>
          </a:p>
          <a:p>
            <a:r>
              <a:rPr lang="en-US" altLang="ko-KR" sz="1600" dirty="0">
                <a:solidFill>
                  <a:schemeClr val="tx1">
                    <a:lumMod val="75000"/>
                    <a:lumOff val="25000"/>
                  </a:schemeClr>
                </a:solidFill>
                <a:latin typeface="Helvetica" pitchFamily="2" charset="0"/>
              </a:rPr>
              <a:t>	 	(Binary classification)</a:t>
            </a:r>
          </a:p>
          <a:p>
            <a:endParaRPr lang="en-US" altLang="ko-KR" sz="1600" dirty="0">
              <a:solidFill>
                <a:schemeClr val="tx1">
                  <a:lumMod val="75000"/>
                  <a:lumOff val="25000"/>
                </a:schemeClr>
              </a:solidFill>
              <a:latin typeface="Helvetica" pitchFamily="2" charset="0"/>
            </a:endParaRPr>
          </a:p>
        </p:txBody>
      </p:sp>
    </p:spTree>
    <p:extLst>
      <p:ext uri="{BB962C8B-B14F-4D97-AF65-F5344CB8AC3E}">
        <p14:creationId xmlns:p14="http://schemas.microsoft.com/office/powerpoint/2010/main" val="141078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r>
              <a:rPr lang="en-US" dirty="0">
                <a:latin typeface="Helvetica" pitchFamily="2" charset="0"/>
              </a:rPr>
              <a:t>Machine learning Pipeline</a:t>
            </a:r>
          </a:p>
        </p:txBody>
      </p:sp>
      <p:sp>
        <p:nvSpPr>
          <p:cNvPr id="41" name="Rectangle: Rounded Corners 40">
            <a:extLst>
              <a:ext uri="{FF2B5EF4-FFF2-40B4-BE49-F238E27FC236}">
                <a16:creationId xmlns:a16="http://schemas.microsoft.com/office/drawing/2014/main" id="{0F9F8ED4-D493-4569-B0EC-558F337CC98B}"/>
              </a:ext>
            </a:extLst>
          </p:cNvPr>
          <p:cNvSpPr/>
          <p:nvPr/>
        </p:nvSpPr>
        <p:spPr>
          <a:xfrm>
            <a:off x="9958717" y="2254313"/>
            <a:ext cx="1298512" cy="1298512"/>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pitchFamily="2" charset="0"/>
            </a:endParaRPr>
          </a:p>
        </p:txBody>
      </p:sp>
      <p:sp>
        <p:nvSpPr>
          <p:cNvPr id="3" name="Rectangle: Rounded Corners 2">
            <a:extLst>
              <a:ext uri="{FF2B5EF4-FFF2-40B4-BE49-F238E27FC236}">
                <a16:creationId xmlns:a16="http://schemas.microsoft.com/office/drawing/2014/main" id="{63C4A58B-7EBE-45E6-A5D8-602EBF410DD4}"/>
              </a:ext>
            </a:extLst>
          </p:cNvPr>
          <p:cNvSpPr/>
          <p:nvPr/>
        </p:nvSpPr>
        <p:spPr>
          <a:xfrm>
            <a:off x="934772" y="2254313"/>
            <a:ext cx="1298512" cy="1298512"/>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pitchFamily="2" charset="0"/>
            </a:endParaRPr>
          </a:p>
        </p:txBody>
      </p:sp>
      <p:sp>
        <p:nvSpPr>
          <p:cNvPr id="20" name="Rectangle: Rounded Corners 19">
            <a:extLst>
              <a:ext uri="{FF2B5EF4-FFF2-40B4-BE49-F238E27FC236}">
                <a16:creationId xmlns:a16="http://schemas.microsoft.com/office/drawing/2014/main" id="{96F0F53E-0E01-4B73-A5B3-4D84BFB75242}"/>
              </a:ext>
            </a:extLst>
          </p:cNvPr>
          <p:cNvSpPr/>
          <p:nvPr/>
        </p:nvSpPr>
        <p:spPr>
          <a:xfrm>
            <a:off x="3190758" y="2254313"/>
            <a:ext cx="1298512" cy="1298512"/>
          </a:xfrm>
          <a:prstGeom prst="roundRect">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pitchFamily="2" charset="0"/>
            </a:endParaRPr>
          </a:p>
        </p:txBody>
      </p:sp>
      <p:sp>
        <p:nvSpPr>
          <p:cNvPr id="21" name="Rectangle: Rounded Corners 20">
            <a:extLst>
              <a:ext uri="{FF2B5EF4-FFF2-40B4-BE49-F238E27FC236}">
                <a16:creationId xmlns:a16="http://schemas.microsoft.com/office/drawing/2014/main" id="{F1B1A48C-CE05-45EB-A351-8D8FB0C1E815}"/>
              </a:ext>
            </a:extLst>
          </p:cNvPr>
          <p:cNvSpPr/>
          <p:nvPr/>
        </p:nvSpPr>
        <p:spPr>
          <a:xfrm>
            <a:off x="5446744" y="2254313"/>
            <a:ext cx="1298512" cy="1298512"/>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pitchFamily="2" charset="0"/>
            </a:endParaRPr>
          </a:p>
        </p:txBody>
      </p:sp>
      <p:sp>
        <p:nvSpPr>
          <p:cNvPr id="22" name="Rectangle: Rounded Corners 21">
            <a:extLst>
              <a:ext uri="{FF2B5EF4-FFF2-40B4-BE49-F238E27FC236}">
                <a16:creationId xmlns:a16="http://schemas.microsoft.com/office/drawing/2014/main" id="{2E74F816-0D48-4047-8AE1-670C59DEC6B0}"/>
              </a:ext>
            </a:extLst>
          </p:cNvPr>
          <p:cNvSpPr/>
          <p:nvPr/>
        </p:nvSpPr>
        <p:spPr>
          <a:xfrm>
            <a:off x="7702730" y="2254313"/>
            <a:ext cx="1298512" cy="1298512"/>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pitchFamily="2" charset="0"/>
            </a:endParaRPr>
          </a:p>
        </p:txBody>
      </p:sp>
      <p:grpSp>
        <p:nvGrpSpPr>
          <p:cNvPr id="14" name="Group 13">
            <a:extLst>
              <a:ext uri="{FF2B5EF4-FFF2-40B4-BE49-F238E27FC236}">
                <a16:creationId xmlns:a16="http://schemas.microsoft.com/office/drawing/2014/main" id="{0866DA00-A0BD-4A0F-95E4-E37FDC7D6876}"/>
              </a:ext>
            </a:extLst>
          </p:cNvPr>
          <p:cNvGrpSpPr/>
          <p:nvPr/>
        </p:nvGrpSpPr>
        <p:grpSpPr>
          <a:xfrm>
            <a:off x="1983779" y="2685555"/>
            <a:ext cx="1456483" cy="436028"/>
            <a:chOff x="2906464" y="3248298"/>
            <a:chExt cx="1886168" cy="564662"/>
          </a:xfrm>
        </p:grpSpPr>
        <p:sp>
          <p:nvSpPr>
            <p:cNvPr id="13" name="Freeform: Shape 12">
              <a:extLst>
                <a:ext uri="{FF2B5EF4-FFF2-40B4-BE49-F238E27FC236}">
                  <a16:creationId xmlns:a16="http://schemas.microsoft.com/office/drawing/2014/main" id="{B0453FE2-C092-48C7-81F8-3AAEA800BA8C}"/>
                </a:ext>
              </a:extLst>
            </p:cNvPr>
            <p:cNvSpPr/>
            <p:nvPr/>
          </p:nvSpPr>
          <p:spPr>
            <a:xfrm>
              <a:off x="3418473" y="3248298"/>
              <a:ext cx="862149" cy="564662"/>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elvetica" pitchFamily="2" charset="0"/>
              </a:endParaRPr>
            </a:p>
          </p:txBody>
        </p:sp>
        <p:sp>
          <p:nvSpPr>
            <p:cNvPr id="4" name="Rectangle: Rounded Corners 3">
              <a:extLst>
                <a:ext uri="{FF2B5EF4-FFF2-40B4-BE49-F238E27FC236}">
                  <a16:creationId xmlns:a16="http://schemas.microsoft.com/office/drawing/2014/main" id="{91F60499-8EC7-42B8-8ABD-547E6BBC3E50}"/>
                </a:ext>
              </a:extLst>
            </p:cNvPr>
            <p:cNvSpPr/>
            <p:nvPr/>
          </p:nvSpPr>
          <p:spPr>
            <a:xfrm>
              <a:off x="3930483" y="3443169"/>
              <a:ext cx="862149"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pitchFamily="2" charset="0"/>
              </a:endParaRPr>
            </a:p>
          </p:txBody>
        </p:sp>
        <p:sp>
          <p:nvSpPr>
            <p:cNvPr id="10" name="Rectangle: Rounded Corners 9">
              <a:extLst>
                <a:ext uri="{FF2B5EF4-FFF2-40B4-BE49-F238E27FC236}">
                  <a16:creationId xmlns:a16="http://schemas.microsoft.com/office/drawing/2014/main" id="{35169596-FA3A-4FED-BF00-A2D3C2CA7CC5}"/>
                </a:ext>
              </a:extLst>
            </p:cNvPr>
            <p:cNvSpPr/>
            <p:nvPr/>
          </p:nvSpPr>
          <p:spPr>
            <a:xfrm>
              <a:off x="2906464" y="3446663"/>
              <a:ext cx="862147"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pitchFamily="2" charset="0"/>
              </a:endParaRPr>
            </a:p>
          </p:txBody>
        </p:sp>
      </p:grpSp>
      <p:grpSp>
        <p:nvGrpSpPr>
          <p:cNvPr id="24" name="Group 23">
            <a:extLst>
              <a:ext uri="{FF2B5EF4-FFF2-40B4-BE49-F238E27FC236}">
                <a16:creationId xmlns:a16="http://schemas.microsoft.com/office/drawing/2014/main" id="{F47F8A02-B6CC-4A16-8F16-F3EC8B0BFF4D}"/>
              </a:ext>
            </a:extLst>
          </p:cNvPr>
          <p:cNvGrpSpPr/>
          <p:nvPr/>
        </p:nvGrpSpPr>
        <p:grpSpPr>
          <a:xfrm>
            <a:off x="4239765" y="2685555"/>
            <a:ext cx="1456483" cy="436028"/>
            <a:chOff x="2906464" y="3248298"/>
            <a:chExt cx="1886168" cy="564662"/>
          </a:xfrm>
        </p:grpSpPr>
        <p:sp>
          <p:nvSpPr>
            <p:cNvPr id="25" name="Freeform: Shape 24">
              <a:extLst>
                <a:ext uri="{FF2B5EF4-FFF2-40B4-BE49-F238E27FC236}">
                  <a16:creationId xmlns:a16="http://schemas.microsoft.com/office/drawing/2014/main" id="{FCE6C775-AFF8-4EB7-8667-16634F8A6FD5}"/>
                </a:ext>
              </a:extLst>
            </p:cNvPr>
            <p:cNvSpPr/>
            <p:nvPr/>
          </p:nvSpPr>
          <p:spPr>
            <a:xfrm>
              <a:off x="3418473" y="3248298"/>
              <a:ext cx="862149" cy="564662"/>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elvetica" pitchFamily="2" charset="0"/>
              </a:endParaRPr>
            </a:p>
          </p:txBody>
        </p:sp>
        <p:sp>
          <p:nvSpPr>
            <p:cNvPr id="26" name="Rectangle: Rounded Corners 25">
              <a:extLst>
                <a:ext uri="{FF2B5EF4-FFF2-40B4-BE49-F238E27FC236}">
                  <a16:creationId xmlns:a16="http://schemas.microsoft.com/office/drawing/2014/main" id="{56CA46B4-331D-41DA-B1E9-C3650EFF5373}"/>
                </a:ext>
              </a:extLst>
            </p:cNvPr>
            <p:cNvSpPr/>
            <p:nvPr/>
          </p:nvSpPr>
          <p:spPr>
            <a:xfrm>
              <a:off x="3930483" y="3443169"/>
              <a:ext cx="862149"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pitchFamily="2" charset="0"/>
              </a:endParaRPr>
            </a:p>
          </p:txBody>
        </p:sp>
        <p:sp>
          <p:nvSpPr>
            <p:cNvPr id="27" name="Rectangle: Rounded Corners 26">
              <a:extLst>
                <a:ext uri="{FF2B5EF4-FFF2-40B4-BE49-F238E27FC236}">
                  <a16:creationId xmlns:a16="http://schemas.microsoft.com/office/drawing/2014/main" id="{E632A802-3551-43E5-9FB8-2E53BECC3CFC}"/>
                </a:ext>
              </a:extLst>
            </p:cNvPr>
            <p:cNvSpPr/>
            <p:nvPr/>
          </p:nvSpPr>
          <p:spPr>
            <a:xfrm>
              <a:off x="2906464" y="3446663"/>
              <a:ext cx="862147"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pitchFamily="2" charset="0"/>
              </a:endParaRPr>
            </a:p>
          </p:txBody>
        </p:sp>
      </p:grpSp>
      <p:grpSp>
        <p:nvGrpSpPr>
          <p:cNvPr id="28" name="Group 27">
            <a:extLst>
              <a:ext uri="{FF2B5EF4-FFF2-40B4-BE49-F238E27FC236}">
                <a16:creationId xmlns:a16="http://schemas.microsoft.com/office/drawing/2014/main" id="{BF7D9BE3-0439-4B41-A90E-F64A9F794BC1}"/>
              </a:ext>
            </a:extLst>
          </p:cNvPr>
          <p:cNvGrpSpPr/>
          <p:nvPr/>
        </p:nvGrpSpPr>
        <p:grpSpPr>
          <a:xfrm>
            <a:off x="6495751" y="2685555"/>
            <a:ext cx="1456483" cy="436028"/>
            <a:chOff x="2906464" y="3248298"/>
            <a:chExt cx="1886168" cy="564662"/>
          </a:xfrm>
        </p:grpSpPr>
        <p:sp>
          <p:nvSpPr>
            <p:cNvPr id="29" name="Freeform: Shape 28">
              <a:extLst>
                <a:ext uri="{FF2B5EF4-FFF2-40B4-BE49-F238E27FC236}">
                  <a16:creationId xmlns:a16="http://schemas.microsoft.com/office/drawing/2014/main" id="{30C43617-6786-45DB-BD04-A080F9E5B2C6}"/>
                </a:ext>
              </a:extLst>
            </p:cNvPr>
            <p:cNvSpPr/>
            <p:nvPr/>
          </p:nvSpPr>
          <p:spPr>
            <a:xfrm>
              <a:off x="3418473" y="3248298"/>
              <a:ext cx="862149" cy="564662"/>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elvetica" pitchFamily="2" charset="0"/>
              </a:endParaRPr>
            </a:p>
          </p:txBody>
        </p:sp>
        <p:sp>
          <p:nvSpPr>
            <p:cNvPr id="30" name="Rectangle: Rounded Corners 29">
              <a:extLst>
                <a:ext uri="{FF2B5EF4-FFF2-40B4-BE49-F238E27FC236}">
                  <a16:creationId xmlns:a16="http://schemas.microsoft.com/office/drawing/2014/main" id="{B36E8CCC-A76A-4DE4-BEA6-0DFB2FC6DFF9}"/>
                </a:ext>
              </a:extLst>
            </p:cNvPr>
            <p:cNvSpPr/>
            <p:nvPr/>
          </p:nvSpPr>
          <p:spPr>
            <a:xfrm>
              <a:off x="3930483" y="3443169"/>
              <a:ext cx="862149"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pitchFamily="2" charset="0"/>
              </a:endParaRPr>
            </a:p>
          </p:txBody>
        </p:sp>
        <p:sp>
          <p:nvSpPr>
            <p:cNvPr id="31" name="Rectangle: Rounded Corners 30">
              <a:extLst>
                <a:ext uri="{FF2B5EF4-FFF2-40B4-BE49-F238E27FC236}">
                  <a16:creationId xmlns:a16="http://schemas.microsoft.com/office/drawing/2014/main" id="{5009A02A-D3DF-4B3A-90F5-7C36102AF9EF}"/>
                </a:ext>
              </a:extLst>
            </p:cNvPr>
            <p:cNvSpPr/>
            <p:nvPr/>
          </p:nvSpPr>
          <p:spPr>
            <a:xfrm>
              <a:off x="2906464" y="3446663"/>
              <a:ext cx="862147"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pitchFamily="2" charset="0"/>
              </a:endParaRPr>
            </a:p>
          </p:txBody>
        </p:sp>
      </p:grpSp>
      <p:grpSp>
        <p:nvGrpSpPr>
          <p:cNvPr id="32" name="Group 31">
            <a:extLst>
              <a:ext uri="{FF2B5EF4-FFF2-40B4-BE49-F238E27FC236}">
                <a16:creationId xmlns:a16="http://schemas.microsoft.com/office/drawing/2014/main" id="{973CDC4F-0AB5-4558-8654-BBE52D983B88}"/>
              </a:ext>
            </a:extLst>
          </p:cNvPr>
          <p:cNvGrpSpPr/>
          <p:nvPr/>
        </p:nvGrpSpPr>
        <p:grpSpPr>
          <a:xfrm>
            <a:off x="8751737" y="2685555"/>
            <a:ext cx="1456483" cy="436028"/>
            <a:chOff x="2906464" y="3248298"/>
            <a:chExt cx="1886168" cy="564662"/>
          </a:xfrm>
        </p:grpSpPr>
        <p:sp>
          <p:nvSpPr>
            <p:cNvPr id="33" name="Freeform: Shape 32">
              <a:extLst>
                <a:ext uri="{FF2B5EF4-FFF2-40B4-BE49-F238E27FC236}">
                  <a16:creationId xmlns:a16="http://schemas.microsoft.com/office/drawing/2014/main" id="{A830FBA2-5C10-4D5B-8F11-973F277B9BD8}"/>
                </a:ext>
              </a:extLst>
            </p:cNvPr>
            <p:cNvSpPr/>
            <p:nvPr/>
          </p:nvSpPr>
          <p:spPr>
            <a:xfrm>
              <a:off x="3418473" y="3248298"/>
              <a:ext cx="862149" cy="564662"/>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elvetica" pitchFamily="2" charset="0"/>
              </a:endParaRPr>
            </a:p>
          </p:txBody>
        </p:sp>
        <p:sp>
          <p:nvSpPr>
            <p:cNvPr id="34" name="Rectangle: Rounded Corners 33">
              <a:extLst>
                <a:ext uri="{FF2B5EF4-FFF2-40B4-BE49-F238E27FC236}">
                  <a16:creationId xmlns:a16="http://schemas.microsoft.com/office/drawing/2014/main" id="{27690388-3069-4A3E-B982-D8D44ADBCE8E}"/>
                </a:ext>
              </a:extLst>
            </p:cNvPr>
            <p:cNvSpPr/>
            <p:nvPr/>
          </p:nvSpPr>
          <p:spPr>
            <a:xfrm>
              <a:off x="3930483" y="3443169"/>
              <a:ext cx="862149"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pitchFamily="2" charset="0"/>
              </a:endParaRPr>
            </a:p>
          </p:txBody>
        </p:sp>
        <p:sp>
          <p:nvSpPr>
            <p:cNvPr id="35" name="Rectangle: Rounded Corners 34">
              <a:extLst>
                <a:ext uri="{FF2B5EF4-FFF2-40B4-BE49-F238E27FC236}">
                  <a16:creationId xmlns:a16="http://schemas.microsoft.com/office/drawing/2014/main" id="{1D8AB89F-3A2F-487B-BD6B-C78C82E5B846}"/>
                </a:ext>
              </a:extLst>
            </p:cNvPr>
            <p:cNvSpPr/>
            <p:nvPr/>
          </p:nvSpPr>
          <p:spPr>
            <a:xfrm>
              <a:off x="2906464" y="3446663"/>
              <a:ext cx="862147" cy="167932"/>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pitchFamily="2" charset="0"/>
              </a:endParaRPr>
            </a:p>
          </p:txBody>
        </p:sp>
      </p:grpSp>
      <p:grpSp>
        <p:nvGrpSpPr>
          <p:cNvPr id="83" name="Group 82">
            <a:extLst>
              <a:ext uri="{FF2B5EF4-FFF2-40B4-BE49-F238E27FC236}">
                <a16:creationId xmlns:a16="http://schemas.microsoft.com/office/drawing/2014/main" id="{222B8DB4-E5C1-4EFA-ACA0-4529878B4B15}"/>
              </a:ext>
            </a:extLst>
          </p:cNvPr>
          <p:cNvGrpSpPr/>
          <p:nvPr/>
        </p:nvGrpSpPr>
        <p:grpSpPr>
          <a:xfrm>
            <a:off x="-5096" y="2685555"/>
            <a:ext cx="1189372" cy="436028"/>
            <a:chOff x="-5096" y="2714130"/>
            <a:chExt cx="1189372" cy="436028"/>
          </a:xfrm>
        </p:grpSpPr>
        <p:sp>
          <p:nvSpPr>
            <p:cNvPr id="37" name="Freeform: Shape 36">
              <a:extLst>
                <a:ext uri="{FF2B5EF4-FFF2-40B4-BE49-F238E27FC236}">
                  <a16:creationId xmlns:a16="http://schemas.microsoft.com/office/drawing/2014/main" id="{FEAF8646-3245-4756-8FDA-BB41A7F10DC0}"/>
                </a:ext>
              </a:extLst>
            </p:cNvPr>
            <p:cNvSpPr/>
            <p:nvPr/>
          </p:nvSpPr>
          <p:spPr>
            <a:xfrm>
              <a:off x="123162" y="2714130"/>
              <a:ext cx="665744" cy="436028"/>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elvetica" pitchFamily="2" charset="0"/>
              </a:endParaRPr>
            </a:p>
          </p:txBody>
        </p:sp>
        <p:sp>
          <p:nvSpPr>
            <p:cNvPr id="38" name="Rectangle: Rounded Corners 37">
              <a:extLst>
                <a:ext uri="{FF2B5EF4-FFF2-40B4-BE49-F238E27FC236}">
                  <a16:creationId xmlns:a16="http://schemas.microsoft.com/office/drawing/2014/main" id="{90EFAF4E-AF54-4DF3-B4E9-E492818EC9C1}"/>
                </a:ext>
              </a:extLst>
            </p:cNvPr>
            <p:cNvSpPr/>
            <p:nvPr/>
          </p:nvSpPr>
          <p:spPr>
            <a:xfrm>
              <a:off x="518532" y="2864608"/>
              <a:ext cx="665744" cy="129676"/>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pitchFamily="2" charset="0"/>
              </a:endParaRPr>
            </a:p>
          </p:txBody>
        </p:sp>
        <p:sp>
          <p:nvSpPr>
            <p:cNvPr id="82" name="Freeform: Shape 81">
              <a:extLst>
                <a:ext uri="{FF2B5EF4-FFF2-40B4-BE49-F238E27FC236}">
                  <a16:creationId xmlns:a16="http://schemas.microsoft.com/office/drawing/2014/main" id="{020F0551-8190-429B-AF29-923FAE1DB67C}"/>
                </a:ext>
              </a:extLst>
            </p:cNvPr>
            <p:cNvSpPr/>
            <p:nvPr/>
          </p:nvSpPr>
          <p:spPr>
            <a:xfrm>
              <a:off x="-5096" y="2867306"/>
              <a:ext cx="398632" cy="129676"/>
            </a:xfrm>
            <a:custGeom>
              <a:avLst/>
              <a:gdLst>
                <a:gd name="connsiteX0" fmla="*/ 0 w 398632"/>
                <a:gd name="connsiteY0" fmla="*/ 0 h 129676"/>
                <a:gd name="connsiteX1" fmla="*/ 333794 w 398632"/>
                <a:gd name="connsiteY1" fmla="*/ 0 h 129676"/>
                <a:gd name="connsiteX2" fmla="*/ 398632 w 398632"/>
                <a:gd name="connsiteY2" fmla="*/ 64838 h 129676"/>
                <a:gd name="connsiteX3" fmla="*/ 333794 w 398632"/>
                <a:gd name="connsiteY3" fmla="*/ 129676 h 129676"/>
                <a:gd name="connsiteX4" fmla="*/ 0 w 398632"/>
                <a:gd name="connsiteY4" fmla="*/ 129676 h 129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632" h="129676">
                  <a:moveTo>
                    <a:pt x="0" y="0"/>
                  </a:moveTo>
                  <a:lnTo>
                    <a:pt x="333794" y="0"/>
                  </a:lnTo>
                  <a:cubicBezTo>
                    <a:pt x="369603" y="0"/>
                    <a:pt x="398632" y="29029"/>
                    <a:pt x="398632" y="64838"/>
                  </a:cubicBezTo>
                  <a:cubicBezTo>
                    <a:pt x="398632" y="100647"/>
                    <a:pt x="369603" y="129676"/>
                    <a:pt x="333794" y="129676"/>
                  </a:cubicBezTo>
                  <a:lnTo>
                    <a:pt x="0" y="129676"/>
                  </a:lnTo>
                  <a:close/>
                </a:path>
              </a:pathLst>
            </a:cu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elvetica" pitchFamily="2" charset="0"/>
              </a:endParaRPr>
            </a:p>
          </p:txBody>
        </p:sp>
      </p:grpSp>
      <p:grpSp>
        <p:nvGrpSpPr>
          <p:cNvPr id="84" name="Group 83">
            <a:extLst>
              <a:ext uri="{FF2B5EF4-FFF2-40B4-BE49-F238E27FC236}">
                <a16:creationId xmlns:a16="http://schemas.microsoft.com/office/drawing/2014/main" id="{FB274B2D-F2D8-4E8A-A517-8FAF07AE15BA}"/>
              </a:ext>
            </a:extLst>
          </p:cNvPr>
          <p:cNvGrpSpPr/>
          <p:nvPr/>
        </p:nvGrpSpPr>
        <p:grpSpPr>
          <a:xfrm>
            <a:off x="11007725" y="2685555"/>
            <a:ext cx="1194361" cy="436028"/>
            <a:chOff x="11007725" y="2714130"/>
            <a:chExt cx="1194361" cy="436028"/>
          </a:xfrm>
        </p:grpSpPr>
        <p:sp>
          <p:nvSpPr>
            <p:cNvPr id="50" name="Freeform: Shape 49">
              <a:extLst>
                <a:ext uri="{FF2B5EF4-FFF2-40B4-BE49-F238E27FC236}">
                  <a16:creationId xmlns:a16="http://schemas.microsoft.com/office/drawing/2014/main" id="{E9EEB0C1-AAE3-4E1A-B60A-3E235720EDF1}"/>
                </a:ext>
              </a:extLst>
            </p:cNvPr>
            <p:cNvSpPr/>
            <p:nvPr/>
          </p:nvSpPr>
          <p:spPr>
            <a:xfrm>
              <a:off x="11403094" y="2714130"/>
              <a:ext cx="665744" cy="436028"/>
            </a:xfrm>
            <a:custGeom>
              <a:avLst/>
              <a:gdLst>
                <a:gd name="connsiteX0" fmla="*/ 288530 w 862149"/>
                <a:gd name="connsiteY0" fmla="*/ 155674 h 564662"/>
                <a:gd name="connsiteX1" fmla="*/ 161872 w 862149"/>
                <a:gd name="connsiteY1" fmla="*/ 282332 h 564662"/>
                <a:gd name="connsiteX2" fmla="*/ 288530 w 862149"/>
                <a:gd name="connsiteY2" fmla="*/ 408990 h 564662"/>
                <a:gd name="connsiteX3" fmla="*/ 573620 w 862149"/>
                <a:gd name="connsiteY3" fmla="*/ 408990 h 564662"/>
                <a:gd name="connsiteX4" fmla="*/ 700278 w 862149"/>
                <a:gd name="connsiteY4" fmla="*/ 282332 h 564662"/>
                <a:gd name="connsiteX5" fmla="*/ 573620 w 862149"/>
                <a:gd name="connsiteY5" fmla="*/ 155674 h 564662"/>
                <a:gd name="connsiteX6" fmla="*/ 282331 w 862149"/>
                <a:gd name="connsiteY6" fmla="*/ 0 h 564662"/>
                <a:gd name="connsiteX7" fmla="*/ 579818 w 862149"/>
                <a:gd name="connsiteY7" fmla="*/ 0 h 564662"/>
                <a:gd name="connsiteX8" fmla="*/ 862149 w 862149"/>
                <a:gd name="connsiteY8" fmla="*/ 282331 h 564662"/>
                <a:gd name="connsiteX9" fmla="*/ 579818 w 862149"/>
                <a:gd name="connsiteY9" fmla="*/ 564662 h 564662"/>
                <a:gd name="connsiteX10" fmla="*/ 282331 w 862149"/>
                <a:gd name="connsiteY10" fmla="*/ 564662 h 564662"/>
                <a:gd name="connsiteX11" fmla="*/ 0 w 862149"/>
                <a:gd name="connsiteY11" fmla="*/ 282331 h 564662"/>
                <a:gd name="connsiteX12" fmla="*/ 282331 w 862149"/>
                <a:gd name="connsiteY12" fmla="*/ 0 h 56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149" h="564662">
                  <a:moveTo>
                    <a:pt x="288530" y="155674"/>
                  </a:moveTo>
                  <a:cubicBezTo>
                    <a:pt x="218579" y="155674"/>
                    <a:pt x="161872" y="212381"/>
                    <a:pt x="161872" y="282332"/>
                  </a:cubicBezTo>
                  <a:cubicBezTo>
                    <a:pt x="161872" y="352283"/>
                    <a:pt x="218579" y="408990"/>
                    <a:pt x="288530" y="408990"/>
                  </a:cubicBezTo>
                  <a:lnTo>
                    <a:pt x="573620" y="408990"/>
                  </a:lnTo>
                  <a:cubicBezTo>
                    <a:pt x="643571" y="408990"/>
                    <a:pt x="700278" y="352283"/>
                    <a:pt x="700278" y="282332"/>
                  </a:cubicBezTo>
                  <a:cubicBezTo>
                    <a:pt x="700278" y="212381"/>
                    <a:pt x="643571" y="155674"/>
                    <a:pt x="573620" y="155674"/>
                  </a:cubicBezTo>
                  <a:close/>
                  <a:moveTo>
                    <a:pt x="282331" y="0"/>
                  </a:moveTo>
                  <a:lnTo>
                    <a:pt x="579818" y="0"/>
                  </a:lnTo>
                  <a:cubicBezTo>
                    <a:pt x="735745" y="0"/>
                    <a:pt x="862149" y="126404"/>
                    <a:pt x="862149" y="282331"/>
                  </a:cubicBezTo>
                  <a:cubicBezTo>
                    <a:pt x="862149" y="438258"/>
                    <a:pt x="735745" y="564662"/>
                    <a:pt x="579818" y="564662"/>
                  </a:cubicBezTo>
                  <a:lnTo>
                    <a:pt x="282331" y="564662"/>
                  </a:lnTo>
                  <a:cubicBezTo>
                    <a:pt x="126404" y="564662"/>
                    <a:pt x="0" y="438258"/>
                    <a:pt x="0" y="282331"/>
                  </a:cubicBezTo>
                  <a:cubicBezTo>
                    <a:pt x="0" y="126404"/>
                    <a:pt x="126404" y="0"/>
                    <a:pt x="282331" y="0"/>
                  </a:cubicBezTo>
                  <a:close/>
                </a:path>
              </a:pathLst>
            </a:custGeom>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elvetica" pitchFamily="2" charset="0"/>
              </a:endParaRPr>
            </a:p>
          </p:txBody>
        </p:sp>
        <p:sp>
          <p:nvSpPr>
            <p:cNvPr id="81" name="Freeform: Shape 80">
              <a:extLst>
                <a:ext uri="{FF2B5EF4-FFF2-40B4-BE49-F238E27FC236}">
                  <a16:creationId xmlns:a16="http://schemas.microsoft.com/office/drawing/2014/main" id="{4E1644CD-C45B-4B94-BC33-124353F38532}"/>
                </a:ext>
              </a:extLst>
            </p:cNvPr>
            <p:cNvSpPr/>
            <p:nvPr/>
          </p:nvSpPr>
          <p:spPr>
            <a:xfrm>
              <a:off x="11798464" y="2864608"/>
              <a:ext cx="403622" cy="129676"/>
            </a:xfrm>
            <a:custGeom>
              <a:avLst/>
              <a:gdLst>
                <a:gd name="connsiteX0" fmla="*/ 64838 w 403622"/>
                <a:gd name="connsiteY0" fmla="*/ 0 h 129676"/>
                <a:gd name="connsiteX1" fmla="*/ 403622 w 403622"/>
                <a:gd name="connsiteY1" fmla="*/ 0 h 129676"/>
                <a:gd name="connsiteX2" fmla="*/ 403622 w 403622"/>
                <a:gd name="connsiteY2" fmla="*/ 129676 h 129676"/>
                <a:gd name="connsiteX3" fmla="*/ 64838 w 403622"/>
                <a:gd name="connsiteY3" fmla="*/ 129676 h 129676"/>
                <a:gd name="connsiteX4" fmla="*/ 0 w 403622"/>
                <a:gd name="connsiteY4" fmla="*/ 64838 h 129676"/>
                <a:gd name="connsiteX5" fmla="*/ 64838 w 403622"/>
                <a:gd name="connsiteY5" fmla="*/ 0 h 129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3622" h="129676">
                  <a:moveTo>
                    <a:pt x="64838" y="0"/>
                  </a:moveTo>
                  <a:lnTo>
                    <a:pt x="403622" y="0"/>
                  </a:lnTo>
                  <a:lnTo>
                    <a:pt x="403622" y="129676"/>
                  </a:lnTo>
                  <a:lnTo>
                    <a:pt x="64838" y="129676"/>
                  </a:lnTo>
                  <a:cubicBezTo>
                    <a:pt x="29029" y="129676"/>
                    <a:pt x="0" y="100647"/>
                    <a:pt x="0" y="64838"/>
                  </a:cubicBezTo>
                  <a:cubicBezTo>
                    <a:pt x="0" y="29029"/>
                    <a:pt x="29029" y="0"/>
                    <a:pt x="64838" y="0"/>
                  </a:cubicBezTo>
                  <a:close/>
                </a:path>
              </a:pathLst>
            </a:cu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elvetica" pitchFamily="2" charset="0"/>
              </a:endParaRPr>
            </a:p>
          </p:txBody>
        </p:sp>
        <p:sp>
          <p:nvSpPr>
            <p:cNvPr id="52" name="Rectangle: Rounded Corners 51">
              <a:extLst>
                <a:ext uri="{FF2B5EF4-FFF2-40B4-BE49-F238E27FC236}">
                  <a16:creationId xmlns:a16="http://schemas.microsoft.com/office/drawing/2014/main" id="{5047224B-846D-4850-9BE5-557EE4001753}"/>
                </a:ext>
              </a:extLst>
            </p:cNvPr>
            <p:cNvSpPr/>
            <p:nvPr/>
          </p:nvSpPr>
          <p:spPr>
            <a:xfrm>
              <a:off x="11007725" y="2867306"/>
              <a:ext cx="665743" cy="129676"/>
            </a:xfrm>
            <a:prstGeom prst="roundRect">
              <a:avLst>
                <a:gd name="adj" fmla="val 50000"/>
              </a:avLst>
            </a:prstGeom>
            <a:solidFill>
              <a:schemeClr val="accent4"/>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pitchFamily="2" charset="0"/>
              </a:endParaRPr>
            </a:p>
          </p:txBody>
        </p:sp>
      </p:grpSp>
      <p:sp>
        <p:nvSpPr>
          <p:cNvPr id="60" name="TextBox 59">
            <a:extLst>
              <a:ext uri="{FF2B5EF4-FFF2-40B4-BE49-F238E27FC236}">
                <a16:creationId xmlns:a16="http://schemas.microsoft.com/office/drawing/2014/main" id="{C29ACBA1-9CF2-4CC6-800B-4082022FEC84}"/>
              </a:ext>
            </a:extLst>
          </p:cNvPr>
          <p:cNvSpPr txBox="1"/>
          <p:nvPr/>
        </p:nvSpPr>
        <p:spPr>
          <a:xfrm>
            <a:off x="10108936" y="2590848"/>
            <a:ext cx="1056759" cy="277000"/>
          </a:xfrm>
          <a:prstGeom prst="rect">
            <a:avLst/>
          </a:prstGeom>
          <a:noFill/>
        </p:spPr>
        <p:txBody>
          <a:bodyPr wrap="square" rtlCol="0">
            <a:spAutoFit/>
          </a:bodyPr>
          <a:lstStyle/>
          <a:p>
            <a:pPr algn="ctr"/>
            <a:r>
              <a:rPr lang="en-US" altLang="ko-KR" sz="1200" b="1" dirty="0">
                <a:solidFill>
                  <a:schemeClr val="bg1"/>
                </a:solidFill>
                <a:latin typeface="Helvetica" pitchFamily="2" charset="0"/>
                <a:cs typeface="Arial" pitchFamily="34" charset="0"/>
              </a:rPr>
              <a:t>Prediction</a:t>
            </a:r>
            <a:endParaRPr lang="ko-KR" altLang="en-US" sz="1200" b="1" dirty="0">
              <a:solidFill>
                <a:schemeClr val="bg1"/>
              </a:solidFill>
              <a:latin typeface="Helvetica" pitchFamily="2" charset="0"/>
              <a:cs typeface="Arial" pitchFamily="34" charset="0"/>
            </a:endParaRPr>
          </a:p>
        </p:txBody>
      </p:sp>
      <p:sp>
        <p:nvSpPr>
          <p:cNvPr id="61" name="TextBox 60">
            <a:extLst>
              <a:ext uri="{FF2B5EF4-FFF2-40B4-BE49-F238E27FC236}">
                <a16:creationId xmlns:a16="http://schemas.microsoft.com/office/drawing/2014/main" id="{A92AA34D-24C6-46EF-9EA7-C34ACE2C5584}"/>
              </a:ext>
            </a:extLst>
          </p:cNvPr>
          <p:cNvSpPr txBox="1"/>
          <p:nvPr/>
        </p:nvSpPr>
        <p:spPr>
          <a:xfrm>
            <a:off x="3263971" y="2685555"/>
            <a:ext cx="1206977" cy="461665"/>
          </a:xfrm>
          <a:prstGeom prst="rect">
            <a:avLst/>
          </a:prstGeom>
          <a:noFill/>
        </p:spPr>
        <p:txBody>
          <a:bodyPr wrap="square" rtlCol="0">
            <a:spAutoFit/>
          </a:bodyPr>
          <a:lstStyle/>
          <a:p>
            <a:pPr algn="ctr"/>
            <a:r>
              <a:rPr lang="en-US" altLang="ko-KR" sz="1200" b="1" dirty="0">
                <a:solidFill>
                  <a:schemeClr val="bg1"/>
                </a:solidFill>
                <a:latin typeface="Helvetica" pitchFamily="2" charset="0"/>
                <a:cs typeface="Arial" pitchFamily="34" charset="0"/>
              </a:rPr>
              <a:t>Feature Engineering</a:t>
            </a:r>
            <a:endParaRPr lang="ko-KR" altLang="en-US" sz="1200" b="1" dirty="0">
              <a:solidFill>
                <a:schemeClr val="bg1"/>
              </a:solidFill>
              <a:latin typeface="Helvetica" pitchFamily="2" charset="0"/>
              <a:cs typeface="Arial" pitchFamily="34" charset="0"/>
            </a:endParaRPr>
          </a:p>
        </p:txBody>
      </p:sp>
      <p:sp>
        <p:nvSpPr>
          <p:cNvPr id="62" name="TextBox 61">
            <a:extLst>
              <a:ext uri="{FF2B5EF4-FFF2-40B4-BE49-F238E27FC236}">
                <a16:creationId xmlns:a16="http://schemas.microsoft.com/office/drawing/2014/main" id="{7B895A61-3389-4DE3-B5B1-27634633765B}"/>
              </a:ext>
            </a:extLst>
          </p:cNvPr>
          <p:cNvSpPr txBox="1"/>
          <p:nvPr/>
        </p:nvSpPr>
        <p:spPr>
          <a:xfrm>
            <a:off x="5593088" y="2590848"/>
            <a:ext cx="1056759" cy="646331"/>
          </a:xfrm>
          <a:prstGeom prst="rect">
            <a:avLst/>
          </a:prstGeom>
          <a:noFill/>
        </p:spPr>
        <p:txBody>
          <a:bodyPr wrap="square" rtlCol="0">
            <a:spAutoFit/>
          </a:bodyPr>
          <a:lstStyle/>
          <a:p>
            <a:pPr algn="ctr"/>
            <a:r>
              <a:rPr lang="en-US" altLang="ko-KR" sz="1200" b="1" dirty="0">
                <a:solidFill>
                  <a:schemeClr val="bg1"/>
                </a:solidFill>
                <a:latin typeface="Helvetica" pitchFamily="2" charset="0"/>
                <a:cs typeface="Arial" pitchFamily="34" charset="0"/>
              </a:rPr>
              <a:t>Exploratory Data Analysis</a:t>
            </a:r>
            <a:endParaRPr lang="ko-KR" altLang="en-US" sz="1200" b="1" dirty="0">
              <a:solidFill>
                <a:schemeClr val="bg1"/>
              </a:solidFill>
              <a:latin typeface="Helvetica" pitchFamily="2" charset="0"/>
              <a:cs typeface="Arial" pitchFamily="34" charset="0"/>
            </a:endParaRPr>
          </a:p>
        </p:txBody>
      </p:sp>
      <p:sp>
        <p:nvSpPr>
          <p:cNvPr id="63" name="TextBox 62">
            <a:extLst>
              <a:ext uri="{FF2B5EF4-FFF2-40B4-BE49-F238E27FC236}">
                <a16:creationId xmlns:a16="http://schemas.microsoft.com/office/drawing/2014/main" id="{DC059551-B779-47CF-8F18-236F4DE3A104}"/>
              </a:ext>
            </a:extLst>
          </p:cNvPr>
          <p:cNvSpPr txBox="1"/>
          <p:nvPr/>
        </p:nvSpPr>
        <p:spPr>
          <a:xfrm>
            <a:off x="7794263" y="2590848"/>
            <a:ext cx="1056759" cy="461665"/>
          </a:xfrm>
          <a:prstGeom prst="rect">
            <a:avLst/>
          </a:prstGeom>
          <a:noFill/>
        </p:spPr>
        <p:txBody>
          <a:bodyPr wrap="square" rtlCol="0">
            <a:spAutoFit/>
          </a:bodyPr>
          <a:lstStyle/>
          <a:p>
            <a:pPr algn="ctr"/>
            <a:r>
              <a:rPr lang="en-US" altLang="ko-KR" sz="1200" b="1" dirty="0">
                <a:solidFill>
                  <a:schemeClr val="bg1"/>
                </a:solidFill>
                <a:latin typeface="Helvetica" pitchFamily="2" charset="0"/>
                <a:cs typeface="Arial" pitchFamily="34" charset="0"/>
              </a:rPr>
              <a:t>Model Training</a:t>
            </a:r>
            <a:endParaRPr lang="ko-KR" altLang="en-US" sz="1200" b="1" dirty="0">
              <a:solidFill>
                <a:schemeClr val="bg1"/>
              </a:solidFill>
              <a:latin typeface="Helvetica" pitchFamily="2" charset="0"/>
              <a:cs typeface="Arial" pitchFamily="34" charset="0"/>
            </a:endParaRPr>
          </a:p>
        </p:txBody>
      </p:sp>
      <p:grpSp>
        <p:nvGrpSpPr>
          <p:cNvPr id="64" name="Group 63">
            <a:extLst>
              <a:ext uri="{FF2B5EF4-FFF2-40B4-BE49-F238E27FC236}">
                <a16:creationId xmlns:a16="http://schemas.microsoft.com/office/drawing/2014/main" id="{0D7BDF96-4036-499F-8A45-C243102376F0}"/>
              </a:ext>
            </a:extLst>
          </p:cNvPr>
          <p:cNvGrpSpPr/>
          <p:nvPr/>
        </p:nvGrpSpPr>
        <p:grpSpPr>
          <a:xfrm>
            <a:off x="518532" y="3999105"/>
            <a:ext cx="2130990" cy="1339045"/>
            <a:chOff x="2722425" y="4283314"/>
            <a:chExt cx="2481718" cy="1339045"/>
          </a:xfrm>
        </p:grpSpPr>
        <p:sp>
          <p:nvSpPr>
            <p:cNvPr id="65" name="TextBox 64">
              <a:extLst>
                <a:ext uri="{FF2B5EF4-FFF2-40B4-BE49-F238E27FC236}">
                  <a16:creationId xmlns:a16="http://schemas.microsoft.com/office/drawing/2014/main" id="{17F834EE-52D2-4B4E-A820-6A626086BA17}"/>
                </a:ext>
              </a:extLst>
            </p:cNvPr>
            <p:cNvSpPr txBox="1"/>
            <p:nvPr/>
          </p:nvSpPr>
          <p:spPr>
            <a:xfrm>
              <a:off x="2722425" y="4791362"/>
              <a:ext cx="2481718" cy="830997"/>
            </a:xfrm>
            <a:prstGeom prst="rect">
              <a:avLst/>
            </a:prstGeom>
            <a:noFill/>
          </p:spPr>
          <p:txBody>
            <a:bodyPr wrap="square" rtlCol="0">
              <a:spAutoFit/>
            </a:bodyPr>
            <a:lstStyle/>
            <a:p>
              <a:pPr algn="ctr"/>
              <a:r>
                <a:rPr lang="en-US" altLang="ko-KR" sz="1200" dirty="0">
                  <a:solidFill>
                    <a:schemeClr val="tx1">
                      <a:lumMod val="75000"/>
                      <a:lumOff val="25000"/>
                    </a:schemeClr>
                  </a:solidFill>
                  <a:latin typeface="Helvetica" pitchFamily="2" charset="0"/>
                  <a:cs typeface="Arial" pitchFamily="34" charset="0"/>
                </a:rPr>
                <a:t>Data types,</a:t>
              </a:r>
            </a:p>
            <a:p>
              <a:pPr algn="ctr"/>
              <a:r>
                <a:rPr lang="en-US" altLang="ko-KR" sz="1200" dirty="0">
                  <a:solidFill>
                    <a:schemeClr val="tx1">
                      <a:lumMod val="75000"/>
                      <a:lumOff val="25000"/>
                    </a:schemeClr>
                  </a:solidFill>
                  <a:latin typeface="Helvetica" pitchFamily="2" charset="0"/>
                  <a:cs typeface="Arial" pitchFamily="34" charset="0"/>
                </a:rPr>
                <a:t>Lowercase addresses,</a:t>
              </a:r>
            </a:p>
            <a:p>
              <a:pPr algn="ctr"/>
              <a:r>
                <a:rPr lang="en-US" altLang="ko-KR" sz="1200" dirty="0">
                  <a:solidFill>
                    <a:schemeClr val="tx1">
                      <a:lumMod val="75000"/>
                      <a:lumOff val="25000"/>
                    </a:schemeClr>
                  </a:solidFill>
                  <a:latin typeface="Helvetica" pitchFamily="2" charset="0"/>
                  <a:cs typeface="Arial" pitchFamily="34" charset="0"/>
                </a:rPr>
                <a:t>Timestamp to time,</a:t>
              </a:r>
            </a:p>
            <a:p>
              <a:pPr algn="ctr"/>
              <a:r>
                <a:rPr lang="en-US" altLang="ko-KR" sz="1200" dirty="0">
                  <a:solidFill>
                    <a:schemeClr val="tx1">
                      <a:lumMod val="75000"/>
                      <a:lumOff val="25000"/>
                    </a:schemeClr>
                  </a:solidFill>
                  <a:latin typeface="Helvetica" pitchFamily="2" charset="0"/>
                  <a:cs typeface="Arial" pitchFamily="34" charset="0"/>
                </a:rPr>
                <a:t>Gas Price from </a:t>
              </a:r>
              <a:r>
                <a:rPr lang="en-US" altLang="ko-KR" sz="1200" dirty="0" err="1">
                  <a:solidFill>
                    <a:schemeClr val="tx1">
                      <a:lumMod val="75000"/>
                      <a:lumOff val="25000"/>
                    </a:schemeClr>
                  </a:solidFill>
                  <a:latin typeface="Helvetica" pitchFamily="2" charset="0"/>
                  <a:cs typeface="Arial" pitchFamily="34" charset="0"/>
                </a:rPr>
                <a:t>Gwei</a:t>
              </a:r>
              <a:r>
                <a:rPr lang="en-US" altLang="ko-KR" sz="1200" dirty="0">
                  <a:solidFill>
                    <a:schemeClr val="tx1">
                      <a:lumMod val="75000"/>
                      <a:lumOff val="25000"/>
                    </a:schemeClr>
                  </a:solidFill>
                  <a:latin typeface="Helvetica" pitchFamily="2" charset="0"/>
                  <a:cs typeface="Arial" pitchFamily="34" charset="0"/>
                </a:rPr>
                <a:t> to </a:t>
              </a:r>
              <a:r>
                <a:rPr lang="en-US" altLang="ko-KR" sz="1200" dirty="0" err="1">
                  <a:solidFill>
                    <a:schemeClr val="tx1">
                      <a:lumMod val="75000"/>
                      <a:lumOff val="25000"/>
                    </a:schemeClr>
                  </a:solidFill>
                  <a:latin typeface="Helvetica" pitchFamily="2" charset="0"/>
                  <a:cs typeface="Arial" pitchFamily="34" charset="0"/>
                </a:rPr>
                <a:t>Ethr</a:t>
              </a:r>
              <a:r>
                <a:rPr lang="en-US" altLang="ko-KR" sz="1200" dirty="0">
                  <a:solidFill>
                    <a:schemeClr val="tx1">
                      <a:lumMod val="75000"/>
                      <a:lumOff val="25000"/>
                    </a:schemeClr>
                  </a:solidFill>
                  <a:latin typeface="Helvetica" pitchFamily="2" charset="0"/>
                  <a:cs typeface="Arial" pitchFamily="34" charset="0"/>
                </a:rPr>
                <a:t>.</a:t>
              </a:r>
              <a:endParaRPr lang="ko-KR" altLang="en-US" sz="1200" dirty="0">
                <a:solidFill>
                  <a:schemeClr val="tx1">
                    <a:lumMod val="75000"/>
                    <a:lumOff val="25000"/>
                  </a:schemeClr>
                </a:solidFill>
                <a:latin typeface="Helvetica" pitchFamily="2" charset="0"/>
                <a:cs typeface="Arial" pitchFamily="34" charset="0"/>
              </a:endParaRPr>
            </a:p>
          </p:txBody>
        </p:sp>
        <p:sp>
          <p:nvSpPr>
            <p:cNvPr id="66" name="TextBox 65">
              <a:extLst>
                <a:ext uri="{FF2B5EF4-FFF2-40B4-BE49-F238E27FC236}">
                  <a16:creationId xmlns:a16="http://schemas.microsoft.com/office/drawing/2014/main" id="{94B54EC7-DAFA-4BCD-B1DC-00C4186C4E4C}"/>
                </a:ext>
              </a:extLst>
            </p:cNvPr>
            <p:cNvSpPr txBox="1"/>
            <p:nvPr/>
          </p:nvSpPr>
          <p:spPr>
            <a:xfrm>
              <a:off x="3017859" y="4283314"/>
              <a:ext cx="1870812" cy="461665"/>
            </a:xfrm>
            <a:prstGeom prst="rect">
              <a:avLst/>
            </a:prstGeom>
            <a:noFill/>
          </p:spPr>
          <p:txBody>
            <a:bodyPr wrap="square" rtlCol="0">
              <a:spAutoFit/>
            </a:bodyPr>
            <a:lstStyle/>
            <a:p>
              <a:pPr algn="ctr"/>
              <a:r>
                <a:rPr lang="en-US" altLang="ko-KR" sz="1200" b="1" dirty="0">
                  <a:solidFill>
                    <a:schemeClr val="tx1">
                      <a:lumMod val="75000"/>
                      <a:lumOff val="25000"/>
                    </a:schemeClr>
                  </a:solidFill>
                  <a:latin typeface="Helvetica" pitchFamily="2" charset="0"/>
                  <a:cs typeface="Arial" pitchFamily="34" charset="0"/>
                </a:rPr>
                <a:t>Data Formatting, Transformation</a:t>
              </a:r>
              <a:endParaRPr lang="ko-KR" altLang="en-US" sz="1200" b="1" dirty="0">
                <a:solidFill>
                  <a:schemeClr val="tx1">
                    <a:lumMod val="75000"/>
                    <a:lumOff val="25000"/>
                  </a:schemeClr>
                </a:solidFill>
                <a:latin typeface="Helvetica" pitchFamily="2" charset="0"/>
                <a:cs typeface="Arial" pitchFamily="34" charset="0"/>
              </a:endParaRPr>
            </a:p>
          </p:txBody>
        </p:sp>
      </p:grpSp>
      <p:grpSp>
        <p:nvGrpSpPr>
          <p:cNvPr id="67" name="Group 66">
            <a:extLst>
              <a:ext uri="{FF2B5EF4-FFF2-40B4-BE49-F238E27FC236}">
                <a16:creationId xmlns:a16="http://schemas.microsoft.com/office/drawing/2014/main" id="{20B0EDD8-B1FF-4ECF-9767-9E5B429A1129}"/>
              </a:ext>
            </a:extLst>
          </p:cNvPr>
          <p:cNvGrpSpPr/>
          <p:nvPr/>
        </p:nvGrpSpPr>
        <p:grpSpPr>
          <a:xfrm>
            <a:off x="2774518" y="3999105"/>
            <a:ext cx="2130989" cy="1002832"/>
            <a:chOff x="2722422" y="4283314"/>
            <a:chExt cx="2481715" cy="1002832"/>
          </a:xfrm>
        </p:grpSpPr>
        <p:sp>
          <p:nvSpPr>
            <p:cNvPr id="68" name="TextBox 67">
              <a:extLst>
                <a:ext uri="{FF2B5EF4-FFF2-40B4-BE49-F238E27FC236}">
                  <a16:creationId xmlns:a16="http://schemas.microsoft.com/office/drawing/2014/main" id="{B5C496EE-E6FE-4F75-A921-5320372C0645}"/>
                </a:ext>
              </a:extLst>
            </p:cNvPr>
            <p:cNvSpPr txBox="1"/>
            <p:nvPr/>
          </p:nvSpPr>
          <p:spPr>
            <a:xfrm>
              <a:off x="2722422" y="4824481"/>
              <a:ext cx="2481715" cy="461665"/>
            </a:xfrm>
            <a:prstGeom prst="rect">
              <a:avLst/>
            </a:prstGeom>
            <a:noFill/>
          </p:spPr>
          <p:txBody>
            <a:bodyPr wrap="square" rtlCol="0">
              <a:spAutoFit/>
            </a:bodyPr>
            <a:lstStyle/>
            <a:p>
              <a:pPr algn="ctr"/>
              <a:r>
                <a:rPr lang="en-US" altLang="ko-KR" sz="1200" dirty="0">
                  <a:solidFill>
                    <a:schemeClr val="tx1">
                      <a:lumMod val="75000"/>
                      <a:lumOff val="25000"/>
                    </a:schemeClr>
                  </a:solidFill>
                  <a:latin typeface="Helvetica" pitchFamily="2" charset="0"/>
                  <a:cs typeface="Arial" pitchFamily="34" charset="0"/>
                </a:rPr>
                <a:t>Group and aggregate features</a:t>
              </a:r>
              <a:endParaRPr lang="ko-KR" altLang="en-US" sz="1200" dirty="0">
                <a:solidFill>
                  <a:schemeClr val="tx1">
                    <a:lumMod val="75000"/>
                    <a:lumOff val="25000"/>
                  </a:schemeClr>
                </a:solidFill>
                <a:latin typeface="Helvetica" pitchFamily="2" charset="0"/>
                <a:cs typeface="Arial" pitchFamily="34" charset="0"/>
              </a:endParaRPr>
            </a:p>
          </p:txBody>
        </p:sp>
        <p:sp>
          <p:nvSpPr>
            <p:cNvPr id="69" name="TextBox 68">
              <a:extLst>
                <a:ext uri="{FF2B5EF4-FFF2-40B4-BE49-F238E27FC236}">
                  <a16:creationId xmlns:a16="http://schemas.microsoft.com/office/drawing/2014/main" id="{F1755A60-F483-4108-AEB5-6747E76646C8}"/>
                </a:ext>
              </a:extLst>
            </p:cNvPr>
            <p:cNvSpPr txBox="1"/>
            <p:nvPr/>
          </p:nvSpPr>
          <p:spPr>
            <a:xfrm>
              <a:off x="2987752" y="4283314"/>
              <a:ext cx="1900919" cy="646331"/>
            </a:xfrm>
            <a:prstGeom prst="rect">
              <a:avLst/>
            </a:prstGeom>
            <a:noFill/>
          </p:spPr>
          <p:txBody>
            <a:bodyPr wrap="square" rtlCol="0">
              <a:spAutoFit/>
            </a:bodyPr>
            <a:lstStyle/>
            <a:p>
              <a:pPr algn="ctr"/>
              <a:r>
                <a:rPr lang="en-US" altLang="ko-KR" sz="1200" b="1" dirty="0">
                  <a:solidFill>
                    <a:schemeClr val="tx1">
                      <a:lumMod val="75000"/>
                      <a:lumOff val="25000"/>
                    </a:schemeClr>
                  </a:solidFill>
                  <a:latin typeface="Helvetica" pitchFamily="2" charset="0"/>
                  <a:cs typeface="Arial" pitchFamily="34" charset="0"/>
                </a:rPr>
                <a:t>Select features,  Create New Features</a:t>
              </a:r>
              <a:endParaRPr lang="ko-KR" altLang="en-US" sz="1200" b="1" dirty="0">
                <a:solidFill>
                  <a:schemeClr val="tx1">
                    <a:lumMod val="75000"/>
                    <a:lumOff val="25000"/>
                  </a:schemeClr>
                </a:solidFill>
                <a:latin typeface="Helvetica" pitchFamily="2" charset="0"/>
                <a:cs typeface="Arial" pitchFamily="34" charset="0"/>
              </a:endParaRPr>
            </a:p>
          </p:txBody>
        </p:sp>
      </p:grpSp>
      <p:grpSp>
        <p:nvGrpSpPr>
          <p:cNvPr id="70" name="Group 69">
            <a:extLst>
              <a:ext uri="{FF2B5EF4-FFF2-40B4-BE49-F238E27FC236}">
                <a16:creationId xmlns:a16="http://schemas.microsoft.com/office/drawing/2014/main" id="{56D502A7-A000-44BE-94CA-1C65E5110354}"/>
              </a:ext>
            </a:extLst>
          </p:cNvPr>
          <p:cNvGrpSpPr/>
          <p:nvPr/>
        </p:nvGrpSpPr>
        <p:grpSpPr>
          <a:xfrm>
            <a:off x="5284188" y="3999105"/>
            <a:ext cx="1623626" cy="738664"/>
            <a:chOff x="3017859" y="4283314"/>
            <a:chExt cx="1890849" cy="738664"/>
          </a:xfrm>
        </p:grpSpPr>
        <p:sp>
          <p:nvSpPr>
            <p:cNvPr id="71" name="TextBox 70">
              <a:extLst>
                <a:ext uri="{FF2B5EF4-FFF2-40B4-BE49-F238E27FC236}">
                  <a16:creationId xmlns:a16="http://schemas.microsoft.com/office/drawing/2014/main" id="{273A0028-B892-4237-97B2-2B5CB2F15081}"/>
                </a:ext>
              </a:extLst>
            </p:cNvPr>
            <p:cNvSpPr txBox="1"/>
            <p:nvPr/>
          </p:nvSpPr>
          <p:spPr>
            <a:xfrm>
              <a:off x="3021856" y="4560313"/>
              <a:ext cx="1886852" cy="461665"/>
            </a:xfrm>
            <a:prstGeom prst="rect">
              <a:avLst/>
            </a:prstGeom>
            <a:noFill/>
          </p:spPr>
          <p:txBody>
            <a:bodyPr wrap="square" rtlCol="0">
              <a:spAutoFit/>
            </a:bodyPr>
            <a:lstStyle/>
            <a:p>
              <a:pPr algn="ctr"/>
              <a:r>
                <a:rPr lang="en-US" altLang="ko-KR" sz="1200" dirty="0">
                  <a:solidFill>
                    <a:schemeClr val="tx1">
                      <a:lumMod val="75000"/>
                      <a:lumOff val="25000"/>
                    </a:schemeClr>
                  </a:solidFill>
                  <a:latin typeface="Helvetica" pitchFamily="2" charset="0"/>
                  <a:cs typeface="Arial" pitchFamily="34" charset="0"/>
                </a:rPr>
                <a:t>Distributions, Correlations</a:t>
              </a:r>
              <a:endParaRPr lang="ko-KR" altLang="en-US" sz="1200" dirty="0">
                <a:solidFill>
                  <a:schemeClr val="tx1">
                    <a:lumMod val="75000"/>
                    <a:lumOff val="25000"/>
                  </a:schemeClr>
                </a:solidFill>
                <a:latin typeface="Helvetica" pitchFamily="2" charset="0"/>
                <a:cs typeface="Arial" pitchFamily="34" charset="0"/>
              </a:endParaRPr>
            </a:p>
          </p:txBody>
        </p:sp>
        <p:sp>
          <p:nvSpPr>
            <p:cNvPr id="72" name="TextBox 71">
              <a:extLst>
                <a:ext uri="{FF2B5EF4-FFF2-40B4-BE49-F238E27FC236}">
                  <a16:creationId xmlns:a16="http://schemas.microsoft.com/office/drawing/2014/main" id="{97B51C02-00F0-4D05-A289-4A8A764529B2}"/>
                </a:ext>
              </a:extLst>
            </p:cNvPr>
            <p:cNvSpPr txBox="1"/>
            <p:nvPr/>
          </p:nvSpPr>
          <p:spPr>
            <a:xfrm>
              <a:off x="3017859" y="4283314"/>
              <a:ext cx="1870812" cy="276999"/>
            </a:xfrm>
            <a:prstGeom prst="rect">
              <a:avLst/>
            </a:prstGeom>
            <a:noFill/>
          </p:spPr>
          <p:txBody>
            <a:bodyPr wrap="square" rtlCol="0">
              <a:spAutoFit/>
            </a:bodyPr>
            <a:lstStyle/>
            <a:p>
              <a:pPr algn="ctr"/>
              <a:r>
                <a:rPr lang="en-US" altLang="ko-KR" sz="1200" b="1" dirty="0">
                  <a:solidFill>
                    <a:schemeClr val="tx1">
                      <a:lumMod val="75000"/>
                      <a:lumOff val="25000"/>
                    </a:schemeClr>
                  </a:solidFill>
                  <a:latin typeface="Helvetica" pitchFamily="2" charset="0"/>
                  <a:cs typeface="Arial" pitchFamily="34" charset="0"/>
                </a:rPr>
                <a:t>Plots</a:t>
              </a:r>
              <a:endParaRPr lang="ko-KR" altLang="en-US" sz="1200" b="1" dirty="0">
                <a:solidFill>
                  <a:schemeClr val="tx1">
                    <a:lumMod val="75000"/>
                    <a:lumOff val="25000"/>
                  </a:schemeClr>
                </a:solidFill>
                <a:latin typeface="Helvetica" pitchFamily="2" charset="0"/>
                <a:cs typeface="Arial" pitchFamily="34" charset="0"/>
              </a:endParaRPr>
            </a:p>
          </p:txBody>
        </p:sp>
      </p:grpSp>
      <p:grpSp>
        <p:nvGrpSpPr>
          <p:cNvPr id="73" name="Group 72">
            <a:extLst>
              <a:ext uri="{FF2B5EF4-FFF2-40B4-BE49-F238E27FC236}">
                <a16:creationId xmlns:a16="http://schemas.microsoft.com/office/drawing/2014/main" id="{CFB42590-2E0E-49B9-8B35-E8A00C2F3124}"/>
              </a:ext>
            </a:extLst>
          </p:cNvPr>
          <p:cNvGrpSpPr/>
          <p:nvPr/>
        </p:nvGrpSpPr>
        <p:grpSpPr>
          <a:xfrm>
            <a:off x="7286491" y="3999105"/>
            <a:ext cx="2130989" cy="1258951"/>
            <a:chOff x="2722422" y="4283314"/>
            <a:chExt cx="2481715" cy="1258951"/>
          </a:xfrm>
        </p:grpSpPr>
        <p:sp>
          <p:nvSpPr>
            <p:cNvPr id="74" name="TextBox 73">
              <a:extLst>
                <a:ext uri="{FF2B5EF4-FFF2-40B4-BE49-F238E27FC236}">
                  <a16:creationId xmlns:a16="http://schemas.microsoft.com/office/drawing/2014/main" id="{4BB4166E-32F1-41CA-9B23-D5F48ADFABF1}"/>
                </a:ext>
              </a:extLst>
            </p:cNvPr>
            <p:cNvSpPr txBox="1"/>
            <p:nvPr/>
          </p:nvSpPr>
          <p:spPr>
            <a:xfrm>
              <a:off x="2722422" y="4711268"/>
              <a:ext cx="2481715" cy="830997"/>
            </a:xfrm>
            <a:prstGeom prst="rect">
              <a:avLst/>
            </a:prstGeom>
            <a:noFill/>
          </p:spPr>
          <p:txBody>
            <a:bodyPr wrap="square" rtlCol="0">
              <a:spAutoFit/>
            </a:bodyPr>
            <a:lstStyle/>
            <a:p>
              <a:pPr algn="ctr"/>
              <a:r>
                <a:rPr lang="en-US" altLang="ko-KR" sz="1200" dirty="0">
                  <a:solidFill>
                    <a:schemeClr val="tx1">
                      <a:lumMod val="75000"/>
                      <a:lumOff val="25000"/>
                    </a:schemeClr>
                  </a:solidFill>
                  <a:latin typeface="Helvetica" pitchFamily="2" charset="0"/>
                  <a:cs typeface="Arial" pitchFamily="34" charset="0"/>
                </a:rPr>
                <a:t>Training, Evaluation Metrics, Hyperparameter Optimization of selected models.</a:t>
              </a:r>
              <a:endParaRPr lang="ko-KR" altLang="en-US" sz="1200" dirty="0">
                <a:solidFill>
                  <a:schemeClr val="tx1">
                    <a:lumMod val="75000"/>
                    <a:lumOff val="25000"/>
                  </a:schemeClr>
                </a:solidFill>
                <a:latin typeface="Helvetica" pitchFamily="2" charset="0"/>
                <a:cs typeface="Arial" pitchFamily="34" charset="0"/>
              </a:endParaRPr>
            </a:p>
          </p:txBody>
        </p:sp>
        <p:sp>
          <p:nvSpPr>
            <p:cNvPr id="75" name="TextBox 74">
              <a:extLst>
                <a:ext uri="{FF2B5EF4-FFF2-40B4-BE49-F238E27FC236}">
                  <a16:creationId xmlns:a16="http://schemas.microsoft.com/office/drawing/2014/main" id="{3115A817-C831-4EAA-9CAD-E6CAD114C242}"/>
                </a:ext>
              </a:extLst>
            </p:cNvPr>
            <p:cNvSpPr txBox="1"/>
            <p:nvPr/>
          </p:nvSpPr>
          <p:spPr>
            <a:xfrm>
              <a:off x="3017859" y="4283314"/>
              <a:ext cx="1870812" cy="461665"/>
            </a:xfrm>
            <a:prstGeom prst="rect">
              <a:avLst/>
            </a:prstGeom>
            <a:noFill/>
          </p:spPr>
          <p:txBody>
            <a:bodyPr wrap="square" rtlCol="0">
              <a:spAutoFit/>
            </a:bodyPr>
            <a:lstStyle/>
            <a:p>
              <a:pPr algn="ctr"/>
              <a:r>
                <a:rPr lang="en-US" altLang="ko-KR" sz="1200" b="1" dirty="0">
                  <a:solidFill>
                    <a:schemeClr val="tx1">
                      <a:lumMod val="75000"/>
                      <a:lumOff val="25000"/>
                    </a:schemeClr>
                  </a:solidFill>
                  <a:latin typeface="Helvetica" pitchFamily="2" charset="0"/>
                  <a:cs typeface="Arial" pitchFamily="34" charset="0"/>
                </a:rPr>
                <a:t>Standard machine Leaning models</a:t>
              </a:r>
              <a:endParaRPr lang="ko-KR" altLang="en-US" sz="1200" b="1" dirty="0">
                <a:solidFill>
                  <a:schemeClr val="tx1">
                    <a:lumMod val="75000"/>
                    <a:lumOff val="25000"/>
                  </a:schemeClr>
                </a:solidFill>
                <a:latin typeface="Helvetica" pitchFamily="2" charset="0"/>
                <a:cs typeface="Arial" pitchFamily="34" charset="0"/>
              </a:endParaRPr>
            </a:p>
          </p:txBody>
        </p:sp>
      </p:grpSp>
      <p:grpSp>
        <p:nvGrpSpPr>
          <p:cNvPr id="76" name="Group 75">
            <a:extLst>
              <a:ext uri="{FF2B5EF4-FFF2-40B4-BE49-F238E27FC236}">
                <a16:creationId xmlns:a16="http://schemas.microsoft.com/office/drawing/2014/main" id="{BB56C620-54F2-4BA0-8F8C-F90A5292BE71}"/>
              </a:ext>
            </a:extLst>
          </p:cNvPr>
          <p:cNvGrpSpPr/>
          <p:nvPr/>
        </p:nvGrpSpPr>
        <p:grpSpPr>
          <a:xfrm>
            <a:off x="9796160" y="3999105"/>
            <a:ext cx="1623626" cy="553998"/>
            <a:chOff x="3017859" y="4283314"/>
            <a:chExt cx="1890849" cy="553998"/>
          </a:xfrm>
        </p:grpSpPr>
        <p:sp>
          <p:nvSpPr>
            <p:cNvPr id="77" name="TextBox 76">
              <a:extLst>
                <a:ext uri="{FF2B5EF4-FFF2-40B4-BE49-F238E27FC236}">
                  <a16:creationId xmlns:a16="http://schemas.microsoft.com/office/drawing/2014/main" id="{0ADE09AF-C182-44CD-A1D7-41908E95F1A7}"/>
                </a:ext>
              </a:extLst>
            </p:cNvPr>
            <p:cNvSpPr txBox="1"/>
            <p:nvPr/>
          </p:nvSpPr>
          <p:spPr>
            <a:xfrm>
              <a:off x="3021856" y="4560313"/>
              <a:ext cx="1886852" cy="276999"/>
            </a:xfrm>
            <a:prstGeom prst="rect">
              <a:avLst/>
            </a:prstGeom>
            <a:noFill/>
          </p:spPr>
          <p:txBody>
            <a:bodyPr wrap="square" rtlCol="0">
              <a:spAutoFit/>
            </a:bodyPr>
            <a:lstStyle/>
            <a:p>
              <a:pPr algn="ctr"/>
              <a:r>
                <a:rPr lang="en-US" altLang="ko-KR" sz="1200" dirty="0">
                  <a:solidFill>
                    <a:schemeClr val="tx1">
                      <a:lumMod val="75000"/>
                      <a:lumOff val="25000"/>
                    </a:schemeClr>
                  </a:solidFill>
                  <a:latin typeface="Helvetica" pitchFamily="2" charset="0"/>
                  <a:cs typeface="Arial" pitchFamily="34" charset="0"/>
                </a:rPr>
                <a:t>Feature importance</a:t>
              </a:r>
              <a:endParaRPr lang="ko-KR" altLang="en-US" sz="1200" dirty="0">
                <a:solidFill>
                  <a:schemeClr val="tx1">
                    <a:lumMod val="75000"/>
                    <a:lumOff val="25000"/>
                  </a:schemeClr>
                </a:solidFill>
                <a:latin typeface="Helvetica" pitchFamily="2" charset="0"/>
                <a:cs typeface="Arial" pitchFamily="34" charset="0"/>
              </a:endParaRPr>
            </a:p>
          </p:txBody>
        </p:sp>
        <p:sp>
          <p:nvSpPr>
            <p:cNvPr id="78" name="TextBox 77">
              <a:extLst>
                <a:ext uri="{FF2B5EF4-FFF2-40B4-BE49-F238E27FC236}">
                  <a16:creationId xmlns:a16="http://schemas.microsoft.com/office/drawing/2014/main" id="{4AA136EB-0E41-45E0-8FF5-A9210E835DF3}"/>
                </a:ext>
              </a:extLst>
            </p:cNvPr>
            <p:cNvSpPr txBox="1"/>
            <p:nvPr/>
          </p:nvSpPr>
          <p:spPr>
            <a:xfrm>
              <a:off x="3017859" y="4283314"/>
              <a:ext cx="1870812" cy="276999"/>
            </a:xfrm>
            <a:prstGeom prst="rect">
              <a:avLst/>
            </a:prstGeom>
            <a:noFill/>
          </p:spPr>
          <p:txBody>
            <a:bodyPr wrap="square" rtlCol="0">
              <a:spAutoFit/>
            </a:bodyPr>
            <a:lstStyle/>
            <a:p>
              <a:pPr algn="ctr"/>
              <a:r>
                <a:rPr lang="en-US" altLang="ko-KR" sz="1200" b="1" dirty="0">
                  <a:solidFill>
                    <a:schemeClr val="tx1">
                      <a:lumMod val="75000"/>
                      <a:lumOff val="25000"/>
                    </a:schemeClr>
                  </a:solidFill>
                  <a:latin typeface="Helvetica" pitchFamily="2" charset="0"/>
                  <a:cs typeface="Arial" pitchFamily="34" charset="0"/>
                </a:rPr>
                <a:t>Test Dataset</a:t>
              </a:r>
              <a:endParaRPr lang="ko-KR" altLang="en-US" sz="1200" b="1" dirty="0">
                <a:solidFill>
                  <a:schemeClr val="tx1">
                    <a:lumMod val="75000"/>
                    <a:lumOff val="25000"/>
                  </a:schemeClr>
                </a:solidFill>
                <a:latin typeface="Helvetica" pitchFamily="2" charset="0"/>
                <a:cs typeface="Arial" pitchFamily="34" charset="0"/>
              </a:endParaRPr>
            </a:p>
          </p:txBody>
        </p:sp>
      </p:grpSp>
      <p:sp>
        <p:nvSpPr>
          <p:cNvPr id="79" name="TextBox 78">
            <a:extLst>
              <a:ext uri="{FF2B5EF4-FFF2-40B4-BE49-F238E27FC236}">
                <a16:creationId xmlns:a16="http://schemas.microsoft.com/office/drawing/2014/main" id="{A2392CD5-3EE3-FE96-E983-A2515BF3D4D6}"/>
              </a:ext>
            </a:extLst>
          </p:cNvPr>
          <p:cNvSpPr txBox="1"/>
          <p:nvPr/>
        </p:nvSpPr>
        <p:spPr>
          <a:xfrm>
            <a:off x="913902" y="2729348"/>
            <a:ext cx="1291987" cy="461665"/>
          </a:xfrm>
          <a:prstGeom prst="rect">
            <a:avLst/>
          </a:prstGeom>
          <a:noFill/>
        </p:spPr>
        <p:txBody>
          <a:bodyPr wrap="square" rtlCol="0">
            <a:spAutoFit/>
          </a:bodyPr>
          <a:lstStyle/>
          <a:p>
            <a:pPr algn="ctr"/>
            <a:r>
              <a:rPr lang="en-US" altLang="ko-KR" sz="1200" b="1" dirty="0">
                <a:solidFill>
                  <a:schemeClr val="bg1"/>
                </a:solidFill>
                <a:latin typeface="Helvetica" pitchFamily="2" charset="0"/>
                <a:cs typeface="Arial" pitchFamily="34" charset="0"/>
              </a:rPr>
              <a:t>Data Preprocessing</a:t>
            </a:r>
            <a:endParaRPr lang="ko-KR" altLang="en-US" sz="1200" b="1" dirty="0">
              <a:solidFill>
                <a:schemeClr val="bg1"/>
              </a:solidFill>
              <a:latin typeface="Helvetica" pitchFamily="2" charset="0"/>
              <a:cs typeface="Arial" pitchFamily="34" charset="0"/>
            </a:endParaRPr>
          </a:p>
        </p:txBody>
      </p:sp>
    </p:spTree>
    <p:extLst>
      <p:ext uri="{BB962C8B-B14F-4D97-AF65-F5344CB8AC3E}">
        <p14:creationId xmlns:p14="http://schemas.microsoft.com/office/powerpoint/2010/main" val="3979649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직사각형 1">
            <a:extLst>
              <a:ext uri="{FF2B5EF4-FFF2-40B4-BE49-F238E27FC236}">
                <a16:creationId xmlns:a16="http://schemas.microsoft.com/office/drawing/2014/main" id="{E058CBE4-FD27-4CBA-B573-C582371D8623}"/>
              </a:ext>
            </a:extLst>
          </p:cNvPr>
          <p:cNvSpPr/>
          <p:nvPr/>
        </p:nvSpPr>
        <p:spPr>
          <a:xfrm>
            <a:off x="1" y="0"/>
            <a:ext cx="3788228"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Helvetica" pitchFamily="2" charset="0"/>
            </a:endParaRPr>
          </a:p>
        </p:txBody>
      </p:sp>
      <p:grpSp>
        <p:nvGrpSpPr>
          <p:cNvPr id="3" name="Group 2">
            <a:extLst>
              <a:ext uri="{FF2B5EF4-FFF2-40B4-BE49-F238E27FC236}">
                <a16:creationId xmlns:a16="http://schemas.microsoft.com/office/drawing/2014/main" id="{34CF7126-969E-4563-A9D5-AC1E87A0A503}"/>
              </a:ext>
            </a:extLst>
          </p:cNvPr>
          <p:cNvGrpSpPr/>
          <p:nvPr/>
        </p:nvGrpSpPr>
        <p:grpSpPr>
          <a:xfrm>
            <a:off x="7378213" y="1017902"/>
            <a:ext cx="1261872" cy="4822196"/>
            <a:chOff x="5287114" y="1124744"/>
            <a:chExt cx="1613972" cy="4392488"/>
          </a:xfrm>
        </p:grpSpPr>
        <p:sp>
          <p:nvSpPr>
            <p:cNvPr id="4" name="Frame 3">
              <a:extLst>
                <a:ext uri="{FF2B5EF4-FFF2-40B4-BE49-F238E27FC236}">
                  <a16:creationId xmlns:a16="http://schemas.microsoft.com/office/drawing/2014/main" id="{646B947A-4318-4C5B-9C4F-75166846BE60}"/>
                </a:ext>
              </a:extLst>
            </p:cNvPr>
            <p:cNvSpPr/>
            <p:nvPr/>
          </p:nvSpPr>
          <p:spPr>
            <a:xfrm>
              <a:off x="5287114" y="4365104"/>
              <a:ext cx="1589142" cy="1152128"/>
            </a:xfrm>
            <a:prstGeom prst="frame">
              <a:avLst>
                <a:gd name="adj1" fmla="val 9763"/>
              </a:avLst>
            </a:prstGeom>
            <a:solidFill>
              <a:schemeClr val="accent5"/>
            </a:solidFill>
            <a:ln>
              <a:noFill/>
            </a:ln>
            <a:scene3d>
              <a:camera prst="isometricOffAxis2Top">
                <a:rot lat="18448671" lon="2370244" rev="18834421"/>
              </a:camera>
              <a:lightRig rig="sunrise" dir="t"/>
            </a:scene3d>
            <a:sp3d extrusionH="476250" contourW="12700">
              <a:extrusionClr>
                <a:schemeClr val="accent5"/>
              </a:extrusionClr>
              <a:contourClr>
                <a:schemeClr val="accent5"/>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latin typeface="Helvetica" pitchFamily="2" charset="0"/>
              </a:endParaRPr>
            </a:p>
          </p:txBody>
        </p:sp>
        <p:sp>
          <p:nvSpPr>
            <p:cNvPr id="5" name="Frame 4">
              <a:extLst>
                <a:ext uri="{FF2B5EF4-FFF2-40B4-BE49-F238E27FC236}">
                  <a16:creationId xmlns:a16="http://schemas.microsoft.com/office/drawing/2014/main" id="{3F010BFD-FB9B-4793-A730-0EADC210A5F1}"/>
                </a:ext>
              </a:extLst>
            </p:cNvPr>
            <p:cNvSpPr/>
            <p:nvPr/>
          </p:nvSpPr>
          <p:spPr>
            <a:xfrm>
              <a:off x="5292080" y="3717032"/>
              <a:ext cx="1589142" cy="1152128"/>
            </a:xfrm>
            <a:prstGeom prst="frame">
              <a:avLst>
                <a:gd name="adj1" fmla="val 9763"/>
              </a:avLst>
            </a:prstGeom>
            <a:solidFill>
              <a:schemeClr val="accent6"/>
            </a:solidFill>
            <a:ln>
              <a:noFill/>
            </a:ln>
            <a:scene3d>
              <a:camera prst="isometricOffAxis2Top">
                <a:rot lat="18448671" lon="2370244" rev="18834421"/>
              </a:camera>
              <a:lightRig rig="sunrise" dir="t"/>
            </a:scene3d>
            <a:sp3d extrusionH="476250" contourW="12700">
              <a:extrusionClr>
                <a:schemeClr val="accent6"/>
              </a:extrusionClr>
              <a:contourClr>
                <a:schemeClr val="accent6"/>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latin typeface="Helvetica" pitchFamily="2" charset="0"/>
              </a:endParaRPr>
            </a:p>
          </p:txBody>
        </p:sp>
        <p:sp>
          <p:nvSpPr>
            <p:cNvPr id="6" name="Frame 5">
              <a:extLst>
                <a:ext uri="{FF2B5EF4-FFF2-40B4-BE49-F238E27FC236}">
                  <a16:creationId xmlns:a16="http://schemas.microsoft.com/office/drawing/2014/main" id="{69E25D4D-B5D0-49D1-9735-0A818758B94D}"/>
                </a:ext>
              </a:extLst>
            </p:cNvPr>
            <p:cNvSpPr/>
            <p:nvPr/>
          </p:nvSpPr>
          <p:spPr>
            <a:xfrm>
              <a:off x="5297046" y="3068960"/>
              <a:ext cx="1589142" cy="1152128"/>
            </a:xfrm>
            <a:prstGeom prst="frame">
              <a:avLst>
                <a:gd name="adj1" fmla="val 9763"/>
              </a:avLst>
            </a:prstGeom>
            <a:solidFill>
              <a:schemeClr val="accent1"/>
            </a:solidFill>
            <a:ln>
              <a:noFill/>
            </a:ln>
            <a:scene3d>
              <a:camera prst="isometricOffAxis2Top">
                <a:rot lat="18448671" lon="2370244" rev="18834421"/>
              </a:camera>
              <a:lightRig rig="sunrise" dir="t"/>
            </a:scene3d>
            <a:sp3d extrusionH="476250" contourW="12700">
              <a:extrusionClr>
                <a:schemeClr val="accent1"/>
              </a:extrusionClr>
              <a:contourClr>
                <a:schemeClr val="accent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latin typeface="Helvetica" pitchFamily="2" charset="0"/>
              </a:endParaRPr>
            </a:p>
          </p:txBody>
        </p:sp>
        <p:sp>
          <p:nvSpPr>
            <p:cNvPr id="7" name="Frame 6">
              <a:extLst>
                <a:ext uri="{FF2B5EF4-FFF2-40B4-BE49-F238E27FC236}">
                  <a16:creationId xmlns:a16="http://schemas.microsoft.com/office/drawing/2014/main" id="{7C55B586-90BA-4C0F-AE83-5DBA363BE86F}"/>
                </a:ext>
              </a:extLst>
            </p:cNvPr>
            <p:cNvSpPr/>
            <p:nvPr/>
          </p:nvSpPr>
          <p:spPr>
            <a:xfrm>
              <a:off x="5302012" y="2420888"/>
              <a:ext cx="1589142" cy="1152128"/>
            </a:xfrm>
            <a:prstGeom prst="frame">
              <a:avLst>
                <a:gd name="adj1" fmla="val 9763"/>
              </a:avLst>
            </a:prstGeom>
            <a:solidFill>
              <a:schemeClr val="accent2"/>
            </a:solidFill>
            <a:ln>
              <a:noFill/>
            </a:ln>
            <a:scene3d>
              <a:camera prst="isometricOffAxis2Top">
                <a:rot lat="18448671" lon="2370244" rev="18834421"/>
              </a:camera>
              <a:lightRig rig="sunrise" dir="t"/>
            </a:scene3d>
            <a:sp3d extrusionH="476250" contourW="12700">
              <a:extrusionClr>
                <a:schemeClr val="accent2"/>
              </a:extrusionClr>
              <a:contourClr>
                <a:schemeClr val="accent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latin typeface="Helvetica" pitchFamily="2" charset="0"/>
              </a:endParaRPr>
            </a:p>
          </p:txBody>
        </p:sp>
        <p:sp>
          <p:nvSpPr>
            <p:cNvPr id="8" name="Frame 7">
              <a:extLst>
                <a:ext uri="{FF2B5EF4-FFF2-40B4-BE49-F238E27FC236}">
                  <a16:creationId xmlns:a16="http://schemas.microsoft.com/office/drawing/2014/main" id="{BF7F6680-14AF-4DC3-8EEB-5CDB999C6012}"/>
                </a:ext>
              </a:extLst>
            </p:cNvPr>
            <p:cNvSpPr/>
            <p:nvPr/>
          </p:nvSpPr>
          <p:spPr>
            <a:xfrm>
              <a:off x="5306978" y="1772816"/>
              <a:ext cx="1589142" cy="1152128"/>
            </a:xfrm>
            <a:prstGeom prst="frame">
              <a:avLst>
                <a:gd name="adj1" fmla="val 9763"/>
              </a:avLst>
            </a:prstGeom>
            <a:solidFill>
              <a:schemeClr val="accent3"/>
            </a:solidFill>
            <a:ln>
              <a:noFill/>
            </a:ln>
            <a:scene3d>
              <a:camera prst="isometricOffAxis2Top">
                <a:rot lat="18448671" lon="2370244" rev="18834421"/>
              </a:camera>
              <a:lightRig rig="sunrise" dir="t"/>
            </a:scene3d>
            <a:sp3d extrusionH="476250" contourW="12700">
              <a:extrusionClr>
                <a:schemeClr val="accent3"/>
              </a:extrusionClr>
              <a:contourClr>
                <a:schemeClr val="accent3"/>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latin typeface="Helvetica" pitchFamily="2" charset="0"/>
              </a:endParaRPr>
            </a:p>
          </p:txBody>
        </p:sp>
        <p:sp>
          <p:nvSpPr>
            <p:cNvPr id="9" name="Frame 8">
              <a:extLst>
                <a:ext uri="{FF2B5EF4-FFF2-40B4-BE49-F238E27FC236}">
                  <a16:creationId xmlns:a16="http://schemas.microsoft.com/office/drawing/2014/main" id="{3AEA330B-9ED9-4D81-8742-6C91F14B35DA}"/>
                </a:ext>
              </a:extLst>
            </p:cNvPr>
            <p:cNvSpPr/>
            <p:nvPr/>
          </p:nvSpPr>
          <p:spPr>
            <a:xfrm>
              <a:off x="5311944" y="1124744"/>
              <a:ext cx="1589142" cy="1152128"/>
            </a:xfrm>
            <a:prstGeom prst="frame">
              <a:avLst>
                <a:gd name="adj1" fmla="val 9763"/>
              </a:avLst>
            </a:prstGeom>
            <a:solidFill>
              <a:schemeClr val="accent4"/>
            </a:solidFill>
            <a:ln>
              <a:noFill/>
            </a:ln>
            <a:scene3d>
              <a:camera prst="isometricOffAxis2Top">
                <a:rot lat="18448671" lon="2370244" rev="18834421"/>
              </a:camera>
              <a:lightRig rig="sunrise" dir="t"/>
            </a:scene3d>
            <a:sp3d extrusionH="476250" contourW="12700">
              <a:extrusionClr>
                <a:schemeClr val="accent4"/>
              </a:extrusionClr>
              <a:contourClr>
                <a:schemeClr val="accent4"/>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latin typeface="Helvetica" pitchFamily="2" charset="0"/>
              </a:endParaRPr>
            </a:p>
          </p:txBody>
        </p:sp>
      </p:grpSp>
      <p:sp>
        <p:nvSpPr>
          <p:cNvPr id="10" name="TextBox 9">
            <a:extLst>
              <a:ext uri="{FF2B5EF4-FFF2-40B4-BE49-F238E27FC236}">
                <a16:creationId xmlns:a16="http://schemas.microsoft.com/office/drawing/2014/main" id="{FC8B8A15-1408-4F57-B2A5-5AFEBE7B284D}"/>
              </a:ext>
            </a:extLst>
          </p:cNvPr>
          <p:cNvSpPr txBox="1"/>
          <p:nvPr/>
        </p:nvSpPr>
        <p:spPr>
          <a:xfrm>
            <a:off x="7214393" y="2027612"/>
            <a:ext cx="929482" cy="246221"/>
          </a:xfrm>
          <a:prstGeom prst="rect">
            <a:avLst/>
          </a:prstGeom>
          <a:noFill/>
          <a:scene3d>
            <a:camera prst="orthographicFront">
              <a:rot lat="3000000" lon="1200000" rev="0"/>
            </a:camera>
            <a:lightRig rig="threePt" dir="t"/>
          </a:scene3d>
        </p:spPr>
        <p:txBody>
          <a:bodyPr wrap="square" lIns="0" tIns="0" rIns="0" bIns="0" rtlCol="0">
            <a:spAutoFit/>
          </a:bodyPr>
          <a:lstStyle/>
          <a:p>
            <a:pPr algn="ctr"/>
            <a:r>
              <a:rPr lang="en-US" altLang="ko-KR" sz="1600" b="1" dirty="0">
                <a:solidFill>
                  <a:schemeClr val="bg1"/>
                </a:solidFill>
                <a:latin typeface="Helvetica" pitchFamily="2" charset="0"/>
              </a:rPr>
              <a:t>01</a:t>
            </a:r>
          </a:p>
        </p:txBody>
      </p:sp>
      <p:sp>
        <p:nvSpPr>
          <p:cNvPr id="11" name="TextBox 10">
            <a:extLst>
              <a:ext uri="{FF2B5EF4-FFF2-40B4-BE49-F238E27FC236}">
                <a16:creationId xmlns:a16="http://schemas.microsoft.com/office/drawing/2014/main" id="{ECCD7B9B-CF4D-4370-BA47-59AA42BF1EDE}"/>
              </a:ext>
            </a:extLst>
          </p:cNvPr>
          <p:cNvSpPr txBox="1"/>
          <p:nvPr/>
        </p:nvSpPr>
        <p:spPr>
          <a:xfrm>
            <a:off x="7214393" y="2737484"/>
            <a:ext cx="929482" cy="246221"/>
          </a:xfrm>
          <a:prstGeom prst="rect">
            <a:avLst/>
          </a:prstGeom>
          <a:noFill/>
          <a:scene3d>
            <a:camera prst="orthographicFront">
              <a:rot lat="3000000" lon="1200000" rev="0"/>
            </a:camera>
            <a:lightRig rig="threePt" dir="t"/>
          </a:scene3d>
        </p:spPr>
        <p:txBody>
          <a:bodyPr wrap="square" lIns="0" tIns="0" rIns="0" bIns="0" rtlCol="0">
            <a:spAutoFit/>
          </a:bodyPr>
          <a:lstStyle/>
          <a:p>
            <a:pPr algn="ctr"/>
            <a:r>
              <a:rPr lang="en-US" altLang="ko-KR" sz="1600" b="1" dirty="0">
                <a:solidFill>
                  <a:schemeClr val="bg1"/>
                </a:solidFill>
                <a:latin typeface="Helvetica" pitchFamily="2" charset="0"/>
              </a:rPr>
              <a:t>02</a:t>
            </a:r>
          </a:p>
        </p:txBody>
      </p:sp>
      <p:sp>
        <p:nvSpPr>
          <p:cNvPr id="12" name="TextBox 11">
            <a:extLst>
              <a:ext uri="{FF2B5EF4-FFF2-40B4-BE49-F238E27FC236}">
                <a16:creationId xmlns:a16="http://schemas.microsoft.com/office/drawing/2014/main" id="{E1DB5D55-3B1B-4AD7-9B51-35198FABE520}"/>
              </a:ext>
            </a:extLst>
          </p:cNvPr>
          <p:cNvSpPr txBox="1"/>
          <p:nvPr/>
        </p:nvSpPr>
        <p:spPr>
          <a:xfrm>
            <a:off x="7214393" y="3447356"/>
            <a:ext cx="929482" cy="246221"/>
          </a:xfrm>
          <a:prstGeom prst="rect">
            <a:avLst/>
          </a:prstGeom>
          <a:noFill/>
          <a:scene3d>
            <a:camera prst="orthographicFront">
              <a:rot lat="3000000" lon="1200000" rev="0"/>
            </a:camera>
            <a:lightRig rig="threePt" dir="t"/>
          </a:scene3d>
        </p:spPr>
        <p:txBody>
          <a:bodyPr wrap="square" lIns="0" tIns="0" rIns="0" bIns="0" rtlCol="0">
            <a:spAutoFit/>
          </a:bodyPr>
          <a:lstStyle/>
          <a:p>
            <a:pPr algn="ctr"/>
            <a:r>
              <a:rPr lang="en-US" altLang="ko-KR" sz="1600" b="1" dirty="0">
                <a:solidFill>
                  <a:schemeClr val="bg1"/>
                </a:solidFill>
                <a:latin typeface="Helvetica" pitchFamily="2" charset="0"/>
              </a:rPr>
              <a:t>03</a:t>
            </a:r>
          </a:p>
        </p:txBody>
      </p:sp>
      <p:sp>
        <p:nvSpPr>
          <p:cNvPr id="13" name="TextBox 12">
            <a:extLst>
              <a:ext uri="{FF2B5EF4-FFF2-40B4-BE49-F238E27FC236}">
                <a16:creationId xmlns:a16="http://schemas.microsoft.com/office/drawing/2014/main" id="{000EBAB2-F6F8-428A-ADD1-BF8652773CD4}"/>
              </a:ext>
            </a:extLst>
          </p:cNvPr>
          <p:cNvSpPr txBox="1"/>
          <p:nvPr/>
        </p:nvSpPr>
        <p:spPr>
          <a:xfrm>
            <a:off x="7214393" y="4157228"/>
            <a:ext cx="929482" cy="246221"/>
          </a:xfrm>
          <a:prstGeom prst="rect">
            <a:avLst/>
          </a:prstGeom>
          <a:noFill/>
          <a:scene3d>
            <a:camera prst="orthographicFront">
              <a:rot lat="3000000" lon="1200000" rev="0"/>
            </a:camera>
            <a:lightRig rig="threePt" dir="t"/>
          </a:scene3d>
        </p:spPr>
        <p:txBody>
          <a:bodyPr wrap="square" lIns="0" tIns="0" rIns="0" bIns="0" rtlCol="0">
            <a:spAutoFit/>
          </a:bodyPr>
          <a:lstStyle/>
          <a:p>
            <a:pPr algn="ctr"/>
            <a:r>
              <a:rPr lang="en-US" altLang="ko-KR" sz="1600" b="1" dirty="0">
                <a:solidFill>
                  <a:schemeClr val="bg1"/>
                </a:solidFill>
                <a:latin typeface="Helvetica" pitchFamily="2" charset="0"/>
              </a:rPr>
              <a:t>04</a:t>
            </a:r>
          </a:p>
        </p:txBody>
      </p:sp>
      <p:sp>
        <p:nvSpPr>
          <p:cNvPr id="14" name="TextBox 13">
            <a:extLst>
              <a:ext uri="{FF2B5EF4-FFF2-40B4-BE49-F238E27FC236}">
                <a16:creationId xmlns:a16="http://schemas.microsoft.com/office/drawing/2014/main" id="{785C372A-E30E-49DC-BEBD-339A5F780B23}"/>
              </a:ext>
            </a:extLst>
          </p:cNvPr>
          <p:cNvSpPr txBox="1"/>
          <p:nvPr/>
        </p:nvSpPr>
        <p:spPr>
          <a:xfrm>
            <a:off x="7214393" y="4867100"/>
            <a:ext cx="929482" cy="246221"/>
          </a:xfrm>
          <a:prstGeom prst="rect">
            <a:avLst/>
          </a:prstGeom>
          <a:noFill/>
          <a:scene3d>
            <a:camera prst="orthographicFront">
              <a:rot lat="3000000" lon="1200000" rev="0"/>
            </a:camera>
            <a:lightRig rig="threePt" dir="t"/>
          </a:scene3d>
        </p:spPr>
        <p:txBody>
          <a:bodyPr wrap="square" lIns="0" tIns="0" rIns="0" bIns="0" rtlCol="0">
            <a:spAutoFit/>
          </a:bodyPr>
          <a:lstStyle/>
          <a:p>
            <a:pPr algn="ctr"/>
            <a:r>
              <a:rPr lang="en-US" altLang="ko-KR" sz="1600" b="1" dirty="0">
                <a:solidFill>
                  <a:schemeClr val="bg1"/>
                </a:solidFill>
                <a:latin typeface="Helvetica" pitchFamily="2" charset="0"/>
              </a:rPr>
              <a:t>05</a:t>
            </a:r>
          </a:p>
        </p:txBody>
      </p:sp>
      <p:sp>
        <p:nvSpPr>
          <p:cNvPr id="15" name="TextBox 14">
            <a:extLst>
              <a:ext uri="{FF2B5EF4-FFF2-40B4-BE49-F238E27FC236}">
                <a16:creationId xmlns:a16="http://schemas.microsoft.com/office/drawing/2014/main" id="{2DD863B1-6C90-4064-897E-6EFFD49E48A3}"/>
              </a:ext>
            </a:extLst>
          </p:cNvPr>
          <p:cNvSpPr txBox="1"/>
          <p:nvPr/>
        </p:nvSpPr>
        <p:spPr>
          <a:xfrm>
            <a:off x="7214393" y="5576973"/>
            <a:ext cx="929482" cy="246221"/>
          </a:xfrm>
          <a:prstGeom prst="rect">
            <a:avLst/>
          </a:prstGeom>
          <a:noFill/>
          <a:scene3d>
            <a:camera prst="orthographicFront">
              <a:rot lat="3000000" lon="1200000" rev="0"/>
            </a:camera>
            <a:lightRig rig="threePt" dir="t"/>
          </a:scene3d>
        </p:spPr>
        <p:txBody>
          <a:bodyPr wrap="square" lIns="0" tIns="0" rIns="0" bIns="0" rtlCol="0">
            <a:spAutoFit/>
          </a:bodyPr>
          <a:lstStyle/>
          <a:p>
            <a:pPr algn="ctr"/>
            <a:r>
              <a:rPr lang="en-US" altLang="ko-KR" sz="1600" b="1" dirty="0">
                <a:solidFill>
                  <a:schemeClr val="bg1"/>
                </a:solidFill>
                <a:latin typeface="Helvetica" pitchFamily="2" charset="0"/>
              </a:rPr>
              <a:t>06</a:t>
            </a:r>
          </a:p>
        </p:txBody>
      </p:sp>
      <p:grpSp>
        <p:nvGrpSpPr>
          <p:cNvPr id="16" name="Group 15">
            <a:extLst>
              <a:ext uri="{FF2B5EF4-FFF2-40B4-BE49-F238E27FC236}">
                <a16:creationId xmlns:a16="http://schemas.microsoft.com/office/drawing/2014/main" id="{A7BB8688-4A50-41AD-91DA-FB0EA94D11F1}"/>
              </a:ext>
            </a:extLst>
          </p:cNvPr>
          <p:cNvGrpSpPr/>
          <p:nvPr/>
        </p:nvGrpSpPr>
        <p:grpSpPr>
          <a:xfrm>
            <a:off x="4191000" y="1504171"/>
            <a:ext cx="2614191" cy="370037"/>
            <a:chOff x="5210294" y="837292"/>
            <a:chExt cx="1750034" cy="266626"/>
          </a:xfrm>
        </p:grpSpPr>
        <p:sp>
          <p:nvSpPr>
            <p:cNvPr id="17" name="TextBox 16">
              <a:extLst>
                <a:ext uri="{FF2B5EF4-FFF2-40B4-BE49-F238E27FC236}">
                  <a16:creationId xmlns:a16="http://schemas.microsoft.com/office/drawing/2014/main" id="{6B5EEE85-917C-43AA-ADB8-F3D3DFFC2FAF}"/>
                </a:ext>
              </a:extLst>
            </p:cNvPr>
            <p:cNvSpPr txBox="1"/>
            <p:nvPr/>
          </p:nvSpPr>
          <p:spPr>
            <a:xfrm>
              <a:off x="5210294" y="981947"/>
              <a:ext cx="1750034" cy="121971"/>
            </a:xfrm>
            <a:prstGeom prst="rect">
              <a:avLst/>
            </a:prstGeom>
            <a:noFill/>
          </p:spPr>
          <p:txBody>
            <a:bodyPr wrap="square" lIns="0" tIns="0" rIns="0" bIns="0" rtlCol="0">
              <a:spAutoFit/>
            </a:bodyPr>
            <a:lstStyle/>
            <a:p>
              <a:pPr algn="r"/>
              <a:r>
                <a:rPr lang="en-US" altLang="ko-KR" sz="1100" dirty="0">
                  <a:solidFill>
                    <a:schemeClr val="tx1">
                      <a:lumMod val="75000"/>
                      <a:lumOff val="25000"/>
                    </a:schemeClr>
                  </a:solidFill>
                  <a:latin typeface="Helvetica" pitchFamily="2" charset="0"/>
                  <a:cs typeface="Arial" pitchFamily="34" charset="0"/>
                </a:rPr>
                <a:t>Address types and Transaction Types.</a:t>
              </a:r>
              <a:endParaRPr lang="en-US" altLang="ko-KR" sz="1100" dirty="0">
                <a:solidFill>
                  <a:schemeClr val="tx1">
                    <a:lumMod val="75000"/>
                    <a:lumOff val="25000"/>
                  </a:schemeClr>
                </a:solidFill>
                <a:latin typeface="Helvetica" pitchFamily="2" charset="0"/>
              </a:endParaRPr>
            </a:p>
          </p:txBody>
        </p:sp>
        <p:sp>
          <p:nvSpPr>
            <p:cNvPr id="18" name="TextBox 17">
              <a:extLst>
                <a:ext uri="{FF2B5EF4-FFF2-40B4-BE49-F238E27FC236}">
                  <a16:creationId xmlns:a16="http://schemas.microsoft.com/office/drawing/2014/main" id="{38B745FC-F08D-40A0-A2B3-6B507FF2E28A}"/>
                </a:ext>
              </a:extLst>
            </p:cNvPr>
            <p:cNvSpPr txBox="1"/>
            <p:nvPr/>
          </p:nvSpPr>
          <p:spPr>
            <a:xfrm>
              <a:off x="5218242" y="837292"/>
              <a:ext cx="1742086" cy="155236"/>
            </a:xfrm>
            <a:prstGeom prst="rect">
              <a:avLst/>
            </a:prstGeom>
            <a:noFill/>
          </p:spPr>
          <p:txBody>
            <a:bodyPr wrap="square" lIns="0" tIns="0" rIns="0" bIns="0" rtlCol="0">
              <a:spAutoFit/>
            </a:bodyPr>
            <a:lstStyle/>
            <a:p>
              <a:pPr algn="r"/>
              <a:r>
                <a:rPr lang="en-US" altLang="ko-KR" sz="1400" b="1" dirty="0">
                  <a:solidFill>
                    <a:schemeClr val="tx1">
                      <a:lumMod val="75000"/>
                      <a:lumOff val="25000"/>
                    </a:schemeClr>
                  </a:solidFill>
                  <a:latin typeface="Helvetica" pitchFamily="2" charset="0"/>
                </a:rPr>
                <a:t>Smart Contract </a:t>
              </a:r>
            </a:p>
          </p:txBody>
        </p:sp>
      </p:grpSp>
      <p:grpSp>
        <p:nvGrpSpPr>
          <p:cNvPr id="19" name="Group 18">
            <a:extLst>
              <a:ext uri="{FF2B5EF4-FFF2-40B4-BE49-F238E27FC236}">
                <a16:creationId xmlns:a16="http://schemas.microsoft.com/office/drawing/2014/main" id="{D1D4C098-0F98-40D0-B48B-FB288137A8D2}"/>
              </a:ext>
            </a:extLst>
          </p:cNvPr>
          <p:cNvGrpSpPr/>
          <p:nvPr/>
        </p:nvGrpSpPr>
        <p:grpSpPr>
          <a:xfrm>
            <a:off x="4191000" y="2868321"/>
            <a:ext cx="2614191" cy="370037"/>
            <a:chOff x="5210294" y="837292"/>
            <a:chExt cx="1750034" cy="266626"/>
          </a:xfrm>
        </p:grpSpPr>
        <p:sp>
          <p:nvSpPr>
            <p:cNvPr id="20" name="TextBox 19">
              <a:extLst>
                <a:ext uri="{FF2B5EF4-FFF2-40B4-BE49-F238E27FC236}">
                  <a16:creationId xmlns:a16="http://schemas.microsoft.com/office/drawing/2014/main" id="{7D75EC06-E82C-4311-BA14-7959B5A85545}"/>
                </a:ext>
              </a:extLst>
            </p:cNvPr>
            <p:cNvSpPr txBox="1"/>
            <p:nvPr/>
          </p:nvSpPr>
          <p:spPr>
            <a:xfrm>
              <a:off x="5210294" y="981947"/>
              <a:ext cx="1750034" cy="121971"/>
            </a:xfrm>
            <a:prstGeom prst="rect">
              <a:avLst/>
            </a:prstGeom>
            <a:noFill/>
          </p:spPr>
          <p:txBody>
            <a:bodyPr wrap="square" lIns="0" tIns="0" rIns="0" bIns="0" rtlCol="0">
              <a:spAutoFit/>
            </a:bodyPr>
            <a:lstStyle/>
            <a:p>
              <a:pPr algn="r"/>
              <a:r>
                <a:rPr lang="en-US" altLang="ko-KR" sz="1100" dirty="0">
                  <a:solidFill>
                    <a:schemeClr val="tx1">
                      <a:lumMod val="75000"/>
                      <a:lumOff val="25000"/>
                    </a:schemeClr>
                  </a:solidFill>
                  <a:latin typeface="Helvetica" pitchFamily="2" charset="0"/>
                  <a:cs typeface="Arial" pitchFamily="34" charset="0"/>
                </a:rPr>
                <a:t>Temporal aspect.</a:t>
              </a:r>
              <a:endParaRPr lang="en-US" altLang="ko-KR" sz="1100" dirty="0">
                <a:solidFill>
                  <a:schemeClr val="tx1">
                    <a:lumMod val="75000"/>
                    <a:lumOff val="25000"/>
                  </a:schemeClr>
                </a:solidFill>
                <a:latin typeface="Helvetica" pitchFamily="2" charset="0"/>
              </a:endParaRPr>
            </a:p>
          </p:txBody>
        </p:sp>
        <p:sp>
          <p:nvSpPr>
            <p:cNvPr id="21" name="TextBox 20">
              <a:extLst>
                <a:ext uri="{FF2B5EF4-FFF2-40B4-BE49-F238E27FC236}">
                  <a16:creationId xmlns:a16="http://schemas.microsoft.com/office/drawing/2014/main" id="{FE913BFB-ACD3-4501-9111-FCD25815E466}"/>
                </a:ext>
              </a:extLst>
            </p:cNvPr>
            <p:cNvSpPr txBox="1"/>
            <p:nvPr/>
          </p:nvSpPr>
          <p:spPr>
            <a:xfrm>
              <a:off x="5218242" y="837292"/>
              <a:ext cx="1742086" cy="155236"/>
            </a:xfrm>
            <a:prstGeom prst="rect">
              <a:avLst/>
            </a:prstGeom>
            <a:noFill/>
          </p:spPr>
          <p:txBody>
            <a:bodyPr wrap="square" lIns="0" tIns="0" rIns="0" bIns="0" rtlCol="0">
              <a:spAutoFit/>
            </a:bodyPr>
            <a:lstStyle/>
            <a:p>
              <a:pPr algn="r"/>
              <a:r>
                <a:rPr lang="en-US" altLang="ko-KR" sz="1400" b="1" dirty="0">
                  <a:solidFill>
                    <a:schemeClr val="tx1">
                      <a:lumMod val="75000"/>
                      <a:lumOff val="25000"/>
                    </a:schemeClr>
                  </a:solidFill>
                  <a:latin typeface="Helvetica" pitchFamily="2" charset="0"/>
                </a:rPr>
                <a:t>Time</a:t>
              </a:r>
            </a:p>
          </p:txBody>
        </p:sp>
      </p:grpSp>
      <p:grpSp>
        <p:nvGrpSpPr>
          <p:cNvPr id="22" name="Group 21">
            <a:extLst>
              <a:ext uri="{FF2B5EF4-FFF2-40B4-BE49-F238E27FC236}">
                <a16:creationId xmlns:a16="http://schemas.microsoft.com/office/drawing/2014/main" id="{A00022FB-A5C3-4989-B3EE-19BC4485CA6B}"/>
              </a:ext>
            </a:extLst>
          </p:cNvPr>
          <p:cNvGrpSpPr/>
          <p:nvPr/>
        </p:nvGrpSpPr>
        <p:grpSpPr>
          <a:xfrm>
            <a:off x="4191000" y="4232471"/>
            <a:ext cx="2614191" cy="370037"/>
            <a:chOff x="5210294" y="837292"/>
            <a:chExt cx="1750034" cy="266626"/>
          </a:xfrm>
        </p:grpSpPr>
        <p:sp>
          <p:nvSpPr>
            <p:cNvPr id="23" name="TextBox 22">
              <a:extLst>
                <a:ext uri="{FF2B5EF4-FFF2-40B4-BE49-F238E27FC236}">
                  <a16:creationId xmlns:a16="http://schemas.microsoft.com/office/drawing/2014/main" id="{AF2D1A1A-C80B-4B23-9551-A8A4159420D8}"/>
                </a:ext>
              </a:extLst>
            </p:cNvPr>
            <p:cNvSpPr txBox="1"/>
            <p:nvPr/>
          </p:nvSpPr>
          <p:spPr>
            <a:xfrm>
              <a:off x="5210294" y="981947"/>
              <a:ext cx="1750034" cy="121971"/>
            </a:xfrm>
            <a:prstGeom prst="rect">
              <a:avLst/>
            </a:prstGeom>
            <a:noFill/>
          </p:spPr>
          <p:txBody>
            <a:bodyPr wrap="square" lIns="0" tIns="0" rIns="0" bIns="0" rtlCol="0">
              <a:spAutoFit/>
            </a:bodyPr>
            <a:lstStyle/>
            <a:p>
              <a:pPr algn="r"/>
              <a:r>
                <a:rPr lang="en-US" altLang="ko-KR" sz="1100" dirty="0">
                  <a:solidFill>
                    <a:schemeClr val="tx1">
                      <a:lumMod val="75000"/>
                      <a:lumOff val="25000"/>
                    </a:schemeClr>
                  </a:solidFill>
                  <a:latin typeface="Helvetica" pitchFamily="2" charset="0"/>
                  <a:cs typeface="Arial" pitchFamily="34" charset="0"/>
                </a:rPr>
                <a:t>.</a:t>
              </a:r>
              <a:endParaRPr lang="en-US" altLang="ko-KR" sz="1100" dirty="0">
                <a:solidFill>
                  <a:schemeClr val="tx1">
                    <a:lumMod val="75000"/>
                    <a:lumOff val="25000"/>
                  </a:schemeClr>
                </a:solidFill>
                <a:latin typeface="Helvetica" pitchFamily="2" charset="0"/>
              </a:endParaRPr>
            </a:p>
          </p:txBody>
        </p:sp>
        <p:sp>
          <p:nvSpPr>
            <p:cNvPr id="24" name="TextBox 23">
              <a:extLst>
                <a:ext uri="{FF2B5EF4-FFF2-40B4-BE49-F238E27FC236}">
                  <a16:creationId xmlns:a16="http://schemas.microsoft.com/office/drawing/2014/main" id="{2BB8A510-BD72-41F1-984E-7619BAA232DE}"/>
                </a:ext>
              </a:extLst>
            </p:cNvPr>
            <p:cNvSpPr txBox="1"/>
            <p:nvPr/>
          </p:nvSpPr>
          <p:spPr>
            <a:xfrm>
              <a:off x="5218242" y="837292"/>
              <a:ext cx="1742086" cy="155236"/>
            </a:xfrm>
            <a:prstGeom prst="rect">
              <a:avLst/>
            </a:prstGeom>
            <a:noFill/>
          </p:spPr>
          <p:txBody>
            <a:bodyPr wrap="square" lIns="0" tIns="0" rIns="0" bIns="0" rtlCol="0">
              <a:spAutoFit/>
            </a:bodyPr>
            <a:lstStyle/>
            <a:p>
              <a:pPr algn="r"/>
              <a:r>
                <a:rPr lang="en-US" altLang="ko-KR" sz="1400" b="1" dirty="0">
                  <a:solidFill>
                    <a:schemeClr val="tx1">
                      <a:lumMod val="75000"/>
                      <a:lumOff val="25000"/>
                    </a:schemeClr>
                  </a:solidFill>
                  <a:latin typeface="Helvetica" pitchFamily="2" charset="0"/>
                </a:rPr>
                <a:t>Gas Used and Price</a:t>
              </a:r>
            </a:p>
          </p:txBody>
        </p:sp>
      </p:grpSp>
      <p:grpSp>
        <p:nvGrpSpPr>
          <p:cNvPr id="25" name="Group 24">
            <a:extLst>
              <a:ext uri="{FF2B5EF4-FFF2-40B4-BE49-F238E27FC236}">
                <a16:creationId xmlns:a16="http://schemas.microsoft.com/office/drawing/2014/main" id="{208C69BF-83BD-4E95-8D0F-22578FA45B6E}"/>
              </a:ext>
            </a:extLst>
          </p:cNvPr>
          <p:cNvGrpSpPr/>
          <p:nvPr/>
        </p:nvGrpSpPr>
        <p:grpSpPr>
          <a:xfrm>
            <a:off x="9230046" y="2186249"/>
            <a:ext cx="2440277" cy="589492"/>
            <a:chOff x="5210294" y="837292"/>
            <a:chExt cx="1750034" cy="424752"/>
          </a:xfrm>
        </p:grpSpPr>
        <p:sp>
          <p:nvSpPr>
            <p:cNvPr id="26" name="TextBox 25">
              <a:extLst>
                <a:ext uri="{FF2B5EF4-FFF2-40B4-BE49-F238E27FC236}">
                  <a16:creationId xmlns:a16="http://schemas.microsoft.com/office/drawing/2014/main" id="{A13137D9-AA1A-4668-AF09-1F35ECBCBB53}"/>
                </a:ext>
              </a:extLst>
            </p:cNvPr>
            <p:cNvSpPr txBox="1"/>
            <p:nvPr/>
          </p:nvSpPr>
          <p:spPr>
            <a:xfrm>
              <a:off x="5210294" y="1140073"/>
              <a:ext cx="1750034" cy="121971"/>
            </a:xfrm>
            <a:prstGeom prst="rect">
              <a:avLst/>
            </a:prstGeom>
            <a:noFill/>
          </p:spPr>
          <p:txBody>
            <a:bodyPr wrap="square" lIns="0" tIns="0" rIns="0" bIns="0" rtlCol="0">
              <a:spAutoFit/>
            </a:bodyPr>
            <a:lstStyle/>
            <a:p>
              <a:r>
                <a:rPr lang="en-US" altLang="ko-KR" sz="1100" dirty="0">
                  <a:solidFill>
                    <a:schemeClr val="tx1">
                      <a:lumMod val="75000"/>
                      <a:lumOff val="25000"/>
                    </a:schemeClr>
                  </a:solidFill>
                  <a:latin typeface="Helvetica" pitchFamily="2" charset="0"/>
                  <a:cs typeface="Arial" pitchFamily="34" charset="0"/>
                </a:rPr>
                <a:t>Bi-directional graph.</a:t>
              </a:r>
              <a:endParaRPr lang="en-US" altLang="ko-KR" sz="1100" dirty="0">
                <a:solidFill>
                  <a:schemeClr val="tx1">
                    <a:lumMod val="75000"/>
                    <a:lumOff val="25000"/>
                  </a:schemeClr>
                </a:solidFill>
                <a:latin typeface="Helvetica" pitchFamily="2" charset="0"/>
              </a:endParaRPr>
            </a:p>
          </p:txBody>
        </p:sp>
        <p:sp>
          <p:nvSpPr>
            <p:cNvPr id="27" name="TextBox 26">
              <a:extLst>
                <a:ext uri="{FF2B5EF4-FFF2-40B4-BE49-F238E27FC236}">
                  <a16:creationId xmlns:a16="http://schemas.microsoft.com/office/drawing/2014/main" id="{D29AAB1B-24DE-456F-B0BB-F7DF692929B3}"/>
                </a:ext>
              </a:extLst>
            </p:cNvPr>
            <p:cNvSpPr txBox="1"/>
            <p:nvPr/>
          </p:nvSpPr>
          <p:spPr>
            <a:xfrm>
              <a:off x="5218242" y="837292"/>
              <a:ext cx="1742086" cy="310470"/>
            </a:xfrm>
            <a:prstGeom prst="rect">
              <a:avLst/>
            </a:prstGeom>
            <a:noFill/>
          </p:spPr>
          <p:txBody>
            <a:bodyPr wrap="square" lIns="0" tIns="0" rIns="0" bIns="0" rtlCol="0">
              <a:spAutoFit/>
            </a:bodyPr>
            <a:lstStyle/>
            <a:p>
              <a:r>
                <a:rPr lang="en-US" altLang="ko-KR" sz="1400" b="1" dirty="0">
                  <a:solidFill>
                    <a:schemeClr val="tx1">
                      <a:lumMod val="75000"/>
                      <a:lumOff val="25000"/>
                    </a:schemeClr>
                  </a:solidFill>
                  <a:latin typeface="Helvetica" pitchFamily="2" charset="0"/>
                </a:rPr>
                <a:t>Transactions Sent and Received</a:t>
              </a:r>
            </a:p>
          </p:txBody>
        </p:sp>
      </p:grpSp>
      <p:grpSp>
        <p:nvGrpSpPr>
          <p:cNvPr id="28" name="Group 27">
            <a:extLst>
              <a:ext uri="{FF2B5EF4-FFF2-40B4-BE49-F238E27FC236}">
                <a16:creationId xmlns:a16="http://schemas.microsoft.com/office/drawing/2014/main" id="{ABF9A79C-2F11-4969-B757-C7EC27FE8C44}"/>
              </a:ext>
            </a:extLst>
          </p:cNvPr>
          <p:cNvGrpSpPr/>
          <p:nvPr/>
        </p:nvGrpSpPr>
        <p:grpSpPr>
          <a:xfrm>
            <a:off x="9230046" y="3550397"/>
            <a:ext cx="2440277" cy="370037"/>
            <a:chOff x="5210294" y="837292"/>
            <a:chExt cx="1750034" cy="266626"/>
          </a:xfrm>
        </p:grpSpPr>
        <p:sp>
          <p:nvSpPr>
            <p:cNvPr id="29" name="TextBox 28">
              <a:extLst>
                <a:ext uri="{FF2B5EF4-FFF2-40B4-BE49-F238E27FC236}">
                  <a16:creationId xmlns:a16="http://schemas.microsoft.com/office/drawing/2014/main" id="{AC7E24C9-2BD2-47C2-AD85-8C0AB246D3E0}"/>
                </a:ext>
              </a:extLst>
            </p:cNvPr>
            <p:cNvSpPr txBox="1"/>
            <p:nvPr/>
          </p:nvSpPr>
          <p:spPr>
            <a:xfrm>
              <a:off x="5210294" y="981947"/>
              <a:ext cx="1750034" cy="121971"/>
            </a:xfrm>
            <a:prstGeom prst="rect">
              <a:avLst/>
            </a:prstGeom>
            <a:noFill/>
          </p:spPr>
          <p:txBody>
            <a:bodyPr wrap="square" lIns="0" tIns="0" rIns="0" bIns="0" rtlCol="0">
              <a:spAutoFit/>
            </a:bodyPr>
            <a:lstStyle/>
            <a:p>
              <a:r>
                <a:rPr lang="en-US" altLang="ko-KR" sz="1100" dirty="0">
                  <a:solidFill>
                    <a:schemeClr val="tx1">
                      <a:lumMod val="75000"/>
                      <a:lumOff val="25000"/>
                    </a:schemeClr>
                  </a:solidFill>
                  <a:latin typeface="Helvetica" pitchFamily="2" charset="0"/>
                  <a:cs typeface="Arial" pitchFamily="34" charset="0"/>
                </a:rPr>
                <a:t>Amount of Ether in the transactions.</a:t>
              </a:r>
              <a:endParaRPr lang="en-US" altLang="ko-KR" sz="1100" dirty="0">
                <a:solidFill>
                  <a:schemeClr val="tx1">
                    <a:lumMod val="75000"/>
                    <a:lumOff val="25000"/>
                  </a:schemeClr>
                </a:solidFill>
                <a:latin typeface="Helvetica" pitchFamily="2" charset="0"/>
              </a:endParaRPr>
            </a:p>
          </p:txBody>
        </p:sp>
        <p:sp>
          <p:nvSpPr>
            <p:cNvPr id="30" name="TextBox 29">
              <a:extLst>
                <a:ext uri="{FF2B5EF4-FFF2-40B4-BE49-F238E27FC236}">
                  <a16:creationId xmlns:a16="http://schemas.microsoft.com/office/drawing/2014/main" id="{CD8EBF26-62F7-462E-9359-86F0461217FE}"/>
                </a:ext>
              </a:extLst>
            </p:cNvPr>
            <p:cNvSpPr txBox="1"/>
            <p:nvPr/>
          </p:nvSpPr>
          <p:spPr>
            <a:xfrm>
              <a:off x="5218242" y="837292"/>
              <a:ext cx="1742086" cy="155236"/>
            </a:xfrm>
            <a:prstGeom prst="rect">
              <a:avLst/>
            </a:prstGeom>
            <a:noFill/>
          </p:spPr>
          <p:txBody>
            <a:bodyPr wrap="square" lIns="0" tIns="0" rIns="0" bIns="0" rtlCol="0">
              <a:spAutoFit/>
            </a:bodyPr>
            <a:lstStyle/>
            <a:p>
              <a:r>
                <a:rPr lang="en-US" altLang="ko-KR" sz="1400" b="1" dirty="0">
                  <a:solidFill>
                    <a:schemeClr val="tx1">
                      <a:lumMod val="75000"/>
                      <a:lumOff val="25000"/>
                    </a:schemeClr>
                  </a:solidFill>
                  <a:latin typeface="Helvetica" pitchFamily="2" charset="0"/>
                </a:rPr>
                <a:t>Value</a:t>
              </a:r>
            </a:p>
          </p:txBody>
        </p:sp>
      </p:grpSp>
      <p:sp>
        <p:nvSpPr>
          <p:cNvPr id="33" name="TextBox 32">
            <a:extLst>
              <a:ext uri="{FF2B5EF4-FFF2-40B4-BE49-F238E27FC236}">
                <a16:creationId xmlns:a16="http://schemas.microsoft.com/office/drawing/2014/main" id="{0B238DB6-EFDB-4B83-A915-DBCFE1F633CA}"/>
              </a:ext>
            </a:extLst>
          </p:cNvPr>
          <p:cNvSpPr txBox="1"/>
          <p:nvPr/>
        </p:nvSpPr>
        <p:spPr>
          <a:xfrm>
            <a:off x="9241129" y="4914549"/>
            <a:ext cx="2429194" cy="430885"/>
          </a:xfrm>
          <a:prstGeom prst="rect">
            <a:avLst/>
          </a:prstGeom>
          <a:noFill/>
        </p:spPr>
        <p:txBody>
          <a:bodyPr wrap="square" lIns="0" tIns="0" rIns="0" bIns="0" rtlCol="0">
            <a:spAutoFit/>
          </a:bodyPr>
          <a:lstStyle/>
          <a:p>
            <a:r>
              <a:rPr lang="en-US" altLang="ko-KR" sz="1400" b="1" dirty="0">
                <a:solidFill>
                  <a:schemeClr val="tx1">
                    <a:lumMod val="75000"/>
                    <a:lumOff val="25000"/>
                  </a:schemeClr>
                </a:solidFill>
                <a:latin typeface="Helvetica" pitchFamily="2" charset="0"/>
              </a:rPr>
              <a:t>Failed and Error Transactions</a:t>
            </a:r>
          </a:p>
        </p:txBody>
      </p:sp>
      <p:sp>
        <p:nvSpPr>
          <p:cNvPr id="34" name="Title 5">
            <a:extLst>
              <a:ext uri="{FF2B5EF4-FFF2-40B4-BE49-F238E27FC236}">
                <a16:creationId xmlns:a16="http://schemas.microsoft.com/office/drawing/2014/main" id="{2CCD5AA6-98A3-463B-A2EE-32AA0516F9A8}"/>
              </a:ext>
            </a:extLst>
          </p:cNvPr>
          <p:cNvSpPr txBox="1">
            <a:spLocks/>
          </p:cNvSpPr>
          <p:nvPr/>
        </p:nvSpPr>
        <p:spPr>
          <a:xfrm>
            <a:off x="489555" y="512900"/>
            <a:ext cx="3096519" cy="1514712"/>
          </a:xfrm>
          <a:prstGeom prst="rect">
            <a:avLst/>
          </a:prstGeom>
        </p:spPr>
        <p:txBody>
          <a:bodyPr vert="horz" wrap="square" lIns="0" tIns="252000" rIns="0" bIns="10800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Helvetica" pitchFamily="2" charset="0"/>
              </a:rPr>
              <a:t>Feature Engineering</a:t>
            </a:r>
          </a:p>
        </p:txBody>
      </p:sp>
    </p:spTree>
    <p:extLst>
      <p:ext uri="{BB962C8B-B14F-4D97-AF65-F5344CB8AC3E}">
        <p14:creationId xmlns:p14="http://schemas.microsoft.com/office/powerpoint/2010/main" val="184736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F338A48-0916-4198-ADDA-A06D1869CBC2}"/>
              </a:ext>
            </a:extLst>
          </p:cNvPr>
          <p:cNvSpPr txBox="1"/>
          <p:nvPr/>
        </p:nvSpPr>
        <p:spPr>
          <a:xfrm>
            <a:off x="712188" y="1868920"/>
            <a:ext cx="1773489" cy="470890"/>
          </a:xfrm>
          <a:prstGeom prst="rect">
            <a:avLst/>
          </a:prstGeom>
          <a:noFill/>
        </p:spPr>
        <p:txBody>
          <a:bodyPr lIns="0" anchor="ctr"/>
          <a:lstStyle>
            <a:lvl1pPr indent="0">
              <a:spcBef>
                <a:spcPct val="20000"/>
              </a:spcBef>
              <a:buFontTx/>
              <a:buNone/>
              <a:defRPr sz="2400" b="1" baseline="0">
                <a:solidFill>
                  <a:schemeClr val="bg1"/>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altLang="ko-KR" sz="3200" dirty="0">
                <a:latin typeface="Helvetica" pitchFamily="2" charset="0"/>
              </a:rPr>
              <a:t>Account</a:t>
            </a:r>
          </a:p>
        </p:txBody>
      </p:sp>
      <p:sp>
        <p:nvSpPr>
          <p:cNvPr id="17" name="직사각형 16">
            <a:extLst>
              <a:ext uri="{FF2B5EF4-FFF2-40B4-BE49-F238E27FC236}">
                <a16:creationId xmlns:a16="http://schemas.microsoft.com/office/drawing/2014/main" id="{2BB773E5-75B1-4538-BD0F-2C1861579425}"/>
              </a:ext>
            </a:extLst>
          </p:cNvPr>
          <p:cNvSpPr/>
          <p:nvPr/>
        </p:nvSpPr>
        <p:spPr>
          <a:xfrm>
            <a:off x="712188" y="2349859"/>
            <a:ext cx="4115844" cy="470890"/>
          </a:xfrm>
          <a:prstGeom prst="rect">
            <a:avLst/>
          </a:prstGeom>
          <a:noFill/>
        </p:spPr>
        <p:txBody>
          <a:bodyPr lIns="0" anchor="ctr"/>
          <a:lstStyle/>
          <a:p>
            <a:r>
              <a:rPr lang="en-US" altLang="ko-KR" sz="3200" b="1" dirty="0">
                <a:solidFill>
                  <a:schemeClr val="accent2"/>
                </a:solidFill>
                <a:latin typeface="Helvetica" pitchFamily="2" charset="0"/>
              </a:rPr>
              <a:t>Smart Contract (SC)</a:t>
            </a:r>
          </a:p>
        </p:txBody>
      </p:sp>
      <p:sp>
        <p:nvSpPr>
          <p:cNvPr id="18" name="직사각형 17">
            <a:extLst>
              <a:ext uri="{FF2B5EF4-FFF2-40B4-BE49-F238E27FC236}">
                <a16:creationId xmlns:a16="http://schemas.microsoft.com/office/drawing/2014/main" id="{5ED252D9-46F1-4F8E-9277-8938F8563BDF}"/>
              </a:ext>
            </a:extLst>
          </p:cNvPr>
          <p:cNvSpPr/>
          <p:nvPr/>
        </p:nvSpPr>
        <p:spPr>
          <a:xfrm>
            <a:off x="712187" y="2830797"/>
            <a:ext cx="5859301" cy="555398"/>
          </a:xfrm>
          <a:prstGeom prst="rect">
            <a:avLst/>
          </a:prstGeom>
          <a:noFill/>
        </p:spPr>
        <p:txBody>
          <a:bodyPr lIns="0" anchor="ctr"/>
          <a:lstStyle/>
          <a:p>
            <a:r>
              <a:rPr lang="en-US" altLang="ko-KR" sz="3200" b="1" dirty="0">
                <a:solidFill>
                  <a:schemeClr val="bg1"/>
                </a:solidFill>
                <a:latin typeface="Helvetica" pitchFamily="2" charset="0"/>
              </a:rPr>
              <a:t>Externally Owned (EOA)</a:t>
            </a:r>
          </a:p>
        </p:txBody>
      </p:sp>
      <p:sp>
        <p:nvSpPr>
          <p:cNvPr id="11" name="TextBox 10">
            <a:extLst>
              <a:ext uri="{FF2B5EF4-FFF2-40B4-BE49-F238E27FC236}">
                <a16:creationId xmlns:a16="http://schemas.microsoft.com/office/drawing/2014/main" id="{9F2CD741-4E4F-407D-9EC5-60082ACF8B81}"/>
              </a:ext>
            </a:extLst>
          </p:cNvPr>
          <p:cNvSpPr txBox="1"/>
          <p:nvPr/>
        </p:nvSpPr>
        <p:spPr>
          <a:xfrm>
            <a:off x="712187" y="3867134"/>
            <a:ext cx="3888387" cy="1015663"/>
          </a:xfrm>
          <a:prstGeom prst="rect">
            <a:avLst/>
          </a:prstGeom>
          <a:noFill/>
        </p:spPr>
        <p:txBody>
          <a:bodyPr wrap="square" rtlCol="0">
            <a:spAutoFit/>
          </a:bodyPr>
          <a:lstStyle/>
          <a:p>
            <a:r>
              <a:rPr lang="en-US" altLang="ko-KR" sz="1200" dirty="0">
                <a:solidFill>
                  <a:schemeClr val="tx1">
                    <a:lumMod val="75000"/>
                    <a:lumOff val="25000"/>
                  </a:schemeClr>
                </a:solidFill>
                <a:latin typeface="Helvetica" pitchFamily="2" charset="0"/>
                <a:cs typeface="Arial" pitchFamily="34" charset="0"/>
              </a:rPr>
              <a:t>Many of malicious addresses are not SC accounts, SC accounts can be malicious.</a:t>
            </a:r>
          </a:p>
          <a:p>
            <a:endParaRPr lang="en-US" altLang="ko-KR" sz="1200" dirty="0">
              <a:solidFill>
                <a:schemeClr val="tx1">
                  <a:lumMod val="75000"/>
                  <a:lumOff val="25000"/>
                </a:schemeClr>
              </a:solidFill>
              <a:latin typeface="Helvetica" pitchFamily="2" charset="0"/>
              <a:cs typeface="Arial" pitchFamily="34" charset="0"/>
            </a:endParaRPr>
          </a:p>
          <a:p>
            <a:r>
              <a:rPr lang="en-US" altLang="ko-KR" sz="1200" dirty="0">
                <a:solidFill>
                  <a:schemeClr val="tx1">
                    <a:lumMod val="75000"/>
                    <a:lumOff val="25000"/>
                  </a:schemeClr>
                </a:solidFill>
                <a:latin typeface="Helvetica" pitchFamily="2" charset="0"/>
                <a:cs typeface="Arial" pitchFamily="34" charset="0"/>
              </a:rPr>
              <a:t>Malicious EOA accounts tend not to run on smart contract.</a:t>
            </a:r>
          </a:p>
        </p:txBody>
      </p:sp>
      <p:sp>
        <p:nvSpPr>
          <p:cNvPr id="3" name="텍스트 개체 틀 2">
            <a:extLst>
              <a:ext uri="{FF2B5EF4-FFF2-40B4-BE49-F238E27FC236}">
                <a16:creationId xmlns:a16="http://schemas.microsoft.com/office/drawing/2014/main" id="{68C65A47-7E59-4FFD-8605-2F00E5380570}"/>
              </a:ext>
            </a:extLst>
          </p:cNvPr>
          <p:cNvSpPr>
            <a:spLocks noGrp="1"/>
          </p:cNvSpPr>
          <p:nvPr>
            <p:ph type="body" sz="quarter" idx="10"/>
          </p:nvPr>
        </p:nvSpPr>
        <p:spPr>
          <a:xfrm>
            <a:off x="597529" y="328764"/>
            <a:ext cx="9907439" cy="724247"/>
          </a:xfrm>
        </p:spPr>
        <p:txBody>
          <a:bodyPr/>
          <a:lstStyle/>
          <a:p>
            <a:r>
              <a:rPr lang="en-US" altLang="ko-KR" dirty="0">
                <a:latin typeface="Helvetica" pitchFamily="2" charset="0"/>
              </a:rPr>
              <a:t>Exploratory Data Analysis</a:t>
            </a:r>
            <a:endParaRPr lang="ko-KR" altLang="en-US" dirty="0">
              <a:latin typeface="Helvetica" pitchFamily="2" charset="0"/>
            </a:endParaRPr>
          </a:p>
        </p:txBody>
      </p:sp>
      <p:pic>
        <p:nvPicPr>
          <p:cNvPr id="32" name="Picture 31" descr="Chart, histogram&#10;&#10;Description automatically generated">
            <a:extLst>
              <a:ext uri="{FF2B5EF4-FFF2-40B4-BE49-F238E27FC236}">
                <a16:creationId xmlns:a16="http://schemas.microsoft.com/office/drawing/2014/main" id="{3582EDF7-431B-C714-9B7C-78ED713B67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2612" y="1460501"/>
            <a:ext cx="5537200" cy="2082800"/>
          </a:xfrm>
          <a:prstGeom prst="rect">
            <a:avLst/>
          </a:prstGeom>
        </p:spPr>
      </p:pic>
      <p:pic>
        <p:nvPicPr>
          <p:cNvPr id="34" name="Picture 33" descr="Chart, histogram&#10;&#10;Description automatically generated">
            <a:extLst>
              <a:ext uri="{FF2B5EF4-FFF2-40B4-BE49-F238E27FC236}">
                <a16:creationId xmlns:a16="http://schemas.microsoft.com/office/drawing/2014/main" id="{16EC3198-8675-20A2-7F91-2DB05FA2EC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0458" y="3555493"/>
            <a:ext cx="5689600" cy="2197100"/>
          </a:xfrm>
          <a:prstGeom prst="rect">
            <a:avLst/>
          </a:prstGeom>
        </p:spPr>
      </p:pic>
    </p:spTree>
    <p:extLst>
      <p:ext uri="{BB962C8B-B14F-4D97-AF65-F5344CB8AC3E}">
        <p14:creationId xmlns:p14="http://schemas.microsoft.com/office/powerpoint/2010/main" val="2511330642"/>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25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p:tgtEl>
                                          <p:spTgt spid="16"/>
                                        </p:tgtEl>
                                        <p:attrNameLst>
                                          <p:attrName>ppt_x</p:attrName>
                                        </p:attrNameLst>
                                      </p:cBhvr>
                                      <p:tavLst>
                                        <p:tav tm="0">
                                          <p:val>
                                            <p:strVal val="#ppt_x+#ppt_w*1.125000"/>
                                          </p:val>
                                        </p:tav>
                                        <p:tav tm="100000">
                                          <p:val>
                                            <p:strVal val="#ppt_x"/>
                                          </p:val>
                                        </p:tav>
                                      </p:tavLst>
                                    </p:anim>
                                    <p:animEffect transition="in" filter="wipe(left)">
                                      <p:cBhvr>
                                        <p:cTn id="8" dur="500"/>
                                        <p:tgtEl>
                                          <p:spTgt spid="16"/>
                                        </p:tgtEl>
                                      </p:cBhvr>
                                    </p:animEffect>
                                  </p:childTnLst>
                                </p:cTn>
                              </p:par>
                              <p:par>
                                <p:cTn id="9" presetID="12" presetClass="entr" presetSubtype="2"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p:tgtEl>
                                          <p:spTgt spid="17"/>
                                        </p:tgtEl>
                                        <p:attrNameLst>
                                          <p:attrName>ppt_x</p:attrName>
                                        </p:attrNameLst>
                                      </p:cBhvr>
                                      <p:tavLst>
                                        <p:tav tm="0">
                                          <p:val>
                                            <p:strVal val="#ppt_x+#ppt_w*1.125000"/>
                                          </p:val>
                                        </p:tav>
                                        <p:tav tm="100000">
                                          <p:val>
                                            <p:strVal val="#ppt_x"/>
                                          </p:val>
                                        </p:tav>
                                      </p:tavLst>
                                    </p:anim>
                                    <p:animEffect transition="in" filter="wipe(left)">
                                      <p:cBhvr>
                                        <p:cTn id="12" dur="500"/>
                                        <p:tgtEl>
                                          <p:spTgt spid="17"/>
                                        </p:tgtEl>
                                      </p:cBhvr>
                                    </p:animEffect>
                                  </p:childTnLst>
                                </p:cTn>
                              </p:par>
                              <p:par>
                                <p:cTn id="13" presetID="12" presetClass="entr" presetSubtype="2" fill="hold" grpId="0" nodeType="withEffect">
                                  <p:stCondLst>
                                    <p:cond delay="75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p:tgtEl>
                                          <p:spTgt spid="18"/>
                                        </p:tgtEl>
                                        <p:attrNameLst>
                                          <p:attrName>ppt_x</p:attrName>
                                        </p:attrNameLst>
                                      </p:cBhvr>
                                      <p:tavLst>
                                        <p:tav tm="0">
                                          <p:val>
                                            <p:strVal val="#ppt_x+#ppt_w*1.125000"/>
                                          </p:val>
                                        </p:tav>
                                        <p:tav tm="100000">
                                          <p:val>
                                            <p:strVal val="#ppt_x"/>
                                          </p:val>
                                        </p:tav>
                                      </p:tavLst>
                                    </p:anim>
                                    <p:animEffect transition="in" filter="wipe(left)">
                                      <p:cBhvr>
                                        <p:cTn id="16" dur="500"/>
                                        <p:tgtEl>
                                          <p:spTgt spid="18"/>
                                        </p:tgtEl>
                                      </p:cBhvr>
                                    </p:animEffect>
                                  </p:childTnLst>
                                </p:cTn>
                              </p:par>
                              <p:par>
                                <p:cTn id="17" presetID="12" presetClass="entr" presetSubtype="2" fill="hold" grpId="0" nodeType="withEffect">
                                  <p:stCondLst>
                                    <p:cond delay="10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p:tgtEl>
                                          <p:spTgt spid="11"/>
                                        </p:tgtEl>
                                        <p:attrNameLst>
                                          <p:attrName>ppt_x</p:attrName>
                                        </p:attrNameLst>
                                      </p:cBhvr>
                                      <p:tavLst>
                                        <p:tav tm="0">
                                          <p:val>
                                            <p:strVal val="#ppt_x+#ppt_w*1.125000"/>
                                          </p:val>
                                        </p:tav>
                                        <p:tav tm="100000">
                                          <p:val>
                                            <p:strVal val="#ppt_x"/>
                                          </p:val>
                                        </p:tav>
                                      </p:tavLst>
                                    </p:anim>
                                    <p:animEffect transition="in" filter="wipe(left)">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F338A48-0916-4198-ADDA-A06D1869CBC2}"/>
              </a:ext>
            </a:extLst>
          </p:cNvPr>
          <p:cNvSpPr txBox="1"/>
          <p:nvPr/>
        </p:nvSpPr>
        <p:spPr>
          <a:xfrm>
            <a:off x="712188" y="1868920"/>
            <a:ext cx="2847876" cy="396430"/>
          </a:xfrm>
          <a:prstGeom prst="rect">
            <a:avLst/>
          </a:prstGeom>
          <a:noFill/>
        </p:spPr>
        <p:txBody>
          <a:bodyPr lIns="0" anchor="ctr"/>
          <a:lstStyle>
            <a:lvl1pPr indent="0">
              <a:spcBef>
                <a:spcPct val="20000"/>
              </a:spcBef>
              <a:buFontTx/>
              <a:buNone/>
              <a:defRPr sz="2400" b="1" baseline="0">
                <a:solidFill>
                  <a:schemeClr val="bg1"/>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altLang="ko-KR" sz="3200" dirty="0">
                <a:latin typeface="Helvetica" pitchFamily="2" charset="0"/>
              </a:rPr>
              <a:t>Transactions</a:t>
            </a:r>
          </a:p>
        </p:txBody>
      </p:sp>
      <p:sp>
        <p:nvSpPr>
          <p:cNvPr id="17" name="직사각형 16">
            <a:extLst>
              <a:ext uri="{FF2B5EF4-FFF2-40B4-BE49-F238E27FC236}">
                <a16:creationId xmlns:a16="http://schemas.microsoft.com/office/drawing/2014/main" id="{2BB773E5-75B1-4538-BD0F-2C1861579425}"/>
              </a:ext>
            </a:extLst>
          </p:cNvPr>
          <p:cNvSpPr/>
          <p:nvPr/>
        </p:nvSpPr>
        <p:spPr>
          <a:xfrm>
            <a:off x="712188" y="2349859"/>
            <a:ext cx="2590708" cy="470890"/>
          </a:xfrm>
          <a:prstGeom prst="rect">
            <a:avLst/>
          </a:prstGeom>
          <a:noFill/>
        </p:spPr>
        <p:txBody>
          <a:bodyPr lIns="0" anchor="ctr"/>
          <a:lstStyle/>
          <a:p>
            <a:r>
              <a:rPr lang="en-US" altLang="ko-KR" sz="3200" b="1" dirty="0">
                <a:solidFill>
                  <a:schemeClr val="accent2"/>
                </a:solidFill>
                <a:latin typeface="Helvetica" pitchFamily="2" charset="0"/>
              </a:rPr>
              <a:t>Sent</a:t>
            </a:r>
          </a:p>
        </p:txBody>
      </p:sp>
      <p:sp>
        <p:nvSpPr>
          <p:cNvPr id="18" name="직사각형 17">
            <a:extLst>
              <a:ext uri="{FF2B5EF4-FFF2-40B4-BE49-F238E27FC236}">
                <a16:creationId xmlns:a16="http://schemas.microsoft.com/office/drawing/2014/main" id="{5ED252D9-46F1-4F8E-9277-8938F8563BDF}"/>
              </a:ext>
            </a:extLst>
          </p:cNvPr>
          <p:cNvSpPr/>
          <p:nvPr/>
        </p:nvSpPr>
        <p:spPr>
          <a:xfrm>
            <a:off x="712188" y="2830797"/>
            <a:ext cx="3244482" cy="470890"/>
          </a:xfrm>
          <a:prstGeom prst="rect">
            <a:avLst/>
          </a:prstGeom>
          <a:noFill/>
        </p:spPr>
        <p:txBody>
          <a:bodyPr lIns="0" anchor="ctr"/>
          <a:lstStyle/>
          <a:p>
            <a:r>
              <a:rPr lang="en-US" altLang="ko-KR" sz="3200" b="1" dirty="0">
                <a:solidFill>
                  <a:schemeClr val="bg1"/>
                </a:solidFill>
                <a:latin typeface="Helvetica" pitchFamily="2" charset="0"/>
              </a:rPr>
              <a:t>Received</a:t>
            </a:r>
          </a:p>
        </p:txBody>
      </p:sp>
      <p:sp>
        <p:nvSpPr>
          <p:cNvPr id="11" name="TextBox 10">
            <a:extLst>
              <a:ext uri="{FF2B5EF4-FFF2-40B4-BE49-F238E27FC236}">
                <a16:creationId xmlns:a16="http://schemas.microsoft.com/office/drawing/2014/main" id="{9F2CD741-4E4F-407D-9EC5-60082ACF8B81}"/>
              </a:ext>
            </a:extLst>
          </p:cNvPr>
          <p:cNvSpPr txBox="1"/>
          <p:nvPr/>
        </p:nvSpPr>
        <p:spPr>
          <a:xfrm>
            <a:off x="712187" y="3867134"/>
            <a:ext cx="3888387" cy="461665"/>
          </a:xfrm>
          <a:prstGeom prst="rect">
            <a:avLst/>
          </a:prstGeom>
          <a:noFill/>
        </p:spPr>
        <p:txBody>
          <a:bodyPr wrap="square" rtlCol="0">
            <a:spAutoFit/>
          </a:bodyPr>
          <a:lstStyle/>
          <a:p>
            <a:r>
              <a:rPr lang="en-US" altLang="ko-KR" sz="1200" dirty="0">
                <a:solidFill>
                  <a:schemeClr val="tx1">
                    <a:lumMod val="75000"/>
                    <a:lumOff val="25000"/>
                  </a:schemeClr>
                </a:solidFill>
                <a:latin typeface="Helvetica" pitchFamily="2" charset="0"/>
                <a:cs typeface="Arial" pitchFamily="34" charset="0"/>
              </a:rPr>
              <a:t>Malicious addresses have much more transactions received than sent, compared to normal addresses.</a:t>
            </a:r>
          </a:p>
        </p:txBody>
      </p:sp>
      <p:sp>
        <p:nvSpPr>
          <p:cNvPr id="3" name="텍스트 개체 틀 2">
            <a:extLst>
              <a:ext uri="{FF2B5EF4-FFF2-40B4-BE49-F238E27FC236}">
                <a16:creationId xmlns:a16="http://schemas.microsoft.com/office/drawing/2014/main" id="{68C65A47-7E59-4FFD-8605-2F00E5380570}"/>
              </a:ext>
            </a:extLst>
          </p:cNvPr>
          <p:cNvSpPr>
            <a:spLocks noGrp="1"/>
          </p:cNvSpPr>
          <p:nvPr>
            <p:ph type="body" sz="quarter" idx="10"/>
          </p:nvPr>
        </p:nvSpPr>
        <p:spPr>
          <a:xfrm>
            <a:off x="597529" y="328764"/>
            <a:ext cx="9907439" cy="724247"/>
          </a:xfrm>
        </p:spPr>
        <p:txBody>
          <a:bodyPr/>
          <a:lstStyle/>
          <a:p>
            <a:r>
              <a:rPr lang="en-US" altLang="ko-KR" dirty="0">
                <a:latin typeface="Helvetica" pitchFamily="2" charset="0"/>
              </a:rPr>
              <a:t>Exploratory Data Analysis</a:t>
            </a:r>
            <a:endParaRPr lang="ko-KR" altLang="en-US" dirty="0">
              <a:latin typeface="Helvetica" pitchFamily="2" charset="0"/>
            </a:endParaRPr>
          </a:p>
        </p:txBody>
      </p:sp>
      <p:pic>
        <p:nvPicPr>
          <p:cNvPr id="4" name="Picture 3" descr="Chart, histogram&#10;&#10;Description automatically generated">
            <a:extLst>
              <a:ext uri="{FF2B5EF4-FFF2-40B4-BE49-F238E27FC236}">
                <a16:creationId xmlns:a16="http://schemas.microsoft.com/office/drawing/2014/main" id="{E5ED69CB-6D79-FD77-DB07-57810E2125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7629" y="1449132"/>
            <a:ext cx="5664200" cy="2095500"/>
          </a:xfrm>
          <a:prstGeom prst="rect">
            <a:avLst/>
          </a:prstGeom>
        </p:spPr>
      </p:pic>
      <p:pic>
        <p:nvPicPr>
          <p:cNvPr id="6" name="Picture 5" descr="Chart, histogram&#10;&#10;Description automatically generated">
            <a:extLst>
              <a:ext uri="{FF2B5EF4-FFF2-40B4-BE49-F238E27FC236}">
                <a16:creationId xmlns:a16="http://schemas.microsoft.com/office/drawing/2014/main" id="{35B4C899-6086-4A7C-155A-C6BC11571D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6829" y="3556824"/>
            <a:ext cx="5715000" cy="2133600"/>
          </a:xfrm>
          <a:prstGeom prst="rect">
            <a:avLst/>
          </a:prstGeom>
        </p:spPr>
      </p:pic>
    </p:spTree>
    <p:extLst>
      <p:ext uri="{BB962C8B-B14F-4D97-AF65-F5344CB8AC3E}">
        <p14:creationId xmlns:p14="http://schemas.microsoft.com/office/powerpoint/2010/main" val="4186497598"/>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25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p:tgtEl>
                                          <p:spTgt spid="16"/>
                                        </p:tgtEl>
                                        <p:attrNameLst>
                                          <p:attrName>ppt_x</p:attrName>
                                        </p:attrNameLst>
                                      </p:cBhvr>
                                      <p:tavLst>
                                        <p:tav tm="0">
                                          <p:val>
                                            <p:strVal val="#ppt_x+#ppt_w*1.125000"/>
                                          </p:val>
                                        </p:tav>
                                        <p:tav tm="100000">
                                          <p:val>
                                            <p:strVal val="#ppt_x"/>
                                          </p:val>
                                        </p:tav>
                                      </p:tavLst>
                                    </p:anim>
                                    <p:animEffect transition="in" filter="wipe(left)">
                                      <p:cBhvr>
                                        <p:cTn id="8" dur="500"/>
                                        <p:tgtEl>
                                          <p:spTgt spid="16"/>
                                        </p:tgtEl>
                                      </p:cBhvr>
                                    </p:animEffect>
                                  </p:childTnLst>
                                </p:cTn>
                              </p:par>
                              <p:par>
                                <p:cTn id="9" presetID="12" presetClass="entr" presetSubtype="2"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p:tgtEl>
                                          <p:spTgt spid="17"/>
                                        </p:tgtEl>
                                        <p:attrNameLst>
                                          <p:attrName>ppt_x</p:attrName>
                                        </p:attrNameLst>
                                      </p:cBhvr>
                                      <p:tavLst>
                                        <p:tav tm="0">
                                          <p:val>
                                            <p:strVal val="#ppt_x+#ppt_w*1.125000"/>
                                          </p:val>
                                        </p:tav>
                                        <p:tav tm="100000">
                                          <p:val>
                                            <p:strVal val="#ppt_x"/>
                                          </p:val>
                                        </p:tav>
                                      </p:tavLst>
                                    </p:anim>
                                    <p:animEffect transition="in" filter="wipe(left)">
                                      <p:cBhvr>
                                        <p:cTn id="12" dur="500"/>
                                        <p:tgtEl>
                                          <p:spTgt spid="17"/>
                                        </p:tgtEl>
                                      </p:cBhvr>
                                    </p:animEffect>
                                  </p:childTnLst>
                                </p:cTn>
                              </p:par>
                              <p:par>
                                <p:cTn id="13" presetID="12" presetClass="entr" presetSubtype="2" fill="hold" grpId="0" nodeType="withEffect">
                                  <p:stCondLst>
                                    <p:cond delay="75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p:tgtEl>
                                          <p:spTgt spid="18"/>
                                        </p:tgtEl>
                                        <p:attrNameLst>
                                          <p:attrName>ppt_x</p:attrName>
                                        </p:attrNameLst>
                                      </p:cBhvr>
                                      <p:tavLst>
                                        <p:tav tm="0">
                                          <p:val>
                                            <p:strVal val="#ppt_x+#ppt_w*1.125000"/>
                                          </p:val>
                                        </p:tav>
                                        <p:tav tm="100000">
                                          <p:val>
                                            <p:strVal val="#ppt_x"/>
                                          </p:val>
                                        </p:tav>
                                      </p:tavLst>
                                    </p:anim>
                                    <p:animEffect transition="in" filter="wipe(left)">
                                      <p:cBhvr>
                                        <p:cTn id="16" dur="500"/>
                                        <p:tgtEl>
                                          <p:spTgt spid="18"/>
                                        </p:tgtEl>
                                      </p:cBhvr>
                                    </p:animEffect>
                                  </p:childTnLst>
                                </p:cTn>
                              </p:par>
                              <p:par>
                                <p:cTn id="17" presetID="12" presetClass="entr" presetSubtype="2" fill="hold" grpId="0" nodeType="withEffect">
                                  <p:stCondLst>
                                    <p:cond delay="10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p:tgtEl>
                                          <p:spTgt spid="11"/>
                                        </p:tgtEl>
                                        <p:attrNameLst>
                                          <p:attrName>ppt_x</p:attrName>
                                        </p:attrNameLst>
                                      </p:cBhvr>
                                      <p:tavLst>
                                        <p:tav tm="0">
                                          <p:val>
                                            <p:strVal val="#ppt_x+#ppt_w*1.125000"/>
                                          </p:val>
                                        </p:tav>
                                        <p:tav tm="100000">
                                          <p:val>
                                            <p:strVal val="#ppt_x"/>
                                          </p:val>
                                        </p:tav>
                                      </p:tavLst>
                                    </p:anim>
                                    <p:animEffect transition="in" filter="wipe(left)">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1" grpId="0"/>
    </p:bldLst>
  </p:timing>
</p:sld>
</file>

<file path=ppt/theme/theme1.xml><?xml version="1.0" encoding="utf-8"?>
<a:theme xmlns:a="http://schemas.openxmlformats.org/drawingml/2006/main" name="Cover and End Slide Master">
  <a:themeElements>
    <a:clrScheme name="ALLPPT-403">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403">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4663</TotalTime>
  <Words>1741</Words>
  <Application>Microsoft Macintosh PowerPoint</Application>
  <PresentationFormat>Widescreen</PresentationFormat>
  <Paragraphs>344</Paragraphs>
  <Slides>22</Slides>
  <Notes>19</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22</vt:i4>
      </vt:variant>
    </vt:vector>
  </HeadingPairs>
  <TitlesOfParts>
    <vt:vector size="28" baseType="lpstr">
      <vt:lpstr>Arial</vt:lpstr>
      <vt:lpstr>Calibri</vt:lpstr>
      <vt:lpstr>Helvetica</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Yichun Xie</cp:lastModifiedBy>
  <cp:revision>91</cp:revision>
  <dcterms:created xsi:type="dcterms:W3CDTF">2020-01-20T05:08:25Z</dcterms:created>
  <dcterms:modified xsi:type="dcterms:W3CDTF">2022-06-21T12:31:46Z</dcterms:modified>
</cp:coreProperties>
</file>