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81" r:id="rId5"/>
    <p:sldId id="284" r:id="rId6"/>
    <p:sldId id="280" r:id="rId7"/>
    <p:sldId id="278" r:id="rId8"/>
    <p:sldId id="261" r:id="rId9"/>
    <p:sldId id="273" r:id="rId10"/>
    <p:sldId id="279" r:id="rId11"/>
    <p:sldId id="265" r:id="rId12"/>
    <p:sldId id="277" r:id="rId13"/>
    <p:sldId id="266" r:id="rId14"/>
    <p:sldId id="268" r:id="rId15"/>
    <p:sldId id="292" r:id="rId16"/>
    <p:sldId id="282" r:id="rId17"/>
    <p:sldId id="293" r:id="rId18"/>
    <p:sldId id="296" r:id="rId19"/>
    <p:sldId id="298"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109" d="100"/>
          <a:sy n="109" d="100"/>
        </p:scale>
        <p:origin x="672" y="12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25EFA-4490-43A8-9A75-BAE80B24B572}" type="doc">
      <dgm:prSet loTypeId="urn:microsoft.com/office/officeart/2008/layout/AlternatingHexagons" loCatId="list" qsTypeId="urn:microsoft.com/office/officeart/2005/8/quickstyle/simple4" qsCatId="simple" csTypeId="urn:microsoft.com/office/officeart/2005/8/colors/accent2_2" csCatId="accent2" phldr="1"/>
      <dgm:spPr/>
      <dgm:t>
        <a:bodyPr/>
        <a:lstStyle/>
        <a:p>
          <a:endParaRPr lang="en-US"/>
        </a:p>
      </dgm:t>
    </dgm:pt>
    <dgm:pt modelId="{51F78D85-72E5-4A8E-9525-B17EA7EF16C8}">
      <dgm:prSet/>
      <dgm:spPr/>
      <dgm:t>
        <a:bodyPr/>
        <a:lstStyle/>
        <a:p>
          <a:pPr>
            <a:lnSpc>
              <a:spcPct val="100000"/>
            </a:lnSpc>
          </a:pPr>
          <a:r>
            <a:rPr lang="en-US" dirty="0"/>
            <a:t>ACL</a:t>
          </a:r>
        </a:p>
      </dgm:t>
    </dgm:pt>
    <dgm:pt modelId="{84C88D14-397B-4D8E-870F-AC2CC099BDEE}" type="parTrans" cxnId="{17DC6FAD-CBDC-4943-B813-1B2367B1C3F9}">
      <dgm:prSet/>
      <dgm:spPr/>
      <dgm:t>
        <a:bodyPr/>
        <a:lstStyle/>
        <a:p>
          <a:endParaRPr lang="en-US"/>
        </a:p>
      </dgm:t>
    </dgm:pt>
    <dgm:pt modelId="{9A877416-5867-4E04-A82E-18A37ACCBBDB}" type="sibTrans" cxnId="{17DC6FAD-CBDC-4943-B813-1B2367B1C3F9}">
      <dgm:prSet/>
      <dgm:spPr/>
      <dgm:t>
        <a:bodyPr/>
        <a:lstStyle/>
        <a:p>
          <a:endParaRPr lang="en-US"/>
        </a:p>
      </dgm:t>
    </dgm:pt>
    <dgm:pt modelId="{6A168F24-4E0D-4CCF-AEF6-8B4A62660E42}">
      <dgm:prSet/>
      <dgm:spPr/>
      <dgm:t>
        <a:bodyPr/>
        <a:lstStyle/>
        <a:p>
          <a:pPr>
            <a:lnSpc>
              <a:spcPct val="100000"/>
            </a:lnSpc>
          </a:pPr>
          <a:r>
            <a:rPr lang="en-US" b="0" i="0" dirty="0"/>
            <a:t>Access Control List</a:t>
          </a:r>
          <a:endParaRPr lang="en-US" dirty="0"/>
        </a:p>
      </dgm:t>
    </dgm:pt>
    <dgm:pt modelId="{5A9FAC5E-303E-42B4-99A3-EAF6FDB3FC44}" type="parTrans" cxnId="{AC648C3B-3EAB-4FCA-8EFF-EACDB5FF0452}">
      <dgm:prSet/>
      <dgm:spPr/>
      <dgm:t>
        <a:bodyPr/>
        <a:lstStyle/>
        <a:p>
          <a:endParaRPr lang="en-US"/>
        </a:p>
      </dgm:t>
    </dgm:pt>
    <dgm:pt modelId="{EB9C6F9E-C675-4AB1-87DD-C4CF1B1B6718}" type="sibTrans" cxnId="{AC648C3B-3EAB-4FCA-8EFF-EACDB5FF0452}">
      <dgm:prSet/>
      <dgm:spPr/>
      <dgm:t>
        <a:bodyPr/>
        <a:lstStyle/>
        <a:p>
          <a:endParaRPr lang="en-US"/>
        </a:p>
      </dgm:t>
    </dgm:pt>
    <dgm:pt modelId="{65025074-533F-4049-91D7-C12F23AF5EE2}">
      <dgm:prSet/>
      <dgm:spPr/>
      <dgm:t>
        <a:bodyPr/>
        <a:lstStyle/>
        <a:p>
          <a:pPr>
            <a:lnSpc>
              <a:spcPct val="100000"/>
            </a:lnSpc>
          </a:pPr>
          <a:r>
            <a:rPr lang="en-US" dirty="0"/>
            <a:t>CBAC</a:t>
          </a:r>
        </a:p>
      </dgm:t>
    </dgm:pt>
    <dgm:pt modelId="{BB67BE51-8408-4978-B9E5-5A5AF1A2F7AF}" type="parTrans" cxnId="{AB4CDA45-2C0D-4902-88B5-E9295AA60D3A}">
      <dgm:prSet/>
      <dgm:spPr/>
      <dgm:t>
        <a:bodyPr/>
        <a:lstStyle/>
        <a:p>
          <a:endParaRPr lang="en-US"/>
        </a:p>
      </dgm:t>
    </dgm:pt>
    <dgm:pt modelId="{F057E587-0DD2-4517-84B8-A89B2580B1BF}" type="sibTrans" cxnId="{AB4CDA45-2C0D-4902-88B5-E9295AA60D3A}">
      <dgm:prSet/>
      <dgm:spPr/>
      <dgm:t>
        <a:bodyPr/>
        <a:lstStyle/>
        <a:p>
          <a:endParaRPr lang="en-US"/>
        </a:p>
      </dgm:t>
    </dgm:pt>
    <dgm:pt modelId="{78CF3BDC-AF64-405A-924F-AF91E8C15609}">
      <dgm:prSet/>
      <dgm:spPr/>
      <dgm:t>
        <a:bodyPr/>
        <a:lstStyle/>
        <a:p>
          <a:pPr>
            <a:lnSpc>
              <a:spcPct val="100000"/>
            </a:lnSpc>
          </a:pPr>
          <a:r>
            <a:rPr lang="en-US" b="0" i="0" dirty="0"/>
            <a:t>Context-Based Access Control</a:t>
          </a:r>
          <a:endParaRPr lang="en-US" dirty="0"/>
        </a:p>
      </dgm:t>
    </dgm:pt>
    <dgm:pt modelId="{2ABC2889-CFDB-462F-890A-E76264CD2FB4}" type="parTrans" cxnId="{223BB364-74B7-429B-8E26-F9A15F5E48B1}">
      <dgm:prSet/>
      <dgm:spPr/>
      <dgm:t>
        <a:bodyPr/>
        <a:lstStyle/>
        <a:p>
          <a:endParaRPr lang="en-US"/>
        </a:p>
      </dgm:t>
    </dgm:pt>
    <dgm:pt modelId="{15741A7C-BF7C-4F1D-8122-3A7638036E43}" type="sibTrans" cxnId="{223BB364-74B7-429B-8E26-F9A15F5E48B1}">
      <dgm:prSet/>
      <dgm:spPr/>
      <dgm:t>
        <a:bodyPr/>
        <a:lstStyle/>
        <a:p>
          <a:endParaRPr lang="en-US"/>
        </a:p>
      </dgm:t>
    </dgm:pt>
    <dgm:pt modelId="{1AF92586-724A-4F9A-93F0-8270C90626A2}">
      <dgm:prSet/>
      <dgm:spPr/>
      <dgm:t>
        <a:bodyPr/>
        <a:lstStyle/>
        <a:p>
          <a:pPr>
            <a:lnSpc>
              <a:spcPct val="100000"/>
            </a:lnSpc>
          </a:pPr>
          <a:r>
            <a:rPr lang="en-US" dirty="0"/>
            <a:t>IPS</a:t>
          </a:r>
        </a:p>
      </dgm:t>
    </dgm:pt>
    <dgm:pt modelId="{31B82109-F296-477C-9992-D49A319AB785}" type="parTrans" cxnId="{BDA4B9B0-B525-433E-982D-C41C88FC4E7D}">
      <dgm:prSet/>
      <dgm:spPr/>
      <dgm:t>
        <a:bodyPr/>
        <a:lstStyle/>
        <a:p>
          <a:endParaRPr lang="en-US"/>
        </a:p>
      </dgm:t>
    </dgm:pt>
    <dgm:pt modelId="{463C366E-EFB1-4106-8A9A-C41E22A4DAF1}" type="sibTrans" cxnId="{BDA4B9B0-B525-433E-982D-C41C88FC4E7D}">
      <dgm:prSet/>
      <dgm:spPr/>
      <dgm:t>
        <a:bodyPr/>
        <a:lstStyle/>
        <a:p>
          <a:endParaRPr lang="en-US"/>
        </a:p>
      </dgm:t>
    </dgm:pt>
    <dgm:pt modelId="{3524CB67-CBB9-4A05-9B63-52A247F43BD3}">
      <dgm:prSet/>
      <dgm:spPr/>
      <dgm:t>
        <a:bodyPr/>
        <a:lstStyle/>
        <a:p>
          <a:pPr>
            <a:lnSpc>
              <a:spcPct val="100000"/>
            </a:lnSpc>
          </a:pPr>
          <a:r>
            <a:rPr lang="en-US" b="0" i="0" dirty="0"/>
            <a:t>Intrusion Prevention System</a:t>
          </a:r>
          <a:endParaRPr lang="en-US" dirty="0"/>
        </a:p>
      </dgm:t>
    </dgm:pt>
    <dgm:pt modelId="{3E5B853F-E223-447F-B79F-1743C9CDB96D}" type="parTrans" cxnId="{BA73AD98-E772-481A-B970-EFC5D77498D6}">
      <dgm:prSet/>
      <dgm:spPr/>
      <dgm:t>
        <a:bodyPr/>
        <a:lstStyle/>
        <a:p>
          <a:endParaRPr lang="en-US"/>
        </a:p>
      </dgm:t>
    </dgm:pt>
    <dgm:pt modelId="{08393D26-A4BD-44B6-BCFA-C8F9DA89C97F}" type="sibTrans" cxnId="{BA73AD98-E772-481A-B970-EFC5D77498D6}">
      <dgm:prSet/>
      <dgm:spPr/>
      <dgm:t>
        <a:bodyPr/>
        <a:lstStyle/>
        <a:p>
          <a:endParaRPr lang="en-US"/>
        </a:p>
      </dgm:t>
    </dgm:pt>
    <dgm:pt modelId="{7E5C6FD2-103D-4318-A5F7-C0021187B7DD}" type="pres">
      <dgm:prSet presAssocID="{C0B25EFA-4490-43A8-9A75-BAE80B24B572}" presName="Name0" presStyleCnt="0">
        <dgm:presLayoutVars>
          <dgm:chMax/>
          <dgm:chPref/>
          <dgm:dir/>
          <dgm:animLvl val="lvl"/>
        </dgm:presLayoutVars>
      </dgm:prSet>
      <dgm:spPr/>
    </dgm:pt>
    <dgm:pt modelId="{8799F7F5-40C8-462F-A934-37ACBAFBEB19}" type="pres">
      <dgm:prSet presAssocID="{51F78D85-72E5-4A8E-9525-B17EA7EF16C8}" presName="composite" presStyleCnt="0"/>
      <dgm:spPr/>
    </dgm:pt>
    <dgm:pt modelId="{8DFD9976-DB05-4BEA-96C8-05FC1DBE9F41}" type="pres">
      <dgm:prSet presAssocID="{51F78D85-72E5-4A8E-9525-B17EA7EF16C8}" presName="Parent1" presStyleLbl="node1" presStyleIdx="0" presStyleCnt="6">
        <dgm:presLayoutVars>
          <dgm:chMax val="1"/>
          <dgm:chPref val="1"/>
          <dgm:bulletEnabled val="1"/>
        </dgm:presLayoutVars>
      </dgm:prSet>
      <dgm:spPr/>
    </dgm:pt>
    <dgm:pt modelId="{51B04CA0-31D4-476F-89A0-946E9D9621DE}" type="pres">
      <dgm:prSet presAssocID="{51F78D85-72E5-4A8E-9525-B17EA7EF16C8}" presName="Childtext1" presStyleLbl="revTx" presStyleIdx="0" presStyleCnt="3">
        <dgm:presLayoutVars>
          <dgm:chMax val="0"/>
          <dgm:chPref val="0"/>
          <dgm:bulletEnabled val="1"/>
        </dgm:presLayoutVars>
      </dgm:prSet>
      <dgm:spPr/>
    </dgm:pt>
    <dgm:pt modelId="{31078F83-AEB4-4068-8B4B-2B1F3F973D5D}" type="pres">
      <dgm:prSet presAssocID="{51F78D85-72E5-4A8E-9525-B17EA7EF16C8}" presName="BalanceSpacing" presStyleCnt="0"/>
      <dgm:spPr/>
    </dgm:pt>
    <dgm:pt modelId="{3FD36618-0657-461A-B08D-5BAA07C91778}" type="pres">
      <dgm:prSet presAssocID="{51F78D85-72E5-4A8E-9525-B17EA7EF16C8}" presName="BalanceSpacing1" presStyleCnt="0"/>
      <dgm:spPr/>
    </dgm:pt>
    <dgm:pt modelId="{411C7A6A-CFDA-4CCB-82AB-220155A964CA}" type="pres">
      <dgm:prSet presAssocID="{9A877416-5867-4E04-A82E-18A37ACCBBDB}" presName="Accent1Text" presStyleLbl="node1" presStyleIdx="1" presStyleCnt="6"/>
      <dgm:spPr/>
    </dgm:pt>
    <dgm:pt modelId="{F0669C41-F9FB-4568-8E6B-2653CB973372}" type="pres">
      <dgm:prSet presAssocID="{9A877416-5867-4E04-A82E-18A37ACCBBDB}" presName="spaceBetweenRectangles" presStyleCnt="0"/>
      <dgm:spPr/>
    </dgm:pt>
    <dgm:pt modelId="{42B69AAF-EA02-4F5A-B556-F37699A9B8BE}" type="pres">
      <dgm:prSet presAssocID="{65025074-533F-4049-91D7-C12F23AF5EE2}" presName="composite" presStyleCnt="0"/>
      <dgm:spPr/>
    </dgm:pt>
    <dgm:pt modelId="{6A7FEBBB-9F48-4B16-938D-DB09D2A87058}" type="pres">
      <dgm:prSet presAssocID="{65025074-533F-4049-91D7-C12F23AF5EE2}" presName="Parent1" presStyleLbl="node1" presStyleIdx="2" presStyleCnt="6">
        <dgm:presLayoutVars>
          <dgm:chMax val="1"/>
          <dgm:chPref val="1"/>
          <dgm:bulletEnabled val="1"/>
        </dgm:presLayoutVars>
      </dgm:prSet>
      <dgm:spPr/>
    </dgm:pt>
    <dgm:pt modelId="{69D19966-7C66-4E01-B188-5C6E1BFDAB67}" type="pres">
      <dgm:prSet presAssocID="{65025074-533F-4049-91D7-C12F23AF5EE2}" presName="Childtext1" presStyleLbl="revTx" presStyleIdx="1" presStyleCnt="3">
        <dgm:presLayoutVars>
          <dgm:chMax val="0"/>
          <dgm:chPref val="0"/>
          <dgm:bulletEnabled val="1"/>
        </dgm:presLayoutVars>
      </dgm:prSet>
      <dgm:spPr/>
    </dgm:pt>
    <dgm:pt modelId="{9F08EFBD-36E8-456D-9060-FCB33417F0C2}" type="pres">
      <dgm:prSet presAssocID="{65025074-533F-4049-91D7-C12F23AF5EE2}" presName="BalanceSpacing" presStyleCnt="0"/>
      <dgm:spPr/>
    </dgm:pt>
    <dgm:pt modelId="{16FA6880-1A0F-49E8-B0F6-3EDC7C14A2D3}" type="pres">
      <dgm:prSet presAssocID="{65025074-533F-4049-91D7-C12F23AF5EE2}" presName="BalanceSpacing1" presStyleCnt="0"/>
      <dgm:spPr/>
    </dgm:pt>
    <dgm:pt modelId="{160208C1-3E3A-43CF-BA0F-BAF987173B64}" type="pres">
      <dgm:prSet presAssocID="{F057E587-0DD2-4517-84B8-A89B2580B1BF}" presName="Accent1Text" presStyleLbl="node1" presStyleIdx="3" presStyleCnt="6"/>
      <dgm:spPr/>
    </dgm:pt>
    <dgm:pt modelId="{B88225A4-6F6A-49BF-9E97-29EECB59B13B}" type="pres">
      <dgm:prSet presAssocID="{F057E587-0DD2-4517-84B8-A89B2580B1BF}" presName="spaceBetweenRectangles" presStyleCnt="0"/>
      <dgm:spPr/>
    </dgm:pt>
    <dgm:pt modelId="{EC5B973D-A204-4591-B589-7A78580717B4}" type="pres">
      <dgm:prSet presAssocID="{1AF92586-724A-4F9A-93F0-8270C90626A2}" presName="composite" presStyleCnt="0"/>
      <dgm:spPr/>
    </dgm:pt>
    <dgm:pt modelId="{A639EEA0-E999-462E-9FAA-5C47B55BEC0A}" type="pres">
      <dgm:prSet presAssocID="{1AF92586-724A-4F9A-93F0-8270C90626A2}" presName="Parent1" presStyleLbl="node1" presStyleIdx="4" presStyleCnt="6">
        <dgm:presLayoutVars>
          <dgm:chMax val="1"/>
          <dgm:chPref val="1"/>
          <dgm:bulletEnabled val="1"/>
        </dgm:presLayoutVars>
      </dgm:prSet>
      <dgm:spPr/>
    </dgm:pt>
    <dgm:pt modelId="{F3488C8B-0DB9-4F44-AB3D-FED5DE424391}" type="pres">
      <dgm:prSet presAssocID="{1AF92586-724A-4F9A-93F0-8270C90626A2}" presName="Childtext1" presStyleLbl="revTx" presStyleIdx="2" presStyleCnt="3">
        <dgm:presLayoutVars>
          <dgm:chMax val="0"/>
          <dgm:chPref val="0"/>
          <dgm:bulletEnabled val="1"/>
        </dgm:presLayoutVars>
      </dgm:prSet>
      <dgm:spPr/>
    </dgm:pt>
    <dgm:pt modelId="{16A37427-70E8-4880-9C77-C004B5FF5DDE}" type="pres">
      <dgm:prSet presAssocID="{1AF92586-724A-4F9A-93F0-8270C90626A2}" presName="BalanceSpacing" presStyleCnt="0"/>
      <dgm:spPr/>
    </dgm:pt>
    <dgm:pt modelId="{A8EAAD5B-ACB9-4C16-8046-2D85ADD5D448}" type="pres">
      <dgm:prSet presAssocID="{1AF92586-724A-4F9A-93F0-8270C90626A2}" presName="BalanceSpacing1" presStyleCnt="0"/>
      <dgm:spPr/>
    </dgm:pt>
    <dgm:pt modelId="{AFE16DA1-4D1D-4B5A-A219-C8929C7329F3}" type="pres">
      <dgm:prSet presAssocID="{463C366E-EFB1-4106-8A9A-C41E22A4DAF1}" presName="Accent1Text" presStyleLbl="node1" presStyleIdx="5" presStyleCnt="6"/>
      <dgm:spPr/>
    </dgm:pt>
  </dgm:ptLst>
  <dgm:cxnLst>
    <dgm:cxn modelId="{2796AE1A-441C-454B-B8BA-D381845C54FF}" type="presOf" srcId="{51F78D85-72E5-4A8E-9525-B17EA7EF16C8}" destId="{8DFD9976-DB05-4BEA-96C8-05FC1DBE9F41}" srcOrd="0" destOrd="0" presId="urn:microsoft.com/office/officeart/2008/layout/AlternatingHexagons"/>
    <dgm:cxn modelId="{AC648C3B-3EAB-4FCA-8EFF-EACDB5FF0452}" srcId="{51F78D85-72E5-4A8E-9525-B17EA7EF16C8}" destId="{6A168F24-4E0D-4CCF-AEF6-8B4A62660E42}" srcOrd="0" destOrd="0" parTransId="{5A9FAC5E-303E-42B4-99A3-EAF6FDB3FC44}" sibTransId="{EB9C6F9E-C675-4AB1-87DD-C4CF1B1B6718}"/>
    <dgm:cxn modelId="{8B23BA62-F1A4-4F90-9A8A-E1BB33D50813}" type="presOf" srcId="{463C366E-EFB1-4106-8A9A-C41E22A4DAF1}" destId="{AFE16DA1-4D1D-4B5A-A219-C8929C7329F3}" srcOrd="0" destOrd="0" presId="urn:microsoft.com/office/officeart/2008/layout/AlternatingHexagons"/>
    <dgm:cxn modelId="{223BB364-74B7-429B-8E26-F9A15F5E48B1}" srcId="{65025074-533F-4049-91D7-C12F23AF5EE2}" destId="{78CF3BDC-AF64-405A-924F-AF91E8C15609}" srcOrd="0" destOrd="0" parTransId="{2ABC2889-CFDB-462F-890A-E76264CD2FB4}" sibTransId="{15741A7C-BF7C-4F1D-8122-3A7638036E43}"/>
    <dgm:cxn modelId="{AB4CDA45-2C0D-4902-88B5-E9295AA60D3A}" srcId="{C0B25EFA-4490-43A8-9A75-BAE80B24B572}" destId="{65025074-533F-4049-91D7-C12F23AF5EE2}" srcOrd="1" destOrd="0" parTransId="{BB67BE51-8408-4978-B9E5-5A5AF1A2F7AF}" sibTransId="{F057E587-0DD2-4517-84B8-A89B2580B1BF}"/>
    <dgm:cxn modelId="{AA32C479-1FDC-4C75-B117-AB93282DDCED}" type="presOf" srcId="{9A877416-5867-4E04-A82E-18A37ACCBBDB}" destId="{411C7A6A-CFDA-4CCB-82AB-220155A964CA}" srcOrd="0" destOrd="0" presId="urn:microsoft.com/office/officeart/2008/layout/AlternatingHexagons"/>
    <dgm:cxn modelId="{BA73AD98-E772-481A-B970-EFC5D77498D6}" srcId="{1AF92586-724A-4F9A-93F0-8270C90626A2}" destId="{3524CB67-CBB9-4A05-9B63-52A247F43BD3}" srcOrd="0" destOrd="0" parTransId="{3E5B853F-E223-447F-B79F-1743C9CDB96D}" sibTransId="{08393D26-A4BD-44B6-BCFA-C8F9DA89C97F}"/>
    <dgm:cxn modelId="{9AB1249D-15E5-4FAF-AC24-7B2F9ABB9279}" type="presOf" srcId="{F057E587-0DD2-4517-84B8-A89B2580B1BF}" destId="{160208C1-3E3A-43CF-BA0F-BAF987173B64}" srcOrd="0" destOrd="0" presId="urn:microsoft.com/office/officeart/2008/layout/AlternatingHexagons"/>
    <dgm:cxn modelId="{BF276BA4-F644-4957-8520-9E32608B3017}" type="presOf" srcId="{78CF3BDC-AF64-405A-924F-AF91E8C15609}" destId="{69D19966-7C66-4E01-B188-5C6E1BFDAB67}" srcOrd="0" destOrd="0" presId="urn:microsoft.com/office/officeart/2008/layout/AlternatingHexagons"/>
    <dgm:cxn modelId="{17DC6FAD-CBDC-4943-B813-1B2367B1C3F9}" srcId="{C0B25EFA-4490-43A8-9A75-BAE80B24B572}" destId="{51F78D85-72E5-4A8E-9525-B17EA7EF16C8}" srcOrd="0" destOrd="0" parTransId="{84C88D14-397B-4D8E-870F-AC2CC099BDEE}" sibTransId="{9A877416-5867-4E04-A82E-18A37ACCBBDB}"/>
    <dgm:cxn modelId="{BDA4B9B0-B525-433E-982D-C41C88FC4E7D}" srcId="{C0B25EFA-4490-43A8-9A75-BAE80B24B572}" destId="{1AF92586-724A-4F9A-93F0-8270C90626A2}" srcOrd="2" destOrd="0" parTransId="{31B82109-F296-477C-9992-D49A319AB785}" sibTransId="{463C366E-EFB1-4106-8A9A-C41E22A4DAF1}"/>
    <dgm:cxn modelId="{598220C1-3C26-48C9-B469-EB73FC2B41A7}" type="presOf" srcId="{C0B25EFA-4490-43A8-9A75-BAE80B24B572}" destId="{7E5C6FD2-103D-4318-A5F7-C0021187B7DD}" srcOrd="0" destOrd="0" presId="urn:microsoft.com/office/officeart/2008/layout/AlternatingHexagons"/>
    <dgm:cxn modelId="{E7E0F2C4-AD06-4D80-9FEA-2390370D6703}" type="presOf" srcId="{3524CB67-CBB9-4A05-9B63-52A247F43BD3}" destId="{F3488C8B-0DB9-4F44-AB3D-FED5DE424391}" srcOrd="0" destOrd="0" presId="urn:microsoft.com/office/officeart/2008/layout/AlternatingHexagons"/>
    <dgm:cxn modelId="{FB409ADC-2C10-4E1D-A717-6C5BCA6DA376}" type="presOf" srcId="{1AF92586-724A-4F9A-93F0-8270C90626A2}" destId="{A639EEA0-E999-462E-9FAA-5C47B55BEC0A}" srcOrd="0" destOrd="0" presId="urn:microsoft.com/office/officeart/2008/layout/AlternatingHexagons"/>
    <dgm:cxn modelId="{AB7690EF-2F57-4E1B-8B33-FF9E0EB35529}" type="presOf" srcId="{6A168F24-4E0D-4CCF-AEF6-8B4A62660E42}" destId="{51B04CA0-31D4-476F-89A0-946E9D9621DE}" srcOrd="0" destOrd="0" presId="urn:microsoft.com/office/officeart/2008/layout/AlternatingHexagons"/>
    <dgm:cxn modelId="{FD2E03F8-2831-4305-9156-3CAC11AB1A83}" type="presOf" srcId="{65025074-533F-4049-91D7-C12F23AF5EE2}" destId="{6A7FEBBB-9F48-4B16-938D-DB09D2A87058}" srcOrd="0" destOrd="0" presId="urn:microsoft.com/office/officeart/2008/layout/AlternatingHexagons"/>
    <dgm:cxn modelId="{95B35CC9-9BBE-4C4B-BEE7-A72EDBCC11A7}" type="presParOf" srcId="{7E5C6FD2-103D-4318-A5F7-C0021187B7DD}" destId="{8799F7F5-40C8-462F-A934-37ACBAFBEB19}" srcOrd="0" destOrd="0" presId="urn:microsoft.com/office/officeart/2008/layout/AlternatingHexagons"/>
    <dgm:cxn modelId="{564C9312-B89C-46ED-A684-C9837159162F}" type="presParOf" srcId="{8799F7F5-40C8-462F-A934-37ACBAFBEB19}" destId="{8DFD9976-DB05-4BEA-96C8-05FC1DBE9F41}" srcOrd="0" destOrd="0" presId="urn:microsoft.com/office/officeart/2008/layout/AlternatingHexagons"/>
    <dgm:cxn modelId="{AEF41F2B-88FE-4918-9522-7241312B3ECC}" type="presParOf" srcId="{8799F7F5-40C8-462F-A934-37ACBAFBEB19}" destId="{51B04CA0-31D4-476F-89A0-946E9D9621DE}" srcOrd="1" destOrd="0" presId="urn:microsoft.com/office/officeart/2008/layout/AlternatingHexagons"/>
    <dgm:cxn modelId="{351FFB01-5566-4A35-AC93-7B6D0FEBFF95}" type="presParOf" srcId="{8799F7F5-40C8-462F-A934-37ACBAFBEB19}" destId="{31078F83-AEB4-4068-8B4B-2B1F3F973D5D}" srcOrd="2" destOrd="0" presId="urn:microsoft.com/office/officeart/2008/layout/AlternatingHexagons"/>
    <dgm:cxn modelId="{41147049-7620-4249-B295-6AA425C99AE0}" type="presParOf" srcId="{8799F7F5-40C8-462F-A934-37ACBAFBEB19}" destId="{3FD36618-0657-461A-B08D-5BAA07C91778}" srcOrd="3" destOrd="0" presId="urn:microsoft.com/office/officeart/2008/layout/AlternatingHexagons"/>
    <dgm:cxn modelId="{A7520214-4800-419D-A335-301F534B3317}" type="presParOf" srcId="{8799F7F5-40C8-462F-A934-37ACBAFBEB19}" destId="{411C7A6A-CFDA-4CCB-82AB-220155A964CA}" srcOrd="4" destOrd="0" presId="urn:microsoft.com/office/officeart/2008/layout/AlternatingHexagons"/>
    <dgm:cxn modelId="{B372445E-91DF-4B11-8E07-75F46D0FB968}" type="presParOf" srcId="{7E5C6FD2-103D-4318-A5F7-C0021187B7DD}" destId="{F0669C41-F9FB-4568-8E6B-2653CB973372}" srcOrd="1" destOrd="0" presId="urn:microsoft.com/office/officeart/2008/layout/AlternatingHexagons"/>
    <dgm:cxn modelId="{682C8007-689F-4DA6-9CE6-A708AB80CBCE}" type="presParOf" srcId="{7E5C6FD2-103D-4318-A5F7-C0021187B7DD}" destId="{42B69AAF-EA02-4F5A-B556-F37699A9B8BE}" srcOrd="2" destOrd="0" presId="urn:microsoft.com/office/officeart/2008/layout/AlternatingHexagons"/>
    <dgm:cxn modelId="{848D2BF1-C07A-4948-9AEA-88935C98D260}" type="presParOf" srcId="{42B69AAF-EA02-4F5A-B556-F37699A9B8BE}" destId="{6A7FEBBB-9F48-4B16-938D-DB09D2A87058}" srcOrd="0" destOrd="0" presId="urn:microsoft.com/office/officeart/2008/layout/AlternatingHexagons"/>
    <dgm:cxn modelId="{FFCF08DA-A209-48F4-8BD3-32D6F3E375F4}" type="presParOf" srcId="{42B69AAF-EA02-4F5A-B556-F37699A9B8BE}" destId="{69D19966-7C66-4E01-B188-5C6E1BFDAB67}" srcOrd="1" destOrd="0" presId="urn:microsoft.com/office/officeart/2008/layout/AlternatingHexagons"/>
    <dgm:cxn modelId="{AD999023-C1BD-4334-98F1-69342EE4F896}" type="presParOf" srcId="{42B69AAF-EA02-4F5A-B556-F37699A9B8BE}" destId="{9F08EFBD-36E8-456D-9060-FCB33417F0C2}" srcOrd="2" destOrd="0" presId="urn:microsoft.com/office/officeart/2008/layout/AlternatingHexagons"/>
    <dgm:cxn modelId="{7968B5D4-EF5E-4F05-BB42-77E140AA2859}" type="presParOf" srcId="{42B69AAF-EA02-4F5A-B556-F37699A9B8BE}" destId="{16FA6880-1A0F-49E8-B0F6-3EDC7C14A2D3}" srcOrd="3" destOrd="0" presId="urn:microsoft.com/office/officeart/2008/layout/AlternatingHexagons"/>
    <dgm:cxn modelId="{65125A26-16C0-466A-AADF-D03E660F529A}" type="presParOf" srcId="{42B69AAF-EA02-4F5A-B556-F37699A9B8BE}" destId="{160208C1-3E3A-43CF-BA0F-BAF987173B64}" srcOrd="4" destOrd="0" presId="urn:microsoft.com/office/officeart/2008/layout/AlternatingHexagons"/>
    <dgm:cxn modelId="{322057D1-3B53-4B52-8AC6-B415F7CA68C0}" type="presParOf" srcId="{7E5C6FD2-103D-4318-A5F7-C0021187B7DD}" destId="{B88225A4-6F6A-49BF-9E97-29EECB59B13B}" srcOrd="3" destOrd="0" presId="urn:microsoft.com/office/officeart/2008/layout/AlternatingHexagons"/>
    <dgm:cxn modelId="{CAE36232-5A21-42FD-81DE-B2984DF52887}" type="presParOf" srcId="{7E5C6FD2-103D-4318-A5F7-C0021187B7DD}" destId="{EC5B973D-A204-4591-B589-7A78580717B4}" srcOrd="4" destOrd="0" presId="urn:microsoft.com/office/officeart/2008/layout/AlternatingHexagons"/>
    <dgm:cxn modelId="{7943E204-FAE7-4D7B-A4FA-E98F53E16234}" type="presParOf" srcId="{EC5B973D-A204-4591-B589-7A78580717B4}" destId="{A639EEA0-E999-462E-9FAA-5C47B55BEC0A}" srcOrd="0" destOrd="0" presId="urn:microsoft.com/office/officeart/2008/layout/AlternatingHexagons"/>
    <dgm:cxn modelId="{0BDFAC5B-2E84-4EC6-AF18-87A5B0934739}" type="presParOf" srcId="{EC5B973D-A204-4591-B589-7A78580717B4}" destId="{F3488C8B-0DB9-4F44-AB3D-FED5DE424391}" srcOrd="1" destOrd="0" presId="urn:microsoft.com/office/officeart/2008/layout/AlternatingHexagons"/>
    <dgm:cxn modelId="{7EC25FAF-9E2D-4A0C-94C3-59B67F9793C9}" type="presParOf" srcId="{EC5B973D-A204-4591-B589-7A78580717B4}" destId="{16A37427-70E8-4880-9C77-C004B5FF5DDE}" srcOrd="2" destOrd="0" presId="urn:microsoft.com/office/officeart/2008/layout/AlternatingHexagons"/>
    <dgm:cxn modelId="{1CA43814-B985-4590-945F-43A10D790F4C}" type="presParOf" srcId="{EC5B973D-A204-4591-B589-7A78580717B4}" destId="{A8EAAD5B-ACB9-4C16-8046-2D85ADD5D448}" srcOrd="3" destOrd="0" presId="urn:microsoft.com/office/officeart/2008/layout/AlternatingHexagons"/>
    <dgm:cxn modelId="{2ECA782A-83E9-4C6D-8ED3-0E88DB96E02D}" type="presParOf" srcId="{EC5B973D-A204-4591-B589-7A78580717B4}" destId="{AFE16DA1-4D1D-4B5A-A219-C8929C7329F3}"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D9976-DB05-4BEA-96C8-05FC1DBE9F41}">
      <dsp:nvSpPr>
        <dsp:cNvPr id="0" name=""/>
        <dsp:cNvSpPr/>
      </dsp:nvSpPr>
      <dsp:spPr>
        <a:xfrm rot="5400000">
          <a:off x="2171538" y="225566"/>
          <a:ext cx="1426204" cy="1240797"/>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dirty="0"/>
            <a:t>ACL</a:t>
          </a:r>
        </a:p>
      </dsp:txBody>
      <dsp:txXfrm rot="-5400000">
        <a:off x="2457598" y="355113"/>
        <a:ext cx="854083" cy="981704"/>
      </dsp:txXfrm>
    </dsp:sp>
    <dsp:sp modelId="{51B04CA0-31D4-476F-89A0-946E9D9621DE}">
      <dsp:nvSpPr>
        <dsp:cNvPr id="0" name=""/>
        <dsp:cNvSpPr/>
      </dsp:nvSpPr>
      <dsp:spPr>
        <a:xfrm>
          <a:off x="3542691" y="418103"/>
          <a:ext cx="1591643" cy="855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b="0" i="0" kern="1200" dirty="0"/>
            <a:t>Access Control List</a:t>
          </a:r>
          <a:endParaRPr lang="en-US" sz="1500" kern="1200" dirty="0"/>
        </a:p>
      </dsp:txBody>
      <dsp:txXfrm>
        <a:off x="3542691" y="418103"/>
        <a:ext cx="1591643" cy="855722"/>
      </dsp:txXfrm>
    </dsp:sp>
    <dsp:sp modelId="{411C7A6A-CFDA-4CCB-82AB-220155A964CA}">
      <dsp:nvSpPr>
        <dsp:cNvPr id="0" name=""/>
        <dsp:cNvSpPr/>
      </dsp:nvSpPr>
      <dsp:spPr>
        <a:xfrm rot="5400000">
          <a:off x="831477" y="225566"/>
          <a:ext cx="1426204" cy="1240797"/>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17537" y="355113"/>
        <a:ext cx="854083" cy="981704"/>
      </dsp:txXfrm>
    </dsp:sp>
    <dsp:sp modelId="{6A7FEBBB-9F48-4B16-938D-DB09D2A87058}">
      <dsp:nvSpPr>
        <dsp:cNvPr id="0" name=""/>
        <dsp:cNvSpPr/>
      </dsp:nvSpPr>
      <dsp:spPr>
        <a:xfrm rot="5400000">
          <a:off x="1498940" y="1436128"/>
          <a:ext cx="1426204" cy="1240797"/>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dirty="0"/>
            <a:t>CBAC</a:t>
          </a:r>
        </a:p>
      </dsp:txBody>
      <dsp:txXfrm rot="-5400000">
        <a:off x="1785000" y="1565675"/>
        <a:ext cx="854083" cy="981704"/>
      </dsp:txXfrm>
    </dsp:sp>
    <dsp:sp modelId="{69D19966-7C66-4E01-B188-5C6E1BFDAB67}">
      <dsp:nvSpPr>
        <dsp:cNvPr id="0" name=""/>
        <dsp:cNvSpPr/>
      </dsp:nvSpPr>
      <dsp:spPr>
        <a:xfrm>
          <a:off x="0" y="1628665"/>
          <a:ext cx="1540300" cy="855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100000"/>
            </a:lnSpc>
            <a:spcBef>
              <a:spcPct val="0"/>
            </a:spcBef>
            <a:spcAft>
              <a:spcPct val="35000"/>
            </a:spcAft>
            <a:buNone/>
          </a:pPr>
          <a:r>
            <a:rPr lang="en-US" sz="1500" b="0" i="0" kern="1200" dirty="0"/>
            <a:t>Context-Based Access Control</a:t>
          </a:r>
          <a:endParaRPr lang="en-US" sz="1500" kern="1200" dirty="0"/>
        </a:p>
      </dsp:txBody>
      <dsp:txXfrm>
        <a:off x="0" y="1628665"/>
        <a:ext cx="1540300" cy="855722"/>
      </dsp:txXfrm>
    </dsp:sp>
    <dsp:sp modelId="{160208C1-3E3A-43CF-BA0F-BAF987173B64}">
      <dsp:nvSpPr>
        <dsp:cNvPr id="0" name=""/>
        <dsp:cNvSpPr/>
      </dsp:nvSpPr>
      <dsp:spPr>
        <a:xfrm rot="5400000">
          <a:off x="2839002" y="1436128"/>
          <a:ext cx="1426204" cy="1240797"/>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125062" y="1565675"/>
        <a:ext cx="854083" cy="981704"/>
      </dsp:txXfrm>
    </dsp:sp>
    <dsp:sp modelId="{A639EEA0-E999-462E-9FAA-5C47B55BEC0A}">
      <dsp:nvSpPr>
        <dsp:cNvPr id="0" name=""/>
        <dsp:cNvSpPr/>
      </dsp:nvSpPr>
      <dsp:spPr>
        <a:xfrm rot="5400000">
          <a:off x="2171538" y="2646690"/>
          <a:ext cx="1426204" cy="1240797"/>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dirty="0"/>
            <a:t>IPS</a:t>
          </a:r>
        </a:p>
      </dsp:txBody>
      <dsp:txXfrm rot="-5400000">
        <a:off x="2457598" y="2776237"/>
        <a:ext cx="854083" cy="981704"/>
      </dsp:txXfrm>
    </dsp:sp>
    <dsp:sp modelId="{F3488C8B-0DB9-4F44-AB3D-FED5DE424391}">
      <dsp:nvSpPr>
        <dsp:cNvPr id="0" name=""/>
        <dsp:cNvSpPr/>
      </dsp:nvSpPr>
      <dsp:spPr>
        <a:xfrm>
          <a:off x="3542691" y="2839227"/>
          <a:ext cx="1591643" cy="855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b="0" i="0" kern="1200" dirty="0"/>
            <a:t>Intrusion Prevention System</a:t>
          </a:r>
          <a:endParaRPr lang="en-US" sz="1500" kern="1200" dirty="0"/>
        </a:p>
      </dsp:txBody>
      <dsp:txXfrm>
        <a:off x="3542691" y="2839227"/>
        <a:ext cx="1591643" cy="855722"/>
      </dsp:txXfrm>
    </dsp:sp>
    <dsp:sp modelId="{AFE16DA1-4D1D-4B5A-A219-C8929C7329F3}">
      <dsp:nvSpPr>
        <dsp:cNvPr id="0" name=""/>
        <dsp:cNvSpPr/>
      </dsp:nvSpPr>
      <dsp:spPr>
        <a:xfrm rot="5400000">
          <a:off x="831477" y="2646690"/>
          <a:ext cx="1426204" cy="1240797"/>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17537" y="2776237"/>
        <a:ext cx="854083" cy="98170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3/14/2024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34676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E54F1F-92BA-AFB1-9D22-E7208D0FEDEF}"/>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412627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98638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3/14/2024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3/14/2024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www.compan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b="0" i="0" dirty="0">
                <a:solidFill>
                  <a:srgbClr val="ECECEC"/>
                </a:solidFill>
                <a:effectLst/>
                <a:latin typeface="Söhne"/>
              </a:rPr>
              <a:t>Insightful Pursuit Network Design &amp; Setup</a:t>
            </a:r>
            <a:br>
              <a:rPr lang="en-US" b="0" i="0" dirty="0">
                <a:solidFill>
                  <a:srgbClr val="ECECEC"/>
                </a:solidFill>
                <a:effectLst/>
                <a:latin typeface="Söhne"/>
              </a:rPr>
            </a:br>
            <a:br>
              <a:rPr lang="en-US" b="0" i="0" dirty="0">
                <a:solidFill>
                  <a:srgbClr val="ECECEC"/>
                </a:solidFill>
                <a:effectLst/>
                <a:latin typeface="Söhne"/>
              </a:rPr>
            </a:br>
            <a:r>
              <a:rPr lang="en-US" sz="4400" b="0" i="0" dirty="0">
                <a:solidFill>
                  <a:srgbClr val="ECECEC"/>
                </a:solidFill>
                <a:effectLst/>
                <a:latin typeface="Söhne"/>
              </a:rPr>
              <a:t>Capstone Project Presentation</a:t>
            </a:r>
            <a:br>
              <a:rPr lang="en-US" b="0" i="0" dirty="0">
                <a:solidFill>
                  <a:srgbClr val="ECECEC"/>
                </a:solidFill>
                <a:effectLst/>
                <a:latin typeface="Söhne"/>
              </a:rPr>
            </a:br>
            <a:br>
              <a:rPr lang="en-US" b="0" i="0" dirty="0">
                <a:solidFill>
                  <a:srgbClr val="ECECEC"/>
                </a:solidFill>
                <a:effectLst/>
                <a:latin typeface="Söhne"/>
              </a:rPr>
            </a:br>
            <a:r>
              <a:rPr lang="en-US" sz="4000" b="0" i="0" dirty="0">
                <a:solidFill>
                  <a:srgbClr val="ECECEC"/>
                </a:solidFill>
                <a:effectLst/>
                <a:latin typeface="Söhne"/>
              </a:rPr>
              <a:t>by: Giselle E.</a:t>
            </a:r>
            <a:endParaRPr lang="en-US" sz="4000" dirty="0"/>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1EB4C025-590B-B946-6984-46B9CF21D25C}"/>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p:blipFill>
        <p:spPr>
          <a:xfrm>
            <a:off x="0" y="944880"/>
            <a:ext cx="12192000" cy="4968240"/>
          </a:xfrm>
          <a:noFill/>
        </p:spPr>
      </p:pic>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362437" y="400486"/>
            <a:ext cx="9467127" cy="544394"/>
          </a:xfrm>
        </p:spPr>
        <p:txBody>
          <a:bodyPr anchor="b">
            <a:normAutofit/>
          </a:bodyPr>
          <a:lstStyle/>
          <a:p>
            <a:r>
              <a:rPr lang="en-US" sz="1800" dirty="0">
                <a:solidFill>
                  <a:schemeClr val="tx1"/>
                </a:solidFill>
              </a:rPr>
              <a:t>Ping</a:t>
            </a: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screenshot of a computer&#10;&#10;Description automatically generated">
            <a:extLst>
              <a:ext uri="{FF2B5EF4-FFF2-40B4-BE49-F238E27FC236}">
                <a16:creationId xmlns:a16="http://schemas.microsoft.com/office/drawing/2014/main" id="{65028278-A020-D944-B32A-ECC4B2E249CE}"/>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0581" r="10974" b="-1"/>
          <a:stretch/>
        </p:blipFill>
        <p:spPr>
          <a:xfrm>
            <a:off x="20" y="10"/>
            <a:ext cx="12191980" cy="6857990"/>
          </a:xfrm>
          <a:noFill/>
        </p:spPr>
      </p:pic>
      <p:sp>
        <p:nvSpPr>
          <p:cNvPr id="8" name="Content Placeholder 7">
            <a:extLst>
              <a:ext uri="{FF2B5EF4-FFF2-40B4-BE49-F238E27FC236}">
                <a16:creationId xmlns:a16="http://schemas.microsoft.com/office/drawing/2014/main" id="{215CE58D-2739-522B-7C3A-6A7C985360C0}"/>
              </a:ext>
            </a:extLst>
          </p:cNvPr>
          <p:cNvSpPr>
            <a:spLocks noGrp="1"/>
          </p:cNvSpPr>
          <p:nvPr>
            <p:ph type="body" sz="quarter" idx="10"/>
          </p:nvPr>
        </p:nvSpPr>
        <p:spPr>
          <a:xfrm>
            <a:off x="0" y="5794130"/>
            <a:ext cx="7974623" cy="1063859"/>
          </a:xfrm>
        </p:spPr>
        <p:txBody>
          <a:bodyPr vert="horz" lIns="91440" tIns="45720" rIns="91440" bIns="45720" rtlCol="0">
            <a:normAutofit/>
          </a:bodyPr>
          <a:lstStyle/>
          <a:p>
            <a:r>
              <a:rPr lang="en-US" sz="2400" dirty="0">
                <a:solidFill>
                  <a:schemeClr val="tx1"/>
                </a:solidFill>
                <a:highlight>
                  <a:srgbClr val="FFFF00"/>
                </a:highlight>
              </a:rPr>
              <a:t>All devices can access the company’s webpage using the URL of http://www.company.com</a:t>
            </a:r>
            <a:r>
              <a:rPr lang="en-US" sz="2400" dirty="0">
                <a:highlight>
                  <a:srgbClr val="FFFF00"/>
                </a:highlight>
              </a:rPr>
              <a:t>. </a:t>
            </a:r>
          </a:p>
        </p:txBody>
      </p:sp>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FE33-53A6-E75A-9BA0-8B7B1BFDD51E}"/>
              </a:ext>
            </a:extLst>
          </p:cNvPr>
          <p:cNvSpPr>
            <a:spLocks noGrp="1"/>
          </p:cNvSpPr>
          <p:nvPr>
            <p:ph type="title"/>
          </p:nvPr>
        </p:nvSpPr>
        <p:spPr>
          <a:xfrm>
            <a:off x="6562816" y="457201"/>
            <a:ext cx="4837176" cy="512064"/>
          </a:xfrm>
        </p:spPr>
        <p:txBody>
          <a:bodyPr anchor="b">
            <a:normAutofit fontScale="90000"/>
          </a:bodyPr>
          <a:lstStyle/>
          <a:p>
            <a:pPr algn="ctr"/>
            <a:r>
              <a:rPr lang="en-US" dirty="0"/>
              <a:t>Conclusion</a:t>
            </a:r>
          </a:p>
        </p:txBody>
      </p:sp>
      <p:pic>
        <p:nvPicPr>
          <p:cNvPr id="7" name="Picture Placeholder 6" descr="A group of colorful logos&#10;&#10;Description automatically generated with medium confidence">
            <a:extLst>
              <a:ext uri="{FF2B5EF4-FFF2-40B4-BE49-F238E27FC236}">
                <a16:creationId xmlns:a16="http://schemas.microsoft.com/office/drawing/2014/main" id="{309FF0CF-A336-4A34-F5A0-A8325368EA12}"/>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8653" r="2181"/>
          <a:stretch/>
        </p:blipFill>
        <p:spPr>
          <a:xfrm>
            <a:off x="-28882" y="10"/>
            <a:ext cx="6115050" cy="6857990"/>
          </a:xfrm>
          <a:noFill/>
        </p:spPr>
      </p:pic>
      <p:sp>
        <p:nvSpPr>
          <p:cNvPr id="16" name="Content Placeholder 3">
            <a:extLst>
              <a:ext uri="{FF2B5EF4-FFF2-40B4-BE49-F238E27FC236}">
                <a16:creationId xmlns:a16="http://schemas.microsoft.com/office/drawing/2014/main" id="{B5CAA012-592E-5A73-6F93-584C636F71CE}"/>
              </a:ext>
            </a:extLst>
          </p:cNvPr>
          <p:cNvSpPr>
            <a:spLocks noGrp="1"/>
          </p:cNvSpPr>
          <p:nvPr>
            <p:ph idx="1"/>
          </p:nvPr>
        </p:nvSpPr>
        <p:spPr>
          <a:xfrm>
            <a:off x="5679831" y="1151793"/>
            <a:ext cx="6427176" cy="5354516"/>
          </a:xfrm>
        </p:spPr>
        <p:txBody>
          <a:bodyPr>
            <a:normAutofit/>
          </a:bodyPr>
          <a:lstStyle/>
          <a:p>
            <a:pPr marL="285750" indent="-285750">
              <a:buFont typeface="Wingdings" panose="05000000000000000000" pitchFamily="2" charset="2"/>
              <a:buChar char="v"/>
            </a:pPr>
            <a:r>
              <a:rPr lang="en-US" dirty="0"/>
              <a:t>Insightful Pursuit's network has been meticulously designed to support the operational needs of a missing person agency, with a focus on security, efficiency, and scalability.</a:t>
            </a:r>
          </a:p>
          <a:p>
            <a:endParaRPr lang="en-US" dirty="0"/>
          </a:p>
          <a:p>
            <a:pPr marL="285750" indent="-285750">
              <a:buFont typeface="Wingdings" panose="05000000000000000000" pitchFamily="2" charset="2"/>
              <a:buChar char="v"/>
            </a:pPr>
            <a:r>
              <a:rPr lang="en-US" sz="1800" b="0" i="0" dirty="0">
                <a:effectLst/>
                <a:latin typeface="Aptos" panose="020B0004020202020204" pitchFamily="34" charset="0"/>
              </a:rPr>
              <a:t>Security Measures: The implementation of ACLs, CBAC, and IPS ensures a robust security posture, protecting sensitive data and operations from cyber threats. </a:t>
            </a:r>
            <a:endParaRPr lang="en-US" b="0" i="0" dirty="0">
              <a:effectLst/>
            </a:endParaRPr>
          </a:p>
          <a:p>
            <a:endParaRPr lang="en-US" dirty="0"/>
          </a:p>
        </p:txBody>
      </p:sp>
    </p:spTree>
    <p:extLst>
      <p:ext uri="{BB962C8B-B14F-4D97-AF65-F5344CB8AC3E}">
        <p14:creationId xmlns:p14="http://schemas.microsoft.com/office/powerpoint/2010/main" val="423369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dirty="0"/>
              <a:t>Giselle E</a:t>
            </a:r>
          </a:p>
          <a:p>
            <a:r>
              <a:rPr lang="en-US" dirty="0"/>
              <a:t>502-555-0152</a:t>
            </a:r>
          </a:p>
          <a:p>
            <a:r>
              <a:rPr lang="en-US" dirty="0"/>
              <a:t>giselle@insightfulpursuit.com</a:t>
            </a:r>
          </a:p>
          <a:p>
            <a:r>
              <a:rPr lang="en-US" dirty="0"/>
              <a:t>www.company.com</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72B74C-73FB-96B8-185D-B09B46CB4317}"/>
              </a:ext>
            </a:extLst>
          </p:cNvPr>
          <p:cNvSpPr>
            <a:spLocks noGrp="1"/>
          </p:cNvSpPr>
          <p:nvPr>
            <p:ph type="pic" sz="quarter" idx="11"/>
          </p:nvPr>
        </p:nvSpPr>
        <p:spPr/>
        <p:txBody>
          <a:bodyPr/>
          <a:lstStyle/>
          <a:p>
            <a:r>
              <a:rPr lang="en-US" dirty="0"/>
              <a:t>Addendum</a:t>
            </a:r>
          </a:p>
        </p:txBody>
      </p:sp>
      <p:sp>
        <p:nvSpPr>
          <p:cNvPr id="3" name="Title 2">
            <a:extLst>
              <a:ext uri="{FF2B5EF4-FFF2-40B4-BE49-F238E27FC236}">
                <a16:creationId xmlns:a16="http://schemas.microsoft.com/office/drawing/2014/main" id="{1BC30371-BA01-24ED-1E16-407D646982BD}"/>
              </a:ext>
            </a:extLst>
          </p:cNvPr>
          <p:cNvSpPr>
            <a:spLocks noGrp="1"/>
          </p:cNvSpPr>
          <p:nvPr>
            <p:ph type="title"/>
          </p:nvPr>
        </p:nvSpPr>
        <p:spPr>
          <a:xfrm>
            <a:off x="1362437" y="400485"/>
            <a:ext cx="9467127" cy="6316838"/>
          </a:xfrm>
        </p:spPr>
        <p:txBody>
          <a:bodyPr/>
          <a:lstStyle/>
          <a:p>
            <a:pPr algn="l"/>
            <a:r>
              <a:rPr lang="en-US" sz="900" dirty="0"/>
              <a:t>Subnetting:   </a:t>
            </a:r>
            <a:br>
              <a:rPr lang="en-US" sz="900" dirty="0"/>
            </a:br>
            <a:br>
              <a:rPr lang="en-US" sz="900" dirty="0"/>
            </a:br>
            <a:r>
              <a:rPr lang="en-US" sz="900" dirty="0"/>
              <a:t>Base network: 192.168.1.0  </a:t>
            </a:r>
            <a:br>
              <a:rPr lang="en-US" sz="900" dirty="0"/>
            </a:br>
            <a:br>
              <a:rPr lang="en-US" sz="900" dirty="0"/>
            </a:br>
            <a:r>
              <a:rPr lang="en-US" sz="900" dirty="0"/>
              <a:t>The number of departments required, or the number of subnets required = 3  </a:t>
            </a:r>
            <a:br>
              <a:rPr lang="en-US" sz="900" dirty="0"/>
            </a:br>
            <a:br>
              <a:rPr lang="en-US" sz="900" dirty="0"/>
            </a:br>
            <a:r>
              <a:rPr lang="en-US" sz="900" dirty="0"/>
              <a:t>No. Of subnets = 2^n (n = number of borrowed bits) (see 19 minutes)  </a:t>
            </a:r>
            <a:br>
              <a:rPr lang="en-US" sz="900" dirty="0"/>
            </a:br>
            <a:br>
              <a:rPr lang="en-US" sz="900" dirty="0"/>
            </a:br>
            <a:r>
              <a:rPr lang="en-US" sz="900" dirty="0"/>
              <a:t>2^n3==&gt; n=2  </a:t>
            </a:r>
            <a:br>
              <a:rPr lang="en-US" sz="900" dirty="0"/>
            </a:br>
            <a:br>
              <a:rPr lang="en-US" sz="900" dirty="0"/>
            </a:br>
            <a:r>
              <a:rPr lang="en-US" sz="900" dirty="0"/>
              <a:t>Subnet: 255.255.255.0  </a:t>
            </a:r>
            <a:br>
              <a:rPr lang="en-US" sz="900" dirty="0"/>
            </a:br>
            <a:br>
              <a:rPr lang="en-US" sz="900" dirty="0"/>
            </a:br>
            <a:r>
              <a:rPr lang="en-US" sz="900" dirty="0"/>
              <a:t> </a:t>
            </a:r>
            <a:br>
              <a:rPr lang="en-US" sz="900" dirty="0"/>
            </a:br>
            <a:br>
              <a:rPr lang="en-US" sz="900" dirty="0"/>
            </a:br>
            <a:r>
              <a:rPr lang="en-US" sz="900" dirty="0"/>
              <a:t>  </a:t>
            </a:r>
            <a:br>
              <a:rPr lang="en-US" sz="900" dirty="0"/>
            </a:br>
            <a:br>
              <a:rPr lang="en-US" sz="900" dirty="0"/>
            </a:br>
            <a:r>
              <a:rPr lang="en-US" sz="900" dirty="0"/>
              <a:t>New subnet mask: 255.255.255.192 (/26)  </a:t>
            </a:r>
            <a:br>
              <a:rPr lang="en-US" sz="900" dirty="0"/>
            </a:br>
            <a:br>
              <a:rPr lang="en-US" sz="900" dirty="0"/>
            </a:br>
            <a:r>
              <a:rPr lang="en-US" sz="900" dirty="0"/>
              <a:t>Block size:64 (Subnet mask of 192 is a block size 64)  </a:t>
            </a:r>
            <a:br>
              <a:rPr lang="en-US" sz="900" dirty="0"/>
            </a:br>
            <a:br>
              <a:rPr lang="en-US" sz="900" dirty="0"/>
            </a:br>
            <a:r>
              <a:rPr lang="en-US" sz="900" dirty="0"/>
              <a:t>Internal Network: </a:t>
            </a:r>
            <a:br>
              <a:rPr lang="en-US" sz="900" dirty="0"/>
            </a:br>
            <a:br>
              <a:rPr lang="en-US" sz="900" dirty="0"/>
            </a:br>
            <a:r>
              <a:rPr lang="en-US" sz="900" dirty="0"/>
              <a:t>Subnet 1, Intelligence Dept:  </a:t>
            </a:r>
            <a:br>
              <a:rPr lang="en-US" sz="900" dirty="0"/>
            </a:br>
            <a:br>
              <a:rPr lang="en-US" sz="900" dirty="0"/>
            </a:br>
            <a:r>
              <a:rPr lang="en-US" sz="900" dirty="0"/>
              <a:t>Network ID: 192.168.1.0  </a:t>
            </a:r>
            <a:br>
              <a:rPr lang="en-US" sz="900" dirty="0"/>
            </a:br>
            <a:br>
              <a:rPr lang="en-US" sz="900" dirty="0"/>
            </a:br>
            <a:r>
              <a:rPr lang="en-US" sz="900" dirty="0"/>
              <a:t>Broadcast ID: 192.168.1.63 (-1 of next subnet 64)  </a:t>
            </a:r>
            <a:br>
              <a:rPr lang="en-US" sz="900" dirty="0"/>
            </a:br>
            <a:br>
              <a:rPr lang="en-US" sz="900" dirty="0"/>
            </a:br>
            <a:r>
              <a:rPr lang="en-US" sz="900" dirty="0"/>
              <a:t>Host range: 192.168.1.1 - 192.168.1.62 (between network and broadcast id)  </a:t>
            </a:r>
            <a:br>
              <a:rPr lang="en-US" sz="900" dirty="0"/>
            </a:br>
            <a:br>
              <a:rPr lang="en-US" sz="900" dirty="0"/>
            </a:br>
            <a:r>
              <a:rPr lang="en-US" sz="900" dirty="0"/>
              <a:t>  </a:t>
            </a:r>
            <a:br>
              <a:rPr lang="en-US" sz="900" dirty="0"/>
            </a:br>
            <a:br>
              <a:rPr lang="en-US" sz="900" dirty="0"/>
            </a:br>
            <a:r>
              <a:rPr lang="en-US" sz="900" dirty="0"/>
              <a:t>  </a:t>
            </a:r>
            <a:br>
              <a:rPr lang="en-US" sz="900" dirty="0"/>
            </a:br>
            <a:br>
              <a:rPr lang="en-US" sz="900" dirty="0"/>
            </a:br>
            <a:r>
              <a:rPr lang="en-US" sz="900" dirty="0"/>
              <a:t>Subnet 2 IT and Cybersecurity:  </a:t>
            </a:r>
            <a:br>
              <a:rPr lang="en-US" sz="900" dirty="0"/>
            </a:br>
            <a:br>
              <a:rPr lang="en-US" sz="900" dirty="0"/>
            </a:br>
            <a:r>
              <a:rPr lang="en-US" sz="900" dirty="0"/>
              <a:t>Network ID:192.168.64 (block size 64 + pervious subnet 0)  </a:t>
            </a:r>
            <a:br>
              <a:rPr lang="en-US" sz="900" dirty="0"/>
            </a:br>
            <a:br>
              <a:rPr lang="en-US" sz="900" dirty="0"/>
            </a:br>
            <a:r>
              <a:rPr lang="en-US" sz="900" dirty="0"/>
              <a:t> Broadcast ID: 192.168.1.127  </a:t>
            </a:r>
            <a:br>
              <a:rPr lang="en-US" sz="900" dirty="0"/>
            </a:br>
            <a:br>
              <a:rPr lang="en-US" sz="900" dirty="0"/>
            </a:br>
            <a:r>
              <a:rPr lang="en-US" sz="900" dirty="0"/>
              <a:t> Host range: 192.168.1.65 - 192.168.1.126  </a:t>
            </a:r>
            <a:br>
              <a:rPr lang="en-US" sz="900" dirty="0"/>
            </a:br>
            <a:r>
              <a:rPr lang="en-US" sz="900" dirty="0"/>
              <a:t>  </a:t>
            </a:r>
            <a:br>
              <a:rPr lang="en-US" sz="900" dirty="0"/>
            </a:br>
            <a:br>
              <a:rPr lang="en-US" sz="900" dirty="0"/>
            </a:br>
            <a:r>
              <a:rPr lang="en-US" sz="900" dirty="0"/>
              <a:t>Subnet 3 Vlan30:  </a:t>
            </a:r>
            <a:br>
              <a:rPr lang="en-US" sz="900" dirty="0"/>
            </a:br>
            <a:br>
              <a:rPr lang="en-US" sz="900" dirty="0"/>
            </a:br>
            <a:r>
              <a:rPr lang="en-US" sz="900" dirty="0"/>
              <a:t> Network ID: 192.168.1.128 (block size 64 + previous subnet .64)  </a:t>
            </a:r>
            <a:br>
              <a:rPr lang="en-US" sz="900" dirty="0"/>
            </a:br>
            <a:br>
              <a:rPr lang="en-US" sz="900" dirty="0"/>
            </a:br>
            <a:r>
              <a:rPr lang="en-US" sz="900" dirty="0"/>
              <a:t> Broadcast ID: 192.168.1.191 (-1 + 64 +128)  </a:t>
            </a:r>
            <a:br>
              <a:rPr lang="en-US" sz="900" dirty="0"/>
            </a:br>
            <a:br>
              <a:rPr lang="en-US" sz="900" dirty="0"/>
            </a:br>
            <a:r>
              <a:rPr lang="en-US" sz="900" dirty="0"/>
              <a:t> Host range: 192.168.1.129 - 192.168.1.190 </a:t>
            </a:r>
            <a:endParaRPr lang="en-US" dirty="0"/>
          </a:p>
        </p:txBody>
      </p:sp>
    </p:spTree>
    <p:extLst>
      <p:ext uri="{BB962C8B-B14F-4D97-AF65-F5344CB8AC3E}">
        <p14:creationId xmlns:p14="http://schemas.microsoft.com/office/powerpoint/2010/main" val="116489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72B74C-73FB-96B8-185D-B09B46CB4317}"/>
              </a:ext>
            </a:extLst>
          </p:cNvPr>
          <p:cNvSpPr>
            <a:spLocks noGrp="1"/>
          </p:cNvSpPr>
          <p:nvPr>
            <p:ph type="pic" sz="quarter" idx="11"/>
          </p:nvPr>
        </p:nvSpPr>
        <p:spPr/>
        <p:txBody>
          <a:bodyPr/>
          <a:lstStyle/>
          <a:p>
            <a:r>
              <a:rPr lang="en-US" dirty="0"/>
              <a:t>Addendum</a:t>
            </a:r>
          </a:p>
        </p:txBody>
      </p:sp>
      <p:sp>
        <p:nvSpPr>
          <p:cNvPr id="3" name="Title 2">
            <a:extLst>
              <a:ext uri="{FF2B5EF4-FFF2-40B4-BE49-F238E27FC236}">
                <a16:creationId xmlns:a16="http://schemas.microsoft.com/office/drawing/2014/main" id="{1BC30371-BA01-24ED-1E16-407D646982BD}"/>
              </a:ext>
            </a:extLst>
          </p:cNvPr>
          <p:cNvSpPr>
            <a:spLocks noGrp="1"/>
          </p:cNvSpPr>
          <p:nvPr>
            <p:ph type="title"/>
          </p:nvPr>
        </p:nvSpPr>
        <p:spPr>
          <a:xfrm>
            <a:off x="1362437" y="400485"/>
            <a:ext cx="9467127" cy="6316838"/>
          </a:xfrm>
        </p:spPr>
        <p:txBody>
          <a:bodyPr/>
          <a:lstStyle/>
          <a:p>
            <a:pPr algn="l"/>
            <a:r>
              <a:rPr lang="en-US" sz="900" dirty="0"/>
              <a:t>DMZ network: </a:t>
            </a:r>
            <a:br>
              <a:rPr lang="en-US" sz="900" dirty="0"/>
            </a:br>
            <a:br>
              <a:rPr lang="en-US" sz="900" dirty="0"/>
            </a:br>
            <a:r>
              <a:rPr lang="en-US" sz="900" dirty="0"/>
              <a:t>Network ID: 192.168.2.1  </a:t>
            </a:r>
            <a:br>
              <a:rPr lang="en-US" sz="900" dirty="0"/>
            </a:br>
            <a:br>
              <a:rPr lang="en-US" sz="900" dirty="0"/>
            </a:br>
            <a:r>
              <a:rPr lang="en-US" sz="900" dirty="0"/>
              <a:t>Host range: 192.168.2.2 - 192.168.2.253  </a:t>
            </a:r>
            <a:br>
              <a:rPr lang="en-US" sz="900" dirty="0"/>
            </a:br>
            <a:br>
              <a:rPr lang="en-US" sz="900" dirty="0"/>
            </a:br>
            <a:r>
              <a:rPr lang="en-US" sz="900" dirty="0"/>
              <a:t>Broadcast: 192.168.2.254  </a:t>
            </a:r>
            <a:br>
              <a:rPr lang="en-US" sz="900" dirty="0"/>
            </a:br>
            <a:br>
              <a:rPr lang="en-US" sz="900" dirty="0"/>
            </a:br>
            <a:r>
              <a:rPr lang="en-US" sz="900" dirty="0"/>
              <a:t>Subnet mask: 255.255.255.0  </a:t>
            </a:r>
            <a:br>
              <a:rPr lang="en-US" sz="900" dirty="0"/>
            </a:br>
            <a:br>
              <a:rPr lang="en-US" sz="900" dirty="0"/>
            </a:br>
            <a:r>
              <a:rPr lang="en-US" sz="900" dirty="0"/>
              <a:t>Wildcard mask: 0.0.0.255  </a:t>
            </a:r>
            <a:br>
              <a:rPr lang="en-US" sz="900" dirty="0"/>
            </a:br>
            <a:br>
              <a:rPr lang="en-US" sz="900" dirty="0"/>
            </a:br>
            <a:r>
              <a:rPr lang="en-US" sz="900" dirty="0"/>
              <a:t>  </a:t>
            </a:r>
            <a:br>
              <a:rPr lang="en-US" sz="900" dirty="0"/>
            </a:br>
            <a:r>
              <a:rPr lang="en-US" sz="900" dirty="0"/>
              <a:t>DMZ switch's running configuration: </a:t>
            </a:r>
            <a:br>
              <a:rPr lang="en-US" sz="900" dirty="0"/>
            </a:br>
            <a:br>
              <a:rPr lang="en-US" sz="900" dirty="0"/>
            </a:br>
            <a:r>
              <a:rPr lang="en-US" sz="900" dirty="0"/>
              <a:t>1. SSH Enabled: SSH version 2 is enabled for secure remote management. </a:t>
            </a:r>
            <a:br>
              <a:rPr lang="en-US" sz="900" dirty="0"/>
            </a:br>
            <a:br>
              <a:rPr lang="en-US" sz="900" dirty="0"/>
            </a:br>
            <a:r>
              <a:rPr lang="en-US" sz="900" dirty="0"/>
              <a:t>2. Domain Name and Username: The domain name is set to `dmz.com`, and there is a user `admin` configured for SSH access. </a:t>
            </a:r>
            <a:br>
              <a:rPr lang="en-US" sz="900" dirty="0"/>
            </a:br>
            <a:br>
              <a:rPr lang="en-US" sz="900" dirty="0"/>
            </a:br>
            <a:r>
              <a:rPr lang="en-US" sz="900" dirty="0"/>
              <a:t>3. Spanning-Tree Protocol: PVST (Per-VLAN Spanning Tree) is enabled, and </a:t>
            </a:r>
            <a:r>
              <a:rPr lang="en-US" sz="900" dirty="0" err="1"/>
              <a:t>PortFast</a:t>
            </a:r>
            <a:r>
              <a:rPr lang="en-US" sz="900" dirty="0"/>
              <a:t> is configured on multiple interfaces. </a:t>
            </a:r>
            <a:br>
              <a:rPr lang="en-US" sz="900" dirty="0"/>
            </a:br>
            <a:br>
              <a:rPr lang="en-US" sz="900" dirty="0"/>
            </a:br>
            <a:r>
              <a:rPr lang="en-US" sz="900" dirty="0"/>
              <a:t>4. Port Security: Enabled on FastEthernet0/4 with a maximum of 2 MAC addresses allowed and the violation mode set to restrict. </a:t>
            </a:r>
            <a:br>
              <a:rPr lang="en-US" sz="900" dirty="0"/>
            </a:br>
            <a:br>
              <a:rPr lang="en-US" sz="900" dirty="0"/>
            </a:br>
            <a:r>
              <a:rPr lang="en-US" sz="900" dirty="0"/>
              <a:t>5. Interfaces Configuration: Most interfaces are configured for access to VLAN 40, and several are shut down. </a:t>
            </a:r>
            <a:r>
              <a:rPr lang="en-US" sz="900" dirty="0" err="1"/>
              <a:t>PortFast</a:t>
            </a:r>
            <a:r>
              <a:rPr lang="en-US" sz="900" dirty="0"/>
              <a:t> is enabled on active interfaces to speed up the connection process for end devices. </a:t>
            </a:r>
            <a:br>
              <a:rPr lang="en-US" sz="900" dirty="0"/>
            </a:br>
            <a:br>
              <a:rPr lang="en-US" sz="900" dirty="0"/>
            </a:br>
            <a:r>
              <a:rPr lang="en-US" sz="900" dirty="0"/>
              <a:t>6. VTY Lines: Configured for SSH access with local authentication. </a:t>
            </a:r>
            <a:br>
              <a:rPr lang="en-US" sz="900" dirty="0"/>
            </a:br>
            <a:r>
              <a:rPr lang="en-US" sz="900" dirty="0"/>
              <a:t> </a:t>
            </a:r>
            <a:br>
              <a:rPr lang="en-US" sz="900" dirty="0"/>
            </a:br>
            <a:br>
              <a:rPr lang="en-US" sz="900" dirty="0"/>
            </a:br>
            <a:br>
              <a:rPr lang="en-US" sz="900" dirty="0"/>
            </a:br>
            <a:br>
              <a:rPr lang="en-US" sz="900" dirty="0"/>
            </a:br>
            <a:br>
              <a:rPr lang="en-US" sz="900" dirty="0"/>
            </a:br>
            <a:r>
              <a:rPr lang="en-US" sz="900" dirty="0"/>
              <a:t>External network (internet):  </a:t>
            </a:r>
            <a:br>
              <a:rPr lang="en-US" sz="900" dirty="0"/>
            </a:br>
            <a:br>
              <a:rPr lang="en-US" sz="900" dirty="0"/>
            </a:br>
            <a:r>
              <a:rPr lang="en-US" sz="900" dirty="0"/>
              <a:t> Network: 1.1.1.0  </a:t>
            </a:r>
            <a:br>
              <a:rPr lang="en-US" sz="900" dirty="0"/>
            </a:br>
            <a:br>
              <a:rPr lang="en-US" sz="900" dirty="0"/>
            </a:br>
            <a:r>
              <a:rPr lang="en-US" sz="900" dirty="0"/>
              <a:t> Host range: 1.1.1.1 to 1.1.1.254  </a:t>
            </a:r>
            <a:br>
              <a:rPr lang="en-US" sz="900" dirty="0"/>
            </a:br>
            <a:br>
              <a:rPr lang="en-US" sz="900" dirty="0"/>
            </a:br>
            <a:r>
              <a:rPr lang="en-US" sz="900" dirty="0"/>
              <a:t> Broadcast: 1.1.1.255  </a:t>
            </a:r>
            <a:br>
              <a:rPr lang="en-US" sz="900" dirty="0"/>
            </a:br>
            <a:br>
              <a:rPr lang="en-US" sz="900" dirty="0"/>
            </a:br>
            <a:r>
              <a:rPr lang="en-US" sz="900" dirty="0"/>
              <a:t> Subnet mask: 255.255.255.0  </a:t>
            </a:r>
            <a:br>
              <a:rPr lang="en-US" sz="900" dirty="0"/>
            </a:br>
            <a:br>
              <a:rPr lang="en-US" sz="900" dirty="0"/>
            </a:br>
            <a:r>
              <a:rPr lang="en-US" sz="900" dirty="0"/>
              <a:t> Wildcard mask: 0.0.0.255 </a:t>
            </a:r>
            <a:br>
              <a:rPr lang="en-US" sz="900" dirty="0"/>
            </a:br>
            <a:br>
              <a:rPr lang="en-US" sz="900" dirty="0"/>
            </a:br>
            <a:endParaRPr lang="en-US" sz="900" dirty="0"/>
          </a:p>
        </p:txBody>
      </p:sp>
    </p:spTree>
    <p:extLst>
      <p:ext uri="{BB962C8B-B14F-4D97-AF65-F5344CB8AC3E}">
        <p14:creationId xmlns:p14="http://schemas.microsoft.com/office/powerpoint/2010/main" val="280717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72B74C-73FB-96B8-185D-B09B46CB4317}"/>
              </a:ext>
            </a:extLst>
          </p:cNvPr>
          <p:cNvSpPr>
            <a:spLocks noGrp="1"/>
          </p:cNvSpPr>
          <p:nvPr>
            <p:ph type="pic" sz="quarter" idx="11"/>
          </p:nvPr>
        </p:nvSpPr>
        <p:spPr/>
        <p:txBody>
          <a:bodyPr/>
          <a:lstStyle/>
          <a:p>
            <a:r>
              <a:rPr lang="en-US" dirty="0"/>
              <a:t>Addendum</a:t>
            </a:r>
          </a:p>
        </p:txBody>
      </p:sp>
      <p:sp>
        <p:nvSpPr>
          <p:cNvPr id="3" name="Title 2">
            <a:extLst>
              <a:ext uri="{FF2B5EF4-FFF2-40B4-BE49-F238E27FC236}">
                <a16:creationId xmlns:a16="http://schemas.microsoft.com/office/drawing/2014/main" id="{1BC30371-BA01-24ED-1E16-407D646982BD}"/>
              </a:ext>
            </a:extLst>
          </p:cNvPr>
          <p:cNvSpPr>
            <a:spLocks noGrp="1"/>
          </p:cNvSpPr>
          <p:nvPr>
            <p:ph type="title"/>
          </p:nvPr>
        </p:nvSpPr>
        <p:spPr>
          <a:xfrm>
            <a:off x="1362437" y="400485"/>
            <a:ext cx="9467127" cy="6316838"/>
          </a:xfrm>
        </p:spPr>
        <p:txBody>
          <a:bodyPr/>
          <a:lstStyle/>
          <a:p>
            <a:pPr algn="l"/>
            <a:r>
              <a:rPr lang="en-US" sz="900" dirty="0"/>
              <a:t>Here's an expanded description including details about the devices connected to each VLAN and the Internal Router: </a:t>
            </a:r>
            <a:br>
              <a:rPr lang="en-US" sz="900" dirty="0"/>
            </a:br>
            <a:br>
              <a:rPr lang="en-US" sz="900" dirty="0"/>
            </a:br>
            <a:br>
              <a:rPr lang="en-US" sz="900" dirty="0"/>
            </a:br>
            <a:r>
              <a:rPr lang="en-US" sz="900" dirty="0"/>
              <a:t>"Our Cisco switch, named </a:t>
            </a:r>
            <a:r>
              <a:rPr lang="en-US" sz="900" dirty="0" err="1"/>
              <a:t>InternalSwitch</a:t>
            </a:r>
            <a:r>
              <a:rPr lang="en-US" sz="900" dirty="0"/>
              <a:t>, plays a crucial role in our network infrastructure, ensuring secure and efficient communication among devices. The switch is running version 15.0 of the Cisco IOS software, with various features and configurations tailored to our organization's needs. </a:t>
            </a:r>
            <a:br>
              <a:rPr lang="en-US" sz="900" dirty="0"/>
            </a:br>
            <a:br>
              <a:rPr lang="en-US" sz="900" dirty="0"/>
            </a:br>
            <a:r>
              <a:rPr lang="en-US" sz="900" dirty="0"/>
              <a:t>  </a:t>
            </a:r>
            <a:br>
              <a:rPr lang="en-US" sz="900" dirty="0"/>
            </a:br>
            <a:br>
              <a:rPr lang="en-US" sz="900" dirty="0"/>
            </a:br>
            <a:r>
              <a:rPr lang="en-US" sz="900" dirty="0"/>
              <a:t>VLAN Configuration: </a:t>
            </a:r>
            <a:br>
              <a:rPr lang="en-US" sz="900" dirty="0"/>
            </a:br>
            <a:br>
              <a:rPr lang="en-US" sz="900" dirty="0"/>
            </a:br>
            <a:r>
              <a:rPr lang="en-US" sz="900" dirty="0"/>
              <a:t>- VLAN 10: This VLAN is dedicated to our PC devices. </a:t>
            </a:r>
            <a:r>
              <a:rPr lang="en-US" sz="900" dirty="0" err="1"/>
              <a:t>FastEthernet</a:t>
            </a:r>
            <a:r>
              <a:rPr lang="en-US" sz="900" dirty="0"/>
              <a:t> ports 2, 3, and 4 are configured as access ports in VLAN 10, connecting our PCs to the network. Port 2 has port security enabled, allowing a maximum of 2 MAC addresses to connect. </a:t>
            </a:r>
            <a:br>
              <a:rPr lang="en-US" sz="900" dirty="0"/>
            </a:br>
            <a:br>
              <a:rPr lang="en-US" sz="900" dirty="0"/>
            </a:br>
            <a:r>
              <a:rPr lang="en-US" sz="900" dirty="0"/>
              <a:t>- VLAN 20: Devices such as laptops are assigned to VLAN 20. </a:t>
            </a:r>
            <a:r>
              <a:rPr lang="en-US" sz="900" dirty="0" err="1"/>
              <a:t>FastEthernet</a:t>
            </a:r>
            <a:r>
              <a:rPr lang="en-US" sz="900" dirty="0"/>
              <a:t> ports 5, 6, and 7 are configured as access ports in VLAN 20, providing connectivity for these devices. </a:t>
            </a:r>
            <a:br>
              <a:rPr lang="en-US" sz="900" dirty="0"/>
            </a:br>
            <a:br>
              <a:rPr lang="en-US" sz="900" dirty="0"/>
            </a:br>
            <a:r>
              <a:rPr lang="en-US" sz="900" dirty="0"/>
              <a:t>- VLAN 30: VLAN 30 is designated for devices requiring higher security, such as servers. </a:t>
            </a:r>
            <a:r>
              <a:rPr lang="en-US" sz="900" dirty="0" err="1"/>
              <a:t>FastEthernet</a:t>
            </a:r>
            <a:r>
              <a:rPr lang="en-US" sz="900" dirty="0"/>
              <a:t> ports 8, 9, and 10 are configured as access ports in VLAN 30, connecting these critical devices to the network. </a:t>
            </a:r>
            <a:br>
              <a:rPr lang="en-US" sz="900" dirty="0"/>
            </a:br>
            <a:br>
              <a:rPr lang="en-US" sz="900" dirty="0"/>
            </a:br>
            <a:r>
              <a:rPr lang="en-US" sz="900" dirty="0"/>
              <a:t>  </a:t>
            </a:r>
            <a:br>
              <a:rPr lang="en-US" sz="900" dirty="0"/>
            </a:br>
            <a:br>
              <a:rPr lang="en-US" sz="900" dirty="0"/>
            </a:br>
            <a:r>
              <a:rPr lang="en-US" sz="900" dirty="0"/>
              <a:t>Internal Router Connectivity: </a:t>
            </a:r>
            <a:br>
              <a:rPr lang="en-US" sz="900" dirty="0"/>
            </a:br>
            <a:br>
              <a:rPr lang="en-US" sz="900" dirty="0"/>
            </a:br>
            <a:r>
              <a:rPr lang="en-US" sz="900" dirty="0"/>
              <a:t>The switch is connected to an </a:t>
            </a:r>
            <a:r>
              <a:rPr lang="en-US" sz="900" dirty="0" err="1"/>
              <a:t>InternalRouter</a:t>
            </a:r>
            <a:r>
              <a:rPr lang="en-US" sz="900" dirty="0"/>
              <a:t>, which serves as the gateway for our internal network. The </a:t>
            </a:r>
            <a:r>
              <a:rPr lang="en-US" sz="900" dirty="0" err="1"/>
              <a:t>InternalRouter</a:t>
            </a:r>
            <a:r>
              <a:rPr lang="en-US" sz="900" dirty="0"/>
              <a:t>, a Cisco 2911 router, facilitates communication between VLANs and provides access to external networks. The connection between </a:t>
            </a:r>
            <a:r>
              <a:rPr lang="en-US" sz="900" dirty="0" err="1"/>
              <a:t>InternalSwitch</a:t>
            </a:r>
            <a:r>
              <a:rPr lang="en-US" sz="900" dirty="0"/>
              <a:t> and </a:t>
            </a:r>
            <a:r>
              <a:rPr lang="en-US" sz="900" dirty="0" err="1"/>
              <a:t>InternalRouter</a:t>
            </a:r>
            <a:r>
              <a:rPr lang="en-US" sz="900" dirty="0"/>
              <a:t> is established through </a:t>
            </a:r>
            <a:r>
              <a:rPr lang="en-US" sz="900" dirty="0" err="1"/>
              <a:t>GigabitEthernet</a:t>
            </a:r>
            <a:r>
              <a:rPr lang="en-US" sz="900" dirty="0"/>
              <a:t> ports 0/1 and 0/2, respectively. </a:t>
            </a:r>
            <a:br>
              <a:rPr lang="en-US" sz="900" dirty="0"/>
            </a:br>
            <a:br>
              <a:rPr lang="en-US" sz="900" dirty="0"/>
            </a:br>
            <a:r>
              <a:rPr lang="en-US" sz="900" dirty="0"/>
              <a:t>  </a:t>
            </a:r>
            <a:br>
              <a:rPr lang="en-US" sz="900" dirty="0"/>
            </a:br>
            <a:br>
              <a:rPr lang="en-US" sz="900" dirty="0"/>
            </a:br>
            <a:r>
              <a:rPr lang="en-US" sz="900" dirty="0"/>
              <a:t>Additional Configurations: </a:t>
            </a:r>
            <a:br>
              <a:rPr lang="en-US" sz="900" dirty="0"/>
            </a:br>
            <a:br>
              <a:rPr lang="en-US" sz="900" dirty="0"/>
            </a:br>
            <a:r>
              <a:rPr lang="en-US" sz="900" dirty="0"/>
              <a:t>- ARP inspection and DHCP snooping are enabled on VLANs 10, 20, and 30, protecting against ARP spoofing and unauthorized DHCP servers. </a:t>
            </a:r>
            <a:br>
              <a:rPr lang="en-US" sz="900" dirty="0"/>
            </a:br>
            <a:br>
              <a:rPr lang="en-US" sz="900" dirty="0"/>
            </a:br>
            <a:r>
              <a:rPr lang="en-US" sz="900" dirty="0"/>
              <a:t>- The switch is running PVST (Per-VLAN Spanning Tree) for loop prevention, with system-id extension enabled for improved interoperability. </a:t>
            </a:r>
            <a:br>
              <a:rPr lang="en-US" sz="900" dirty="0"/>
            </a:br>
            <a:br>
              <a:rPr lang="en-US" sz="900" dirty="0"/>
            </a:br>
            <a:r>
              <a:rPr lang="en-US" sz="900" dirty="0"/>
              <a:t>- Port security is implemented on select ports to limit the number of MAC addresses allowed, enhancing network security. </a:t>
            </a:r>
            <a:br>
              <a:rPr lang="en-US" sz="900" dirty="0"/>
            </a:br>
            <a:br>
              <a:rPr lang="en-US" sz="900" dirty="0"/>
            </a:br>
            <a:r>
              <a:rPr lang="en-US" sz="900" dirty="0"/>
              <a:t>- Password encryption is enabled for security, and a message of the day banner is displayed to inform users of unauthorized access restrictions. </a:t>
            </a:r>
            <a:br>
              <a:rPr lang="en-US" sz="900" dirty="0"/>
            </a:br>
            <a:endParaRPr lang="en-US" sz="900" dirty="0"/>
          </a:p>
        </p:txBody>
      </p:sp>
    </p:spTree>
    <p:extLst>
      <p:ext uri="{BB962C8B-B14F-4D97-AF65-F5344CB8AC3E}">
        <p14:creationId xmlns:p14="http://schemas.microsoft.com/office/powerpoint/2010/main" val="169886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72B74C-73FB-96B8-185D-B09B46CB4317}"/>
              </a:ext>
            </a:extLst>
          </p:cNvPr>
          <p:cNvSpPr>
            <a:spLocks noGrp="1"/>
          </p:cNvSpPr>
          <p:nvPr>
            <p:ph type="pic" sz="quarter" idx="11"/>
          </p:nvPr>
        </p:nvSpPr>
        <p:spPr/>
        <p:txBody>
          <a:bodyPr/>
          <a:lstStyle/>
          <a:p>
            <a:r>
              <a:rPr lang="en-US" dirty="0"/>
              <a:t>Addendum</a:t>
            </a:r>
          </a:p>
        </p:txBody>
      </p:sp>
      <p:sp>
        <p:nvSpPr>
          <p:cNvPr id="3" name="Title 2">
            <a:extLst>
              <a:ext uri="{FF2B5EF4-FFF2-40B4-BE49-F238E27FC236}">
                <a16:creationId xmlns:a16="http://schemas.microsoft.com/office/drawing/2014/main" id="{1BC30371-BA01-24ED-1E16-407D646982BD}"/>
              </a:ext>
            </a:extLst>
          </p:cNvPr>
          <p:cNvSpPr>
            <a:spLocks noGrp="1"/>
          </p:cNvSpPr>
          <p:nvPr>
            <p:ph type="title"/>
          </p:nvPr>
        </p:nvSpPr>
        <p:spPr>
          <a:xfrm>
            <a:off x="1362437" y="400485"/>
            <a:ext cx="9467127" cy="6316838"/>
          </a:xfrm>
        </p:spPr>
        <p:txBody>
          <a:bodyPr/>
          <a:lstStyle/>
          <a:p>
            <a:pPr algn="l"/>
            <a:r>
              <a:rPr lang="en-US" sz="900" dirty="0"/>
              <a:t>External Router Configuration: Security Perspective</a:t>
            </a:r>
            <a:br>
              <a:rPr lang="en-US" sz="900" dirty="0"/>
            </a:br>
            <a:r>
              <a:rPr lang="en-US" sz="900" dirty="0"/>
              <a:t>Intrusion Prevention System (IPS):</a:t>
            </a:r>
            <a:br>
              <a:rPr lang="en-US" sz="900" dirty="0"/>
            </a:br>
            <a:br>
              <a:rPr lang="en-US" sz="900" dirty="0"/>
            </a:br>
            <a:br>
              <a:rPr lang="en-US" sz="900" dirty="0"/>
            </a:br>
            <a:r>
              <a:rPr lang="en-US" sz="900" dirty="0"/>
              <a:t>IPS Rule (</a:t>
            </a:r>
            <a:r>
              <a:rPr lang="en-US" sz="900" dirty="0" err="1"/>
              <a:t>iosips</a:t>
            </a:r>
            <a:r>
              <a:rPr lang="en-US" sz="900" dirty="0"/>
              <a:t>): Monitors traffic for malicious patterns and takes action to block or alert on detected threats.</a:t>
            </a:r>
            <a:br>
              <a:rPr lang="en-US" sz="900" dirty="0"/>
            </a:br>
            <a:r>
              <a:rPr lang="en-US" sz="900" dirty="0"/>
              <a:t>Fail-Closed Mode: Ensures that if the IPS fails, all traffic is blocked to prevent potential security threats from slipping through.</a:t>
            </a:r>
            <a:br>
              <a:rPr lang="en-US" sz="900" dirty="0"/>
            </a:br>
            <a:r>
              <a:rPr lang="en-US" sz="900" dirty="0"/>
              <a:t>Context-Based Access Control (CBAC):</a:t>
            </a:r>
            <a:br>
              <a:rPr lang="en-US" sz="900" dirty="0"/>
            </a:br>
            <a:br>
              <a:rPr lang="en-US" sz="900" dirty="0"/>
            </a:br>
            <a:br>
              <a:rPr lang="en-US" sz="900" dirty="0"/>
            </a:br>
            <a:r>
              <a:rPr lang="en-US" sz="900" dirty="0"/>
              <a:t>HTTP Inspection: Inspects HTTP traffic for suspicious activity and dynamically opens and closes ports as needed for legitimate traffic.</a:t>
            </a:r>
            <a:br>
              <a:rPr lang="en-US" sz="900" dirty="0"/>
            </a:br>
            <a:r>
              <a:rPr lang="en-US" sz="900" dirty="0"/>
              <a:t>Access Control Lists (ACLs):</a:t>
            </a:r>
            <a:br>
              <a:rPr lang="en-US" sz="900" dirty="0"/>
            </a:br>
            <a:br>
              <a:rPr lang="en-US" sz="900" dirty="0"/>
            </a:br>
            <a:br>
              <a:rPr lang="en-US" sz="900" dirty="0"/>
            </a:br>
            <a:r>
              <a:rPr lang="en-US" sz="900" dirty="0"/>
              <a:t>BLOCK_MALICIOUS: Blocks traffic from specific known malicious IP addresses, reducing the risk of attacks from these sources.</a:t>
            </a:r>
            <a:br>
              <a:rPr lang="en-US" sz="900" dirty="0"/>
            </a:br>
            <a:r>
              <a:rPr lang="en-US" sz="900" dirty="0"/>
              <a:t>ALLOW_ICMP_HTTP: Allows ICMP echo replies and HTTP traffic while blocking other types of traffic, limiting potential attack vectors.</a:t>
            </a:r>
            <a:br>
              <a:rPr lang="en-US" sz="900" dirty="0"/>
            </a:br>
            <a:r>
              <a:rPr lang="en-US" sz="900" dirty="0"/>
              <a:t>DENY_ANY: Denies all traffic, providing a default security posture that only allows explicitly permitted traffic.</a:t>
            </a:r>
            <a:br>
              <a:rPr lang="en-US" sz="900" dirty="0"/>
            </a:br>
            <a:r>
              <a:rPr lang="en-US" sz="900" dirty="0"/>
              <a:t>Network Address Translation (NAT):</a:t>
            </a:r>
            <a:br>
              <a:rPr lang="en-US" sz="900" dirty="0"/>
            </a:br>
            <a:br>
              <a:rPr lang="en-US" sz="900" dirty="0"/>
            </a:br>
            <a:br>
              <a:rPr lang="en-US" sz="900" dirty="0"/>
            </a:br>
            <a:r>
              <a:rPr lang="en-US" sz="900" dirty="0"/>
              <a:t>Hides the internal network structure from potential attackers, adding a layer of obscurity to the network's security.</a:t>
            </a:r>
            <a:br>
              <a:rPr lang="en-US" sz="900" dirty="0"/>
            </a:br>
            <a:r>
              <a:rPr lang="en-US" sz="900" dirty="0"/>
              <a:t>Logging and Monitoring:</a:t>
            </a:r>
            <a:br>
              <a:rPr lang="en-US" sz="900" dirty="0"/>
            </a:br>
            <a:br>
              <a:rPr lang="en-US" sz="900" dirty="0"/>
            </a:br>
            <a:br>
              <a:rPr lang="en-US" sz="900" dirty="0"/>
            </a:br>
            <a:r>
              <a:rPr lang="en-US" sz="900" dirty="0"/>
              <a:t>Audit Trail: Logs CBAC events for monitoring and analysis.</a:t>
            </a:r>
            <a:br>
              <a:rPr lang="en-US" sz="900" dirty="0"/>
            </a:br>
            <a:r>
              <a:rPr lang="en-US" sz="900" dirty="0"/>
              <a:t>Syslog: Configured to log security events, providing visibility into potential security incidents.</a:t>
            </a:r>
            <a:br>
              <a:rPr lang="en-US" sz="900" dirty="0"/>
            </a:br>
            <a:r>
              <a:rPr lang="en-US" sz="900" dirty="0"/>
              <a:t>Secure Management:</a:t>
            </a:r>
            <a:br>
              <a:rPr lang="en-US" sz="900" dirty="0"/>
            </a:br>
            <a:br>
              <a:rPr lang="en-US" sz="900" dirty="0"/>
            </a:br>
            <a:br>
              <a:rPr lang="en-US" sz="900" dirty="0"/>
            </a:br>
            <a:r>
              <a:rPr lang="en-US" sz="900" dirty="0"/>
              <a:t>Password Encryption: Ensures that passwords are stored securely on the router.</a:t>
            </a:r>
            <a:br>
              <a:rPr lang="en-US" sz="900" dirty="0"/>
            </a:br>
            <a:r>
              <a:rPr lang="en-US" sz="900" dirty="0"/>
              <a:t>Enable Secret: Provides a secure method for accessing the router's privileged EXEC mode.</a:t>
            </a:r>
            <a:br>
              <a:rPr lang="en-US" sz="900" dirty="0"/>
            </a:br>
            <a:r>
              <a:rPr lang="en-US" sz="900" dirty="0"/>
              <a:t>Key Takeaways:</a:t>
            </a:r>
            <a:br>
              <a:rPr lang="en-US" sz="900" dirty="0"/>
            </a:br>
            <a:br>
              <a:rPr lang="en-US" sz="900" dirty="0"/>
            </a:br>
            <a:br>
              <a:rPr lang="en-US" sz="900" dirty="0"/>
            </a:br>
            <a:r>
              <a:rPr lang="en-US" sz="900" dirty="0"/>
              <a:t>The external router is configured with multiple security features to protect the network from various threats.</a:t>
            </a:r>
            <a:br>
              <a:rPr lang="en-US" sz="900" dirty="0"/>
            </a:br>
            <a:r>
              <a:rPr lang="en-US" sz="900" dirty="0"/>
              <a:t>IPS and CBAC provide real-time monitoring and control of traffic, while ACLs enforce access policies.</a:t>
            </a:r>
            <a:br>
              <a:rPr lang="en-US" sz="900" dirty="0"/>
            </a:br>
            <a:r>
              <a:rPr lang="en-US" sz="900" dirty="0"/>
              <a:t>NAT and logging contribute to the overall security posture by adding obscurity and visibility.</a:t>
            </a:r>
            <a:br>
              <a:rPr lang="en-US" sz="900" dirty="0"/>
            </a:br>
            <a:r>
              <a:rPr lang="en-US" sz="900" dirty="0"/>
              <a:t>Regular updates and monitoring are essential to maintain the effectiveness of these security measures.</a:t>
            </a:r>
            <a:br>
              <a:rPr lang="en-US" sz="900" dirty="0"/>
            </a:br>
            <a:br>
              <a:rPr lang="en-US" sz="900" dirty="0"/>
            </a:br>
            <a:endParaRPr lang="en-US" sz="900" dirty="0"/>
          </a:p>
        </p:txBody>
      </p:sp>
    </p:spTree>
    <p:extLst>
      <p:ext uri="{BB962C8B-B14F-4D97-AF65-F5344CB8AC3E}">
        <p14:creationId xmlns:p14="http://schemas.microsoft.com/office/powerpoint/2010/main" val="173153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38200" y="365760"/>
            <a:ext cx="10515600" cy="1325563"/>
          </a:xfrm>
        </p:spPr>
        <p:txBody>
          <a:bodyPr anchor="ctr">
            <a:normAutofit/>
          </a:bodyPr>
          <a:lstStyle/>
          <a:p>
            <a:r>
              <a:rPr lang="en-US" dirty="0"/>
              <a:t>AGENDA</a:t>
            </a:r>
          </a:p>
        </p:txBody>
      </p:sp>
      <p:pic>
        <p:nvPicPr>
          <p:cNvPr id="15" name="Picture Placeholder 14">
            <a:extLst>
              <a:ext uri="{FF2B5EF4-FFF2-40B4-BE49-F238E27FC236}">
                <a16:creationId xmlns:a16="http://schemas.microsoft.com/office/drawing/2014/main" id="{E4DF753A-3575-A0D9-5135-8A94308DC038}"/>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p:blipFill>
        <p:spPr>
          <a:xfrm>
            <a:off x="1348840" y="1790329"/>
            <a:ext cx="4113054" cy="4113054"/>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sz="quarter" idx="16"/>
          </p:nvPr>
        </p:nvSpPr>
        <p:spPr>
          <a:xfrm>
            <a:off x="6219464" y="1790329"/>
            <a:ext cx="5134335" cy="4113054"/>
          </a:xfrm>
        </p:spPr>
        <p:txBody>
          <a:bodyPr>
            <a:normAutofit lnSpcReduction="10000"/>
          </a:bodyPr>
          <a:lstStyle/>
          <a:p>
            <a:r>
              <a:rPr lang="en-US" dirty="0"/>
              <a:t>INTRODUCTION</a:t>
            </a:r>
          </a:p>
          <a:p>
            <a:r>
              <a:rPr lang="en-US" dirty="0"/>
              <a:t>IP Addressing Scheme &amp; Network Segmentation</a:t>
            </a:r>
          </a:p>
          <a:p>
            <a:r>
              <a:rPr lang="en-US" dirty="0"/>
              <a:t>Network Design Overview</a:t>
            </a:r>
          </a:p>
          <a:p>
            <a:r>
              <a:rPr lang="en-US" dirty="0"/>
              <a:t>Services Provided On The Network</a:t>
            </a:r>
          </a:p>
          <a:p>
            <a:r>
              <a:rPr lang="en-US" dirty="0"/>
              <a:t>Routing and External Connectivity</a:t>
            </a:r>
          </a:p>
          <a:p>
            <a:r>
              <a:rPr lang="en-US" dirty="0"/>
              <a:t>Security Features</a:t>
            </a:r>
          </a:p>
          <a:p>
            <a:r>
              <a:rPr lang="en-US" dirty="0"/>
              <a:t>Ping, URL: </a:t>
            </a:r>
            <a:r>
              <a:rPr lang="en-US" dirty="0">
                <a:hlinkClick r:id="rId4"/>
              </a:rPr>
              <a:t>www.company.com</a:t>
            </a:r>
            <a:endParaRPr lang="en-US" dirty="0"/>
          </a:p>
          <a:p>
            <a:r>
              <a:rPr lang="en-US" dirty="0"/>
              <a:t>Conclusion</a:t>
            </a:r>
          </a:p>
          <a:p>
            <a:endParaRPr lang="en-US" dirty="0"/>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219808" y="3877408"/>
            <a:ext cx="11825654" cy="2514600"/>
          </a:xfrm>
        </p:spPr>
        <p:txBody>
          <a:bodyPr/>
          <a:lstStyle/>
          <a:p>
            <a:r>
              <a:rPr lang="en-US" sz="1800" dirty="0"/>
              <a:t>The Network setup is for an enterprise called Insightful Pursuit, a missing person agency that specializes in locating and reuniting missing individuals with their families. The agency uses advanced technology and databases to assist in their search and communication efforts. Here's how the network setup might align with the agency's operations: </a:t>
            </a:r>
            <a:br>
              <a:rPr lang="en-US" sz="1800" dirty="0"/>
            </a:br>
            <a:br>
              <a:rPr lang="en-US" sz="1800" dirty="0"/>
            </a:br>
            <a:r>
              <a:rPr lang="en-US" sz="1800" dirty="0"/>
              <a:t>Devices: 5 employee workstations (PCs\ laptops), 3 Smartphones, 1 printer, 1 video conferencing device, 1 public web server, NS server, Syslog server. Networking equipment (routers, switches).</a:t>
            </a:r>
          </a:p>
        </p:txBody>
      </p:sp>
      <p:pic>
        <p:nvPicPr>
          <p:cNvPr id="7" name="Picture 6" descr="A group of colorful logos&#10;&#10;Description automatically generated with medium confidence">
            <a:extLst>
              <a:ext uri="{FF2B5EF4-FFF2-40B4-BE49-F238E27FC236}">
                <a16:creationId xmlns:a16="http://schemas.microsoft.com/office/drawing/2014/main" id="{6F6FADC5-A1CA-615A-9CCB-C222713111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1178" y="114300"/>
            <a:ext cx="3763108" cy="3763108"/>
          </a:xfrm>
          <a:prstGeom prst="rect">
            <a:avLst/>
          </a:prstGeom>
        </p:spPr>
      </p:pic>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4352192" y="466344"/>
            <a:ext cx="7763607" cy="878879"/>
          </a:xfrm>
        </p:spPr>
        <p:txBody>
          <a:bodyPr anchor="ctr">
            <a:normAutofit/>
          </a:bodyPr>
          <a:lstStyle/>
          <a:p>
            <a:r>
              <a:rPr lang="en-US" sz="2000" b="1" dirty="0"/>
              <a:t>IP Addressing Scheme &amp; Network Segmentation</a:t>
            </a:r>
            <a:br>
              <a:rPr lang="en-US" dirty="0"/>
            </a:br>
            <a:endParaRPr lang="en-US" dirty="0"/>
          </a:p>
        </p:txBody>
      </p:sp>
      <p:pic>
        <p:nvPicPr>
          <p:cNvPr id="91" name="Picture Placeholder 90">
            <a:extLst>
              <a:ext uri="{FF2B5EF4-FFF2-40B4-BE49-F238E27FC236}">
                <a16:creationId xmlns:a16="http://schemas.microsoft.com/office/drawing/2014/main" id="{BC622EA4-CCB7-907A-0126-D0A68A5DC780}"/>
              </a:ext>
            </a:extLst>
          </p:cNvPr>
          <p:cNvPicPr preferRelativeResize="0">
            <a:picLocks noGrp="1"/>
          </p:cNvPicPr>
          <p:nvPr>
            <p:ph type="pic" sz="quarter" idx="10"/>
          </p:nvPr>
        </p:nvPicPr>
        <p:blipFill>
          <a:blip r:embed="rId3">
            <a:extLst>
              <a:ext uri="{28A0092B-C50C-407E-A947-70E740481C1C}">
                <a14:useLocalDpi xmlns:a14="http://schemas.microsoft.com/office/drawing/2010/main" val="0"/>
              </a:ext>
            </a:extLst>
          </a:blip>
          <a:stretch/>
        </p:blipFill>
        <p:spPr>
          <a:xfrm>
            <a:off x="76200" y="37626"/>
            <a:ext cx="3809405" cy="6782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Subtitle 14">
            <a:extLst>
              <a:ext uri="{FF2B5EF4-FFF2-40B4-BE49-F238E27FC236}">
                <a16:creationId xmlns:a16="http://schemas.microsoft.com/office/drawing/2014/main" id="{9C373000-EEA1-D16F-189A-338FFDA2E708}"/>
              </a:ext>
            </a:extLst>
          </p:cNvPr>
          <p:cNvSpPr>
            <a:spLocks noGrp="1"/>
          </p:cNvSpPr>
          <p:nvPr>
            <p:ph idx="1"/>
          </p:nvPr>
        </p:nvSpPr>
        <p:spPr>
          <a:xfrm>
            <a:off x="4352192" y="1099037"/>
            <a:ext cx="7763608" cy="5600701"/>
          </a:xfrm>
        </p:spPr>
        <p:txBody>
          <a:bodyPr>
            <a:normAutofit fontScale="77500" lnSpcReduction="20000"/>
          </a:bodyPr>
          <a:lstStyle/>
          <a:p>
            <a:pPr marL="0" indent="0">
              <a:buNone/>
            </a:pPr>
            <a:endParaRPr lang="en-US" dirty="0"/>
          </a:p>
          <a:p>
            <a:pPr algn="just" rtl="0" fontAlgn="base">
              <a:buFont typeface="Arial" panose="020B0604020202020204" pitchFamily="34" charset="0"/>
              <a:buChar char="•"/>
            </a:pPr>
            <a:r>
              <a:rPr lang="en-US" sz="1800" b="0" i="0" dirty="0">
                <a:effectLst/>
                <a:latin typeface="Times New Roman" panose="02020603050405020304" pitchFamily="18" charset="0"/>
              </a:rPr>
              <a:t>The devices connect to the LAN both wired and wirelessly. The public web server has a wired connection. </a:t>
            </a:r>
          </a:p>
          <a:p>
            <a:pPr algn="just" rtl="0" fontAlgn="base">
              <a:buFont typeface="Arial" panose="020B0604020202020204" pitchFamily="34" charset="0"/>
              <a:buChar char="•"/>
            </a:pPr>
            <a:r>
              <a:rPr lang="en-US" dirty="0">
                <a:latin typeface="Times New Roman" panose="02020603050405020304" pitchFamily="18" charset="0"/>
              </a:rPr>
              <a:t>O</a:t>
            </a:r>
            <a:r>
              <a:rPr lang="en-US" sz="1800" b="0" i="0" dirty="0">
                <a:effectLst/>
                <a:latin typeface="Times New Roman" panose="02020603050405020304" pitchFamily="18" charset="0"/>
              </a:rPr>
              <a:t>ne router and one switch to be used as well as a DNS server for the internal network. In the DMZ segment there is a switch, router, a sniffer, webserver and syslog server. One switch and a server with DNS and DHCP will be in the “internet” network.  </a:t>
            </a:r>
          </a:p>
          <a:p>
            <a:pPr algn="just" rtl="0" fontAlgn="base">
              <a:buFont typeface="Arial" panose="020B0604020202020204" pitchFamily="34" charset="0"/>
              <a:buChar char="•"/>
            </a:pPr>
            <a:r>
              <a:rPr lang="en-US" sz="1800" b="0" i="0" dirty="0">
                <a:effectLst/>
                <a:latin typeface="Times New Roman" panose="02020603050405020304" pitchFamily="18" charset="0"/>
              </a:rPr>
              <a:t>IP addressing scheme for the internal network: </a:t>
            </a:r>
          </a:p>
          <a:p>
            <a:pPr algn="l" rtl="0" fontAlgn="base">
              <a:buFont typeface="Arial" panose="020B0604020202020204" pitchFamily="34" charset="0"/>
              <a:buChar char="•"/>
            </a:pPr>
            <a:r>
              <a:rPr lang="en-US" sz="1800" b="0" i="0" dirty="0">
                <a:effectLst/>
                <a:latin typeface="Times New Roman" panose="02020603050405020304" pitchFamily="18" charset="0"/>
              </a:rPr>
              <a:t>Intelligence Dept (Subnet 1, vlan10): 192.168.1.1 - 192.168.1.62 </a:t>
            </a:r>
          </a:p>
          <a:p>
            <a:pPr algn="l" rtl="0" fontAlgn="base">
              <a:buFont typeface="Arial" panose="020B0604020202020204" pitchFamily="34" charset="0"/>
              <a:buChar char="•"/>
            </a:pPr>
            <a:r>
              <a:rPr lang="en-US" sz="1800" b="0" i="0" dirty="0">
                <a:effectLst/>
                <a:latin typeface="Times New Roman" panose="02020603050405020304" pitchFamily="18" charset="0"/>
              </a:rPr>
              <a:t>IT and Cybersecurity (Subnet 2, vlan20): 192.168.1.65 - 192.168.1.126 </a:t>
            </a:r>
          </a:p>
          <a:p>
            <a:pPr algn="l" rtl="0" fontAlgn="base">
              <a:buFont typeface="Arial" panose="020B0604020202020204" pitchFamily="34" charset="0"/>
              <a:buChar char="•"/>
            </a:pPr>
            <a:r>
              <a:rPr lang="en-US" sz="1800" b="0" i="0" dirty="0">
                <a:effectLst/>
                <a:latin typeface="Times New Roman" panose="02020603050405020304" pitchFamily="18" charset="0"/>
              </a:rPr>
              <a:t>VLAN 30 (Subnet 3, vlan30): 192.168.1.129 - 192.168.1.190 </a:t>
            </a:r>
          </a:p>
          <a:p>
            <a:pPr algn="l" rtl="0" fontAlgn="base">
              <a:buFont typeface="Arial" panose="020B0604020202020204" pitchFamily="34" charset="0"/>
              <a:buChar char="•"/>
            </a:pPr>
            <a:r>
              <a:rPr lang="en-US" sz="1800" b="0" i="0" dirty="0">
                <a:effectLst/>
                <a:latin typeface="Times New Roman" panose="02020603050405020304" pitchFamily="18" charset="0"/>
              </a:rPr>
              <a:t>DMZ network: 192.168.2.2 - 192.168.2.253 </a:t>
            </a:r>
          </a:p>
          <a:p>
            <a:pPr algn="just" rtl="0" fontAlgn="base">
              <a:buFont typeface="Arial" panose="020B0604020202020204" pitchFamily="34" charset="0"/>
              <a:buChar char="•"/>
            </a:pPr>
            <a:r>
              <a:rPr lang="en-US" sz="1800" b="0" i="0" dirty="0">
                <a:effectLst/>
                <a:latin typeface="Times New Roman" panose="02020603050405020304" pitchFamily="18" charset="0"/>
              </a:rPr>
              <a:t>Subnetting is used to allocate IP addresses efficiently to each department and the DMZ zone. DHCP is configured to automatically assign IP addresses to host devices, simplifying network management. </a:t>
            </a:r>
          </a:p>
          <a:p>
            <a:pPr algn="just" rtl="0" fontAlgn="base">
              <a:buFont typeface="Arial" panose="020B0604020202020204" pitchFamily="34" charset="0"/>
              <a:buChar char="•"/>
            </a:pPr>
            <a:r>
              <a:rPr lang="en-US" sz="1800" b="0" i="0" dirty="0">
                <a:effectLst/>
                <a:latin typeface="Times New Roman" panose="02020603050405020304" pitchFamily="18" charset="0"/>
              </a:rPr>
              <a:t>Four network segments: three internal subnets and one DMZ network. The internal network segments and the DMZ network will be separated by routers. </a:t>
            </a:r>
          </a:p>
          <a:p>
            <a:pPr algn="just" rtl="0" fontAlgn="base">
              <a:buFont typeface="Arial" panose="020B0604020202020204" pitchFamily="34" charset="0"/>
              <a:buChar char="•"/>
            </a:pPr>
            <a:r>
              <a:rPr lang="en-US" sz="1800" b="0" i="0" dirty="0">
                <a:effectLst/>
                <a:latin typeface="Times New Roman" panose="02020603050405020304" pitchFamily="18" charset="0"/>
              </a:rPr>
              <a:t>The company connects to the Internet through a NAT router that connects the internal network and the DMZ network to the external network. </a:t>
            </a:r>
          </a:p>
          <a:p>
            <a:endParaRPr lang="en-US" dirty="0"/>
          </a:p>
        </p:txBody>
      </p:sp>
    </p:spTree>
    <p:extLst>
      <p:ext uri="{BB962C8B-B14F-4D97-AF65-F5344CB8AC3E}">
        <p14:creationId xmlns:p14="http://schemas.microsoft.com/office/powerpoint/2010/main" val="39304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96A6CE-F7BD-66BA-E9A2-5FCE9E35580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1206632"/>
            <a:ext cx="12192000" cy="5303518"/>
          </a:xfrm>
          <a:noFill/>
        </p:spPr>
      </p:pic>
      <p:sp>
        <p:nvSpPr>
          <p:cNvPr id="2" name="Title 1">
            <a:extLst>
              <a:ext uri="{FF2B5EF4-FFF2-40B4-BE49-F238E27FC236}">
                <a16:creationId xmlns:a16="http://schemas.microsoft.com/office/drawing/2014/main" id="{9635F5E3-2B1C-7C0A-8581-67A9052D13AA}"/>
              </a:ext>
            </a:extLst>
          </p:cNvPr>
          <p:cNvSpPr>
            <a:spLocks noGrp="1"/>
          </p:cNvSpPr>
          <p:nvPr>
            <p:ph type="ctrTitle"/>
          </p:nvPr>
        </p:nvSpPr>
        <p:spPr>
          <a:xfrm>
            <a:off x="1524000" y="339366"/>
            <a:ext cx="8977460" cy="867266"/>
          </a:xfrm>
        </p:spPr>
        <p:txBody>
          <a:bodyPr anchor="ctr">
            <a:normAutofit/>
          </a:bodyPr>
          <a:lstStyle/>
          <a:p>
            <a:r>
              <a:rPr lang="en-US" b="1" dirty="0"/>
              <a:t>Network Design</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838200" y="365760"/>
            <a:ext cx="10515600" cy="1325880"/>
          </a:xfrm>
        </p:spPr>
        <p:txBody>
          <a:bodyPr anchor="ctr">
            <a:normAutofit/>
          </a:bodyPr>
          <a:lstStyle/>
          <a:p>
            <a:r>
              <a:rPr lang="en-US" dirty="0"/>
              <a:t>Services Provided On The Network</a:t>
            </a:r>
            <a:br>
              <a:rPr lang="en-US" dirty="0"/>
            </a:br>
            <a:endParaRPr lang="en-US" dirty="0"/>
          </a:p>
        </p:txBody>
      </p:sp>
      <p:pic>
        <p:nvPicPr>
          <p:cNvPr id="14" name="Picture 13">
            <a:extLst>
              <a:ext uri="{FF2B5EF4-FFF2-40B4-BE49-F238E27FC236}">
                <a16:creationId xmlns:a16="http://schemas.microsoft.com/office/drawing/2014/main" id="{68BDF771-CC6F-E6AA-5564-6F8A2FF1B358}"/>
              </a:ext>
            </a:extLst>
          </p:cNvPr>
          <p:cNvPicPr>
            <a:picLocks noChangeAspect="1"/>
          </p:cNvPicPr>
          <p:nvPr/>
        </p:nvPicPr>
        <p:blipFill>
          <a:blip r:embed="rId3">
            <a:extLst>
              <a:ext uri="{28A0092B-C50C-407E-A947-70E740481C1C}">
                <a14:useLocalDpi xmlns:a14="http://schemas.microsoft.com/office/drawing/2010/main" val="0"/>
              </a:ext>
            </a:extLst>
          </a:blip>
          <a:srcRect t="16753" b="16753"/>
          <a:stretch/>
        </p:blipFill>
        <p:spPr>
          <a:xfrm>
            <a:off x="838199" y="2024781"/>
            <a:ext cx="5212079" cy="4137189"/>
          </a:xfrm>
          <a:prstGeom prst="rect">
            <a:avLst/>
          </a:prstGeom>
          <a:noFill/>
          <a:ln>
            <a:noFill/>
          </a:ln>
        </p:spPr>
      </p:pic>
      <p:sp>
        <p:nvSpPr>
          <p:cNvPr id="12" name="Subtitle 11">
            <a:extLst>
              <a:ext uri="{FF2B5EF4-FFF2-40B4-BE49-F238E27FC236}">
                <a16:creationId xmlns:a16="http://schemas.microsoft.com/office/drawing/2014/main" id="{A336FEA9-C85A-3569-16F0-5ECBABBE0BEC}"/>
              </a:ext>
            </a:extLst>
          </p:cNvPr>
          <p:cNvSpPr>
            <a:spLocks noGrp="1"/>
          </p:cNvSpPr>
          <p:nvPr>
            <p:ph sz="quarter" idx="14"/>
          </p:nvPr>
        </p:nvSpPr>
        <p:spPr>
          <a:xfrm>
            <a:off x="6459795" y="2024780"/>
            <a:ext cx="4894006" cy="4137189"/>
          </a:xfrm>
        </p:spPr>
        <p:txBody>
          <a:bodyPr>
            <a:normAutofit/>
          </a:bodyPr>
          <a:lstStyle/>
          <a:p>
            <a:endParaRPr lang="en-US" dirty="0"/>
          </a:p>
          <a:p>
            <a:pPr marL="285750" indent="-285750">
              <a:buFont typeface="Wingdings" panose="05000000000000000000" pitchFamily="2" charset="2"/>
              <a:buChar char="§"/>
            </a:pPr>
            <a:r>
              <a:rPr lang="en-US" dirty="0"/>
              <a:t>DHCP for automatic IP address assignment</a:t>
            </a:r>
          </a:p>
          <a:p>
            <a:pPr marL="285750" indent="-285750">
              <a:buFont typeface="Wingdings" panose="05000000000000000000" pitchFamily="2" charset="2"/>
              <a:buChar char="§"/>
            </a:pPr>
            <a:r>
              <a:rPr lang="en-US" dirty="0"/>
              <a:t>DNS for domain name resolution: </a:t>
            </a:r>
            <a:r>
              <a:rPr lang="en-US" sz="1800" b="0" i="0" dirty="0">
                <a:effectLst/>
                <a:latin typeface="Times New Roman" panose="02020603050405020304" pitchFamily="18" charset="0"/>
              </a:rPr>
              <a:t>A DNS server has been configured to resolve domain names to IP addresses for both internal and external access.</a:t>
            </a:r>
            <a:endParaRPr lang="en-US" dirty="0"/>
          </a:p>
          <a:p>
            <a:pPr marL="285750" indent="-285750">
              <a:buFont typeface="Wingdings" panose="05000000000000000000" pitchFamily="2" charset="2"/>
              <a:buChar char="§"/>
            </a:pPr>
            <a:r>
              <a:rPr lang="en-US" dirty="0"/>
              <a:t>Packet sniffing for network monitoring </a:t>
            </a:r>
            <a:r>
              <a:rPr lang="en-US" sz="1800" b="0" i="0" dirty="0">
                <a:effectLst/>
                <a:latin typeface="Times New Roman" panose="02020603050405020304" pitchFamily="18" charset="0"/>
              </a:rPr>
              <a:t>may be used to analyze network traffic for security and troubleshooting purposes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67993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dirty="0"/>
              <a:t>Routing and External Connectivity</a:t>
            </a:r>
            <a:br>
              <a:rPr lang="en-US" dirty="0"/>
            </a:br>
            <a:endParaRPr lang="en-US" dirty="0"/>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quarter" idx="15"/>
          </p:nvPr>
        </p:nvSpPr>
        <p:spPr>
          <a:xfrm>
            <a:off x="838200" y="1790329"/>
            <a:ext cx="5134335" cy="4113054"/>
          </a:xfrm>
        </p:spPr>
        <p:txBody>
          <a:bodyPr>
            <a:normAutofit/>
          </a:bodyPr>
          <a:lstStyle/>
          <a:p>
            <a:pPr marL="285750" indent="-285750" algn="l" rtl="0" fontAlgn="base">
              <a:buFont typeface="Arial" panose="020B0604020202020204" pitchFamily="34" charset="0"/>
              <a:buChar char="•"/>
            </a:pPr>
            <a:r>
              <a:rPr lang="en-US" sz="1800" b="0" i="0" dirty="0">
                <a:effectLst/>
                <a:latin typeface="Times New Roman" panose="02020603050405020304" pitchFamily="18" charset="0"/>
              </a:rPr>
              <a:t>Routing Information Protocol (RIP) is enabled for dynamic routing, allowing the internal router to exchange routing information with other RIP-enabled routers, including the external router. </a:t>
            </a:r>
          </a:p>
          <a:p>
            <a:pPr marL="285750" indent="-285750" algn="l" rtl="0" fontAlgn="base">
              <a:buFont typeface="Arial" panose="020B0604020202020204" pitchFamily="34" charset="0"/>
              <a:buChar char="•"/>
            </a:pPr>
            <a:r>
              <a:rPr lang="en-US" sz="1800" b="0" i="0" dirty="0">
                <a:effectLst/>
                <a:latin typeface="Times New Roman" panose="02020603050405020304" pitchFamily="18" charset="0"/>
              </a:rPr>
              <a:t>The setup facilitates communication between the internal network, the DMZ, and the external network or the internet, ensuring connectivity for all network segments. </a:t>
            </a:r>
          </a:p>
          <a:p>
            <a:pPr lvl="1" indent="0">
              <a:buNone/>
            </a:pP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9E96385F-D98F-0E51-3B1F-76B9D4E08EEF}"/>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759091" y="1790700"/>
            <a:ext cx="4055442" cy="4113213"/>
          </a:xfrm>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023989"/>
          </a:xfrm>
        </p:spPr>
        <p:txBody>
          <a:bodyPr anchor="ctr">
            <a:normAutofit/>
          </a:bodyPr>
          <a:lstStyle/>
          <a:p>
            <a:r>
              <a:rPr lang="en-US" dirty="0"/>
              <a:t>Security Features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5"/>
          </p:nvPr>
        </p:nvSpPr>
        <p:spPr>
          <a:xfrm>
            <a:off x="140678" y="1143000"/>
            <a:ext cx="6180992" cy="5477608"/>
          </a:xfrm>
        </p:spPr>
        <p:txBody>
          <a:bodyPr>
            <a:normAutofit/>
          </a:bodyPr>
          <a:lstStyle/>
          <a:p>
            <a:endParaRPr lang="en-US" dirty="0"/>
          </a:p>
          <a:p>
            <a:pPr lvl="1"/>
            <a:r>
              <a:rPr lang="en-US" sz="1800" b="0" i="0" dirty="0">
                <a:effectLst/>
                <a:latin typeface="Times New Roman" panose="02020603050405020304" pitchFamily="18" charset="0"/>
              </a:rPr>
              <a:t>An ACL named NAT_ACL is used to control which internal IP addresses can use NAT, providing an additional layer of security.</a:t>
            </a:r>
          </a:p>
          <a:p>
            <a:pPr lvl="1"/>
            <a:r>
              <a:rPr lang="en-US" sz="1800" b="0" i="0" dirty="0">
                <a:effectLst/>
                <a:latin typeface="Times New Roman" panose="02020603050405020304" pitchFamily="18" charset="0"/>
              </a:rPr>
              <a:t>The `BLOCK_MALICIOUS` ACL blocks traffic from specific known malicious IP addresses, reducing the risk of attacks from these sources. The `ALLOW_ICMP_HTTP` ACL allows ICMP echo replies and HTTP traffic while blocking other types of traffic, limiting potential attack vectors. </a:t>
            </a:r>
            <a:endParaRPr lang="en-US" dirty="0"/>
          </a:p>
          <a:p>
            <a:pPr lvl="1"/>
            <a:r>
              <a:rPr lang="en-US" dirty="0"/>
              <a:t>CBAC is used to provide a stateful inspection on the HTTP traffic and log audit trails. This allows the router to detect and prevent unauthorized access and other security threats.</a:t>
            </a:r>
          </a:p>
          <a:p>
            <a:pPr lvl="1"/>
            <a:r>
              <a:rPr lang="en-US" sz="1800" b="0" i="0" dirty="0">
                <a:effectLst/>
                <a:latin typeface="Times New Roman" panose="02020603050405020304" pitchFamily="18" charset="0"/>
              </a:rPr>
              <a:t>The IPS (`</a:t>
            </a:r>
            <a:r>
              <a:rPr lang="en-US" sz="1800" b="0" i="0" dirty="0" err="1">
                <a:effectLst/>
                <a:latin typeface="Times New Roman" panose="02020603050405020304" pitchFamily="18" charset="0"/>
              </a:rPr>
              <a:t>iosips</a:t>
            </a:r>
            <a:r>
              <a:rPr lang="en-US" sz="1800" b="0" i="0" dirty="0">
                <a:effectLst/>
                <a:latin typeface="Times New Roman" panose="02020603050405020304" pitchFamily="18" charset="0"/>
              </a:rPr>
              <a:t>`) monitors traffic for malicious patterns based on its active signature category (`</a:t>
            </a:r>
            <a:r>
              <a:rPr lang="en-US" sz="1800" b="0" i="0" dirty="0" err="1">
                <a:effectLst/>
                <a:latin typeface="Times New Roman" panose="02020603050405020304" pitchFamily="18" charset="0"/>
              </a:rPr>
              <a:t>ios_ips</a:t>
            </a:r>
            <a:r>
              <a:rPr lang="en-US" sz="1800" b="0" i="0" dirty="0">
                <a:effectLst/>
                <a:latin typeface="Times New Roman" panose="02020603050405020304" pitchFamily="18" charset="0"/>
              </a:rPr>
              <a:t> basic`) and takes action to block or alert on detected threats, providing real-time protection against attacks.</a:t>
            </a:r>
            <a:endParaRPr lang="en-US" dirty="0"/>
          </a:p>
          <a:p>
            <a:pPr lvl="1" indent="0">
              <a:buNone/>
            </a:pPr>
            <a:endParaRPr lang="en-US" dirty="0"/>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aphicFrame>
        <p:nvGraphicFramePr>
          <p:cNvPr id="56" name="Content Placeholder 51">
            <a:extLst>
              <a:ext uri="{FF2B5EF4-FFF2-40B4-BE49-F238E27FC236}">
                <a16:creationId xmlns:a16="http://schemas.microsoft.com/office/drawing/2014/main" id="{A247E073-3859-4D8B-3BD9-519F762759BB}"/>
              </a:ext>
            </a:extLst>
          </p:cNvPr>
          <p:cNvGraphicFramePr>
            <a:graphicFrameLocks noGrp="1"/>
          </p:cNvGraphicFramePr>
          <p:nvPr>
            <p:ph sz="quarter" idx="16"/>
            <p:extLst>
              <p:ext uri="{D42A27DB-BD31-4B8C-83A1-F6EECF244321}">
                <p14:modId xmlns:p14="http://schemas.microsoft.com/office/powerpoint/2010/main" val="3982436403"/>
              </p:ext>
            </p:extLst>
          </p:nvPr>
        </p:nvGraphicFramePr>
        <p:xfrm>
          <a:off x="6219464" y="1790329"/>
          <a:ext cx="5134335" cy="4113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242425" y="466344"/>
            <a:ext cx="6241651" cy="1710354"/>
          </a:xfrm>
        </p:spPr>
        <p:txBody>
          <a:bodyPr anchor="ctr">
            <a:normAutofit/>
          </a:bodyPr>
          <a:lstStyle/>
          <a:p>
            <a:r>
              <a:rPr lang="en-US" dirty="0"/>
              <a:t>Security Features</a:t>
            </a:r>
          </a:p>
        </p:txBody>
      </p:sp>
      <p:pic>
        <p:nvPicPr>
          <p:cNvPr id="15" name="Picture Placeholder 5">
            <a:extLst>
              <a:ext uri="{FF2B5EF4-FFF2-40B4-BE49-F238E27FC236}">
                <a16:creationId xmlns:a16="http://schemas.microsoft.com/office/drawing/2014/main" id="{BBD84AA8-495D-1210-1B06-DA73C5BCF36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p:blipFill>
        <p:spPr>
          <a:xfrm>
            <a:off x="0" y="830310"/>
            <a:ext cx="4287838" cy="5197379"/>
          </a:xfrm>
          <a:noFill/>
        </p:spPr>
      </p:pic>
      <p:sp>
        <p:nvSpPr>
          <p:cNvPr id="3" name="Content Placeholder 2">
            <a:extLst>
              <a:ext uri="{FF2B5EF4-FFF2-40B4-BE49-F238E27FC236}">
                <a16:creationId xmlns:a16="http://schemas.microsoft.com/office/drawing/2014/main" id="{ECC8AA23-D8D0-93BE-5C5F-103A750B0D2F}"/>
              </a:ext>
            </a:extLst>
          </p:cNvPr>
          <p:cNvSpPr>
            <a:spLocks noGrp="1"/>
          </p:cNvSpPr>
          <p:nvPr>
            <p:ph idx="1"/>
          </p:nvPr>
        </p:nvSpPr>
        <p:spPr>
          <a:xfrm>
            <a:off x="5242426" y="2176698"/>
            <a:ext cx="6241650" cy="3584022"/>
          </a:xfrm>
        </p:spPr>
        <p:txBody>
          <a:bodyPr vert="horz" lIns="91440" tIns="45720" rIns="91440" bIns="45720" rtlCol="0">
            <a:normAutofit/>
          </a:bodyPr>
          <a:lstStyle/>
          <a:p>
            <a:r>
              <a:rPr lang="en-US" dirty="0"/>
              <a:t>Commands you can run for ACL: show access-list</a:t>
            </a:r>
          </a:p>
          <a:p>
            <a:r>
              <a:rPr lang="en-US" dirty="0"/>
              <a:t>Commands for CBAC: </a:t>
            </a:r>
            <a:r>
              <a:rPr lang="en-US" dirty="0" err="1"/>
              <a:t>ip</a:t>
            </a:r>
            <a:r>
              <a:rPr lang="en-US" dirty="0"/>
              <a:t> inspect config </a:t>
            </a:r>
          </a:p>
          <a:p>
            <a:r>
              <a:rPr lang="en-US" dirty="0"/>
              <a:t>Commands for IPS: show </a:t>
            </a:r>
            <a:r>
              <a:rPr lang="en-US" dirty="0" err="1"/>
              <a:t>ip</a:t>
            </a:r>
            <a:r>
              <a:rPr lang="en-US" dirty="0"/>
              <a:t> </a:t>
            </a:r>
            <a:r>
              <a:rPr lang="en-US" dirty="0" err="1"/>
              <a:t>ips</a:t>
            </a:r>
            <a:r>
              <a:rPr lang="en-US" dirty="0"/>
              <a:t> config</a:t>
            </a:r>
          </a:p>
          <a:p>
            <a:r>
              <a:rPr lang="en-US" sz="1800" b="0" i="0" dirty="0">
                <a:effectLst/>
                <a:latin typeface="Times New Roman" panose="02020603050405020304" pitchFamily="18" charset="0"/>
              </a:rPr>
              <a:t>By combining IPS, CBAC, and ACLs, this configuration provides a multi-layered security approach to detect, prevent, and mitigate various types of attacks, including DDoS attacks, without significantly compromising network performance. </a:t>
            </a:r>
            <a:endParaRPr lang="en-US" b="0" i="0" dirty="0">
              <a:effectLst/>
            </a:endParaRPr>
          </a:p>
          <a:p>
            <a:endParaRPr lang="en-US" dirty="0"/>
          </a:p>
        </p:txBody>
      </p:sp>
    </p:spTree>
    <p:extLst>
      <p:ext uri="{BB962C8B-B14F-4D97-AF65-F5344CB8AC3E}">
        <p14:creationId xmlns:p14="http://schemas.microsoft.com/office/powerpoint/2010/main" val="1649597717"/>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{609AA4EB-DAB1-446C-BEAC-8FA6B158364A}tf55661986_win32</Template>
  <TotalTime>150</TotalTime>
  <Words>2033</Words>
  <Application>Microsoft Office PowerPoint</Application>
  <PresentationFormat>Widescreen</PresentationFormat>
  <Paragraphs>79</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Calibri Light</vt:lpstr>
      <vt:lpstr>Söhne</vt:lpstr>
      <vt:lpstr>Times New Roman</vt:lpstr>
      <vt:lpstr>Wingdings</vt:lpstr>
      <vt:lpstr>Custom</vt:lpstr>
      <vt:lpstr>Insightful Pursuit Network Design &amp; Setup  Capstone Project Presentation  by: Giselle E.</vt:lpstr>
      <vt:lpstr>AGENDA</vt:lpstr>
      <vt:lpstr>The Network setup is for an enterprise called Insightful Pursuit, a missing person agency that specializes in locating and reuniting missing individuals with their families. The agency uses advanced technology and databases to assist in their search and communication efforts. Here's how the network setup might align with the agency's operations:   Devices: 5 employee workstations (PCs\ laptops), 3 Smartphones, 1 printer, 1 video conferencing device, 1 public web server, NS server, Syslog server. Networking equipment (routers, switches).</vt:lpstr>
      <vt:lpstr>IP Addressing Scheme &amp; Network Segmentation </vt:lpstr>
      <vt:lpstr>Network Design</vt:lpstr>
      <vt:lpstr>Services Provided On The Network </vt:lpstr>
      <vt:lpstr>Routing and External Connectivity </vt:lpstr>
      <vt:lpstr>Security Features</vt:lpstr>
      <vt:lpstr>Security Features</vt:lpstr>
      <vt:lpstr>Ping</vt:lpstr>
      <vt:lpstr>PowerPoint Presentation</vt:lpstr>
      <vt:lpstr>Conclusion</vt:lpstr>
      <vt:lpstr>THANK YOU</vt:lpstr>
      <vt:lpstr>Subnetting:     Base network: 192.168.1.0    The number of departments required, or the number of subnets required = 3    No. Of subnets = 2^n (n = number of borrowed bits) (see 19 minutes)    2^n3==&gt; n=2    Subnet: 255.255.255.0           New subnet mask: 255.255.255.192 (/26)    Block size:64 (Subnet mask of 192 is a block size 64)    Internal Network:   Subnet 1, Intelligence Dept:    Network ID: 192.168.1.0    Broadcast ID: 192.168.1.63 (-1 of next subnet 64)    Host range: 192.168.1.1 - 192.168.1.62 (between network and broadcast id)            Subnet 2 IT and Cybersecurity:    Network ID:192.168.64 (block size 64 + pervious subnet 0)     Broadcast ID: 192.168.1.127     Host range: 192.168.1.65 - 192.168.1.126       Subnet 3 Vlan30:     Network ID: 192.168.1.128 (block size 64 + previous subnet .64)     Broadcast ID: 192.168.1.191 (-1 + 64 +128)     Host range: 192.168.1.129 - 192.168.1.190 </vt:lpstr>
      <vt:lpstr>DMZ network:   Network ID: 192.168.2.1    Host range: 192.168.2.2 - 192.168.2.253    Broadcast: 192.168.2.254    Subnet mask: 255.255.255.0    Wildcard mask: 0.0.0.255       DMZ switch's running configuration:   1. SSH Enabled: SSH version 2 is enabled for secure remote management.   2. Domain Name and Username: The domain name is set to `dmz.com`, and there is a user `admin` configured for SSH access.   3. Spanning-Tree Protocol: PVST (Per-VLAN Spanning Tree) is enabled, and PortFast is configured on multiple interfaces.   4. Port Security: Enabled on FastEthernet0/4 with a maximum of 2 MAC addresses allowed and the violation mode set to restrict.   5. Interfaces Configuration: Most interfaces are configured for access to VLAN 40, and several are shut down. PortFast is enabled on active interfaces to speed up the connection process for end devices.   6. VTY Lines: Configured for SSH access with local authentication.        External network (internet):     Network: 1.1.1.0     Host range: 1.1.1.1 to 1.1.1.254     Broadcast: 1.1.1.255     Subnet mask: 255.255.255.0     Wildcard mask: 0.0.0.255   </vt:lpstr>
      <vt:lpstr>Here's an expanded description including details about the devices connected to each VLAN and the Internal Router:    "Our Cisco switch, named InternalSwitch, plays a crucial role in our network infrastructure, ensuring secure and efficient communication among devices. The switch is running version 15.0 of the Cisco IOS software, with various features and configurations tailored to our organization's needs.       VLAN Configuration:   - VLAN 10: This VLAN is dedicated to our PC devices. FastEthernet ports 2, 3, and 4 are configured as access ports in VLAN 10, connecting our PCs to the network. Port 2 has port security enabled, allowing a maximum of 2 MAC addresses to connect.   - VLAN 20: Devices such as laptops are assigned to VLAN 20. FastEthernet ports 5, 6, and 7 are configured as access ports in VLAN 20, providing connectivity for these devices.   - VLAN 30: VLAN 30 is designated for devices requiring higher security, such as servers. FastEthernet ports 8, 9, and 10 are configured as access ports in VLAN 30, connecting these critical devices to the network.       Internal Router Connectivity:   The switch is connected to an InternalRouter, which serves as the gateway for our internal network. The InternalRouter, a Cisco 2911 router, facilitates communication between VLANs and provides access to external networks. The connection between InternalSwitch and InternalRouter is established through GigabitEthernet ports 0/1 and 0/2, respectively.       Additional Configurations:   - ARP inspection and DHCP snooping are enabled on VLANs 10, 20, and 30, protecting against ARP spoofing and unauthorized DHCP servers.   - The switch is running PVST (Per-VLAN Spanning Tree) for loop prevention, with system-id extension enabled for improved interoperability.   - Port security is implemented on select ports to limit the number of MAC addresses allowed, enhancing network security.   - Password encryption is enabled for security, and a message of the day banner is displayed to inform users of unauthorized access restrictions.  </vt:lpstr>
      <vt:lpstr>External Router Configuration: Security Perspective Intrusion Prevention System (IPS):   IPS Rule (iosips): Monitors traffic for malicious patterns and takes action to block or alert on detected threats. Fail-Closed Mode: Ensures that if the IPS fails, all traffic is blocked to prevent potential security threats from slipping through. Context-Based Access Control (CBAC):   HTTP Inspection: Inspects HTTP traffic for suspicious activity and dynamically opens and closes ports as needed for legitimate traffic. Access Control Lists (ACLs):   BLOCK_MALICIOUS: Blocks traffic from specific known malicious IP addresses, reducing the risk of attacks from these sources. ALLOW_ICMP_HTTP: Allows ICMP echo replies and HTTP traffic while blocking other types of traffic, limiting potential attack vectors. DENY_ANY: Denies all traffic, providing a default security posture that only allows explicitly permitted traffic. Network Address Translation (NAT):   Hides the internal network structure from potential attackers, adding a layer of obscurity to the network's security. Logging and Monitoring:   Audit Trail: Logs CBAC events for monitoring and analysis. Syslog: Configured to log security events, providing visibility into potential security incidents. Secure Management:   Password Encryption: Ensures that passwords are stored securely on the router. Enable Secret: Provides a secure method for accessing the router's privileged EXEC mode. Key Takeaways:   The external router is configured with multiple security features to protect the network from various threats. IPS and CBAC provide real-time monitoring and control of traffic, while ACLs enforce access policies. NAT and logging contribute to the overall security posture by adding obscurity and visibility. Regular updates and monitoring are essential to maintain the effectiveness of these security measures.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Insightful Pursuit Network Design &amp; Setup  Capstone Project Presentation  by: Giselle E.</dc:title>
  <dc:creator>Giselle Espada</dc:creator>
  <cp:lastModifiedBy>Giselle Espada</cp:lastModifiedBy>
  <cp:revision>2</cp:revision>
  <dcterms:created xsi:type="dcterms:W3CDTF">2024-03-14T16:29:35Z</dcterms:created>
  <dcterms:modified xsi:type="dcterms:W3CDTF">2024-03-14T19:09:43Z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