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Anaheim"/>
      <p:regular r:id="rId41"/>
    </p:embeddedFont>
    <p:embeddedFont>
      <p:font typeface="Barlow Condensed ExtraBold"/>
      <p:bold r:id="rId42"/>
      <p:boldItalic r:id="rId43"/>
    </p:embeddedFont>
    <p:embeddedFont>
      <p:font typeface="Overpass Mono"/>
      <p:regular r:id="rId44"/>
      <p:bold r:id="rId45"/>
    </p:embeddedFont>
    <p:embeddedFont>
      <p:font typeface="Barlow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BarlowCondensedExtraBold-bold.fntdata"/><Relationship Id="rId41" Type="http://schemas.openxmlformats.org/officeDocument/2006/relationships/font" Target="fonts/Anaheim-regular.fntdata"/><Relationship Id="rId44" Type="http://schemas.openxmlformats.org/officeDocument/2006/relationships/font" Target="fonts/OverpassMono-regular.fntdata"/><Relationship Id="rId43" Type="http://schemas.openxmlformats.org/officeDocument/2006/relationships/font" Target="fonts/BarlowCondensedExtraBold-boldItalic.fntdata"/><Relationship Id="rId46" Type="http://schemas.openxmlformats.org/officeDocument/2006/relationships/font" Target="fonts/Barlow-regular.fntdata"/><Relationship Id="rId45" Type="http://schemas.openxmlformats.org/officeDocument/2006/relationships/font" Target="fonts/Overpass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-italic.fntdata"/><Relationship Id="rId47" Type="http://schemas.openxmlformats.org/officeDocument/2006/relationships/font" Target="fonts/Barlow-bold.fntdata"/><Relationship Id="rId49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91c2303f8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91c2303f8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chatbot_is_load function, it check if intent is "load".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chatbot_is_save function, it check if intent is "save".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964866655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964866655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chatbot_do_exit function.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0b5c0708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0b5c0708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return 1 and terminate the chatbot.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64866655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64866655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the chatbot_do_load function.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90b5c0708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90b5c0708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will check for the length of the question. If the word only has "load" and does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have the filename, the chatbot will prompt user to specify file to load.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 user input contains the word "from", it will ignore this word and get the words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as the filename.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filename contains ".ini", </a:t>
            </a:r>
            <a:r>
              <a:rPr lang="en">
                <a:solidFill>
                  <a:schemeClr val="dk1"/>
                </a:solidFill>
              </a:rPr>
              <a:t>it will check if file entered exists.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Else, </a:t>
            </a:r>
            <a:r>
              <a:rPr lang="en">
                <a:solidFill>
                  <a:schemeClr val="dk1"/>
                </a:solidFill>
              </a:rPr>
              <a:t>it will prompt user to specify file of type .ini.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 file exists, it will pass file to knowledge_read and returns the number of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that has been successfully loaded.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Else, chatbot will prompt user to upload an existing .ini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there is insufficient memory, chatbot will inform the user that there is insufficient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memory 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0b5c0708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0b5c0708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chatbot_do_question function.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90b5c0708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90b5c0708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First, it will check for the length of the question. There are a few checking done: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If user input a single word and it is “what”, “where” or “who”, chatbot will prompt user to enter a full question. 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If user input 2 words without an entity, it will check for article, example “is” or “are”. 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If there is article, chatbot will prompt user to include a noun in the question. Else, it will save the intent and entity from user input.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If user input 3 or more words, it will check if the second word is a “is” or “are”. If it is true, it will iterate through the words after index 2 and append the words to entity. Else, it will iterate through the words after index 1 and append the words to entity.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Next, if the question entered by the user does not exist in memory, it will prompt user for new response and store into memory. Chatbot will displays “Thank you for the response”.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Lastly, is error handling.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If the new response entered by the user causes an error when updating into knowledge base, chatbot will display “Unknown question, please re-type”.</a:t>
            </a:r>
            <a:endParaRPr sz="14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If knowledge_put operation was unsuccessful due to lack of memory, chatbot will displays “Insufficient memory space. Please clear the knowledge in memory”.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If knowledge_put </a:t>
            </a: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operation was unsuccessful due to invalid intent, chatbot will displays “Invalid intent”.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Check the length of input and provide error handling for invalid questions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naheim"/>
              <a:buChar char="●"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Get the corresponding response to the question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Write response to memory if question does not exist in memory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Checks for valid questions, if questions are invalid, chatbot will print error message and prompt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naheim"/>
              <a:buChar char="●"/>
            </a:pPr>
            <a:r>
              <a:rPr lang="en" sz="13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For error handling mention what error has been handled and how it is being handled.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2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 user response</a:t>
            </a:r>
            <a:endParaRPr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96486665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96486665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chatbot_do_reset function.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90b5c0708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90b5c0708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resets by calling knowledge_reset. Chatbot will responds with “Chatbot reset” and returns 0.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64866655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64866655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chatbot_do_save function.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90b5c0708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90b5c0708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user input, it will extract the word that contains “.ini” and save as the file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successful, chatbot will execute knowledge_write and displays “My knowledge has been saved to the specific file name successfully.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90b5c07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90b5c07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91c2303f8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91c2303f8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964866655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964866655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90b5c0708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90b5c0708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(cursor != NULL)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964866655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964866655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0b5c0708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0b5c0708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91cdeab4a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91cdeab4a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964866655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964866655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0b5c0708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0b5c0708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964866655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964866655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90b5c0708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90b5c0708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9648666550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964866655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90b5c0708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90b5c0708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90b5c070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90b5c070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964866655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964866655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d4cbd36da_4_3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d4cbd36da_4_3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91c2303f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91c2303f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1c2303f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1c2303f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will be the chatbot functions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90b5c0708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90b5c0708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is chatbot_main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will </a:t>
            </a:r>
            <a:r>
              <a:rPr lang="en"/>
              <a:t>first checks for empty input by the user. If input is empty, it will ignore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continues to prompt the user until the user inputs something to the chatbot.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first word of the user's input indicates the intent. If the intent is valid, being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"exit", "load", "reset", "save", "what", "who", "where", it will call the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based on the corresponding intent. If the intent is "load", it will call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chatbot_do_load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 intent example "how" is not recognised, chatbot will responds "I dont understand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"how".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90b5c0708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90b5c0708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are the chatbot_is_functions.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1c2303f8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1c2303f8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chatbot_is_exit function, it check if intent is "exit" or "quit".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chatbot_is_question function, it check if intent is either "what", "who" or "where".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chatbot_is_reset, it check if intent is "reset".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Chatbot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P9_2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Yi Xing, Elizabeth, Cheryl, Yu Fei, Declan and Ying Zhen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4882825" y="1437875"/>
            <a:ext cx="3932700" cy="18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/>
              <a:t>Chatbot_is_load check if intent is “load”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/>
              <a:t>Chatbot_is_save check if intent is “save”</a:t>
            </a:r>
            <a:endParaRPr sz="2000"/>
          </a:p>
        </p:txBody>
      </p:sp>
      <p:sp>
        <p:nvSpPr>
          <p:cNvPr id="394" name="Google Shape;394;p34"/>
          <p:cNvSpPr txBox="1"/>
          <p:nvPr>
            <p:ph type="title"/>
          </p:nvPr>
        </p:nvSpPr>
        <p:spPr>
          <a:xfrm>
            <a:off x="4592575" y="540000"/>
            <a:ext cx="4513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chatbot_is_functions</a:t>
            </a:r>
            <a:endParaRPr sz="2600"/>
          </a:p>
        </p:txBody>
      </p:sp>
      <p:sp>
        <p:nvSpPr>
          <p:cNvPr id="395" name="Google Shape;395;p34"/>
          <p:cNvSpPr/>
          <p:nvPr/>
        </p:nvSpPr>
        <p:spPr>
          <a:xfrm>
            <a:off x="-53725" y="-21300"/>
            <a:ext cx="47574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6" name="Google Shape;396;p34"/>
          <p:cNvSpPr txBox="1"/>
          <p:nvPr/>
        </p:nvSpPr>
        <p:spPr>
          <a:xfrm>
            <a:off x="89525" y="112200"/>
            <a:ext cx="44709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chatbot_is_load(const char *intent)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">
                <a:solidFill>
                  <a:srgbClr val="6AA84F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compare_token(intent, </a:t>
            </a:r>
            <a:r>
              <a:rPr lang="en">
                <a:solidFill>
                  <a:srgbClr val="FF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"load"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== 0;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—----------—----------—----------—-----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chatbot_is_save(const char *intent)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">
                <a:solidFill>
                  <a:srgbClr val="6AA84F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compare_token(intent, </a:t>
            </a:r>
            <a:r>
              <a:rPr lang="en">
                <a:solidFill>
                  <a:srgbClr val="FF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"save"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== 0;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chatbot_do_exit()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4882825" y="1331575"/>
            <a:ext cx="3932700" cy="1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000"/>
              <a:t>Return 1 to terminate the chatbot</a:t>
            </a:r>
            <a:endParaRPr sz="2000"/>
          </a:p>
        </p:txBody>
      </p:sp>
      <p:sp>
        <p:nvSpPr>
          <p:cNvPr id="407" name="Google Shape;407;p36"/>
          <p:cNvSpPr txBox="1"/>
          <p:nvPr>
            <p:ph type="title"/>
          </p:nvPr>
        </p:nvSpPr>
        <p:spPr>
          <a:xfrm>
            <a:off x="4731175" y="662575"/>
            <a:ext cx="423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chatbot_do_exit</a:t>
            </a:r>
            <a:endParaRPr sz="2600"/>
          </a:p>
        </p:txBody>
      </p:sp>
      <p:sp>
        <p:nvSpPr>
          <p:cNvPr id="408" name="Google Shape;408;p36"/>
          <p:cNvSpPr/>
          <p:nvPr/>
        </p:nvSpPr>
        <p:spPr>
          <a:xfrm>
            <a:off x="-53725" y="-21300"/>
            <a:ext cx="47574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9" name="Google Shape;409;p36"/>
          <p:cNvSpPr txBox="1"/>
          <p:nvPr/>
        </p:nvSpPr>
        <p:spPr>
          <a:xfrm>
            <a:off x="89525" y="112200"/>
            <a:ext cx="44709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chatbot_do_exit(int inc, char *inv[], char *response, int n)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>
                <a:solidFill>
                  <a:schemeClr val="accent3"/>
                </a:solidFill>
                <a:latin typeface="Overpass Mono"/>
                <a:ea typeface="Overpass Mono"/>
                <a:cs typeface="Overpass Mono"/>
                <a:sym typeface="Overpass Mono"/>
              </a:rPr>
              <a:t>snprintf(response, n, "Goodbye!");</a:t>
            </a:r>
            <a:endParaRPr b="1">
              <a:solidFill>
                <a:schemeClr val="accent3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">
                <a:solidFill>
                  <a:srgbClr val="6AA84F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</a:t>
            </a:r>
            <a:r>
              <a:rPr b="1" lang="en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1;</a:t>
            </a:r>
            <a:endParaRPr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chatbot_do_load()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4882823" y="1083330"/>
            <a:ext cx="3932700" cy="3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for the length of question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Validate “.ini“ file type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if file entered exists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Pass file to knowledge_read and returns </a:t>
            </a:r>
            <a:r>
              <a:rPr lang="en" sz="1800">
                <a:solidFill>
                  <a:srgbClr val="FFFFFF"/>
                </a:solidFill>
              </a:rPr>
              <a:t>the number of data that has been successfully loaded.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 error handling for each scenario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420" name="Google Shape;420;p38"/>
          <p:cNvSpPr txBox="1"/>
          <p:nvPr>
            <p:ph type="title"/>
          </p:nvPr>
        </p:nvSpPr>
        <p:spPr>
          <a:xfrm>
            <a:off x="4882825" y="375925"/>
            <a:ext cx="4412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chatbot_do_load</a:t>
            </a:r>
            <a:endParaRPr sz="2600"/>
          </a:p>
        </p:txBody>
      </p:sp>
      <p:sp>
        <p:nvSpPr>
          <p:cNvPr id="421" name="Google Shape;421;p38"/>
          <p:cNvSpPr/>
          <p:nvPr/>
        </p:nvSpPr>
        <p:spPr>
          <a:xfrm>
            <a:off x="-26862" y="-21300"/>
            <a:ext cx="47574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2" name="Google Shape;422;p38"/>
          <p:cNvSpPr txBox="1"/>
          <p:nvPr/>
        </p:nvSpPr>
        <p:spPr>
          <a:xfrm>
            <a:off x="0" y="-21300"/>
            <a:ext cx="45153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E1E1E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((!compare_str_end_with(file_name, ".ini")) &amp;&amp; (inc &gt;= 2))</a:t>
            </a:r>
            <a:endParaRPr sz="1100">
              <a:solidFill>
                <a:srgbClr val="1E1E1E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E1E1E"/>
                </a:solidFill>
                <a:latin typeface="Overpass Mono"/>
                <a:ea typeface="Overpass Mono"/>
                <a:cs typeface="Overpass Mono"/>
                <a:sym typeface="Overpass Mono"/>
              </a:rPr>
              <a:t>	{</a:t>
            </a:r>
            <a:endParaRPr sz="1100">
              <a:solidFill>
                <a:srgbClr val="1E1E1E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E1E1E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r>
              <a:rPr lang="en" sz="1100">
                <a:solidFill>
                  <a:schemeClr val="accent3"/>
                </a:solidFill>
                <a:latin typeface="Overpass Mono"/>
                <a:ea typeface="Overpass Mono"/>
                <a:cs typeface="Overpass Mono"/>
                <a:sym typeface="Overpass Mono"/>
              </a:rPr>
              <a:t>snprintf(response, n, "I cannot read the file. Please upload a .ini file. e.g. 'sample.ini'");</a:t>
            </a:r>
            <a:endParaRPr sz="1100">
              <a:solidFill>
                <a:schemeClr val="accent3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E1E1E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  <a:endParaRPr sz="1100">
              <a:solidFill>
                <a:srgbClr val="1E1E1E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Overpass Mono"/>
                <a:ea typeface="Overpass Mono"/>
                <a:cs typeface="Overpass Mono"/>
                <a:sym typeface="Overpass Mono"/>
              </a:rPr>
              <a:t>. </a:t>
            </a:r>
            <a:endParaRPr sz="1100">
              <a:solidFill>
                <a:srgbClr val="B7B7B7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Overpass Mono"/>
                <a:ea typeface="Overpass Mono"/>
                <a:cs typeface="Overpass Mono"/>
                <a:sym typeface="Overpass Mono"/>
              </a:rPr>
              <a:t>. </a:t>
            </a:r>
            <a:endParaRPr sz="1100">
              <a:solidFill>
                <a:srgbClr val="B7B7B7"/>
              </a:solidFill>
              <a:highlight>
                <a:srgbClr val="FFF2CC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  <a:endParaRPr sz="1100">
              <a:solidFill>
                <a:srgbClr val="B7B7B7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7B7B7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else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	{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		data_loaded = knowledge_read(f);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		fclose(f);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		if (data_loaded == KB_NOMEM)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snprintf(response, n, "There is insufficient memory space. Please clear the knowledge in memory.");</a:t>
            </a:r>
            <a:endParaRPr sz="1100">
              <a:solidFill>
                <a:schemeClr val="accent3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		else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			</a:t>
            </a:r>
            <a:r>
              <a:rPr lang="en" sz="1100">
                <a:solidFill>
                  <a:schemeClr val="accent3"/>
                </a:solidFill>
                <a:latin typeface="Overpass Mono"/>
                <a:ea typeface="Overpass Mono"/>
                <a:cs typeface="Overpass Mono"/>
                <a:sym typeface="Overpass Mono"/>
              </a:rPr>
              <a:t>snprintf(response, n, "I have read %d responses from %s", data_loaded, file_name);</a:t>
            </a:r>
            <a:endParaRPr sz="1100">
              <a:solidFill>
                <a:schemeClr val="accent3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sz="11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chatbot_do_question()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idx="1" type="body"/>
          </p:nvPr>
        </p:nvSpPr>
        <p:spPr>
          <a:xfrm>
            <a:off x="4882825" y="1178225"/>
            <a:ext cx="3932700" cy="3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/>
              <a:t>Check for the</a:t>
            </a:r>
            <a:r>
              <a:rPr lang="en" sz="1900"/>
              <a:t> length of question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/>
              <a:t>Get the corresponding response to question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/>
              <a:t>Get new response from user if question does not exist in memory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Provides error handling for each scenarios</a:t>
            </a:r>
            <a:endParaRPr sz="1900"/>
          </a:p>
        </p:txBody>
      </p:sp>
      <p:sp>
        <p:nvSpPr>
          <p:cNvPr id="433" name="Google Shape;433;p40"/>
          <p:cNvSpPr txBox="1"/>
          <p:nvPr>
            <p:ph type="title"/>
          </p:nvPr>
        </p:nvSpPr>
        <p:spPr>
          <a:xfrm>
            <a:off x="4731175" y="596525"/>
            <a:ext cx="423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chatbot_do_question</a:t>
            </a:r>
            <a:endParaRPr sz="2600"/>
          </a:p>
        </p:txBody>
      </p:sp>
      <p:sp>
        <p:nvSpPr>
          <p:cNvPr id="434" name="Google Shape;434;p40"/>
          <p:cNvSpPr/>
          <p:nvPr/>
        </p:nvSpPr>
        <p:spPr>
          <a:xfrm>
            <a:off x="-53725" y="-21300"/>
            <a:ext cx="47574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(article[0] != '\0')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</a:t>
            </a:r>
            <a:r>
              <a:rPr b="1" lang="en" sz="1000">
                <a:solidFill>
                  <a:schemeClr val="accent3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prompt_user(response, MAX_RESPONSE, "I don't know. %s %s %s?", intent, article, entity);</a:t>
            </a:r>
            <a:endParaRPr b="1" sz="1000">
              <a:solidFill>
                <a:schemeClr val="accent3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else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</a:t>
            </a:r>
            <a:r>
              <a:rPr b="1" lang="en" sz="1000">
                <a:solidFill>
                  <a:schemeClr val="accent3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prompt_user(response, MAX_RESPONSE, "I don't know. %s %s?", intent, entity);</a:t>
            </a:r>
            <a:endParaRPr b="1" sz="1000">
              <a:solidFill>
                <a:schemeClr val="accent3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Overpass Mono"/>
                <a:ea typeface="Overpass Mono"/>
                <a:cs typeface="Overpass Mono"/>
                <a:sym typeface="Overpass Mono"/>
              </a:rPr>
              <a:t>—-------------------------------------------</a:t>
            </a:r>
            <a:endParaRPr sz="1300">
              <a:solidFill>
                <a:srgbClr val="CCCCCC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Overpass Mono"/>
                <a:ea typeface="Overpass Mono"/>
                <a:cs typeface="Overpass Mono"/>
                <a:sym typeface="Overpass Mono"/>
              </a:rPr>
              <a:t>put_result = knowledge_put(intent, entity, response);</a:t>
            </a:r>
            <a:endParaRPr b="1" sz="1000">
              <a:solidFill>
                <a:schemeClr val="accent3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if (put_result == KB_OK)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</a:t>
            </a:r>
            <a:r>
              <a:rPr b="1" lang="en" sz="1000">
                <a:solidFill>
                  <a:schemeClr val="accent3"/>
                </a:solidFill>
                <a:latin typeface="Overpass Mono"/>
                <a:ea typeface="Overpass Mono"/>
                <a:cs typeface="Overpass Mono"/>
                <a:sym typeface="Overpass Mono"/>
              </a:rPr>
              <a:t>snprintf(response, n, "Thank you for the response.");</a:t>
            </a:r>
            <a:endParaRPr b="1" sz="1000">
              <a:solidFill>
                <a:schemeClr val="accent3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else if (put_result == KB_INVALID)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</a:t>
            </a:r>
            <a:r>
              <a:rPr b="1" lang="en" sz="1000">
                <a:solidFill>
                  <a:schemeClr val="accent3"/>
                </a:solidFill>
                <a:latin typeface="Overpass Mono"/>
                <a:ea typeface="Overpass Mono"/>
                <a:cs typeface="Overpass Mono"/>
                <a:sym typeface="Overpass Mono"/>
              </a:rPr>
              <a:t>snprintf(response, n, "Unknown Question, please re-type.");</a:t>
            </a:r>
            <a:endParaRPr b="1" sz="1000">
              <a:solidFill>
                <a:schemeClr val="accent3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else if (put_result == KB_NOMEM)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</a:t>
            </a:r>
            <a:r>
              <a:rPr b="1" lang="en" sz="1000">
                <a:solidFill>
                  <a:schemeClr val="accent3"/>
                </a:solidFill>
                <a:latin typeface="Overpass Mono"/>
                <a:ea typeface="Overpass Mono"/>
                <a:cs typeface="Overpass Mono"/>
                <a:sym typeface="Overpass Mono"/>
              </a:rPr>
              <a:t>snprintf(response, n, "Insufficient memory space. Please clear the knowledge in memory.");</a:t>
            </a:r>
            <a:endParaRPr b="1" sz="1000">
              <a:solidFill>
                <a:schemeClr val="accent3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sz="10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chatbot_do_reset()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/>
          <p:nvPr>
            <p:ph idx="1" type="body"/>
          </p:nvPr>
        </p:nvSpPr>
        <p:spPr>
          <a:xfrm>
            <a:off x="4882825" y="1338125"/>
            <a:ext cx="3932700" cy="2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/>
              <a:t>Resets by calling knowledge_reset.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Chatbot responds with “Chatbot reset” and returns 0.</a:t>
            </a:r>
            <a:endParaRPr sz="2000"/>
          </a:p>
        </p:txBody>
      </p:sp>
      <p:sp>
        <p:nvSpPr>
          <p:cNvPr id="445" name="Google Shape;445;p42"/>
          <p:cNvSpPr txBox="1"/>
          <p:nvPr>
            <p:ph type="title"/>
          </p:nvPr>
        </p:nvSpPr>
        <p:spPr>
          <a:xfrm>
            <a:off x="4731175" y="629875"/>
            <a:ext cx="423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chatbot_do_reset</a:t>
            </a:r>
            <a:endParaRPr sz="2600"/>
          </a:p>
        </p:txBody>
      </p:sp>
      <p:sp>
        <p:nvSpPr>
          <p:cNvPr id="446" name="Google Shape;446;p42"/>
          <p:cNvSpPr/>
          <p:nvPr/>
        </p:nvSpPr>
        <p:spPr>
          <a:xfrm>
            <a:off x="-53725" y="-21300"/>
            <a:ext cx="47574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47" name="Google Shape;447;p42"/>
          <p:cNvSpPr txBox="1"/>
          <p:nvPr/>
        </p:nvSpPr>
        <p:spPr>
          <a:xfrm>
            <a:off x="89525" y="112200"/>
            <a:ext cx="44709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chatbot_do_reset(int inc, char *inv[], char *response, int n)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knowledge_reset();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snprintf(response, n, "Chatbot reset.");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">
                <a:solidFill>
                  <a:srgbClr val="6AA84F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0;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chatbot_do_save()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7" name="Google Shape;337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 Mono"/>
                <a:ea typeface="Overpass Mono"/>
                <a:cs typeface="Overpass Mono"/>
                <a:sym typeface="Overpass Mono"/>
              </a:rPr>
              <a:t>Overview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</a:t>
            </a:r>
            <a:r>
              <a:rPr lang="en"/>
              <a:t>2</a:t>
            </a:r>
            <a:endParaRPr b="1" sz="3500"/>
          </a:p>
        </p:txBody>
      </p:sp>
      <p:sp>
        <p:nvSpPr>
          <p:cNvPr id="340" name="Google Shape;340;p26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Functions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2" name="Google Shape;342;p26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</a:t>
            </a:r>
            <a:endParaRPr/>
          </a:p>
        </p:txBody>
      </p:sp>
      <p:sp>
        <p:nvSpPr>
          <p:cNvPr id="343" name="Google Shape;343;p2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/>
          <p:nvPr>
            <p:ph idx="9" type="subTitle"/>
          </p:nvPr>
        </p:nvSpPr>
        <p:spPr>
          <a:xfrm flipH="1">
            <a:off x="4227575" y="3573475"/>
            <a:ext cx="27480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>
            <p:ph idx="1" type="body"/>
          </p:nvPr>
        </p:nvSpPr>
        <p:spPr>
          <a:xfrm>
            <a:off x="4882825" y="1266200"/>
            <a:ext cx="39327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/>
              <a:t>Extract the word that contains “.ini” from user input and save as the file name.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successful, chatbot will execute knowledge_write and displays “My knowledge has been saved to &lt;file name&gt; successfully”.</a:t>
            </a:r>
            <a:endParaRPr sz="2000"/>
          </a:p>
        </p:txBody>
      </p:sp>
      <p:sp>
        <p:nvSpPr>
          <p:cNvPr id="458" name="Google Shape;458;p44"/>
          <p:cNvSpPr txBox="1"/>
          <p:nvPr>
            <p:ph type="title"/>
          </p:nvPr>
        </p:nvSpPr>
        <p:spPr>
          <a:xfrm>
            <a:off x="4731175" y="597200"/>
            <a:ext cx="423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chatbot_do_save</a:t>
            </a:r>
            <a:endParaRPr sz="2600"/>
          </a:p>
        </p:txBody>
      </p:sp>
      <p:sp>
        <p:nvSpPr>
          <p:cNvPr id="459" name="Google Shape;459;p44"/>
          <p:cNvSpPr/>
          <p:nvPr/>
        </p:nvSpPr>
        <p:spPr>
          <a:xfrm>
            <a:off x="-53725" y="-21300"/>
            <a:ext cx="47574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60" name="Google Shape;460;p44"/>
          <p:cNvSpPr txBox="1"/>
          <p:nvPr/>
        </p:nvSpPr>
        <p:spPr>
          <a:xfrm>
            <a:off x="89525" y="112200"/>
            <a:ext cx="44709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 (int i = 0; i &lt; inc; i++)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if (compare_str_end_with(inv[i], ".ini"))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strcpy(file_name, inv[i]);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	file_name[strlen(file_name)] = '\0';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Overpass Mono"/>
                <a:ea typeface="Overpass Mono"/>
                <a:cs typeface="Overpass Mono"/>
                <a:sym typeface="Overpass Mono"/>
              </a:rPr>
              <a:t>—--------------------------------------</a:t>
            </a:r>
            <a:endParaRPr>
              <a:solidFill>
                <a:srgbClr val="CCCCCC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(f != NULL)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knowledge_write(f);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snprintf(response, n, "My knowledge has been saved to %s", file_name);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</a:t>
            </a:r>
            <a:endParaRPr/>
          </a:p>
        </p:txBody>
      </p:sp>
      <p:sp>
        <p:nvSpPr>
          <p:cNvPr id="466" name="Google Shape;466;p4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type="title"/>
          </p:nvPr>
        </p:nvSpPr>
        <p:spPr>
          <a:xfrm>
            <a:off x="1278050" y="2055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pic>
        <p:nvPicPr>
          <p:cNvPr id="472" name="Google Shape;472;p46"/>
          <p:cNvPicPr preferRelativeResize="0"/>
          <p:nvPr/>
        </p:nvPicPr>
        <p:blipFill rotWithShape="1">
          <a:blip r:embed="rId3">
            <a:alphaModFix/>
          </a:blip>
          <a:srcRect b="1273" l="1117" r="0" t="0"/>
          <a:stretch/>
        </p:blipFill>
        <p:spPr>
          <a:xfrm>
            <a:off x="1483238" y="874500"/>
            <a:ext cx="6177524" cy="3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knowledge_get</a:t>
            </a:r>
            <a:r>
              <a:rPr lang="en" sz="2300"/>
              <a:t>()</a:t>
            </a:r>
            <a:endParaRPr sz="2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"/>
          <p:cNvSpPr txBox="1"/>
          <p:nvPr>
            <p:ph idx="1" type="body"/>
          </p:nvPr>
        </p:nvSpPr>
        <p:spPr>
          <a:xfrm>
            <a:off x="4882825" y="1514950"/>
            <a:ext cx="39327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Retrieves the response from the hash table based on the intent and entity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Returns response code</a:t>
            </a:r>
            <a:endParaRPr sz="2000"/>
          </a:p>
        </p:txBody>
      </p:sp>
      <p:sp>
        <p:nvSpPr>
          <p:cNvPr id="483" name="Google Shape;483;p48"/>
          <p:cNvSpPr txBox="1"/>
          <p:nvPr>
            <p:ph type="title"/>
          </p:nvPr>
        </p:nvSpPr>
        <p:spPr>
          <a:xfrm>
            <a:off x="4731175" y="799825"/>
            <a:ext cx="423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knowledge_get</a:t>
            </a:r>
            <a:endParaRPr sz="2600"/>
          </a:p>
        </p:txBody>
      </p:sp>
      <p:sp>
        <p:nvSpPr>
          <p:cNvPr id="484" name="Google Shape;484;p48"/>
          <p:cNvSpPr/>
          <p:nvPr/>
        </p:nvSpPr>
        <p:spPr>
          <a:xfrm>
            <a:off x="0" y="-21300"/>
            <a:ext cx="47037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485" name="Google Shape;4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37" y="482900"/>
            <a:ext cx="4731174" cy="417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knowledge_put()</a:t>
            </a:r>
            <a:endParaRPr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/>
          <p:nvPr>
            <p:ph idx="1" type="body"/>
          </p:nvPr>
        </p:nvSpPr>
        <p:spPr>
          <a:xfrm>
            <a:off x="4882825" y="1292725"/>
            <a:ext cx="39327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/>
              <a:t>Traverses the linked list of the return index of the hash table and replace the response if there exists a matching intent and entity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Inserts a new node with the new response into the hash table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Returns response code</a:t>
            </a:r>
            <a:endParaRPr sz="1800"/>
          </a:p>
        </p:txBody>
      </p:sp>
      <p:sp>
        <p:nvSpPr>
          <p:cNvPr id="496" name="Google Shape;496;p50"/>
          <p:cNvSpPr txBox="1"/>
          <p:nvPr>
            <p:ph type="title"/>
          </p:nvPr>
        </p:nvSpPr>
        <p:spPr>
          <a:xfrm>
            <a:off x="4731175" y="540000"/>
            <a:ext cx="423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knowledge_put</a:t>
            </a:r>
            <a:endParaRPr sz="2600"/>
          </a:p>
        </p:txBody>
      </p:sp>
      <p:sp>
        <p:nvSpPr>
          <p:cNvPr id="497" name="Google Shape;497;p50"/>
          <p:cNvSpPr/>
          <p:nvPr/>
        </p:nvSpPr>
        <p:spPr>
          <a:xfrm>
            <a:off x="0" y="0"/>
            <a:ext cx="47037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(hashtable[index] != NULL)</a:t>
            </a:r>
            <a:endParaRPr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node *cursor = hashtable[index];</a:t>
            </a:r>
            <a:endParaRPr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 (cursor != NULL)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{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if (compare_token(cursor-&gt;entity, entity) == 0 &amp;&amp; compare_token(cursor-&gt;intent, intent) == 0)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strcpy(cursor-&gt;response, response);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return KB_OK;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cursor = cursor-&gt;next;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/>
          <p:nvPr>
            <p:ph idx="1" type="body"/>
          </p:nvPr>
        </p:nvSpPr>
        <p:spPr>
          <a:xfrm>
            <a:off x="4882825" y="1292725"/>
            <a:ext cx="39327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/>
              <a:t>If question list is empty, add the new node to the hashtable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Else, add new node to start of the list</a:t>
            </a:r>
            <a:endParaRPr sz="2000"/>
          </a:p>
        </p:txBody>
      </p:sp>
      <p:sp>
        <p:nvSpPr>
          <p:cNvPr id="503" name="Google Shape;503;p51"/>
          <p:cNvSpPr txBox="1"/>
          <p:nvPr>
            <p:ph type="title"/>
          </p:nvPr>
        </p:nvSpPr>
        <p:spPr>
          <a:xfrm>
            <a:off x="4731175" y="540000"/>
            <a:ext cx="423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knowledge_put</a:t>
            </a:r>
            <a:endParaRPr sz="2600"/>
          </a:p>
        </p:txBody>
      </p:sp>
      <p:sp>
        <p:nvSpPr>
          <p:cNvPr id="504" name="Google Shape;504;p51"/>
          <p:cNvSpPr/>
          <p:nvPr/>
        </p:nvSpPr>
        <p:spPr>
          <a:xfrm>
            <a:off x="0" y="0"/>
            <a:ext cx="47037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(hashtable[index] == NULL)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hashtable[index] = new_node;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return KB_OK;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else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new_node-&gt;next = hashtable[index];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hashtable[index] = new_node;</a:t>
            </a:r>
            <a:endParaRPr b="1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return KB_OK;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knowledge_read()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3"/>
          <p:cNvSpPr txBox="1"/>
          <p:nvPr>
            <p:ph idx="1" type="body"/>
          </p:nvPr>
        </p:nvSpPr>
        <p:spPr>
          <a:xfrm>
            <a:off x="4882825" y="1292350"/>
            <a:ext cx="39327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Read each line of the file and search for valid intents and the following entity-response pairs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new nodes and insert each entity and response pair into the right list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number of </a:t>
            </a:r>
            <a:r>
              <a:rPr lang="en" sz="1800"/>
              <a:t>successful</a:t>
            </a:r>
            <a:r>
              <a:rPr lang="en" sz="1800"/>
              <a:t> read into memory or response code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Returns response code</a:t>
            </a:r>
            <a:endParaRPr sz="2000"/>
          </a:p>
        </p:txBody>
      </p:sp>
      <p:sp>
        <p:nvSpPr>
          <p:cNvPr id="515" name="Google Shape;515;p53"/>
          <p:cNvSpPr txBox="1"/>
          <p:nvPr>
            <p:ph type="title"/>
          </p:nvPr>
        </p:nvSpPr>
        <p:spPr>
          <a:xfrm>
            <a:off x="4731175" y="623350"/>
            <a:ext cx="423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knowledge_read</a:t>
            </a:r>
            <a:endParaRPr sz="2600"/>
          </a:p>
        </p:txBody>
      </p:sp>
      <p:sp>
        <p:nvSpPr>
          <p:cNvPr id="516" name="Google Shape;516;p53"/>
          <p:cNvSpPr/>
          <p:nvPr/>
        </p:nvSpPr>
        <p:spPr>
          <a:xfrm>
            <a:off x="25" y="-21300"/>
            <a:ext cx="47037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fgets(buffer, buff_size, f);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if (buffer[0] == '[' &amp;&amp; buffer[strlen(buffer - 2) == ']'])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strcpy(intent, strtok(buffer, delimiters));</a:t>
            </a:r>
            <a:endParaRPr b="1" sz="900">
              <a:solidFill>
                <a:schemeClr val="lt2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intent[strlen(intent)] = '\0';</a:t>
            </a:r>
            <a:endParaRPr b="1" sz="900">
              <a:solidFill>
                <a:schemeClr val="lt2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---------------------------------</a:t>
            </a:r>
            <a:endParaRPr sz="17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do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valid_line = 0;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fgets(buffer, buff_size, f);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if (strchr(buffer, '=') != NULL)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{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valid_line = 1;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r>
              <a:rPr b="1" lang="en" sz="900">
                <a:solidFill>
                  <a:schemeClr val="lt2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strcpy(entity, strtok(buffer, delimiters));</a:t>
            </a:r>
            <a:endParaRPr b="1" sz="900">
              <a:solidFill>
                <a:schemeClr val="lt2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strcpy(response, strtok(NULL, delimiters));</a:t>
            </a:r>
            <a:endParaRPr b="1" sz="900">
              <a:solidFill>
                <a:schemeClr val="lt2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entity[strlen(entity)] = '\0';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response[strlen(response)] = '\0';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r>
              <a:rPr b="1" lang="en" sz="900">
                <a:solidFill>
                  <a:schemeClr val="lt2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int result = knowledge_put(intent, entity, response);</a:t>
            </a:r>
            <a:endParaRPr b="1" sz="900">
              <a:solidFill>
                <a:schemeClr val="lt2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if (result == KB_OK)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	</a:t>
            </a:r>
            <a:r>
              <a:rPr b="1" lang="en" sz="900">
                <a:solidFill>
                  <a:schemeClr val="lt2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success_read++;</a:t>
            </a:r>
            <a:endParaRPr b="1" sz="900">
              <a:solidFill>
                <a:schemeClr val="lt2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else if (result == KB_NOMEM)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	</a:t>
            </a:r>
            <a:r>
              <a:rPr b="1" lang="en" sz="900">
                <a:solidFill>
                  <a:schemeClr val="lt2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return KB_NOMEM;</a:t>
            </a:r>
            <a:endParaRPr b="1" sz="900">
              <a:solidFill>
                <a:schemeClr val="lt2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highlight>
                  <a:schemeClr val="lt1"/>
                </a:highlight>
                <a:latin typeface="Overpass Mono"/>
                <a:ea typeface="Overpass Mono"/>
                <a:cs typeface="Overpass Mono"/>
                <a:sym typeface="Overpass Mono"/>
              </a:rPr>
              <a:t>} while (valid_line);</a:t>
            </a:r>
            <a:endParaRPr sz="900">
              <a:solidFill>
                <a:schemeClr val="accent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50" name="Google Shape;350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4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knowledge_reset()</a:t>
            </a:r>
            <a:endParaRPr sz="2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5"/>
          <p:cNvSpPr txBox="1"/>
          <p:nvPr>
            <p:ph idx="1" type="body"/>
          </p:nvPr>
        </p:nvSpPr>
        <p:spPr>
          <a:xfrm>
            <a:off x="4882825" y="1209000"/>
            <a:ext cx="39327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/>
              <a:t>Loops through the hashtable and frees all the nodes in each linked list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Hashtable is set to null after each linked list</a:t>
            </a:r>
            <a:endParaRPr sz="2000"/>
          </a:p>
        </p:txBody>
      </p:sp>
      <p:sp>
        <p:nvSpPr>
          <p:cNvPr id="527" name="Google Shape;527;p55"/>
          <p:cNvSpPr txBox="1"/>
          <p:nvPr>
            <p:ph type="title"/>
          </p:nvPr>
        </p:nvSpPr>
        <p:spPr>
          <a:xfrm>
            <a:off x="4731175" y="540000"/>
            <a:ext cx="423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knowledge_reset</a:t>
            </a:r>
            <a:endParaRPr sz="2600"/>
          </a:p>
        </p:txBody>
      </p:sp>
      <p:sp>
        <p:nvSpPr>
          <p:cNvPr id="528" name="Google Shape;528;p55"/>
          <p:cNvSpPr/>
          <p:nvPr/>
        </p:nvSpPr>
        <p:spPr>
          <a:xfrm>
            <a:off x="-53725" y="-21300"/>
            <a:ext cx="47574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 knowledge_reset()</a:t>
            </a:r>
            <a:endParaRPr sz="12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 sz="12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 (int i = 0; i &lt; MAX_HASHTABLE; i++)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{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if (hashtable[i] != NULL)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node *cursor = hashtable[i];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while (cursor != NULL)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{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	node *next_node = cursor-&gt;next;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	free(cursor);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	cursor = next_node;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}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b="1" sz="12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hashtable[i] = NULL;</a:t>
            </a:r>
            <a:endParaRPr sz="12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  <a:endParaRPr sz="12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sz="12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6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knowledge_write()</a:t>
            </a:r>
            <a:endParaRPr sz="2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 txBox="1"/>
          <p:nvPr>
            <p:ph idx="1" type="body"/>
          </p:nvPr>
        </p:nvSpPr>
        <p:spPr>
          <a:xfrm>
            <a:off x="4882825" y="1174700"/>
            <a:ext cx="39327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/>
              <a:t>Loop through the hash table array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 the intents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Under each intent, write the entities and responses into the file line by line</a:t>
            </a:r>
            <a:endParaRPr sz="2000"/>
          </a:p>
        </p:txBody>
      </p:sp>
      <p:sp>
        <p:nvSpPr>
          <p:cNvPr id="539" name="Google Shape;539;p57"/>
          <p:cNvSpPr txBox="1"/>
          <p:nvPr>
            <p:ph type="title"/>
          </p:nvPr>
        </p:nvSpPr>
        <p:spPr>
          <a:xfrm>
            <a:off x="4731175" y="505700"/>
            <a:ext cx="423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knowledge_write</a:t>
            </a:r>
            <a:endParaRPr sz="2600"/>
          </a:p>
        </p:txBody>
      </p:sp>
      <p:sp>
        <p:nvSpPr>
          <p:cNvPr id="540" name="Google Shape;540;p57"/>
          <p:cNvSpPr/>
          <p:nvPr/>
        </p:nvSpPr>
        <p:spPr>
          <a:xfrm>
            <a:off x="-53725" y="-21300"/>
            <a:ext cx="47574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41" name="Google Shape;541;p57"/>
          <p:cNvSpPr txBox="1"/>
          <p:nvPr/>
        </p:nvSpPr>
        <p:spPr>
          <a:xfrm>
            <a:off x="21875" y="886350"/>
            <a:ext cx="46062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 (int i = 0; i &lt; MAX_HASHTABLE; i++)</a:t>
            </a:r>
            <a:endParaRPr sz="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 sz="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(hashtable[i] != NULL)</a:t>
            </a:r>
            <a:endParaRPr sz="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{</a:t>
            </a:r>
            <a:endParaRPr sz="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node *cursor = hashtable[i];</a:t>
            </a:r>
            <a:endParaRPr sz="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if (i == 0)</a:t>
            </a:r>
            <a:endParaRPr sz="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{</a:t>
            </a:r>
            <a:endParaRPr sz="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fputs("[what]\n", f);</a:t>
            </a:r>
            <a:endParaRPr sz="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verpass Mono"/>
                <a:ea typeface="Overpass Mono"/>
                <a:cs typeface="Overpass Mono"/>
                <a:sym typeface="Overpass Mono"/>
              </a:rPr>
              <a:t>			</a:t>
            </a: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 (cursor != NULL)</a:t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{</a:t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	strcpy(entity,</a:t>
            </a: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cursor-&gt;entity);</a:t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	strcpy(response, cursor-&gt;response);</a:t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	strcat(entity, "=");</a:t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	fputs(entity, f);</a:t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	strcat(response, "\n");</a:t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	fputs(response, f);</a:t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	cursor = cursor-&gt;next;</a:t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</a:t>
            </a:r>
            <a:r>
              <a:rPr b="1" lang="en" sz="900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900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fputc('\n', f);</a:t>
            </a:r>
            <a:endParaRPr sz="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  <a:endParaRPr sz="9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547" name="Google Shape;547;p5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Demonstration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0"/>
          <p:cNvSpPr txBox="1"/>
          <p:nvPr>
            <p:ph type="title"/>
          </p:nvPr>
        </p:nvSpPr>
        <p:spPr>
          <a:xfrm>
            <a:off x="2219875" y="1680575"/>
            <a:ext cx="5067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558" name="Google Shape;558;p60"/>
          <p:cNvSpPr/>
          <p:nvPr/>
        </p:nvSpPr>
        <p:spPr>
          <a:xfrm>
            <a:off x="2411200" y="3226400"/>
            <a:ext cx="4156500" cy="100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1278050" y="2055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pic>
        <p:nvPicPr>
          <p:cNvPr id="356" name="Google Shape;3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00" y="874500"/>
            <a:ext cx="5842600" cy="41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Functions</a:t>
            </a:r>
            <a:endParaRPr/>
          </a:p>
        </p:txBody>
      </p:sp>
      <p:sp>
        <p:nvSpPr>
          <p:cNvPr id="362" name="Google Shape;362;p2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</a:t>
            </a:r>
            <a:r>
              <a:rPr lang="en" sz="2500"/>
              <a:t>hatbot_main()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idx="1" type="body"/>
          </p:nvPr>
        </p:nvSpPr>
        <p:spPr>
          <a:xfrm>
            <a:off x="5024700" y="1331450"/>
            <a:ext cx="39327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/>
              <a:t>Ignores empty input by user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Call the function for the </a:t>
            </a:r>
            <a:r>
              <a:rPr lang="en" sz="2000"/>
              <a:t>corresponding intent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Inform user if intent is not recognised</a:t>
            </a:r>
            <a:endParaRPr sz="2000"/>
          </a:p>
        </p:txBody>
      </p:sp>
      <p:sp>
        <p:nvSpPr>
          <p:cNvPr id="373" name="Google Shape;373;p31"/>
          <p:cNvSpPr txBox="1"/>
          <p:nvPr>
            <p:ph type="title"/>
          </p:nvPr>
        </p:nvSpPr>
        <p:spPr>
          <a:xfrm>
            <a:off x="4579525" y="540000"/>
            <a:ext cx="423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chatbot_main</a:t>
            </a:r>
            <a:endParaRPr sz="2600"/>
          </a:p>
        </p:txBody>
      </p:sp>
      <p:sp>
        <p:nvSpPr>
          <p:cNvPr id="374" name="Google Shape;374;p31"/>
          <p:cNvSpPr/>
          <p:nvPr/>
        </p:nvSpPr>
        <p:spPr>
          <a:xfrm>
            <a:off x="0" y="-21300"/>
            <a:ext cx="48330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75" name="Google Shape;3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28225"/>
            <a:ext cx="4832975" cy="508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chatbot_is_functions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1" type="body"/>
          </p:nvPr>
        </p:nvSpPr>
        <p:spPr>
          <a:xfrm>
            <a:off x="4882825" y="1385698"/>
            <a:ext cx="3932700" cy="29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/>
              <a:t>Chatbot_is_exit check if intent is “exit” and “quit”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Chatbot_is_question check if intent is either “what”, “who” or “where”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Chatbot_is_reset check if intent is “reset”</a:t>
            </a:r>
            <a:endParaRPr sz="2000"/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4592575" y="540000"/>
            <a:ext cx="4513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chatbot_is_functions</a:t>
            </a:r>
            <a:endParaRPr sz="2600"/>
          </a:p>
        </p:txBody>
      </p:sp>
      <p:sp>
        <p:nvSpPr>
          <p:cNvPr id="387" name="Google Shape;387;p33"/>
          <p:cNvSpPr/>
          <p:nvPr/>
        </p:nvSpPr>
        <p:spPr>
          <a:xfrm>
            <a:off x="-53725" y="-21300"/>
            <a:ext cx="4757400" cy="51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8" name="Google Shape;388;p33"/>
          <p:cNvSpPr txBox="1"/>
          <p:nvPr/>
        </p:nvSpPr>
        <p:spPr>
          <a:xfrm>
            <a:off x="121625" y="106225"/>
            <a:ext cx="44709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chatbot_is_exit(const char *intent)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">
                <a:solidFill>
                  <a:srgbClr val="6AA84F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 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compare_token(intent, </a:t>
            </a:r>
            <a:r>
              <a:rPr lang="en">
                <a:solidFill>
                  <a:srgbClr val="FF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"exit"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== 0 || compare_token(intent, </a:t>
            </a:r>
            <a:r>
              <a:rPr lang="en">
                <a:solidFill>
                  <a:srgbClr val="FF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"quit"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== 0;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Overpass Mono"/>
                <a:ea typeface="Overpass Mono"/>
                <a:cs typeface="Overpass Mono"/>
                <a:sym typeface="Overpass Mono"/>
              </a:rPr>
              <a:t>—----------</a:t>
            </a:r>
            <a:r>
              <a:rPr b="1" lang="en">
                <a:solidFill>
                  <a:srgbClr val="CCCCCC"/>
                </a:solidFill>
                <a:latin typeface="Overpass Mono"/>
                <a:ea typeface="Overpass Mono"/>
                <a:cs typeface="Overpass Mono"/>
                <a:sym typeface="Overpass Mono"/>
              </a:rPr>
              <a:t>—----------—----------—-----</a:t>
            </a:r>
            <a:endParaRPr b="1">
              <a:solidFill>
                <a:srgbClr val="CCCCCC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chatbot_is_question(const char *intent)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">
                <a:solidFill>
                  <a:srgbClr val="6AA84F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compare_token(intent, </a:t>
            </a:r>
            <a:r>
              <a:rPr lang="en">
                <a:solidFill>
                  <a:srgbClr val="FF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"what"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== 0 || compare_token(intent, </a:t>
            </a:r>
            <a:r>
              <a:rPr lang="en">
                <a:solidFill>
                  <a:srgbClr val="FF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"where"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== 0 || compare_token(intent, </a:t>
            </a:r>
            <a:r>
              <a:rPr lang="en">
                <a:solidFill>
                  <a:srgbClr val="FF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"who"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== 0;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Overpass Mono"/>
                <a:ea typeface="Overpass Mono"/>
                <a:cs typeface="Overpass Mono"/>
                <a:sym typeface="Overpass Mono"/>
              </a:rPr>
              <a:t>—----------—----------—----------—-----</a:t>
            </a:r>
            <a:endParaRPr b="1">
              <a:solidFill>
                <a:srgbClr val="CCCCCC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chatbot_is_reset(const char *intent)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n">
                <a:solidFill>
                  <a:srgbClr val="6AA84F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compare_token(intent, </a:t>
            </a:r>
            <a:r>
              <a:rPr lang="en">
                <a:solidFill>
                  <a:srgbClr val="FF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"reset"</a:t>
            </a: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== 0;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Overpass Mono"/>
                <a:ea typeface="Overpass Mono"/>
                <a:cs typeface="Overpass Mono"/>
                <a:sym typeface="Overpass Mono"/>
              </a:rPr>
              <a:t>—----------—----------—----------—-----</a:t>
            </a:r>
            <a:endParaRPr b="1">
              <a:solidFill>
                <a:srgbClr val="CCCCCC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