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Space Mono"/>
      <p:bold r:id="rId30"/>
      <p:boldItalic r:id="rId31"/>
    </p:embeddedFont>
    <p:embeddedFont>
      <p:font typeface="Archivo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aceMono-boldItalic.fntdata"/><Relationship Id="rId30" Type="http://schemas.openxmlformats.org/officeDocument/2006/relationships/font" Target="fonts/SpaceMon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rchivoBlac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c24e152b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 introduce the website, very nice</a:t>
            </a:r>
            <a:endParaRPr/>
          </a:p>
        </p:txBody>
      </p:sp>
      <p:sp>
        <p:nvSpPr>
          <p:cNvPr id="127" name="Google Shape;127;gdc24e152bd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6ef337ba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YZ</a:t>
            </a:r>
            <a:endParaRPr/>
          </a:p>
          <a:p>
            <a:pPr indent="0" lvl="0" marL="0" rtl="0" algn="l">
              <a:spcBef>
                <a:spcPts val="0"/>
              </a:spcBef>
              <a:spcAft>
                <a:spcPts val="0"/>
              </a:spcAft>
              <a:buNone/>
            </a:pPr>
            <a:r>
              <a:rPr lang="en"/>
              <a:t>In Review data, we also removed special characters such as emoji and words in other languages for all columns.</a:t>
            </a:r>
            <a:endParaRPr/>
          </a:p>
          <a:p>
            <a:pPr indent="0" lvl="0" marL="0" rtl="0" algn="l">
              <a:spcBef>
                <a:spcPts val="0"/>
              </a:spcBef>
              <a:spcAft>
                <a:spcPts val="0"/>
              </a:spcAft>
              <a:buNone/>
            </a:pPr>
            <a:r>
              <a:rPr lang="en"/>
              <a:t>For positive, negative and title columns, we remove the stopwords, lemmatize the words, replace escape character with comma and standardize all empty, Nil, NA values.</a:t>
            </a:r>
            <a:endParaRPr/>
          </a:p>
          <a:p>
            <a:pPr indent="0" lvl="0" marL="0" rtl="0" algn="l">
              <a:spcBef>
                <a:spcPts val="0"/>
              </a:spcBef>
              <a:spcAft>
                <a:spcPts val="0"/>
              </a:spcAft>
              <a:buNone/>
            </a:pPr>
            <a:r>
              <a:rPr lang="en"/>
              <a:t>We separated the date column into 2 columns “month” and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indepth abt how the cleaning is done</a:t>
            </a:r>
            <a:endParaRPr/>
          </a:p>
        </p:txBody>
      </p:sp>
      <p:sp>
        <p:nvSpPr>
          <p:cNvPr id="276" name="Google Shape;276;g16ef337ba3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6d2bfa504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YX</a:t>
            </a:r>
            <a:endParaRPr/>
          </a:p>
        </p:txBody>
      </p:sp>
      <p:sp>
        <p:nvSpPr>
          <p:cNvPr id="283" name="Google Shape;283;g16d2bfa504b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c24e152bd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Clr>
                <a:schemeClr val="dk1"/>
              </a:buClr>
              <a:buSzPts val="1100"/>
              <a:buFont typeface="Arial"/>
              <a:buNone/>
            </a:pPr>
            <a:r>
              <a:rPr lang="en" sz="4000">
                <a:solidFill>
                  <a:schemeClr val="dk1"/>
                </a:solidFill>
              </a:rPr>
              <a:t>We did room price analysis to show the different prices of the types of rooms of a hotel</a:t>
            </a:r>
            <a:endParaRPr sz="4000">
              <a:solidFill>
                <a:schemeClr val="dk1"/>
              </a:solidFill>
            </a:endParaRPr>
          </a:p>
          <a:p>
            <a:pPr indent="0" lvl="0" marL="0" rtl="0" algn="l">
              <a:spcBef>
                <a:spcPts val="0"/>
              </a:spcBef>
              <a:spcAft>
                <a:spcPts val="0"/>
              </a:spcAft>
              <a:buNone/>
            </a:pPr>
            <a:r>
              <a:t/>
            </a:r>
            <a:endParaRPr/>
          </a:p>
        </p:txBody>
      </p:sp>
      <p:sp>
        <p:nvSpPr>
          <p:cNvPr id="292" name="Google Shape;292;gdc24e152bd_2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d2bfa50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dk1"/>
                </a:solidFill>
              </a:rPr>
              <a:t>Then we found out the average ratings for each room</a:t>
            </a:r>
            <a:endParaRPr sz="4000">
              <a:solidFill>
                <a:schemeClr val="dk1"/>
              </a:solidFill>
            </a:endParaRPr>
          </a:p>
          <a:p>
            <a:pPr indent="0" lvl="0" marL="0" rtl="0" algn="l">
              <a:spcBef>
                <a:spcPts val="0"/>
              </a:spcBef>
              <a:spcAft>
                <a:spcPts val="0"/>
              </a:spcAft>
              <a:buNone/>
            </a:pPr>
            <a:r>
              <a:t/>
            </a:r>
            <a:endParaRPr/>
          </a:p>
        </p:txBody>
      </p:sp>
      <p:sp>
        <p:nvSpPr>
          <p:cNvPr id="305" name="Google Shape;305;g16d2bfa504b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6d2bfa50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None/>
            </a:pPr>
            <a:r>
              <a:rPr lang="en" sz="3600"/>
              <a:t>We also analysed the demand of the room types by looking at the number of reviews provided</a:t>
            </a:r>
            <a:endParaRPr sz="3600"/>
          </a:p>
        </p:txBody>
      </p:sp>
      <p:sp>
        <p:nvSpPr>
          <p:cNvPr id="318" name="Google Shape;318;g16d2bfa504b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d2bfa504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Clr>
                <a:schemeClr val="dk1"/>
              </a:buClr>
              <a:buSzPts val="1100"/>
              <a:buFont typeface="Arial"/>
              <a:buNone/>
            </a:pPr>
            <a:r>
              <a:rPr lang="en" sz="3600">
                <a:solidFill>
                  <a:schemeClr val="dk1"/>
                </a:solidFill>
              </a:rPr>
              <a:t>We looked at the top 10 words that appeared in positive reviews and also showed 5 reviews containing those words</a:t>
            </a:r>
            <a:endParaRPr sz="3600">
              <a:solidFill>
                <a:schemeClr val="dk1"/>
              </a:solidFill>
            </a:endParaRPr>
          </a:p>
          <a:p>
            <a:pPr indent="0" lvl="0" marL="0" rtl="0" algn="l">
              <a:spcBef>
                <a:spcPts val="0"/>
              </a:spcBef>
              <a:spcAft>
                <a:spcPts val="0"/>
              </a:spcAft>
              <a:buNone/>
            </a:pPr>
            <a:r>
              <a:t/>
            </a:r>
            <a:endParaRPr/>
          </a:p>
        </p:txBody>
      </p:sp>
      <p:sp>
        <p:nvSpPr>
          <p:cNvPr id="329" name="Google Shape;329;g16d2bfa504b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d2bfa504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Clr>
                <a:schemeClr val="dk1"/>
              </a:buClr>
              <a:buSzPts val="1100"/>
              <a:buFont typeface="Arial"/>
              <a:buNone/>
            </a:pPr>
            <a:r>
              <a:rPr lang="en" sz="3600">
                <a:solidFill>
                  <a:schemeClr val="dk1"/>
                </a:solidFill>
              </a:rPr>
              <a:t>We did the same for negative reviews </a:t>
            </a:r>
            <a:endParaRPr sz="3600"/>
          </a:p>
        </p:txBody>
      </p:sp>
      <p:sp>
        <p:nvSpPr>
          <p:cNvPr id="342" name="Google Shape;342;g16d2bfa504b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f0b5297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We showed the sentiment scores of each categories of </a:t>
            </a:r>
            <a:r>
              <a:rPr lang="en" sz="3600">
                <a:solidFill>
                  <a:schemeClr val="dk1"/>
                </a:solidFill>
              </a:rPr>
              <a:t>reviews</a:t>
            </a:r>
            <a:r>
              <a:rPr lang="en" sz="3600">
                <a:solidFill>
                  <a:schemeClr val="dk1"/>
                </a:solidFill>
              </a:rPr>
              <a:t> and also displayed the number of positive and negative reviews for each categories</a:t>
            </a:r>
            <a:endParaRPr sz="3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354" name="Google Shape;354;g16f0b5297e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6d2bfa504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None/>
            </a:pPr>
            <a:r>
              <a:t/>
            </a:r>
            <a:endParaRPr/>
          </a:p>
        </p:txBody>
      </p:sp>
      <p:sp>
        <p:nvSpPr>
          <p:cNvPr id="367" name="Google Shape;367;g16d2bfa504b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d2bfa504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None/>
            </a:pPr>
            <a:r>
              <a:t/>
            </a:r>
            <a:endParaRPr/>
          </a:p>
        </p:txBody>
      </p:sp>
      <p:sp>
        <p:nvSpPr>
          <p:cNvPr id="376" name="Google Shape;376;g16d2bfa504b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24e152bd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t>
            </a:r>
            <a:endParaRPr/>
          </a:p>
          <a:p>
            <a:pPr indent="0" lvl="0" marL="0" rtl="0" algn="l">
              <a:spcBef>
                <a:spcPts val="0"/>
              </a:spcBef>
              <a:spcAft>
                <a:spcPts val="0"/>
              </a:spcAft>
              <a:buNone/>
            </a:pPr>
            <a:r>
              <a:rPr lang="en"/>
              <a:t>For problem statement, we have 2 pain points, information overload and generic data.</a:t>
            </a:r>
            <a:endParaRPr/>
          </a:p>
          <a:p>
            <a:pPr indent="0" lvl="0" marL="0" rtl="0" algn="l">
              <a:spcBef>
                <a:spcPts val="0"/>
              </a:spcBef>
              <a:spcAft>
                <a:spcPts val="0"/>
              </a:spcAft>
              <a:buNone/>
            </a:pPr>
            <a:r>
              <a:rPr lang="en"/>
              <a:t>Currently, there are too many information to read when researching for hotels on the internet, which will be tedious for the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Statement</a:t>
            </a:r>
            <a:endParaRPr>
              <a:solidFill>
                <a:schemeClr val="dk1"/>
              </a:solidFill>
              <a:latin typeface="Space Mono"/>
              <a:ea typeface="Space Mono"/>
              <a:cs typeface="Space Mono"/>
              <a:sym typeface="Space Mono"/>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Pain points of users such as too many reviews and some some reviews not </a:t>
            </a:r>
            <a:r>
              <a:rPr lang="en"/>
              <a:t>useful to them</a:t>
            </a:r>
            <a:endParaRPr/>
          </a:p>
          <a:p>
            <a:pPr indent="-298450" lvl="0" marL="457200" rtl="0" algn="l">
              <a:spcBef>
                <a:spcPts val="0"/>
              </a:spcBef>
              <a:spcAft>
                <a:spcPts val="0"/>
              </a:spcAft>
              <a:buSzPts val="1100"/>
              <a:buChar char="-"/>
            </a:pPr>
            <a:r>
              <a:rPr lang="en"/>
              <a:t>Some lit review parts,</a:t>
            </a:r>
            <a:endParaRPr/>
          </a:p>
          <a:p>
            <a:pPr indent="0" lvl="0" marL="0" rtl="0" algn="l">
              <a:spcBef>
                <a:spcPts val="0"/>
              </a:spcBef>
              <a:spcAft>
                <a:spcPts val="0"/>
              </a:spcAft>
              <a:buNone/>
            </a:pPr>
            <a:r>
              <a:t/>
            </a:r>
            <a:endParaRPr/>
          </a:p>
          <a:p>
            <a:pPr indent="-298450" lvl="0" marL="457200" rtl="0" algn="l">
              <a:lnSpc>
                <a:spcPct val="139990"/>
              </a:lnSpc>
              <a:spcBef>
                <a:spcPts val="0"/>
              </a:spcBef>
              <a:spcAft>
                <a:spcPts val="0"/>
              </a:spcAft>
              <a:buClr>
                <a:schemeClr val="dk1"/>
              </a:buClr>
              <a:buSzPts val="1100"/>
              <a:buChar char="-"/>
            </a:pPr>
            <a:r>
              <a:rPr lang="en">
                <a:solidFill>
                  <a:schemeClr val="dk1"/>
                </a:solidFill>
              </a:rPr>
              <a:t>Reviews left by other guests are more valuable than marketing efforts from hotels</a:t>
            </a:r>
            <a:endParaRPr>
              <a:solidFill>
                <a:schemeClr val="dk1"/>
              </a:solidFill>
            </a:endParaRPr>
          </a:p>
          <a:p>
            <a:pPr indent="0" lvl="0" marL="0" rtl="0" algn="l">
              <a:lnSpc>
                <a:spcPct val="139990"/>
              </a:lnSpc>
              <a:spcBef>
                <a:spcPts val="0"/>
              </a:spcBef>
              <a:spcAft>
                <a:spcPts val="0"/>
              </a:spcAft>
              <a:buNone/>
            </a:pPr>
            <a:r>
              <a:t/>
            </a:r>
            <a:endParaRPr>
              <a:solidFill>
                <a:schemeClr val="dk1"/>
              </a:solidFill>
            </a:endParaRPr>
          </a:p>
        </p:txBody>
      </p:sp>
      <p:sp>
        <p:nvSpPr>
          <p:cNvPr id="138" name="Google Shape;138;gdc24e152bd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c24e152bd_2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YX</a:t>
            </a:r>
            <a:endParaRPr>
              <a:solidFill>
                <a:schemeClr val="dk1"/>
              </a:solidFill>
            </a:endParaRPr>
          </a:p>
          <a:p>
            <a:pPr indent="0" lvl="0" marL="0" rtl="0" algn="l">
              <a:spcBef>
                <a:spcPts val="0"/>
              </a:spcBef>
              <a:spcAft>
                <a:spcPts val="0"/>
              </a:spcAft>
              <a:buNone/>
            </a:pPr>
            <a:r>
              <a:t/>
            </a:r>
            <a:endParaRPr/>
          </a:p>
        </p:txBody>
      </p:sp>
      <p:sp>
        <p:nvSpPr>
          <p:cNvPr id="394" name="Google Shape;394;gdc24e152bd_2_3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6d2bfa504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Darren</a:t>
            </a:r>
            <a:endParaRPr/>
          </a:p>
          <a:p>
            <a:pPr indent="0" lvl="0" marL="0" rtl="0" algn="l">
              <a:spcBef>
                <a:spcPts val="0"/>
              </a:spcBef>
              <a:spcAft>
                <a:spcPts val="0"/>
              </a:spcAft>
              <a:buNone/>
            </a:pPr>
            <a:r>
              <a:t/>
            </a:r>
            <a:endParaRPr/>
          </a:p>
        </p:txBody>
      </p:sp>
      <p:sp>
        <p:nvSpPr>
          <p:cNvPr id="403" name="Google Shape;403;g16d2bfa504b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c24e152bd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Darren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Under future implementations our Data Scraper can be improved by</a:t>
            </a:r>
            <a:r>
              <a:rPr lang="en"/>
              <a:t> </a:t>
            </a:r>
            <a:endParaRPr b="1"/>
          </a:p>
          <a:p>
            <a:pPr indent="0" lvl="0" marL="0" rtl="0" algn="l">
              <a:spcBef>
                <a:spcPts val="0"/>
              </a:spcBef>
              <a:spcAft>
                <a:spcPts val="0"/>
              </a:spcAft>
              <a:buClr>
                <a:schemeClr val="dk1"/>
              </a:buClr>
              <a:buSzPts val="1100"/>
              <a:buFont typeface="Arial"/>
              <a:buNone/>
            </a:pPr>
            <a:r>
              <a:rPr lang="en"/>
              <a:t>Automating the website backend scraping process for live data extraction on booking.com, while applying threading methods for efficiency.</a:t>
            </a:r>
            <a:endParaRPr/>
          </a:p>
          <a:p>
            <a:pPr indent="0" lvl="0" marL="0" rtl="0" algn="l">
              <a:spcBef>
                <a:spcPts val="0"/>
              </a:spcBef>
              <a:spcAft>
                <a:spcPts val="0"/>
              </a:spcAft>
              <a:buClr>
                <a:schemeClr val="dk1"/>
              </a:buClr>
              <a:buSzPts val="1100"/>
              <a:buFont typeface="Arial"/>
              <a:buNone/>
            </a:pPr>
            <a:r>
              <a:rPr lang="en"/>
              <a:t>We could also utilize rotating proxies to prevent the web-server from blocking IP addresses.</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The Data Analytics segment can be </a:t>
            </a:r>
            <a:endParaRPr b="1"/>
          </a:p>
          <a:p>
            <a:pPr indent="0" lvl="0" marL="0" rtl="0" algn="l">
              <a:spcBef>
                <a:spcPts val="0"/>
              </a:spcBef>
              <a:spcAft>
                <a:spcPts val="0"/>
              </a:spcAft>
              <a:buClr>
                <a:schemeClr val="dk1"/>
              </a:buClr>
              <a:buSzPts val="1100"/>
              <a:buFont typeface="Arial"/>
              <a:buNone/>
            </a:pPr>
            <a:r>
              <a:rPr lang="en"/>
              <a:t>improved via the classifier by utilizing NLTK to</a:t>
            </a:r>
            <a:r>
              <a:rPr lang="en"/>
              <a:t> add synonyms for</a:t>
            </a:r>
            <a:r>
              <a:rPr lang="en"/>
              <a:t> relevant words in the CSV file. </a:t>
            </a:r>
            <a:endParaRPr/>
          </a:p>
          <a:p>
            <a:pPr indent="0" lvl="0" marL="0" rtl="0" algn="l">
              <a:spcBef>
                <a:spcPts val="0"/>
              </a:spcBef>
              <a:spcAft>
                <a:spcPts val="0"/>
              </a:spcAft>
              <a:buClr>
                <a:schemeClr val="dk1"/>
              </a:buClr>
              <a:buSzPts val="1100"/>
              <a:buFont typeface="Arial"/>
              <a:buNone/>
            </a:pPr>
            <a:r>
              <a:rPr lang="en"/>
              <a:t>Replacing the VADER model with the RoBERTa model which is far more accurate and consistent when it comes to recognizing relationships between words. As a deep learning model RoBERTa is more inclined to recognize text based sarcasm and also understand memes like a human. Therefore this model would churn out far more reliable results and provide quality insights to guest reviews.</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Lastly for our Website we could</a:t>
            </a:r>
            <a:endParaRPr b="1"/>
          </a:p>
          <a:p>
            <a:pPr indent="0" lvl="0" marL="0" rtl="0" algn="l">
              <a:spcBef>
                <a:spcPts val="0"/>
              </a:spcBef>
              <a:spcAft>
                <a:spcPts val="0"/>
              </a:spcAft>
              <a:buClr>
                <a:schemeClr val="dk1"/>
              </a:buClr>
              <a:buSzPts val="1100"/>
              <a:buFont typeface="Arial"/>
              <a:buNone/>
            </a:pPr>
            <a:r>
              <a:rPr lang="en"/>
              <a:t>Include a “Download Report of Hotel” feature to grant hotel management with vital insights to their establishments. </a:t>
            </a:r>
            <a:endParaRPr/>
          </a:p>
          <a:p>
            <a:pPr indent="0" lvl="0" marL="0" rtl="0" algn="l">
              <a:spcBef>
                <a:spcPts val="0"/>
              </a:spcBef>
              <a:spcAft>
                <a:spcPts val="0"/>
              </a:spcAft>
              <a:buClr>
                <a:schemeClr val="dk1"/>
              </a:buClr>
              <a:buSzPts val="1100"/>
              <a:buFont typeface="Arial"/>
              <a:buNone/>
            </a:pPr>
            <a:r>
              <a:rPr lang="en"/>
              <a:t>We can also include error handling to target bugs that may arise from the website by </a:t>
            </a:r>
            <a:r>
              <a:rPr lang="en">
                <a:solidFill>
                  <a:schemeClr val="dk1"/>
                </a:solidFill>
              </a:rPr>
              <a:t>i</a:t>
            </a:r>
            <a:r>
              <a:rPr lang="en">
                <a:solidFill>
                  <a:schemeClr val="dk1"/>
                </a:solidFill>
              </a:rPr>
              <a:t>mplementing a comparison feature where users are able to compare hotels in parallel.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12" name="Google Shape;412;gdc24e152bd_2_3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c24e152bd_2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dc24e152bd_2_4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24e152bd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t>
            </a:r>
            <a:endParaRPr/>
          </a:p>
          <a:p>
            <a:pPr indent="0" lvl="0" marL="0" rtl="0" algn="l">
              <a:spcBef>
                <a:spcPts val="0"/>
              </a:spcBef>
              <a:spcAft>
                <a:spcPts val="0"/>
              </a:spcAft>
              <a:buNone/>
            </a:pPr>
            <a:r>
              <a:rPr lang="en"/>
              <a:t>We have a user friendly platform, EBW, which allows users to apply filters to filter only reviews relevant to them. It also have some analysis which shows the top 10 positive and negative words, and their reviews. This helps the users to decide which hotel suits them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a:t>
            </a:r>
            <a:endParaRPr/>
          </a:p>
          <a:p>
            <a:pPr indent="-298450" lvl="0" marL="457200" rtl="0" algn="l">
              <a:spcBef>
                <a:spcPts val="0"/>
              </a:spcBef>
              <a:spcAft>
                <a:spcPts val="0"/>
              </a:spcAft>
              <a:buSzPts val="1100"/>
              <a:buChar char="-"/>
            </a:pPr>
            <a:r>
              <a:rPr lang="en"/>
              <a:t>Briefly talk about what EBW does </a:t>
            </a:r>
            <a:endParaRPr/>
          </a:p>
          <a:p>
            <a:pPr indent="-298450" lvl="0" marL="457200" rtl="0" algn="l">
              <a:spcBef>
                <a:spcPts val="0"/>
              </a:spcBef>
              <a:spcAft>
                <a:spcPts val="0"/>
              </a:spcAft>
              <a:buSzPts val="1100"/>
              <a:buChar char="-"/>
            </a:pPr>
            <a:r>
              <a:rPr lang="en"/>
              <a:t>What it aim to solve</a:t>
            </a:r>
            <a:endParaRPr/>
          </a:p>
        </p:txBody>
      </p:sp>
      <p:sp>
        <p:nvSpPr>
          <p:cNvPr id="157" name="Google Shape;157;gdc24e152bd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24e152bd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t>
            </a:r>
            <a:endParaRPr/>
          </a:p>
          <a:p>
            <a:pPr indent="0" lvl="0" marL="0" rtl="0" algn="l">
              <a:spcBef>
                <a:spcPts val="0"/>
              </a:spcBef>
              <a:spcAft>
                <a:spcPts val="0"/>
              </a:spcAft>
              <a:buNone/>
            </a:pPr>
            <a:r>
              <a:rPr lang="en"/>
              <a:t>Our target audience is first time travellers who are visiting Singapore and is currently searching for </a:t>
            </a:r>
            <a:r>
              <a:rPr lang="en"/>
              <a:t>accommodation</a:t>
            </a:r>
            <a:r>
              <a:rPr lang="en"/>
              <a:t>.</a:t>
            </a:r>
            <a:endParaRPr/>
          </a:p>
        </p:txBody>
      </p:sp>
      <p:sp>
        <p:nvSpPr>
          <p:cNvPr id="175" name="Google Shape;175;gdc24e152bd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c24e152b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YX</a:t>
            </a:r>
            <a:endParaRPr/>
          </a:p>
          <a:p>
            <a:pPr indent="0" lvl="0" marL="0" rtl="0" algn="l">
              <a:spcBef>
                <a:spcPts val="0"/>
              </a:spcBef>
              <a:spcAft>
                <a:spcPts val="0"/>
              </a:spcAft>
              <a:buNone/>
            </a:pPr>
            <a:r>
              <a:rPr lang="en"/>
              <a:t>These are the 5 stages of the project. From data scraping to the </a:t>
            </a:r>
            <a:r>
              <a:rPr lang="en"/>
              <a:t>implementation</a:t>
            </a:r>
            <a:r>
              <a:rPr lang="en"/>
              <a:t> of the website. We will be running through each stages in detail in the following </a:t>
            </a:r>
            <a:r>
              <a:rPr lang="en"/>
              <a:t>slides</a:t>
            </a:r>
            <a:endParaRPr/>
          </a:p>
        </p:txBody>
      </p:sp>
      <p:sp>
        <p:nvSpPr>
          <p:cNvPr id="188" name="Google Shape;188;gdc24e152bd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d2bfa504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YX</a:t>
            </a:r>
            <a:endParaRPr/>
          </a:p>
          <a:p>
            <a:pPr indent="0" lvl="0" marL="0" rtl="0" algn="l">
              <a:spcBef>
                <a:spcPts val="0"/>
              </a:spcBef>
              <a:spcAft>
                <a:spcPts val="0"/>
              </a:spcAft>
              <a:buNone/>
            </a:pPr>
            <a:r>
              <a:rPr lang="en"/>
              <a:t>Next, is Data Scraping.</a:t>
            </a:r>
            <a:endParaRPr/>
          </a:p>
        </p:txBody>
      </p:sp>
      <p:sp>
        <p:nvSpPr>
          <p:cNvPr id="218" name="Google Shape;218;g16d2bfa504b_0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c24e152bd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scraping process is split into 3 parts</a:t>
            </a:r>
            <a:endParaRPr/>
          </a:p>
          <a:p>
            <a:pPr indent="-298450" lvl="0" marL="457200" rtl="0" algn="l">
              <a:spcBef>
                <a:spcPts val="0"/>
              </a:spcBef>
              <a:spcAft>
                <a:spcPts val="0"/>
              </a:spcAft>
              <a:buSzPts val="1100"/>
              <a:buAutoNum type="arabicPeriod"/>
            </a:pPr>
            <a:r>
              <a:rPr lang="en"/>
              <a:t>Crawling for the hotel links</a:t>
            </a:r>
            <a:endParaRPr/>
          </a:p>
          <a:p>
            <a:pPr indent="-298450" lvl="0" marL="457200" rtl="0" algn="l">
              <a:spcBef>
                <a:spcPts val="0"/>
              </a:spcBef>
              <a:spcAft>
                <a:spcPts val="0"/>
              </a:spcAft>
              <a:buSzPts val="1100"/>
              <a:buAutoNum type="arabicPeriod"/>
            </a:pPr>
            <a:r>
              <a:rPr lang="en"/>
              <a:t>Followed by scraping the link to get data to populate the general data</a:t>
            </a:r>
            <a:endParaRPr/>
          </a:p>
          <a:p>
            <a:pPr indent="-298450" lvl="0" marL="457200" rtl="0" algn="l">
              <a:spcBef>
                <a:spcPts val="0"/>
              </a:spcBef>
              <a:spcAft>
                <a:spcPts val="0"/>
              </a:spcAft>
              <a:buSzPts val="1100"/>
              <a:buAutoNum type="arabicPeriod"/>
            </a:pPr>
            <a:r>
              <a:rPr lang="en"/>
              <a:t>Finally, scraping the link to get data for the </a:t>
            </a:r>
            <a:r>
              <a:rPr lang="en"/>
              <a:t>reviews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gdc24e152bd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d2bfa504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YZ</a:t>
            </a:r>
            <a:endParaRPr/>
          </a:p>
          <a:p>
            <a:pPr indent="0" lvl="0" marL="0" rtl="0" algn="l">
              <a:spcBef>
                <a:spcPts val="0"/>
              </a:spcBef>
              <a:spcAft>
                <a:spcPts val="0"/>
              </a:spcAft>
              <a:buNone/>
            </a:pPr>
            <a:r>
              <a:rPr lang="en"/>
              <a:t>For data </a:t>
            </a:r>
            <a:r>
              <a:rPr lang="en"/>
              <a:t>preprocessing</a:t>
            </a:r>
            <a:r>
              <a:rPr lang="en"/>
              <a:t> there are 2 types of data, General and Review.</a:t>
            </a:r>
            <a:endParaRPr/>
          </a:p>
        </p:txBody>
      </p:sp>
      <p:sp>
        <p:nvSpPr>
          <p:cNvPr id="251" name="Google Shape;251;g16d2bfa504b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d2bfa50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YZ</a:t>
            </a:r>
            <a:endParaRPr/>
          </a:p>
          <a:p>
            <a:pPr indent="0" lvl="0" marL="0" rtl="0" algn="l">
              <a:spcBef>
                <a:spcPts val="0"/>
              </a:spcBef>
              <a:spcAft>
                <a:spcPts val="0"/>
              </a:spcAft>
              <a:buNone/>
            </a:pPr>
            <a:r>
              <a:rPr lang="en"/>
              <a:t>In General data, for room_types column, we removed the special characters and convert from string dictionary to dictionary, to extract the prices for each hotel room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removed hotels with no reviews, as they are not useful for analysis.</a:t>
            </a:r>
            <a:endParaRPr/>
          </a:p>
          <a:p>
            <a:pPr indent="0" lvl="0" marL="0" rtl="0" algn="l">
              <a:spcBef>
                <a:spcPts val="0"/>
              </a:spcBef>
              <a:spcAft>
                <a:spcPts val="0"/>
              </a:spcAft>
              <a:buNone/>
            </a:pPr>
            <a:r>
              <a:rPr lang="en"/>
              <a:t>We added 3 columns “25percentile to “75percentile”, to reflect its percentile of all the room prices for each hotel.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Hotels removed Spacious and Lings, not useful valuable for analysis</a:t>
            </a:r>
            <a:endParaRPr/>
          </a:p>
        </p:txBody>
      </p:sp>
      <p:sp>
        <p:nvSpPr>
          <p:cNvPr id="260" name="Google Shape;260;g16d2bfa504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2"/>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7"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7"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6"/>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lvl="2"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lvl="3"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lvl="6"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lvl="7"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lvl="8"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5.jp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2.jpg"/><Relationship Id="rId5" Type="http://schemas.openxmlformats.org/officeDocument/2006/relationships/image" Target="../media/image24.jpg"/><Relationship Id="rId6"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jp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128" name="Shape 128"/>
        <p:cNvGrpSpPr/>
        <p:nvPr/>
      </p:nvGrpSpPr>
      <p:grpSpPr>
        <a:xfrm>
          <a:off x="0" y="0"/>
          <a:ext cx="0" cy="0"/>
          <a:chOff x="0" y="0"/>
          <a:chExt cx="0" cy="0"/>
        </a:xfrm>
      </p:grpSpPr>
      <p:sp>
        <p:nvSpPr>
          <p:cNvPr id="129" name="Google Shape;129;p25"/>
          <p:cNvSpPr/>
          <p:nvPr/>
        </p:nvSpPr>
        <p:spPr>
          <a:xfrm>
            <a:off x="6479381" y="-452437"/>
            <a:ext cx="2917038" cy="6048377"/>
          </a:xfrm>
          <a:custGeom>
            <a:rect b="b" l="l" r="r" t="t"/>
            <a:pathLst>
              <a:path extrusionOk="0" h="2747275" w="1324968">
                <a:moveTo>
                  <a:pt x="0" y="0"/>
                </a:moveTo>
                <a:lnTo>
                  <a:pt x="1324968" y="0"/>
                </a:lnTo>
                <a:lnTo>
                  <a:pt x="1324968" y="2747275"/>
                </a:lnTo>
                <a:lnTo>
                  <a:pt x="0" y="2747275"/>
                </a:lnTo>
                <a:close/>
              </a:path>
            </a:pathLst>
          </a:custGeom>
          <a:solidFill>
            <a:srgbClr val="004AAD"/>
          </a:solidFill>
          <a:ln>
            <a:noFill/>
          </a:ln>
        </p:spPr>
      </p:sp>
      <p:grpSp>
        <p:nvGrpSpPr>
          <p:cNvPr id="130" name="Google Shape;130;p25"/>
          <p:cNvGrpSpPr/>
          <p:nvPr/>
        </p:nvGrpSpPr>
        <p:grpSpPr>
          <a:xfrm>
            <a:off x="365509" y="414389"/>
            <a:ext cx="7599366" cy="4471113"/>
            <a:chOff x="0" y="0"/>
            <a:chExt cx="20264975" cy="11922968"/>
          </a:xfrm>
        </p:grpSpPr>
        <p:pic>
          <p:nvPicPr>
            <p:cNvPr id="131" name="Google Shape;131;p25"/>
            <p:cNvPicPr preferRelativeResize="0"/>
            <p:nvPr/>
          </p:nvPicPr>
          <p:blipFill rotWithShape="1">
            <a:blip r:embed="rId3">
              <a:alphaModFix/>
            </a:blip>
            <a:srcRect b="0" l="0" r="0" t="0"/>
            <a:stretch/>
          </p:blipFill>
          <p:spPr>
            <a:xfrm>
              <a:off x="0" y="0"/>
              <a:ext cx="20264975" cy="11922968"/>
            </a:xfrm>
            <a:prstGeom prst="rect">
              <a:avLst/>
            </a:prstGeom>
            <a:noFill/>
            <a:ln>
              <a:noFill/>
            </a:ln>
          </p:spPr>
        </p:pic>
        <p:sp>
          <p:nvSpPr>
            <p:cNvPr id="132" name="Google Shape;132;p25"/>
            <p:cNvSpPr/>
            <p:nvPr/>
          </p:nvSpPr>
          <p:spPr>
            <a:xfrm>
              <a:off x="396908" y="288055"/>
              <a:ext cx="19240500" cy="10972800"/>
            </a:xfrm>
            <a:custGeom>
              <a:rect b="b" l="l" r="r" t="t"/>
              <a:pathLst>
                <a:path extrusionOk="0" h="1913890" w="3355953">
                  <a:moveTo>
                    <a:pt x="0" y="0"/>
                  </a:moveTo>
                  <a:lnTo>
                    <a:pt x="3355953" y="0"/>
                  </a:lnTo>
                  <a:lnTo>
                    <a:pt x="3355953" y="1913890"/>
                  </a:lnTo>
                  <a:lnTo>
                    <a:pt x="0" y="1913890"/>
                  </a:lnTo>
                  <a:close/>
                </a:path>
              </a:pathLst>
            </a:custGeom>
            <a:solidFill>
              <a:srgbClr val="050A30"/>
            </a:solidFill>
            <a:ln>
              <a:noFill/>
            </a:ln>
          </p:spPr>
        </p:sp>
      </p:grpSp>
      <p:sp>
        <p:nvSpPr>
          <p:cNvPr id="133" name="Google Shape;133;p25"/>
          <p:cNvSpPr/>
          <p:nvPr/>
        </p:nvSpPr>
        <p:spPr>
          <a:xfrm>
            <a:off x="5224463" y="869156"/>
            <a:ext cx="3405187" cy="3405869"/>
          </a:xfrm>
          <a:custGeom>
            <a:rect b="b" l="l" r="r" t="t"/>
            <a:pathLst>
              <a:path extrusionOk="0"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rotWithShape="1">
            <a:blip r:embed="rId4">
              <a:alphaModFix/>
            </a:blip>
            <a:stretch>
              <a:fillRect b="-18" l="-50603" r="-50603"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4" name="Google Shape;134;p25"/>
          <p:cNvSpPr txBox="1"/>
          <p:nvPr/>
        </p:nvSpPr>
        <p:spPr>
          <a:xfrm>
            <a:off x="1024483" y="2806862"/>
            <a:ext cx="3325800" cy="12006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lang="en" sz="1500">
                <a:solidFill>
                  <a:srgbClr val="F4F6FC"/>
                </a:solidFill>
                <a:latin typeface="Space Mono"/>
                <a:ea typeface="Space Mono"/>
                <a:cs typeface="Space Mono"/>
                <a:sym typeface="Space Mono"/>
              </a:rPr>
              <a:t>Group 60</a:t>
            </a:r>
            <a:endParaRPr b="1" sz="1500">
              <a:solidFill>
                <a:srgbClr val="F4F6FC"/>
              </a:solidFill>
              <a:latin typeface="Space Mono"/>
              <a:ea typeface="Space Mono"/>
              <a:cs typeface="Space Mono"/>
              <a:sym typeface="Space Mono"/>
            </a:endParaRPr>
          </a:p>
          <a:p>
            <a:pPr indent="0" lvl="0" marL="0" marR="0" rtl="0" algn="l">
              <a:lnSpc>
                <a:spcPct val="140019"/>
              </a:lnSpc>
              <a:spcBef>
                <a:spcPts val="0"/>
              </a:spcBef>
              <a:spcAft>
                <a:spcPts val="0"/>
              </a:spcAft>
              <a:buNone/>
            </a:pPr>
            <a:r>
              <a:rPr b="1" lang="en" sz="1500">
                <a:solidFill>
                  <a:srgbClr val="F4F6FC"/>
                </a:solidFill>
                <a:latin typeface="Space Mono"/>
                <a:ea typeface="Space Mono"/>
                <a:cs typeface="Space Mono"/>
                <a:sym typeface="Space Mono"/>
              </a:rPr>
              <a:t>Yi Xing, Declan, Darren,</a:t>
            </a:r>
            <a:br>
              <a:rPr b="1" lang="en" sz="1500">
                <a:solidFill>
                  <a:srgbClr val="F4F6FC"/>
                </a:solidFill>
                <a:latin typeface="Space Mono"/>
                <a:ea typeface="Space Mono"/>
                <a:cs typeface="Space Mono"/>
                <a:sym typeface="Space Mono"/>
              </a:rPr>
            </a:br>
            <a:r>
              <a:rPr b="1" lang="en" sz="1500">
                <a:solidFill>
                  <a:srgbClr val="F4F6FC"/>
                </a:solidFill>
                <a:latin typeface="Space Mono"/>
                <a:ea typeface="Space Mono"/>
                <a:cs typeface="Space Mono"/>
                <a:sym typeface="Space Mono"/>
              </a:rPr>
              <a:t>Elizabeth, Ying Zhen</a:t>
            </a:r>
            <a:endParaRPr b="1" sz="1500">
              <a:solidFill>
                <a:srgbClr val="F4F6FC"/>
              </a:solidFill>
              <a:latin typeface="Space Mono"/>
              <a:ea typeface="Space Mono"/>
              <a:cs typeface="Space Mono"/>
              <a:sym typeface="Space Mono"/>
            </a:endParaRPr>
          </a:p>
          <a:p>
            <a:pPr indent="0" lvl="0" marL="0" marR="0" rtl="0" algn="l">
              <a:lnSpc>
                <a:spcPct val="140019"/>
              </a:lnSpc>
              <a:spcBef>
                <a:spcPts val="0"/>
              </a:spcBef>
              <a:spcAft>
                <a:spcPts val="0"/>
              </a:spcAft>
              <a:buNone/>
            </a:pPr>
            <a:r>
              <a:t/>
            </a:r>
            <a:endParaRPr b="1" sz="1500">
              <a:solidFill>
                <a:srgbClr val="F4F6FC"/>
              </a:solidFill>
              <a:latin typeface="Space Mono"/>
              <a:ea typeface="Space Mono"/>
              <a:cs typeface="Space Mono"/>
              <a:sym typeface="Space Mono"/>
            </a:endParaRPr>
          </a:p>
        </p:txBody>
      </p:sp>
      <p:pic>
        <p:nvPicPr>
          <p:cNvPr id="135" name="Google Shape;135;p25"/>
          <p:cNvPicPr preferRelativeResize="0"/>
          <p:nvPr/>
        </p:nvPicPr>
        <p:blipFill>
          <a:blip r:embed="rId5">
            <a:alphaModFix/>
          </a:blip>
          <a:stretch>
            <a:fillRect/>
          </a:stretch>
        </p:blipFill>
        <p:spPr>
          <a:xfrm>
            <a:off x="1024475" y="1648051"/>
            <a:ext cx="2683351" cy="92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77" name="Shape 277"/>
        <p:cNvGrpSpPr/>
        <p:nvPr/>
      </p:nvGrpSpPr>
      <p:grpSpPr>
        <a:xfrm>
          <a:off x="0" y="0"/>
          <a:ext cx="0" cy="0"/>
          <a:chOff x="0" y="0"/>
          <a:chExt cx="0" cy="0"/>
        </a:xfrm>
      </p:grpSpPr>
      <p:sp>
        <p:nvSpPr>
          <p:cNvPr id="278" name="Google Shape;278;p34"/>
          <p:cNvSpPr/>
          <p:nvPr/>
        </p:nvSpPr>
        <p:spPr>
          <a:xfrm rot="5400000">
            <a:off x="3897329" y="-3897339"/>
            <a:ext cx="1367406" cy="9162085"/>
          </a:xfrm>
          <a:custGeom>
            <a:rect b="b" l="l" r="r" t="t"/>
            <a:pathLst>
              <a:path extrusionOk="0" h="4841260" w="1277950">
                <a:moveTo>
                  <a:pt x="0" y="0"/>
                </a:moveTo>
                <a:lnTo>
                  <a:pt x="1277950" y="0"/>
                </a:lnTo>
                <a:lnTo>
                  <a:pt x="1277950" y="4841260"/>
                </a:lnTo>
                <a:lnTo>
                  <a:pt x="0" y="4841260"/>
                </a:lnTo>
                <a:close/>
              </a:path>
            </a:pathLst>
          </a:custGeom>
          <a:solidFill>
            <a:srgbClr val="050A30"/>
          </a:solidFill>
          <a:ln>
            <a:noFill/>
          </a:ln>
        </p:spPr>
      </p:sp>
      <p:sp>
        <p:nvSpPr>
          <p:cNvPr id="279" name="Google Shape;279;p34"/>
          <p:cNvSpPr txBox="1"/>
          <p:nvPr/>
        </p:nvSpPr>
        <p:spPr>
          <a:xfrm>
            <a:off x="862087" y="406650"/>
            <a:ext cx="7437900" cy="5541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 sz="3600">
                <a:solidFill>
                  <a:srgbClr val="F4F6FC"/>
                </a:solidFill>
                <a:latin typeface="Archivo Black"/>
                <a:ea typeface="Archivo Black"/>
                <a:cs typeface="Archivo Black"/>
                <a:sym typeface="Archivo Black"/>
              </a:rPr>
              <a:t>Data Preprocessing (Review)</a:t>
            </a:r>
            <a:endParaRPr sz="700"/>
          </a:p>
        </p:txBody>
      </p:sp>
      <p:pic>
        <p:nvPicPr>
          <p:cNvPr id="280" name="Google Shape;280;p34"/>
          <p:cNvPicPr preferRelativeResize="0"/>
          <p:nvPr/>
        </p:nvPicPr>
        <p:blipFill>
          <a:blip r:embed="rId3">
            <a:alphaModFix/>
          </a:blip>
          <a:stretch>
            <a:fillRect/>
          </a:stretch>
        </p:blipFill>
        <p:spPr>
          <a:xfrm>
            <a:off x="152400" y="1701731"/>
            <a:ext cx="8839202" cy="3238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84" name="Shape 284"/>
        <p:cNvGrpSpPr/>
        <p:nvPr/>
      </p:nvGrpSpPr>
      <p:grpSpPr>
        <a:xfrm>
          <a:off x="0" y="0"/>
          <a:ext cx="0" cy="0"/>
          <a:chOff x="0" y="0"/>
          <a:chExt cx="0" cy="0"/>
        </a:xfrm>
      </p:grpSpPr>
      <p:sp>
        <p:nvSpPr>
          <p:cNvPr id="285" name="Google Shape;285;p35"/>
          <p:cNvSpPr/>
          <p:nvPr/>
        </p:nvSpPr>
        <p:spPr>
          <a:xfrm>
            <a:off x="514350" y="514350"/>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9" r="-62487"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86" name="Google Shape;286;p35"/>
          <p:cNvGrpSpPr/>
          <p:nvPr/>
        </p:nvGrpSpPr>
        <p:grpSpPr>
          <a:xfrm>
            <a:off x="2755770" y="-159276"/>
            <a:ext cx="7598470" cy="5775450"/>
            <a:chOff x="0" y="0"/>
            <a:chExt cx="20262586" cy="15401199"/>
          </a:xfrm>
        </p:grpSpPr>
        <p:pic>
          <p:nvPicPr>
            <p:cNvPr id="287" name="Google Shape;287;p35"/>
            <p:cNvPicPr preferRelativeResize="0"/>
            <p:nvPr/>
          </p:nvPicPr>
          <p:blipFill rotWithShape="1">
            <a:blip r:embed="rId4">
              <a:alphaModFix/>
            </a:blip>
            <a:srcRect b="0" l="0" r="0" t="0"/>
            <a:stretch/>
          </p:blipFill>
          <p:spPr>
            <a:xfrm>
              <a:off x="0" y="0"/>
              <a:ext cx="20262586" cy="15401199"/>
            </a:xfrm>
            <a:prstGeom prst="rect">
              <a:avLst/>
            </a:prstGeom>
            <a:noFill/>
            <a:ln>
              <a:noFill/>
            </a:ln>
          </p:spPr>
        </p:pic>
        <p:sp>
          <p:nvSpPr>
            <p:cNvPr id="288" name="Google Shape;288;p35"/>
            <p:cNvSpPr/>
            <p:nvPr/>
          </p:nvSpPr>
          <p:spPr>
            <a:xfrm>
              <a:off x="559020" y="374335"/>
              <a:ext cx="19091100" cy="1426050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89" name="Google Shape;289;p35"/>
          <p:cNvSpPr txBox="1"/>
          <p:nvPr/>
        </p:nvSpPr>
        <p:spPr>
          <a:xfrm>
            <a:off x="3971701" y="1861550"/>
            <a:ext cx="5058000" cy="16809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5200">
                <a:solidFill>
                  <a:srgbClr val="F4F6FC"/>
                </a:solidFill>
                <a:latin typeface="Archivo Black"/>
                <a:ea typeface="Archivo Black"/>
                <a:cs typeface="Archivo Black"/>
                <a:sym typeface="Archivo Black"/>
              </a:rPr>
              <a:t>Data Analytics</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93" name="Shape 293"/>
        <p:cNvGrpSpPr/>
        <p:nvPr/>
      </p:nvGrpSpPr>
      <p:grpSpPr>
        <a:xfrm>
          <a:off x="0" y="0"/>
          <a:ext cx="0" cy="0"/>
          <a:chOff x="0" y="0"/>
          <a:chExt cx="0" cy="0"/>
        </a:xfrm>
      </p:grpSpPr>
      <p:pic>
        <p:nvPicPr>
          <p:cNvPr id="294" name="Google Shape;294;p36"/>
          <p:cNvPicPr preferRelativeResize="0"/>
          <p:nvPr/>
        </p:nvPicPr>
        <p:blipFill rotWithShape="1">
          <a:blip r:embed="rId3">
            <a:alphaModFix/>
          </a:blip>
          <a:srcRect b="0" l="0" r="0" t="0"/>
          <a:stretch/>
        </p:blipFill>
        <p:spPr>
          <a:xfrm rot="10800000">
            <a:off x="8077021" y="4280823"/>
            <a:ext cx="184095" cy="184095"/>
          </a:xfrm>
          <a:prstGeom prst="rect">
            <a:avLst/>
          </a:prstGeom>
          <a:noFill/>
          <a:ln>
            <a:noFill/>
          </a:ln>
        </p:spPr>
      </p:pic>
      <p:sp>
        <p:nvSpPr>
          <p:cNvPr id="295" name="Google Shape;295;p36"/>
          <p:cNvSpPr/>
          <p:nvPr/>
        </p:nvSpPr>
        <p:spPr>
          <a:xfrm>
            <a:off x="-57157" y="-357187"/>
            <a:ext cx="1252544" cy="6286500"/>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296" name="Google Shape;296;p36"/>
          <p:cNvGrpSpPr/>
          <p:nvPr/>
        </p:nvGrpSpPr>
        <p:grpSpPr>
          <a:xfrm>
            <a:off x="334897" y="207352"/>
            <a:ext cx="3722309" cy="4866143"/>
            <a:chOff x="0" y="0"/>
            <a:chExt cx="9926156" cy="12976381"/>
          </a:xfrm>
        </p:grpSpPr>
        <p:pic>
          <p:nvPicPr>
            <p:cNvPr id="297" name="Google Shape;297;p36"/>
            <p:cNvPicPr preferRelativeResize="0"/>
            <p:nvPr/>
          </p:nvPicPr>
          <p:blipFill rotWithShape="1">
            <a:blip r:embed="rId4">
              <a:alphaModFix/>
            </a:blip>
            <a:srcRect b="0" l="0" r="0" t="0"/>
            <a:stretch/>
          </p:blipFill>
          <p:spPr>
            <a:xfrm>
              <a:off x="0" y="0"/>
              <a:ext cx="9926156" cy="12976381"/>
            </a:xfrm>
            <a:prstGeom prst="rect">
              <a:avLst/>
            </a:prstGeom>
            <a:noFill/>
            <a:ln>
              <a:noFill/>
            </a:ln>
          </p:spPr>
        </p:pic>
        <p:sp>
          <p:nvSpPr>
            <p:cNvPr id="298" name="Google Shape;298;p36"/>
            <p:cNvSpPr/>
            <p:nvPr/>
          </p:nvSpPr>
          <p:spPr>
            <a:xfrm>
              <a:off x="228111" y="206807"/>
              <a:ext cx="9264682" cy="1227938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99" name="Google Shape;299;p36"/>
          <p:cNvGrpSpPr/>
          <p:nvPr/>
        </p:nvGrpSpPr>
        <p:grpSpPr>
          <a:xfrm>
            <a:off x="800100" y="687745"/>
            <a:ext cx="2479638" cy="2609816"/>
            <a:chOff x="0" y="-5742658"/>
            <a:chExt cx="6612367" cy="6959509"/>
          </a:xfrm>
        </p:grpSpPr>
        <p:sp>
          <p:nvSpPr>
            <p:cNvPr id="300" name="Google Shape;300;p36"/>
            <p:cNvSpPr txBox="1"/>
            <p:nvPr/>
          </p:nvSpPr>
          <p:spPr>
            <a:xfrm>
              <a:off x="0" y="-1985649"/>
              <a:ext cx="6497700" cy="3202500"/>
            </a:xfrm>
            <a:prstGeom prst="rect">
              <a:avLst/>
            </a:prstGeom>
            <a:noFill/>
            <a:ln>
              <a:noFill/>
            </a:ln>
          </p:spPr>
          <p:txBody>
            <a:bodyPr anchorCtr="0" anchor="t" bIns="0" lIns="0" spcFirstLastPara="1" rIns="0" wrap="square" tIns="0">
              <a:spAutoFit/>
            </a:bodyPr>
            <a:lstStyle/>
            <a:p>
              <a:pPr indent="0" lvl="0" marL="0" marR="0" rtl="0" algn="l">
                <a:lnSpc>
                  <a:spcPct val="140044"/>
                </a:lnSpc>
                <a:spcBef>
                  <a:spcPts val="0"/>
                </a:spcBef>
                <a:spcAft>
                  <a:spcPts val="0"/>
                </a:spcAft>
                <a:buNone/>
              </a:pPr>
              <a:r>
                <a:rPr lang="en" sz="1500">
                  <a:solidFill>
                    <a:srgbClr val="F4F6FC"/>
                  </a:solidFill>
                  <a:latin typeface="Space Mono"/>
                  <a:ea typeface="Space Mono"/>
                  <a:cs typeface="Space Mono"/>
                  <a:sym typeface="Space Mono"/>
                </a:rPr>
                <a:t>Shows the different prices of the types of rooms the hotel provides</a:t>
              </a:r>
              <a:endParaRPr sz="1100"/>
            </a:p>
          </p:txBody>
        </p:sp>
        <p:sp>
          <p:nvSpPr>
            <p:cNvPr id="301" name="Google Shape;301;p36"/>
            <p:cNvSpPr txBox="1"/>
            <p:nvPr/>
          </p:nvSpPr>
          <p:spPr>
            <a:xfrm>
              <a:off x="114667" y="-5742658"/>
              <a:ext cx="6497700" cy="2499600"/>
            </a:xfrm>
            <a:prstGeom prst="rect">
              <a:avLst/>
            </a:prstGeom>
            <a:noFill/>
            <a:ln>
              <a:noFill/>
            </a:ln>
          </p:spPr>
          <p:txBody>
            <a:bodyPr anchorCtr="0" anchor="t" bIns="0" lIns="0" spcFirstLastPara="1" rIns="0" wrap="square" tIns="0">
              <a:spAutoFit/>
            </a:bodyPr>
            <a:lstStyle/>
            <a:p>
              <a:pPr indent="0" lvl="0" marL="0" marR="0" rtl="0" algn="l">
                <a:lnSpc>
                  <a:spcPct val="109995"/>
                </a:lnSpc>
                <a:spcBef>
                  <a:spcPts val="0"/>
                </a:spcBef>
                <a:spcAft>
                  <a:spcPts val="0"/>
                </a:spcAft>
                <a:buNone/>
              </a:pPr>
              <a:r>
                <a:rPr lang="en" sz="2900">
                  <a:solidFill>
                    <a:srgbClr val="F4F6FC"/>
                  </a:solidFill>
                  <a:latin typeface="Archivo Black"/>
                  <a:ea typeface="Archivo Black"/>
                  <a:cs typeface="Archivo Black"/>
                  <a:sym typeface="Archivo Black"/>
                </a:rPr>
                <a:t>Room Price Analysis</a:t>
              </a:r>
              <a:endParaRPr sz="100"/>
            </a:p>
          </p:txBody>
        </p:sp>
      </p:grpSp>
      <p:pic>
        <p:nvPicPr>
          <p:cNvPr id="302" name="Google Shape;302;p36"/>
          <p:cNvPicPr preferRelativeResize="0"/>
          <p:nvPr/>
        </p:nvPicPr>
        <p:blipFill>
          <a:blip r:embed="rId5">
            <a:alphaModFix/>
          </a:blip>
          <a:stretch>
            <a:fillRect/>
          </a:stretch>
        </p:blipFill>
        <p:spPr>
          <a:xfrm>
            <a:off x="4057200" y="1009650"/>
            <a:ext cx="4936325" cy="2770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06" name="Shape 306"/>
        <p:cNvGrpSpPr/>
        <p:nvPr/>
      </p:nvGrpSpPr>
      <p:grpSpPr>
        <a:xfrm>
          <a:off x="0" y="0"/>
          <a:ext cx="0" cy="0"/>
          <a:chOff x="0" y="0"/>
          <a:chExt cx="0" cy="0"/>
        </a:xfrm>
      </p:grpSpPr>
      <p:pic>
        <p:nvPicPr>
          <p:cNvPr id="307" name="Google Shape;307;p37"/>
          <p:cNvPicPr preferRelativeResize="0"/>
          <p:nvPr/>
        </p:nvPicPr>
        <p:blipFill rotWithShape="1">
          <a:blip r:embed="rId3">
            <a:alphaModFix/>
          </a:blip>
          <a:srcRect b="0" l="0" r="0" t="0"/>
          <a:stretch/>
        </p:blipFill>
        <p:spPr>
          <a:xfrm rot="10800000">
            <a:off x="4283771" y="4280823"/>
            <a:ext cx="184095" cy="184095"/>
          </a:xfrm>
          <a:prstGeom prst="rect">
            <a:avLst/>
          </a:prstGeom>
          <a:noFill/>
          <a:ln>
            <a:noFill/>
          </a:ln>
        </p:spPr>
      </p:pic>
      <p:sp>
        <p:nvSpPr>
          <p:cNvPr id="308" name="Google Shape;308;p37"/>
          <p:cNvSpPr/>
          <p:nvPr/>
        </p:nvSpPr>
        <p:spPr>
          <a:xfrm>
            <a:off x="7890943"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09" name="Google Shape;309;p37"/>
          <p:cNvGrpSpPr/>
          <p:nvPr/>
        </p:nvGrpSpPr>
        <p:grpSpPr>
          <a:xfrm>
            <a:off x="4756147" y="39077"/>
            <a:ext cx="3722309" cy="4866143"/>
            <a:chOff x="0" y="0"/>
            <a:chExt cx="9926156" cy="12976381"/>
          </a:xfrm>
        </p:grpSpPr>
        <p:pic>
          <p:nvPicPr>
            <p:cNvPr id="310" name="Google Shape;310;p37"/>
            <p:cNvPicPr preferRelativeResize="0"/>
            <p:nvPr/>
          </p:nvPicPr>
          <p:blipFill rotWithShape="1">
            <a:blip r:embed="rId4">
              <a:alphaModFix/>
            </a:blip>
            <a:srcRect b="0" l="0" r="0" t="0"/>
            <a:stretch/>
          </p:blipFill>
          <p:spPr>
            <a:xfrm>
              <a:off x="0" y="0"/>
              <a:ext cx="9926156" cy="12976381"/>
            </a:xfrm>
            <a:prstGeom prst="rect">
              <a:avLst/>
            </a:prstGeom>
            <a:noFill/>
            <a:ln>
              <a:noFill/>
            </a:ln>
          </p:spPr>
        </p:pic>
        <p:sp>
          <p:nvSpPr>
            <p:cNvPr id="311" name="Google Shape;311;p37"/>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312" name="Google Shape;312;p37"/>
          <p:cNvGrpSpPr/>
          <p:nvPr/>
        </p:nvGrpSpPr>
        <p:grpSpPr>
          <a:xfrm>
            <a:off x="5296050" y="722275"/>
            <a:ext cx="3086888" cy="2402461"/>
            <a:chOff x="11045133" y="-10781512"/>
            <a:chExt cx="8231700" cy="6406563"/>
          </a:xfrm>
        </p:grpSpPr>
        <p:sp>
          <p:nvSpPr>
            <p:cNvPr id="313" name="Google Shape;313;p37"/>
            <p:cNvSpPr txBox="1"/>
            <p:nvPr/>
          </p:nvSpPr>
          <p:spPr>
            <a:xfrm>
              <a:off x="11045133" y="-7577449"/>
              <a:ext cx="6497700" cy="3202500"/>
            </a:xfrm>
            <a:prstGeom prst="rect">
              <a:avLst/>
            </a:prstGeom>
            <a:noFill/>
            <a:ln>
              <a:noFill/>
            </a:ln>
          </p:spPr>
          <p:txBody>
            <a:bodyPr anchorCtr="0" anchor="t" bIns="0" lIns="0" spcFirstLastPara="1" rIns="0" wrap="square" tIns="0">
              <a:spAutoFit/>
            </a:bodyPr>
            <a:lstStyle/>
            <a:p>
              <a:pPr indent="0" lvl="0" marL="0" rtl="0" algn="l">
                <a:lnSpc>
                  <a:spcPct val="140044"/>
                </a:lnSpc>
                <a:spcBef>
                  <a:spcPts val="0"/>
                </a:spcBef>
                <a:spcAft>
                  <a:spcPts val="0"/>
                </a:spcAft>
                <a:buClr>
                  <a:schemeClr val="dk1"/>
                </a:buClr>
                <a:buFont typeface="Arial"/>
                <a:buNone/>
              </a:pPr>
              <a:r>
                <a:rPr lang="en" sz="1500">
                  <a:solidFill>
                    <a:srgbClr val="F4F6FC"/>
                  </a:solidFill>
                  <a:latin typeface="Space Mono"/>
                  <a:ea typeface="Space Mono"/>
                  <a:cs typeface="Space Mono"/>
                  <a:sym typeface="Space Mono"/>
                </a:rPr>
                <a:t>Shows the average ratings of the types of rooms the hotel provides</a:t>
              </a:r>
              <a:endParaRPr sz="700"/>
            </a:p>
          </p:txBody>
        </p:sp>
        <p:sp>
          <p:nvSpPr>
            <p:cNvPr id="314" name="Google Shape;314;p37"/>
            <p:cNvSpPr txBox="1"/>
            <p:nvPr/>
          </p:nvSpPr>
          <p:spPr>
            <a:xfrm>
              <a:off x="11045133" y="-10781512"/>
              <a:ext cx="8231700" cy="4096200"/>
            </a:xfrm>
            <a:prstGeom prst="rect">
              <a:avLst/>
            </a:prstGeom>
            <a:noFill/>
            <a:ln>
              <a:noFill/>
            </a:ln>
          </p:spPr>
          <p:txBody>
            <a:bodyPr anchorCtr="0" anchor="t" bIns="0" lIns="0" spcFirstLastPara="1" rIns="0" wrap="square" tIns="0">
              <a:spAutoFit/>
            </a:bodyPr>
            <a:lstStyle/>
            <a:p>
              <a:pPr indent="0" lvl="0" marL="0" rtl="0" algn="l">
                <a:lnSpc>
                  <a:spcPct val="109995"/>
                </a:lnSpc>
                <a:spcBef>
                  <a:spcPts val="0"/>
                </a:spcBef>
                <a:spcAft>
                  <a:spcPts val="0"/>
                </a:spcAft>
                <a:buClr>
                  <a:schemeClr val="dk1"/>
                </a:buClr>
                <a:buFont typeface="Arial"/>
                <a:buNone/>
              </a:pPr>
              <a:r>
                <a:rPr lang="en" sz="2900">
                  <a:solidFill>
                    <a:srgbClr val="F4F6FC"/>
                  </a:solidFill>
                  <a:latin typeface="Archivo Black"/>
                  <a:ea typeface="Archivo Black"/>
                  <a:cs typeface="Archivo Black"/>
                  <a:sym typeface="Archivo Black"/>
                </a:rPr>
                <a:t>Room Ratings Analysis</a:t>
              </a:r>
              <a:endParaRPr sz="100">
                <a:solidFill>
                  <a:schemeClr val="dk1"/>
                </a:solidFill>
              </a:endParaRPr>
            </a:p>
            <a:p>
              <a:pPr indent="0" lvl="0" marL="0" marR="0" rtl="0" algn="l">
                <a:lnSpc>
                  <a:spcPct val="109995"/>
                </a:lnSpc>
                <a:spcBef>
                  <a:spcPts val="0"/>
                </a:spcBef>
                <a:spcAft>
                  <a:spcPts val="0"/>
                </a:spcAft>
                <a:buNone/>
              </a:pPr>
              <a:r>
                <a:t/>
              </a:r>
              <a:endParaRPr sz="3600">
                <a:solidFill>
                  <a:srgbClr val="F4F6FC"/>
                </a:solidFill>
                <a:latin typeface="Archivo Black"/>
                <a:ea typeface="Archivo Black"/>
                <a:cs typeface="Archivo Black"/>
                <a:sym typeface="Archivo Black"/>
              </a:endParaRPr>
            </a:p>
          </p:txBody>
        </p:sp>
      </p:grpSp>
      <p:pic>
        <p:nvPicPr>
          <p:cNvPr id="315" name="Google Shape;315;p37"/>
          <p:cNvPicPr preferRelativeResize="0"/>
          <p:nvPr/>
        </p:nvPicPr>
        <p:blipFill>
          <a:blip r:embed="rId5">
            <a:alphaModFix/>
          </a:blip>
          <a:stretch>
            <a:fillRect/>
          </a:stretch>
        </p:blipFill>
        <p:spPr>
          <a:xfrm>
            <a:off x="134700" y="1181350"/>
            <a:ext cx="4545974" cy="24843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19" name="Shape 319"/>
        <p:cNvGrpSpPr/>
        <p:nvPr/>
      </p:nvGrpSpPr>
      <p:grpSpPr>
        <a:xfrm>
          <a:off x="0" y="0"/>
          <a:ext cx="0" cy="0"/>
          <a:chOff x="0" y="0"/>
          <a:chExt cx="0" cy="0"/>
        </a:xfrm>
      </p:grpSpPr>
      <p:sp>
        <p:nvSpPr>
          <p:cNvPr id="320" name="Google Shape;320;p38"/>
          <p:cNvSpPr/>
          <p:nvPr/>
        </p:nvSpPr>
        <p:spPr>
          <a:xfrm>
            <a:off x="-57157"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21" name="Google Shape;321;p38"/>
          <p:cNvGrpSpPr/>
          <p:nvPr/>
        </p:nvGrpSpPr>
        <p:grpSpPr>
          <a:xfrm>
            <a:off x="334900" y="207350"/>
            <a:ext cx="8685387" cy="1993172"/>
            <a:chOff x="0" y="0"/>
            <a:chExt cx="9926156" cy="12976381"/>
          </a:xfrm>
        </p:grpSpPr>
        <p:pic>
          <p:nvPicPr>
            <p:cNvPr id="322" name="Google Shape;322;p38"/>
            <p:cNvPicPr preferRelativeResize="0"/>
            <p:nvPr/>
          </p:nvPicPr>
          <p:blipFill rotWithShape="1">
            <a:blip r:embed="rId3">
              <a:alphaModFix/>
            </a:blip>
            <a:srcRect b="0" l="0" r="0" t="0"/>
            <a:stretch/>
          </p:blipFill>
          <p:spPr>
            <a:xfrm>
              <a:off x="0" y="0"/>
              <a:ext cx="9926156" cy="12976381"/>
            </a:xfrm>
            <a:prstGeom prst="rect">
              <a:avLst/>
            </a:prstGeom>
            <a:noFill/>
            <a:ln>
              <a:noFill/>
            </a:ln>
          </p:spPr>
        </p:pic>
        <p:sp>
          <p:nvSpPr>
            <p:cNvPr id="323" name="Google Shape;323;p38"/>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24" name="Google Shape;324;p38"/>
          <p:cNvSpPr txBox="1"/>
          <p:nvPr/>
        </p:nvSpPr>
        <p:spPr>
          <a:xfrm>
            <a:off x="4154125" y="518700"/>
            <a:ext cx="3123300" cy="1173300"/>
          </a:xfrm>
          <a:prstGeom prst="rect">
            <a:avLst/>
          </a:prstGeom>
          <a:noFill/>
          <a:ln>
            <a:noFill/>
          </a:ln>
        </p:spPr>
        <p:txBody>
          <a:bodyPr anchorCtr="0" anchor="t" bIns="0" lIns="0" spcFirstLastPara="1" rIns="0" wrap="square" tIns="0">
            <a:spAutoFit/>
          </a:bodyPr>
          <a:lstStyle/>
          <a:p>
            <a:pPr indent="0" lvl="0" marL="0" rtl="0" algn="l">
              <a:lnSpc>
                <a:spcPct val="140044"/>
              </a:lnSpc>
              <a:spcBef>
                <a:spcPts val="0"/>
              </a:spcBef>
              <a:spcAft>
                <a:spcPts val="0"/>
              </a:spcAft>
              <a:buNone/>
            </a:pPr>
            <a:r>
              <a:t/>
            </a:r>
            <a:endParaRPr sz="1100"/>
          </a:p>
          <a:p>
            <a:pPr indent="0" lvl="0" marL="0" marR="0" rtl="0" algn="l">
              <a:lnSpc>
                <a:spcPct val="140044"/>
              </a:lnSpc>
              <a:spcBef>
                <a:spcPts val="0"/>
              </a:spcBef>
              <a:spcAft>
                <a:spcPts val="0"/>
              </a:spcAft>
              <a:buNone/>
            </a:pPr>
            <a:r>
              <a:rPr lang="en" sz="1600">
                <a:solidFill>
                  <a:srgbClr val="F4F6FC"/>
                </a:solidFill>
                <a:latin typeface="Space Mono"/>
                <a:ea typeface="Space Mono"/>
                <a:cs typeface="Space Mono"/>
                <a:sym typeface="Space Mono"/>
              </a:rPr>
              <a:t>Shows</a:t>
            </a:r>
            <a:r>
              <a:rPr lang="en" sz="1600">
                <a:solidFill>
                  <a:srgbClr val="F4F6FC"/>
                </a:solidFill>
                <a:latin typeface="Space Mono"/>
                <a:ea typeface="Space Mono"/>
                <a:cs typeface="Space Mono"/>
                <a:sym typeface="Space Mono"/>
              </a:rPr>
              <a:t> the demand of </a:t>
            </a:r>
            <a:r>
              <a:rPr lang="en" sz="1600">
                <a:solidFill>
                  <a:srgbClr val="F4F6FC"/>
                </a:solidFill>
                <a:latin typeface="Space Mono"/>
                <a:ea typeface="Space Mono"/>
                <a:cs typeface="Space Mono"/>
                <a:sym typeface="Space Mono"/>
              </a:rPr>
              <a:t>different rooms over the months</a:t>
            </a:r>
            <a:endParaRPr sz="1600"/>
          </a:p>
        </p:txBody>
      </p:sp>
      <p:sp>
        <p:nvSpPr>
          <p:cNvPr id="325" name="Google Shape;325;p38"/>
          <p:cNvSpPr txBox="1"/>
          <p:nvPr/>
        </p:nvSpPr>
        <p:spPr>
          <a:xfrm>
            <a:off x="978100" y="622088"/>
            <a:ext cx="2823600" cy="1163700"/>
          </a:xfrm>
          <a:prstGeom prst="rect">
            <a:avLst/>
          </a:prstGeom>
          <a:noFill/>
          <a:ln>
            <a:noFill/>
          </a:ln>
        </p:spPr>
        <p:txBody>
          <a:bodyPr anchorCtr="0" anchor="t" bIns="0" lIns="0" spcFirstLastPara="1" rIns="0" wrap="square" tIns="0">
            <a:spAutoFit/>
          </a:bodyPr>
          <a:lstStyle/>
          <a:p>
            <a:pPr indent="0" lvl="0" marL="0" marR="0" rtl="0" algn="l">
              <a:lnSpc>
                <a:spcPct val="109995"/>
              </a:lnSpc>
              <a:spcBef>
                <a:spcPts val="0"/>
              </a:spcBef>
              <a:spcAft>
                <a:spcPts val="0"/>
              </a:spcAft>
              <a:buNone/>
            </a:pPr>
            <a:r>
              <a:rPr lang="en" sz="3600">
                <a:solidFill>
                  <a:srgbClr val="F4F6FC"/>
                </a:solidFill>
                <a:latin typeface="Archivo Black"/>
                <a:ea typeface="Archivo Black"/>
                <a:cs typeface="Archivo Black"/>
                <a:sym typeface="Archivo Black"/>
              </a:rPr>
              <a:t>Room Demand</a:t>
            </a:r>
            <a:endParaRPr sz="700"/>
          </a:p>
        </p:txBody>
      </p:sp>
      <p:pic>
        <p:nvPicPr>
          <p:cNvPr id="326" name="Google Shape;326;p38"/>
          <p:cNvPicPr preferRelativeResize="0"/>
          <p:nvPr/>
        </p:nvPicPr>
        <p:blipFill>
          <a:blip r:embed="rId4">
            <a:alphaModFix/>
          </a:blip>
          <a:stretch>
            <a:fillRect/>
          </a:stretch>
        </p:blipFill>
        <p:spPr>
          <a:xfrm>
            <a:off x="373663" y="2256726"/>
            <a:ext cx="8476698" cy="275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30" name="Shape 330"/>
        <p:cNvGrpSpPr/>
        <p:nvPr/>
      </p:nvGrpSpPr>
      <p:grpSpPr>
        <a:xfrm>
          <a:off x="0" y="0"/>
          <a:ext cx="0" cy="0"/>
          <a:chOff x="0" y="0"/>
          <a:chExt cx="0" cy="0"/>
        </a:xfrm>
      </p:grpSpPr>
      <p:pic>
        <p:nvPicPr>
          <p:cNvPr id="331" name="Google Shape;331;p39"/>
          <p:cNvPicPr preferRelativeResize="0"/>
          <p:nvPr/>
        </p:nvPicPr>
        <p:blipFill rotWithShape="1">
          <a:blip r:embed="rId3">
            <a:alphaModFix/>
          </a:blip>
          <a:srcRect b="0" l="0" r="0" t="0"/>
          <a:stretch/>
        </p:blipFill>
        <p:spPr>
          <a:xfrm rot="10800000">
            <a:off x="4283771" y="4280823"/>
            <a:ext cx="184095" cy="184095"/>
          </a:xfrm>
          <a:prstGeom prst="rect">
            <a:avLst/>
          </a:prstGeom>
          <a:noFill/>
          <a:ln>
            <a:noFill/>
          </a:ln>
        </p:spPr>
      </p:pic>
      <p:sp>
        <p:nvSpPr>
          <p:cNvPr id="332" name="Google Shape;332;p39"/>
          <p:cNvSpPr/>
          <p:nvPr/>
        </p:nvSpPr>
        <p:spPr>
          <a:xfrm>
            <a:off x="7890943"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33" name="Google Shape;333;p39"/>
          <p:cNvGrpSpPr/>
          <p:nvPr/>
        </p:nvGrpSpPr>
        <p:grpSpPr>
          <a:xfrm>
            <a:off x="4782059" y="39077"/>
            <a:ext cx="3722309" cy="4866143"/>
            <a:chOff x="0" y="0"/>
            <a:chExt cx="9926156" cy="12976381"/>
          </a:xfrm>
        </p:grpSpPr>
        <p:pic>
          <p:nvPicPr>
            <p:cNvPr id="334" name="Google Shape;334;p39"/>
            <p:cNvPicPr preferRelativeResize="0"/>
            <p:nvPr/>
          </p:nvPicPr>
          <p:blipFill rotWithShape="1">
            <a:blip r:embed="rId4">
              <a:alphaModFix/>
            </a:blip>
            <a:srcRect b="0" l="0" r="0" t="0"/>
            <a:stretch/>
          </p:blipFill>
          <p:spPr>
            <a:xfrm>
              <a:off x="0" y="0"/>
              <a:ext cx="9926156" cy="12976381"/>
            </a:xfrm>
            <a:prstGeom prst="rect">
              <a:avLst/>
            </a:prstGeom>
            <a:noFill/>
            <a:ln>
              <a:noFill/>
            </a:ln>
          </p:spPr>
        </p:pic>
        <p:sp>
          <p:nvSpPr>
            <p:cNvPr id="335" name="Google Shape;335;p39"/>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336" name="Google Shape;336;p39"/>
          <p:cNvGrpSpPr/>
          <p:nvPr/>
        </p:nvGrpSpPr>
        <p:grpSpPr>
          <a:xfrm>
            <a:off x="5172127" y="494039"/>
            <a:ext cx="2942162" cy="3278673"/>
            <a:chOff x="10585279" y="-10037227"/>
            <a:chExt cx="6497707" cy="10921627"/>
          </a:xfrm>
        </p:grpSpPr>
        <p:sp>
          <p:nvSpPr>
            <p:cNvPr id="337" name="Google Shape;337;p39"/>
            <p:cNvSpPr txBox="1"/>
            <p:nvPr/>
          </p:nvSpPr>
          <p:spPr>
            <a:xfrm>
              <a:off x="10585279" y="-3116099"/>
              <a:ext cx="6497700" cy="4000500"/>
            </a:xfrm>
            <a:prstGeom prst="rect">
              <a:avLst/>
            </a:prstGeom>
            <a:noFill/>
            <a:ln>
              <a:noFill/>
            </a:ln>
          </p:spPr>
          <p:txBody>
            <a:bodyPr anchorCtr="0" anchor="t" bIns="0" lIns="0" spcFirstLastPara="1" rIns="0" wrap="square" tIns="0">
              <a:spAutoFit/>
            </a:bodyPr>
            <a:lstStyle/>
            <a:p>
              <a:pPr indent="0" lvl="0" marL="0" marR="0" rtl="0" algn="l">
                <a:lnSpc>
                  <a:spcPct val="140044"/>
                </a:lnSpc>
                <a:spcBef>
                  <a:spcPts val="0"/>
                </a:spcBef>
                <a:spcAft>
                  <a:spcPts val="0"/>
                </a:spcAft>
                <a:buNone/>
              </a:pPr>
              <a:r>
                <a:rPr lang="en" sz="1500">
                  <a:solidFill>
                    <a:srgbClr val="F4F6FC"/>
                  </a:solidFill>
                  <a:latin typeface="Space Mono"/>
                  <a:ea typeface="Space Mono"/>
                  <a:cs typeface="Space Mono"/>
                  <a:sym typeface="Space Mono"/>
                </a:rPr>
                <a:t>Shows the t</a:t>
              </a:r>
              <a:r>
                <a:rPr i="0" lang="en" sz="1500" u="none" cap="none" strike="noStrike">
                  <a:solidFill>
                    <a:srgbClr val="F4F6FC"/>
                  </a:solidFill>
                  <a:latin typeface="Space Mono"/>
                  <a:ea typeface="Space Mono"/>
                  <a:cs typeface="Space Mono"/>
                  <a:sym typeface="Space Mono"/>
                </a:rPr>
                <a:t>op 10 </a:t>
              </a:r>
              <a:r>
                <a:rPr lang="en" sz="1500">
                  <a:solidFill>
                    <a:srgbClr val="F4F6FC"/>
                  </a:solidFill>
                  <a:latin typeface="Space Mono"/>
                  <a:ea typeface="Space Mono"/>
                  <a:cs typeface="Space Mono"/>
                  <a:sym typeface="Space Mono"/>
                </a:rPr>
                <a:t>frequent words of positive reviews and 5 reviews containing the word</a:t>
              </a:r>
              <a:endParaRPr sz="1500">
                <a:latin typeface="Space Mono"/>
                <a:ea typeface="Space Mono"/>
                <a:cs typeface="Space Mono"/>
                <a:sym typeface="Space Mono"/>
              </a:endParaRPr>
            </a:p>
          </p:txBody>
        </p:sp>
        <p:sp>
          <p:nvSpPr>
            <p:cNvPr id="338" name="Google Shape;338;p39"/>
            <p:cNvSpPr txBox="1"/>
            <p:nvPr/>
          </p:nvSpPr>
          <p:spPr>
            <a:xfrm>
              <a:off x="10585286" y="-10037227"/>
              <a:ext cx="6497700" cy="5906700"/>
            </a:xfrm>
            <a:prstGeom prst="rect">
              <a:avLst/>
            </a:prstGeom>
            <a:noFill/>
            <a:ln>
              <a:noFill/>
            </a:ln>
          </p:spPr>
          <p:txBody>
            <a:bodyPr anchorCtr="0" anchor="t" bIns="0" lIns="0" spcFirstLastPara="1" rIns="0" wrap="square" tIns="0">
              <a:spAutoFit/>
            </a:bodyPr>
            <a:lstStyle/>
            <a:p>
              <a:pPr indent="0" lvl="0" marL="0" marR="0" rtl="0" algn="l">
                <a:lnSpc>
                  <a:spcPct val="109995"/>
                </a:lnSpc>
                <a:spcBef>
                  <a:spcPts val="0"/>
                </a:spcBef>
                <a:spcAft>
                  <a:spcPts val="0"/>
                </a:spcAft>
                <a:buNone/>
              </a:pPr>
              <a:r>
                <a:rPr lang="en" sz="3600">
                  <a:solidFill>
                    <a:srgbClr val="F4F6FC"/>
                  </a:solidFill>
                  <a:latin typeface="Archivo Black"/>
                  <a:ea typeface="Archivo Black"/>
                  <a:cs typeface="Archivo Black"/>
                  <a:sym typeface="Archivo Black"/>
                </a:rPr>
                <a:t>Text Analysis (Positive)</a:t>
              </a:r>
              <a:endParaRPr sz="700"/>
            </a:p>
          </p:txBody>
        </p:sp>
      </p:grpSp>
      <p:pic>
        <p:nvPicPr>
          <p:cNvPr id="339" name="Google Shape;339;p39"/>
          <p:cNvPicPr preferRelativeResize="0"/>
          <p:nvPr/>
        </p:nvPicPr>
        <p:blipFill rotWithShape="1">
          <a:blip r:embed="rId5">
            <a:alphaModFix/>
          </a:blip>
          <a:srcRect b="0" l="0" r="51023" t="0"/>
          <a:stretch/>
        </p:blipFill>
        <p:spPr>
          <a:xfrm>
            <a:off x="93675" y="101075"/>
            <a:ext cx="4478324" cy="494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43" name="Shape 343"/>
        <p:cNvGrpSpPr/>
        <p:nvPr/>
      </p:nvGrpSpPr>
      <p:grpSpPr>
        <a:xfrm>
          <a:off x="0" y="0"/>
          <a:ext cx="0" cy="0"/>
          <a:chOff x="0" y="0"/>
          <a:chExt cx="0" cy="0"/>
        </a:xfrm>
      </p:grpSpPr>
      <p:sp>
        <p:nvSpPr>
          <p:cNvPr id="344" name="Google Shape;344;p40"/>
          <p:cNvSpPr/>
          <p:nvPr/>
        </p:nvSpPr>
        <p:spPr>
          <a:xfrm>
            <a:off x="-57157"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45" name="Google Shape;345;p40"/>
          <p:cNvGrpSpPr/>
          <p:nvPr/>
        </p:nvGrpSpPr>
        <p:grpSpPr>
          <a:xfrm>
            <a:off x="334897" y="207352"/>
            <a:ext cx="3722309" cy="4866143"/>
            <a:chOff x="0" y="0"/>
            <a:chExt cx="9926156" cy="12976381"/>
          </a:xfrm>
        </p:grpSpPr>
        <p:pic>
          <p:nvPicPr>
            <p:cNvPr id="346" name="Google Shape;346;p40"/>
            <p:cNvPicPr preferRelativeResize="0"/>
            <p:nvPr/>
          </p:nvPicPr>
          <p:blipFill rotWithShape="1">
            <a:blip r:embed="rId3">
              <a:alphaModFix/>
            </a:blip>
            <a:srcRect b="0" l="0" r="0" t="0"/>
            <a:stretch/>
          </p:blipFill>
          <p:spPr>
            <a:xfrm>
              <a:off x="0" y="0"/>
              <a:ext cx="9926156" cy="12976381"/>
            </a:xfrm>
            <a:prstGeom prst="rect">
              <a:avLst/>
            </a:prstGeom>
            <a:noFill/>
            <a:ln>
              <a:noFill/>
            </a:ln>
          </p:spPr>
        </p:pic>
        <p:sp>
          <p:nvSpPr>
            <p:cNvPr id="347" name="Google Shape;347;p40"/>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348" name="Google Shape;348;p40"/>
          <p:cNvGrpSpPr/>
          <p:nvPr/>
        </p:nvGrpSpPr>
        <p:grpSpPr>
          <a:xfrm>
            <a:off x="800100" y="462166"/>
            <a:ext cx="2436638" cy="3869252"/>
            <a:chOff x="0" y="-6343525"/>
            <a:chExt cx="6497700" cy="13843476"/>
          </a:xfrm>
        </p:grpSpPr>
        <p:sp>
          <p:nvSpPr>
            <p:cNvPr id="349" name="Google Shape;349;p40"/>
            <p:cNvSpPr txBox="1"/>
            <p:nvPr/>
          </p:nvSpPr>
          <p:spPr>
            <a:xfrm>
              <a:off x="0" y="2046551"/>
              <a:ext cx="6497700" cy="5453400"/>
            </a:xfrm>
            <a:prstGeom prst="rect">
              <a:avLst/>
            </a:prstGeom>
            <a:noFill/>
            <a:ln>
              <a:noFill/>
            </a:ln>
          </p:spPr>
          <p:txBody>
            <a:bodyPr anchorCtr="0" anchor="t" bIns="0" lIns="0" spcFirstLastPara="1" rIns="0" wrap="square" tIns="0">
              <a:spAutoFit/>
            </a:bodyPr>
            <a:lstStyle/>
            <a:p>
              <a:pPr indent="0" lvl="0" marL="0" rtl="0" algn="l">
                <a:lnSpc>
                  <a:spcPct val="140044"/>
                </a:lnSpc>
                <a:spcBef>
                  <a:spcPts val="0"/>
                </a:spcBef>
                <a:spcAft>
                  <a:spcPts val="0"/>
                </a:spcAft>
                <a:buClr>
                  <a:schemeClr val="dk1"/>
                </a:buClr>
                <a:buFont typeface="Arial"/>
                <a:buNone/>
              </a:pPr>
              <a:r>
                <a:rPr lang="en" sz="1500">
                  <a:solidFill>
                    <a:srgbClr val="F4F6FC"/>
                  </a:solidFill>
                  <a:latin typeface="Space Mono"/>
                  <a:ea typeface="Space Mono"/>
                  <a:cs typeface="Space Mono"/>
                  <a:sym typeface="Space Mono"/>
                </a:rPr>
                <a:t>Shows the top 10 frequent words of negative reviews and 5 reviews containing the word</a:t>
              </a:r>
              <a:endParaRPr sz="700"/>
            </a:p>
          </p:txBody>
        </p:sp>
        <p:sp>
          <p:nvSpPr>
            <p:cNvPr id="350" name="Google Shape;350;p40"/>
            <p:cNvSpPr txBox="1"/>
            <p:nvPr/>
          </p:nvSpPr>
          <p:spPr>
            <a:xfrm>
              <a:off x="0" y="-6343525"/>
              <a:ext cx="6497700" cy="6123900"/>
            </a:xfrm>
            <a:prstGeom prst="rect">
              <a:avLst/>
            </a:prstGeom>
            <a:noFill/>
            <a:ln>
              <a:noFill/>
            </a:ln>
          </p:spPr>
          <p:txBody>
            <a:bodyPr anchorCtr="0" anchor="t" bIns="0" lIns="0" spcFirstLastPara="1" rIns="0" wrap="square" tIns="0">
              <a:spAutoFit/>
            </a:bodyPr>
            <a:lstStyle/>
            <a:p>
              <a:pPr indent="0" lvl="0" marL="0" rtl="0" algn="l">
                <a:lnSpc>
                  <a:spcPct val="109995"/>
                </a:lnSpc>
                <a:spcBef>
                  <a:spcPts val="0"/>
                </a:spcBef>
                <a:spcAft>
                  <a:spcPts val="0"/>
                </a:spcAft>
                <a:buClr>
                  <a:schemeClr val="dk1"/>
                </a:buClr>
                <a:buFont typeface="Arial"/>
                <a:buNone/>
              </a:pPr>
              <a:r>
                <a:rPr lang="en" sz="3600">
                  <a:solidFill>
                    <a:srgbClr val="F4F6FC"/>
                  </a:solidFill>
                  <a:latin typeface="Archivo Black"/>
                  <a:ea typeface="Archivo Black"/>
                  <a:cs typeface="Archivo Black"/>
                  <a:sym typeface="Archivo Black"/>
                </a:rPr>
                <a:t>Text Analysis </a:t>
              </a:r>
              <a:r>
                <a:rPr lang="en" sz="3200">
                  <a:solidFill>
                    <a:srgbClr val="F4F6FC"/>
                  </a:solidFill>
                  <a:latin typeface="Archivo Black"/>
                  <a:ea typeface="Archivo Black"/>
                  <a:cs typeface="Archivo Black"/>
                  <a:sym typeface="Archivo Black"/>
                </a:rPr>
                <a:t>(Negative)</a:t>
              </a:r>
              <a:endParaRPr sz="300"/>
            </a:p>
          </p:txBody>
        </p:sp>
      </p:grpSp>
      <p:pic>
        <p:nvPicPr>
          <p:cNvPr id="351" name="Google Shape;351;p40"/>
          <p:cNvPicPr preferRelativeResize="0"/>
          <p:nvPr/>
        </p:nvPicPr>
        <p:blipFill rotWithShape="1">
          <a:blip r:embed="rId4">
            <a:alphaModFix/>
          </a:blip>
          <a:srcRect b="0" l="50409" r="0" t="0"/>
          <a:stretch/>
        </p:blipFill>
        <p:spPr>
          <a:xfrm>
            <a:off x="4100200" y="101075"/>
            <a:ext cx="4534526" cy="494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55" name="Shape 355"/>
        <p:cNvGrpSpPr/>
        <p:nvPr/>
      </p:nvGrpSpPr>
      <p:grpSpPr>
        <a:xfrm>
          <a:off x="0" y="0"/>
          <a:ext cx="0" cy="0"/>
          <a:chOff x="0" y="0"/>
          <a:chExt cx="0" cy="0"/>
        </a:xfrm>
      </p:grpSpPr>
      <p:pic>
        <p:nvPicPr>
          <p:cNvPr id="356" name="Google Shape;356;p41"/>
          <p:cNvPicPr preferRelativeResize="0"/>
          <p:nvPr/>
        </p:nvPicPr>
        <p:blipFill rotWithShape="1">
          <a:blip r:embed="rId3">
            <a:alphaModFix/>
          </a:blip>
          <a:srcRect b="0" l="0" r="0" t="0"/>
          <a:stretch/>
        </p:blipFill>
        <p:spPr>
          <a:xfrm rot="10800000">
            <a:off x="4283771" y="4280823"/>
            <a:ext cx="184095" cy="184095"/>
          </a:xfrm>
          <a:prstGeom prst="rect">
            <a:avLst/>
          </a:prstGeom>
          <a:noFill/>
          <a:ln>
            <a:noFill/>
          </a:ln>
        </p:spPr>
      </p:pic>
      <p:sp>
        <p:nvSpPr>
          <p:cNvPr id="357" name="Google Shape;357;p41"/>
          <p:cNvSpPr/>
          <p:nvPr/>
        </p:nvSpPr>
        <p:spPr>
          <a:xfrm>
            <a:off x="7890943"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58" name="Google Shape;358;p41"/>
          <p:cNvGrpSpPr/>
          <p:nvPr/>
        </p:nvGrpSpPr>
        <p:grpSpPr>
          <a:xfrm>
            <a:off x="5320638" y="39075"/>
            <a:ext cx="3168429" cy="4866143"/>
            <a:chOff x="0" y="0"/>
            <a:chExt cx="9926156" cy="12976381"/>
          </a:xfrm>
        </p:grpSpPr>
        <p:pic>
          <p:nvPicPr>
            <p:cNvPr id="359" name="Google Shape;359;p41"/>
            <p:cNvPicPr preferRelativeResize="0"/>
            <p:nvPr/>
          </p:nvPicPr>
          <p:blipFill rotWithShape="1">
            <a:blip r:embed="rId4">
              <a:alphaModFix/>
            </a:blip>
            <a:srcRect b="0" l="0" r="0" t="0"/>
            <a:stretch/>
          </p:blipFill>
          <p:spPr>
            <a:xfrm>
              <a:off x="0" y="0"/>
              <a:ext cx="9926156" cy="12976381"/>
            </a:xfrm>
            <a:prstGeom prst="rect">
              <a:avLst/>
            </a:prstGeom>
            <a:noFill/>
            <a:ln>
              <a:noFill/>
            </a:ln>
          </p:spPr>
        </p:pic>
        <p:sp>
          <p:nvSpPr>
            <p:cNvPr id="360" name="Google Shape;360;p41"/>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361" name="Google Shape;361;p41"/>
          <p:cNvGrpSpPr/>
          <p:nvPr/>
        </p:nvGrpSpPr>
        <p:grpSpPr>
          <a:xfrm>
            <a:off x="5550025" y="612844"/>
            <a:ext cx="2615958" cy="2947565"/>
            <a:chOff x="8196301" y="-9557304"/>
            <a:chExt cx="10699214" cy="3428996"/>
          </a:xfrm>
        </p:grpSpPr>
        <p:sp>
          <p:nvSpPr>
            <p:cNvPr id="362" name="Google Shape;362;p41"/>
            <p:cNvSpPr txBox="1"/>
            <p:nvPr/>
          </p:nvSpPr>
          <p:spPr>
            <a:xfrm>
              <a:off x="8196301" y="-8008409"/>
              <a:ext cx="10699200" cy="18801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600"/>
                </a:spcBef>
                <a:spcAft>
                  <a:spcPts val="500"/>
                </a:spcAft>
                <a:buNone/>
              </a:pPr>
              <a:r>
                <a:rPr lang="en" sz="1500">
                  <a:solidFill>
                    <a:schemeClr val="lt1"/>
                  </a:solidFill>
                  <a:latin typeface="Space Mono"/>
                  <a:ea typeface="Space Mono"/>
                  <a:cs typeface="Space Mono"/>
                  <a:sym typeface="Space Mono"/>
                </a:rPr>
                <a:t>Overall sentiment score and number of positive and negative on the 6 categories of review </a:t>
              </a:r>
              <a:endParaRPr sz="1100">
                <a:solidFill>
                  <a:schemeClr val="lt1"/>
                </a:solidFill>
                <a:latin typeface="Space Mono"/>
                <a:ea typeface="Space Mono"/>
                <a:cs typeface="Space Mono"/>
                <a:sym typeface="Space Mono"/>
              </a:endParaRPr>
            </a:p>
          </p:txBody>
        </p:sp>
        <p:sp>
          <p:nvSpPr>
            <p:cNvPr id="363" name="Google Shape;363;p41"/>
            <p:cNvSpPr txBox="1"/>
            <p:nvPr/>
          </p:nvSpPr>
          <p:spPr>
            <a:xfrm>
              <a:off x="8196315" y="-9557304"/>
              <a:ext cx="10699200" cy="1353600"/>
            </a:xfrm>
            <a:prstGeom prst="rect">
              <a:avLst/>
            </a:prstGeom>
            <a:noFill/>
            <a:ln>
              <a:noFill/>
            </a:ln>
          </p:spPr>
          <p:txBody>
            <a:bodyPr anchorCtr="0" anchor="t" bIns="0" lIns="0" spcFirstLastPara="1" rIns="0" wrap="square" tIns="0">
              <a:spAutoFit/>
            </a:bodyPr>
            <a:lstStyle/>
            <a:p>
              <a:pPr indent="0" lvl="0" marL="0" marR="0" rtl="0" algn="l">
                <a:lnSpc>
                  <a:spcPct val="109995"/>
                </a:lnSpc>
                <a:spcBef>
                  <a:spcPts val="0"/>
                </a:spcBef>
                <a:spcAft>
                  <a:spcPts val="0"/>
                </a:spcAft>
                <a:buNone/>
              </a:pPr>
              <a:r>
                <a:rPr lang="en" sz="3600">
                  <a:solidFill>
                    <a:srgbClr val="F4F6FC"/>
                  </a:solidFill>
                  <a:latin typeface="Archivo Black"/>
                  <a:ea typeface="Archivo Black"/>
                  <a:cs typeface="Archivo Black"/>
                  <a:sym typeface="Archivo Black"/>
                </a:rPr>
                <a:t>Sentiment Analysis</a:t>
              </a:r>
              <a:endParaRPr sz="700"/>
            </a:p>
          </p:txBody>
        </p:sp>
      </p:grpSp>
      <p:pic>
        <p:nvPicPr>
          <p:cNvPr id="364" name="Google Shape;364;p41"/>
          <p:cNvPicPr preferRelativeResize="0"/>
          <p:nvPr/>
        </p:nvPicPr>
        <p:blipFill>
          <a:blip r:embed="rId5">
            <a:alphaModFix/>
          </a:blip>
          <a:stretch>
            <a:fillRect/>
          </a:stretch>
        </p:blipFill>
        <p:spPr>
          <a:xfrm>
            <a:off x="89275" y="822600"/>
            <a:ext cx="5148501" cy="3299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68" name="Shape 368"/>
        <p:cNvGrpSpPr/>
        <p:nvPr/>
      </p:nvGrpSpPr>
      <p:grpSpPr>
        <a:xfrm>
          <a:off x="0" y="0"/>
          <a:ext cx="0" cy="0"/>
          <a:chOff x="0" y="0"/>
          <a:chExt cx="0" cy="0"/>
        </a:xfrm>
      </p:grpSpPr>
      <p:sp>
        <p:nvSpPr>
          <p:cNvPr id="369" name="Google Shape;369;p42"/>
          <p:cNvSpPr/>
          <p:nvPr/>
        </p:nvSpPr>
        <p:spPr>
          <a:xfrm>
            <a:off x="514350" y="514350"/>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9" r="-62487"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70" name="Google Shape;370;p42"/>
          <p:cNvGrpSpPr/>
          <p:nvPr/>
        </p:nvGrpSpPr>
        <p:grpSpPr>
          <a:xfrm>
            <a:off x="2755770" y="-159276"/>
            <a:ext cx="7598470" cy="5775450"/>
            <a:chOff x="0" y="0"/>
            <a:chExt cx="20262586" cy="15401199"/>
          </a:xfrm>
        </p:grpSpPr>
        <p:pic>
          <p:nvPicPr>
            <p:cNvPr id="371" name="Google Shape;371;p42"/>
            <p:cNvPicPr preferRelativeResize="0"/>
            <p:nvPr/>
          </p:nvPicPr>
          <p:blipFill rotWithShape="1">
            <a:blip r:embed="rId4">
              <a:alphaModFix/>
            </a:blip>
            <a:srcRect b="0" l="0" r="0" t="0"/>
            <a:stretch/>
          </p:blipFill>
          <p:spPr>
            <a:xfrm>
              <a:off x="0" y="0"/>
              <a:ext cx="20262586" cy="15401199"/>
            </a:xfrm>
            <a:prstGeom prst="rect">
              <a:avLst/>
            </a:prstGeom>
            <a:noFill/>
            <a:ln>
              <a:noFill/>
            </a:ln>
          </p:spPr>
        </p:pic>
        <p:sp>
          <p:nvSpPr>
            <p:cNvPr id="372" name="Google Shape;372;p42"/>
            <p:cNvSpPr/>
            <p:nvPr/>
          </p:nvSpPr>
          <p:spPr>
            <a:xfrm>
              <a:off x="559020" y="374335"/>
              <a:ext cx="19091100" cy="1426050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73" name="Google Shape;373;p42"/>
          <p:cNvSpPr txBox="1"/>
          <p:nvPr/>
        </p:nvSpPr>
        <p:spPr>
          <a:xfrm>
            <a:off x="3260725" y="1861550"/>
            <a:ext cx="5759700" cy="800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5200">
                <a:solidFill>
                  <a:srgbClr val="F4F6FC"/>
                </a:solidFill>
                <a:latin typeface="Archivo Black"/>
                <a:ea typeface="Archivo Black"/>
                <a:cs typeface="Archivo Black"/>
                <a:sym typeface="Archivo Black"/>
              </a:rPr>
              <a:t>Implementation</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77" name="Shape 377"/>
        <p:cNvGrpSpPr/>
        <p:nvPr/>
      </p:nvGrpSpPr>
      <p:grpSpPr>
        <a:xfrm>
          <a:off x="0" y="0"/>
          <a:ext cx="0" cy="0"/>
          <a:chOff x="0" y="0"/>
          <a:chExt cx="0" cy="0"/>
        </a:xfrm>
      </p:grpSpPr>
      <p:cxnSp>
        <p:nvCxnSpPr>
          <p:cNvPr id="378" name="Google Shape;378;p43"/>
          <p:cNvCxnSpPr/>
          <p:nvPr/>
        </p:nvCxnSpPr>
        <p:spPr>
          <a:xfrm>
            <a:off x="-33337" y="1717120"/>
            <a:ext cx="10921800" cy="0"/>
          </a:xfrm>
          <a:prstGeom prst="straightConnector1">
            <a:avLst/>
          </a:prstGeom>
          <a:noFill/>
          <a:ln cap="flat" cmpd="sng" w="9525">
            <a:solidFill>
              <a:srgbClr val="12229D">
                <a:alpha val="29800"/>
              </a:srgbClr>
            </a:solidFill>
            <a:prstDash val="solid"/>
            <a:round/>
            <a:headEnd len="sm" w="sm" type="none"/>
            <a:tailEnd len="sm" w="sm" type="none"/>
          </a:ln>
        </p:spPr>
      </p:cxnSp>
      <p:cxnSp>
        <p:nvCxnSpPr>
          <p:cNvPr id="379" name="Google Shape;379;p43"/>
          <p:cNvCxnSpPr/>
          <p:nvPr/>
        </p:nvCxnSpPr>
        <p:spPr>
          <a:xfrm>
            <a:off x="-33337" y="3393867"/>
            <a:ext cx="10597500" cy="0"/>
          </a:xfrm>
          <a:prstGeom prst="straightConnector1">
            <a:avLst/>
          </a:prstGeom>
          <a:noFill/>
          <a:ln cap="flat" cmpd="sng" w="9525">
            <a:solidFill>
              <a:srgbClr val="12229D">
                <a:alpha val="29800"/>
              </a:srgbClr>
            </a:solidFill>
            <a:prstDash val="solid"/>
            <a:round/>
            <a:headEnd len="sm" w="sm" type="none"/>
            <a:tailEnd len="sm" w="sm" type="none"/>
          </a:ln>
        </p:spPr>
      </p:cxnSp>
      <p:sp>
        <p:nvSpPr>
          <p:cNvPr id="380" name="Google Shape;380;p43"/>
          <p:cNvSpPr/>
          <p:nvPr/>
        </p:nvSpPr>
        <p:spPr>
          <a:xfrm>
            <a:off x="8003377" y="-357187"/>
            <a:ext cx="1253062" cy="6289096"/>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381" name="Google Shape;381;p43"/>
          <p:cNvGrpSpPr/>
          <p:nvPr/>
        </p:nvGrpSpPr>
        <p:grpSpPr>
          <a:xfrm>
            <a:off x="4905800" y="207675"/>
            <a:ext cx="3875171" cy="4802559"/>
            <a:chOff x="0" y="0"/>
            <a:chExt cx="9926156" cy="12976381"/>
          </a:xfrm>
        </p:grpSpPr>
        <p:pic>
          <p:nvPicPr>
            <p:cNvPr id="382" name="Google Shape;382;p43"/>
            <p:cNvPicPr preferRelativeResize="0"/>
            <p:nvPr/>
          </p:nvPicPr>
          <p:blipFill rotWithShape="1">
            <a:blip r:embed="rId3">
              <a:alphaModFix/>
            </a:blip>
            <a:srcRect b="0" l="0" r="0" t="0"/>
            <a:stretch/>
          </p:blipFill>
          <p:spPr>
            <a:xfrm>
              <a:off x="0" y="0"/>
              <a:ext cx="9926156" cy="12976381"/>
            </a:xfrm>
            <a:prstGeom prst="rect">
              <a:avLst/>
            </a:prstGeom>
            <a:noFill/>
            <a:ln>
              <a:noFill/>
            </a:ln>
          </p:spPr>
        </p:pic>
        <p:sp>
          <p:nvSpPr>
            <p:cNvPr id="383" name="Google Shape;383;p43"/>
            <p:cNvSpPr/>
            <p:nvPr/>
          </p:nvSpPr>
          <p:spPr>
            <a:xfrm>
              <a:off x="228111" y="206807"/>
              <a:ext cx="9264600" cy="122793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84" name="Google Shape;384;p43"/>
          <p:cNvSpPr txBox="1"/>
          <p:nvPr/>
        </p:nvSpPr>
        <p:spPr>
          <a:xfrm>
            <a:off x="1601549" y="716775"/>
            <a:ext cx="2594400" cy="3078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2000">
                <a:solidFill>
                  <a:srgbClr val="050A30"/>
                </a:solidFill>
                <a:latin typeface="Archivo Black"/>
                <a:ea typeface="Archivo Black"/>
                <a:cs typeface="Archivo Black"/>
                <a:sym typeface="Archivo Black"/>
              </a:rPr>
              <a:t>Search For Hotel</a:t>
            </a:r>
            <a:endParaRPr sz="2000"/>
          </a:p>
        </p:txBody>
      </p:sp>
      <p:sp>
        <p:nvSpPr>
          <p:cNvPr id="385" name="Google Shape;385;p43"/>
          <p:cNvSpPr txBox="1"/>
          <p:nvPr/>
        </p:nvSpPr>
        <p:spPr>
          <a:xfrm>
            <a:off x="1601540" y="2270974"/>
            <a:ext cx="2769000" cy="7389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2000">
                <a:solidFill>
                  <a:srgbClr val="050A30"/>
                </a:solidFill>
                <a:latin typeface="Archivo Black"/>
                <a:ea typeface="Archivo Black"/>
                <a:cs typeface="Archivo Black"/>
                <a:sym typeface="Archivo Black"/>
              </a:rPr>
              <a:t>Select Room Types Data</a:t>
            </a:r>
            <a:endParaRPr sz="2000"/>
          </a:p>
        </p:txBody>
      </p:sp>
      <p:sp>
        <p:nvSpPr>
          <p:cNvPr id="386" name="Google Shape;386;p43"/>
          <p:cNvSpPr txBox="1"/>
          <p:nvPr/>
        </p:nvSpPr>
        <p:spPr>
          <a:xfrm>
            <a:off x="1601550" y="3837050"/>
            <a:ext cx="2916900" cy="7389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2000">
                <a:solidFill>
                  <a:srgbClr val="050A30"/>
                </a:solidFill>
                <a:latin typeface="Archivo Black"/>
                <a:ea typeface="Archivo Black"/>
                <a:cs typeface="Archivo Black"/>
                <a:sym typeface="Archivo Black"/>
              </a:rPr>
              <a:t>Filter for country and Type of traveler</a:t>
            </a:r>
            <a:endParaRPr sz="1100"/>
          </a:p>
        </p:txBody>
      </p:sp>
      <p:sp>
        <p:nvSpPr>
          <p:cNvPr id="387" name="Google Shape;387;p43"/>
          <p:cNvSpPr txBox="1"/>
          <p:nvPr/>
        </p:nvSpPr>
        <p:spPr>
          <a:xfrm>
            <a:off x="5379750" y="2088326"/>
            <a:ext cx="2623500" cy="1773000"/>
          </a:xfrm>
          <a:prstGeom prst="rect">
            <a:avLst/>
          </a:prstGeom>
          <a:noFill/>
          <a:ln>
            <a:noFill/>
          </a:ln>
        </p:spPr>
        <p:txBody>
          <a:bodyPr anchorCtr="0" anchor="t" bIns="0" lIns="0" spcFirstLastPara="1" rIns="0" wrap="square" tIns="0">
            <a:spAutoFit/>
          </a:bodyPr>
          <a:lstStyle/>
          <a:p>
            <a:pPr indent="0" lvl="0" marL="0" marR="0" rtl="0" algn="ctr">
              <a:lnSpc>
                <a:spcPct val="109991"/>
              </a:lnSpc>
              <a:spcBef>
                <a:spcPts val="0"/>
              </a:spcBef>
              <a:spcAft>
                <a:spcPts val="0"/>
              </a:spcAft>
              <a:buNone/>
            </a:pPr>
            <a:r>
              <a:rPr lang="en" sz="3600">
                <a:solidFill>
                  <a:srgbClr val="F4F6FC"/>
                </a:solidFill>
                <a:latin typeface="Archivo Black"/>
                <a:ea typeface="Archivo Black"/>
                <a:cs typeface="Archivo Black"/>
                <a:sym typeface="Archivo Black"/>
              </a:rPr>
              <a:t>Website Picture here</a:t>
            </a:r>
            <a:endParaRPr sz="700"/>
          </a:p>
        </p:txBody>
      </p:sp>
      <p:pic>
        <p:nvPicPr>
          <p:cNvPr id="388" name="Google Shape;388;p43"/>
          <p:cNvPicPr preferRelativeResize="0"/>
          <p:nvPr/>
        </p:nvPicPr>
        <p:blipFill>
          <a:blip r:embed="rId4">
            <a:alphaModFix/>
          </a:blip>
          <a:stretch>
            <a:fillRect/>
          </a:stretch>
        </p:blipFill>
        <p:spPr>
          <a:xfrm>
            <a:off x="4955938" y="100775"/>
            <a:ext cx="3471124" cy="4909450"/>
          </a:xfrm>
          <a:prstGeom prst="rect">
            <a:avLst/>
          </a:prstGeom>
          <a:noFill/>
          <a:ln>
            <a:noFill/>
          </a:ln>
        </p:spPr>
      </p:pic>
      <p:pic>
        <p:nvPicPr>
          <p:cNvPr id="389" name="Google Shape;389;p43"/>
          <p:cNvPicPr preferRelativeResize="0"/>
          <p:nvPr/>
        </p:nvPicPr>
        <p:blipFill>
          <a:blip r:embed="rId5">
            <a:alphaModFix/>
          </a:blip>
          <a:stretch>
            <a:fillRect/>
          </a:stretch>
        </p:blipFill>
        <p:spPr>
          <a:xfrm>
            <a:off x="463177" y="443873"/>
            <a:ext cx="853574" cy="853604"/>
          </a:xfrm>
          <a:prstGeom prst="rect">
            <a:avLst/>
          </a:prstGeom>
          <a:noFill/>
          <a:ln>
            <a:noFill/>
          </a:ln>
        </p:spPr>
      </p:pic>
      <p:pic>
        <p:nvPicPr>
          <p:cNvPr id="390" name="Google Shape;390;p43"/>
          <p:cNvPicPr preferRelativeResize="0"/>
          <p:nvPr/>
        </p:nvPicPr>
        <p:blipFill>
          <a:blip r:embed="rId6">
            <a:alphaModFix/>
          </a:blip>
          <a:stretch>
            <a:fillRect/>
          </a:stretch>
        </p:blipFill>
        <p:spPr>
          <a:xfrm>
            <a:off x="313766" y="2071378"/>
            <a:ext cx="968275" cy="968257"/>
          </a:xfrm>
          <a:prstGeom prst="rect">
            <a:avLst/>
          </a:prstGeom>
          <a:noFill/>
          <a:ln>
            <a:noFill/>
          </a:ln>
        </p:spPr>
      </p:pic>
      <p:pic>
        <p:nvPicPr>
          <p:cNvPr id="391" name="Google Shape;391;p43"/>
          <p:cNvPicPr preferRelativeResize="0"/>
          <p:nvPr/>
        </p:nvPicPr>
        <p:blipFill>
          <a:blip r:embed="rId7">
            <a:alphaModFix/>
          </a:blip>
          <a:stretch>
            <a:fillRect/>
          </a:stretch>
        </p:blipFill>
        <p:spPr>
          <a:xfrm>
            <a:off x="463184" y="3813513"/>
            <a:ext cx="853574" cy="853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139" name="Shape 139"/>
        <p:cNvGrpSpPr/>
        <p:nvPr/>
      </p:nvGrpSpPr>
      <p:grpSpPr>
        <a:xfrm>
          <a:off x="0" y="0"/>
          <a:ext cx="0" cy="0"/>
          <a:chOff x="0" y="0"/>
          <a:chExt cx="0" cy="0"/>
        </a:xfrm>
      </p:grpSpPr>
      <p:grpSp>
        <p:nvGrpSpPr>
          <p:cNvPr id="140" name="Google Shape;140;p26"/>
          <p:cNvGrpSpPr/>
          <p:nvPr/>
        </p:nvGrpSpPr>
        <p:grpSpPr>
          <a:xfrm>
            <a:off x="5498628" y="514353"/>
            <a:ext cx="2769075" cy="444431"/>
            <a:chOff x="0" y="77058"/>
            <a:chExt cx="7384200" cy="1185151"/>
          </a:xfrm>
        </p:grpSpPr>
        <p:sp>
          <p:nvSpPr>
            <p:cNvPr id="141" name="Google Shape;141;p26"/>
            <p:cNvSpPr txBox="1"/>
            <p:nvPr/>
          </p:nvSpPr>
          <p:spPr>
            <a:xfrm>
              <a:off x="0" y="974809"/>
              <a:ext cx="7384200" cy="2874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t/>
              </a:r>
              <a:endParaRPr sz="700"/>
            </a:p>
          </p:txBody>
        </p:sp>
        <p:sp>
          <p:nvSpPr>
            <p:cNvPr id="142" name="Google Shape;142;p26"/>
            <p:cNvSpPr txBox="1"/>
            <p:nvPr/>
          </p:nvSpPr>
          <p:spPr>
            <a:xfrm>
              <a:off x="0" y="77058"/>
              <a:ext cx="73842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grpSp>
      <p:grpSp>
        <p:nvGrpSpPr>
          <p:cNvPr id="143" name="Google Shape;143;p26"/>
          <p:cNvGrpSpPr/>
          <p:nvPr/>
        </p:nvGrpSpPr>
        <p:grpSpPr>
          <a:xfrm>
            <a:off x="4618975" y="627300"/>
            <a:ext cx="3648713" cy="2759100"/>
            <a:chOff x="-2931410" y="-5382837"/>
            <a:chExt cx="9729900" cy="8463497"/>
          </a:xfrm>
        </p:grpSpPr>
        <p:sp>
          <p:nvSpPr>
            <p:cNvPr id="144" name="Google Shape;144;p26"/>
            <p:cNvSpPr txBox="1"/>
            <p:nvPr/>
          </p:nvSpPr>
          <p:spPr>
            <a:xfrm>
              <a:off x="-2931410" y="-3519340"/>
              <a:ext cx="9729900" cy="6600000"/>
            </a:xfrm>
            <a:prstGeom prst="rect">
              <a:avLst/>
            </a:prstGeom>
            <a:noFill/>
            <a:ln>
              <a:noFill/>
            </a:ln>
          </p:spPr>
          <p:txBody>
            <a:bodyPr anchorCtr="0" anchor="t" bIns="0" lIns="0" spcFirstLastPara="1" rIns="0" wrap="square" tIns="0">
              <a:spAutoFit/>
            </a:bodyPr>
            <a:lstStyle/>
            <a:p>
              <a:pPr indent="0" lvl="0" marL="457200" marR="0" rtl="0" algn="l">
                <a:lnSpc>
                  <a:spcPct val="139982"/>
                </a:lnSpc>
                <a:spcBef>
                  <a:spcPts val="0"/>
                </a:spcBef>
                <a:spcAft>
                  <a:spcPts val="0"/>
                </a:spcAft>
                <a:buNone/>
              </a:pPr>
              <a:r>
                <a:t/>
              </a:r>
              <a:endParaRPr sz="1100">
                <a:latin typeface="Space Mono"/>
                <a:ea typeface="Space Mono"/>
                <a:cs typeface="Space Mono"/>
                <a:sym typeface="Space Mono"/>
              </a:endParaRPr>
            </a:p>
            <a:p>
              <a:pPr indent="-368300" lvl="0" marL="457200" marR="0" rtl="0" algn="l">
                <a:lnSpc>
                  <a:spcPct val="139982"/>
                </a:lnSpc>
                <a:spcBef>
                  <a:spcPts val="0"/>
                </a:spcBef>
                <a:spcAft>
                  <a:spcPts val="0"/>
                </a:spcAft>
                <a:buSzPts val="2200"/>
                <a:buFont typeface="Space Mono"/>
                <a:buChar char="●"/>
              </a:pPr>
              <a:r>
                <a:rPr lang="en" sz="2200">
                  <a:latin typeface="Space Mono"/>
                  <a:ea typeface="Space Mono"/>
                  <a:cs typeface="Space Mono"/>
                  <a:sym typeface="Space Mono"/>
                </a:rPr>
                <a:t>Information Overload</a:t>
              </a:r>
              <a:endParaRPr sz="2200">
                <a:latin typeface="Space Mono"/>
                <a:ea typeface="Space Mono"/>
                <a:cs typeface="Space Mono"/>
                <a:sym typeface="Space Mono"/>
              </a:endParaRPr>
            </a:p>
            <a:p>
              <a:pPr indent="-368300" lvl="0" marL="457200" marR="0" rtl="0" algn="l">
                <a:lnSpc>
                  <a:spcPct val="139982"/>
                </a:lnSpc>
                <a:spcBef>
                  <a:spcPts val="0"/>
                </a:spcBef>
                <a:spcAft>
                  <a:spcPts val="0"/>
                </a:spcAft>
                <a:buSzPts val="2200"/>
                <a:buFont typeface="Space Mono"/>
                <a:buChar char="●"/>
              </a:pPr>
              <a:r>
                <a:rPr lang="en" sz="2200">
                  <a:latin typeface="Space Mono"/>
                  <a:ea typeface="Space Mono"/>
                  <a:cs typeface="Space Mono"/>
                  <a:sym typeface="Space Mono"/>
                </a:rPr>
                <a:t>Generic Data</a:t>
              </a:r>
              <a:endParaRPr sz="2200">
                <a:solidFill>
                  <a:schemeClr val="dk1"/>
                </a:solidFill>
                <a:latin typeface="Space Mono"/>
                <a:ea typeface="Space Mono"/>
                <a:cs typeface="Space Mono"/>
                <a:sym typeface="Space Mono"/>
              </a:endParaRPr>
            </a:p>
            <a:p>
              <a:pPr indent="0" lvl="0" marL="0" rtl="0" algn="l">
                <a:lnSpc>
                  <a:spcPct val="150000"/>
                </a:lnSpc>
                <a:spcBef>
                  <a:spcPts val="1200"/>
                </a:spcBef>
                <a:spcAft>
                  <a:spcPts val="1200"/>
                </a:spcAft>
                <a:buNone/>
              </a:pPr>
              <a:r>
                <a:t/>
              </a:r>
              <a:endParaRPr sz="2200">
                <a:solidFill>
                  <a:schemeClr val="dk1"/>
                </a:solidFill>
                <a:latin typeface="Space Mono"/>
                <a:ea typeface="Space Mono"/>
                <a:cs typeface="Space Mono"/>
                <a:sym typeface="Space Mono"/>
              </a:endParaRPr>
            </a:p>
          </p:txBody>
        </p:sp>
        <p:sp>
          <p:nvSpPr>
            <p:cNvPr id="145" name="Google Shape;145;p26"/>
            <p:cNvSpPr txBox="1"/>
            <p:nvPr/>
          </p:nvSpPr>
          <p:spPr>
            <a:xfrm>
              <a:off x="-2870277" y="-5382837"/>
              <a:ext cx="7384200" cy="15582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3300">
                  <a:solidFill>
                    <a:srgbClr val="050A30"/>
                  </a:solidFill>
                  <a:latin typeface="Archivo Black"/>
                  <a:ea typeface="Archivo Black"/>
                  <a:cs typeface="Archivo Black"/>
                  <a:sym typeface="Archivo Black"/>
                </a:rPr>
                <a:t>Pain Points</a:t>
              </a:r>
              <a:endParaRPr sz="2400"/>
            </a:p>
          </p:txBody>
        </p:sp>
      </p:grpSp>
      <p:sp>
        <p:nvSpPr>
          <p:cNvPr id="146" name="Google Shape;146;p26"/>
          <p:cNvSpPr txBox="1"/>
          <p:nvPr/>
        </p:nvSpPr>
        <p:spPr>
          <a:xfrm>
            <a:off x="5498625" y="4727547"/>
            <a:ext cx="3442514" cy="107814"/>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None/>
            </a:pPr>
            <a:r>
              <a:t/>
            </a:r>
            <a:endParaRPr sz="700"/>
          </a:p>
        </p:txBody>
      </p:sp>
      <p:sp>
        <p:nvSpPr>
          <p:cNvPr id="147" name="Google Shape;147;p26"/>
          <p:cNvSpPr/>
          <p:nvPr/>
        </p:nvSpPr>
        <p:spPr>
          <a:xfrm>
            <a:off x="-57157" y="-357187"/>
            <a:ext cx="1252544" cy="6286500"/>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148" name="Google Shape;148;p26"/>
          <p:cNvGrpSpPr/>
          <p:nvPr/>
        </p:nvGrpSpPr>
        <p:grpSpPr>
          <a:xfrm>
            <a:off x="334897" y="257152"/>
            <a:ext cx="3722309" cy="4866143"/>
            <a:chOff x="0" y="0"/>
            <a:chExt cx="9926156" cy="12976381"/>
          </a:xfrm>
        </p:grpSpPr>
        <p:pic>
          <p:nvPicPr>
            <p:cNvPr id="149" name="Google Shape;149;p26"/>
            <p:cNvPicPr preferRelativeResize="0"/>
            <p:nvPr/>
          </p:nvPicPr>
          <p:blipFill rotWithShape="1">
            <a:blip r:embed="rId3">
              <a:alphaModFix/>
            </a:blip>
            <a:srcRect b="0" l="0" r="0" t="0"/>
            <a:stretch/>
          </p:blipFill>
          <p:spPr>
            <a:xfrm>
              <a:off x="0" y="0"/>
              <a:ext cx="9926156" cy="12976381"/>
            </a:xfrm>
            <a:prstGeom prst="rect">
              <a:avLst/>
            </a:prstGeom>
            <a:noFill/>
            <a:ln>
              <a:noFill/>
            </a:ln>
          </p:spPr>
        </p:pic>
        <p:sp>
          <p:nvSpPr>
            <p:cNvPr id="150" name="Google Shape;150;p26"/>
            <p:cNvSpPr/>
            <p:nvPr/>
          </p:nvSpPr>
          <p:spPr>
            <a:xfrm>
              <a:off x="228111" y="206807"/>
              <a:ext cx="9264682" cy="1227938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51" name="Google Shape;151;p26"/>
          <p:cNvGrpSpPr/>
          <p:nvPr/>
        </p:nvGrpSpPr>
        <p:grpSpPr>
          <a:xfrm>
            <a:off x="803275" y="1135266"/>
            <a:ext cx="2623613" cy="1163700"/>
            <a:chOff x="0" y="793275"/>
            <a:chExt cx="6996300" cy="3103200"/>
          </a:xfrm>
        </p:grpSpPr>
        <p:sp>
          <p:nvSpPr>
            <p:cNvPr id="152" name="Google Shape;152;p26"/>
            <p:cNvSpPr txBox="1"/>
            <p:nvPr/>
          </p:nvSpPr>
          <p:spPr>
            <a:xfrm>
              <a:off x="0" y="793275"/>
              <a:ext cx="6996300" cy="31032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3600" u="none" cap="none" strike="noStrike">
                  <a:solidFill>
                    <a:srgbClr val="F4F6FC"/>
                  </a:solidFill>
                  <a:latin typeface="Archivo Black"/>
                  <a:ea typeface="Archivo Black"/>
                  <a:cs typeface="Archivo Black"/>
                  <a:sym typeface="Archivo Black"/>
                </a:rPr>
                <a:t>Problem Sta</a:t>
              </a:r>
              <a:r>
                <a:rPr lang="en" sz="3600">
                  <a:solidFill>
                    <a:srgbClr val="F4F6FC"/>
                  </a:solidFill>
                  <a:latin typeface="Archivo Black"/>
                  <a:ea typeface="Archivo Black"/>
                  <a:cs typeface="Archivo Black"/>
                  <a:sym typeface="Archivo Black"/>
                </a:rPr>
                <a:t>tement</a:t>
              </a:r>
              <a:endParaRPr sz="700"/>
            </a:p>
          </p:txBody>
        </p:sp>
        <p:sp>
          <p:nvSpPr>
            <p:cNvPr id="153" name="Google Shape;153;p26"/>
            <p:cNvSpPr txBox="1"/>
            <p:nvPr/>
          </p:nvSpPr>
          <p:spPr>
            <a:xfrm>
              <a:off x="0" y="2051152"/>
              <a:ext cx="6996300" cy="451500"/>
            </a:xfrm>
            <a:prstGeom prst="rect">
              <a:avLst/>
            </a:prstGeom>
            <a:no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t/>
              </a:r>
              <a:endParaRPr sz="1100">
                <a:solidFill>
                  <a:srgbClr val="F4F6FC"/>
                </a:solidFill>
                <a:latin typeface="Space Mono"/>
                <a:ea typeface="Space Mono"/>
                <a:cs typeface="Space Mono"/>
                <a:sym typeface="Space Mono"/>
              </a:endParaRPr>
            </a:p>
          </p:txBody>
        </p:sp>
      </p:grpSp>
      <p:sp>
        <p:nvSpPr>
          <p:cNvPr id="154" name="Google Shape;154;p26"/>
          <p:cNvSpPr txBox="1"/>
          <p:nvPr/>
        </p:nvSpPr>
        <p:spPr>
          <a:xfrm>
            <a:off x="803266" y="2571738"/>
            <a:ext cx="2529900" cy="10653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 sz="1100">
                <a:solidFill>
                  <a:schemeClr val="lt1"/>
                </a:solidFill>
                <a:latin typeface="Space Mono"/>
                <a:ea typeface="Space Mono"/>
                <a:cs typeface="Space Mono"/>
                <a:sym typeface="Space Mono"/>
              </a:rPr>
              <a:t>Travelers does not have the time and effort to </a:t>
            </a:r>
            <a:r>
              <a:rPr lang="en" sz="1100">
                <a:solidFill>
                  <a:schemeClr val="lt1"/>
                </a:solidFill>
                <a:latin typeface="Space Mono"/>
                <a:ea typeface="Space Mono"/>
                <a:cs typeface="Space Mono"/>
                <a:sym typeface="Space Mono"/>
              </a:rPr>
              <a:t>sieve through all the hotel reviews</a:t>
            </a:r>
            <a:endParaRPr>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395" name="Shape 395"/>
        <p:cNvGrpSpPr/>
        <p:nvPr/>
      </p:nvGrpSpPr>
      <p:grpSpPr>
        <a:xfrm>
          <a:off x="0" y="0"/>
          <a:ext cx="0" cy="0"/>
          <a:chOff x="0" y="0"/>
          <a:chExt cx="0" cy="0"/>
        </a:xfrm>
      </p:grpSpPr>
      <p:sp>
        <p:nvSpPr>
          <p:cNvPr id="396" name="Google Shape;396;p44"/>
          <p:cNvSpPr/>
          <p:nvPr/>
        </p:nvSpPr>
        <p:spPr>
          <a:xfrm>
            <a:off x="514350" y="514350"/>
            <a:ext cx="2743200" cy="4114800"/>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6" r="-62496"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97" name="Google Shape;397;p44"/>
          <p:cNvGrpSpPr/>
          <p:nvPr/>
        </p:nvGrpSpPr>
        <p:grpSpPr>
          <a:xfrm>
            <a:off x="2755770" y="-159276"/>
            <a:ext cx="7598470" cy="5775450"/>
            <a:chOff x="0" y="0"/>
            <a:chExt cx="20262585" cy="15401199"/>
          </a:xfrm>
        </p:grpSpPr>
        <p:pic>
          <p:nvPicPr>
            <p:cNvPr id="398" name="Google Shape;398;p44"/>
            <p:cNvPicPr preferRelativeResize="0"/>
            <p:nvPr/>
          </p:nvPicPr>
          <p:blipFill rotWithShape="1">
            <a:blip r:embed="rId4">
              <a:alphaModFix/>
            </a:blip>
            <a:srcRect b="0" l="0" r="0" t="0"/>
            <a:stretch/>
          </p:blipFill>
          <p:spPr>
            <a:xfrm>
              <a:off x="0" y="0"/>
              <a:ext cx="20262585" cy="15401199"/>
            </a:xfrm>
            <a:prstGeom prst="rect">
              <a:avLst/>
            </a:prstGeom>
            <a:noFill/>
            <a:ln>
              <a:noFill/>
            </a:ln>
          </p:spPr>
        </p:pic>
        <p:sp>
          <p:nvSpPr>
            <p:cNvPr id="399" name="Google Shape;399;p44"/>
            <p:cNvSpPr/>
            <p:nvPr/>
          </p:nvSpPr>
          <p:spPr>
            <a:xfrm>
              <a:off x="559020" y="374335"/>
              <a:ext cx="19091070" cy="14260368"/>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400" name="Google Shape;400;p44"/>
          <p:cNvSpPr txBox="1"/>
          <p:nvPr/>
        </p:nvSpPr>
        <p:spPr>
          <a:xfrm>
            <a:off x="3943625" y="1431600"/>
            <a:ext cx="4664100" cy="16809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5200">
                <a:solidFill>
                  <a:srgbClr val="F4F6FC"/>
                </a:solidFill>
                <a:latin typeface="Archivo Black"/>
                <a:ea typeface="Archivo Black"/>
                <a:cs typeface="Archivo Black"/>
                <a:sym typeface="Archivo Black"/>
              </a:rPr>
              <a:t>Run through of website</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404" name="Shape 404"/>
        <p:cNvGrpSpPr/>
        <p:nvPr/>
      </p:nvGrpSpPr>
      <p:grpSpPr>
        <a:xfrm>
          <a:off x="0" y="0"/>
          <a:ext cx="0" cy="0"/>
          <a:chOff x="0" y="0"/>
          <a:chExt cx="0" cy="0"/>
        </a:xfrm>
      </p:grpSpPr>
      <p:sp>
        <p:nvSpPr>
          <p:cNvPr id="405" name="Google Shape;405;p45"/>
          <p:cNvSpPr/>
          <p:nvPr/>
        </p:nvSpPr>
        <p:spPr>
          <a:xfrm>
            <a:off x="514350" y="514350"/>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9" r="-62487"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06" name="Google Shape;406;p45"/>
          <p:cNvGrpSpPr/>
          <p:nvPr/>
        </p:nvGrpSpPr>
        <p:grpSpPr>
          <a:xfrm>
            <a:off x="2755770" y="-159276"/>
            <a:ext cx="7598470" cy="5775450"/>
            <a:chOff x="0" y="0"/>
            <a:chExt cx="20262586" cy="15401199"/>
          </a:xfrm>
        </p:grpSpPr>
        <p:pic>
          <p:nvPicPr>
            <p:cNvPr id="407" name="Google Shape;407;p45"/>
            <p:cNvPicPr preferRelativeResize="0"/>
            <p:nvPr/>
          </p:nvPicPr>
          <p:blipFill rotWithShape="1">
            <a:blip r:embed="rId4">
              <a:alphaModFix/>
            </a:blip>
            <a:srcRect b="0" l="0" r="0" t="0"/>
            <a:stretch/>
          </p:blipFill>
          <p:spPr>
            <a:xfrm>
              <a:off x="0" y="0"/>
              <a:ext cx="20262586" cy="15401199"/>
            </a:xfrm>
            <a:prstGeom prst="rect">
              <a:avLst/>
            </a:prstGeom>
            <a:noFill/>
            <a:ln>
              <a:noFill/>
            </a:ln>
          </p:spPr>
        </p:pic>
        <p:sp>
          <p:nvSpPr>
            <p:cNvPr id="408" name="Google Shape;408;p45"/>
            <p:cNvSpPr/>
            <p:nvPr/>
          </p:nvSpPr>
          <p:spPr>
            <a:xfrm>
              <a:off x="559020" y="374335"/>
              <a:ext cx="19091100" cy="1426050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409" name="Google Shape;409;p45"/>
          <p:cNvSpPr txBox="1"/>
          <p:nvPr/>
        </p:nvSpPr>
        <p:spPr>
          <a:xfrm>
            <a:off x="3432025" y="1311550"/>
            <a:ext cx="5606700" cy="14868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4600">
                <a:solidFill>
                  <a:srgbClr val="F4F6FC"/>
                </a:solidFill>
                <a:latin typeface="Archivo Black"/>
                <a:ea typeface="Archivo Black"/>
                <a:cs typeface="Archivo Black"/>
                <a:sym typeface="Archivo Black"/>
              </a:rPr>
              <a:t>Future Implementations</a:t>
            </a:r>
            <a:endParaRPr sz="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413" name="Shape 413"/>
        <p:cNvGrpSpPr/>
        <p:nvPr/>
      </p:nvGrpSpPr>
      <p:grpSpPr>
        <a:xfrm>
          <a:off x="0" y="0"/>
          <a:ext cx="0" cy="0"/>
          <a:chOff x="0" y="0"/>
          <a:chExt cx="0" cy="0"/>
        </a:xfrm>
      </p:grpSpPr>
      <p:sp>
        <p:nvSpPr>
          <p:cNvPr id="414" name="Google Shape;414;p46"/>
          <p:cNvSpPr/>
          <p:nvPr/>
        </p:nvSpPr>
        <p:spPr>
          <a:xfrm>
            <a:off x="-944400" y="-478437"/>
            <a:ext cx="5493019" cy="3109355"/>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5" name="Google Shape;415;p46"/>
          <p:cNvSpPr/>
          <p:nvPr/>
        </p:nvSpPr>
        <p:spPr>
          <a:xfrm>
            <a:off x="4537237" y="2621951"/>
            <a:ext cx="5493019" cy="3109355"/>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16" name="Google Shape;416;p46"/>
          <p:cNvGrpSpPr/>
          <p:nvPr/>
        </p:nvGrpSpPr>
        <p:grpSpPr>
          <a:xfrm>
            <a:off x="514350" y="3290488"/>
            <a:ext cx="3505300" cy="1566833"/>
            <a:chOff x="0" y="-551967"/>
            <a:chExt cx="9347467" cy="4178222"/>
          </a:xfrm>
        </p:grpSpPr>
        <p:sp>
          <p:nvSpPr>
            <p:cNvPr id="417" name="Google Shape;417;p46"/>
            <p:cNvSpPr txBox="1"/>
            <p:nvPr/>
          </p:nvSpPr>
          <p:spPr>
            <a:xfrm>
              <a:off x="0" y="1442555"/>
              <a:ext cx="9347400" cy="21837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lang="en">
                  <a:solidFill>
                    <a:srgbClr val="050A30"/>
                  </a:solidFill>
                  <a:latin typeface="Space Mono"/>
                  <a:ea typeface="Space Mono"/>
                  <a:cs typeface="Space Mono"/>
                  <a:sym typeface="Space Mono"/>
                </a:rPr>
                <a:t>Improve the classifier algorithm and also replacing VADER with RoBERTa which is better model</a:t>
              </a:r>
              <a:endParaRPr sz="700"/>
            </a:p>
          </p:txBody>
        </p:sp>
        <p:sp>
          <p:nvSpPr>
            <p:cNvPr id="418" name="Google Shape;418;p46"/>
            <p:cNvSpPr txBox="1"/>
            <p:nvPr/>
          </p:nvSpPr>
          <p:spPr>
            <a:xfrm>
              <a:off x="67" y="-551967"/>
              <a:ext cx="9347400" cy="1773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800">
                  <a:solidFill>
                    <a:srgbClr val="050A30"/>
                  </a:solidFill>
                  <a:latin typeface="Archivo Black"/>
                  <a:ea typeface="Archivo Black"/>
                  <a:cs typeface="Archivo Black"/>
                  <a:sym typeface="Archivo Black"/>
                </a:rPr>
                <a:t>Classifier</a:t>
              </a:r>
              <a:r>
                <a:rPr lang="en" sz="1800">
                  <a:solidFill>
                    <a:srgbClr val="050A30"/>
                  </a:solidFill>
                  <a:latin typeface="Archivo Black"/>
                  <a:ea typeface="Archivo Black"/>
                  <a:cs typeface="Archivo Black"/>
                  <a:sym typeface="Archivo Black"/>
                </a:rPr>
                <a:t> and Sentiment Analysis Improvements</a:t>
              </a:r>
              <a:endParaRPr sz="700"/>
            </a:p>
          </p:txBody>
        </p:sp>
      </p:grpSp>
      <p:grpSp>
        <p:nvGrpSpPr>
          <p:cNvPr id="419" name="Google Shape;419;p46"/>
          <p:cNvGrpSpPr/>
          <p:nvPr/>
        </p:nvGrpSpPr>
        <p:grpSpPr>
          <a:xfrm>
            <a:off x="514350" y="787275"/>
            <a:ext cx="3505275" cy="1109430"/>
            <a:chOff x="0" y="-76200"/>
            <a:chExt cx="9347400" cy="2958480"/>
          </a:xfrm>
        </p:grpSpPr>
        <p:sp>
          <p:nvSpPr>
            <p:cNvPr id="420" name="Google Shape;420;p46"/>
            <p:cNvSpPr txBox="1"/>
            <p:nvPr/>
          </p:nvSpPr>
          <p:spPr>
            <a:xfrm>
              <a:off x="0" y="1010580"/>
              <a:ext cx="9347400" cy="1871700"/>
            </a:xfrm>
            <a:prstGeom prst="rect">
              <a:avLst/>
            </a:prstGeom>
            <a:noFill/>
            <a:ln>
              <a:noFill/>
            </a:ln>
          </p:spPr>
          <p:txBody>
            <a:bodyPr anchorCtr="0" anchor="t" bIns="0" lIns="0" spcFirstLastPara="1" rIns="0" wrap="square" tIns="0">
              <a:spAutoFit/>
            </a:bodyPr>
            <a:lstStyle/>
            <a:p>
              <a:pPr indent="0" lvl="0" marL="0" marR="0" rtl="0" algn="ctr">
                <a:lnSpc>
                  <a:spcPct val="139991"/>
                </a:lnSpc>
                <a:spcBef>
                  <a:spcPts val="0"/>
                </a:spcBef>
                <a:spcAft>
                  <a:spcPts val="0"/>
                </a:spcAft>
                <a:buNone/>
              </a:pPr>
              <a:r>
                <a:rPr lang="en" sz="1200">
                  <a:solidFill>
                    <a:srgbClr val="F4F6FC"/>
                  </a:solidFill>
                  <a:latin typeface="Space Mono"/>
                  <a:ea typeface="Space Mono"/>
                  <a:cs typeface="Space Mono"/>
                  <a:sym typeface="Space Mono"/>
                </a:rPr>
                <a:t>Be able download a copy of more detailed analysis of their hotel and get recommendations on how to improve</a:t>
              </a:r>
              <a:endParaRPr sz="700"/>
            </a:p>
          </p:txBody>
        </p:sp>
        <p:sp>
          <p:nvSpPr>
            <p:cNvPr id="421" name="Google Shape;421;p46"/>
            <p:cNvSpPr txBox="1"/>
            <p:nvPr/>
          </p:nvSpPr>
          <p:spPr>
            <a:xfrm>
              <a:off x="0" y="-76200"/>
              <a:ext cx="93474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800">
                  <a:solidFill>
                    <a:srgbClr val="F4F6FC"/>
                  </a:solidFill>
                  <a:latin typeface="Archivo Black"/>
                  <a:ea typeface="Archivo Black"/>
                  <a:cs typeface="Archivo Black"/>
                  <a:sym typeface="Archivo Black"/>
                </a:rPr>
                <a:t>Download Report of Hotel</a:t>
              </a:r>
              <a:endParaRPr sz="700"/>
            </a:p>
          </p:txBody>
        </p:sp>
      </p:grpSp>
      <p:grpSp>
        <p:nvGrpSpPr>
          <p:cNvPr id="422" name="Google Shape;422;p46"/>
          <p:cNvGrpSpPr/>
          <p:nvPr/>
        </p:nvGrpSpPr>
        <p:grpSpPr>
          <a:xfrm>
            <a:off x="5124324" y="754554"/>
            <a:ext cx="3505275" cy="850793"/>
            <a:chOff x="0" y="-76200"/>
            <a:chExt cx="9347400" cy="2268780"/>
          </a:xfrm>
        </p:grpSpPr>
        <p:sp>
          <p:nvSpPr>
            <p:cNvPr id="423" name="Google Shape;423;p46"/>
            <p:cNvSpPr txBox="1"/>
            <p:nvPr/>
          </p:nvSpPr>
          <p:spPr>
            <a:xfrm>
              <a:off x="0" y="1010580"/>
              <a:ext cx="9347400" cy="1182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200">
                  <a:solidFill>
                    <a:srgbClr val="050A30"/>
                  </a:solidFill>
                  <a:latin typeface="Space Mono"/>
                  <a:ea typeface="Space Mono"/>
                  <a:cs typeface="Space Mono"/>
                  <a:sym typeface="Space Mono"/>
                </a:rPr>
                <a:t>Allow users to compare between hotels side by side</a:t>
              </a:r>
              <a:endParaRPr sz="700"/>
            </a:p>
          </p:txBody>
        </p:sp>
        <p:sp>
          <p:nvSpPr>
            <p:cNvPr id="424" name="Google Shape;424;p46"/>
            <p:cNvSpPr txBox="1"/>
            <p:nvPr/>
          </p:nvSpPr>
          <p:spPr>
            <a:xfrm>
              <a:off x="0" y="-76200"/>
              <a:ext cx="93474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800">
                  <a:solidFill>
                    <a:srgbClr val="050A30"/>
                  </a:solidFill>
                  <a:latin typeface="Archivo Black"/>
                  <a:ea typeface="Archivo Black"/>
                  <a:cs typeface="Archivo Black"/>
                  <a:sym typeface="Archivo Black"/>
                </a:rPr>
                <a:t>Comparison feature</a:t>
              </a:r>
              <a:endParaRPr sz="700"/>
            </a:p>
          </p:txBody>
        </p:sp>
      </p:grpSp>
      <p:grpSp>
        <p:nvGrpSpPr>
          <p:cNvPr id="425" name="Google Shape;425;p46"/>
          <p:cNvGrpSpPr/>
          <p:nvPr/>
        </p:nvGrpSpPr>
        <p:grpSpPr>
          <a:xfrm>
            <a:off x="5124324" y="3381950"/>
            <a:ext cx="3552125" cy="1505692"/>
            <a:chOff x="0" y="-60067"/>
            <a:chExt cx="9472333" cy="4015180"/>
          </a:xfrm>
        </p:grpSpPr>
        <p:sp>
          <p:nvSpPr>
            <p:cNvPr id="426" name="Google Shape;426;p46"/>
            <p:cNvSpPr txBox="1"/>
            <p:nvPr/>
          </p:nvSpPr>
          <p:spPr>
            <a:xfrm>
              <a:off x="0" y="966813"/>
              <a:ext cx="9347400" cy="29883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lang="en">
                  <a:solidFill>
                    <a:srgbClr val="F4F6FC"/>
                  </a:solidFill>
                  <a:latin typeface="Space Mono"/>
                  <a:ea typeface="Space Mono"/>
                  <a:cs typeface="Space Mono"/>
                  <a:sym typeface="Space Mono"/>
                </a:rPr>
                <a:t>Automate scraping process in the website’s backend in order to extract live data from booking.com</a:t>
              </a:r>
              <a:endParaRPr sz="700"/>
            </a:p>
          </p:txBody>
        </p:sp>
        <p:sp>
          <p:nvSpPr>
            <p:cNvPr id="427" name="Google Shape;427;p46"/>
            <p:cNvSpPr txBox="1"/>
            <p:nvPr/>
          </p:nvSpPr>
          <p:spPr>
            <a:xfrm>
              <a:off x="124933" y="-60067"/>
              <a:ext cx="9347400" cy="697800"/>
            </a:xfrm>
            <a:prstGeom prst="rect">
              <a:avLst/>
            </a:prstGeom>
            <a:noFill/>
            <a:ln>
              <a:noFill/>
            </a:ln>
          </p:spPr>
          <p:txBody>
            <a:bodyPr anchorCtr="0" anchor="t" bIns="0" lIns="0" spcFirstLastPara="1" rIns="0" wrap="square" tIns="0">
              <a:spAutoFit/>
            </a:bodyPr>
            <a:lstStyle/>
            <a:p>
              <a:pPr indent="0" lvl="0" marL="0" marR="0" rtl="0" algn="ctr">
                <a:lnSpc>
                  <a:spcPct val="140029"/>
                </a:lnSpc>
                <a:spcBef>
                  <a:spcPts val="0"/>
                </a:spcBef>
                <a:spcAft>
                  <a:spcPts val="0"/>
                </a:spcAft>
                <a:buNone/>
              </a:pPr>
              <a:r>
                <a:rPr lang="en" sz="1700">
                  <a:solidFill>
                    <a:srgbClr val="F4F6FC"/>
                  </a:solidFill>
                  <a:latin typeface="Archivo Black"/>
                  <a:ea typeface="Archivo Black"/>
                  <a:cs typeface="Archivo Black"/>
                  <a:sym typeface="Archivo Black"/>
                </a:rPr>
                <a:t>Live Data</a:t>
              </a:r>
              <a:endParaRPr sz="700"/>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AAD"/>
        </a:solidFill>
      </p:bgPr>
    </p:bg>
    <p:spTree>
      <p:nvGrpSpPr>
        <p:cNvPr id="431" name="Shape 431"/>
        <p:cNvGrpSpPr/>
        <p:nvPr/>
      </p:nvGrpSpPr>
      <p:grpSpPr>
        <a:xfrm>
          <a:off x="0" y="0"/>
          <a:ext cx="0" cy="0"/>
          <a:chOff x="0" y="0"/>
          <a:chExt cx="0" cy="0"/>
        </a:xfrm>
      </p:grpSpPr>
      <p:sp>
        <p:nvSpPr>
          <p:cNvPr id="432" name="Google Shape;432;p47"/>
          <p:cNvSpPr/>
          <p:nvPr/>
        </p:nvSpPr>
        <p:spPr>
          <a:xfrm>
            <a:off x="-863648" y="-18900"/>
            <a:ext cx="7159151" cy="5347638"/>
          </a:xfrm>
          <a:prstGeom prst="rect">
            <a:avLst/>
          </a:pr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3" name="Google Shape;433;p47"/>
          <p:cNvSpPr txBox="1"/>
          <p:nvPr/>
        </p:nvSpPr>
        <p:spPr>
          <a:xfrm>
            <a:off x="711299" y="2060116"/>
            <a:ext cx="3096300" cy="5541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3600">
                <a:solidFill>
                  <a:srgbClr val="050A30"/>
                </a:solidFill>
                <a:latin typeface="Archivo Black"/>
                <a:ea typeface="Archivo Black"/>
                <a:cs typeface="Archivo Black"/>
                <a:sym typeface="Archivo Black"/>
              </a:rPr>
              <a:t>Thank You</a:t>
            </a:r>
            <a:endParaRPr sz="700"/>
          </a:p>
        </p:txBody>
      </p:sp>
      <p:grpSp>
        <p:nvGrpSpPr>
          <p:cNvPr id="434" name="Google Shape;434;p47"/>
          <p:cNvGrpSpPr/>
          <p:nvPr/>
        </p:nvGrpSpPr>
        <p:grpSpPr>
          <a:xfrm>
            <a:off x="4909939" y="-673524"/>
            <a:ext cx="2343010" cy="2338305"/>
            <a:chOff x="0" y="0"/>
            <a:chExt cx="6248026" cy="6235480"/>
          </a:xfrm>
        </p:grpSpPr>
        <p:sp>
          <p:nvSpPr>
            <p:cNvPr id="435" name="Google Shape;435;p47"/>
            <p:cNvSpPr/>
            <p:nvPr/>
          </p:nvSpPr>
          <p:spPr>
            <a:xfrm>
              <a:off x="45755" y="10725"/>
              <a:ext cx="6059657" cy="608681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36" name="Google Shape;436;p47"/>
            <p:cNvPicPr preferRelativeResize="0"/>
            <p:nvPr/>
          </p:nvPicPr>
          <p:blipFill rotWithShape="1">
            <a:blip r:embed="rId3">
              <a:alphaModFix/>
            </a:blip>
            <a:srcRect b="0" l="0" r="0" t="0"/>
            <a:stretch/>
          </p:blipFill>
          <p:spPr>
            <a:xfrm>
              <a:off x="0" y="0"/>
              <a:ext cx="6248026" cy="6235480"/>
            </a:xfrm>
            <a:prstGeom prst="rect">
              <a:avLst/>
            </a:prstGeom>
            <a:noFill/>
            <a:ln>
              <a:noFill/>
            </a:ln>
          </p:spPr>
        </p:pic>
        <p:sp>
          <p:nvSpPr>
            <p:cNvPr id="437" name="Google Shape;437;p47"/>
            <p:cNvSpPr/>
            <p:nvPr/>
          </p:nvSpPr>
          <p:spPr>
            <a:xfrm>
              <a:off x="32175" y="10725"/>
              <a:ext cx="6048870" cy="604884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0" l="-24973" r="-24973"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438" name="Google Shape;438;p47"/>
          <p:cNvGrpSpPr/>
          <p:nvPr/>
        </p:nvGrpSpPr>
        <p:grpSpPr>
          <a:xfrm>
            <a:off x="7372491" y="1239389"/>
            <a:ext cx="2343010" cy="2338305"/>
            <a:chOff x="0" y="0"/>
            <a:chExt cx="6248026" cy="6235480"/>
          </a:xfrm>
        </p:grpSpPr>
        <p:sp>
          <p:nvSpPr>
            <p:cNvPr id="439" name="Google Shape;439;p47"/>
            <p:cNvSpPr/>
            <p:nvPr/>
          </p:nvSpPr>
          <p:spPr>
            <a:xfrm>
              <a:off x="45755" y="10725"/>
              <a:ext cx="6059657" cy="608681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40" name="Google Shape;440;p47"/>
            <p:cNvPicPr preferRelativeResize="0"/>
            <p:nvPr/>
          </p:nvPicPr>
          <p:blipFill rotWithShape="1">
            <a:blip r:embed="rId3">
              <a:alphaModFix/>
            </a:blip>
            <a:srcRect b="0" l="0" r="0" t="0"/>
            <a:stretch/>
          </p:blipFill>
          <p:spPr>
            <a:xfrm>
              <a:off x="0" y="0"/>
              <a:ext cx="6248026" cy="6235480"/>
            </a:xfrm>
            <a:prstGeom prst="rect">
              <a:avLst/>
            </a:prstGeom>
            <a:noFill/>
            <a:ln>
              <a:noFill/>
            </a:ln>
          </p:spPr>
        </p:pic>
        <p:sp>
          <p:nvSpPr>
            <p:cNvPr id="441" name="Google Shape;441;p47"/>
            <p:cNvSpPr/>
            <p:nvPr/>
          </p:nvSpPr>
          <p:spPr>
            <a:xfrm>
              <a:off x="32175" y="10725"/>
              <a:ext cx="6048870" cy="604884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5">
                <a:alphaModFix/>
              </a:blip>
              <a:stretch>
                <a:fillRect b="0" l="-24973" r="-24973"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442" name="Google Shape;442;p47"/>
          <p:cNvGrpSpPr/>
          <p:nvPr/>
        </p:nvGrpSpPr>
        <p:grpSpPr>
          <a:xfrm>
            <a:off x="4909939" y="3152302"/>
            <a:ext cx="2343010" cy="2338305"/>
            <a:chOff x="0" y="0"/>
            <a:chExt cx="6248026" cy="6235480"/>
          </a:xfrm>
        </p:grpSpPr>
        <p:sp>
          <p:nvSpPr>
            <p:cNvPr id="443" name="Google Shape;443;p47"/>
            <p:cNvSpPr/>
            <p:nvPr/>
          </p:nvSpPr>
          <p:spPr>
            <a:xfrm>
              <a:off x="45755" y="10725"/>
              <a:ext cx="6059657" cy="608681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44" name="Google Shape;444;p47"/>
            <p:cNvPicPr preferRelativeResize="0"/>
            <p:nvPr/>
          </p:nvPicPr>
          <p:blipFill rotWithShape="1">
            <a:blip r:embed="rId3">
              <a:alphaModFix/>
            </a:blip>
            <a:srcRect b="0" l="0" r="0" t="0"/>
            <a:stretch/>
          </p:blipFill>
          <p:spPr>
            <a:xfrm>
              <a:off x="0" y="0"/>
              <a:ext cx="6248026" cy="6235480"/>
            </a:xfrm>
            <a:prstGeom prst="rect">
              <a:avLst/>
            </a:prstGeom>
            <a:noFill/>
            <a:ln>
              <a:noFill/>
            </a:ln>
          </p:spPr>
        </p:pic>
        <p:sp>
          <p:nvSpPr>
            <p:cNvPr id="445" name="Google Shape;445;p47"/>
            <p:cNvSpPr/>
            <p:nvPr/>
          </p:nvSpPr>
          <p:spPr>
            <a:xfrm>
              <a:off x="32175" y="10725"/>
              <a:ext cx="6048870" cy="604884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0" l="-24973" r="-24973"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158" name="Shape 158"/>
        <p:cNvGrpSpPr/>
        <p:nvPr/>
      </p:nvGrpSpPr>
      <p:grpSpPr>
        <a:xfrm>
          <a:off x="0" y="0"/>
          <a:ext cx="0" cy="0"/>
          <a:chOff x="0" y="0"/>
          <a:chExt cx="0" cy="0"/>
        </a:xfrm>
      </p:grpSpPr>
      <p:grpSp>
        <p:nvGrpSpPr>
          <p:cNvPr id="159" name="Google Shape;159;p27"/>
          <p:cNvGrpSpPr/>
          <p:nvPr/>
        </p:nvGrpSpPr>
        <p:grpSpPr>
          <a:xfrm>
            <a:off x="894200" y="1151125"/>
            <a:ext cx="3310650" cy="2215694"/>
            <a:chOff x="-251475" y="-733982"/>
            <a:chExt cx="8828400" cy="2466267"/>
          </a:xfrm>
        </p:grpSpPr>
        <p:sp>
          <p:nvSpPr>
            <p:cNvPr id="160" name="Google Shape;160;p27"/>
            <p:cNvSpPr txBox="1"/>
            <p:nvPr/>
          </p:nvSpPr>
          <p:spPr>
            <a:xfrm>
              <a:off x="-251475" y="-77316"/>
              <a:ext cx="7384200" cy="1809600"/>
            </a:xfrm>
            <a:prstGeom prst="rect">
              <a:avLst/>
            </a:prstGeom>
            <a:noFill/>
            <a:ln>
              <a:noFill/>
            </a:ln>
          </p:spPr>
          <p:txBody>
            <a:bodyPr anchorCtr="0" anchor="t" bIns="0" lIns="0" spcFirstLastPara="1" rIns="0" wrap="square" tIns="0">
              <a:spAutoFit/>
            </a:bodyPr>
            <a:lstStyle/>
            <a:p>
              <a:pPr indent="-330200" lvl="0" marL="457200" marR="0" rtl="0" algn="l">
                <a:lnSpc>
                  <a:spcPct val="140034"/>
                </a:lnSpc>
                <a:spcBef>
                  <a:spcPts val="0"/>
                </a:spcBef>
                <a:spcAft>
                  <a:spcPts val="0"/>
                </a:spcAft>
                <a:buSzPts val="1600"/>
                <a:buFont typeface="Space Mono"/>
                <a:buChar char="●"/>
              </a:pPr>
              <a:r>
                <a:rPr lang="en" sz="1600">
                  <a:latin typeface="Space Mono"/>
                  <a:ea typeface="Space Mono"/>
                  <a:cs typeface="Space Mono"/>
                  <a:sym typeface="Space Mono"/>
                </a:rPr>
                <a:t>Allows users to apply filters to filter only reviews relevant to them</a:t>
              </a:r>
              <a:endParaRPr sz="1600">
                <a:latin typeface="Space Mono"/>
                <a:ea typeface="Space Mono"/>
                <a:cs typeface="Space Mono"/>
                <a:sym typeface="Space Mono"/>
              </a:endParaRPr>
            </a:p>
            <a:p>
              <a:pPr indent="-330200" lvl="0" marL="457200" marR="0" rtl="0" algn="l">
                <a:lnSpc>
                  <a:spcPct val="140034"/>
                </a:lnSpc>
                <a:spcBef>
                  <a:spcPts val="0"/>
                </a:spcBef>
                <a:spcAft>
                  <a:spcPts val="0"/>
                </a:spcAft>
                <a:buSzPts val="1600"/>
                <a:buFont typeface="Space Mono"/>
                <a:buChar char="●"/>
              </a:pPr>
              <a:r>
                <a:rPr lang="en" sz="1600">
                  <a:latin typeface="Space Mono"/>
                  <a:ea typeface="Space Mono"/>
                  <a:cs typeface="Space Mono"/>
                  <a:sym typeface="Space Mono"/>
                </a:rPr>
                <a:t>Detailed Analysis </a:t>
              </a:r>
              <a:endParaRPr sz="1600">
                <a:latin typeface="Space Mono"/>
                <a:ea typeface="Space Mono"/>
                <a:cs typeface="Space Mono"/>
                <a:sym typeface="Space Mono"/>
              </a:endParaRPr>
            </a:p>
          </p:txBody>
        </p:sp>
        <p:sp>
          <p:nvSpPr>
            <p:cNvPr id="161" name="Google Shape;161;p27"/>
            <p:cNvSpPr txBox="1"/>
            <p:nvPr/>
          </p:nvSpPr>
          <p:spPr>
            <a:xfrm>
              <a:off x="-251475" y="-733982"/>
              <a:ext cx="8828400" cy="2742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1600">
                  <a:solidFill>
                    <a:srgbClr val="050A30"/>
                  </a:solidFill>
                  <a:latin typeface="Archivo Black"/>
                  <a:ea typeface="Archivo Black"/>
                  <a:cs typeface="Archivo Black"/>
                  <a:sym typeface="Archivo Black"/>
                </a:rPr>
                <a:t>What           does</a:t>
              </a:r>
              <a:endParaRPr sz="700"/>
            </a:p>
          </p:txBody>
        </p:sp>
      </p:grpSp>
      <p:sp>
        <p:nvSpPr>
          <p:cNvPr id="162" name="Google Shape;162;p27"/>
          <p:cNvSpPr/>
          <p:nvPr/>
        </p:nvSpPr>
        <p:spPr>
          <a:xfrm>
            <a:off x="8003377" y="-357187"/>
            <a:ext cx="1252544" cy="6286500"/>
          </a:xfrm>
          <a:custGeom>
            <a:rect b="b" l="l" r="r" t="t"/>
            <a:pathLst>
              <a:path extrusionOk="0" h="2855435" w="568927">
                <a:moveTo>
                  <a:pt x="0" y="0"/>
                </a:moveTo>
                <a:lnTo>
                  <a:pt x="568927" y="0"/>
                </a:lnTo>
                <a:lnTo>
                  <a:pt x="568927" y="2855435"/>
                </a:lnTo>
                <a:lnTo>
                  <a:pt x="0" y="2855435"/>
                </a:lnTo>
                <a:close/>
              </a:path>
            </a:pathLst>
          </a:custGeom>
          <a:solidFill>
            <a:srgbClr val="050A30"/>
          </a:solidFill>
          <a:ln>
            <a:noFill/>
          </a:ln>
        </p:spPr>
      </p:sp>
      <p:grpSp>
        <p:nvGrpSpPr>
          <p:cNvPr id="163" name="Google Shape;163;p27"/>
          <p:cNvGrpSpPr/>
          <p:nvPr/>
        </p:nvGrpSpPr>
        <p:grpSpPr>
          <a:xfrm>
            <a:off x="4907341" y="207352"/>
            <a:ext cx="3722309" cy="4866143"/>
            <a:chOff x="0" y="0"/>
            <a:chExt cx="9926156" cy="12976381"/>
          </a:xfrm>
        </p:grpSpPr>
        <p:pic>
          <p:nvPicPr>
            <p:cNvPr id="164" name="Google Shape;164;p27"/>
            <p:cNvPicPr preferRelativeResize="0"/>
            <p:nvPr/>
          </p:nvPicPr>
          <p:blipFill rotWithShape="1">
            <a:blip r:embed="rId3">
              <a:alphaModFix/>
            </a:blip>
            <a:srcRect b="0" l="0" r="0" t="0"/>
            <a:stretch/>
          </p:blipFill>
          <p:spPr>
            <a:xfrm>
              <a:off x="0" y="0"/>
              <a:ext cx="9926156" cy="12976381"/>
            </a:xfrm>
            <a:prstGeom prst="rect">
              <a:avLst/>
            </a:prstGeom>
            <a:noFill/>
            <a:ln>
              <a:noFill/>
            </a:ln>
          </p:spPr>
        </p:pic>
        <p:sp>
          <p:nvSpPr>
            <p:cNvPr id="165" name="Google Shape;165;p27"/>
            <p:cNvSpPr/>
            <p:nvPr/>
          </p:nvSpPr>
          <p:spPr>
            <a:xfrm>
              <a:off x="228111" y="206807"/>
              <a:ext cx="9264682" cy="1227938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66" name="Google Shape;166;p27"/>
          <p:cNvGrpSpPr/>
          <p:nvPr/>
        </p:nvGrpSpPr>
        <p:grpSpPr>
          <a:xfrm>
            <a:off x="5408613" y="1011750"/>
            <a:ext cx="2623613" cy="661954"/>
            <a:chOff x="0" y="573342"/>
            <a:chExt cx="6996300" cy="1765210"/>
          </a:xfrm>
        </p:grpSpPr>
        <p:sp>
          <p:nvSpPr>
            <p:cNvPr id="167" name="Google Shape;167;p27"/>
            <p:cNvSpPr txBox="1"/>
            <p:nvPr/>
          </p:nvSpPr>
          <p:spPr>
            <a:xfrm>
              <a:off x="0" y="573342"/>
              <a:ext cx="6996300" cy="1477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3600" u="none" cap="none" strike="noStrike">
                  <a:solidFill>
                    <a:srgbClr val="F4F6FC"/>
                  </a:solidFill>
                  <a:latin typeface="Archivo Black"/>
                  <a:ea typeface="Archivo Black"/>
                  <a:cs typeface="Archivo Black"/>
                  <a:sym typeface="Archivo Black"/>
                </a:rPr>
                <a:t>Solution</a:t>
              </a:r>
              <a:endParaRPr sz="700"/>
            </a:p>
          </p:txBody>
        </p:sp>
        <p:sp>
          <p:nvSpPr>
            <p:cNvPr id="168" name="Google Shape;168;p27"/>
            <p:cNvSpPr txBox="1"/>
            <p:nvPr/>
          </p:nvSpPr>
          <p:spPr>
            <a:xfrm>
              <a:off x="0" y="2051152"/>
              <a:ext cx="6996300" cy="287400"/>
            </a:xfrm>
            <a:prstGeom prst="rect">
              <a:avLst/>
            </a:prstGeom>
            <a:no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t/>
              </a:r>
              <a:endParaRPr sz="700"/>
            </a:p>
          </p:txBody>
        </p:sp>
      </p:grpSp>
      <p:pic>
        <p:nvPicPr>
          <p:cNvPr id="169" name="Google Shape;169;p27"/>
          <p:cNvPicPr preferRelativeResize="0"/>
          <p:nvPr/>
        </p:nvPicPr>
        <p:blipFill rotWithShape="1">
          <a:blip r:embed="rId4">
            <a:alphaModFix/>
          </a:blip>
          <a:srcRect b="0" l="0" r="0" t="0"/>
          <a:stretch/>
        </p:blipFill>
        <p:spPr>
          <a:xfrm>
            <a:off x="431222" y="1076462"/>
            <a:ext cx="253087" cy="332215"/>
          </a:xfrm>
          <a:prstGeom prst="rect">
            <a:avLst/>
          </a:prstGeom>
          <a:noFill/>
          <a:ln>
            <a:noFill/>
          </a:ln>
        </p:spPr>
      </p:pic>
      <p:sp>
        <p:nvSpPr>
          <p:cNvPr id="170" name="Google Shape;170;p27"/>
          <p:cNvSpPr/>
          <p:nvPr/>
        </p:nvSpPr>
        <p:spPr>
          <a:xfrm>
            <a:off x="5378470" y="3007872"/>
            <a:ext cx="2779738" cy="1563758"/>
          </a:xfrm>
          <a:custGeom>
            <a:rect b="b" l="l" r="r" t="t"/>
            <a:pathLst>
              <a:path extrusionOk="0"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rotWithShape="1">
            <a:blip r:embed="rId5">
              <a:alphaModFix/>
            </a:blip>
            <a:stretch>
              <a:fillRect b="17" l="-9150" r="-9139"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1" name="Google Shape;171;p27"/>
          <p:cNvSpPr txBox="1"/>
          <p:nvPr/>
        </p:nvSpPr>
        <p:spPr>
          <a:xfrm>
            <a:off x="5430341" y="1743438"/>
            <a:ext cx="2529900" cy="828300"/>
          </a:xfrm>
          <a:prstGeom prst="rect">
            <a:avLst/>
          </a:prstGeom>
          <a:noFill/>
          <a:ln>
            <a:noFill/>
          </a:ln>
        </p:spPr>
        <p:txBody>
          <a:bodyPr anchorCtr="0" anchor="t" bIns="91425" lIns="91425" spcFirstLastPara="1" rIns="91425" wrap="square" tIns="91425">
            <a:spAutoFit/>
          </a:bodyPr>
          <a:lstStyle/>
          <a:p>
            <a:pPr indent="0" lvl="0" marL="0" rtl="0" algn="l">
              <a:lnSpc>
                <a:spcPct val="140045"/>
              </a:lnSpc>
              <a:spcBef>
                <a:spcPts val="0"/>
              </a:spcBef>
              <a:spcAft>
                <a:spcPts val="0"/>
              </a:spcAft>
              <a:buNone/>
            </a:pPr>
            <a:r>
              <a:rPr lang="en" sz="1100">
                <a:solidFill>
                  <a:schemeClr val="lt1"/>
                </a:solidFill>
                <a:latin typeface="Space Mono"/>
                <a:ea typeface="Space Mono"/>
                <a:cs typeface="Space Mono"/>
                <a:sym typeface="Space Mono"/>
              </a:rPr>
              <a:t>One stop application for users to get insights on hotels in Singapore</a:t>
            </a:r>
            <a:endParaRPr>
              <a:solidFill>
                <a:schemeClr val="lt1"/>
              </a:solidFill>
              <a:latin typeface="Calibri"/>
              <a:ea typeface="Calibri"/>
              <a:cs typeface="Calibri"/>
              <a:sym typeface="Calibri"/>
            </a:endParaRPr>
          </a:p>
        </p:txBody>
      </p:sp>
      <p:pic>
        <p:nvPicPr>
          <p:cNvPr id="172" name="Google Shape;172;p27"/>
          <p:cNvPicPr preferRelativeResize="0"/>
          <p:nvPr/>
        </p:nvPicPr>
        <p:blipFill>
          <a:blip r:embed="rId6">
            <a:alphaModFix/>
          </a:blip>
          <a:stretch>
            <a:fillRect/>
          </a:stretch>
        </p:blipFill>
        <p:spPr>
          <a:xfrm>
            <a:off x="1560350" y="1138650"/>
            <a:ext cx="603674" cy="20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176" name="Shape 176"/>
        <p:cNvGrpSpPr/>
        <p:nvPr/>
      </p:nvGrpSpPr>
      <p:grpSpPr>
        <a:xfrm>
          <a:off x="0" y="0"/>
          <a:ext cx="0" cy="0"/>
          <a:chOff x="0" y="0"/>
          <a:chExt cx="0" cy="0"/>
        </a:xfrm>
      </p:grpSpPr>
      <p:sp>
        <p:nvSpPr>
          <p:cNvPr id="177" name="Google Shape;177;p28"/>
          <p:cNvSpPr/>
          <p:nvPr/>
        </p:nvSpPr>
        <p:spPr>
          <a:xfrm>
            <a:off x="-631035" y="4110173"/>
            <a:ext cx="11644362" cy="1586566"/>
          </a:xfrm>
          <a:custGeom>
            <a:rect b="b" l="l" r="r" t="t"/>
            <a:pathLst>
              <a:path extrusionOk="0" h="720348" w="5286884">
                <a:moveTo>
                  <a:pt x="0" y="0"/>
                </a:moveTo>
                <a:lnTo>
                  <a:pt x="5286884" y="0"/>
                </a:lnTo>
                <a:lnTo>
                  <a:pt x="5286884" y="720348"/>
                </a:lnTo>
                <a:lnTo>
                  <a:pt x="0" y="720348"/>
                </a:lnTo>
                <a:close/>
              </a:path>
            </a:pathLst>
          </a:custGeom>
          <a:solidFill>
            <a:srgbClr val="12229D"/>
          </a:solidFill>
          <a:ln>
            <a:noFill/>
          </a:ln>
        </p:spPr>
      </p:sp>
      <p:grpSp>
        <p:nvGrpSpPr>
          <p:cNvPr id="178" name="Google Shape;178;p28"/>
          <p:cNvGrpSpPr/>
          <p:nvPr/>
        </p:nvGrpSpPr>
        <p:grpSpPr>
          <a:xfrm>
            <a:off x="3670174" y="-163900"/>
            <a:ext cx="5829546" cy="5775450"/>
            <a:chOff x="0" y="0"/>
            <a:chExt cx="20262585" cy="15401199"/>
          </a:xfrm>
        </p:grpSpPr>
        <p:pic>
          <p:nvPicPr>
            <p:cNvPr id="179" name="Google Shape;179;p28"/>
            <p:cNvPicPr preferRelativeResize="0"/>
            <p:nvPr/>
          </p:nvPicPr>
          <p:blipFill rotWithShape="1">
            <a:blip r:embed="rId3">
              <a:alphaModFix/>
            </a:blip>
            <a:srcRect b="0" l="0" r="0" t="0"/>
            <a:stretch/>
          </p:blipFill>
          <p:spPr>
            <a:xfrm>
              <a:off x="0" y="0"/>
              <a:ext cx="20262585" cy="15401199"/>
            </a:xfrm>
            <a:prstGeom prst="rect">
              <a:avLst/>
            </a:prstGeom>
            <a:noFill/>
            <a:ln>
              <a:noFill/>
            </a:ln>
          </p:spPr>
        </p:pic>
        <p:sp>
          <p:nvSpPr>
            <p:cNvPr id="180" name="Google Shape;180;p28"/>
            <p:cNvSpPr/>
            <p:nvPr/>
          </p:nvSpPr>
          <p:spPr>
            <a:xfrm>
              <a:off x="559020" y="374335"/>
              <a:ext cx="19091070" cy="14260368"/>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181" name="Google Shape;181;p28"/>
          <p:cNvGrpSpPr/>
          <p:nvPr/>
        </p:nvGrpSpPr>
        <p:grpSpPr>
          <a:xfrm>
            <a:off x="4506825" y="696650"/>
            <a:ext cx="4636465" cy="1926288"/>
            <a:chOff x="30" y="66673"/>
            <a:chExt cx="15921927" cy="5136767"/>
          </a:xfrm>
        </p:grpSpPr>
        <p:sp>
          <p:nvSpPr>
            <p:cNvPr id="182" name="Google Shape;182;p28"/>
            <p:cNvSpPr txBox="1"/>
            <p:nvPr/>
          </p:nvSpPr>
          <p:spPr>
            <a:xfrm>
              <a:off x="57" y="66673"/>
              <a:ext cx="15921900" cy="1477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 sz="3600">
                  <a:solidFill>
                    <a:srgbClr val="F4F6FC"/>
                  </a:solidFill>
                  <a:latin typeface="Archivo Black"/>
                  <a:ea typeface="Archivo Black"/>
                  <a:cs typeface="Archivo Black"/>
                  <a:sym typeface="Archivo Black"/>
                </a:rPr>
                <a:t>Target </a:t>
              </a:r>
              <a:r>
                <a:rPr b="0" i="0" lang="en" sz="3600" u="none" cap="none" strike="noStrike">
                  <a:solidFill>
                    <a:srgbClr val="F4F6FC"/>
                  </a:solidFill>
                  <a:latin typeface="Archivo Black"/>
                  <a:ea typeface="Archivo Black"/>
                  <a:cs typeface="Archivo Black"/>
                  <a:sym typeface="Archivo Black"/>
                </a:rPr>
                <a:t>Audience</a:t>
              </a:r>
              <a:endParaRPr sz="700"/>
            </a:p>
          </p:txBody>
        </p:sp>
        <p:sp>
          <p:nvSpPr>
            <p:cNvPr id="183" name="Google Shape;183;p28"/>
            <p:cNvSpPr txBox="1"/>
            <p:nvPr/>
          </p:nvSpPr>
          <p:spPr>
            <a:xfrm>
              <a:off x="30" y="2002140"/>
              <a:ext cx="13669500" cy="3201300"/>
            </a:xfrm>
            <a:prstGeom prst="rect">
              <a:avLst/>
            </a:prstGeom>
            <a:noFill/>
            <a:ln>
              <a:noFill/>
            </a:ln>
          </p:spPr>
          <p:txBody>
            <a:bodyPr anchorCtr="0" anchor="t" bIns="0" lIns="0" spcFirstLastPara="1" rIns="0" wrap="square" tIns="0">
              <a:spAutoFit/>
            </a:bodyPr>
            <a:lstStyle/>
            <a:p>
              <a:pPr indent="0" lvl="0" marL="0" marR="0" rtl="0" algn="l">
                <a:lnSpc>
                  <a:spcPct val="139980"/>
                </a:lnSpc>
                <a:spcBef>
                  <a:spcPts val="0"/>
                </a:spcBef>
                <a:spcAft>
                  <a:spcPts val="0"/>
                </a:spcAft>
                <a:buNone/>
              </a:pPr>
              <a:r>
                <a:rPr lang="en" sz="1500">
                  <a:solidFill>
                    <a:srgbClr val="F4F6FC"/>
                  </a:solidFill>
                  <a:latin typeface="Space Mono"/>
                  <a:ea typeface="Space Mono"/>
                  <a:cs typeface="Space Mono"/>
                  <a:sym typeface="Space Mono"/>
                </a:rPr>
                <a:t>F</a:t>
              </a:r>
              <a:r>
                <a:rPr lang="en" sz="1500">
                  <a:solidFill>
                    <a:srgbClr val="F4F6FC"/>
                  </a:solidFill>
                  <a:latin typeface="Space Mono"/>
                  <a:ea typeface="Space Mono"/>
                  <a:cs typeface="Space Mono"/>
                  <a:sym typeface="Space Mono"/>
                </a:rPr>
                <a:t>irst time travellers who are visiting Singapore and is currently searching for </a:t>
              </a:r>
              <a:r>
                <a:rPr lang="en" sz="1500">
                  <a:solidFill>
                    <a:srgbClr val="F4F6FC"/>
                  </a:solidFill>
                  <a:latin typeface="Space Mono"/>
                  <a:ea typeface="Space Mono"/>
                  <a:cs typeface="Space Mono"/>
                  <a:sym typeface="Space Mono"/>
                </a:rPr>
                <a:t>accommodation.</a:t>
              </a:r>
              <a:endParaRPr sz="1500"/>
            </a:p>
          </p:txBody>
        </p:sp>
      </p:grpSp>
      <p:sp>
        <p:nvSpPr>
          <p:cNvPr id="184" name="Google Shape;184;p28"/>
          <p:cNvSpPr/>
          <p:nvPr/>
        </p:nvSpPr>
        <p:spPr>
          <a:xfrm>
            <a:off x="515319" y="511963"/>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4">
              <a:alphaModFix/>
            </a:blip>
            <a:stretch>
              <a:fillRect b="0" l="-115387" r="-9609"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85" name="Google Shape;185;p28"/>
          <p:cNvPicPr preferRelativeResize="0"/>
          <p:nvPr/>
        </p:nvPicPr>
        <p:blipFill>
          <a:blip r:embed="rId5">
            <a:alphaModFix/>
          </a:blip>
          <a:stretch>
            <a:fillRect/>
          </a:stretch>
        </p:blipFill>
        <p:spPr>
          <a:xfrm>
            <a:off x="4947249" y="2777999"/>
            <a:ext cx="3275400" cy="226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0A30"/>
        </a:solidFill>
      </p:bgPr>
    </p:bg>
    <p:spTree>
      <p:nvGrpSpPr>
        <p:cNvPr id="189" name="Shape 189"/>
        <p:cNvGrpSpPr/>
        <p:nvPr/>
      </p:nvGrpSpPr>
      <p:grpSpPr>
        <a:xfrm>
          <a:off x="0" y="0"/>
          <a:ext cx="0" cy="0"/>
          <a:chOff x="0" y="0"/>
          <a:chExt cx="0" cy="0"/>
        </a:xfrm>
      </p:grpSpPr>
      <p:sp>
        <p:nvSpPr>
          <p:cNvPr id="190" name="Google Shape;190;p29"/>
          <p:cNvSpPr/>
          <p:nvPr/>
        </p:nvSpPr>
        <p:spPr>
          <a:xfrm>
            <a:off x="8003377" y="-357187"/>
            <a:ext cx="1252544" cy="6286500"/>
          </a:xfrm>
          <a:custGeom>
            <a:rect b="b" l="l" r="r" t="t"/>
            <a:pathLst>
              <a:path extrusionOk="0" h="2855435" w="568927">
                <a:moveTo>
                  <a:pt x="0" y="0"/>
                </a:moveTo>
                <a:lnTo>
                  <a:pt x="568927" y="0"/>
                </a:lnTo>
                <a:lnTo>
                  <a:pt x="568927" y="2855435"/>
                </a:lnTo>
                <a:lnTo>
                  <a:pt x="0" y="2855435"/>
                </a:lnTo>
                <a:close/>
              </a:path>
            </a:pathLst>
          </a:custGeom>
          <a:solidFill>
            <a:srgbClr val="004AAD"/>
          </a:solidFill>
          <a:ln>
            <a:noFill/>
          </a:ln>
        </p:spPr>
      </p:sp>
      <p:grpSp>
        <p:nvGrpSpPr>
          <p:cNvPr id="191" name="Google Shape;191;p29"/>
          <p:cNvGrpSpPr/>
          <p:nvPr/>
        </p:nvGrpSpPr>
        <p:grpSpPr>
          <a:xfrm>
            <a:off x="3986700" y="405975"/>
            <a:ext cx="4871503" cy="4051724"/>
            <a:chOff x="0" y="0"/>
            <a:chExt cx="14215067" cy="10804597"/>
          </a:xfrm>
        </p:grpSpPr>
        <p:pic>
          <p:nvPicPr>
            <p:cNvPr id="192" name="Google Shape;192;p29"/>
            <p:cNvPicPr preferRelativeResize="0"/>
            <p:nvPr/>
          </p:nvPicPr>
          <p:blipFill rotWithShape="1">
            <a:blip r:embed="rId3">
              <a:alphaModFix/>
            </a:blip>
            <a:srcRect b="0" l="0" r="0" t="0"/>
            <a:stretch/>
          </p:blipFill>
          <p:spPr>
            <a:xfrm>
              <a:off x="0" y="0"/>
              <a:ext cx="14215067" cy="10804597"/>
            </a:xfrm>
            <a:prstGeom prst="rect">
              <a:avLst/>
            </a:prstGeom>
            <a:noFill/>
            <a:ln>
              <a:noFill/>
            </a:ln>
          </p:spPr>
        </p:pic>
        <p:sp>
          <p:nvSpPr>
            <p:cNvPr id="193" name="Google Shape;193;p29"/>
            <p:cNvSpPr/>
            <p:nvPr/>
          </p:nvSpPr>
          <p:spPr>
            <a:xfrm>
              <a:off x="392176" y="262612"/>
              <a:ext cx="13393199" cy="10004257"/>
            </a:xfrm>
            <a:prstGeom prst="rect">
              <a:avLst/>
            </a:pr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94" name="Google Shape;194;p29"/>
          <p:cNvSpPr txBox="1"/>
          <p:nvPr/>
        </p:nvSpPr>
        <p:spPr>
          <a:xfrm>
            <a:off x="4605248" y="1951300"/>
            <a:ext cx="3825900" cy="461700"/>
          </a:xfrm>
          <a:prstGeom prst="rect">
            <a:avLst/>
          </a:prstGeom>
          <a:noFill/>
          <a:ln>
            <a:noFill/>
          </a:ln>
        </p:spPr>
        <p:txBody>
          <a:bodyPr anchorCtr="0" anchor="t" bIns="0" lIns="0" spcFirstLastPara="1" rIns="0" wrap="square" tIns="0">
            <a:spAutoFit/>
          </a:bodyPr>
          <a:lstStyle/>
          <a:p>
            <a:pPr indent="0" lvl="0" marL="0" marR="0" rtl="0" algn="l">
              <a:lnSpc>
                <a:spcPct val="110005"/>
              </a:lnSpc>
              <a:spcBef>
                <a:spcPts val="0"/>
              </a:spcBef>
              <a:spcAft>
                <a:spcPts val="0"/>
              </a:spcAft>
              <a:buNone/>
            </a:pPr>
            <a:r>
              <a:rPr lang="en" sz="3000">
                <a:solidFill>
                  <a:srgbClr val="050A30"/>
                </a:solidFill>
                <a:latin typeface="Archivo Black"/>
                <a:ea typeface="Archivo Black"/>
                <a:cs typeface="Archivo Black"/>
                <a:sym typeface="Archivo Black"/>
              </a:rPr>
              <a:t>Stages of project</a:t>
            </a:r>
            <a:endParaRPr sz="400"/>
          </a:p>
        </p:txBody>
      </p:sp>
      <p:grpSp>
        <p:nvGrpSpPr>
          <p:cNvPr id="195" name="Google Shape;195;p29"/>
          <p:cNvGrpSpPr/>
          <p:nvPr/>
        </p:nvGrpSpPr>
        <p:grpSpPr>
          <a:xfrm>
            <a:off x="718627" y="1134371"/>
            <a:ext cx="2153025" cy="530748"/>
            <a:chOff x="-1219200" y="-1885950"/>
            <a:chExt cx="5741400" cy="1415329"/>
          </a:xfrm>
        </p:grpSpPr>
        <p:sp>
          <p:nvSpPr>
            <p:cNvPr id="196" name="Google Shape;196;p29"/>
            <p:cNvSpPr txBox="1"/>
            <p:nvPr/>
          </p:nvSpPr>
          <p:spPr>
            <a:xfrm>
              <a:off x="-1219200" y="-1045121"/>
              <a:ext cx="5741400" cy="5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a:solidFill>
                    <a:srgbClr val="CAE8FF"/>
                  </a:solidFill>
                  <a:latin typeface="Archivo Black"/>
                  <a:ea typeface="Archivo Black"/>
                  <a:cs typeface="Archivo Black"/>
                  <a:sym typeface="Archivo Black"/>
                </a:rPr>
                <a:t>Data Scraping</a:t>
              </a:r>
              <a:endParaRPr sz="700"/>
            </a:p>
          </p:txBody>
        </p:sp>
        <p:sp>
          <p:nvSpPr>
            <p:cNvPr id="197" name="Google Shape;197;p29"/>
            <p:cNvSpPr txBox="1"/>
            <p:nvPr/>
          </p:nvSpPr>
          <p:spPr>
            <a:xfrm>
              <a:off x="-1219200" y="-1885950"/>
              <a:ext cx="57414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600">
                  <a:solidFill>
                    <a:srgbClr val="F4F6FC"/>
                  </a:solidFill>
                  <a:latin typeface="Space Mono"/>
                  <a:ea typeface="Space Mono"/>
                  <a:cs typeface="Space Mono"/>
                  <a:sym typeface="Space Mono"/>
                </a:rPr>
                <a:t>Stage 2</a:t>
              </a:r>
              <a:endParaRPr sz="700"/>
            </a:p>
          </p:txBody>
        </p:sp>
      </p:grpSp>
      <p:grpSp>
        <p:nvGrpSpPr>
          <p:cNvPr id="198" name="Google Shape;198;p29"/>
          <p:cNvGrpSpPr/>
          <p:nvPr/>
        </p:nvGrpSpPr>
        <p:grpSpPr>
          <a:xfrm>
            <a:off x="718625" y="2040026"/>
            <a:ext cx="3199613" cy="549662"/>
            <a:chOff x="-1219205" y="-2089150"/>
            <a:chExt cx="8532300" cy="1465766"/>
          </a:xfrm>
        </p:grpSpPr>
        <p:sp>
          <p:nvSpPr>
            <p:cNvPr id="199" name="Google Shape;199;p29"/>
            <p:cNvSpPr txBox="1"/>
            <p:nvPr/>
          </p:nvSpPr>
          <p:spPr>
            <a:xfrm>
              <a:off x="-1219205" y="-1197884"/>
              <a:ext cx="8532300" cy="5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a:solidFill>
                    <a:srgbClr val="CAE8FF"/>
                  </a:solidFill>
                  <a:latin typeface="Archivo Black"/>
                  <a:ea typeface="Archivo Black"/>
                  <a:cs typeface="Archivo Black"/>
                  <a:sym typeface="Archivo Black"/>
                </a:rPr>
                <a:t>Data Cleaning/Pre-processing</a:t>
              </a:r>
              <a:endParaRPr sz="700"/>
            </a:p>
          </p:txBody>
        </p:sp>
        <p:sp>
          <p:nvSpPr>
            <p:cNvPr id="200" name="Google Shape;200;p29"/>
            <p:cNvSpPr txBox="1"/>
            <p:nvPr/>
          </p:nvSpPr>
          <p:spPr>
            <a:xfrm>
              <a:off x="-1219200" y="-2089150"/>
              <a:ext cx="57414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600">
                  <a:solidFill>
                    <a:srgbClr val="F4F6FC"/>
                  </a:solidFill>
                  <a:latin typeface="Space Mono"/>
                  <a:ea typeface="Space Mono"/>
                  <a:cs typeface="Space Mono"/>
                  <a:sym typeface="Space Mono"/>
                </a:rPr>
                <a:t>Stage 3</a:t>
              </a:r>
              <a:endParaRPr sz="700"/>
            </a:p>
          </p:txBody>
        </p:sp>
      </p:grpSp>
      <p:grpSp>
        <p:nvGrpSpPr>
          <p:cNvPr id="201" name="Google Shape;201;p29"/>
          <p:cNvGrpSpPr/>
          <p:nvPr/>
        </p:nvGrpSpPr>
        <p:grpSpPr>
          <a:xfrm>
            <a:off x="718587" y="222296"/>
            <a:ext cx="2727165" cy="529581"/>
            <a:chOff x="-1219200" y="-1682750"/>
            <a:chExt cx="5741400" cy="1412215"/>
          </a:xfrm>
        </p:grpSpPr>
        <p:sp>
          <p:nvSpPr>
            <p:cNvPr id="202" name="Google Shape;202;p29"/>
            <p:cNvSpPr txBox="1"/>
            <p:nvPr/>
          </p:nvSpPr>
          <p:spPr>
            <a:xfrm>
              <a:off x="-1219200" y="-845035"/>
              <a:ext cx="5741400" cy="5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a:solidFill>
                    <a:srgbClr val="CAE8FF"/>
                  </a:solidFill>
                  <a:latin typeface="Archivo Black"/>
                  <a:ea typeface="Archivo Black"/>
                  <a:cs typeface="Archivo Black"/>
                  <a:sym typeface="Archivo Black"/>
                </a:rPr>
                <a:t>Data Crawling For Links</a:t>
              </a:r>
              <a:endParaRPr sz="700"/>
            </a:p>
          </p:txBody>
        </p:sp>
        <p:sp>
          <p:nvSpPr>
            <p:cNvPr id="203" name="Google Shape;203;p29"/>
            <p:cNvSpPr txBox="1"/>
            <p:nvPr/>
          </p:nvSpPr>
          <p:spPr>
            <a:xfrm>
              <a:off x="-1219200" y="-1682750"/>
              <a:ext cx="57414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600">
                  <a:solidFill>
                    <a:srgbClr val="F4F6FC"/>
                  </a:solidFill>
                  <a:latin typeface="Space Mono"/>
                  <a:ea typeface="Space Mono"/>
                  <a:cs typeface="Space Mono"/>
                  <a:sym typeface="Space Mono"/>
                </a:rPr>
                <a:t>Stage 1</a:t>
              </a:r>
              <a:endParaRPr sz="700"/>
            </a:p>
          </p:txBody>
        </p:sp>
      </p:grpSp>
      <p:sp>
        <p:nvSpPr>
          <p:cNvPr id="204" name="Google Shape;204;p29"/>
          <p:cNvSpPr/>
          <p:nvPr/>
        </p:nvSpPr>
        <p:spPr>
          <a:xfrm>
            <a:off x="587365" y="-310009"/>
            <a:ext cx="4762" cy="5763518"/>
          </a:xfrm>
          <a:prstGeom prst="rect">
            <a:avLst/>
          </a:pr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5" name="Google Shape;205;p29"/>
          <p:cNvSpPr/>
          <p:nvPr/>
        </p:nvSpPr>
        <p:spPr>
          <a:xfrm>
            <a:off x="557368" y="2413011"/>
            <a:ext cx="63217" cy="63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6" name="Google Shape;206;p29"/>
          <p:cNvSpPr/>
          <p:nvPr/>
        </p:nvSpPr>
        <p:spPr>
          <a:xfrm>
            <a:off x="557368" y="600731"/>
            <a:ext cx="63217" cy="63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7" name="Google Shape;207;p29"/>
          <p:cNvSpPr/>
          <p:nvPr/>
        </p:nvSpPr>
        <p:spPr>
          <a:xfrm>
            <a:off x="557368" y="1506871"/>
            <a:ext cx="63217" cy="63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8" name="Google Shape;208;p29"/>
          <p:cNvSpPr/>
          <p:nvPr/>
        </p:nvSpPr>
        <p:spPr>
          <a:xfrm>
            <a:off x="557368" y="3319150"/>
            <a:ext cx="63217" cy="63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29"/>
          <p:cNvSpPr/>
          <p:nvPr/>
        </p:nvSpPr>
        <p:spPr>
          <a:xfrm>
            <a:off x="557368" y="4233550"/>
            <a:ext cx="63217" cy="63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6F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10" name="Google Shape;210;p29"/>
          <p:cNvGrpSpPr/>
          <p:nvPr/>
        </p:nvGrpSpPr>
        <p:grpSpPr>
          <a:xfrm>
            <a:off x="718625" y="2954425"/>
            <a:ext cx="3199613" cy="549662"/>
            <a:chOff x="-1219205" y="-2089150"/>
            <a:chExt cx="8532300" cy="1465766"/>
          </a:xfrm>
        </p:grpSpPr>
        <p:sp>
          <p:nvSpPr>
            <p:cNvPr id="211" name="Google Shape;211;p29"/>
            <p:cNvSpPr txBox="1"/>
            <p:nvPr/>
          </p:nvSpPr>
          <p:spPr>
            <a:xfrm>
              <a:off x="-1219205" y="-1197884"/>
              <a:ext cx="8532300" cy="5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a:solidFill>
                    <a:srgbClr val="CAE8FF"/>
                  </a:solidFill>
                  <a:latin typeface="Archivo Black"/>
                  <a:ea typeface="Archivo Black"/>
                  <a:cs typeface="Archivo Black"/>
                  <a:sym typeface="Archivo Black"/>
                </a:rPr>
                <a:t>Data Analytics</a:t>
              </a:r>
              <a:endParaRPr sz="700"/>
            </a:p>
          </p:txBody>
        </p:sp>
        <p:sp>
          <p:nvSpPr>
            <p:cNvPr id="212" name="Google Shape;212;p29"/>
            <p:cNvSpPr txBox="1"/>
            <p:nvPr/>
          </p:nvSpPr>
          <p:spPr>
            <a:xfrm>
              <a:off x="-1219200" y="-2089150"/>
              <a:ext cx="57414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600">
                  <a:solidFill>
                    <a:srgbClr val="F4F6FC"/>
                  </a:solidFill>
                  <a:latin typeface="Space Mono"/>
                  <a:ea typeface="Space Mono"/>
                  <a:cs typeface="Space Mono"/>
                  <a:sym typeface="Space Mono"/>
                </a:rPr>
                <a:t>Stage 4</a:t>
              </a:r>
              <a:endParaRPr sz="700"/>
            </a:p>
          </p:txBody>
        </p:sp>
      </p:grpSp>
      <p:grpSp>
        <p:nvGrpSpPr>
          <p:cNvPr id="213" name="Google Shape;213;p29"/>
          <p:cNvGrpSpPr/>
          <p:nvPr/>
        </p:nvGrpSpPr>
        <p:grpSpPr>
          <a:xfrm>
            <a:off x="718625" y="3868825"/>
            <a:ext cx="3199613" cy="549662"/>
            <a:chOff x="-1422405" y="-1885950"/>
            <a:chExt cx="8532300" cy="1465766"/>
          </a:xfrm>
        </p:grpSpPr>
        <p:sp>
          <p:nvSpPr>
            <p:cNvPr id="214" name="Google Shape;214;p29"/>
            <p:cNvSpPr txBox="1"/>
            <p:nvPr/>
          </p:nvSpPr>
          <p:spPr>
            <a:xfrm>
              <a:off x="-1422405" y="-994684"/>
              <a:ext cx="8532300" cy="5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a:solidFill>
                    <a:srgbClr val="CAE8FF"/>
                  </a:solidFill>
                  <a:latin typeface="Archivo Black"/>
                  <a:ea typeface="Archivo Black"/>
                  <a:cs typeface="Archivo Black"/>
                  <a:sym typeface="Archivo Black"/>
                </a:rPr>
                <a:t>Implementation Of Website</a:t>
              </a:r>
              <a:endParaRPr sz="700"/>
            </a:p>
          </p:txBody>
        </p:sp>
        <p:sp>
          <p:nvSpPr>
            <p:cNvPr id="215" name="Google Shape;215;p29"/>
            <p:cNvSpPr txBox="1"/>
            <p:nvPr/>
          </p:nvSpPr>
          <p:spPr>
            <a:xfrm>
              <a:off x="-1422400" y="-1885950"/>
              <a:ext cx="57414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600">
                  <a:solidFill>
                    <a:srgbClr val="F4F6FC"/>
                  </a:solidFill>
                  <a:latin typeface="Space Mono"/>
                  <a:ea typeface="Space Mono"/>
                  <a:cs typeface="Space Mono"/>
                  <a:sym typeface="Space Mono"/>
                </a:rPr>
                <a:t>Stage 5</a:t>
              </a:r>
              <a:endParaRPr sz="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19" name="Shape 219"/>
        <p:cNvGrpSpPr/>
        <p:nvPr/>
      </p:nvGrpSpPr>
      <p:grpSpPr>
        <a:xfrm>
          <a:off x="0" y="0"/>
          <a:ext cx="0" cy="0"/>
          <a:chOff x="0" y="0"/>
          <a:chExt cx="0" cy="0"/>
        </a:xfrm>
      </p:grpSpPr>
      <p:sp>
        <p:nvSpPr>
          <p:cNvPr id="220" name="Google Shape;220;p30"/>
          <p:cNvSpPr/>
          <p:nvPr/>
        </p:nvSpPr>
        <p:spPr>
          <a:xfrm>
            <a:off x="514350" y="514350"/>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9" r="-62487"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21" name="Google Shape;221;p30"/>
          <p:cNvGrpSpPr/>
          <p:nvPr/>
        </p:nvGrpSpPr>
        <p:grpSpPr>
          <a:xfrm>
            <a:off x="2755770" y="-159276"/>
            <a:ext cx="7598470" cy="5775450"/>
            <a:chOff x="0" y="0"/>
            <a:chExt cx="20262586" cy="15401199"/>
          </a:xfrm>
        </p:grpSpPr>
        <p:pic>
          <p:nvPicPr>
            <p:cNvPr id="222" name="Google Shape;222;p30"/>
            <p:cNvPicPr preferRelativeResize="0"/>
            <p:nvPr/>
          </p:nvPicPr>
          <p:blipFill rotWithShape="1">
            <a:blip r:embed="rId4">
              <a:alphaModFix/>
            </a:blip>
            <a:srcRect b="0" l="0" r="0" t="0"/>
            <a:stretch/>
          </p:blipFill>
          <p:spPr>
            <a:xfrm>
              <a:off x="0" y="0"/>
              <a:ext cx="20262586" cy="15401199"/>
            </a:xfrm>
            <a:prstGeom prst="rect">
              <a:avLst/>
            </a:prstGeom>
            <a:noFill/>
            <a:ln>
              <a:noFill/>
            </a:ln>
          </p:spPr>
        </p:pic>
        <p:sp>
          <p:nvSpPr>
            <p:cNvPr id="223" name="Google Shape;223;p30"/>
            <p:cNvSpPr/>
            <p:nvPr/>
          </p:nvSpPr>
          <p:spPr>
            <a:xfrm>
              <a:off x="559020" y="374335"/>
              <a:ext cx="19091100" cy="1426050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24" name="Google Shape;224;p30"/>
          <p:cNvSpPr txBox="1"/>
          <p:nvPr/>
        </p:nvSpPr>
        <p:spPr>
          <a:xfrm>
            <a:off x="3532000" y="1861550"/>
            <a:ext cx="5497800" cy="800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5200">
                <a:solidFill>
                  <a:srgbClr val="F4F6FC"/>
                </a:solidFill>
                <a:latin typeface="Archivo Black"/>
                <a:ea typeface="Archivo Black"/>
                <a:cs typeface="Archivo Black"/>
                <a:sym typeface="Archivo Black"/>
              </a:rPr>
              <a:t>Data Scraping</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28" name="Shape 228"/>
        <p:cNvGrpSpPr/>
        <p:nvPr/>
      </p:nvGrpSpPr>
      <p:grpSpPr>
        <a:xfrm>
          <a:off x="0" y="0"/>
          <a:ext cx="0" cy="0"/>
          <a:chOff x="0" y="0"/>
          <a:chExt cx="0" cy="0"/>
        </a:xfrm>
      </p:grpSpPr>
      <p:sp>
        <p:nvSpPr>
          <p:cNvPr id="229" name="Google Shape;229;p31"/>
          <p:cNvSpPr/>
          <p:nvPr/>
        </p:nvSpPr>
        <p:spPr>
          <a:xfrm rot="5400000">
            <a:off x="3603389" y="-4697790"/>
            <a:ext cx="2813523" cy="10658475"/>
          </a:xfrm>
          <a:custGeom>
            <a:rect b="b" l="l" r="r" t="t"/>
            <a:pathLst>
              <a:path extrusionOk="0" h="4841260" w="1277950">
                <a:moveTo>
                  <a:pt x="0" y="0"/>
                </a:moveTo>
                <a:lnTo>
                  <a:pt x="1277950" y="0"/>
                </a:lnTo>
                <a:lnTo>
                  <a:pt x="1277950" y="4841260"/>
                </a:lnTo>
                <a:lnTo>
                  <a:pt x="0" y="4841260"/>
                </a:lnTo>
                <a:close/>
              </a:path>
            </a:pathLst>
          </a:custGeom>
          <a:solidFill>
            <a:srgbClr val="004AAD"/>
          </a:solidFill>
          <a:ln>
            <a:noFill/>
          </a:ln>
        </p:spPr>
      </p:sp>
      <p:grpSp>
        <p:nvGrpSpPr>
          <p:cNvPr id="230" name="Google Shape;230;p31"/>
          <p:cNvGrpSpPr/>
          <p:nvPr/>
        </p:nvGrpSpPr>
        <p:grpSpPr>
          <a:xfrm>
            <a:off x="243028" y="1133545"/>
            <a:ext cx="2829328" cy="3698758"/>
            <a:chOff x="0" y="0"/>
            <a:chExt cx="7544876" cy="9863354"/>
          </a:xfrm>
        </p:grpSpPr>
        <p:pic>
          <p:nvPicPr>
            <p:cNvPr id="231" name="Google Shape;231;p31"/>
            <p:cNvPicPr preferRelativeResize="0"/>
            <p:nvPr/>
          </p:nvPicPr>
          <p:blipFill rotWithShape="1">
            <a:blip r:embed="rId3">
              <a:alphaModFix/>
            </a:blip>
            <a:srcRect b="0" l="0" r="0" t="0"/>
            <a:stretch/>
          </p:blipFill>
          <p:spPr>
            <a:xfrm>
              <a:off x="0" y="0"/>
              <a:ext cx="7544876" cy="9863354"/>
            </a:xfrm>
            <a:prstGeom prst="rect">
              <a:avLst/>
            </a:prstGeom>
            <a:noFill/>
            <a:ln>
              <a:noFill/>
            </a:ln>
          </p:spPr>
        </p:pic>
        <p:sp>
          <p:nvSpPr>
            <p:cNvPr id="232" name="Google Shape;232;p31"/>
            <p:cNvSpPr/>
            <p:nvPr/>
          </p:nvSpPr>
          <p:spPr>
            <a:xfrm>
              <a:off x="173387" y="157194"/>
              <a:ext cx="7042089" cy="9333562"/>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33" name="Google Shape;233;p31"/>
          <p:cNvGrpSpPr/>
          <p:nvPr/>
        </p:nvGrpSpPr>
        <p:grpSpPr>
          <a:xfrm>
            <a:off x="6127970" y="1133545"/>
            <a:ext cx="2829328" cy="3698757"/>
            <a:chOff x="0" y="0"/>
            <a:chExt cx="7544876" cy="9863354"/>
          </a:xfrm>
        </p:grpSpPr>
        <p:pic>
          <p:nvPicPr>
            <p:cNvPr id="234" name="Google Shape;234;p31"/>
            <p:cNvPicPr preferRelativeResize="0"/>
            <p:nvPr/>
          </p:nvPicPr>
          <p:blipFill rotWithShape="1">
            <a:blip r:embed="rId3">
              <a:alphaModFix/>
            </a:blip>
            <a:srcRect b="0" l="0" r="0" t="0"/>
            <a:stretch/>
          </p:blipFill>
          <p:spPr>
            <a:xfrm>
              <a:off x="0" y="0"/>
              <a:ext cx="7544876" cy="9863354"/>
            </a:xfrm>
            <a:prstGeom prst="rect">
              <a:avLst/>
            </a:prstGeom>
            <a:noFill/>
            <a:ln>
              <a:noFill/>
            </a:ln>
          </p:spPr>
        </p:pic>
        <p:sp>
          <p:nvSpPr>
            <p:cNvPr id="235" name="Google Shape;235;p31"/>
            <p:cNvSpPr/>
            <p:nvPr/>
          </p:nvSpPr>
          <p:spPr>
            <a:xfrm>
              <a:off x="173387" y="157194"/>
              <a:ext cx="7042089" cy="9333562"/>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36" name="Google Shape;236;p31"/>
          <p:cNvSpPr txBox="1"/>
          <p:nvPr/>
        </p:nvSpPr>
        <p:spPr>
          <a:xfrm>
            <a:off x="713400" y="232875"/>
            <a:ext cx="7717200" cy="5541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 sz="3600">
                <a:solidFill>
                  <a:srgbClr val="F4F6FC"/>
                </a:solidFill>
                <a:latin typeface="Archivo Black"/>
                <a:ea typeface="Archivo Black"/>
                <a:cs typeface="Archivo Black"/>
                <a:sym typeface="Archivo Black"/>
              </a:rPr>
              <a:t>Data Crawling + Data Scraping</a:t>
            </a:r>
            <a:endParaRPr sz="700"/>
          </a:p>
        </p:txBody>
      </p:sp>
      <p:grpSp>
        <p:nvGrpSpPr>
          <p:cNvPr id="237" name="Google Shape;237;p31"/>
          <p:cNvGrpSpPr/>
          <p:nvPr/>
        </p:nvGrpSpPr>
        <p:grpSpPr>
          <a:xfrm>
            <a:off x="3173262" y="1133545"/>
            <a:ext cx="2829329" cy="3698758"/>
            <a:chOff x="0" y="0"/>
            <a:chExt cx="7544876" cy="9863354"/>
          </a:xfrm>
        </p:grpSpPr>
        <p:pic>
          <p:nvPicPr>
            <p:cNvPr id="238" name="Google Shape;238;p31"/>
            <p:cNvPicPr preferRelativeResize="0"/>
            <p:nvPr/>
          </p:nvPicPr>
          <p:blipFill rotWithShape="1">
            <a:blip r:embed="rId3">
              <a:alphaModFix/>
            </a:blip>
            <a:srcRect b="0" l="0" r="0" t="0"/>
            <a:stretch/>
          </p:blipFill>
          <p:spPr>
            <a:xfrm>
              <a:off x="0" y="0"/>
              <a:ext cx="7544876" cy="9863354"/>
            </a:xfrm>
            <a:prstGeom prst="rect">
              <a:avLst/>
            </a:prstGeom>
            <a:noFill/>
            <a:ln>
              <a:noFill/>
            </a:ln>
          </p:spPr>
        </p:pic>
        <p:sp>
          <p:nvSpPr>
            <p:cNvPr id="239" name="Google Shape;239;p31"/>
            <p:cNvSpPr/>
            <p:nvPr/>
          </p:nvSpPr>
          <p:spPr>
            <a:xfrm>
              <a:off x="173387" y="157194"/>
              <a:ext cx="7042200" cy="9333600"/>
            </a:xfrm>
            <a:prstGeom prst="rect">
              <a:avLst/>
            </a:prstGeom>
            <a:solidFill>
              <a:srgbClr val="050A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40" name="Google Shape;240;p31"/>
          <p:cNvSpPr txBox="1"/>
          <p:nvPr/>
        </p:nvSpPr>
        <p:spPr>
          <a:xfrm>
            <a:off x="592725" y="2951320"/>
            <a:ext cx="1821900" cy="877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500">
                <a:solidFill>
                  <a:srgbClr val="F4F6FC"/>
                </a:solidFill>
                <a:latin typeface="Space Mono"/>
                <a:ea typeface="Space Mono"/>
                <a:cs typeface="Space Mono"/>
                <a:sym typeface="Space Mono"/>
              </a:rPr>
              <a:t>Get all the links of hotels in Singapore</a:t>
            </a:r>
            <a:endParaRPr sz="1300"/>
          </a:p>
        </p:txBody>
      </p:sp>
      <p:sp>
        <p:nvSpPr>
          <p:cNvPr id="241" name="Google Shape;241;p31"/>
          <p:cNvSpPr txBox="1"/>
          <p:nvPr/>
        </p:nvSpPr>
        <p:spPr>
          <a:xfrm>
            <a:off x="3485411" y="2892501"/>
            <a:ext cx="1855200" cy="8775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lang="en" sz="1500">
                <a:solidFill>
                  <a:srgbClr val="F4F6FC"/>
                </a:solidFill>
                <a:latin typeface="Space Mono"/>
                <a:ea typeface="Space Mono"/>
                <a:cs typeface="Space Mono"/>
                <a:sym typeface="Space Mono"/>
              </a:rPr>
              <a:t>Extract general data from html elements</a:t>
            </a:r>
            <a:endParaRPr sz="1000"/>
          </a:p>
        </p:txBody>
      </p:sp>
      <p:sp>
        <p:nvSpPr>
          <p:cNvPr id="242" name="Google Shape;242;p31"/>
          <p:cNvSpPr txBox="1"/>
          <p:nvPr/>
        </p:nvSpPr>
        <p:spPr>
          <a:xfrm>
            <a:off x="379175" y="1281525"/>
            <a:ext cx="506400" cy="80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5200" u="none" cap="none" strike="noStrike">
                <a:solidFill>
                  <a:srgbClr val="F4F6FC"/>
                </a:solidFill>
                <a:latin typeface="Space Mono"/>
                <a:ea typeface="Space Mono"/>
                <a:cs typeface="Space Mono"/>
                <a:sym typeface="Space Mono"/>
              </a:rPr>
              <a:t>1</a:t>
            </a:r>
            <a:endParaRPr sz="700"/>
          </a:p>
        </p:txBody>
      </p:sp>
      <p:sp>
        <p:nvSpPr>
          <p:cNvPr id="243" name="Google Shape;243;p31"/>
          <p:cNvSpPr txBox="1"/>
          <p:nvPr/>
        </p:nvSpPr>
        <p:spPr>
          <a:xfrm>
            <a:off x="3335511" y="1239196"/>
            <a:ext cx="675600" cy="80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5200" u="none" cap="none" strike="noStrike">
                <a:solidFill>
                  <a:srgbClr val="F4F6FC"/>
                </a:solidFill>
                <a:latin typeface="Space Mono"/>
                <a:ea typeface="Space Mono"/>
                <a:cs typeface="Space Mono"/>
                <a:sym typeface="Space Mono"/>
              </a:rPr>
              <a:t>2</a:t>
            </a:r>
            <a:endParaRPr sz="700"/>
          </a:p>
        </p:txBody>
      </p:sp>
      <p:sp>
        <p:nvSpPr>
          <p:cNvPr id="244" name="Google Shape;244;p31"/>
          <p:cNvSpPr txBox="1"/>
          <p:nvPr/>
        </p:nvSpPr>
        <p:spPr>
          <a:xfrm>
            <a:off x="6249747" y="1239196"/>
            <a:ext cx="675600" cy="80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5200" u="none" cap="none" strike="noStrike">
                <a:solidFill>
                  <a:srgbClr val="F4F6FC"/>
                </a:solidFill>
                <a:latin typeface="Space Mono"/>
                <a:ea typeface="Space Mono"/>
                <a:cs typeface="Space Mono"/>
                <a:sym typeface="Space Mono"/>
              </a:rPr>
              <a:t>3</a:t>
            </a:r>
            <a:endParaRPr sz="700"/>
          </a:p>
        </p:txBody>
      </p:sp>
      <p:sp>
        <p:nvSpPr>
          <p:cNvPr id="245" name="Google Shape;245;p31"/>
          <p:cNvSpPr txBox="1"/>
          <p:nvPr/>
        </p:nvSpPr>
        <p:spPr>
          <a:xfrm>
            <a:off x="976850" y="1404679"/>
            <a:ext cx="1821900" cy="5541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lang="en" sz="1500">
                <a:solidFill>
                  <a:srgbClr val="F4F6FC"/>
                </a:solidFill>
                <a:latin typeface="Archivo Black"/>
                <a:ea typeface="Archivo Black"/>
                <a:cs typeface="Archivo Black"/>
                <a:sym typeface="Archivo Black"/>
              </a:rPr>
              <a:t>Crawl for Hotel Links</a:t>
            </a:r>
            <a:endParaRPr sz="700"/>
          </a:p>
        </p:txBody>
      </p:sp>
      <p:sp>
        <p:nvSpPr>
          <p:cNvPr id="246" name="Google Shape;246;p31"/>
          <p:cNvSpPr txBox="1"/>
          <p:nvPr/>
        </p:nvSpPr>
        <p:spPr>
          <a:xfrm>
            <a:off x="3971550" y="1375279"/>
            <a:ext cx="1821900" cy="5541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lang="en" sz="1500">
                <a:solidFill>
                  <a:srgbClr val="F4F6FC"/>
                </a:solidFill>
                <a:latin typeface="Archivo Black"/>
                <a:ea typeface="Archivo Black"/>
                <a:cs typeface="Archivo Black"/>
                <a:sym typeface="Archivo Black"/>
              </a:rPr>
              <a:t>Scrape link for </a:t>
            </a:r>
            <a:r>
              <a:rPr lang="en" sz="1500">
                <a:solidFill>
                  <a:srgbClr val="F4F6FC"/>
                </a:solidFill>
                <a:latin typeface="Archivo Black"/>
                <a:ea typeface="Archivo Black"/>
                <a:cs typeface="Archivo Black"/>
                <a:sym typeface="Archivo Black"/>
              </a:rPr>
              <a:t>general</a:t>
            </a:r>
            <a:r>
              <a:rPr lang="en" sz="1500">
                <a:solidFill>
                  <a:srgbClr val="F4F6FC"/>
                </a:solidFill>
                <a:latin typeface="Archivo Black"/>
                <a:ea typeface="Archivo Black"/>
                <a:cs typeface="Archivo Black"/>
                <a:sym typeface="Archivo Black"/>
              </a:rPr>
              <a:t> data</a:t>
            </a:r>
            <a:endParaRPr sz="700"/>
          </a:p>
        </p:txBody>
      </p:sp>
      <p:sp>
        <p:nvSpPr>
          <p:cNvPr id="247" name="Google Shape;247;p31"/>
          <p:cNvSpPr txBox="1"/>
          <p:nvPr/>
        </p:nvSpPr>
        <p:spPr>
          <a:xfrm>
            <a:off x="6866600" y="1375279"/>
            <a:ext cx="1821900" cy="5541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lang="en" sz="1500">
                <a:solidFill>
                  <a:srgbClr val="F4F6FC"/>
                </a:solidFill>
                <a:latin typeface="Archivo Black"/>
                <a:ea typeface="Archivo Black"/>
                <a:cs typeface="Archivo Black"/>
                <a:sym typeface="Archivo Black"/>
              </a:rPr>
              <a:t>Scrape link for reviews data</a:t>
            </a:r>
            <a:endParaRPr sz="700"/>
          </a:p>
        </p:txBody>
      </p:sp>
      <p:sp>
        <p:nvSpPr>
          <p:cNvPr id="248" name="Google Shape;248;p31"/>
          <p:cNvSpPr txBox="1"/>
          <p:nvPr/>
        </p:nvSpPr>
        <p:spPr>
          <a:xfrm>
            <a:off x="6498011" y="2892501"/>
            <a:ext cx="1855200" cy="8775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lang="en" sz="1500">
                <a:solidFill>
                  <a:srgbClr val="F4F6FC"/>
                </a:solidFill>
                <a:latin typeface="Space Mono"/>
                <a:ea typeface="Space Mono"/>
                <a:cs typeface="Space Mono"/>
                <a:sym typeface="Space Mono"/>
              </a:rPr>
              <a:t>Extract review data from html elements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52" name="Shape 252"/>
        <p:cNvGrpSpPr/>
        <p:nvPr/>
      </p:nvGrpSpPr>
      <p:grpSpPr>
        <a:xfrm>
          <a:off x="0" y="0"/>
          <a:ext cx="0" cy="0"/>
          <a:chOff x="0" y="0"/>
          <a:chExt cx="0" cy="0"/>
        </a:xfrm>
      </p:grpSpPr>
      <p:sp>
        <p:nvSpPr>
          <p:cNvPr id="253" name="Google Shape;253;p32"/>
          <p:cNvSpPr/>
          <p:nvPr/>
        </p:nvSpPr>
        <p:spPr>
          <a:xfrm>
            <a:off x="514350" y="514350"/>
            <a:ext cx="2746375" cy="4119563"/>
          </a:xfrm>
          <a:custGeom>
            <a:rect b="b" l="l" r="r" t="t"/>
            <a:pathLst>
              <a:path extrusionOk="0"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rotWithShape="1">
            <a:blip r:embed="rId3">
              <a:alphaModFix/>
            </a:blip>
            <a:stretch>
              <a:fillRect b="0" l="-62499" r="-62487"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54" name="Google Shape;254;p32"/>
          <p:cNvGrpSpPr/>
          <p:nvPr/>
        </p:nvGrpSpPr>
        <p:grpSpPr>
          <a:xfrm>
            <a:off x="2755770" y="-159276"/>
            <a:ext cx="7598470" cy="5775450"/>
            <a:chOff x="0" y="0"/>
            <a:chExt cx="20262586" cy="15401199"/>
          </a:xfrm>
        </p:grpSpPr>
        <p:pic>
          <p:nvPicPr>
            <p:cNvPr id="255" name="Google Shape;255;p32"/>
            <p:cNvPicPr preferRelativeResize="0"/>
            <p:nvPr/>
          </p:nvPicPr>
          <p:blipFill rotWithShape="1">
            <a:blip r:embed="rId4">
              <a:alphaModFix/>
            </a:blip>
            <a:srcRect b="0" l="0" r="0" t="0"/>
            <a:stretch/>
          </p:blipFill>
          <p:spPr>
            <a:xfrm>
              <a:off x="0" y="0"/>
              <a:ext cx="20262586" cy="15401199"/>
            </a:xfrm>
            <a:prstGeom prst="rect">
              <a:avLst/>
            </a:prstGeom>
            <a:noFill/>
            <a:ln>
              <a:noFill/>
            </a:ln>
          </p:spPr>
        </p:pic>
        <p:sp>
          <p:nvSpPr>
            <p:cNvPr id="256" name="Google Shape;256;p32"/>
            <p:cNvSpPr/>
            <p:nvPr/>
          </p:nvSpPr>
          <p:spPr>
            <a:xfrm>
              <a:off x="559020" y="374335"/>
              <a:ext cx="19091100" cy="14260500"/>
            </a:xfrm>
            <a:prstGeom prst="rect">
              <a:avLst/>
            </a:pr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57" name="Google Shape;257;p32"/>
          <p:cNvSpPr txBox="1"/>
          <p:nvPr/>
        </p:nvSpPr>
        <p:spPr>
          <a:xfrm>
            <a:off x="3539175" y="1733688"/>
            <a:ext cx="5497800" cy="16809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 sz="5200">
                <a:solidFill>
                  <a:srgbClr val="F4F6FC"/>
                </a:solidFill>
                <a:latin typeface="Archivo Black"/>
                <a:ea typeface="Archivo Black"/>
                <a:cs typeface="Archivo Black"/>
                <a:sym typeface="Archivo Black"/>
              </a:rPr>
              <a:t>Data Preprocessing</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E8FF"/>
        </a:solidFill>
      </p:bgPr>
    </p:bg>
    <p:spTree>
      <p:nvGrpSpPr>
        <p:cNvPr id="261" name="Shape 261"/>
        <p:cNvGrpSpPr/>
        <p:nvPr/>
      </p:nvGrpSpPr>
      <p:grpSpPr>
        <a:xfrm>
          <a:off x="0" y="0"/>
          <a:ext cx="0" cy="0"/>
          <a:chOff x="0" y="0"/>
          <a:chExt cx="0" cy="0"/>
        </a:xfrm>
      </p:grpSpPr>
      <p:sp>
        <p:nvSpPr>
          <p:cNvPr id="262" name="Google Shape;262;p33"/>
          <p:cNvSpPr/>
          <p:nvPr/>
        </p:nvSpPr>
        <p:spPr>
          <a:xfrm rot="5400000">
            <a:off x="3897329" y="-3897339"/>
            <a:ext cx="1367406" cy="9162085"/>
          </a:xfrm>
          <a:custGeom>
            <a:rect b="b" l="l" r="r" t="t"/>
            <a:pathLst>
              <a:path extrusionOk="0" h="4841260" w="1277950">
                <a:moveTo>
                  <a:pt x="0" y="0"/>
                </a:moveTo>
                <a:lnTo>
                  <a:pt x="1277950" y="0"/>
                </a:lnTo>
                <a:lnTo>
                  <a:pt x="1277950" y="4841260"/>
                </a:lnTo>
                <a:lnTo>
                  <a:pt x="0" y="4841260"/>
                </a:lnTo>
                <a:close/>
              </a:path>
            </a:pathLst>
          </a:custGeom>
          <a:solidFill>
            <a:srgbClr val="050A30"/>
          </a:solidFill>
          <a:ln>
            <a:noFill/>
          </a:ln>
        </p:spPr>
      </p:sp>
      <p:sp>
        <p:nvSpPr>
          <p:cNvPr id="263" name="Google Shape;263;p33"/>
          <p:cNvSpPr txBox="1"/>
          <p:nvPr/>
        </p:nvSpPr>
        <p:spPr>
          <a:xfrm>
            <a:off x="862087" y="406650"/>
            <a:ext cx="7437900" cy="5541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 sz="3600">
                <a:solidFill>
                  <a:srgbClr val="F4F6FC"/>
                </a:solidFill>
                <a:latin typeface="Archivo Black"/>
                <a:ea typeface="Archivo Black"/>
                <a:cs typeface="Archivo Black"/>
                <a:sym typeface="Archivo Black"/>
              </a:rPr>
              <a:t>Data Preprocessing (General)</a:t>
            </a:r>
            <a:endParaRPr sz="700"/>
          </a:p>
        </p:txBody>
      </p:sp>
      <p:grpSp>
        <p:nvGrpSpPr>
          <p:cNvPr id="264" name="Google Shape;264;p33"/>
          <p:cNvGrpSpPr/>
          <p:nvPr/>
        </p:nvGrpSpPr>
        <p:grpSpPr>
          <a:xfrm>
            <a:off x="514350" y="2851479"/>
            <a:ext cx="1821938" cy="470991"/>
            <a:chOff x="0" y="-57150"/>
            <a:chExt cx="4858500" cy="1255976"/>
          </a:xfrm>
        </p:grpSpPr>
        <p:sp>
          <p:nvSpPr>
            <p:cNvPr id="265" name="Google Shape;265;p33"/>
            <p:cNvSpPr txBox="1"/>
            <p:nvPr/>
          </p:nvSpPr>
          <p:spPr>
            <a:xfrm>
              <a:off x="0" y="911426"/>
              <a:ext cx="48585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sp>
          <p:nvSpPr>
            <p:cNvPr id="266" name="Google Shape;266;p33"/>
            <p:cNvSpPr txBox="1"/>
            <p:nvPr/>
          </p:nvSpPr>
          <p:spPr>
            <a:xfrm>
              <a:off x="0" y="-57150"/>
              <a:ext cx="4858500" cy="287400"/>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t/>
              </a:r>
              <a:endParaRPr sz="700"/>
            </a:p>
          </p:txBody>
        </p:sp>
      </p:grpSp>
      <p:sp>
        <p:nvSpPr>
          <p:cNvPr id="267" name="Google Shape;267;p33"/>
          <p:cNvSpPr txBox="1"/>
          <p:nvPr/>
        </p:nvSpPr>
        <p:spPr>
          <a:xfrm>
            <a:off x="3482456" y="3079411"/>
            <a:ext cx="847472" cy="107705"/>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t/>
            </a:r>
            <a:endParaRPr sz="700"/>
          </a:p>
        </p:txBody>
      </p:sp>
      <p:grpSp>
        <p:nvGrpSpPr>
          <p:cNvPr id="268" name="Google Shape;268;p33"/>
          <p:cNvGrpSpPr/>
          <p:nvPr/>
        </p:nvGrpSpPr>
        <p:grpSpPr>
          <a:xfrm>
            <a:off x="6450572" y="2851479"/>
            <a:ext cx="1640925" cy="743932"/>
            <a:chOff x="0" y="-57150"/>
            <a:chExt cx="4375800" cy="1983818"/>
          </a:xfrm>
        </p:grpSpPr>
        <p:sp>
          <p:nvSpPr>
            <p:cNvPr id="269" name="Google Shape;269;p33"/>
            <p:cNvSpPr txBox="1"/>
            <p:nvPr/>
          </p:nvSpPr>
          <p:spPr>
            <a:xfrm>
              <a:off x="0" y="1639268"/>
              <a:ext cx="4375800" cy="2874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t/>
              </a:r>
              <a:endParaRPr sz="700"/>
            </a:p>
          </p:txBody>
        </p:sp>
        <p:sp>
          <p:nvSpPr>
            <p:cNvPr id="270" name="Google Shape;270;p33"/>
            <p:cNvSpPr txBox="1"/>
            <p:nvPr/>
          </p:nvSpPr>
          <p:spPr>
            <a:xfrm>
              <a:off x="0" y="-57150"/>
              <a:ext cx="4375800" cy="2874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t/>
              </a:r>
              <a:endParaRPr sz="700"/>
            </a:p>
          </p:txBody>
        </p:sp>
      </p:grpSp>
      <p:sp>
        <p:nvSpPr>
          <p:cNvPr id="271" name="Google Shape;271;p33"/>
          <p:cNvSpPr txBox="1"/>
          <p:nvPr/>
        </p:nvSpPr>
        <p:spPr>
          <a:xfrm>
            <a:off x="3482461" y="1239196"/>
            <a:ext cx="675600" cy="10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sp>
        <p:nvSpPr>
          <p:cNvPr id="272" name="Google Shape;272;p33"/>
          <p:cNvSpPr txBox="1"/>
          <p:nvPr/>
        </p:nvSpPr>
        <p:spPr>
          <a:xfrm>
            <a:off x="6450572" y="1239196"/>
            <a:ext cx="675600" cy="10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pic>
        <p:nvPicPr>
          <p:cNvPr id="273" name="Google Shape;273;p33"/>
          <p:cNvPicPr preferRelativeResize="0"/>
          <p:nvPr/>
        </p:nvPicPr>
        <p:blipFill>
          <a:blip r:embed="rId3">
            <a:alphaModFix/>
          </a:blip>
          <a:stretch>
            <a:fillRect/>
          </a:stretch>
        </p:blipFill>
        <p:spPr>
          <a:xfrm>
            <a:off x="229750" y="1707025"/>
            <a:ext cx="8684501" cy="318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