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4"/>
  </p:sldMasterIdLst>
  <p:notesMasterIdLst>
    <p:notesMasterId r:id="rId18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E329D1-44A7-4DDA-98E9-98B9DD3589FB}" v="204" dt="2024-07-30T04:04:20.2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3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8017B-9F00-4A0B-B3B1-22C4DEEF00FE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30FC7-9F36-4463-B436-75457973B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051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430FC7-9F36-4463-B436-75457973BDF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941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430FC7-9F36-4463-B436-75457973BDF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641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/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7/31/2024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629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7/31/2024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189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7/31/2024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543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7/31/2024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83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7/31/2024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890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7/31/2024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35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7/31/2024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84751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7/31/2024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081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7/31/2024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22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7/31/2024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36474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7/31/2024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23363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7/31/2024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100" cap="none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363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41" r:id="rId5"/>
    <p:sldLayoutId id="2147483746" r:id="rId6"/>
    <p:sldLayoutId id="2147483742" r:id="rId7"/>
    <p:sldLayoutId id="2147483743" r:id="rId8"/>
    <p:sldLayoutId id="2147483744" r:id="rId9"/>
    <p:sldLayoutId id="2147483745" r:id="rId10"/>
    <p:sldLayoutId id="21474837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b="1" kern="1200" cap="none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4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4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4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14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14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D6102C7-713C-6C66-2567-133BB7C88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6723" y="476251"/>
            <a:ext cx="6021207" cy="3227387"/>
          </a:xfrm>
        </p:spPr>
        <p:txBody>
          <a:bodyPr anchor="b">
            <a:noAutofit/>
          </a:bodyPr>
          <a:lstStyle/>
          <a:p>
            <a:pPr algn="l"/>
            <a:r>
              <a:rPr lang="en-US" altLang="ko-KR" sz="8000" dirty="0" err="1"/>
              <a:t>Github</a:t>
            </a:r>
            <a:br>
              <a:rPr lang="en-US" altLang="ko-KR" sz="8000" dirty="0"/>
            </a:br>
            <a:r>
              <a:rPr lang="en-US" altLang="ko-KR" sz="8000" dirty="0"/>
              <a:t>Issue</a:t>
            </a:r>
            <a:br>
              <a:rPr lang="en-US" altLang="ko-KR" sz="8000" dirty="0"/>
            </a:br>
            <a:endParaRPr lang="ko-KR" altLang="en-US" sz="8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60DF7C-88F0-40A5-96EC-BABE7A4A3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7534655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18E09B6-7F55-8DE1-2384-D543D28B6D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993" y="4505414"/>
            <a:ext cx="6021207" cy="1509712"/>
          </a:xfrm>
        </p:spPr>
        <p:txBody>
          <a:bodyPr anchor="t">
            <a:normAutofit/>
          </a:bodyPr>
          <a:lstStyle/>
          <a:p>
            <a:pPr algn="l"/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789B9E-9406-AFBE-C2CE-5C6D5BC749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297" r="28372" b="-1"/>
          <a:stretch/>
        </p:blipFill>
        <p:spPr>
          <a:xfrm>
            <a:off x="7534655" y="10"/>
            <a:ext cx="465734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172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그림 21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4F2AF1DD-39F6-7CEF-F866-4109705276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450" y="90270"/>
            <a:ext cx="4468165" cy="5325218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0D3D4A64-1487-6989-8662-61FACA884702}"/>
              </a:ext>
            </a:extLst>
          </p:cNvPr>
          <p:cNvGrpSpPr/>
          <p:nvPr/>
        </p:nvGrpSpPr>
        <p:grpSpPr>
          <a:xfrm>
            <a:off x="106384" y="90270"/>
            <a:ext cx="9850415" cy="5023771"/>
            <a:chOff x="100007" y="93266"/>
            <a:chExt cx="12106498" cy="6088364"/>
          </a:xfrm>
        </p:grpSpPr>
        <p:pic>
          <p:nvPicPr>
            <p:cNvPr id="7" name="그림 6" descr="스크린샷, 텍스트, 소프트웨어, 멀티미디어 소프트웨어이(가) 표시된 사진&#10;&#10;자동 생성된 설명">
              <a:extLst>
                <a:ext uri="{FF2B5EF4-FFF2-40B4-BE49-F238E27FC236}">
                  <a16:creationId xmlns:a16="http://schemas.microsoft.com/office/drawing/2014/main" id="{36A36885-30BA-B14C-F530-9088222560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07" y="93266"/>
              <a:ext cx="6194787" cy="6088364"/>
            </a:xfrm>
            <a:prstGeom prst="rect">
              <a:avLst/>
            </a:prstGeom>
          </p:spPr>
        </p:pic>
        <p:sp>
          <p:nvSpPr>
            <p:cNvPr id="11" name="화살표: 오른쪽 10">
              <a:extLst>
                <a:ext uri="{FF2B5EF4-FFF2-40B4-BE49-F238E27FC236}">
                  <a16:creationId xmlns:a16="http://schemas.microsoft.com/office/drawing/2014/main" id="{5A88D4EE-FD70-6C9C-61BB-99BC1DE6C479}"/>
                </a:ext>
              </a:extLst>
            </p:cNvPr>
            <p:cNvSpPr/>
            <p:nvPr/>
          </p:nvSpPr>
          <p:spPr>
            <a:xfrm>
              <a:off x="4372744" y="4382915"/>
              <a:ext cx="647272" cy="287676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C76DC0-BD82-FB7B-682F-60E7CCE0E2AD}"/>
                </a:ext>
              </a:extLst>
            </p:cNvPr>
            <p:cNvSpPr txBox="1"/>
            <p:nvPr/>
          </p:nvSpPr>
          <p:spPr>
            <a:xfrm>
              <a:off x="5255490" y="4322618"/>
              <a:ext cx="3849062" cy="37299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/>
                <a:t>깃허브</a:t>
              </a:r>
              <a:r>
                <a:rPr lang="ko-KR" altLang="en-US" sz="1400" dirty="0"/>
                <a:t> 에서 제공하는 기본 버그 템플릿</a:t>
              </a:r>
            </a:p>
          </p:txBody>
        </p:sp>
        <p:sp>
          <p:nvSpPr>
            <p:cNvPr id="13" name="화살표: 오른쪽 12">
              <a:extLst>
                <a:ext uri="{FF2B5EF4-FFF2-40B4-BE49-F238E27FC236}">
                  <a16:creationId xmlns:a16="http://schemas.microsoft.com/office/drawing/2014/main" id="{85BC12A2-8665-B200-1D38-4CE01E3C68ED}"/>
                </a:ext>
              </a:extLst>
            </p:cNvPr>
            <p:cNvSpPr/>
            <p:nvPr/>
          </p:nvSpPr>
          <p:spPr>
            <a:xfrm>
              <a:off x="4372744" y="4873506"/>
              <a:ext cx="647272" cy="287676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80E901B-691E-AF0E-4906-770C26B5F4D4}"/>
                </a:ext>
              </a:extLst>
            </p:cNvPr>
            <p:cNvSpPr txBox="1"/>
            <p:nvPr/>
          </p:nvSpPr>
          <p:spPr>
            <a:xfrm>
              <a:off x="5255491" y="4860264"/>
              <a:ext cx="4037262" cy="36367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350" dirty="0" err="1"/>
                <a:t>깃허브</a:t>
              </a:r>
              <a:r>
                <a:rPr lang="ko-KR" altLang="en-US" sz="1350" dirty="0"/>
                <a:t> 에서 제공하는 기본 </a:t>
              </a:r>
              <a:r>
                <a:rPr lang="ko-KR" altLang="en-US" sz="1350" dirty="0" err="1"/>
                <a:t>리퀘스트</a:t>
              </a:r>
              <a:r>
                <a:rPr lang="ko-KR" altLang="en-US" sz="1350" dirty="0"/>
                <a:t> 템플릿</a:t>
              </a:r>
            </a:p>
          </p:txBody>
        </p:sp>
        <p:sp>
          <p:nvSpPr>
            <p:cNvPr id="15" name="화살표: 오른쪽 14">
              <a:extLst>
                <a:ext uri="{FF2B5EF4-FFF2-40B4-BE49-F238E27FC236}">
                  <a16:creationId xmlns:a16="http://schemas.microsoft.com/office/drawing/2014/main" id="{4BC38E3D-878C-37E9-BEB3-1CDC0B3A63E0}"/>
                </a:ext>
              </a:extLst>
            </p:cNvPr>
            <p:cNvSpPr/>
            <p:nvPr/>
          </p:nvSpPr>
          <p:spPr>
            <a:xfrm>
              <a:off x="4372744" y="5375162"/>
              <a:ext cx="647272" cy="287676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7DE960-6DDF-3A89-0198-8242DA7D7B6E}"/>
                </a:ext>
              </a:extLst>
            </p:cNvPr>
            <p:cNvSpPr txBox="1"/>
            <p:nvPr/>
          </p:nvSpPr>
          <p:spPr>
            <a:xfrm>
              <a:off x="5255490" y="5404685"/>
              <a:ext cx="4075875" cy="36367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350" dirty="0"/>
                <a:t>사용자 마음대로 설정 가능한 커스텀 템플릿</a:t>
              </a: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34A1F243-5E1A-26BC-1289-65B31479898D}"/>
                </a:ext>
              </a:extLst>
            </p:cNvPr>
            <p:cNvSpPr/>
            <p:nvPr/>
          </p:nvSpPr>
          <p:spPr>
            <a:xfrm>
              <a:off x="2530764" y="5229596"/>
              <a:ext cx="1711523" cy="76480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DB79363E-6137-6B53-3FE4-17BB759CC9E8}"/>
                </a:ext>
              </a:extLst>
            </p:cNvPr>
            <p:cNvSpPr/>
            <p:nvPr/>
          </p:nvSpPr>
          <p:spPr>
            <a:xfrm>
              <a:off x="2719052" y="3807766"/>
              <a:ext cx="956696" cy="51485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08C22399-809F-863E-C9DF-CFEDD7FFC267}"/>
                </a:ext>
              </a:extLst>
            </p:cNvPr>
            <p:cNvSpPr/>
            <p:nvPr/>
          </p:nvSpPr>
          <p:spPr>
            <a:xfrm>
              <a:off x="3894395" y="2858647"/>
              <a:ext cx="956696" cy="51485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9C6E0A56-98F8-A959-D4C0-F71781B8305F}"/>
                </a:ext>
              </a:extLst>
            </p:cNvPr>
            <p:cNvSpPr/>
            <p:nvPr/>
          </p:nvSpPr>
          <p:spPr>
            <a:xfrm>
              <a:off x="11763369" y="1732063"/>
              <a:ext cx="443136" cy="51485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155884BF-F1B7-A46A-44A6-7D575D36CB57}"/>
              </a:ext>
            </a:extLst>
          </p:cNvPr>
          <p:cNvCxnSpPr>
            <a:stCxn id="24" idx="6"/>
          </p:cNvCxnSpPr>
          <p:nvPr/>
        </p:nvCxnSpPr>
        <p:spPr>
          <a:xfrm>
            <a:off x="3972089" y="2584518"/>
            <a:ext cx="3613944" cy="1664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84C5A65F-C2E8-D46F-162E-E0C4833CDDAF}"/>
              </a:ext>
            </a:extLst>
          </p:cNvPr>
          <p:cNvSpPr/>
          <p:nvPr/>
        </p:nvSpPr>
        <p:spPr>
          <a:xfrm>
            <a:off x="10049164" y="1481050"/>
            <a:ext cx="434109" cy="27699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1E31F5-5ED7-A67B-4203-5F1553703140}"/>
              </a:ext>
            </a:extLst>
          </p:cNvPr>
          <p:cNvSpPr txBox="1"/>
          <p:nvPr/>
        </p:nvSpPr>
        <p:spPr>
          <a:xfrm>
            <a:off x="10589491" y="1481096"/>
            <a:ext cx="1389906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수정 화면으로 이동</a:t>
            </a:r>
          </a:p>
        </p:txBody>
      </p:sp>
    </p:spTree>
    <p:extLst>
      <p:ext uri="{BB962C8B-B14F-4D97-AF65-F5344CB8AC3E}">
        <p14:creationId xmlns:p14="http://schemas.microsoft.com/office/powerpoint/2010/main" val="4180664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7D984D1-9E90-4D3B-606A-C481CAA35125}"/>
              </a:ext>
            </a:extLst>
          </p:cNvPr>
          <p:cNvGrpSpPr/>
          <p:nvPr/>
        </p:nvGrpSpPr>
        <p:grpSpPr>
          <a:xfrm>
            <a:off x="113122" y="1655072"/>
            <a:ext cx="4763005" cy="822733"/>
            <a:chOff x="1332995" y="1655072"/>
            <a:chExt cx="4763005" cy="822733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D08DA550-ABAE-5B74-7C72-89511A76D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2995" y="1655072"/>
              <a:ext cx="4763005" cy="822733"/>
            </a:xfrm>
            <a:prstGeom prst="rect">
              <a:avLst/>
            </a:prstGeom>
          </p:spPr>
        </p:pic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90C2DF4-DB29-05E5-DBC4-1A1A9137CEF2}"/>
                </a:ext>
              </a:extLst>
            </p:cNvPr>
            <p:cNvSpPr/>
            <p:nvPr/>
          </p:nvSpPr>
          <p:spPr>
            <a:xfrm>
              <a:off x="1332995" y="2066438"/>
              <a:ext cx="1413192" cy="33916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" name="내용 개체 틀 4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94BEB957-EB63-10F9-85A5-D1C16D5C97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097" y="123703"/>
            <a:ext cx="5966060" cy="66105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CD1A27-BBDE-A047-3A1E-960B64F76E56}"/>
              </a:ext>
            </a:extLst>
          </p:cNvPr>
          <p:cNvSpPr txBox="1"/>
          <p:nvPr/>
        </p:nvSpPr>
        <p:spPr>
          <a:xfrm>
            <a:off x="3054904" y="873718"/>
            <a:ext cx="1313224" cy="32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템플릿 제목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718968-9E65-5ABF-B452-45CBBBCC59B1}"/>
              </a:ext>
            </a:extLst>
          </p:cNvPr>
          <p:cNvSpPr txBox="1">
            <a:spLocks/>
          </p:cNvSpPr>
          <p:nvPr/>
        </p:nvSpPr>
        <p:spPr>
          <a:xfrm>
            <a:off x="2685451" y="1707421"/>
            <a:ext cx="1620000" cy="2945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템플릿 부가설명</a:t>
            </a: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C380EBCA-A958-5EA8-A702-9F5180EE761D}"/>
              </a:ext>
            </a:extLst>
          </p:cNvPr>
          <p:cNvSpPr/>
          <p:nvPr/>
        </p:nvSpPr>
        <p:spPr>
          <a:xfrm rot="10800000">
            <a:off x="1597215" y="2066437"/>
            <a:ext cx="580235" cy="2056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5EA6DE-FCD8-A0E2-7D1C-B89C8633D65E}"/>
              </a:ext>
            </a:extLst>
          </p:cNvPr>
          <p:cNvSpPr txBox="1"/>
          <p:nvPr/>
        </p:nvSpPr>
        <p:spPr>
          <a:xfrm>
            <a:off x="2251342" y="2925315"/>
            <a:ext cx="3068129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템플릿에 적용할 기본 양식 적는 곳</a:t>
            </a: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3B8C9F59-4B03-E89B-0256-6A4A69AAA552}"/>
              </a:ext>
            </a:extLst>
          </p:cNvPr>
          <p:cNvSpPr/>
          <p:nvPr/>
        </p:nvSpPr>
        <p:spPr>
          <a:xfrm>
            <a:off x="7610406" y="2359806"/>
            <a:ext cx="615534" cy="2359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B8A1032-1C73-A4E9-ADD5-8E6300A74B84}"/>
              </a:ext>
            </a:extLst>
          </p:cNvPr>
          <p:cNvSpPr/>
          <p:nvPr/>
        </p:nvSpPr>
        <p:spPr>
          <a:xfrm>
            <a:off x="5781291" y="2359806"/>
            <a:ext cx="1764145" cy="2359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3C28E1-90A0-72BA-86A3-0518526D1125}"/>
              </a:ext>
            </a:extLst>
          </p:cNvPr>
          <p:cNvSpPr txBox="1"/>
          <p:nvPr/>
        </p:nvSpPr>
        <p:spPr>
          <a:xfrm>
            <a:off x="8275940" y="2185416"/>
            <a:ext cx="2696187" cy="830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Github</a:t>
            </a:r>
            <a:r>
              <a:rPr lang="ko-KR" altLang="en-US" sz="1600" dirty="0"/>
              <a:t>에 글을 쓸 때 추가 </a:t>
            </a:r>
            <a:endParaRPr lang="en-US" altLang="ko-KR" sz="1600" dirty="0"/>
          </a:p>
          <a:p>
            <a:r>
              <a:rPr lang="ko-KR" altLang="en-US" sz="1600" dirty="0"/>
              <a:t>효과 넣는 법을 모아놓은 곳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Ex) </a:t>
            </a:r>
            <a:r>
              <a:rPr lang="ko-KR" altLang="en-US" sz="1600" dirty="0"/>
              <a:t>체크박스</a:t>
            </a:r>
            <a:r>
              <a:rPr lang="en-US" altLang="ko-KR" sz="1600" dirty="0"/>
              <a:t>, </a:t>
            </a:r>
            <a:r>
              <a:rPr lang="ko-KR" altLang="en-US" sz="1600" strike="sngStrike" dirty="0" err="1"/>
              <a:t>밑줄표</a:t>
            </a:r>
            <a:r>
              <a:rPr lang="en-US" altLang="ko-KR" sz="1600" dirty="0"/>
              <a:t>, </a:t>
            </a:r>
            <a:r>
              <a:rPr lang="ko-KR" altLang="en-US" sz="1600" b="1" dirty="0"/>
              <a:t>강조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453F13-82A2-B76F-877C-9E129036CFC5}"/>
              </a:ext>
            </a:extLst>
          </p:cNvPr>
          <p:cNvSpPr txBox="1"/>
          <p:nvPr/>
        </p:nvSpPr>
        <p:spPr>
          <a:xfrm>
            <a:off x="3395317" y="5696282"/>
            <a:ext cx="2672301" cy="32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기본으로 적용 할 담당자 추가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3907C4-B1EB-1578-2144-4CA51B286E5E}"/>
              </a:ext>
            </a:extLst>
          </p:cNvPr>
          <p:cNvSpPr txBox="1"/>
          <p:nvPr/>
        </p:nvSpPr>
        <p:spPr>
          <a:xfrm>
            <a:off x="3395317" y="6253481"/>
            <a:ext cx="2478337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기본으로 적용 할 라벨 추가</a:t>
            </a:r>
          </a:p>
        </p:txBody>
      </p:sp>
      <p:pic>
        <p:nvPicPr>
          <p:cNvPr id="27" name="그림 26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48CF978D-2E19-89E8-1B3F-C11D65913E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890" y="117998"/>
            <a:ext cx="4026988" cy="1566731"/>
          </a:xfrm>
          <a:prstGeom prst="rect">
            <a:avLst/>
          </a:prstGeom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id="{8B3B4EC8-7835-705F-2A46-EF8DCC6E4815}"/>
              </a:ext>
            </a:extLst>
          </p:cNvPr>
          <p:cNvSpPr/>
          <p:nvPr/>
        </p:nvSpPr>
        <p:spPr>
          <a:xfrm>
            <a:off x="11406433" y="396538"/>
            <a:ext cx="697583" cy="2444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8375C3D1-5A64-0609-A0A3-4E08A4EA6D9E}"/>
              </a:ext>
            </a:extLst>
          </p:cNvPr>
          <p:cNvSpPr/>
          <p:nvPr/>
        </p:nvSpPr>
        <p:spPr>
          <a:xfrm>
            <a:off x="11697094" y="725864"/>
            <a:ext cx="160255" cy="24448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A01CEF1-3A17-F9B5-DE87-25F68796188C}"/>
              </a:ext>
            </a:extLst>
          </p:cNvPr>
          <p:cNvSpPr txBox="1"/>
          <p:nvPr/>
        </p:nvSpPr>
        <p:spPr>
          <a:xfrm>
            <a:off x="11139341" y="1050803"/>
            <a:ext cx="1065228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수정 확인</a:t>
            </a:r>
          </a:p>
        </p:txBody>
      </p:sp>
      <p:sp>
        <p:nvSpPr>
          <p:cNvPr id="32" name="화살표: 아래쪽 31">
            <a:extLst>
              <a:ext uri="{FF2B5EF4-FFF2-40B4-BE49-F238E27FC236}">
                <a16:creationId xmlns:a16="http://schemas.microsoft.com/office/drawing/2014/main" id="{118D6640-4638-ECE9-B92A-C7AFACEF769B}"/>
              </a:ext>
            </a:extLst>
          </p:cNvPr>
          <p:cNvSpPr/>
          <p:nvPr/>
        </p:nvSpPr>
        <p:spPr>
          <a:xfrm>
            <a:off x="11139341" y="1799136"/>
            <a:ext cx="386498" cy="146473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EC397E03-495A-7D57-1F89-499CC76472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6195" y="3378276"/>
            <a:ext cx="3471154" cy="332737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F7475D1-5C06-37D4-2A83-52A1FC050F8F}"/>
              </a:ext>
            </a:extLst>
          </p:cNvPr>
          <p:cNvSpPr txBox="1"/>
          <p:nvPr/>
        </p:nvSpPr>
        <p:spPr>
          <a:xfrm>
            <a:off x="9560167" y="3847706"/>
            <a:ext cx="2111788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커밋할 때 보낼 메시지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D6C7CA2-D2F2-95E4-71E6-7389B8CBD4ED}"/>
              </a:ext>
            </a:extLst>
          </p:cNvPr>
          <p:cNvSpPr txBox="1"/>
          <p:nvPr/>
        </p:nvSpPr>
        <p:spPr>
          <a:xfrm>
            <a:off x="8636515" y="4938125"/>
            <a:ext cx="2111788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추가로 전달 할 메시지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C0BD9FB-BE4C-0004-F4C2-2D1CB69191ED}"/>
              </a:ext>
            </a:extLst>
          </p:cNvPr>
          <p:cNvSpPr txBox="1"/>
          <p:nvPr/>
        </p:nvSpPr>
        <p:spPr>
          <a:xfrm>
            <a:off x="8804142" y="5821669"/>
            <a:ext cx="2721697" cy="2342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tIns="36000" bIns="36000" rtlCol="0">
            <a:spAutoFit/>
          </a:bodyPr>
          <a:lstStyle/>
          <a:p>
            <a:pPr algn="ctr"/>
            <a:r>
              <a:rPr lang="ko-KR" altLang="en-US" sz="1050" dirty="0"/>
              <a:t>커밋한 내용을 메인 </a:t>
            </a:r>
            <a:r>
              <a:rPr lang="ko-KR" altLang="en-US" sz="1050" dirty="0" err="1"/>
              <a:t>브렌치에</a:t>
            </a:r>
            <a:r>
              <a:rPr lang="ko-KR" altLang="en-US" sz="1050" dirty="0"/>
              <a:t> 전달 </a:t>
            </a:r>
            <a:r>
              <a:rPr lang="ko-KR" altLang="en-US" sz="1050" dirty="0" err="1"/>
              <a:t>할거냐</a:t>
            </a:r>
            <a:r>
              <a:rPr lang="en-US" altLang="ko-KR" sz="1050" dirty="0"/>
              <a:t>?</a:t>
            </a:r>
            <a:endParaRPr lang="ko-KR" altLang="en-US" sz="105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F0969D8-94C4-06DE-09EC-3309ED2D5D39}"/>
              </a:ext>
            </a:extLst>
          </p:cNvPr>
          <p:cNvSpPr txBox="1"/>
          <p:nvPr/>
        </p:nvSpPr>
        <p:spPr>
          <a:xfrm>
            <a:off x="8804142" y="6055955"/>
            <a:ext cx="3156949" cy="2342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tIns="36000" bIns="36000" rtlCol="0">
            <a:spAutoFit/>
          </a:bodyPr>
          <a:lstStyle/>
          <a:p>
            <a:pPr algn="ctr"/>
            <a:r>
              <a:rPr lang="ko-KR" altLang="en-US" sz="1050" dirty="0"/>
              <a:t>아니면 새로 </a:t>
            </a:r>
            <a:r>
              <a:rPr lang="ko-KR" altLang="en-US" sz="1050" dirty="0" err="1"/>
              <a:t>브랜치를</a:t>
            </a:r>
            <a:r>
              <a:rPr lang="ko-KR" altLang="en-US" sz="1050" dirty="0"/>
              <a:t> 만들어서 풀 </a:t>
            </a:r>
            <a:r>
              <a:rPr lang="ko-KR" altLang="en-US" sz="1050" dirty="0" err="1"/>
              <a:t>리퀘스트를</a:t>
            </a:r>
            <a:r>
              <a:rPr lang="ko-KR" altLang="en-US" sz="1050" dirty="0"/>
              <a:t> </a:t>
            </a:r>
            <a:r>
              <a:rPr lang="ko-KR" altLang="en-US" sz="1050" dirty="0" err="1"/>
              <a:t>할거냐</a:t>
            </a:r>
            <a:r>
              <a:rPr lang="en-US" altLang="ko-KR" sz="1050" dirty="0"/>
              <a:t>?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854601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내용 개체 틀 4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02A56957-9EF4-D48E-88F6-808B81B020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60" y="88662"/>
            <a:ext cx="4091214" cy="5284722"/>
          </a:xfrm>
          <a:prstGeom prst="rect">
            <a:avLst/>
          </a:prstGeom>
        </p:spPr>
      </p:pic>
      <p:pic>
        <p:nvPicPr>
          <p:cNvPr id="7" name="그림 6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4CE97124-99D8-D767-4444-7BEEB85C1A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858" y="88662"/>
            <a:ext cx="4044382" cy="3340337"/>
          </a:xfrm>
          <a:prstGeom prst="rect">
            <a:avLst/>
          </a:prstGeom>
        </p:spPr>
      </p:pic>
      <p:pic>
        <p:nvPicPr>
          <p:cNvPr id="14" name="그림 13" descr="소프트웨어, 텍스트, 멀티미디어 소프트웨어, 스크린샷이(가) 표시된 사진&#10;&#10;자동 생성된 설명">
            <a:extLst>
              <a:ext uri="{FF2B5EF4-FFF2-40B4-BE49-F238E27FC236}">
                <a16:creationId xmlns:a16="http://schemas.microsoft.com/office/drawing/2014/main" id="{51E24050-F781-1837-87A9-1960FB0818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60" y="4258535"/>
            <a:ext cx="11472810" cy="2599465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0F2516C6-2DA3-9ADD-1E85-2835454749C3}"/>
              </a:ext>
            </a:extLst>
          </p:cNvPr>
          <p:cNvSpPr/>
          <p:nvPr/>
        </p:nvSpPr>
        <p:spPr>
          <a:xfrm>
            <a:off x="248698" y="2773920"/>
            <a:ext cx="1179410" cy="33290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29778A-8CFF-DD8B-7D39-D0503519E74F}"/>
              </a:ext>
            </a:extLst>
          </p:cNvPr>
          <p:cNvSpPr txBox="1"/>
          <p:nvPr/>
        </p:nvSpPr>
        <p:spPr>
          <a:xfrm>
            <a:off x="1570846" y="2786166"/>
            <a:ext cx="132214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/>
              <a:t>수정한 내용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1A52C40-919A-7BA2-001E-D26651AE7350}"/>
              </a:ext>
            </a:extLst>
          </p:cNvPr>
          <p:cNvSpPr/>
          <p:nvPr/>
        </p:nvSpPr>
        <p:spPr>
          <a:xfrm>
            <a:off x="3121891" y="5938982"/>
            <a:ext cx="2087418" cy="683491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D8C4F06-E943-8F7C-ABD4-540F12D656AF}"/>
              </a:ext>
            </a:extLst>
          </p:cNvPr>
          <p:cNvSpPr/>
          <p:nvPr/>
        </p:nvSpPr>
        <p:spPr>
          <a:xfrm>
            <a:off x="3759200" y="6086764"/>
            <a:ext cx="1170658" cy="2770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말풍선: 사각형 25">
            <a:extLst>
              <a:ext uri="{FF2B5EF4-FFF2-40B4-BE49-F238E27FC236}">
                <a16:creationId xmlns:a16="http://schemas.microsoft.com/office/drawing/2014/main" id="{6D71ECAE-BC12-F2E4-0BC0-DA2F3563A6D0}"/>
              </a:ext>
            </a:extLst>
          </p:cNvPr>
          <p:cNvSpPr/>
          <p:nvPr/>
        </p:nvSpPr>
        <p:spPr>
          <a:xfrm>
            <a:off x="3759200" y="5558267"/>
            <a:ext cx="1939636" cy="415636"/>
          </a:xfrm>
          <a:prstGeom prst="wedgeRect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클릭하면 상세한 정보를 볼 </a:t>
            </a:r>
            <a:r>
              <a:rPr lang="ko-KR" altLang="en-US" sz="1400" dirty="0" err="1"/>
              <a:t>수있음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63477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내용 개체 틀 4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493BC637-5099-5A1C-F5D8-F56D903AC7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407531"/>
            <a:ext cx="10905066" cy="546928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DE8C41-762C-5701-A08E-89A2D2E92BE2}"/>
              </a:ext>
            </a:extLst>
          </p:cNvPr>
          <p:cNvSpPr/>
          <p:nvPr/>
        </p:nvSpPr>
        <p:spPr>
          <a:xfrm>
            <a:off x="1006867" y="3071973"/>
            <a:ext cx="1356189" cy="2260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CDAC202-09A9-AC92-B50B-E09580EF5F5D}"/>
              </a:ext>
            </a:extLst>
          </p:cNvPr>
          <p:cNvSpPr/>
          <p:nvPr/>
        </p:nvSpPr>
        <p:spPr>
          <a:xfrm>
            <a:off x="812800" y="2743200"/>
            <a:ext cx="2447636" cy="3287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049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5EFA61-F0F8-4F4A-B750-81EE924F1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4" y="0"/>
            <a:ext cx="7534655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CB50D02-3FDA-6A81-18AB-7FFE61118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0811" y="317500"/>
            <a:ext cx="5927576" cy="1701800"/>
          </a:xfrm>
        </p:spPr>
        <p:txBody>
          <a:bodyPr>
            <a:normAutofit/>
          </a:bodyPr>
          <a:lstStyle/>
          <a:p>
            <a:r>
              <a:rPr lang="en-US" altLang="ko-KR" dirty="0"/>
              <a:t>Issue 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5" name="내용 개체 틀 4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2CA7A94A-05D2-0D0D-1F3A-31D9DCF86E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498" b="1"/>
          <a:stretch/>
        </p:blipFill>
        <p:spPr>
          <a:xfrm>
            <a:off x="20" y="10"/>
            <a:ext cx="4655801" cy="685799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0EB2821-7600-8F76-D751-25D0A62A9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0093" y="2582489"/>
            <a:ext cx="6330852" cy="3594100"/>
          </a:xfrm>
        </p:spPr>
        <p:txBody>
          <a:bodyPr anchor="t">
            <a:normAutofit/>
          </a:bodyPr>
          <a:lstStyle/>
          <a:p>
            <a:r>
              <a:rPr lang="ko-KR" altLang="en-US" sz="3200" b="1" dirty="0"/>
              <a:t>고쳐야 할 기능</a:t>
            </a:r>
            <a:r>
              <a:rPr lang="en-US" altLang="ko-KR" sz="3200" b="1" dirty="0"/>
              <a:t>,</a:t>
            </a:r>
            <a:r>
              <a:rPr lang="ko-KR" altLang="en-US" sz="3200" b="1" dirty="0"/>
              <a:t> 추가할 기능</a:t>
            </a:r>
            <a:r>
              <a:rPr lang="en-US" altLang="ko-KR" sz="3200" b="1" dirty="0"/>
              <a:t>,</a:t>
            </a:r>
            <a:r>
              <a:rPr lang="ko-KR" altLang="en-US" sz="3200" b="1" dirty="0"/>
              <a:t> 버그</a:t>
            </a:r>
            <a:endParaRPr lang="en-US" altLang="ko-KR" sz="3200" b="1" dirty="0"/>
          </a:p>
          <a:p>
            <a:r>
              <a:rPr lang="ko-KR" altLang="en-US" dirty="0"/>
              <a:t>등</a:t>
            </a:r>
            <a:r>
              <a:rPr lang="en-US" altLang="ko-KR" dirty="0"/>
              <a:t> </a:t>
            </a:r>
            <a:r>
              <a:rPr lang="ko-KR" altLang="en-US" dirty="0"/>
              <a:t>여러가지 이슈들을 등록 하고 확인 할 수 있는 곳 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간단하게 보면 게시판 역할을 한다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22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0">
            <a:extLst>
              <a:ext uri="{FF2B5EF4-FFF2-40B4-BE49-F238E27FC236}">
                <a16:creationId xmlns:a16="http://schemas.microsoft.com/office/drawing/2014/main" id="{9666091B-3E48-445D-9D54-63D9E8017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9047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내용 개체 틀 10">
            <a:extLst>
              <a:ext uri="{FF2B5EF4-FFF2-40B4-BE49-F238E27FC236}">
                <a16:creationId xmlns:a16="http://schemas.microsoft.com/office/drawing/2014/main" id="{642C663B-A1AB-8359-F987-E603E4076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310" y="184727"/>
            <a:ext cx="5892799" cy="545428"/>
          </a:xfrm>
          <a:prstGeom prst="rect">
            <a:avLst/>
          </a:prstGeom>
        </p:spPr>
      </p:pic>
      <p:sp useBgFill="1">
        <p:nvSpPr>
          <p:cNvPr id="33" name="Rectangle 22">
            <a:extLst>
              <a:ext uri="{FF2B5EF4-FFF2-40B4-BE49-F238E27FC236}">
                <a16:creationId xmlns:a16="http://schemas.microsoft.com/office/drawing/2014/main" id="{D7477F8F-3259-4F49-9F98-9097DDBD91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3152632"/>
            <a:ext cx="12190476" cy="37053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C450E9C-C58C-CB9F-FD6F-910EA1548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2364" y="3755620"/>
            <a:ext cx="6927272" cy="248601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ko-KR" cap="all" dirty="0">
                <a:solidFill>
                  <a:schemeClr val="tx1"/>
                </a:solidFill>
              </a:rPr>
              <a:t>Issue </a:t>
            </a:r>
            <a:r>
              <a:rPr lang="ko-KR" altLang="en-US" cap="all" dirty="0">
                <a:solidFill>
                  <a:schemeClr val="tx1"/>
                </a:solidFill>
              </a:rPr>
              <a:t>사용</a:t>
            </a:r>
            <a:r>
              <a:rPr lang="en-US" altLang="ko-KR" cap="all" dirty="0">
                <a:solidFill>
                  <a:schemeClr val="tx1"/>
                </a:solidFill>
              </a:rPr>
              <a:t> (</a:t>
            </a:r>
            <a:r>
              <a:rPr lang="ko-KR" altLang="en-US" cap="all" dirty="0">
                <a:solidFill>
                  <a:schemeClr val="tx1"/>
                </a:solidFill>
              </a:rPr>
              <a:t>등록</a:t>
            </a:r>
            <a:r>
              <a:rPr lang="en-US" altLang="ko-KR" cap="all" dirty="0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481962F-DAD3-F87F-E1D5-DD10F160B5B5}"/>
              </a:ext>
            </a:extLst>
          </p:cNvPr>
          <p:cNvGrpSpPr/>
          <p:nvPr/>
        </p:nvGrpSpPr>
        <p:grpSpPr>
          <a:xfrm>
            <a:off x="1145310" y="414269"/>
            <a:ext cx="9624290" cy="2545652"/>
            <a:chOff x="1003712" y="25640"/>
            <a:chExt cx="10184575" cy="2545652"/>
          </a:xfrm>
        </p:grpSpPr>
        <p:pic>
          <p:nvPicPr>
            <p:cNvPr id="5" name="내용 개체 틀 4" descr="텍스트, 소프트웨어, 멀티미디어 소프트웨어, 스크린샷이(가) 표시된 사진&#10;&#10;자동 생성된 설명">
              <a:extLst>
                <a:ext uri="{FF2B5EF4-FFF2-40B4-BE49-F238E27FC236}">
                  <a16:creationId xmlns:a16="http://schemas.microsoft.com/office/drawing/2014/main" id="{FE7F6C7E-39E9-628F-CAB5-73ED396540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3712" y="407070"/>
              <a:ext cx="10184575" cy="2164222"/>
            </a:xfrm>
            <a:prstGeom prst="rect">
              <a:avLst/>
            </a:prstGeom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988B6B85-7B4F-60DA-F70B-911D971027AE}"/>
                </a:ext>
              </a:extLst>
            </p:cNvPr>
            <p:cNvSpPr/>
            <p:nvPr/>
          </p:nvSpPr>
          <p:spPr>
            <a:xfrm>
              <a:off x="10300111" y="407069"/>
              <a:ext cx="870582" cy="517604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E3F5AADA-EEAF-B62E-D76D-41BC3766B8A0}"/>
                </a:ext>
              </a:extLst>
            </p:cNvPr>
            <p:cNvSpPr/>
            <p:nvPr/>
          </p:nvSpPr>
          <p:spPr>
            <a:xfrm>
              <a:off x="1513226" y="25640"/>
              <a:ext cx="565632" cy="34865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00400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내용 개체 틀 4" descr="텍스트, 소프트웨어, 멀티미디어 소프트웨어, 스크린샷이(가) 표시된 사진&#10;&#10;자동 생성된 설명">
            <a:extLst>
              <a:ext uri="{FF2B5EF4-FFF2-40B4-BE49-F238E27FC236}">
                <a16:creationId xmlns:a16="http://schemas.microsoft.com/office/drawing/2014/main" id="{DDFA6145-18D5-787B-9605-305072AA78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82"/>
            <a:ext cx="8219329" cy="1993187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4F8B8F23-B095-354B-24E4-69224F10E7DC}"/>
              </a:ext>
            </a:extLst>
          </p:cNvPr>
          <p:cNvSpPr/>
          <p:nvPr/>
        </p:nvSpPr>
        <p:spPr>
          <a:xfrm>
            <a:off x="8302765" y="719190"/>
            <a:ext cx="863029" cy="5548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431FEF-83F9-FE80-96B4-EBFCD87F557C}"/>
              </a:ext>
            </a:extLst>
          </p:cNvPr>
          <p:cNvSpPr txBox="1"/>
          <p:nvPr/>
        </p:nvSpPr>
        <p:spPr>
          <a:xfrm>
            <a:off x="9559636" y="673426"/>
            <a:ext cx="2419927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이슈를 등록할 때 </a:t>
            </a:r>
            <a:endParaRPr lang="en-US" altLang="ko-KR" dirty="0"/>
          </a:p>
          <a:p>
            <a:r>
              <a:rPr lang="ko-KR" altLang="en-US" dirty="0"/>
              <a:t>사용할 기본 양식 선택</a:t>
            </a:r>
          </a:p>
        </p:txBody>
      </p:sp>
      <p:pic>
        <p:nvPicPr>
          <p:cNvPr id="9" name="그림 8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EF229337-FACA-9323-E077-55A7C792B1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07036"/>
            <a:ext cx="8219329" cy="384419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3C9348F-6F89-CC2B-137C-875A786F4552}"/>
              </a:ext>
            </a:extLst>
          </p:cNvPr>
          <p:cNvSpPr txBox="1"/>
          <p:nvPr/>
        </p:nvSpPr>
        <p:spPr>
          <a:xfrm>
            <a:off x="6852864" y="3022038"/>
            <a:ext cx="812799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담당자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57C8F9-2D20-B0BC-FABC-7C83B9362C27}"/>
              </a:ext>
            </a:extLst>
          </p:cNvPr>
          <p:cNvSpPr txBox="1"/>
          <p:nvPr/>
        </p:nvSpPr>
        <p:spPr>
          <a:xfrm>
            <a:off x="6852864" y="3502891"/>
            <a:ext cx="2558991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라벨 </a:t>
            </a:r>
            <a:r>
              <a:rPr lang="en-US" altLang="ko-KR" dirty="0"/>
              <a:t>(</a:t>
            </a:r>
            <a:r>
              <a:rPr lang="ko-KR" altLang="en-US" dirty="0"/>
              <a:t>어떤 문제인지 선택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D09434-1417-6CC3-99A7-2D258CFE302E}"/>
              </a:ext>
            </a:extLst>
          </p:cNvPr>
          <p:cNvSpPr txBox="1"/>
          <p:nvPr/>
        </p:nvSpPr>
        <p:spPr>
          <a:xfrm>
            <a:off x="6852864" y="4022876"/>
            <a:ext cx="5126699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프로젝트 </a:t>
            </a:r>
            <a:r>
              <a:rPr lang="en-US" altLang="ko-KR" dirty="0"/>
              <a:t>(</a:t>
            </a:r>
            <a:r>
              <a:rPr lang="ko-KR" altLang="en-US" dirty="0"/>
              <a:t>문제에 해당하는 프로젝트 가 있으면 선택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19E948-DDD0-EFAE-2824-B38EA12B6320}"/>
              </a:ext>
            </a:extLst>
          </p:cNvPr>
          <p:cNvSpPr txBox="1"/>
          <p:nvPr/>
        </p:nvSpPr>
        <p:spPr>
          <a:xfrm>
            <a:off x="6852864" y="4542861"/>
            <a:ext cx="5126699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마일스톤 </a:t>
            </a:r>
            <a:r>
              <a:rPr lang="en-US" altLang="ko-KR" dirty="0"/>
              <a:t>(</a:t>
            </a:r>
            <a:r>
              <a:rPr lang="ko-KR" altLang="en-US" dirty="0"/>
              <a:t>같은 종류의 이슈들을 모아 진행사항 확인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F07C2E-8155-D814-933B-0DB5741F2115}"/>
              </a:ext>
            </a:extLst>
          </p:cNvPr>
          <p:cNvSpPr txBox="1"/>
          <p:nvPr/>
        </p:nvSpPr>
        <p:spPr>
          <a:xfrm>
            <a:off x="6852864" y="5112205"/>
            <a:ext cx="3695063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이슈에 해당하는 </a:t>
            </a:r>
            <a:r>
              <a:rPr lang="ko-KR" altLang="en-US" dirty="0" err="1"/>
              <a:t>브랜치</a:t>
            </a:r>
            <a:r>
              <a:rPr lang="ko-KR" altLang="en-US" dirty="0"/>
              <a:t> 생성</a:t>
            </a:r>
            <a:r>
              <a:rPr lang="en-US" altLang="ko-KR" dirty="0"/>
              <a:t>, </a:t>
            </a:r>
            <a:r>
              <a:rPr lang="ko-KR" altLang="en-US" dirty="0"/>
              <a:t>참조</a:t>
            </a:r>
          </a:p>
        </p:txBody>
      </p:sp>
    </p:spTree>
    <p:extLst>
      <p:ext uri="{BB962C8B-B14F-4D97-AF65-F5344CB8AC3E}">
        <p14:creationId xmlns:p14="http://schemas.microsoft.com/office/powerpoint/2010/main" val="3546840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내용 개체 틀 8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98A69431-10E0-E5A2-4986-33DCFC370B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139" y="688368"/>
            <a:ext cx="8794679" cy="544530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72F79A2-6CC7-871C-9968-A578EF378A86}"/>
              </a:ext>
            </a:extLst>
          </p:cNvPr>
          <p:cNvSpPr txBox="1"/>
          <p:nvPr/>
        </p:nvSpPr>
        <p:spPr>
          <a:xfrm>
            <a:off x="2327564" y="4685905"/>
            <a:ext cx="4664363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해당 이슈에 대한 의견</a:t>
            </a:r>
            <a:r>
              <a:rPr lang="en-US" altLang="ko-KR" dirty="0"/>
              <a:t>, </a:t>
            </a:r>
            <a:r>
              <a:rPr lang="ko-KR" altLang="en-US" dirty="0"/>
              <a:t>내용 작성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AAC4C4-F16C-A1D6-8B7D-BDA247DFE061}"/>
              </a:ext>
            </a:extLst>
          </p:cNvPr>
          <p:cNvSpPr txBox="1"/>
          <p:nvPr/>
        </p:nvSpPr>
        <p:spPr>
          <a:xfrm>
            <a:off x="5130799" y="5964395"/>
            <a:ext cx="2479965" cy="58477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해당 이슈가 해결 되면 사용 </a:t>
            </a:r>
            <a:r>
              <a:rPr lang="en-US" altLang="ko-KR" sz="1600" dirty="0"/>
              <a:t>(</a:t>
            </a:r>
            <a:r>
              <a:rPr lang="ko-KR" altLang="en-US" sz="1600" dirty="0"/>
              <a:t>관리자 옵션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63AB933D-0966-BEF0-6F8B-FAE41885D01B}"/>
              </a:ext>
            </a:extLst>
          </p:cNvPr>
          <p:cNvSpPr/>
          <p:nvPr/>
        </p:nvSpPr>
        <p:spPr>
          <a:xfrm>
            <a:off x="6271491" y="5610004"/>
            <a:ext cx="295563" cy="3385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A2E68B-649C-97DE-D30E-D84E9A1A8DE5}"/>
              </a:ext>
            </a:extLst>
          </p:cNvPr>
          <p:cNvSpPr txBox="1"/>
          <p:nvPr/>
        </p:nvSpPr>
        <p:spPr>
          <a:xfrm>
            <a:off x="8987343" y="5373290"/>
            <a:ext cx="1867873" cy="26161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최상단에 해당 이슈를 보여줌</a:t>
            </a: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2294B459-37F2-2468-0455-4A1AF223D222}"/>
              </a:ext>
            </a:extLst>
          </p:cNvPr>
          <p:cNvSpPr/>
          <p:nvPr/>
        </p:nvSpPr>
        <p:spPr>
          <a:xfrm>
            <a:off x="8510866" y="5429453"/>
            <a:ext cx="415637" cy="1513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4AB4301-E3A9-A0C2-EA3B-528D3EA48186}"/>
              </a:ext>
            </a:extLst>
          </p:cNvPr>
          <p:cNvSpPr/>
          <p:nvPr/>
        </p:nvSpPr>
        <p:spPr>
          <a:xfrm>
            <a:off x="7707745" y="5383286"/>
            <a:ext cx="754007" cy="1974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3478457C-0238-7F4C-1576-9CE9C240D9CC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8575082" y="4935973"/>
            <a:ext cx="412262" cy="336763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A41B2BC-339D-AE76-4A95-ECD733258C59}"/>
              </a:ext>
            </a:extLst>
          </p:cNvPr>
          <p:cNvSpPr txBox="1"/>
          <p:nvPr/>
        </p:nvSpPr>
        <p:spPr>
          <a:xfrm>
            <a:off x="8987344" y="4809015"/>
            <a:ext cx="1867873" cy="25391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해당 이슈에 코멘트 작성 차단</a:t>
            </a:r>
          </a:p>
        </p:txBody>
      </p:sp>
      <p:pic>
        <p:nvPicPr>
          <p:cNvPr id="30" name="그림 29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8231797E-CF88-CEAF-2087-7FE771A67E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199" y="2852309"/>
            <a:ext cx="2060028" cy="57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137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4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내용 개체 틀 26">
            <a:extLst>
              <a:ext uri="{FF2B5EF4-FFF2-40B4-BE49-F238E27FC236}">
                <a16:creationId xmlns:a16="http://schemas.microsoft.com/office/drawing/2014/main" id="{4C8233FE-AE43-92B4-45D3-C927C09D2A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895" y="2781988"/>
            <a:ext cx="9539813" cy="3594100"/>
          </a:xfr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B5C0DF5C-1A82-EF2A-2816-AFD6F0F1FA29}"/>
              </a:ext>
            </a:extLst>
          </p:cNvPr>
          <p:cNvGrpSpPr/>
          <p:nvPr/>
        </p:nvGrpSpPr>
        <p:grpSpPr>
          <a:xfrm>
            <a:off x="117895" y="135854"/>
            <a:ext cx="9624290" cy="2164222"/>
            <a:chOff x="405738" y="119394"/>
            <a:chExt cx="10184575" cy="2164222"/>
          </a:xfrm>
        </p:grpSpPr>
        <p:pic>
          <p:nvPicPr>
            <p:cNvPr id="9" name="내용 개체 틀 4" descr="텍스트, 소프트웨어, 멀티미디어 소프트웨어, 스크린샷이(가) 표시된 사진&#10;&#10;자동 생성된 설명">
              <a:extLst>
                <a:ext uri="{FF2B5EF4-FFF2-40B4-BE49-F238E27FC236}">
                  <a16:creationId xmlns:a16="http://schemas.microsoft.com/office/drawing/2014/main" id="{1B459689-D5F5-C172-8B25-D78281DEE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738" y="119394"/>
              <a:ext cx="10184575" cy="2164222"/>
            </a:xfrm>
            <a:prstGeom prst="rect">
              <a:avLst/>
            </a:prstGeom>
          </p:spPr>
        </p:pic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0D21F5B1-7631-28D8-3D6F-A0AFD611C849}"/>
                </a:ext>
              </a:extLst>
            </p:cNvPr>
            <p:cNvSpPr/>
            <p:nvPr/>
          </p:nvSpPr>
          <p:spPr>
            <a:xfrm>
              <a:off x="7527681" y="146128"/>
              <a:ext cx="870582" cy="517604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타원 29">
            <a:extLst>
              <a:ext uri="{FF2B5EF4-FFF2-40B4-BE49-F238E27FC236}">
                <a16:creationId xmlns:a16="http://schemas.microsoft.com/office/drawing/2014/main" id="{DB41B351-E738-951B-7B1D-E5C81A7362D1}"/>
              </a:ext>
            </a:extLst>
          </p:cNvPr>
          <p:cNvSpPr/>
          <p:nvPr/>
        </p:nvSpPr>
        <p:spPr>
          <a:xfrm>
            <a:off x="8383712" y="2781988"/>
            <a:ext cx="972724" cy="57081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2B0D13-ABCE-3E9C-48DD-066F6D1D0069}"/>
              </a:ext>
            </a:extLst>
          </p:cNvPr>
          <p:cNvSpPr txBox="1"/>
          <p:nvPr/>
        </p:nvSpPr>
        <p:spPr>
          <a:xfrm>
            <a:off x="9504217" y="2882728"/>
            <a:ext cx="1086361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라벨 생성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4BCDB64-3506-9960-FCBE-44DBE06AA493}"/>
              </a:ext>
            </a:extLst>
          </p:cNvPr>
          <p:cNvSpPr txBox="1"/>
          <p:nvPr/>
        </p:nvSpPr>
        <p:spPr>
          <a:xfrm>
            <a:off x="6137491" y="3778639"/>
            <a:ext cx="2093524" cy="27699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해당 라벨을 사용한 이슈 </a:t>
            </a:r>
            <a:r>
              <a:rPr lang="ko-KR" altLang="en-US" sz="1200" dirty="0" err="1"/>
              <a:t>갯수</a:t>
            </a:r>
            <a:endParaRPr lang="ko-KR" altLang="en-US" sz="1200" dirty="0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5D60DB2A-E9BB-4271-BA52-2A895BA54B19}"/>
              </a:ext>
            </a:extLst>
          </p:cNvPr>
          <p:cNvSpPr/>
          <p:nvPr/>
        </p:nvSpPr>
        <p:spPr>
          <a:xfrm>
            <a:off x="5811845" y="3824806"/>
            <a:ext cx="241913" cy="16530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3696BB5C-4488-3167-84D8-62354A18E9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831" y="4579039"/>
            <a:ext cx="9007606" cy="92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915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4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93EB3ED-73D1-8489-7BC3-08072AB48DFF}"/>
              </a:ext>
            </a:extLst>
          </p:cNvPr>
          <p:cNvGrpSpPr/>
          <p:nvPr/>
        </p:nvGrpSpPr>
        <p:grpSpPr>
          <a:xfrm>
            <a:off x="219495" y="2574695"/>
            <a:ext cx="10167678" cy="2164222"/>
            <a:chOff x="219495" y="2787132"/>
            <a:chExt cx="10167678" cy="216422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EEE8342-4AC3-02D6-4E9C-D777F6AD7B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495" y="2787132"/>
              <a:ext cx="10167678" cy="2164222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6F2D5D4-FA24-8366-75A7-F58FF6516158}"/>
                </a:ext>
              </a:extLst>
            </p:cNvPr>
            <p:cNvSpPr txBox="1"/>
            <p:nvPr/>
          </p:nvSpPr>
          <p:spPr>
            <a:xfrm>
              <a:off x="3657600" y="4592666"/>
              <a:ext cx="1828800" cy="27699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마일스톤 제목 내용 수정</a:t>
              </a:r>
            </a:p>
          </p:txBody>
        </p:sp>
        <p:sp>
          <p:nvSpPr>
            <p:cNvPr id="10" name="화살표: 아래쪽 9">
              <a:extLst>
                <a:ext uri="{FF2B5EF4-FFF2-40B4-BE49-F238E27FC236}">
                  <a16:creationId xmlns:a16="http://schemas.microsoft.com/office/drawing/2014/main" id="{7634ABEE-362B-E03D-8330-A4D3FE26908D}"/>
                </a:ext>
              </a:extLst>
            </p:cNvPr>
            <p:cNvSpPr/>
            <p:nvPr/>
          </p:nvSpPr>
          <p:spPr>
            <a:xfrm>
              <a:off x="4498109" y="4367451"/>
              <a:ext cx="175491" cy="208493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연결선: 꺾임 12">
              <a:extLst>
                <a:ext uri="{FF2B5EF4-FFF2-40B4-BE49-F238E27FC236}">
                  <a16:creationId xmlns:a16="http://schemas.microsoft.com/office/drawing/2014/main" id="{331781F7-DB6D-6277-7C3F-FF16373C3C19}"/>
                </a:ext>
              </a:extLst>
            </p:cNvPr>
            <p:cNvCxnSpPr>
              <a:endCxn id="7" idx="1"/>
            </p:cNvCxnSpPr>
            <p:nvPr/>
          </p:nvCxnSpPr>
          <p:spPr>
            <a:xfrm>
              <a:off x="1274618" y="3880395"/>
              <a:ext cx="2382982" cy="850771"/>
            </a:xfrm>
            <a:prstGeom prst="bentConnector3">
              <a:avLst>
                <a:gd name="adj1" fmla="val 4534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55BF9F8F-CFCC-3666-14EC-348591EF0B06}"/>
                </a:ext>
              </a:extLst>
            </p:cNvPr>
            <p:cNvCxnSpPr>
              <a:endCxn id="7" idx="1"/>
            </p:cNvCxnSpPr>
            <p:nvPr/>
          </p:nvCxnSpPr>
          <p:spPr>
            <a:xfrm>
              <a:off x="1034473" y="4471697"/>
              <a:ext cx="2623127" cy="25946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5C0DF5C-1A82-EF2A-2816-AFD6F0F1FA29}"/>
              </a:ext>
            </a:extLst>
          </p:cNvPr>
          <p:cNvGrpSpPr/>
          <p:nvPr/>
        </p:nvGrpSpPr>
        <p:grpSpPr>
          <a:xfrm>
            <a:off x="219495" y="135854"/>
            <a:ext cx="10004069" cy="2902910"/>
            <a:chOff x="513253" y="119394"/>
            <a:chExt cx="10586463" cy="2902910"/>
          </a:xfrm>
        </p:grpSpPr>
        <p:pic>
          <p:nvPicPr>
            <p:cNvPr id="9" name="내용 개체 틀 4" descr="텍스트, 소프트웨어, 멀티미디어 소프트웨어, 스크린샷이(가) 표시된 사진&#10;&#10;자동 생성된 설명">
              <a:extLst>
                <a:ext uri="{FF2B5EF4-FFF2-40B4-BE49-F238E27FC236}">
                  <a16:creationId xmlns:a16="http://schemas.microsoft.com/office/drawing/2014/main" id="{1B459689-D5F5-C172-8B25-D78281DEE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253" y="119394"/>
              <a:ext cx="10184575" cy="2164222"/>
            </a:xfrm>
            <a:prstGeom prst="rect">
              <a:avLst/>
            </a:prstGeom>
          </p:spPr>
        </p:pic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0D21F5B1-7631-28D8-3D6F-A0AFD611C849}"/>
                </a:ext>
              </a:extLst>
            </p:cNvPr>
            <p:cNvSpPr/>
            <p:nvPr/>
          </p:nvSpPr>
          <p:spPr>
            <a:xfrm>
              <a:off x="8555877" y="119394"/>
              <a:ext cx="1157075" cy="517604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39C558D-8F22-7BED-BF9B-412115401E63}"/>
                </a:ext>
              </a:extLst>
            </p:cNvPr>
            <p:cNvSpPr/>
            <p:nvPr/>
          </p:nvSpPr>
          <p:spPr>
            <a:xfrm>
              <a:off x="9942641" y="2558235"/>
              <a:ext cx="1157075" cy="464069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7" name="그림 36">
            <a:extLst>
              <a:ext uri="{FF2B5EF4-FFF2-40B4-BE49-F238E27FC236}">
                <a16:creationId xmlns:a16="http://schemas.microsoft.com/office/drawing/2014/main" id="{4F5D2B53-9CDE-C974-51CA-39B7FB97B3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1521" y="4950591"/>
            <a:ext cx="6315652" cy="1907409"/>
          </a:xfrm>
          <a:prstGeom prst="rect">
            <a:avLst/>
          </a:prstGeom>
        </p:spPr>
      </p:pic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B15AEA80-470E-BC23-6157-718EAFC53B80}"/>
              </a:ext>
            </a:extLst>
          </p:cNvPr>
          <p:cNvCxnSpPr>
            <a:stCxn id="22" idx="4"/>
            <a:endCxn id="37" idx="0"/>
          </p:cNvCxnSpPr>
          <p:nvPr/>
        </p:nvCxnSpPr>
        <p:spPr>
          <a:xfrm rot="5400000">
            <a:off x="7497188" y="2770924"/>
            <a:ext cx="1911827" cy="2447507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8000BEF-61B4-E8DB-B798-A6FF4CBA9809}"/>
              </a:ext>
            </a:extLst>
          </p:cNvPr>
          <p:cNvSpPr txBox="1"/>
          <p:nvPr/>
        </p:nvSpPr>
        <p:spPr>
          <a:xfrm>
            <a:off x="8366379" y="5232954"/>
            <a:ext cx="1898955" cy="58477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마일스톤 생성은 </a:t>
            </a:r>
            <a:endParaRPr lang="en-US" altLang="ko-KR" sz="1600" dirty="0"/>
          </a:p>
          <a:p>
            <a:r>
              <a:rPr lang="ko-KR" altLang="en-US" sz="1600" dirty="0"/>
              <a:t>제목</a:t>
            </a:r>
            <a:r>
              <a:rPr lang="en-US" altLang="ko-KR" sz="1600" dirty="0"/>
              <a:t>, </a:t>
            </a:r>
            <a:r>
              <a:rPr lang="ko-KR" altLang="en-US" sz="1600" dirty="0"/>
              <a:t>내용만 작성함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18246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B49767C-9A21-A257-9B43-C6A3A7CCD7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660" r="1" b="1"/>
          <a:stretch/>
        </p:blipFill>
        <p:spPr>
          <a:xfrm>
            <a:off x="223784" y="234266"/>
            <a:ext cx="7867270" cy="33679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E81366-2BAA-5A90-B0D3-B298EF12A26B}"/>
              </a:ext>
            </a:extLst>
          </p:cNvPr>
          <p:cNvSpPr txBox="1"/>
          <p:nvPr/>
        </p:nvSpPr>
        <p:spPr>
          <a:xfrm>
            <a:off x="8314838" y="234266"/>
            <a:ext cx="3653378" cy="2585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마일스톤을 처음 생성하면 이슈가 등록이 안 되어있기 때문에 </a:t>
            </a:r>
            <a:endParaRPr lang="en-US" altLang="ko-KR" dirty="0"/>
          </a:p>
          <a:p>
            <a:r>
              <a:rPr lang="ko-KR" altLang="en-US" dirty="0"/>
              <a:t>왼쪽화면 </a:t>
            </a:r>
            <a:r>
              <a:rPr lang="ko-KR" altLang="en-US" dirty="0" err="1"/>
              <a:t>처럼</a:t>
            </a:r>
            <a:r>
              <a:rPr lang="ko-KR" altLang="en-US" dirty="0"/>
              <a:t> </a:t>
            </a:r>
            <a:r>
              <a:rPr lang="ko-KR" altLang="en-US" dirty="0" err="1"/>
              <a:t>비어있다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1" dirty="0"/>
              <a:t>이슈를 새로 생성</a:t>
            </a:r>
            <a:r>
              <a:rPr lang="ko-KR" altLang="en-US" dirty="0"/>
              <a:t>해서 마일스톤에 등록을 하거나 </a:t>
            </a:r>
            <a:endParaRPr lang="en-US" altLang="ko-KR" dirty="0"/>
          </a:p>
          <a:p>
            <a:r>
              <a:rPr lang="ko-KR" altLang="en-US" b="1" dirty="0"/>
              <a:t>이미 생성되어 있는 이슈</a:t>
            </a:r>
            <a:r>
              <a:rPr lang="ko-KR" altLang="en-US" dirty="0"/>
              <a:t>에서 마일스톤을 등록하면 </a:t>
            </a:r>
            <a:endParaRPr lang="en-US" altLang="ko-KR" dirty="0"/>
          </a:p>
          <a:p>
            <a:r>
              <a:rPr lang="ko-KR" altLang="en-US" dirty="0"/>
              <a:t>해당 마일스톤은 활성화가 된다</a:t>
            </a:r>
            <a:r>
              <a:rPr lang="en-US" altLang="ko-KR" dirty="0"/>
              <a:t>.</a:t>
            </a:r>
          </a:p>
        </p:txBody>
      </p:sp>
      <p:pic>
        <p:nvPicPr>
          <p:cNvPr id="15" name="그림 14" descr="텍스트, 소프트웨어, 멀티미디어 소프트웨어, 스크린샷이(가) 표시된 사진&#10;&#10;자동 생성된 설명">
            <a:extLst>
              <a:ext uri="{FF2B5EF4-FFF2-40B4-BE49-F238E27FC236}">
                <a16:creationId xmlns:a16="http://schemas.microsoft.com/office/drawing/2014/main" id="{D33011A0-6290-D7CE-AF75-6C44BCE6BF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84" y="4003993"/>
            <a:ext cx="7867270" cy="26197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FF27B0B-E855-0C88-A56E-35533408BEFB}"/>
              </a:ext>
            </a:extLst>
          </p:cNvPr>
          <p:cNvSpPr txBox="1"/>
          <p:nvPr/>
        </p:nvSpPr>
        <p:spPr>
          <a:xfrm>
            <a:off x="8314838" y="4113534"/>
            <a:ext cx="3526180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마일스톤이 활성화 되면 게이지가 생겨나게 되고 </a:t>
            </a:r>
            <a:endParaRPr lang="en-US" altLang="ko-KR" dirty="0"/>
          </a:p>
          <a:p>
            <a:r>
              <a:rPr lang="ko-KR" altLang="en-US" dirty="0"/>
              <a:t>해당 이슈가 해결이 되고 관리자가 </a:t>
            </a:r>
            <a:r>
              <a:rPr lang="en-US" altLang="ko-KR" dirty="0"/>
              <a:t>close issue </a:t>
            </a:r>
            <a:r>
              <a:rPr lang="ko-KR" altLang="en-US" dirty="0"/>
              <a:t>버튼을 누르게 되면 </a:t>
            </a:r>
            <a:endParaRPr lang="en-US" altLang="ko-KR" dirty="0"/>
          </a:p>
          <a:p>
            <a:r>
              <a:rPr lang="ko-KR" altLang="en-US" dirty="0"/>
              <a:t>마일스톤에 게이지가 </a:t>
            </a:r>
            <a:r>
              <a:rPr lang="ko-KR" altLang="en-US" dirty="0" err="1"/>
              <a:t>차게된다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6273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7B54865-0417-4422-B63B-3E74C04CD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64432"/>
            <a:ext cx="6255757" cy="2060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18615BE-476F-9CD1-B03D-433A7D2D6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782" y="912866"/>
            <a:ext cx="4417678" cy="156398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ko-KR" altLang="en-US" cap="all" dirty="0"/>
              <a:t>템플릿</a:t>
            </a:r>
            <a:r>
              <a:rPr lang="en-US" altLang="ko-KR" cap="all" dirty="0"/>
              <a:t> </a:t>
            </a:r>
            <a:r>
              <a:rPr lang="ko-KR" altLang="en-US" cap="all" dirty="0"/>
              <a:t>설정</a:t>
            </a:r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D86897C3-88CB-3D36-A844-F04D24D79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86" y="2725289"/>
            <a:ext cx="6236969" cy="3676698"/>
          </a:xfrm>
          <a:solidFill>
            <a:schemeClr val="tx2">
              <a:lumMod val="25000"/>
              <a:lumOff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ko-KR" altLang="en-US" sz="1800" b="1" dirty="0"/>
              <a:t>템플릿 은 이슈를 작성할 때 기본 양식을 설정해주는 곳 이다</a:t>
            </a:r>
            <a:r>
              <a:rPr lang="en-US" altLang="ko-KR" sz="1800" b="1" dirty="0"/>
              <a:t>.</a:t>
            </a:r>
          </a:p>
          <a:p>
            <a:endParaRPr lang="en-US" sz="1800" b="1" dirty="0"/>
          </a:p>
          <a:p>
            <a:endParaRPr lang="en-US" sz="1800" dirty="0"/>
          </a:p>
          <a:p>
            <a:r>
              <a:rPr lang="en-US" dirty="0"/>
              <a:t>Setting -&gt; general -&gt; </a:t>
            </a:r>
          </a:p>
          <a:p>
            <a:r>
              <a:rPr lang="en-US" dirty="0"/>
              <a:t>Set up templates </a:t>
            </a:r>
            <a:r>
              <a:rPr lang="ko-KR" altLang="en-US" dirty="0"/>
              <a:t>클릭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B4DC035-F21B-5FB9-62E9-09DA50F10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016" y="664432"/>
            <a:ext cx="5900197" cy="5737555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6834090F-83F8-DFD2-7438-0A38331A8F95}"/>
              </a:ext>
            </a:extLst>
          </p:cNvPr>
          <p:cNvSpPr/>
          <p:nvPr/>
        </p:nvSpPr>
        <p:spPr>
          <a:xfrm>
            <a:off x="10730267" y="5602825"/>
            <a:ext cx="904126" cy="4220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7114BA2-EE92-329B-F294-DB5446075ACB}"/>
              </a:ext>
            </a:extLst>
          </p:cNvPr>
          <p:cNvSpPr/>
          <p:nvPr/>
        </p:nvSpPr>
        <p:spPr>
          <a:xfrm>
            <a:off x="8783782" y="533003"/>
            <a:ext cx="628073" cy="4220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42DF2BD-9CE6-3CD3-FE88-C66A3CB9499B}"/>
              </a:ext>
            </a:extLst>
          </p:cNvPr>
          <p:cNvSpPr/>
          <p:nvPr/>
        </p:nvSpPr>
        <p:spPr>
          <a:xfrm>
            <a:off x="6273016" y="847625"/>
            <a:ext cx="700272" cy="4220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4402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JuxtaposeVTI">
  <a:themeElements>
    <a:clrScheme name="AnalogousFromLightSeedRightStep">
      <a:dk1>
        <a:srgbClr val="000000"/>
      </a:dk1>
      <a:lt1>
        <a:srgbClr val="FFFFFF"/>
      </a:lt1>
      <a:dk2>
        <a:srgbClr val="242F41"/>
      </a:dk2>
      <a:lt2>
        <a:srgbClr val="E2E3E8"/>
      </a:lt2>
      <a:accent1>
        <a:srgbClr val="AAA080"/>
      </a:accent1>
      <a:accent2>
        <a:srgbClr val="9CA671"/>
      </a:accent2>
      <a:accent3>
        <a:srgbClr val="8FA87F"/>
      </a:accent3>
      <a:accent4>
        <a:srgbClr val="76AD78"/>
      </a:accent4>
      <a:accent5>
        <a:srgbClr val="81AB93"/>
      </a:accent5>
      <a:accent6>
        <a:srgbClr val="74AAA2"/>
      </a:accent6>
      <a:hlink>
        <a:srgbClr val="6979AE"/>
      </a:hlink>
      <a:folHlink>
        <a:srgbClr val="7F7F7F"/>
      </a:folHlink>
    </a:clrScheme>
    <a:fontScheme name="Custom 167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A8CD6D88E63E5543BB98F09111694967" ma:contentTypeVersion="5" ma:contentTypeDescription="새 문서를 만듭니다." ma:contentTypeScope="" ma:versionID="fbae8b18c8dd279871e2b483956aa17f">
  <xsd:schema xmlns:xsd="http://www.w3.org/2001/XMLSchema" xmlns:xs="http://www.w3.org/2001/XMLSchema" xmlns:p="http://schemas.microsoft.com/office/2006/metadata/properties" xmlns:ns3="d809f5d5-583b-4c6d-9147-a59284f9f1de" targetNamespace="http://schemas.microsoft.com/office/2006/metadata/properties" ma:root="true" ma:fieldsID="389248fafcf5c600d41853ff9fc679c9" ns3:_="">
    <xsd:import namespace="d809f5d5-583b-4c6d-9147-a59284f9f1d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09f5d5-583b-4c6d-9147-a59284f9f1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1A327F7-D8E8-4E8F-B633-42BD6886A0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09f5d5-583b-4c6d-9147-a59284f9f1d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BF90FA1-1D6F-4844-8C53-7043B128176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98BC8F8-9EF5-4E2A-9678-340ED6691250}">
  <ds:schemaRefs>
    <ds:schemaRef ds:uri="d809f5d5-583b-4c6d-9147-a59284f9f1de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283</Words>
  <Application>Microsoft Office PowerPoint</Application>
  <PresentationFormat>와이드스크린</PresentationFormat>
  <Paragraphs>58</Paragraphs>
  <Slides>13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Microsoft GothicNeo</vt:lpstr>
      <vt:lpstr>맑은 고딕</vt:lpstr>
      <vt:lpstr>Arial</vt:lpstr>
      <vt:lpstr>Wingdings</vt:lpstr>
      <vt:lpstr>JuxtaposeVTI</vt:lpstr>
      <vt:lpstr>Github Issue </vt:lpstr>
      <vt:lpstr>Issue 란?</vt:lpstr>
      <vt:lpstr>Issue 사용 (등록)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템플릿 설정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조재현</dc:creator>
  <cp:lastModifiedBy>조재현</cp:lastModifiedBy>
  <cp:revision>2</cp:revision>
  <dcterms:created xsi:type="dcterms:W3CDTF">2024-07-29T02:13:30Z</dcterms:created>
  <dcterms:modified xsi:type="dcterms:W3CDTF">2024-07-31T03:38:31Z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0x010100A8CD6D88E63E5543BB98F09111694967</vt:lpwstr>
  </property>
</Properties>
</file>