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62" r:id="rId7"/>
    <p:sldId id="258" r:id="rId8"/>
    <p:sldId id="263" r:id="rId9"/>
    <p:sldId id="264" r:id="rId10"/>
    <p:sldId id="266" r:id="rId11"/>
    <p:sldId id="265" r:id="rId12"/>
    <p:sldId id="267" r:id="rId13"/>
    <p:sldId id="268" r:id="rId14"/>
    <p:sldId id="29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embeddedFontLst>
    <p:embeddedFont>
      <p:font typeface="G마켓 산스 TTF Bold" panose="02000000000000000000" pitchFamily="2" charset="-127"/>
      <p:bold r:id="rId39"/>
    </p:embeddedFont>
    <p:embeddedFont>
      <p:font typeface="G마켓 산스 TTF Light" panose="02000000000000000000" pitchFamily="2" charset="-127"/>
      <p:regular r:id="rId40"/>
    </p:embeddedFont>
    <p:embeddedFont>
      <p:font typeface="G마켓 산스 TTF Medium" panose="02000000000000000000" pitchFamily="2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3F955-3310-0A75-85D2-86EE68CB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6DD95B-3241-5386-A8D6-B00F1868D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AD204-B913-1A3C-8668-7BF32B97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1CF82-CD01-8DD1-798A-35DB991C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72BD7-6B87-3084-2C35-51CB21A4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198F3-2F42-13AF-A9EF-93DAB04B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BD6C9-3ED2-C9D0-0FBA-A0F1BD600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FD3DB-C6E5-2DFF-58CC-924EAFA0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358C8-BF65-AD9D-24D9-4245888B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AFC34-CB7F-DD4C-DCED-F05F6DFC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3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5298E-5AF2-5F11-F403-27C75E87C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6425E3-B442-FEE4-AFCA-535D69740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305CB-9BAE-79E6-96DA-95A43249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C5823-5A2A-08C8-B33C-1160E28F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05290-984E-0EDF-444E-D201D806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4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8F05F-D20E-BA52-098E-718C9D05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5DB01-E454-2FC4-71A2-4BAD0075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A9756-9239-0BB7-B664-C529ED8C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7B6D3-5CE7-5FE0-3FAE-B6C6345D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78254-45FA-9552-5534-18702692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1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24996-6E46-6300-F8A0-AD165A46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8163F-8705-144F-61F4-B6D5AE85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E20B7-7502-D11B-E59C-6E52FC66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B8480-43E3-2288-7621-6252699E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8C500-BBF9-7188-839F-1BBF97C6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8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3AA3B-586C-F415-D8D3-65897A59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F3C7C-B448-68C6-014F-8388CC773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32A2BC-35E2-1C01-8108-55D40898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2299C-44A0-206A-C95C-F4358E4C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04795-3900-34C1-E8AC-00F23734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3882D-17AB-22DC-2AEC-1B402B6C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8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EFA61-021E-DB9B-2F5C-34880736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58B1B-6933-DB1A-94BF-A7F97500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B5C144-1840-F9DE-1737-EA9B0775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43E08-61D8-9020-3242-EACDBB8F3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B91D09-5B38-C547-04F0-A9EFEB2D1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736099-FA34-6167-0EA9-EB727DA8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DBB27B-29F2-B8B4-4B07-635173C4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F845A6-4880-3B97-0E52-22A6BE1A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6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09A5E-D910-47D2-30F6-84344AEB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9B4A8B-E37A-F5A4-BCF3-3680DA56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F205AB-9380-4CC5-1166-ED0153F0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9EA065-8F41-887C-655D-EE164579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C99F9F-92B4-B16F-E45D-C2B63F85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006203-2404-5231-4EC4-96F5BF1C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60F0C4-2CF3-E1A3-7809-CDFB5ED7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E5B88-1418-F4B4-9705-AC92EC70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3D333-B5FA-5472-108C-296C81D5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3D8775-D032-20D6-9B63-3257E465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14309-78C6-6DA7-D9C6-041DF108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E3A4CD-6CD7-9F0F-3AD0-D414DA6B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C05A6-8BF6-7C6B-24AD-0AE8DA5D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2411-3BC4-E3A8-6FC8-563452EB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3FCE72-8FEA-EE9F-0212-1A7AA76EA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DD933-D4F0-E271-E437-9EBDA6D4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70FF1-D90C-5BE6-28D6-A93E2880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89D6E-FC58-1C43-37EA-BF6CE07F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1FD80-D8EC-DE72-DF44-00BDCD26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8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1939B9-97F2-5CA6-A777-EAF9E559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A2AB6-FFAF-828E-1432-230281E59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9C48F-1ACD-D6F5-8496-E6985F06B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BA595-C7F0-4C3F-B5FB-232BEB1A27B3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02D91-3572-1266-CEDE-B7C00C990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843C0-592B-8F52-49DC-70E0860DB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3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FBEB3-BF03-3D57-9F1F-91512A2EA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9844" y="1403927"/>
            <a:ext cx="5952671" cy="2025073"/>
          </a:xfrm>
        </p:spPr>
        <p:txBody>
          <a:bodyPr>
            <a:normAutofit/>
          </a:bodyPr>
          <a:lstStyle/>
          <a:p>
            <a:r>
              <a:rPr lang="en-US" altLang="ko-KR" sz="8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Settings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04126C-5841-2EF9-7B45-67F09BFE7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1706" y="3803690"/>
            <a:ext cx="2068945" cy="510309"/>
          </a:xfrm>
        </p:spPr>
        <p:txBody>
          <a:bodyPr/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General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8DABE1D-13A8-4CBE-E640-62B3C2BA1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0" y="1171575"/>
            <a:ext cx="4610062" cy="416346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C6E0F97-186B-AC72-7A9A-9FF5A286F7FB}"/>
              </a:ext>
            </a:extLst>
          </p:cNvPr>
          <p:cNvCxnSpPr>
            <a:cxnSpLocks/>
          </p:cNvCxnSpPr>
          <p:nvPr/>
        </p:nvCxnSpPr>
        <p:spPr>
          <a:xfrm>
            <a:off x="5299713" y="3485658"/>
            <a:ext cx="4687929" cy="33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404D90-7850-C8AA-9F2E-E39DF3D2C686}"/>
              </a:ext>
            </a:extLst>
          </p:cNvPr>
          <p:cNvSpPr/>
          <p:nvPr/>
        </p:nvSpPr>
        <p:spPr>
          <a:xfrm>
            <a:off x="10381673" y="0"/>
            <a:ext cx="1810327" cy="6858000"/>
          </a:xfrm>
          <a:prstGeom prst="rect">
            <a:avLst/>
          </a:prstGeom>
          <a:gradFill>
            <a:gsLst>
              <a:gs pos="78000">
                <a:schemeClr val="tx1"/>
              </a:gs>
              <a:gs pos="0">
                <a:schemeClr val="bg1"/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5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531637F-0A9D-A09B-DBAA-A4004C448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758" y="2828925"/>
            <a:ext cx="4309889" cy="253522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758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Social preview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4537F-25DE-B2E7-CD79-7AE3C72095A7}"/>
              </a:ext>
            </a:extLst>
          </p:cNvPr>
          <p:cNvSpPr txBox="1"/>
          <p:nvPr/>
        </p:nvSpPr>
        <p:spPr>
          <a:xfrm>
            <a:off x="300785" y="2296027"/>
            <a:ext cx="6139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다른 사용자가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레포지토리에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연결할 때 소셜미디어 플랫폼에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표시되는 이미지를 사용자 지정 가능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B2751-9A57-E5D0-50DC-C172C45AB6FF}"/>
              </a:ext>
            </a:extLst>
          </p:cNvPr>
          <p:cNvSpPr txBox="1"/>
          <p:nvPr/>
        </p:nvSpPr>
        <p:spPr>
          <a:xfrm>
            <a:off x="183061" y="1777037"/>
            <a:ext cx="6753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0" dirty="0" err="1">
                <a:solidFill>
                  <a:srgbClr val="1F2328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리포지토리의</a:t>
            </a:r>
            <a:r>
              <a:rPr lang="ko-KR" altLang="en-US" sz="2400" b="1" i="0" dirty="0">
                <a:solidFill>
                  <a:srgbClr val="1F2328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소셜 미디어 미리 보기 사용자 지정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EC92F-2A43-7C42-C1AF-C260C31C9422}"/>
              </a:ext>
            </a:extLst>
          </p:cNvPr>
          <p:cNvSpPr txBox="1"/>
          <p:nvPr/>
        </p:nvSpPr>
        <p:spPr>
          <a:xfrm>
            <a:off x="530111" y="5588153"/>
            <a:ext cx="6059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이미지는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1MB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이하의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PNG, JPG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또는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GIF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파일이여야 함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최상의 품질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랜더링을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위해 최소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640 x 320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픽셀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최상의 디스플레이를 위해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1280 x 640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픽셀 권장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B5B753-E089-2F87-FDF6-33D40418EEAD}"/>
              </a:ext>
            </a:extLst>
          </p:cNvPr>
          <p:cNvSpPr/>
          <p:nvPr/>
        </p:nvSpPr>
        <p:spPr>
          <a:xfrm>
            <a:off x="7377243" y="5176936"/>
            <a:ext cx="785682" cy="16816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9C60A0-44E4-D71C-D607-7EBEABBC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413" y="3203685"/>
            <a:ext cx="4023121" cy="2036643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DDEE92-7E97-1DD1-9984-592CC2C390A8}"/>
              </a:ext>
            </a:extLst>
          </p:cNvPr>
          <p:cNvSpPr txBox="1"/>
          <p:nvPr/>
        </p:nvSpPr>
        <p:spPr>
          <a:xfrm>
            <a:off x="8706265" y="568048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이미지 제거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998504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758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Social preview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B2751-9A57-E5D0-50DC-C172C45AB6FF}"/>
              </a:ext>
            </a:extLst>
          </p:cNvPr>
          <p:cNvSpPr txBox="1"/>
          <p:nvPr/>
        </p:nvSpPr>
        <p:spPr>
          <a:xfrm>
            <a:off x="183061" y="1777037"/>
            <a:ext cx="6753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0" dirty="0" err="1">
                <a:solidFill>
                  <a:srgbClr val="1F2328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리포지토리의</a:t>
            </a:r>
            <a:r>
              <a:rPr lang="ko-KR" altLang="en-US" sz="2400" b="1" i="0" dirty="0">
                <a:solidFill>
                  <a:srgbClr val="1F2328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소셜 미디어 미리 보기 사용자 지정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DEE92-7E97-1DD1-9984-592CC2C390A8}"/>
              </a:ext>
            </a:extLst>
          </p:cNvPr>
          <p:cNvSpPr txBox="1"/>
          <p:nvPr/>
        </p:nvSpPr>
        <p:spPr>
          <a:xfrm>
            <a:off x="2788200" y="613300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설정 후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8335BA-EF9D-EB93-FD11-CD9B6C28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94" y="2557026"/>
            <a:ext cx="4532288" cy="336192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6D5796-AB07-C35B-9624-60F3DC6C8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821" y="2557026"/>
            <a:ext cx="3277705" cy="3361213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F10D1D-6B6F-07AA-4DED-EB8BD63262CA}"/>
              </a:ext>
            </a:extLst>
          </p:cNvPr>
          <p:cNvSpPr txBox="1"/>
          <p:nvPr/>
        </p:nvSpPr>
        <p:spPr>
          <a:xfrm>
            <a:off x="6835541" y="6133005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미리보기로 확인 가능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616533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EC92F-2A43-7C42-C1AF-C260C31C9422}"/>
              </a:ext>
            </a:extLst>
          </p:cNvPr>
          <p:cNvSpPr txBox="1"/>
          <p:nvPr/>
        </p:nvSpPr>
        <p:spPr>
          <a:xfrm>
            <a:off x="6429377" y="2900236"/>
            <a:ext cx="572945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Wikis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위키 창 활성화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Restrict editing to collaborators only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옵션을 통하여 공동 작업자만이 작업을 할 수 있게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제한 가능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공동 작업자가 아니 여도 보는 건 가능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BB987A-9B83-B2B6-2349-BB2E33D9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73" y="2742918"/>
            <a:ext cx="5449452" cy="2386809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7BF451-CEFA-FB24-44F0-EB97D7B11445}"/>
              </a:ext>
            </a:extLst>
          </p:cNvPr>
          <p:cNvSpPr txBox="1"/>
          <p:nvPr/>
        </p:nvSpPr>
        <p:spPr>
          <a:xfrm>
            <a:off x="183061" y="1777037"/>
            <a:ext cx="1077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Wikis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523440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EC92F-2A43-7C42-C1AF-C260C31C9422}"/>
              </a:ext>
            </a:extLst>
          </p:cNvPr>
          <p:cNvSpPr txBox="1"/>
          <p:nvPr/>
        </p:nvSpPr>
        <p:spPr>
          <a:xfrm>
            <a:off x="6528270" y="2904298"/>
            <a:ext cx="5663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이슈는 프로젝트의 작업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개선 사항 및 버그를 추적하는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좋은 방법으로 사용 프로젝트 기획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신 기능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버그와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수정 사항 등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모든 활동 내역에 대해서 이슈를 등록하고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등록한 이슈를 기반으로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작업을 진행 가능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BF451-CEFA-FB24-44F0-EB97D7B11445}"/>
              </a:ext>
            </a:extLst>
          </p:cNvPr>
          <p:cNvSpPr txBox="1"/>
          <p:nvPr/>
        </p:nvSpPr>
        <p:spPr>
          <a:xfrm>
            <a:off x="183061" y="1777037"/>
            <a:ext cx="144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Issues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FCA1A3-3C48-94A7-8879-712A4668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20" y="2656648"/>
            <a:ext cx="5549493" cy="154470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CB4BB2-EA22-F302-7BC7-6FE00B617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1" y="5121440"/>
            <a:ext cx="5549492" cy="91853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810" y="4476073"/>
            <a:ext cx="2204740" cy="199115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895F09-7310-9CB8-6530-2EA661B6DC22}"/>
              </a:ext>
            </a:extLst>
          </p:cNvPr>
          <p:cNvSpPr/>
          <p:nvPr/>
        </p:nvSpPr>
        <p:spPr>
          <a:xfrm>
            <a:off x="4729293" y="3576736"/>
            <a:ext cx="1090482" cy="3094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9B558A-3904-A297-CDFC-97D3BF3ED36D}"/>
              </a:ext>
            </a:extLst>
          </p:cNvPr>
          <p:cNvSpPr txBox="1"/>
          <p:nvPr/>
        </p:nvSpPr>
        <p:spPr>
          <a:xfrm>
            <a:off x="2171210" y="4752108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 up template</a:t>
            </a:r>
          </a:p>
        </p:txBody>
      </p:sp>
    </p:spTree>
    <p:extLst>
      <p:ext uri="{BB962C8B-B14F-4D97-AF65-F5344CB8AC3E}">
        <p14:creationId xmlns:p14="http://schemas.microsoft.com/office/powerpoint/2010/main" val="1099980973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EC92F-2A43-7C42-C1AF-C260C31C9422}"/>
              </a:ext>
            </a:extLst>
          </p:cNvPr>
          <p:cNvSpPr txBox="1"/>
          <p:nvPr/>
        </p:nvSpPr>
        <p:spPr>
          <a:xfrm>
            <a:off x="5871045" y="2782669"/>
            <a:ext cx="6006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미리 예시를 만들어두고 제공하는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Bug report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Feature request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 개발자가 직접 만들어 사용가능한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Custom template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 선택이 가능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BF451-CEFA-FB24-44F0-EB97D7B11445}"/>
              </a:ext>
            </a:extLst>
          </p:cNvPr>
          <p:cNvSpPr txBox="1"/>
          <p:nvPr/>
        </p:nvSpPr>
        <p:spPr>
          <a:xfrm>
            <a:off x="183061" y="1777037"/>
            <a:ext cx="144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Issues</a:t>
            </a: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61" y="4399873"/>
            <a:ext cx="2204740" cy="19911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D15D57-7AEF-1CBD-2258-59FE6C79C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3" y="2399375"/>
            <a:ext cx="5067212" cy="2591233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192151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BF451-CEFA-FB24-44F0-EB97D7B11445}"/>
              </a:ext>
            </a:extLst>
          </p:cNvPr>
          <p:cNvSpPr txBox="1"/>
          <p:nvPr/>
        </p:nvSpPr>
        <p:spPr>
          <a:xfrm>
            <a:off x="183061" y="1777037"/>
            <a:ext cx="367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Issues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생성 과정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41" y="4668757"/>
            <a:ext cx="2204740" cy="199115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124FE9E-0A16-AE92-5B8F-DB53A31D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26" y="2278110"/>
            <a:ext cx="4053249" cy="197990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475FEB-D87A-3EA9-E883-0A9008EA2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26" y="4669434"/>
            <a:ext cx="4053248" cy="1842050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042A79-97C8-46D3-201D-F976D2F79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341" y="2752980"/>
            <a:ext cx="6760739" cy="731790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216056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BF451-CEFA-FB24-44F0-EB97D7B11445}"/>
              </a:ext>
            </a:extLst>
          </p:cNvPr>
          <p:cNvSpPr txBox="1"/>
          <p:nvPr/>
        </p:nvSpPr>
        <p:spPr>
          <a:xfrm>
            <a:off x="183060" y="1777037"/>
            <a:ext cx="183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Sponsors</a:t>
            </a: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98" y="4520329"/>
            <a:ext cx="2204740" cy="19911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776B29-E6DE-EE00-205F-AC617440A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7" y="2854357"/>
            <a:ext cx="5186103" cy="124243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2066C-23A6-B84A-B8A8-E969E580D6CC}"/>
              </a:ext>
            </a:extLst>
          </p:cNvPr>
          <p:cNvSpPr txBox="1"/>
          <p:nvPr/>
        </p:nvSpPr>
        <p:spPr>
          <a:xfrm>
            <a:off x="5909145" y="2700208"/>
            <a:ext cx="636424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Sponsors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서비스에서 재정적 지원을 할 수 있는 서비스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Open Collective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Patreon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비슷하지만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내에서 바로 사용할 수 있다는 점이 장점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 up sponsor button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레포지토리에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스폰서 단추를 추가하여 오픈소스 프로젝트에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대한 자금 조달 옵션의 가시성을 높일 수 있음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267429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Features</a:t>
            </a: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98" y="4520329"/>
            <a:ext cx="2204740" cy="19911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2066C-23A6-B84A-B8A8-E969E580D6CC}"/>
              </a:ext>
            </a:extLst>
          </p:cNvPr>
          <p:cNvSpPr txBox="1"/>
          <p:nvPr/>
        </p:nvSpPr>
        <p:spPr>
          <a:xfrm>
            <a:off x="5697915" y="2909758"/>
            <a:ext cx="64940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Preserve this repository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Archive Program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퍼블릭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레포지토리가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포함될지 여부를 관리하여 전 세계 오픈 소스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소프트웨어의 장기 보존을 보장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저장소가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Public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관리자 권한을 가진 사람이여야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Archive Program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출입 가능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4C0D4D-EA0B-0337-760E-C651F762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54" y="2611418"/>
            <a:ext cx="5160555" cy="119858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50589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BF451-CEFA-FB24-44F0-EB97D7B11445}"/>
              </a:ext>
            </a:extLst>
          </p:cNvPr>
          <p:cNvSpPr txBox="1"/>
          <p:nvPr/>
        </p:nvSpPr>
        <p:spPr>
          <a:xfrm>
            <a:off x="183060" y="1777037"/>
            <a:ext cx="472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Discussions &amp; Projects</a:t>
            </a: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03" y="4752880"/>
            <a:ext cx="2204740" cy="19911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2066C-23A6-B84A-B8A8-E969E580D6CC}"/>
              </a:ext>
            </a:extLst>
          </p:cNvPr>
          <p:cNvSpPr txBox="1"/>
          <p:nvPr/>
        </p:nvSpPr>
        <p:spPr>
          <a:xfrm>
            <a:off x="5847202" y="2498284"/>
            <a:ext cx="6487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웹 인터페이스에서 논의를 할 수 있는 기능을 제공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새로운 아이디어나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기능 제안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 피드백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개발자 간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토론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멤버들 과의 소통들에 사용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3A8F50-4564-F480-809A-7A3F4E05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87" y="2402994"/>
            <a:ext cx="5322364" cy="139091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0A23A9-2E93-0A0B-336A-CA28D5BA99A9}"/>
              </a:ext>
            </a:extLst>
          </p:cNvPr>
          <p:cNvSpPr/>
          <p:nvPr/>
        </p:nvSpPr>
        <p:spPr>
          <a:xfrm>
            <a:off x="4253043" y="3098449"/>
            <a:ext cx="1166682" cy="3329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E0DCC-BCA9-EC04-DE9E-D92A05CA6C78}"/>
              </a:ext>
            </a:extLst>
          </p:cNvPr>
          <p:cNvSpPr txBox="1"/>
          <p:nvPr/>
        </p:nvSpPr>
        <p:spPr>
          <a:xfrm>
            <a:off x="4045379" y="3464069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디스커션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창 활성화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ED1514D-78F5-78BE-1E52-E03ED9A43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52" y="4580534"/>
            <a:ext cx="5316100" cy="66009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CF58D3-7525-10B9-F1F8-B5BC43F10560}"/>
              </a:ext>
            </a:extLst>
          </p:cNvPr>
          <p:cNvSpPr txBox="1"/>
          <p:nvPr/>
        </p:nvSpPr>
        <p:spPr>
          <a:xfrm>
            <a:off x="6035794" y="4725914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Projects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탭 활성화 버튼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646260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35E781-90FC-202D-B9FD-C06AA8D83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9" y="1962882"/>
            <a:ext cx="5234140" cy="423428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BF451-CEFA-FB24-44F0-EB97D7B11445}"/>
              </a:ext>
            </a:extLst>
          </p:cNvPr>
          <p:cNvSpPr txBox="1"/>
          <p:nvPr/>
        </p:nvSpPr>
        <p:spPr>
          <a:xfrm>
            <a:off x="461820" y="1097125"/>
            <a:ext cx="393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Discussions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 예시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B7680F-E159-0934-A4AC-6B3A7983ECDD}"/>
              </a:ext>
            </a:extLst>
          </p:cNvPr>
          <p:cNvSpPr/>
          <p:nvPr/>
        </p:nvSpPr>
        <p:spPr>
          <a:xfrm>
            <a:off x="5041596" y="6006666"/>
            <a:ext cx="791798" cy="2095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4A7AE-3EEB-98E6-9AB9-4A28D4CBBAE4}"/>
              </a:ext>
            </a:extLst>
          </p:cNvPr>
          <p:cNvSpPr txBox="1"/>
          <p:nvPr/>
        </p:nvSpPr>
        <p:spPr>
          <a:xfrm>
            <a:off x="1586199" y="297394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제목 설정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867F420-B58F-12B8-EF02-A7826FB55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513" y="1962882"/>
            <a:ext cx="4964758" cy="4234283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507115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958610-A815-3059-F22F-0CD120E9D556}"/>
              </a:ext>
            </a:extLst>
          </p:cNvPr>
          <p:cNvSpPr/>
          <p:nvPr/>
        </p:nvSpPr>
        <p:spPr>
          <a:xfrm>
            <a:off x="0" y="0"/>
            <a:ext cx="20042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171DE-7158-0BBB-DFDA-224C4DF32961}"/>
              </a:ext>
            </a:extLst>
          </p:cNvPr>
          <p:cNvSpPr txBox="1"/>
          <p:nvPr/>
        </p:nvSpPr>
        <p:spPr>
          <a:xfrm>
            <a:off x="67434" y="387926"/>
            <a:ext cx="18694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Settings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EFC524-52C4-FA32-F5E0-6C6634240D01}"/>
              </a:ext>
            </a:extLst>
          </p:cNvPr>
          <p:cNvSpPr txBox="1"/>
          <p:nvPr/>
        </p:nvSpPr>
        <p:spPr>
          <a:xfrm>
            <a:off x="2242155" y="151179"/>
            <a:ext cx="346921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General</a:t>
            </a:r>
          </a:p>
          <a:p>
            <a:endParaRPr lang="en-US" altLang="ko-KR" sz="2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2. Default branch</a:t>
            </a:r>
          </a:p>
          <a:p>
            <a:endParaRPr lang="en-US" altLang="ko-KR" sz="2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3. Social preview</a:t>
            </a:r>
          </a:p>
          <a:p>
            <a:endParaRPr lang="en-US" altLang="ko-KR" sz="2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4. Features</a:t>
            </a:r>
          </a:p>
          <a:p>
            <a:endParaRPr lang="en-US" altLang="ko-KR" sz="2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5. Pull Request</a:t>
            </a:r>
          </a:p>
          <a:p>
            <a:endParaRPr lang="en-US" altLang="ko-KR" sz="2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6. Archives</a:t>
            </a:r>
          </a:p>
          <a:p>
            <a:endParaRPr lang="en-US" altLang="ko-KR" sz="2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7. Pushes</a:t>
            </a:r>
          </a:p>
          <a:p>
            <a:endParaRPr lang="en-US" altLang="ko-KR" sz="2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8. Danger Zone</a:t>
            </a:r>
          </a:p>
        </p:txBody>
      </p:sp>
    </p:spTree>
    <p:extLst>
      <p:ext uri="{BB962C8B-B14F-4D97-AF65-F5344CB8AC3E}">
        <p14:creationId xmlns:p14="http://schemas.microsoft.com/office/powerpoint/2010/main" val="627357236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9BAA7F4-55AE-68E1-396B-29D8EF25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20" y="2001451"/>
            <a:ext cx="6251111" cy="410527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4854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Pull Request</a:t>
            </a: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43" y="3783514"/>
            <a:ext cx="2204740" cy="19911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77ACA1-F86B-F5B7-C944-858A1BAFBF91}"/>
              </a:ext>
            </a:extLst>
          </p:cNvPr>
          <p:cNvSpPr txBox="1"/>
          <p:nvPr/>
        </p:nvSpPr>
        <p:spPr>
          <a:xfrm>
            <a:off x="7459113" y="2551267"/>
            <a:ext cx="3244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주로 병합 허용 옵션</a:t>
            </a:r>
            <a:endParaRPr lang="en-US" altLang="ko-KR" sz="2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669816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BEF2A6C-D959-C46F-6672-D3932BAEC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630502"/>
            <a:ext cx="6343650" cy="128088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BF451-CEFA-FB24-44F0-EB97D7B11445}"/>
              </a:ext>
            </a:extLst>
          </p:cNvPr>
          <p:cNvSpPr txBox="1"/>
          <p:nvPr/>
        </p:nvSpPr>
        <p:spPr>
          <a:xfrm>
            <a:off x="183060" y="1777037"/>
            <a:ext cx="472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Allow merge commits</a:t>
            </a: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50" y="4016912"/>
            <a:ext cx="2580845" cy="2330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2066C-23A6-B84A-B8A8-E969E580D6CC}"/>
              </a:ext>
            </a:extLst>
          </p:cNvPr>
          <p:cNvSpPr txBox="1"/>
          <p:nvPr/>
        </p:nvSpPr>
        <p:spPr>
          <a:xfrm>
            <a:off x="6870990" y="2670779"/>
            <a:ext cx="5025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하나의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브랜치와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다른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변경 이력 전체를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합치는 방법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병합 방법을 허용 할 것인지 선택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0A23A9-2E93-0A0B-336A-CA28D5BA99A9}"/>
              </a:ext>
            </a:extLst>
          </p:cNvPr>
          <p:cNvSpPr/>
          <p:nvPr/>
        </p:nvSpPr>
        <p:spPr>
          <a:xfrm>
            <a:off x="395418" y="2749529"/>
            <a:ext cx="1471482" cy="2315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F58D3-7525-10B9-F1F8-B5BC43F10560}"/>
              </a:ext>
            </a:extLst>
          </p:cNvPr>
          <p:cNvSpPr txBox="1"/>
          <p:nvPr/>
        </p:nvSpPr>
        <p:spPr>
          <a:xfrm>
            <a:off x="3233342" y="435609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75E0B0-6436-0252-F520-254E3ED5A9C4}"/>
              </a:ext>
            </a:extLst>
          </p:cNvPr>
          <p:cNvSpPr/>
          <p:nvPr/>
        </p:nvSpPr>
        <p:spPr>
          <a:xfrm>
            <a:off x="1028154" y="5476877"/>
            <a:ext cx="233505" cy="2335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12DC32D-628E-891F-AB13-A8EE49F02F1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261659" y="5593630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68C707C-1121-6ADB-7FFA-982C83071417}"/>
              </a:ext>
            </a:extLst>
          </p:cNvPr>
          <p:cNvSpPr/>
          <p:nvPr/>
        </p:nvSpPr>
        <p:spPr>
          <a:xfrm>
            <a:off x="1785534" y="5476877"/>
            <a:ext cx="233505" cy="2335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6BA96A3-2E4A-51EC-18D9-4C2F2F7B319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2019039" y="5593630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CFDA39DD-A8B9-C7EB-EFEA-10B3E56DCB7C}"/>
              </a:ext>
            </a:extLst>
          </p:cNvPr>
          <p:cNvSpPr/>
          <p:nvPr/>
        </p:nvSpPr>
        <p:spPr>
          <a:xfrm>
            <a:off x="2542914" y="5476877"/>
            <a:ext cx="233505" cy="2335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3CFB55B-22AC-7957-80D2-E744A40B8F9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2776419" y="5593630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34DC720-0574-ADA0-03D3-2575A56CB49F}"/>
              </a:ext>
            </a:extLst>
          </p:cNvPr>
          <p:cNvSpPr/>
          <p:nvPr/>
        </p:nvSpPr>
        <p:spPr>
          <a:xfrm>
            <a:off x="3300294" y="5476877"/>
            <a:ext cx="233505" cy="2335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21F8DE-9BFD-9B2C-57C4-95BBF3C615EB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3533799" y="5593630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50CB4D6D-91F3-3A24-1E87-C1825823DFA5}"/>
              </a:ext>
            </a:extLst>
          </p:cNvPr>
          <p:cNvSpPr/>
          <p:nvPr/>
        </p:nvSpPr>
        <p:spPr>
          <a:xfrm>
            <a:off x="4057674" y="5476877"/>
            <a:ext cx="233505" cy="2335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CB81F8F-3AB7-55EB-C193-B902D5AA6FB9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4291179" y="5593630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1123F392-E09A-9C40-EB8C-A78A68F05A71}"/>
              </a:ext>
            </a:extLst>
          </p:cNvPr>
          <p:cNvSpPr/>
          <p:nvPr/>
        </p:nvSpPr>
        <p:spPr>
          <a:xfrm>
            <a:off x="4815054" y="5476877"/>
            <a:ext cx="233505" cy="2335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407CB20-C1F8-7BCB-7C16-31C995C43F9D}"/>
              </a:ext>
            </a:extLst>
          </p:cNvPr>
          <p:cNvSpPr/>
          <p:nvPr/>
        </p:nvSpPr>
        <p:spPr>
          <a:xfrm>
            <a:off x="3300294" y="4768636"/>
            <a:ext cx="233505" cy="23350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BF2F5F2-EE6E-E5EF-F182-0FCF5A4376FB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3533799" y="4885389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B08EC25-BD81-AC15-B674-2B16E675E4E5}"/>
              </a:ext>
            </a:extLst>
          </p:cNvPr>
          <p:cNvSpPr/>
          <p:nvPr/>
        </p:nvSpPr>
        <p:spPr>
          <a:xfrm>
            <a:off x="4057674" y="4768636"/>
            <a:ext cx="233505" cy="23350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BBA5E7-CFEA-3300-FB37-FBDACF3B3289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4291179" y="4885389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DB5471D0-4A14-27F4-E758-B2C6A94AD8A8}"/>
              </a:ext>
            </a:extLst>
          </p:cNvPr>
          <p:cNvSpPr/>
          <p:nvPr/>
        </p:nvSpPr>
        <p:spPr>
          <a:xfrm>
            <a:off x="4815054" y="4768636"/>
            <a:ext cx="233505" cy="23350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69D5DEE-8BEC-2EC9-DC70-89AF4FAB5ACF}"/>
              </a:ext>
            </a:extLst>
          </p:cNvPr>
          <p:cNvCxnSpPr>
            <a:cxnSpLocks/>
            <a:stCxn id="27" idx="0"/>
            <a:endCxn id="33" idx="4"/>
          </p:cNvCxnSpPr>
          <p:nvPr/>
        </p:nvCxnSpPr>
        <p:spPr>
          <a:xfrm flipV="1">
            <a:off x="4931807" y="5002141"/>
            <a:ext cx="0" cy="474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원호 37">
            <a:extLst>
              <a:ext uri="{FF2B5EF4-FFF2-40B4-BE49-F238E27FC236}">
                <a16:creationId xmlns:a16="http://schemas.microsoft.com/office/drawing/2014/main" id="{856B2C61-BB79-370A-A286-F39AC9E97F4E}"/>
              </a:ext>
            </a:extLst>
          </p:cNvPr>
          <p:cNvSpPr/>
          <p:nvPr/>
        </p:nvSpPr>
        <p:spPr>
          <a:xfrm rot="16200000">
            <a:off x="2769598" y="4773607"/>
            <a:ext cx="1169618" cy="1406539"/>
          </a:xfrm>
          <a:prstGeom prst="arc">
            <a:avLst>
              <a:gd name="adj1" fmla="val 16200000"/>
              <a:gd name="adj2" fmla="val 2121142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2E973C-9FAF-9B5C-A26F-531E89B03835}"/>
              </a:ext>
            </a:extLst>
          </p:cNvPr>
          <p:cNvSpPr txBox="1"/>
          <p:nvPr/>
        </p:nvSpPr>
        <p:spPr>
          <a:xfrm>
            <a:off x="3990722" y="433758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B61BE9-7B48-A0B9-E6D1-6928B0F20BF7}"/>
              </a:ext>
            </a:extLst>
          </p:cNvPr>
          <p:cNvSpPr txBox="1"/>
          <p:nvPr/>
        </p:nvSpPr>
        <p:spPr>
          <a:xfrm>
            <a:off x="4748102" y="431908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BDE792-E591-D9DA-350F-906EBBF3B229}"/>
              </a:ext>
            </a:extLst>
          </p:cNvPr>
          <p:cNvSpPr txBox="1"/>
          <p:nvPr/>
        </p:nvSpPr>
        <p:spPr>
          <a:xfrm>
            <a:off x="4400251" y="585454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456009880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BF451-CEFA-FB24-44F0-EB97D7B11445}"/>
              </a:ext>
            </a:extLst>
          </p:cNvPr>
          <p:cNvSpPr txBox="1"/>
          <p:nvPr/>
        </p:nvSpPr>
        <p:spPr>
          <a:xfrm>
            <a:off x="183060" y="1777037"/>
            <a:ext cx="472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Allow merge commits</a:t>
            </a: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50" y="4359812"/>
            <a:ext cx="2580845" cy="2330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2066C-23A6-B84A-B8A8-E969E580D6CC}"/>
              </a:ext>
            </a:extLst>
          </p:cNvPr>
          <p:cNvSpPr txBox="1"/>
          <p:nvPr/>
        </p:nvSpPr>
        <p:spPr>
          <a:xfrm>
            <a:off x="5649708" y="2659558"/>
            <a:ext cx="576952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Default commit message : </a:t>
            </a: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메시지 선택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Default message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기본 메시지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Pull request title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제목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Pull request title and description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제목과 설명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B821C4-D959-DAC2-4A36-EE5EF9ED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0" y="2549109"/>
            <a:ext cx="4934639" cy="247684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6968753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BF451-CEFA-FB24-44F0-EB97D7B11445}"/>
              </a:ext>
            </a:extLst>
          </p:cNvPr>
          <p:cNvSpPr txBox="1"/>
          <p:nvPr/>
        </p:nvSpPr>
        <p:spPr>
          <a:xfrm>
            <a:off x="183060" y="1777037"/>
            <a:ext cx="472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Allow squash merging</a:t>
            </a: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52" y="4226497"/>
            <a:ext cx="2580845" cy="2330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2066C-23A6-B84A-B8A8-E969E580D6CC}"/>
              </a:ext>
            </a:extLst>
          </p:cNvPr>
          <p:cNvSpPr txBox="1"/>
          <p:nvPr/>
        </p:nvSpPr>
        <p:spPr>
          <a:xfrm>
            <a:off x="6642390" y="2537940"/>
            <a:ext cx="4724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Commit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A,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B,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합쳐서 새로운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Commit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ABC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만들어지고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maste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추가된다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ABC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Parent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가짐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병합 방법을 허용할 것인지 선택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F58D3-7525-10B9-F1F8-B5BC43F10560}"/>
              </a:ext>
            </a:extLst>
          </p:cNvPr>
          <p:cNvSpPr txBox="1"/>
          <p:nvPr/>
        </p:nvSpPr>
        <p:spPr>
          <a:xfrm>
            <a:off x="3233342" y="435609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75E0B0-6436-0252-F520-254E3ED5A9C4}"/>
              </a:ext>
            </a:extLst>
          </p:cNvPr>
          <p:cNvSpPr/>
          <p:nvPr/>
        </p:nvSpPr>
        <p:spPr>
          <a:xfrm>
            <a:off x="1028154" y="5476877"/>
            <a:ext cx="233505" cy="2335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12DC32D-628E-891F-AB13-A8EE49F02F1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261659" y="5593630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68C707C-1121-6ADB-7FFA-982C83071417}"/>
              </a:ext>
            </a:extLst>
          </p:cNvPr>
          <p:cNvSpPr/>
          <p:nvPr/>
        </p:nvSpPr>
        <p:spPr>
          <a:xfrm>
            <a:off x="1785534" y="5476877"/>
            <a:ext cx="233505" cy="2335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6BA96A3-2E4A-51EC-18D9-4C2F2F7B319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2019039" y="5593630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CFDA39DD-A8B9-C7EB-EFEA-10B3E56DCB7C}"/>
              </a:ext>
            </a:extLst>
          </p:cNvPr>
          <p:cNvSpPr/>
          <p:nvPr/>
        </p:nvSpPr>
        <p:spPr>
          <a:xfrm>
            <a:off x="2542914" y="5476877"/>
            <a:ext cx="233505" cy="2335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3CFB55B-22AC-7957-80D2-E744A40B8F9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2776419" y="5593630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34DC720-0574-ADA0-03D3-2575A56CB49F}"/>
              </a:ext>
            </a:extLst>
          </p:cNvPr>
          <p:cNvSpPr/>
          <p:nvPr/>
        </p:nvSpPr>
        <p:spPr>
          <a:xfrm>
            <a:off x="3300294" y="5476877"/>
            <a:ext cx="233505" cy="2335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21F8DE-9BFD-9B2C-57C4-95BBF3C615EB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3533799" y="5593630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50CB4D6D-91F3-3A24-1E87-C1825823DFA5}"/>
              </a:ext>
            </a:extLst>
          </p:cNvPr>
          <p:cNvSpPr/>
          <p:nvPr/>
        </p:nvSpPr>
        <p:spPr>
          <a:xfrm>
            <a:off x="4057674" y="5476877"/>
            <a:ext cx="233505" cy="2335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CB81F8F-3AB7-55EB-C193-B902D5AA6FB9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4291179" y="5593630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1123F392-E09A-9C40-EB8C-A78A68F05A71}"/>
              </a:ext>
            </a:extLst>
          </p:cNvPr>
          <p:cNvSpPr/>
          <p:nvPr/>
        </p:nvSpPr>
        <p:spPr>
          <a:xfrm>
            <a:off x="4815054" y="5476877"/>
            <a:ext cx="233505" cy="2335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407CB20-C1F8-7BCB-7C16-31C995C43F9D}"/>
              </a:ext>
            </a:extLst>
          </p:cNvPr>
          <p:cNvSpPr/>
          <p:nvPr/>
        </p:nvSpPr>
        <p:spPr>
          <a:xfrm>
            <a:off x="3300294" y="4768636"/>
            <a:ext cx="233505" cy="23350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BF2F5F2-EE6E-E5EF-F182-0FCF5A4376FB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3533799" y="4885389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B08EC25-BD81-AC15-B674-2B16E675E4E5}"/>
              </a:ext>
            </a:extLst>
          </p:cNvPr>
          <p:cNvSpPr/>
          <p:nvPr/>
        </p:nvSpPr>
        <p:spPr>
          <a:xfrm>
            <a:off x="4057674" y="4768636"/>
            <a:ext cx="233505" cy="23350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BBA5E7-CFEA-3300-FB37-FBDACF3B3289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4291179" y="4885389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DB5471D0-4A14-27F4-E758-B2C6A94AD8A8}"/>
              </a:ext>
            </a:extLst>
          </p:cNvPr>
          <p:cNvSpPr/>
          <p:nvPr/>
        </p:nvSpPr>
        <p:spPr>
          <a:xfrm>
            <a:off x="4815054" y="4768636"/>
            <a:ext cx="233505" cy="23350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69D5DEE-8BEC-2EC9-DC70-89AF4FAB5ACF}"/>
              </a:ext>
            </a:extLst>
          </p:cNvPr>
          <p:cNvCxnSpPr>
            <a:cxnSpLocks/>
            <a:stCxn id="27" idx="0"/>
            <a:endCxn id="33" idx="4"/>
          </p:cNvCxnSpPr>
          <p:nvPr/>
        </p:nvCxnSpPr>
        <p:spPr>
          <a:xfrm flipV="1">
            <a:off x="4931807" y="5002141"/>
            <a:ext cx="0" cy="474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원호 37">
            <a:extLst>
              <a:ext uri="{FF2B5EF4-FFF2-40B4-BE49-F238E27FC236}">
                <a16:creationId xmlns:a16="http://schemas.microsoft.com/office/drawing/2014/main" id="{856B2C61-BB79-370A-A286-F39AC9E97F4E}"/>
              </a:ext>
            </a:extLst>
          </p:cNvPr>
          <p:cNvSpPr/>
          <p:nvPr/>
        </p:nvSpPr>
        <p:spPr>
          <a:xfrm rot="16200000">
            <a:off x="2769598" y="4773607"/>
            <a:ext cx="1169618" cy="1406539"/>
          </a:xfrm>
          <a:prstGeom prst="arc">
            <a:avLst>
              <a:gd name="adj1" fmla="val 16200000"/>
              <a:gd name="adj2" fmla="val 2121142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2E973C-9FAF-9B5C-A26F-531E89B03835}"/>
              </a:ext>
            </a:extLst>
          </p:cNvPr>
          <p:cNvSpPr txBox="1"/>
          <p:nvPr/>
        </p:nvSpPr>
        <p:spPr>
          <a:xfrm>
            <a:off x="3990722" y="433758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B61BE9-7B48-A0B9-E6D1-6928B0F20BF7}"/>
              </a:ext>
            </a:extLst>
          </p:cNvPr>
          <p:cNvSpPr txBox="1"/>
          <p:nvPr/>
        </p:nvSpPr>
        <p:spPr>
          <a:xfrm>
            <a:off x="4748102" y="431908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BDE792-E591-D9DA-350F-906EBBF3B229}"/>
              </a:ext>
            </a:extLst>
          </p:cNvPr>
          <p:cNvSpPr txBox="1"/>
          <p:nvPr/>
        </p:nvSpPr>
        <p:spPr>
          <a:xfrm>
            <a:off x="4526906" y="587702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ABC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2BA186-4D36-EC58-675F-26DAC049E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84" y="2464919"/>
            <a:ext cx="5153862" cy="1550349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E83F1F-26F2-D237-FDB3-2CC600ED4415}"/>
              </a:ext>
            </a:extLst>
          </p:cNvPr>
          <p:cNvCxnSpPr/>
          <p:nvPr/>
        </p:nvCxnSpPr>
        <p:spPr>
          <a:xfrm>
            <a:off x="2952750" y="4688413"/>
            <a:ext cx="2331094" cy="4074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FE4C3B-8DE0-9449-FE25-7D63AC3E1409}"/>
              </a:ext>
            </a:extLst>
          </p:cNvPr>
          <p:cNvCxnSpPr>
            <a:cxnSpLocks/>
          </p:cNvCxnSpPr>
          <p:nvPr/>
        </p:nvCxnSpPr>
        <p:spPr>
          <a:xfrm flipV="1">
            <a:off x="2952750" y="4690501"/>
            <a:ext cx="2352675" cy="484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2517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BF451-CEFA-FB24-44F0-EB97D7B11445}"/>
              </a:ext>
            </a:extLst>
          </p:cNvPr>
          <p:cNvSpPr txBox="1"/>
          <p:nvPr/>
        </p:nvSpPr>
        <p:spPr>
          <a:xfrm>
            <a:off x="183060" y="1777037"/>
            <a:ext cx="472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Allow squash merging</a:t>
            </a: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50" y="4359812"/>
            <a:ext cx="2580845" cy="2330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2066C-23A6-B84A-B8A8-E969E580D6CC}"/>
              </a:ext>
            </a:extLst>
          </p:cNvPr>
          <p:cNvSpPr txBox="1"/>
          <p:nvPr/>
        </p:nvSpPr>
        <p:spPr>
          <a:xfrm>
            <a:off x="5649708" y="2659558"/>
            <a:ext cx="639309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Default commit message : </a:t>
            </a: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메시지 선택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Default message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기본 메시지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Pull request title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제목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Pull request title and commit details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제목과 커밋한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세부 정보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  Pull request and description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제목과 설명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3B17D7-C5B0-FA04-4750-AE5D0F20F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0" y="2532725"/>
            <a:ext cx="4982270" cy="2648320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026841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BF451-CEFA-FB24-44F0-EB97D7B11445}"/>
              </a:ext>
            </a:extLst>
          </p:cNvPr>
          <p:cNvSpPr txBox="1"/>
          <p:nvPr/>
        </p:nvSpPr>
        <p:spPr>
          <a:xfrm>
            <a:off x="183060" y="1777037"/>
            <a:ext cx="472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Allow rebase merging</a:t>
            </a: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52" y="4226497"/>
            <a:ext cx="2580845" cy="2330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2066C-23A6-B84A-B8A8-E969E580D6CC}"/>
              </a:ext>
            </a:extLst>
          </p:cNvPr>
          <p:cNvSpPr txBox="1"/>
          <p:nvPr/>
        </p:nvSpPr>
        <p:spPr>
          <a:xfrm>
            <a:off x="6642390" y="2537940"/>
            <a:ext cx="50289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모든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Commit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들이 합쳐지지 않고 각각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master</a:t>
            </a:r>
          </a:p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브랜치에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추가된다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Commit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들은 모두 하나의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parent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가진다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병합 옵션을 허용할 건지 선택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75E0B0-6436-0252-F520-254E3ED5A9C4}"/>
              </a:ext>
            </a:extLst>
          </p:cNvPr>
          <p:cNvSpPr/>
          <p:nvPr/>
        </p:nvSpPr>
        <p:spPr>
          <a:xfrm>
            <a:off x="461820" y="5385624"/>
            <a:ext cx="233505" cy="2335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12DC32D-628E-891F-AB13-A8EE49F02F1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5325" y="5502377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68C707C-1121-6ADB-7FFA-982C83071417}"/>
              </a:ext>
            </a:extLst>
          </p:cNvPr>
          <p:cNvSpPr/>
          <p:nvPr/>
        </p:nvSpPr>
        <p:spPr>
          <a:xfrm>
            <a:off x="1219200" y="5385624"/>
            <a:ext cx="233505" cy="2335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6BA96A3-2E4A-51EC-18D9-4C2F2F7B319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452705" y="5502377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CFDA39DD-A8B9-C7EB-EFEA-10B3E56DCB7C}"/>
              </a:ext>
            </a:extLst>
          </p:cNvPr>
          <p:cNvSpPr/>
          <p:nvPr/>
        </p:nvSpPr>
        <p:spPr>
          <a:xfrm>
            <a:off x="1976580" y="5385624"/>
            <a:ext cx="233505" cy="2335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3CFB55B-22AC-7957-80D2-E744A40B8F9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2210085" y="5502377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34DC720-0574-ADA0-03D3-2575A56CB49F}"/>
              </a:ext>
            </a:extLst>
          </p:cNvPr>
          <p:cNvSpPr/>
          <p:nvPr/>
        </p:nvSpPr>
        <p:spPr>
          <a:xfrm>
            <a:off x="2733960" y="5385624"/>
            <a:ext cx="233505" cy="2335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21F8DE-9BFD-9B2C-57C4-95BBF3C615EB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2967465" y="5502377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50CB4D6D-91F3-3A24-1E87-C1825823DFA5}"/>
              </a:ext>
            </a:extLst>
          </p:cNvPr>
          <p:cNvSpPr/>
          <p:nvPr/>
        </p:nvSpPr>
        <p:spPr>
          <a:xfrm>
            <a:off x="3491340" y="5385624"/>
            <a:ext cx="233505" cy="2335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CB81F8F-3AB7-55EB-C193-B902D5AA6FB9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3724845" y="5502377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E407CB20-C1F8-7BCB-7C16-31C995C43F9D}"/>
              </a:ext>
            </a:extLst>
          </p:cNvPr>
          <p:cNvSpPr/>
          <p:nvPr/>
        </p:nvSpPr>
        <p:spPr>
          <a:xfrm>
            <a:off x="2733960" y="4677383"/>
            <a:ext cx="233505" cy="2335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BF2F5F2-EE6E-E5EF-F182-0FCF5A4376FB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2967465" y="4794136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B08EC25-BD81-AC15-B674-2B16E675E4E5}"/>
              </a:ext>
            </a:extLst>
          </p:cNvPr>
          <p:cNvSpPr/>
          <p:nvPr/>
        </p:nvSpPr>
        <p:spPr>
          <a:xfrm>
            <a:off x="3491340" y="4677383"/>
            <a:ext cx="233505" cy="2335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BBA5E7-CFEA-3300-FB37-FBDACF3B3289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3724845" y="4794136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DB5471D0-4A14-27F4-E758-B2C6A94AD8A8}"/>
              </a:ext>
            </a:extLst>
          </p:cNvPr>
          <p:cNvSpPr/>
          <p:nvPr/>
        </p:nvSpPr>
        <p:spPr>
          <a:xfrm>
            <a:off x="4248720" y="4677383"/>
            <a:ext cx="233505" cy="2335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>
            <a:extLst>
              <a:ext uri="{FF2B5EF4-FFF2-40B4-BE49-F238E27FC236}">
                <a16:creationId xmlns:a16="http://schemas.microsoft.com/office/drawing/2014/main" id="{856B2C61-BB79-370A-A286-F39AC9E97F4E}"/>
              </a:ext>
            </a:extLst>
          </p:cNvPr>
          <p:cNvSpPr/>
          <p:nvPr/>
        </p:nvSpPr>
        <p:spPr>
          <a:xfrm rot="16200000">
            <a:off x="2203264" y="4682354"/>
            <a:ext cx="1169618" cy="1406539"/>
          </a:xfrm>
          <a:prstGeom prst="arc">
            <a:avLst>
              <a:gd name="adj1" fmla="val 16200000"/>
              <a:gd name="adj2" fmla="val 2121142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BDE792-E591-D9DA-350F-906EBBF3B229}"/>
              </a:ext>
            </a:extLst>
          </p:cNvPr>
          <p:cNvSpPr txBox="1"/>
          <p:nvPr/>
        </p:nvSpPr>
        <p:spPr>
          <a:xfrm>
            <a:off x="5431595" y="5735882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Master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E1AE53-E041-E7CB-ED6E-7E0BCB699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15" y="2736457"/>
            <a:ext cx="5571962" cy="90321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D74CC-BAB2-CC88-8F76-C586B163C4D4}"/>
              </a:ext>
            </a:extLst>
          </p:cNvPr>
          <p:cNvSpPr txBox="1"/>
          <p:nvPr/>
        </p:nvSpPr>
        <p:spPr>
          <a:xfrm>
            <a:off x="4183101" y="497308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BE6B9A-04E2-D84F-270B-3C2CBFD00989}"/>
              </a:ext>
            </a:extLst>
          </p:cNvPr>
          <p:cNvSpPr/>
          <p:nvPr/>
        </p:nvSpPr>
        <p:spPr>
          <a:xfrm>
            <a:off x="4250053" y="5385624"/>
            <a:ext cx="233505" cy="23350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B68C475-1F58-9E2D-3F29-3BC10DA8B2E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483558" y="5502377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3E639B71-2FB6-3E6B-C7F0-F313808D6C03}"/>
              </a:ext>
            </a:extLst>
          </p:cNvPr>
          <p:cNvSpPr/>
          <p:nvPr/>
        </p:nvSpPr>
        <p:spPr>
          <a:xfrm>
            <a:off x="5007433" y="5385624"/>
            <a:ext cx="233505" cy="23350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6CC3505-E010-363D-111F-BF37A2C9D690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5240938" y="5502377"/>
            <a:ext cx="523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D39EECAF-6197-6EC4-0827-5C63D468C3A0}"/>
              </a:ext>
            </a:extLst>
          </p:cNvPr>
          <p:cNvSpPr/>
          <p:nvPr/>
        </p:nvSpPr>
        <p:spPr>
          <a:xfrm>
            <a:off x="5764813" y="5385624"/>
            <a:ext cx="233505" cy="23350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E60469-A0DA-E9DF-1F95-7FC1E8F87989}"/>
              </a:ext>
            </a:extLst>
          </p:cNvPr>
          <p:cNvSpPr txBox="1"/>
          <p:nvPr/>
        </p:nvSpPr>
        <p:spPr>
          <a:xfrm>
            <a:off x="4940481" y="495457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7BA3DF-5A73-3CF8-81C5-B7E895AF2165}"/>
              </a:ext>
            </a:extLst>
          </p:cNvPr>
          <p:cNvSpPr txBox="1"/>
          <p:nvPr/>
        </p:nvSpPr>
        <p:spPr>
          <a:xfrm>
            <a:off x="5697861" y="493606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369B508-6C87-2F2F-8B41-7D6D872807D6}"/>
              </a:ext>
            </a:extLst>
          </p:cNvPr>
          <p:cNvCxnSpPr>
            <a:cxnSpLocks/>
          </p:cNvCxnSpPr>
          <p:nvPr/>
        </p:nvCxnSpPr>
        <p:spPr>
          <a:xfrm>
            <a:off x="1913377" y="5285220"/>
            <a:ext cx="523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EF994E2-FC57-89F3-5E12-C17557D1E9EB}"/>
              </a:ext>
            </a:extLst>
          </p:cNvPr>
          <p:cNvCxnSpPr>
            <a:cxnSpLocks/>
          </p:cNvCxnSpPr>
          <p:nvPr/>
        </p:nvCxnSpPr>
        <p:spPr>
          <a:xfrm>
            <a:off x="1948147" y="5159879"/>
            <a:ext cx="523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EF17D03-53A5-ECAC-5F89-1F31F07E47B7}"/>
              </a:ext>
            </a:extLst>
          </p:cNvPr>
          <p:cNvCxnSpPr>
            <a:cxnSpLocks/>
          </p:cNvCxnSpPr>
          <p:nvPr/>
        </p:nvCxnSpPr>
        <p:spPr>
          <a:xfrm>
            <a:off x="1982917" y="5034538"/>
            <a:ext cx="523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CDCA99B-FDBB-58AD-1512-85C6A0748BDF}"/>
              </a:ext>
            </a:extLst>
          </p:cNvPr>
          <p:cNvCxnSpPr>
            <a:cxnSpLocks/>
          </p:cNvCxnSpPr>
          <p:nvPr/>
        </p:nvCxnSpPr>
        <p:spPr>
          <a:xfrm>
            <a:off x="2044710" y="4944053"/>
            <a:ext cx="523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9B24D3E-493D-B218-3A3A-35196382FB07}"/>
              </a:ext>
            </a:extLst>
          </p:cNvPr>
          <p:cNvCxnSpPr>
            <a:cxnSpLocks/>
          </p:cNvCxnSpPr>
          <p:nvPr/>
        </p:nvCxnSpPr>
        <p:spPr>
          <a:xfrm>
            <a:off x="2210085" y="4863087"/>
            <a:ext cx="523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AF1D552-3E16-7E76-3044-6612F9E9A61F}"/>
              </a:ext>
            </a:extLst>
          </p:cNvPr>
          <p:cNvCxnSpPr>
            <a:cxnSpLocks/>
          </p:cNvCxnSpPr>
          <p:nvPr/>
        </p:nvCxnSpPr>
        <p:spPr>
          <a:xfrm>
            <a:off x="3034139" y="4603365"/>
            <a:ext cx="0" cy="431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6056336-C2A7-404B-1CB9-6EACE9D6FB10}"/>
              </a:ext>
            </a:extLst>
          </p:cNvPr>
          <p:cNvCxnSpPr>
            <a:cxnSpLocks/>
          </p:cNvCxnSpPr>
          <p:nvPr/>
        </p:nvCxnSpPr>
        <p:spPr>
          <a:xfrm>
            <a:off x="3107151" y="4599666"/>
            <a:ext cx="0" cy="431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978C052-2F12-5A54-8240-E21EFAA2170F}"/>
              </a:ext>
            </a:extLst>
          </p:cNvPr>
          <p:cNvCxnSpPr>
            <a:cxnSpLocks/>
          </p:cNvCxnSpPr>
          <p:nvPr/>
        </p:nvCxnSpPr>
        <p:spPr>
          <a:xfrm>
            <a:off x="3180163" y="4595967"/>
            <a:ext cx="0" cy="431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57AEBC8-449B-D71E-510D-CD0C792C54D8}"/>
              </a:ext>
            </a:extLst>
          </p:cNvPr>
          <p:cNvCxnSpPr>
            <a:cxnSpLocks/>
          </p:cNvCxnSpPr>
          <p:nvPr/>
        </p:nvCxnSpPr>
        <p:spPr>
          <a:xfrm>
            <a:off x="3253175" y="4592268"/>
            <a:ext cx="0" cy="431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A2666F9-7B9D-CDC4-49BE-F70D18653E27}"/>
              </a:ext>
            </a:extLst>
          </p:cNvPr>
          <p:cNvCxnSpPr>
            <a:cxnSpLocks/>
          </p:cNvCxnSpPr>
          <p:nvPr/>
        </p:nvCxnSpPr>
        <p:spPr>
          <a:xfrm>
            <a:off x="3326187" y="4588569"/>
            <a:ext cx="0" cy="431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8A8668D-AE04-1E1E-9F15-1B57A61042A6}"/>
              </a:ext>
            </a:extLst>
          </p:cNvPr>
          <p:cNvCxnSpPr>
            <a:cxnSpLocks/>
          </p:cNvCxnSpPr>
          <p:nvPr/>
        </p:nvCxnSpPr>
        <p:spPr>
          <a:xfrm>
            <a:off x="3399199" y="4584870"/>
            <a:ext cx="0" cy="431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F8F91B7-95A7-64A7-53C0-E16E89913566}"/>
              </a:ext>
            </a:extLst>
          </p:cNvPr>
          <p:cNvCxnSpPr>
            <a:cxnSpLocks/>
          </p:cNvCxnSpPr>
          <p:nvPr/>
        </p:nvCxnSpPr>
        <p:spPr>
          <a:xfrm>
            <a:off x="3837271" y="4562676"/>
            <a:ext cx="0" cy="431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A034331-56BA-47E0-BC90-49E02225F78C}"/>
              </a:ext>
            </a:extLst>
          </p:cNvPr>
          <p:cNvCxnSpPr>
            <a:cxnSpLocks/>
          </p:cNvCxnSpPr>
          <p:nvPr/>
        </p:nvCxnSpPr>
        <p:spPr>
          <a:xfrm>
            <a:off x="3910283" y="4558977"/>
            <a:ext cx="0" cy="431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8C0CCEB-8339-7E95-144E-6EA59C343FC5}"/>
              </a:ext>
            </a:extLst>
          </p:cNvPr>
          <p:cNvCxnSpPr>
            <a:cxnSpLocks/>
          </p:cNvCxnSpPr>
          <p:nvPr/>
        </p:nvCxnSpPr>
        <p:spPr>
          <a:xfrm>
            <a:off x="3983295" y="4555278"/>
            <a:ext cx="0" cy="431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ED0C22C-E921-7E2D-21EA-793AB62682E2}"/>
              </a:ext>
            </a:extLst>
          </p:cNvPr>
          <p:cNvCxnSpPr>
            <a:cxnSpLocks/>
          </p:cNvCxnSpPr>
          <p:nvPr/>
        </p:nvCxnSpPr>
        <p:spPr>
          <a:xfrm>
            <a:off x="4056307" y="4551579"/>
            <a:ext cx="0" cy="431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0963CA9-6638-42E1-5E85-86CD0751FCD0}"/>
              </a:ext>
            </a:extLst>
          </p:cNvPr>
          <p:cNvCxnSpPr>
            <a:cxnSpLocks/>
          </p:cNvCxnSpPr>
          <p:nvPr/>
        </p:nvCxnSpPr>
        <p:spPr>
          <a:xfrm>
            <a:off x="4129319" y="4547880"/>
            <a:ext cx="0" cy="431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98D090E-BA61-D6F9-5D0E-DBF1A27438AD}"/>
              </a:ext>
            </a:extLst>
          </p:cNvPr>
          <p:cNvCxnSpPr>
            <a:cxnSpLocks/>
          </p:cNvCxnSpPr>
          <p:nvPr/>
        </p:nvCxnSpPr>
        <p:spPr>
          <a:xfrm>
            <a:off x="4202331" y="4544181"/>
            <a:ext cx="0" cy="431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0E73E04-AA1F-707F-3F78-E1D4ED632B1A}"/>
              </a:ext>
            </a:extLst>
          </p:cNvPr>
          <p:cNvGrpSpPr/>
          <p:nvPr/>
        </p:nvGrpSpPr>
        <p:grpSpPr>
          <a:xfrm>
            <a:off x="2324938" y="4516365"/>
            <a:ext cx="2352675" cy="486804"/>
            <a:chOff x="2952750" y="4688413"/>
            <a:chExt cx="2352675" cy="48680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DE83F1F-26F2-D237-FDB3-2CC600ED4415}"/>
                </a:ext>
              </a:extLst>
            </p:cNvPr>
            <p:cNvCxnSpPr/>
            <p:nvPr/>
          </p:nvCxnSpPr>
          <p:spPr>
            <a:xfrm>
              <a:off x="2952750" y="4688413"/>
              <a:ext cx="2331094" cy="4074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3FE4C3B-8DE0-9449-FE25-7D63AC3E14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2750" y="4690501"/>
              <a:ext cx="2352675" cy="4847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4064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Features</a:t>
            </a: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9" y="2326711"/>
            <a:ext cx="4696961" cy="424194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6A4CEE2-8AEB-8B1F-D494-450A82CD1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326711"/>
            <a:ext cx="6391275" cy="65226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41468917-C8B9-C5B5-C448-5E811BD4F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40293"/>
            <a:ext cx="6391275" cy="66781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A2971850-1F78-F0B0-8C2E-7F534D19B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4689892"/>
            <a:ext cx="6391275" cy="63536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5D37F99-5999-A5FB-2A09-F181B1D6C8B8}"/>
              </a:ext>
            </a:extLst>
          </p:cNvPr>
          <p:cNvSpPr txBox="1"/>
          <p:nvPr/>
        </p:nvSpPr>
        <p:spPr>
          <a:xfrm>
            <a:off x="6905915" y="2332646"/>
            <a:ext cx="5461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항상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Pull request branches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업데이트 제안하기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</a:t>
            </a: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 또는 선택 해제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5E5989-B74D-EA2F-F075-9CD68CC777D0}"/>
              </a:ext>
            </a:extLst>
          </p:cNvPr>
          <p:cNvSpPr txBox="1"/>
          <p:nvPr/>
        </p:nvSpPr>
        <p:spPr>
          <a:xfrm>
            <a:off x="6913433" y="358953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자동 병합 활성화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비활성화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846FED-ACEE-7A75-CFED-CB3238148EF9}"/>
              </a:ext>
            </a:extLst>
          </p:cNvPr>
          <p:cNvSpPr txBox="1"/>
          <p:nvPr/>
        </p:nvSpPr>
        <p:spPr>
          <a:xfrm>
            <a:off x="6905915" y="4822907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삭제 시 일일이 확인하지 않고 일괄 삭제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2E990E-5D4E-24F5-4707-7BAE0B9F289C}"/>
              </a:ext>
            </a:extLst>
          </p:cNvPr>
          <p:cNvSpPr txBox="1"/>
          <p:nvPr/>
        </p:nvSpPr>
        <p:spPr>
          <a:xfrm>
            <a:off x="183060" y="1777037"/>
            <a:ext cx="472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699185293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530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Archives</a:t>
            </a: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9" y="2326711"/>
            <a:ext cx="4696961" cy="424194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5D37F99-5999-A5FB-2A09-F181B1D6C8B8}"/>
              </a:ext>
            </a:extLst>
          </p:cNvPr>
          <p:cNvSpPr txBox="1"/>
          <p:nvPr/>
        </p:nvSpPr>
        <p:spPr>
          <a:xfrm>
            <a:off x="6924965" y="2547272"/>
            <a:ext cx="5109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대용량 파일 스토리지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(GIT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LFS)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개체가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Enterprise Cloud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레포지토리에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대해 만드는 소스 코드 보관 파일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(ex: Zip,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tarball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포함되는지 여부 선택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2A62C3-0E2E-4E33-2146-CB6FCDA9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14" y="2471460"/>
            <a:ext cx="6400800" cy="135195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253848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149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Danger Zone</a:t>
            </a: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01" y="3958395"/>
            <a:ext cx="2900348" cy="261937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5D37F99-5999-A5FB-2A09-F181B1D6C8B8}"/>
              </a:ext>
            </a:extLst>
          </p:cNvPr>
          <p:cNvSpPr txBox="1"/>
          <p:nvPr/>
        </p:nvSpPr>
        <p:spPr>
          <a:xfrm>
            <a:off x="7381019" y="2831840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Public/private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변경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8F2735-A394-0539-BBBD-4A7E60BFA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0" y="2575784"/>
            <a:ext cx="6238875" cy="94721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270BA0-ED62-6F34-3D30-851F36A19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147" y="3958395"/>
            <a:ext cx="3990129" cy="193951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C3ACA0-8E53-98F7-1639-93B7A4B8547C}"/>
              </a:ext>
            </a:extLst>
          </p:cNvPr>
          <p:cNvSpPr txBox="1"/>
          <p:nvPr/>
        </p:nvSpPr>
        <p:spPr>
          <a:xfrm>
            <a:off x="183060" y="1777037"/>
            <a:ext cx="519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Change repository visibility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88C032-3CA5-C393-5EF2-8E66A5612ABC}"/>
              </a:ext>
            </a:extLst>
          </p:cNvPr>
          <p:cNvSpPr/>
          <p:nvPr/>
        </p:nvSpPr>
        <p:spPr>
          <a:xfrm>
            <a:off x="1738443" y="5416529"/>
            <a:ext cx="3738432" cy="36514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900113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149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Danger Zone</a:t>
            </a: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01" y="3958395"/>
            <a:ext cx="2900348" cy="261937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5D37F99-5999-A5FB-2A09-F181B1D6C8B8}"/>
              </a:ext>
            </a:extLst>
          </p:cNvPr>
          <p:cNvSpPr txBox="1"/>
          <p:nvPr/>
        </p:nvSpPr>
        <p:spPr>
          <a:xfrm>
            <a:off x="7381019" y="2831840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Branch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보호 규칙을 사용하지 않도록 설정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C3ACA0-8E53-98F7-1639-93B7A4B8547C}"/>
              </a:ext>
            </a:extLst>
          </p:cNvPr>
          <p:cNvSpPr txBox="1"/>
          <p:nvPr/>
        </p:nvSpPr>
        <p:spPr>
          <a:xfrm>
            <a:off x="183060" y="1777037"/>
            <a:ext cx="564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Disable branch protection rules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07B03A-8B60-DB60-5F28-6688D121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2570465"/>
            <a:ext cx="6772275" cy="78447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847E6C-C1D1-377F-9BDE-28F4ADA83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3770491"/>
            <a:ext cx="2938903" cy="261937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5C9C022-86A5-987E-A9DF-5784454BDF60}"/>
              </a:ext>
            </a:extLst>
          </p:cNvPr>
          <p:cNvSpPr/>
          <p:nvPr/>
        </p:nvSpPr>
        <p:spPr>
          <a:xfrm>
            <a:off x="407729" y="6052429"/>
            <a:ext cx="2815762" cy="27447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F54055-CA3C-0CBC-9F9D-79C5B2FFA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633" y="4375668"/>
            <a:ext cx="3368422" cy="1275379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86D8CF5-FE23-B73C-F6B6-DD41FAC559E3}"/>
              </a:ext>
            </a:extLst>
          </p:cNvPr>
          <p:cNvSpPr/>
          <p:nvPr/>
        </p:nvSpPr>
        <p:spPr>
          <a:xfrm>
            <a:off x="3732586" y="4709498"/>
            <a:ext cx="671961" cy="7413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1E66E0-23B9-3034-878A-FF53BA9D3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9141" y="4963560"/>
            <a:ext cx="4569877" cy="184665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0A6465-8696-4348-B709-D8D83E7E4C0A}"/>
              </a:ext>
            </a:extLst>
          </p:cNvPr>
          <p:cNvSpPr txBox="1"/>
          <p:nvPr/>
        </p:nvSpPr>
        <p:spPr>
          <a:xfrm>
            <a:off x="9757764" y="45942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원상 복구도 가능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76091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248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General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AA8E3-0B85-1DF2-BC75-DDCE0B63C001}"/>
              </a:ext>
            </a:extLst>
          </p:cNvPr>
          <p:cNvSpPr txBox="1"/>
          <p:nvPr/>
        </p:nvSpPr>
        <p:spPr>
          <a:xfrm>
            <a:off x="4679728" y="1802207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Settings -&gt; General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D59B5-CD38-56C4-D10C-C8AFC1EA40F7}"/>
              </a:ext>
            </a:extLst>
          </p:cNvPr>
          <p:cNvSpPr txBox="1"/>
          <p:nvPr/>
        </p:nvSpPr>
        <p:spPr>
          <a:xfrm>
            <a:off x="3226464" y="6385371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General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섹션은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기본적인 사항들을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08B4A1-2280-2D15-EA43-1DAFA489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18" y="2208483"/>
            <a:ext cx="9268363" cy="3845893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671665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092FA55-2E33-11C5-CD9B-67B0C4AE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6" y="3503244"/>
            <a:ext cx="6064432" cy="135727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149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Danger Zone</a:t>
            </a: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59" y="4334842"/>
            <a:ext cx="2571108" cy="23220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5D37F99-5999-A5FB-2A09-F181B1D6C8B8}"/>
              </a:ext>
            </a:extLst>
          </p:cNvPr>
          <p:cNvSpPr txBox="1"/>
          <p:nvPr/>
        </p:nvSpPr>
        <p:spPr>
          <a:xfrm>
            <a:off x="3213643" y="3812551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자신의 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조직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 하나 선택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C3ACA0-8E53-98F7-1639-93B7A4B8547C}"/>
              </a:ext>
            </a:extLst>
          </p:cNvPr>
          <p:cNvSpPr txBox="1"/>
          <p:nvPr/>
        </p:nvSpPr>
        <p:spPr>
          <a:xfrm>
            <a:off x="183060" y="1777037"/>
            <a:ext cx="564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Transfer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ownership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0A6465-8696-4348-B709-D8D83E7E4C0A}"/>
              </a:ext>
            </a:extLst>
          </p:cNvPr>
          <p:cNvSpPr txBox="1"/>
          <p:nvPr/>
        </p:nvSpPr>
        <p:spPr>
          <a:xfrm>
            <a:off x="6744386" y="2466527"/>
            <a:ext cx="5089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소유권을 다른 사용자나 조직으로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이전할 때 사용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기능 사용 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모든 권한과 책임이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새 소유자에게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넘어감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AAAB16-2EBE-DF4F-72D7-18B81F656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60" y="2366708"/>
            <a:ext cx="6070198" cy="79001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F272EE-B705-7185-0B2E-D86CDED2847D}"/>
              </a:ext>
            </a:extLst>
          </p:cNvPr>
          <p:cNvSpPr txBox="1"/>
          <p:nvPr/>
        </p:nvSpPr>
        <p:spPr>
          <a:xfrm>
            <a:off x="3279203" y="4334842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조직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또는 유저 명 지정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61417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092FA55-2E33-11C5-CD9B-67B0C4AE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6" y="3503244"/>
            <a:ext cx="6064432" cy="135727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149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Danger Zone</a:t>
            </a: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59" y="4334842"/>
            <a:ext cx="2571108" cy="23220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5D37F99-5999-A5FB-2A09-F181B1D6C8B8}"/>
              </a:ext>
            </a:extLst>
          </p:cNvPr>
          <p:cNvSpPr txBox="1"/>
          <p:nvPr/>
        </p:nvSpPr>
        <p:spPr>
          <a:xfrm>
            <a:off x="3213643" y="3812551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자신의 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조직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 하나 선택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C3ACA0-8E53-98F7-1639-93B7A4B8547C}"/>
              </a:ext>
            </a:extLst>
          </p:cNvPr>
          <p:cNvSpPr txBox="1"/>
          <p:nvPr/>
        </p:nvSpPr>
        <p:spPr>
          <a:xfrm>
            <a:off x="183060" y="1777037"/>
            <a:ext cx="564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Transfer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ownership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0A6465-8696-4348-B709-D8D83E7E4C0A}"/>
              </a:ext>
            </a:extLst>
          </p:cNvPr>
          <p:cNvSpPr txBox="1"/>
          <p:nvPr/>
        </p:nvSpPr>
        <p:spPr>
          <a:xfrm>
            <a:off x="6744386" y="2466527"/>
            <a:ext cx="5089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소유권을 다른 사용자나 조직으로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이전할 때 사용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기능 사용 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모든 권한과 책임이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새 소유자에게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넘어감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AAAB16-2EBE-DF4F-72D7-18B81F656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60" y="2366708"/>
            <a:ext cx="6070198" cy="79001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F272EE-B705-7185-0B2E-D86CDED2847D}"/>
              </a:ext>
            </a:extLst>
          </p:cNvPr>
          <p:cNvSpPr txBox="1"/>
          <p:nvPr/>
        </p:nvSpPr>
        <p:spPr>
          <a:xfrm>
            <a:off x="3279203" y="4334842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조직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또는 유저 명 지정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49293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149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Danger Zone</a:t>
            </a: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37" y="2786178"/>
            <a:ext cx="4242050" cy="38310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C3ACA0-8E53-98F7-1639-93B7A4B8547C}"/>
              </a:ext>
            </a:extLst>
          </p:cNvPr>
          <p:cNvSpPr txBox="1"/>
          <p:nvPr/>
        </p:nvSpPr>
        <p:spPr>
          <a:xfrm>
            <a:off x="183060" y="1777037"/>
            <a:ext cx="564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Transfer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ownership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0A6465-8696-4348-B709-D8D83E7E4C0A}"/>
              </a:ext>
            </a:extLst>
          </p:cNvPr>
          <p:cNvSpPr txBox="1"/>
          <p:nvPr/>
        </p:nvSpPr>
        <p:spPr>
          <a:xfrm>
            <a:off x="6744386" y="2466527"/>
            <a:ext cx="54713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소스 코드의 저장소만 옮겨지는 것이 아닌 프로젝트를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Watching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하는 계정과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Star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찍은 유저까지 함께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옮겨진다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또한 저장소의 소유권 이전 시 저장소의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URL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주소도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함께 변경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때 저장소의 이전 주소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URL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은 새로운 주소로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Redirect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되며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이용한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Clone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Fetch</a:t>
            </a: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요청들도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Redirect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E170EB-B43B-EBBC-7EBD-3A3351C2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60" y="2466527"/>
            <a:ext cx="6227755" cy="138503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817829-B894-B3EC-74F3-EB8D1D9A6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1" y="4334843"/>
            <a:ext cx="6273534" cy="102302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395770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149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Danger Zone</a:t>
            </a: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37" y="2786178"/>
            <a:ext cx="4242050" cy="38310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C3ACA0-8E53-98F7-1639-93B7A4B8547C}"/>
              </a:ext>
            </a:extLst>
          </p:cNvPr>
          <p:cNvSpPr txBox="1"/>
          <p:nvPr/>
        </p:nvSpPr>
        <p:spPr>
          <a:xfrm>
            <a:off x="183060" y="1777037"/>
            <a:ext cx="564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Archives repository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0A6465-8696-4348-B709-D8D83E7E4C0A}"/>
              </a:ext>
            </a:extLst>
          </p:cNvPr>
          <p:cNvSpPr txBox="1"/>
          <p:nvPr/>
        </p:nvSpPr>
        <p:spPr>
          <a:xfrm>
            <a:off x="6744386" y="2466527"/>
            <a:ext cx="435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활성화 시 이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레포지토리는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읽기 전용이 됨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74C4AB-E5E8-A1E5-C54F-B49BE4C4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60" y="2399375"/>
            <a:ext cx="6391564" cy="678250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0B363F48-CD58-B3E8-E516-0893B2A3A424}"/>
              </a:ext>
            </a:extLst>
          </p:cNvPr>
          <p:cNvGrpSpPr/>
          <p:nvPr/>
        </p:nvGrpSpPr>
        <p:grpSpPr>
          <a:xfrm>
            <a:off x="2539501" y="3264463"/>
            <a:ext cx="2886758" cy="3396400"/>
            <a:chOff x="2999058" y="3238298"/>
            <a:chExt cx="2886758" cy="33964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C82B8EA-515F-E6FD-88B2-91991064D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9058" y="3238298"/>
              <a:ext cx="2886758" cy="3396400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3175" cap="sq">
              <a:solidFill>
                <a:srgbClr val="000000"/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8FB27D4-44DE-FDB5-544F-D35C8F7BBADA}"/>
                </a:ext>
              </a:extLst>
            </p:cNvPr>
            <p:cNvSpPr/>
            <p:nvPr/>
          </p:nvSpPr>
          <p:spPr>
            <a:xfrm>
              <a:off x="3051844" y="6268635"/>
              <a:ext cx="2815762" cy="27447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50832E8-63D7-EA15-DC53-770585F578D9}"/>
              </a:ext>
            </a:extLst>
          </p:cNvPr>
          <p:cNvSpPr txBox="1"/>
          <p:nvPr/>
        </p:nvSpPr>
        <p:spPr>
          <a:xfrm>
            <a:off x="6019859" y="4393950"/>
            <a:ext cx="3272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예약된 모든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workflows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실행이 중지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8A1CA-6827-B40D-FBCF-FD4BAF1A192B}"/>
              </a:ext>
            </a:extLst>
          </p:cNvPr>
          <p:cNvSpPr txBox="1"/>
          <p:nvPr/>
        </p:nvSpPr>
        <p:spPr>
          <a:xfrm>
            <a:off x="6019859" y="4701727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보안기능 사용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5D562E-7BE0-5107-1705-E896608EBDBB}"/>
              </a:ext>
            </a:extLst>
          </p:cNvPr>
          <p:cNvSpPr txBox="1"/>
          <p:nvPr/>
        </p:nvSpPr>
        <p:spPr>
          <a:xfrm>
            <a:off x="6019859" y="5009504"/>
            <a:ext cx="46442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아카이브 전 다음과 같은 사항 고려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Repository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설정을 업데이트 하고 있습니다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해결되지 않은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issues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pull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요청을 모두 종료합니다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README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메모를 작성합니다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612993"/>
      </p:ext>
    </p:extLst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149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Danger Zone</a:t>
            </a: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CE154A4-081A-A947-4490-E364F98A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37" y="2786178"/>
            <a:ext cx="4242050" cy="38310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C3ACA0-8E53-98F7-1639-93B7A4B8547C}"/>
              </a:ext>
            </a:extLst>
          </p:cNvPr>
          <p:cNvSpPr txBox="1"/>
          <p:nvPr/>
        </p:nvSpPr>
        <p:spPr>
          <a:xfrm>
            <a:off x="183060" y="1777037"/>
            <a:ext cx="564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Delete repository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0A6465-8696-4348-B709-D8D83E7E4C0A}"/>
              </a:ext>
            </a:extLst>
          </p:cNvPr>
          <p:cNvSpPr txBox="1"/>
          <p:nvPr/>
        </p:nvSpPr>
        <p:spPr>
          <a:xfrm>
            <a:off x="6679732" y="260151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삭제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1284B5-AF61-65A1-A316-A4DCC4BCE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60" y="2419267"/>
            <a:ext cx="5646240" cy="63794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323094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248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General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325F-E091-A1B7-7656-BCC55CD7180D}"/>
              </a:ext>
            </a:extLst>
          </p:cNvPr>
          <p:cNvSpPr txBox="1"/>
          <p:nvPr/>
        </p:nvSpPr>
        <p:spPr>
          <a:xfrm>
            <a:off x="1149027" y="4124469"/>
            <a:ext cx="3305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Repository name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현재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이름 변경 가능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9" name="그림 8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D08C8B3C-594B-0FF6-93B9-14D24DC8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15" y="4974906"/>
            <a:ext cx="1960935" cy="17709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7E12BD-882F-90EF-F393-9919C06B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22" y="2087048"/>
            <a:ext cx="5061525" cy="183024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1C9985-5D64-9AC2-1A42-D2F820679914}"/>
              </a:ext>
            </a:extLst>
          </p:cNvPr>
          <p:cNvSpPr txBox="1"/>
          <p:nvPr/>
        </p:nvSpPr>
        <p:spPr>
          <a:xfrm>
            <a:off x="8250059" y="173959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변경 방법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359BBA-CEEC-9373-917D-0803D2370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282" y="2232158"/>
            <a:ext cx="4631936" cy="88227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FD806A7-EE71-653D-C13B-A1608384C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282" y="4292438"/>
            <a:ext cx="4631936" cy="136493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EAE138-CA62-2728-BDB2-593F0518405C}"/>
              </a:ext>
            </a:extLst>
          </p:cNvPr>
          <p:cNvSpPr/>
          <p:nvPr/>
        </p:nvSpPr>
        <p:spPr>
          <a:xfrm>
            <a:off x="9770969" y="2602752"/>
            <a:ext cx="1155649" cy="4821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C8EE90-FB53-529F-C9BE-018B5F8CBDFD}"/>
              </a:ext>
            </a:extLst>
          </p:cNvPr>
          <p:cNvSpPr txBox="1"/>
          <p:nvPr/>
        </p:nvSpPr>
        <p:spPr>
          <a:xfrm>
            <a:off x="7602811" y="3389265"/>
            <a:ext cx="221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새로운 이름 입력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D126EC-50EE-FA51-9BB7-11F8F90CC613}"/>
              </a:ext>
            </a:extLst>
          </p:cNvPr>
          <p:cNvSpPr txBox="1"/>
          <p:nvPr/>
        </p:nvSpPr>
        <p:spPr>
          <a:xfrm>
            <a:off x="7186831" y="5998053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변경된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이름 확인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82850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248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General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325F-E091-A1B7-7656-BCC55CD7180D}"/>
              </a:ext>
            </a:extLst>
          </p:cNvPr>
          <p:cNvSpPr txBox="1"/>
          <p:nvPr/>
        </p:nvSpPr>
        <p:spPr>
          <a:xfrm>
            <a:off x="954102" y="4870944"/>
            <a:ext cx="55114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repository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templates을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사용하면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모든 프로젝트에서 코드를 쉽게 재사용 가능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Template repository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만들어서 그것을 토대로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새로운 프로젝트 생성 가능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9" name="그림 8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D08C8B3C-594B-0FF6-93B9-14D24DC8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406" y="4562510"/>
            <a:ext cx="2340394" cy="21136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C8EE90-FB53-529F-C9BE-018B5F8CBDFD}"/>
              </a:ext>
            </a:extLst>
          </p:cNvPr>
          <p:cNvSpPr txBox="1"/>
          <p:nvPr/>
        </p:nvSpPr>
        <p:spPr>
          <a:xfrm>
            <a:off x="7667465" y="3019934"/>
            <a:ext cx="4288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Template repository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내에서 사용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새 프로젝트 시작할 때 사용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D126EC-50EE-FA51-9BB7-11F8F90CC613}"/>
              </a:ext>
            </a:extLst>
          </p:cNvPr>
          <p:cNvSpPr txBox="1"/>
          <p:nvPr/>
        </p:nvSpPr>
        <p:spPr>
          <a:xfrm>
            <a:off x="8872922" y="2147669"/>
            <a:ext cx="187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 방법</a:t>
            </a:r>
            <a:endParaRPr lang="en-US" altLang="ko-KR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9F669E-AFAA-00C3-D45D-750941CD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76" y="2147669"/>
            <a:ext cx="6985549" cy="161636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0985CB1-17F0-D48D-0661-4D639EECC768}"/>
              </a:ext>
            </a:extLst>
          </p:cNvPr>
          <p:cNvSpPr/>
          <p:nvPr/>
        </p:nvSpPr>
        <p:spPr>
          <a:xfrm>
            <a:off x="368947" y="3301964"/>
            <a:ext cx="6948605" cy="4146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F7C80F6-1498-356B-7F53-E9E103B09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20" y="3987277"/>
            <a:ext cx="2307358" cy="47848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48156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248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General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325F-E091-A1B7-7656-BCC55CD7180D}"/>
              </a:ext>
            </a:extLst>
          </p:cNvPr>
          <p:cNvSpPr txBox="1"/>
          <p:nvPr/>
        </p:nvSpPr>
        <p:spPr>
          <a:xfrm>
            <a:off x="1009728" y="5225063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Create a new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C8EE90-FB53-529F-C9BE-018B5F8CBDFD}"/>
              </a:ext>
            </a:extLst>
          </p:cNvPr>
          <p:cNvSpPr txBox="1"/>
          <p:nvPr/>
        </p:nvSpPr>
        <p:spPr>
          <a:xfrm>
            <a:off x="114769" y="1707647"/>
            <a:ext cx="5280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Template repository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내에서 사용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11ED2E6-4770-8670-D5A3-EC39D8E8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81" y="2996009"/>
            <a:ext cx="4009219" cy="174805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DEBA6C-1B60-5939-BAAA-894B578C8DE8}"/>
              </a:ext>
            </a:extLst>
          </p:cNvPr>
          <p:cNvSpPr/>
          <p:nvPr/>
        </p:nvSpPr>
        <p:spPr>
          <a:xfrm>
            <a:off x="2245994" y="3640093"/>
            <a:ext cx="2126677" cy="3396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ADBA20A-5E94-3EB8-E103-AA155F12B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261" y="1923071"/>
            <a:ext cx="4068743" cy="391520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281611-3FBF-C9C8-5382-CA73693B1484}"/>
              </a:ext>
            </a:extLst>
          </p:cNvPr>
          <p:cNvSpPr txBox="1"/>
          <p:nvPr/>
        </p:nvSpPr>
        <p:spPr>
          <a:xfrm>
            <a:off x="6486999" y="6018207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Template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토대로 프로젝트 생성 가능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9C9B450-B024-9984-E7AA-A07280D169D4}"/>
              </a:ext>
            </a:extLst>
          </p:cNvPr>
          <p:cNvSpPr/>
          <p:nvPr/>
        </p:nvSpPr>
        <p:spPr>
          <a:xfrm>
            <a:off x="5246255" y="3609067"/>
            <a:ext cx="671961" cy="7413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501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21E520-BC22-AF25-8C9B-7EC0EE64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13" y="2169312"/>
            <a:ext cx="6141774" cy="398255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248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General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C8EE90-FB53-529F-C9BE-018B5F8CBDFD}"/>
              </a:ext>
            </a:extLst>
          </p:cNvPr>
          <p:cNvSpPr txBox="1"/>
          <p:nvPr/>
        </p:nvSpPr>
        <p:spPr>
          <a:xfrm>
            <a:off x="114769" y="1707647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 프로젝트 시작할 때 사용</a:t>
            </a:r>
            <a:endParaRPr lang="en-US" altLang="ko-KR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DEBA6C-1B60-5939-BAAA-894B578C8DE8}"/>
              </a:ext>
            </a:extLst>
          </p:cNvPr>
          <p:cNvSpPr/>
          <p:nvPr/>
        </p:nvSpPr>
        <p:spPr>
          <a:xfrm>
            <a:off x="3457805" y="4230976"/>
            <a:ext cx="1483324" cy="2209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281611-3FBF-C9C8-5382-CA73693B1484}"/>
              </a:ext>
            </a:extLst>
          </p:cNvPr>
          <p:cNvSpPr txBox="1"/>
          <p:nvPr/>
        </p:nvSpPr>
        <p:spPr>
          <a:xfrm>
            <a:off x="4024759" y="6335484"/>
            <a:ext cx="414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Repository template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선택 가능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2522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248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General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AD7659-EBD2-F970-1BD4-E18F3CD7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62" y="2348101"/>
            <a:ext cx="5364722" cy="823809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AA17BA-2F0F-25BC-7D58-DB03D323A891}"/>
              </a:ext>
            </a:extLst>
          </p:cNvPr>
          <p:cNvSpPr txBox="1"/>
          <p:nvPr/>
        </p:nvSpPr>
        <p:spPr>
          <a:xfrm>
            <a:off x="1356620" y="3669927"/>
            <a:ext cx="378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Template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사용한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레포지토리는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“generated from…”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형식으로 뜸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C62916-4437-6A92-2737-5C853B075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7191"/>
            <a:ext cx="5738470" cy="326814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44537F-25DE-B2E7-CD79-7AE3C72095A7}"/>
              </a:ext>
            </a:extLst>
          </p:cNvPr>
          <p:cNvSpPr txBox="1"/>
          <p:nvPr/>
        </p:nvSpPr>
        <p:spPr>
          <a:xfrm>
            <a:off x="6046006" y="5764773"/>
            <a:ext cx="5838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Tempate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레포지토리를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생성 후 지정된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template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레포지토리는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수와 상관 없이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 Commit</a:t>
            </a:r>
          </a:p>
        </p:txBody>
      </p:sp>
      <p:pic>
        <p:nvPicPr>
          <p:cNvPr id="19" name="그림 18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DC95AE5B-A97F-37D8-FF39-3F1F7B537A7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337" y="4796876"/>
            <a:ext cx="2143440" cy="193579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A154B4-A58D-0E08-436B-DD395EA693B4}"/>
              </a:ext>
            </a:extLst>
          </p:cNvPr>
          <p:cNvSpPr/>
          <p:nvPr/>
        </p:nvSpPr>
        <p:spPr>
          <a:xfrm>
            <a:off x="616293" y="2539053"/>
            <a:ext cx="1483324" cy="2209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22676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905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Default</a:t>
            </a:r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Branch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4537F-25DE-B2E7-CD79-7AE3C72095A7}"/>
              </a:ext>
            </a:extLst>
          </p:cNvPr>
          <p:cNvSpPr txBox="1"/>
          <p:nvPr/>
        </p:nvSpPr>
        <p:spPr>
          <a:xfrm>
            <a:off x="7758545" y="2835182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변경 할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브렌치명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입력 후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9" name="그림 18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DC95AE5B-A97F-37D8-FF39-3F1F7B537A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10" y="4927477"/>
            <a:ext cx="1992451" cy="17994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BB2751-9A57-E5D0-50DC-C172C45AB6FF}"/>
              </a:ext>
            </a:extLst>
          </p:cNvPr>
          <p:cNvSpPr txBox="1"/>
          <p:nvPr/>
        </p:nvSpPr>
        <p:spPr>
          <a:xfrm>
            <a:off x="183061" y="1777037"/>
            <a:ext cx="2347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브렌치명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바꾸기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16207A-9C9C-5163-2758-6D6BB92FE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70" y="2503958"/>
            <a:ext cx="6031935" cy="116466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FC9940-775F-A5A9-A81E-A60C268FA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69" y="3937129"/>
            <a:ext cx="6031935" cy="116466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A154B4-A58D-0E08-436B-DD395EA693B4}"/>
              </a:ext>
            </a:extLst>
          </p:cNvPr>
          <p:cNvSpPr/>
          <p:nvPr/>
        </p:nvSpPr>
        <p:spPr>
          <a:xfrm>
            <a:off x="1080076" y="3334954"/>
            <a:ext cx="1976581" cy="32443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EC92F-2A43-7C42-C1AF-C260C31C9422}"/>
              </a:ext>
            </a:extLst>
          </p:cNvPr>
          <p:cNvSpPr txBox="1"/>
          <p:nvPr/>
        </p:nvSpPr>
        <p:spPr>
          <a:xfrm>
            <a:off x="7758545" y="4268353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클릭 시 변경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B5B753-E089-2F87-FDF6-33D40418EEAD}"/>
              </a:ext>
            </a:extLst>
          </p:cNvPr>
          <p:cNvSpPr/>
          <p:nvPr/>
        </p:nvSpPr>
        <p:spPr>
          <a:xfrm>
            <a:off x="3047422" y="4787885"/>
            <a:ext cx="323274" cy="27918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7379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2492234C7D6894D9F352CE9C150BEA8" ma:contentTypeVersion="4" ma:contentTypeDescription="새 문서를 만듭니다." ma:contentTypeScope="" ma:versionID="b81e7806ef75141f8bae7c8fb99508f7">
  <xsd:schema xmlns:xsd="http://www.w3.org/2001/XMLSchema" xmlns:xs="http://www.w3.org/2001/XMLSchema" xmlns:p="http://schemas.microsoft.com/office/2006/metadata/properties" xmlns:ns3="09b0494c-e534-4af4-b93f-a5362f2c9178" targetNamespace="http://schemas.microsoft.com/office/2006/metadata/properties" ma:root="true" ma:fieldsID="e18df115ecc60c03f889b429be8d59b9" ns3:_="">
    <xsd:import namespace="09b0494c-e534-4af4-b93f-a5362f2c91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b0494c-e534-4af4-b93f-a5362f2c9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6C7E0B-D985-448F-A665-3250CDE2C3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b0494c-e534-4af4-b93f-a5362f2c9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B976E6-C121-4FBB-B077-ABD93FBEA8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BB55DD-4697-41BB-9AAF-9E9E0F729E9F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09b0494c-e534-4af4-b93f-a5362f2c917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885</Words>
  <Application>Microsoft Office PowerPoint</Application>
  <PresentationFormat>와이드스크린</PresentationFormat>
  <Paragraphs>229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G마켓 산스 TTF Medium</vt:lpstr>
      <vt:lpstr>Arial</vt:lpstr>
      <vt:lpstr>G마켓 산스 TTF Bold</vt:lpstr>
      <vt:lpstr>맑은 고딕</vt:lpstr>
      <vt:lpstr>G마켓 산스 TTF Light</vt:lpstr>
      <vt:lpstr>Office 테마</vt:lpstr>
      <vt:lpstr>Settings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오승호</dc:creator>
  <cp:lastModifiedBy>오승호</cp:lastModifiedBy>
  <cp:revision>6</cp:revision>
  <dcterms:created xsi:type="dcterms:W3CDTF">2024-07-15T14:24:10Z</dcterms:created>
  <dcterms:modified xsi:type="dcterms:W3CDTF">2024-07-19T09:34:13Z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0x01010022492234C7D6894D9F352CE9C150BEA8</vt:lpwstr>
  </property>
</Properties>
</file>