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76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77" r:id="rId15"/>
    <p:sldId id="266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9" r:id="rId26"/>
    <p:sldId id="278" r:id="rId27"/>
    <p:sldId id="275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0" r:id="rId37"/>
    <p:sldId id="289" r:id="rId38"/>
    <p:sldId id="288" r:id="rId39"/>
    <p:sldId id="291" r:id="rId40"/>
    <p:sldId id="292" r:id="rId41"/>
    <p:sldId id="293" r:id="rId42"/>
    <p:sldId id="297" r:id="rId43"/>
    <p:sldId id="298" r:id="rId44"/>
    <p:sldId id="294" r:id="rId45"/>
    <p:sldId id="299" r:id="rId46"/>
    <p:sldId id="295" r:id="rId47"/>
    <p:sldId id="296" r:id="rId48"/>
    <p:sldId id="300" r:id="rId49"/>
    <p:sldId id="301" r:id="rId50"/>
    <p:sldId id="302" r:id="rId51"/>
    <p:sldId id="303" r:id="rId52"/>
    <p:sldId id="304" r:id="rId53"/>
    <p:sldId id="308" r:id="rId54"/>
    <p:sldId id="305" r:id="rId55"/>
    <p:sldId id="306" r:id="rId56"/>
    <p:sldId id="307" r:id="rId57"/>
    <p:sldId id="309" r:id="rId58"/>
  </p:sldIdLst>
  <p:sldSz cx="12192000" cy="6858000"/>
  <p:notesSz cx="6858000" cy="9144000"/>
  <p:embeddedFontLst>
    <p:embeddedFont>
      <p:font typeface="Abadi" panose="020B0604020104020204" pitchFamily="34" charset="0"/>
      <p:regular r:id="rId59"/>
    </p:embeddedFont>
    <p:embeddedFont>
      <p:font typeface="G마켓 산스 TTF Bold" panose="02000000000000000000" pitchFamily="2" charset="-127"/>
      <p:bold r:id="rId60"/>
    </p:embeddedFont>
    <p:embeddedFont>
      <p:font typeface="G마켓 산스 TTF Light" panose="02000000000000000000" pitchFamily="2" charset="-127"/>
      <p:regular r:id="rId61"/>
    </p:embeddedFont>
    <p:embeddedFont>
      <p:font typeface="G마켓 산스 TTF Medium" panose="02000000000000000000" pitchFamily="2" charset="-127"/>
      <p:regular r:id="rId62"/>
    </p:embeddedFont>
    <p:embeddedFont>
      <p:font typeface="맑은 고딕" panose="020B0503020000020004" pitchFamily="50" charset="-127"/>
      <p:regular r:id="rId63"/>
      <p:bold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F955-3310-0A75-85D2-86EE68C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DD95B-3241-5386-A8D6-B00F1868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D204-B913-1A3C-8668-7BF32B9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1CF82-CD01-8DD1-798A-35DB991C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2BD7-6B87-3084-2C35-51CB21A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98F3-2F42-13AF-A9EF-93DAB04B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BD6C9-3ED2-C9D0-0FBA-A0F1BD60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FD3DB-C6E5-2DFF-58CC-924EAFA0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358C8-BF65-AD9D-24D9-4245888B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AFC34-CB7F-DD4C-DCED-F05F6DFC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298E-5AF2-5F11-F403-27C75E87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425E3-B442-FEE4-AFCA-535D6974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05CB-9BAE-79E6-96DA-95A4324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5823-5A2A-08C8-B33C-1160E28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5290-984E-0EDF-444E-D201D80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F05F-D20E-BA52-098E-718C9D0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5DB01-E454-2FC4-71A2-4BAD0075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9756-9239-0BB7-B664-C529ED8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B6D3-5CE7-5FE0-3FAE-B6C6345D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8254-45FA-9552-5534-1870269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24996-6E46-6300-F8A0-AD165A46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8163F-8705-144F-61F4-B6D5AE8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20B7-7502-D11B-E59C-6E52FC66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8480-43E3-2288-7621-6252699E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8C500-BBF9-7188-839F-1BBF97C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AA3B-586C-F415-D8D3-65897A5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3C7C-B448-68C6-014F-8388CC77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2A2BC-35E2-1C01-8108-55D4089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299C-44A0-206A-C95C-F4358E4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04795-3900-34C1-E8AC-00F2373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3882D-17AB-22DC-2AEC-1B402B6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FA61-021E-DB9B-2F5C-34880736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8B1B-6933-DB1A-94BF-A7F9750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5C144-1840-F9DE-1737-EA9B0775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43E08-61D8-9020-3242-EACDBB8F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91D09-5B38-C547-04F0-A9EFEB2D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36099-FA34-6167-0EA9-EB727DA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BB27B-29F2-B8B4-4B07-635173C4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845A6-4880-3B97-0E52-22A6BE1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9A5E-D910-47D2-30F6-84344AE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B4A8B-E37A-F5A4-BCF3-3680DA5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205AB-9380-4CC5-1166-ED0153F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EA065-8F41-887C-655D-EE16457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99F9F-92B4-B16F-E45D-C2B63F8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06203-2404-5231-4EC4-96F5BF1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0F0C4-2CF3-E1A3-7809-CDFB5ED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5B88-1418-F4B4-9705-AC92EC7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3D333-B5FA-5472-108C-296C81D5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D8775-D032-20D6-9B63-3257E465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14309-78C6-6DA7-D9C6-041DF108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3A4CD-6CD7-9F0F-3AD0-D414DA6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C05A6-8BF6-7C6B-24AD-0AE8DA5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2411-3BC4-E3A8-6FC8-563452E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FCE72-8FEA-EE9F-0212-1A7AA76E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DD933-D4F0-E271-E437-9EBDA6D4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70FF1-D90C-5BE6-28D6-A93E288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9D6E-FC58-1C43-37EA-BF6CE07F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FD80-D8EC-DE72-DF44-00BDCD2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939B9-97F2-5CA6-A777-EAF9E55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2AB6-FFAF-828E-1432-230281E5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9C48F-1ACD-D6F5-8496-E6985F06B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BA595-C7F0-4C3F-B5FB-232BEB1A27B3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2D91-3572-1266-CEDE-B7C00C99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843C0-592B-8F52-49DC-70E0860DB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BEB3-BF03-3D57-9F1F-91512A2E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844" y="1403927"/>
            <a:ext cx="5952671" cy="2025073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126C-5841-2EF9-7B45-67F09BFE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1706" y="3803690"/>
            <a:ext cx="2068945" cy="510309"/>
          </a:xfrm>
        </p:spPr>
        <p:txBody>
          <a:bodyPr/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Integration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8DABE1D-13A8-4CBE-E640-62B3C2BA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0" y="1171575"/>
            <a:ext cx="4610062" cy="41634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6E0F97-186B-AC72-7A9A-9FF5A286F7FB}"/>
              </a:ext>
            </a:extLst>
          </p:cNvPr>
          <p:cNvCxnSpPr>
            <a:cxnSpLocks/>
          </p:cNvCxnSpPr>
          <p:nvPr/>
        </p:nvCxnSpPr>
        <p:spPr>
          <a:xfrm>
            <a:off x="5299713" y="3485658"/>
            <a:ext cx="4687929" cy="33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04D90-7850-C8AA-9F2E-E39DF3D2C686}"/>
              </a:ext>
            </a:extLst>
          </p:cNvPr>
          <p:cNvSpPr/>
          <p:nvPr/>
        </p:nvSpPr>
        <p:spPr>
          <a:xfrm>
            <a:off x="10381673" y="0"/>
            <a:ext cx="1810327" cy="6858000"/>
          </a:xfrm>
          <a:prstGeom prst="rect">
            <a:avLst/>
          </a:prstGeom>
          <a:gradFill>
            <a:gsLst>
              <a:gs pos="78000">
                <a:schemeClr val="tx1"/>
              </a:gs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9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FE10-4EC2-C8BF-6990-9C14BC72EF2E}"/>
              </a:ext>
            </a:extLst>
          </p:cNvPr>
          <p:cNvSpPr txBox="1"/>
          <p:nvPr/>
        </p:nvSpPr>
        <p:spPr>
          <a:xfrm>
            <a:off x="5790177" y="1905856"/>
            <a:ext cx="451598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관리자를 포함한 모두를 대상으로 하는 규칙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Allow force pushes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강제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허용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대부분의 경우에서 사용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Allow deletions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삭제를 허용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86673-3387-C667-B292-08CECDA511FF}"/>
              </a:ext>
            </a:extLst>
          </p:cNvPr>
          <p:cNvSpPr txBox="1"/>
          <p:nvPr/>
        </p:nvSpPr>
        <p:spPr>
          <a:xfrm>
            <a:off x="5790177" y="4722414"/>
            <a:ext cx="2860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 후 관리 가능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Add rule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보호 규칙 생성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Edit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Delete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8EA71-E37E-2A64-FBD1-0EEEA42D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1962881"/>
            <a:ext cx="4845179" cy="207116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174909-E782-9CBE-75C7-F84938017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" y="4789604"/>
            <a:ext cx="4845179" cy="82030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AF640E-D927-7770-CBCC-6E0066C94962}"/>
              </a:ext>
            </a:extLst>
          </p:cNvPr>
          <p:cNvSpPr/>
          <p:nvPr/>
        </p:nvSpPr>
        <p:spPr>
          <a:xfrm>
            <a:off x="509446" y="3748193"/>
            <a:ext cx="652604" cy="2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74301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4704433" y="2828835"/>
            <a:ext cx="2783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7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52495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FE10-4EC2-C8BF-6990-9C14BC72EF2E}"/>
              </a:ext>
            </a:extLst>
          </p:cNvPr>
          <p:cNvSpPr txBox="1"/>
          <p:nvPr/>
        </p:nvSpPr>
        <p:spPr>
          <a:xfrm>
            <a:off x="5428396" y="1853507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Protected tags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보호된 태그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5A350F-A126-1B40-EA41-D6027B74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" y="1853507"/>
            <a:ext cx="4245000" cy="212586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F6BC34-35A4-DC2F-A495-E889029B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05" y="5262156"/>
            <a:ext cx="1803097" cy="58521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49B95-FA22-810A-A378-6969BDB3E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96" y="4581079"/>
            <a:ext cx="2943636" cy="195289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AF640E-D927-7770-CBCC-6E0066C94962}"/>
              </a:ext>
            </a:extLst>
          </p:cNvPr>
          <p:cNvSpPr/>
          <p:nvPr/>
        </p:nvSpPr>
        <p:spPr>
          <a:xfrm>
            <a:off x="1908512" y="3364655"/>
            <a:ext cx="1670338" cy="2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B9262-4434-F496-9600-62F40201A559}"/>
              </a:ext>
            </a:extLst>
          </p:cNvPr>
          <p:cNvSpPr txBox="1"/>
          <p:nvPr/>
        </p:nvSpPr>
        <p:spPr>
          <a:xfrm>
            <a:off x="5428396" y="3412163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새로운 태그 규칙 생성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58F7F-3AA7-A9BC-82CC-1234FEF3A17A}"/>
              </a:ext>
            </a:extLst>
          </p:cNvPr>
          <p:cNvSpPr txBox="1"/>
          <p:nvPr/>
        </p:nvSpPr>
        <p:spPr>
          <a:xfrm>
            <a:off x="2823427" y="5385487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규칙 집합 이름 설정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9FB2A-F6C5-0B56-DEF2-6619C457C54E}"/>
              </a:ext>
            </a:extLst>
          </p:cNvPr>
          <p:cNvSpPr txBox="1"/>
          <p:nvPr/>
        </p:nvSpPr>
        <p:spPr>
          <a:xfrm>
            <a:off x="8628689" y="4704409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규칙 집합의 적용 여부 설정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A5E9D-87A8-9D8E-C101-6EC5D4C6BC7C}"/>
              </a:ext>
            </a:extLst>
          </p:cNvPr>
          <p:cNvSpPr txBox="1"/>
          <p:nvPr/>
        </p:nvSpPr>
        <p:spPr>
          <a:xfrm>
            <a:off x="8628689" y="5554765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활성화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비활성화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09888D4-C122-45DB-6AD0-202D2EFA92F7}"/>
              </a:ext>
            </a:extLst>
          </p:cNvPr>
          <p:cNvSpPr/>
          <p:nvPr/>
        </p:nvSpPr>
        <p:spPr>
          <a:xfrm rot="5400000">
            <a:off x="2407701" y="4167025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AE5FA-E61D-413F-0930-75BAAC024427}"/>
              </a:ext>
            </a:extLst>
          </p:cNvPr>
          <p:cNvSpPr txBox="1"/>
          <p:nvPr/>
        </p:nvSpPr>
        <p:spPr>
          <a:xfrm>
            <a:off x="5428396" y="2290705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상단의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en-US" altLang="ko-KR" sz="1400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Learn more about protected tags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통해 더 상세한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 확인 가능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19319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8344DBD-A6E3-BE04-7C3A-E1681AFA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1" y="1772690"/>
            <a:ext cx="4806289" cy="159955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868EFE-3C58-C59A-ACCC-4D48E72A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75" y="3792525"/>
            <a:ext cx="2570552" cy="279338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AF640E-D927-7770-CBCC-6E0066C94962}"/>
              </a:ext>
            </a:extLst>
          </p:cNvPr>
          <p:cNvSpPr/>
          <p:nvPr/>
        </p:nvSpPr>
        <p:spPr>
          <a:xfrm>
            <a:off x="3778127" y="1809634"/>
            <a:ext cx="1154091" cy="3407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9FB2A-F6C5-0B56-DEF2-6619C457C54E}"/>
              </a:ext>
            </a:extLst>
          </p:cNvPr>
          <p:cNvSpPr txBox="1"/>
          <p:nvPr/>
        </p:nvSpPr>
        <p:spPr>
          <a:xfrm>
            <a:off x="5719360" y="2150405"/>
            <a:ext cx="629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규칙 집합을 우회할 수 있는 역할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또는 앱을 지정할 수 있는 목록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예외로 설정된 역할이나 팀은 이 규칙을 적용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A5E9D-87A8-9D8E-C101-6EC5D4C6BC7C}"/>
              </a:ext>
            </a:extLst>
          </p:cNvPr>
          <p:cNvSpPr txBox="1"/>
          <p:nvPr/>
        </p:nvSpPr>
        <p:spPr>
          <a:xfrm>
            <a:off x="4355172" y="3993796"/>
            <a:ext cx="768191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Organization admin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 관리자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(organization)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조직의 전반적인 관리를 담당하는 사용자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 관리자는 조직의 구성원 관리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관리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접근 권한 설정 등을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포함한 다양한 관리 작업을 수행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Deploy key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 키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 키는 특정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대해 접근 권한이 있는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SSH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키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 키를 설정하면 해당 키를 가진 시스템이 특정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접근하여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코드를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푸시하거나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배포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8E2398-97A2-F574-09B1-86A2AA7C73DD}"/>
              </a:ext>
            </a:extLst>
          </p:cNvPr>
          <p:cNvSpPr/>
          <p:nvPr/>
        </p:nvSpPr>
        <p:spPr>
          <a:xfrm>
            <a:off x="1330124" y="5056540"/>
            <a:ext cx="1725198" cy="2413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68E6C4-FD45-F291-2E71-7C2A957D047C}"/>
              </a:ext>
            </a:extLst>
          </p:cNvPr>
          <p:cNvSpPr/>
          <p:nvPr/>
        </p:nvSpPr>
        <p:spPr>
          <a:xfrm>
            <a:off x="1330124" y="5337947"/>
            <a:ext cx="1725198" cy="2413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99045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A5E9D-87A8-9D8E-C101-6EC5D4C6BC7C}"/>
              </a:ext>
            </a:extLst>
          </p:cNvPr>
          <p:cNvSpPr txBox="1"/>
          <p:nvPr/>
        </p:nvSpPr>
        <p:spPr>
          <a:xfrm>
            <a:off x="4279758" y="2368239"/>
            <a:ext cx="7417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Repository admin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관리자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관리자는 특정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관리 권한을 가진 사용자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사용자는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설정 변경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푸시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관리 등 다양한 관리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작업을 수행 가능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Maintain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유지 관리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권한은 보통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운영을 유지하고 개선하는 역할을 할 수 있는 권한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Write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쓰기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Write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권한을 가진 사용자는 해당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코드를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푸시하고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수정할 수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있는 권한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967237-F57A-9F5B-8BD2-4FBF36644CE2}"/>
              </a:ext>
            </a:extLst>
          </p:cNvPr>
          <p:cNvGrpSpPr/>
          <p:nvPr/>
        </p:nvGrpSpPr>
        <p:grpSpPr>
          <a:xfrm>
            <a:off x="678636" y="2344078"/>
            <a:ext cx="3007244" cy="3218423"/>
            <a:chOff x="933160" y="2070014"/>
            <a:chExt cx="2570552" cy="279338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868EFE-3C58-C59A-ACCC-4D48E72A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160" y="2070014"/>
              <a:ext cx="2570552" cy="2793387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3175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468E6C4-FD45-F291-2E71-7C2A957D047C}"/>
                </a:ext>
              </a:extLst>
            </p:cNvPr>
            <p:cNvSpPr/>
            <p:nvPr/>
          </p:nvSpPr>
          <p:spPr>
            <a:xfrm>
              <a:off x="1038426" y="4395442"/>
              <a:ext cx="1725198" cy="241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2C3787E-B151-E743-2871-86D6BF82D6C0}"/>
                </a:ext>
              </a:extLst>
            </p:cNvPr>
            <p:cNvSpPr/>
            <p:nvPr/>
          </p:nvSpPr>
          <p:spPr>
            <a:xfrm>
              <a:off x="1038426" y="3832628"/>
              <a:ext cx="1725198" cy="241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D7E478-491B-6043-E67F-1635004FD7FE}"/>
                </a:ext>
              </a:extLst>
            </p:cNvPr>
            <p:cNvSpPr/>
            <p:nvPr/>
          </p:nvSpPr>
          <p:spPr>
            <a:xfrm>
              <a:off x="1038426" y="4114035"/>
              <a:ext cx="1725198" cy="241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74178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2CF9FDF-CDC8-8047-9548-8B2F9ABC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07" y="2980687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C5F2CE-9734-DAAC-F2E2-A1DF38D6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1873708"/>
            <a:ext cx="7295739" cy="221395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57731C-5F6B-7802-A880-24C511F99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1" y="4380590"/>
            <a:ext cx="7295740" cy="13644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9B4012-B09F-CDCA-DAE3-3A60CE179D1A}"/>
              </a:ext>
            </a:extLst>
          </p:cNvPr>
          <p:cNvSpPr txBox="1"/>
          <p:nvPr/>
        </p:nvSpPr>
        <p:spPr>
          <a:xfrm>
            <a:off x="9336467" y="2811410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체크 후 적용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243E5-C7DE-16EC-367F-318307E39D3F}"/>
              </a:ext>
            </a:extLst>
          </p:cNvPr>
          <p:cNvSpPr txBox="1"/>
          <p:nvPr/>
        </p:nvSpPr>
        <p:spPr>
          <a:xfrm>
            <a:off x="9463905" y="476387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규칙 삭제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59459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2CF9FDF-CDC8-8047-9548-8B2F9ABC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3" y="3697107"/>
            <a:ext cx="3196270" cy="28866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4012-B09F-CDCA-DAE3-3A60CE179D1A}"/>
              </a:ext>
            </a:extLst>
          </p:cNvPr>
          <p:cNvSpPr txBox="1"/>
          <p:nvPr/>
        </p:nvSpPr>
        <p:spPr>
          <a:xfrm>
            <a:off x="5013849" y="2562053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규칙 집합을 적용할 태그를 선택하거나 패턴을 지정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243E5-C7DE-16EC-367F-318307E39D3F}"/>
              </a:ext>
            </a:extLst>
          </p:cNvPr>
          <p:cNvSpPr txBox="1"/>
          <p:nvPr/>
        </p:nvSpPr>
        <p:spPr>
          <a:xfrm>
            <a:off x="5207365" y="3780234"/>
            <a:ext cx="603883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Include all tags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태그 포함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 모든 태그가 보호 대상으로 지정</a:t>
            </a:r>
          </a:p>
          <a:p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존재하는 모든 태그가 설정한 규칙에 따라 보호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보통은 모든 릴리스 태그나 중요한 태그를 보호하는 데 사용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Include by pattern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패턴으로 포함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 특정 패턴을 만족하는 태그들이 보호 대상으로 지정</a:t>
            </a: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이름이 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release-”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시작하는 모든 태그를 포함하도록 설정 가능</a:t>
            </a: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패턴은 일반적으로 와일드카드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*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사용하여 지정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Exclude by pattern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패턴으로 제외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 특정 패턴을 만족하는 태그들이 보호 대상에서 제외</a:t>
            </a: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이름이 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experimental-"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시작하는 태그들을 보호 대상에서 제외하도록 설정 가능</a:t>
            </a: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와일드카드를 사용하여 패턴을 지정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EDCDEB-1938-DBD0-0CE2-837C2BA4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2" y="1765437"/>
            <a:ext cx="3980872" cy="227034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7BA13C-DD5B-0872-606F-FA07271C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2" y="4184851"/>
            <a:ext cx="3980871" cy="187633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C34A55-617E-D9D5-9CFD-A89CBA936B3E}"/>
              </a:ext>
            </a:extLst>
          </p:cNvPr>
          <p:cNvSpPr/>
          <p:nvPr/>
        </p:nvSpPr>
        <p:spPr>
          <a:xfrm>
            <a:off x="3685308" y="3037635"/>
            <a:ext cx="764901" cy="2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88374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4012-B09F-CDCA-DAE3-3A60CE179D1A}"/>
              </a:ext>
            </a:extLst>
          </p:cNvPr>
          <p:cNvSpPr txBox="1"/>
          <p:nvPr/>
        </p:nvSpPr>
        <p:spPr>
          <a:xfrm>
            <a:off x="2947073" y="3112171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태그를 보호하려면 이 옵션을 선택 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경우 추가적인 패턴 설정이나 제외 설정은 필요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2AD84C-5B76-9190-9329-0E416FCC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1" y="1814998"/>
            <a:ext cx="2075642" cy="9783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B8AAD7-7789-AEAB-9EE2-E3A0E52C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28" y="1890207"/>
            <a:ext cx="4437102" cy="8022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0F68F04-6244-4C27-96A7-C31FDC176893}"/>
              </a:ext>
            </a:extLst>
          </p:cNvPr>
          <p:cNvSpPr/>
          <p:nvPr/>
        </p:nvSpPr>
        <p:spPr>
          <a:xfrm>
            <a:off x="4232719" y="1931340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725587-2654-C58B-FF68-30092C6C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3" y="3981091"/>
            <a:ext cx="2075642" cy="9950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7D32F3-2255-8705-7366-F1E6C9B41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59" y="3801642"/>
            <a:ext cx="2374036" cy="208764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9CD9C8C-F7F5-4F07-B3AC-3C4D9D12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852" y="3950130"/>
            <a:ext cx="3861644" cy="94049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C34A55-617E-D9D5-9CFD-A89CBA936B3E}"/>
              </a:ext>
            </a:extLst>
          </p:cNvPr>
          <p:cNvSpPr/>
          <p:nvPr/>
        </p:nvSpPr>
        <p:spPr>
          <a:xfrm>
            <a:off x="871431" y="1856325"/>
            <a:ext cx="868403" cy="213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F8E3D8-929C-A77D-52E4-36638D53D9FE}"/>
              </a:ext>
            </a:extLst>
          </p:cNvPr>
          <p:cNvSpPr/>
          <p:nvPr/>
        </p:nvSpPr>
        <p:spPr>
          <a:xfrm>
            <a:off x="874196" y="4530856"/>
            <a:ext cx="985078" cy="1889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F710629-00C1-33E1-8716-4C3878F2BD3D}"/>
              </a:ext>
            </a:extLst>
          </p:cNvPr>
          <p:cNvSpPr/>
          <p:nvPr/>
        </p:nvSpPr>
        <p:spPr>
          <a:xfrm>
            <a:off x="3367219" y="4149523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36DA7F1-AB04-302D-8F6F-99ABA743591A}"/>
              </a:ext>
            </a:extLst>
          </p:cNvPr>
          <p:cNvSpPr/>
          <p:nvPr/>
        </p:nvSpPr>
        <p:spPr>
          <a:xfrm>
            <a:off x="7066383" y="4049697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08FC-99B8-9031-E578-7C123C9E4EFB}"/>
              </a:ext>
            </a:extLst>
          </p:cNvPr>
          <p:cNvSpPr txBox="1"/>
          <p:nvPr/>
        </p:nvSpPr>
        <p:spPr>
          <a:xfrm>
            <a:off x="2947073" y="6133024"/>
            <a:ext cx="5346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 "release-"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시작하는 모든 태그를 보호하고 싶다면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"release-*"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같은 패턴을 지정하여 해당 태그들을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A1D431-0AF1-796B-3718-8E7AFD6D63A9}"/>
              </a:ext>
            </a:extLst>
          </p:cNvPr>
          <p:cNvSpPr/>
          <p:nvPr/>
        </p:nvSpPr>
        <p:spPr>
          <a:xfrm>
            <a:off x="8019034" y="4772241"/>
            <a:ext cx="700093" cy="238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615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C72B9AA-38B6-0F4E-9104-EDD589E2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2" y="4376803"/>
            <a:ext cx="5131780" cy="144557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97CB44-627F-C26F-16D0-C742DEE0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4381448"/>
            <a:ext cx="3930807" cy="135199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DE5603D-33FD-AC85-2CC5-750656DF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4" y="1770869"/>
            <a:ext cx="2847600" cy="136514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52D543-215D-F768-F1DA-E072E96B7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565" y="1784812"/>
            <a:ext cx="1970881" cy="174011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5CEF64-4B92-5FBD-0022-91683357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51" y="1814365"/>
            <a:ext cx="4231171" cy="145530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4012-B09F-CDCA-DAE3-3A60CE179D1A}"/>
              </a:ext>
            </a:extLst>
          </p:cNvPr>
          <p:cNvSpPr txBox="1"/>
          <p:nvPr/>
        </p:nvSpPr>
        <p:spPr>
          <a:xfrm>
            <a:off x="1528779" y="3755435"/>
            <a:ext cx="7620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 "v1.0-*"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같은 패턴을 지정하여 특정 베타 버전 태그를 보호 대상에서 제외 가능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0F68F04-6244-4C27-96A7-C31FDC176893}"/>
              </a:ext>
            </a:extLst>
          </p:cNvPr>
          <p:cNvSpPr/>
          <p:nvPr/>
        </p:nvSpPr>
        <p:spPr>
          <a:xfrm>
            <a:off x="3399119" y="2164494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C34A55-617E-D9D5-9CFD-A89CBA936B3E}"/>
              </a:ext>
            </a:extLst>
          </p:cNvPr>
          <p:cNvSpPr/>
          <p:nvPr/>
        </p:nvSpPr>
        <p:spPr>
          <a:xfrm>
            <a:off x="397168" y="1828617"/>
            <a:ext cx="1278014" cy="245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36DA7F1-AB04-302D-8F6F-99ABA743591A}"/>
              </a:ext>
            </a:extLst>
          </p:cNvPr>
          <p:cNvSpPr/>
          <p:nvPr/>
        </p:nvSpPr>
        <p:spPr>
          <a:xfrm>
            <a:off x="4910902" y="4644703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08FC-99B8-9031-E578-7C123C9E4EFB}"/>
              </a:ext>
            </a:extLst>
          </p:cNvPr>
          <p:cNvSpPr txBox="1"/>
          <p:nvPr/>
        </p:nvSpPr>
        <p:spPr>
          <a:xfrm>
            <a:off x="4760210" y="623306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삭제하기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A1D431-0AF1-796B-3718-8E7AFD6D63A9}"/>
              </a:ext>
            </a:extLst>
          </p:cNvPr>
          <p:cNvSpPr/>
          <p:nvPr/>
        </p:nvSpPr>
        <p:spPr>
          <a:xfrm>
            <a:off x="3990109" y="4881124"/>
            <a:ext cx="311609" cy="2191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0243433-ECBD-D323-566A-BB7C7E9DB7EB}"/>
              </a:ext>
            </a:extLst>
          </p:cNvPr>
          <p:cNvSpPr/>
          <p:nvPr/>
        </p:nvSpPr>
        <p:spPr>
          <a:xfrm>
            <a:off x="6512931" y="2170484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62157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3" y="3697107"/>
            <a:ext cx="3196270" cy="28866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08FC-99B8-9031-E578-7C123C9E4EFB}"/>
              </a:ext>
            </a:extLst>
          </p:cNvPr>
          <p:cNvSpPr txBox="1"/>
          <p:nvPr/>
        </p:nvSpPr>
        <p:spPr>
          <a:xfrm>
            <a:off x="5223944" y="2230774"/>
            <a:ext cx="63562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Restrict creations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 제한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지정된 조건에 따라 매칭되는 레퍼런스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생성할 수 있는 권한을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가진 사용자를 제한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3451A4-F705-7378-9AD3-3952D896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9" y="2377142"/>
            <a:ext cx="3872904" cy="68646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926389-F0B7-7A97-55D2-95B0CD3F5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9" y="3533634"/>
            <a:ext cx="3887194" cy="62235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825BF3-2986-2871-3925-F7231482E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39" y="4481287"/>
            <a:ext cx="3887194" cy="58408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E3D730-6890-7834-C4B1-64E7143AA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29" y="5503839"/>
            <a:ext cx="3887194" cy="6461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0952DF-8888-E8E6-5E9B-7376A19B51FA}"/>
              </a:ext>
            </a:extLst>
          </p:cNvPr>
          <p:cNvSpPr/>
          <p:nvPr/>
        </p:nvSpPr>
        <p:spPr>
          <a:xfrm>
            <a:off x="1347660" y="1701064"/>
            <a:ext cx="1813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1F2328"/>
                </a:solidFill>
                <a:latin typeface="Abadi" panose="020F0502020204030204" pitchFamily="34" charset="0"/>
                <a:ea typeface="G마켓 산스 Light" panose="02000000000000000000" pitchFamily="50" charset="-127"/>
              </a:rPr>
              <a:t>Tag protections</a:t>
            </a:r>
            <a:endParaRPr lang="ko-KR" altLang="en-US" sz="2000" b="1" dirty="0">
              <a:latin typeface="Abadi" panose="020F0502020204030204" pitchFamily="34" charset="0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EC72A-EEE6-CF29-35FB-CD16243D3E53}"/>
              </a:ext>
            </a:extLst>
          </p:cNvPr>
          <p:cNvSpPr txBox="1"/>
          <p:nvPr/>
        </p:nvSpPr>
        <p:spPr>
          <a:xfrm>
            <a:off x="5223944" y="3550136"/>
            <a:ext cx="55627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Restrict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updates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업데이트 제한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매칭되는 레퍼런스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업데이트할 수 있는 권한을 제한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35F42-77B0-C2F9-C3EA-DEC547A809CA}"/>
              </a:ext>
            </a:extLst>
          </p:cNvPr>
          <p:cNvSpPr txBox="1"/>
          <p:nvPr/>
        </p:nvSpPr>
        <p:spPr>
          <a:xfrm>
            <a:off x="5223944" y="4465553"/>
            <a:ext cx="51684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Restrict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deletions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제한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매칭되는 레퍼런스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삭제할 수 있는 권한을 제한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C2EAD7-DF64-CCE2-A807-DFF2522948F8}"/>
              </a:ext>
            </a:extLst>
          </p:cNvPr>
          <p:cNvSpPr txBox="1"/>
          <p:nvPr/>
        </p:nvSpPr>
        <p:spPr>
          <a:xfrm>
            <a:off x="5223944" y="5503839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linear history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선형 히스토리 필요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매칭되는 레퍼런스에는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포함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94851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958610-A815-3059-F22F-0CD120E9D556}"/>
              </a:ext>
            </a:extLst>
          </p:cNvPr>
          <p:cNvSpPr/>
          <p:nvPr/>
        </p:nvSpPr>
        <p:spPr>
          <a:xfrm>
            <a:off x="0" y="0"/>
            <a:ext cx="20042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171DE-7158-0BBB-DFDA-224C4DF32961}"/>
              </a:ext>
            </a:extLst>
          </p:cNvPr>
          <p:cNvSpPr txBox="1"/>
          <p:nvPr/>
        </p:nvSpPr>
        <p:spPr>
          <a:xfrm>
            <a:off x="67434" y="387926"/>
            <a:ext cx="186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FC524-52C4-FA32-F5E0-6C6634240D01}"/>
              </a:ext>
            </a:extLst>
          </p:cNvPr>
          <p:cNvSpPr txBox="1"/>
          <p:nvPr/>
        </p:nvSpPr>
        <p:spPr>
          <a:xfrm>
            <a:off x="2232919" y="151179"/>
            <a:ext cx="322556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Branches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Tags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Rules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4. Action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5. Webhooks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6. Environments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7. </a:t>
            </a:r>
            <a:r>
              <a:rPr lang="en-US" altLang="ko-KR" sz="2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8. Pages</a:t>
            </a:r>
          </a:p>
        </p:txBody>
      </p:sp>
    </p:spTree>
    <p:extLst>
      <p:ext uri="{BB962C8B-B14F-4D97-AF65-F5344CB8AC3E}">
        <p14:creationId xmlns:p14="http://schemas.microsoft.com/office/powerpoint/2010/main" val="62735723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3" y="3697107"/>
            <a:ext cx="3196270" cy="28866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08FC-99B8-9031-E578-7C123C9E4EFB}"/>
              </a:ext>
            </a:extLst>
          </p:cNvPr>
          <p:cNvSpPr txBox="1"/>
          <p:nvPr/>
        </p:nvSpPr>
        <p:spPr>
          <a:xfrm>
            <a:off x="5003530" y="1953046"/>
            <a:ext cx="60035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deployments to succeed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 성공 필요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매칭되는 레퍼런스로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푸시하기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전에 지정된 환경에서 성공적인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배포가 이루어져야 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EC72A-EEE6-CF29-35FB-CD16243D3E53}"/>
              </a:ext>
            </a:extLst>
          </p:cNvPr>
          <p:cNvSpPr txBox="1"/>
          <p:nvPr/>
        </p:nvSpPr>
        <p:spPr>
          <a:xfrm>
            <a:off x="5003530" y="2957115"/>
            <a:ext cx="67136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 for deployment environments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소프트웨어 개발 과정에서 특정 환경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스테이징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프로덕션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소프트웨어를 배포하기 위해 설정하고 관리하는 작업을 의미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35F42-77B0-C2F9-C3EA-DEC547A809CA}"/>
              </a:ext>
            </a:extLst>
          </p:cNvPr>
          <p:cNvSpPr txBox="1"/>
          <p:nvPr/>
        </p:nvSpPr>
        <p:spPr>
          <a:xfrm>
            <a:off x="5003530" y="4091977"/>
            <a:ext cx="56092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hide additional settings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 화면에서 추가적인 설정 옵션을 숨기는 기능을 의미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Show additional settings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 화면에서 추가적인 설정 옵션을 보여주는 기능을 의미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C2EAD7-DF64-CCE2-A807-DFF2522948F8}"/>
              </a:ext>
            </a:extLst>
          </p:cNvPr>
          <p:cNvSpPr txBox="1"/>
          <p:nvPr/>
        </p:nvSpPr>
        <p:spPr>
          <a:xfrm>
            <a:off x="5038024" y="5548985"/>
            <a:ext cx="59202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signed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commits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서명된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필요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매칭되는 레퍼런스에 푸시되는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커밋은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검증된 서명이 있어야 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1FC51B-1F73-F747-A1CB-C91E259D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9" y="1837389"/>
            <a:ext cx="3887194" cy="182964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851F0B-0CAA-C185-3747-B25A15DAD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072" y="4475472"/>
            <a:ext cx="1790951" cy="32482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575961-0BFC-8DA9-056A-21DF5D7AA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9" y="4475472"/>
            <a:ext cx="1790950" cy="32389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2AA84D-928B-AC45-3415-FD3FE5B10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29" y="5503839"/>
            <a:ext cx="3887194" cy="67161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558639-18D7-C7E8-E069-8A9C4FC29888}"/>
              </a:ext>
            </a:extLst>
          </p:cNvPr>
          <p:cNvSpPr/>
          <p:nvPr/>
        </p:nvSpPr>
        <p:spPr>
          <a:xfrm>
            <a:off x="763878" y="2555935"/>
            <a:ext cx="3632631" cy="2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17834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3" y="3697107"/>
            <a:ext cx="3196270" cy="28866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08FC-99B8-9031-E578-7C123C9E4EFB}"/>
              </a:ext>
            </a:extLst>
          </p:cNvPr>
          <p:cNvSpPr txBox="1"/>
          <p:nvPr/>
        </p:nvSpPr>
        <p:spPr>
          <a:xfrm>
            <a:off x="5003530" y="1893651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status checks to pass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상태 확인 필요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매칭되는 레퍼런스에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푸시하기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전에 지정된 상태 확인이 모두 통과되어야 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EC72A-EEE6-CF29-35FB-CD16243D3E53}"/>
              </a:ext>
            </a:extLst>
          </p:cNvPr>
          <p:cNvSpPr txBox="1"/>
          <p:nvPr/>
        </p:nvSpPr>
        <p:spPr>
          <a:xfrm>
            <a:off x="5003530" y="2957115"/>
            <a:ext cx="6808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branches to be up to date before merging </a:t>
            </a: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병합하기 전에 최신 상태로 만들어야 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머지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(merge)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수행하기 전에 대상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브랜치가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최신 상태인지 확인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머지를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시도할 때 대상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브랜치가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최신이 아니라면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충돌이나 버그의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가능성을 줄이기 위해 경고 메시지를 표시하거나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머지를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거부 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특히 다수의 개발자가 동시에 작업할 때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각자의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최신 상태로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유지하고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머지를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시도할 수 있도록 유도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E35704-A0A3-DAB7-0E22-C682CA5D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30" y="1941336"/>
            <a:ext cx="3887194" cy="48338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ACFE87-1735-547A-65FD-D0E138AAC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29" y="2800441"/>
            <a:ext cx="3887194" cy="208379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3BCB9-F0E0-5A2B-AD3A-B956AF0C5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9" y="5230750"/>
            <a:ext cx="3887194" cy="110267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886638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75" y="3747355"/>
            <a:ext cx="3196270" cy="28866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Tags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08FC-99B8-9031-E578-7C123C9E4EFB}"/>
              </a:ext>
            </a:extLst>
          </p:cNvPr>
          <p:cNvSpPr txBox="1"/>
          <p:nvPr/>
        </p:nvSpPr>
        <p:spPr>
          <a:xfrm>
            <a:off x="5003530" y="1893651"/>
            <a:ext cx="67104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Block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force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pushes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(포스 푸시 차단)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 권한을 가진 사용자가 포스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사용하여 매칭되는 레퍼런스에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푸시하는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것을 막음.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649409-BFB7-3C80-60E7-B6A0E970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9" y="1834958"/>
            <a:ext cx="3886086" cy="96853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4E4595-E1C8-3D96-66EA-C27A95C4B110}"/>
              </a:ext>
            </a:extLst>
          </p:cNvPr>
          <p:cNvSpPr/>
          <p:nvPr/>
        </p:nvSpPr>
        <p:spPr>
          <a:xfrm rot="5400000">
            <a:off x="2218890" y="2904742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66E9766-97B8-EC74-CDAC-4787208FD488}"/>
              </a:ext>
            </a:extLst>
          </p:cNvPr>
          <p:cNvGrpSpPr/>
          <p:nvPr/>
        </p:nvGrpSpPr>
        <p:grpSpPr>
          <a:xfrm>
            <a:off x="1417356" y="3747355"/>
            <a:ext cx="2356764" cy="1608247"/>
            <a:chOff x="1445407" y="2688840"/>
            <a:chExt cx="3429373" cy="25045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375519E-AD5A-4626-E20E-0158C4B2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5407" y="2688840"/>
              <a:ext cx="3429373" cy="2504598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3175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C26C25-4266-C607-4321-78AFA7875B11}"/>
                </a:ext>
              </a:extLst>
            </p:cNvPr>
            <p:cNvSpPr/>
            <p:nvPr/>
          </p:nvSpPr>
          <p:spPr>
            <a:xfrm>
              <a:off x="1660124" y="3302493"/>
              <a:ext cx="1597981" cy="4172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5644728-715B-E26D-BF0B-2EFAC9D53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28" y="3836924"/>
            <a:ext cx="4753820" cy="142910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A08E2E-110A-46DD-5DF7-E4908A6B6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123" y="5685152"/>
            <a:ext cx="1817994" cy="94883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CAE5B71-11B7-0405-7D5E-4F30D087C3D2}"/>
              </a:ext>
            </a:extLst>
          </p:cNvPr>
          <p:cNvSpPr/>
          <p:nvPr/>
        </p:nvSpPr>
        <p:spPr>
          <a:xfrm>
            <a:off x="4445492" y="4180797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01D08-2E60-DFDE-5AE1-90D2F840D7DB}"/>
              </a:ext>
            </a:extLst>
          </p:cNvPr>
          <p:cNvSpPr txBox="1"/>
          <p:nvPr/>
        </p:nvSpPr>
        <p:spPr>
          <a:xfrm>
            <a:off x="5041426" y="5836402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Export ruleset 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</a:t>
            </a: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Delete ruleset 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06517916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4100101" y="2828835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7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19235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3" y="3697107"/>
            <a:ext cx="3196270" cy="28866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08FC-99B8-9031-E578-7C123C9E4EFB}"/>
              </a:ext>
            </a:extLst>
          </p:cNvPr>
          <p:cNvSpPr txBox="1"/>
          <p:nvPr/>
        </p:nvSpPr>
        <p:spPr>
          <a:xfrm>
            <a:off x="5208158" y="1925410"/>
            <a:ext cx="6165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 permissions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사용할 때 특정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리포지토리나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조직 내에서 액세스 및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권한을 관리하는 기능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자동화된 소프트웨어 개발 워크플로우를 만들 수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있게 해주는 도구인데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통해 코드 테스트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빌드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 등을 자동화 가능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E5B04-C276-C74A-CC12-AABCCF2C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2181559"/>
            <a:ext cx="4513929" cy="188836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3EBD58-6DA5-5269-05F7-43A4CF7CA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80" y="4762744"/>
            <a:ext cx="4513929" cy="30470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7105DC-9986-D6F8-A6DE-B47B46FF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80" y="5805233"/>
            <a:ext cx="4513929" cy="37829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B788AA4-E5DF-FB54-D863-8E8BF03760E5}"/>
              </a:ext>
            </a:extLst>
          </p:cNvPr>
          <p:cNvSpPr/>
          <p:nvPr/>
        </p:nvSpPr>
        <p:spPr>
          <a:xfrm rot="5400000">
            <a:off x="2324141" y="5088035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FC10A-19D5-9A5D-CBBE-A5DEF5FF29F6}"/>
              </a:ext>
            </a:extLst>
          </p:cNvPr>
          <p:cNvSpPr txBox="1"/>
          <p:nvPr/>
        </p:nvSpPr>
        <p:spPr>
          <a:xfrm>
            <a:off x="5208157" y="3134913"/>
            <a:ext cx="5803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all actions and reusable workflows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액션과 재사용 가능한 워크플로우를 허용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어떤 사용자나 조직이나 위치에서 정의된 액션들을 모두 사용 가능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F7347-8735-3005-4FF7-9AAA53F4428A}"/>
              </a:ext>
            </a:extLst>
          </p:cNvPr>
          <p:cNvSpPr txBox="1"/>
          <p:nvPr/>
        </p:nvSpPr>
        <p:spPr>
          <a:xfrm>
            <a:off x="5208157" y="3980217"/>
            <a:ext cx="53447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Disable actions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Actions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탭을 숨기고 어떤 워크플로우도 실행되지 않도록 설정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GitHub Actions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완전히 비활성화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6FCC5-8E44-0E95-B554-22F6F8922AEB}"/>
              </a:ext>
            </a:extLst>
          </p:cNvPr>
          <p:cNvSpPr txBox="1"/>
          <p:nvPr/>
        </p:nvSpPr>
        <p:spPr>
          <a:xfrm>
            <a:off x="5208157" y="4841615"/>
            <a:ext cx="6460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사용자명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 and reusable workflows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조직 내의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리포지토리에서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정의된 액션과 재사용 가능한 워크플로우만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사용할 수 있도록 허용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7152C-B818-BA66-D25E-F92181C28D42}"/>
              </a:ext>
            </a:extLst>
          </p:cNvPr>
          <p:cNvSpPr txBox="1"/>
          <p:nvPr/>
        </p:nvSpPr>
        <p:spPr>
          <a:xfrm>
            <a:off x="5208157" y="5745352"/>
            <a:ext cx="70006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사용자명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and select non-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사용자명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actions and reusable workflows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조직 내의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리포지토리에서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정의된 액션과 재사용 가능한 워크플로우 뿐만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아니라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기준을 충족하는 다른 위치에서 정의된 액션들도 사용할 수 있도록 허용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General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81029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9" y="2852773"/>
            <a:ext cx="3967878" cy="3583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FC10A-19D5-9A5D-CBBE-A5DEF5FF29F6}"/>
              </a:ext>
            </a:extLst>
          </p:cNvPr>
          <p:cNvSpPr txBox="1"/>
          <p:nvPr/>
        </p:nvSpPr>
        <p:spPr>
          <a:xfrm>
            <a:off x="654262" y="169908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보존 기간 설정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General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DD40E2-FA26-2F46-D5A3-97C29856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5" y="2095178"/>
            <a:ext cx="2417227" cy="10785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0D8600-C60F-7226-A67A-13D725529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929" y="2110022"/>
            <a:ext cx="2112603" cy="93055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46066-BF9B-DC86-0035-6940502C4816}"/>
              </a:ext>
            </a:extLst>
          </p:cNvPr>
          <p:cNvSpPr txBox="1"/>
          <p:nvPr/>
        </p:nvSpPr>
        <p:spPr>
          <a:xfrm>
            <a:off x="2965929" y="1705473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기간은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90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 이하로 설정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A71A9-9112-C0B6-7A38-ADF31DAF5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25" y="3543161"/>
            <a:ext cx="4938868" cy="172904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6AC01-2587-ACF8-28C6-FEC85E5E7222}"/>
              </a:ext>
            </a:extLst>
          </p:cNvPr>
          <p:cNvSpPr txBox="1"/>
          <p:nvPr/>
        </p:nvSpPr>
        <p:spPr>
          <a:xfrm>
            <a:off x="5370755" y="3173706"/>
            <a:ext cx="685155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Fork pull request workflows from outside collaborators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설정은 저장소 외부에서 포크하고 풀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리퀘스트를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제출하는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기여자들 중 어떤 하위 집합이 워크플로우를 실행하기 위해 승인을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요구할지 선택 가능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approval for first-time contributors who are new to GitHub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GitHub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최근 가입한 새로운 기여자들 중에만 워크플로우 실행을 위해 승인을 요구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approval for first-time contributors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첫 번째 기여자들에게만 워크플로우 실행을 위해 승인을 요구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 approval for all outside collaborators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외부 기여자에게 워크플로우 실행을 위해 승인을 요구</a:t>
            </a:r>
          </a:p>
        </p:txBody>
      </p:sp>
    </p:spTree>
    <p:extLst>
      <p:ext uri="{BB962C8B-B14F-4D97-AF65-F5344CB8AC3E}">
        <p14:creationId xmlns:p14="http://schemas.microsoft.com/office/powerpoint/2010/main" val="116844873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9" y="2852773"/>
            <a:ext cx="3967878" cy="3583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General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6AC01-2587-ACF8-28C6-FEC85E5E7222}"/>
              </a:ext>
            </a:extLst>
          </p:cNvPr>
          <p:cNvSpPr txBox="1"/>
          <p:nvPr/>
        </p:nvSpPr>
        <p:spPr>
          <a:xfrm>
            <a:off x="5429830" y="2192301"/>
            <a:ext cx="67842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Workflow permissions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GITHUB_TOKEN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워크플로우를 실행할 때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부여받는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기본 권한을 선택하는 것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Read and write permissions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워크플로우는 모든 범위에 대해 저장소의 읽기 및 쓰기 권한을 가짐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워크플로우가 저장소 내의 모든 작업에 대해 읽기와 쓰기를 할 수 있음</a:t>
            </a:r>
          </a:p>
          <a:p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Read repository contents and packages permissions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워크플로우는 저장소 콘텐츠 및 패키지 범위에서만 읽기 권한을 가짐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이는 저장소 내의 파일 및 패키지 관련 정보에 대해서만 읽기 권한을 제한하는 것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GitHub Actions to create and approve pull requests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풀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리퀘스트를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생성하고 승인할 수 있는지 여부를 설정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워크플로우가 자동으로 풀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리퀘스트를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생성하거나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풀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리뷰를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승인할 수 있는 권한을 부여하는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A840F-19D1-91A4-2EC1-A6F29DB1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6" y="2192301"/>
            <a:ext cx="4938868" cy="194717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03159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A721BD3-899D-8EA5-E9DB-3AD01EB8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9" y="2852773"/>
            <a:ext cx="3967878" cy="3583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6AC01-2587-ACF8-28C6-FEC85E5E7222}"/>
              </a:ext>
            </a:extLst>
          </p:cNvPr>
          <p:cNvSpPr txBox="1"/>
          <p:nvPr/>
        </p:nvSpPr>
        <p:spPr>
          <a:xfrm>
            <a:off x="5328230" y="1822390"/>
            <a:ext cx="699742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-hosted runner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서버에 위치하여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workflow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실행하는 개념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남의 서버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서버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리소스를 빌려 원하는 작업을 수행하므로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유료 서비스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public repo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라면 무료로 사용 가능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self-hosted runner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PC or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서버에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위치시켜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workflow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실행하는 개념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관리하는 서버의 리소스를 사용하므로 비용 없이 서비스를 사용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보통 보안 때문에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private repo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많이 사용하는데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이럴 경우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self hosted runner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사용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D1BE16-C797-50EE-2443-E3A33D64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1" y="1855480"/>
            <a:ext cx="4938867" cy="167000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030EB7-0D25-A229-15C8-997B1628B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614" y="5327896"/>
            <a:ext cx="3787616" cy="296365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B7570-FEF0-2AA6-D204-4D6027EC7298}"/>
              </a:ext>
            </a:extLst>
          </p:cNvPr>
          <p:cNvSpPr txBox="1"/>
          <p:nvPr/>
        </p:nvSpPr>
        <p:spPr>
          <a:xfrm>
            <a:off x="5609328" y="532789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OS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E9495-CAB3-9A2A-7C50-7AF5960CAB08}"/>
              </a:ext>
            </a:extLst>
          </p:cNvPr>
          <p:cNvSpPr/>
          <p:nvPr/>
        </p:nvSpPr>
        <p:spPr>
          <a:xfrm>
            <a:off x="1568322" y="5531184"/>
            <a:ext cx="3706508" cy="3060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656083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B7570-FEF0-2AA6-D204-4D6027EC7298}"/>
              </a:ext>
            </a:extLst>
          </p:cNvPr>
          <p:cNvSpPr txBox="1"/>
          <p:nvPr/>
        </p:nvSpPr>
        <p:spPr>
          <a:xfrm>
            <a:off x="5609328" y="532789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OS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68FCF-B2EF-C4B0-5357-4D874B42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2" y="1774676"/>
            <a:ext cx="3566941" cy="129082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9D9F7B-825E-50E9-ACF4-A4997151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63" y="2185832"/>
            <a:ext cx="5271737" cy="128911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643957-E168-C357-824C-B15B989A4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32" y="3675833"/>
            <a:ext cx="7215304" cy="47130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95EF6D-BBCC-C1D5-49B8-9BFC96819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663" y="4346907"/>
            <a:ext cx="5271737" cy="45984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EA8309-D491-EB48-6578-EFC952C22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49" y="5075336"/>
            <a:ext cx="8049748" cy="53347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FF63FB-7928-2E79-D3AB-A43F59278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332" y="6200905"/>
            <a:ext cx="8073565" cy="39081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F62DBB7-6434-E5D3-7044-BBFCBEE99293}"/>
              </a:ext>
            </a:extLst>
          </p:cNvPr>
          <p:cNvSpPr/>
          <p:nvPr/>
        </p:nvSpPr>
        <p:spPr>
          <a:xfrm rot="5400000">
            <a:off x="1714025" y="3068385"/>
            <a:ext cx="533599" cy="5887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13DF533-6454-3AC8-C4F8-F13449E81C19}"/>
              </a:ext>
            </a:extLst>
          </p:cNvPr>
          <p:cNvSpPr/>
          <p:nvPr/>
        </p:nvSpPr>
        <p:spPr>
          <a:xfrm rot="5400000">
            <a:off x="1713172" y="4316884"/>
            <a:ext cx="533599" cy="5887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2F7B878-6D03-563F-0A1F-EAD8CC2409B4}"/>
              </a:ext>
            </a:extLst>
          </p:cNvPr>
          <p:cNvSpPr/>
          <p:nvPr/>
        </p:nvSpPr>
        <p:spPr>
          <a:xfrm rot="5400000">
            <a:off x="1713171" y="5610503"/>
            <a:ext cx="533599" cy="5887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F7055F8-B2F9-DEA6-FE9D-7D159D8D02D0}"/>
              </a:ext>
            </a:extLst>
          </p:cNvPr>
          <p:cNvSpPr/>
          <p:nvPr/>
        </p:nvSpPr>
        <p:spPr>
          <a:xfrm>
            <a:off x="3653184" y="4285875"/>
            <a:ext cx="533599" cy="5887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57C6647-DE0E-70A4-DF84-4A6FC7AB56AB}"/>
              </a:ext>
            </a:extLst>
          </p:cNvPr>
          <p:cNvSpPr/>
          <p:nvPr/>
        </p:nvSpPr>
        <p:spPr>
          <a:xfrm>
            <a:off x="4799494" y="2505977"/>
            <a:ext cx="533599" cy="5887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781AC7-F3DB-8D36-863C-D510AEFDEEBF}"/>
              </a:ext>
            </a:extLst>
          </p:cNvPr>
          <p:cNvSpPr txBox="1"/>
          <p:nvPr/>
        </p:nvSpPr>
        <p:spPr>
          <a:xfrm>
            <a:off x="7267256" y="1768774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Power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shell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접속</a:t>
            </a:r>
          </a:p>
        </p:txBody>
      </p:sp>
    </p:spTree>
    <p:extLst>
      <p:ext uri="{BB962C8B-B14F-4D97-AF65-F5344CB8AC3E}">
        <p14:creationId xmlns:p14="http://schemas.microsoft.com/office/powerpoint/2010/main" val="448771475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2F7B878-6D03-563F-0A1F-EAD8CC2409B4}"/>
              </a:ext>
            </a:extLst>
          </p:cNvPr>
          <p:cNvSpPr/>
          <p:nvPr/>
        </p:nvSpPr>
        <p:spPr>
          <a:xfrm rot="5400000">
            <a:off x="2883267" y="5260866"/>
            <a:ext cx="533599" cy="5887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51B05C-B244-7647-4398-6CD2EADE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07" y="1929071"/>
            <a:ext cx="6134429" cy="3310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08C8D9-4EB8-27C2-256D-7FB9DB53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" y="5870957"/>
            <a:ext cx="6134429" cy="769675"/>
          </a:xfrm>
          <a:prstGeom prst="rect">
            <a:avLst/>
          </a:prstGeom>
        </p:spPr>
      </p:pic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57" y="2529500"/>
            <a:ext cx="3967878" cy="35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373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3562293" y="2828835"/>
            <a:ext cx="5067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7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408549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57" y="2529500"/>
            <a:ext cx="3967878" cy="3583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178911-75E2-534F-024F-BA40FFC0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6" y="1782456"/>
            <a:ext cx="5291574" cy="158482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06F734-9FB7-CB6C-5F78-58F71ED4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6" y="3800586"/>
            <a:ext cx="5291574" cy="91234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57CC8C-9193-40FE-6460-588D7DA44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16" y="5146237"/>
            <a:ext cx="5291574" cy="152525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389699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69" y="2447636"/>
            <a:ext cx="4661923" cy="4210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3C5733-BE1C-591C-D82E-A6CDA296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1837592"/>
            <a:ext cx="6012871" cy="135128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C9B1F0-29E5-A526-2B2A-24C4C3472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" y="3607109"/>
            <a:ext cx="6020020" cy="117254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B48868-54B7-DA68-EB1C-20E9515D8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20" y="5117088"/>
            <a:ext cx="6012871" cy="112336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2A5886-D027-EF57-B9F3-C84F93381CFA}"/>
              </a:ext>
            </a:extLst>
          </p:cNvPr>
          <p:cNvSpPr txBox="1"/>
          <p:nvPr/>
        </p:nvSpPr>
        <p:spPr>
          <a:xfrm>
            <a:off x="7696746" y="2343958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러너 서비스 실행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1F941-8DD4-30E5-A189-0F29CEB45734}"/>
              </a:ext>
            </a:extLst>
          </p:cNvPr>
          <p:cNvSpPr txBox="1"/>
          <p:nvPr/>
        </p:nvSpPr>
        <p:spPr>
          <a:xfrm>
            <a:off x="7696746" y="4024104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러너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 중지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61218-8081-8978-ADB5-BE3B83036370}"/>
              </a:ext>
            </a:extLst>
          </p:cNvPr>
          <p:cNvSpPr txBox="1"/>
          <p:nvPr/>
        </p:nvSpPr>
        <p:spPr>
          <a:xfrm>
            <a:off x="7696746" y="5509492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러너 서비스 삭제</a:t>
            </a:r>
          </a:p>
        </p:txBody>
      </p:sp>
    </p:spTree>
    <p:extLst>
      <p:ext uri="{BB962C8B-B14F-4D97-AF65-F5344CB8AC3E}">
        <p14:creationId xmlns:p14="http://schemas.microsoft.com/office/powerpoint/2010/main" val="2678412382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1" y="3304449"/>
            <a:ext cx="3771371" cy="3406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2A5886-D027-EF57-B9F3-C84F93381CFA}"/>
              </a:ext>
            </a:extLst>
          </p:cNvPr>
          <p:cNvSpPr txBox="1"/>
          <p:nvPr/>
        </p:nvSpPr>
        <p:spPr>
          <a:xfrm>
            <a:off x="461820" y="1742788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\run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시 나오는 빈 공간에는 옵션을 적는 공간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61218-8081-8978-ADB5-BE3B83036370}"/>
              </a:ext>
            </a:extLst>
          </p:cNvPr>
          <p:cNvSpPr txBox="1"/>
          <p:nvPr/>
        </p:nvSpPr>
        <p:spPr>
          <a:xfrm>
            <a:off x="5442881" y="2035175"/>
            <a:ext cx="6287299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&lt;URL&gt;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Runner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등록될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URL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지정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--token &lt;TOKEN&gt;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GitHub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리포지토리에서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생성한 액세스 토큰을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              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지정하여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인증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--labels &lt;LABELS&gt;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Runner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할당할 레이블을 지정합니다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               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 개의 레이블을 쉼표로 구분하여 지정 가능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Run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명령어 옵션들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Start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Runner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시작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Stop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Runner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중지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Install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Runner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서비스로 설치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Uninstall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서비스를 제거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Configure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Runner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구성을 변경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추가적인 옵션들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--unattended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대화식 확인 없이 명령어를 실행합니다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주로 자동화된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      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환경에서 사용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--timeout &lt;seconds&gt;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실행 중인 작업이 종료될 때까지 기다리는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                    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시간을 지정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 단위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--once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번만 실행하고 종료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일회성 작업에 유용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--working-directory &lt;path&gt;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명령어가 실행될 작업 디렉터리를 지정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--proxy-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&lt;URL&gt;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 프록시를 사용하는 경우 해당 프록시의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                      URL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지정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756651-DAE9-D895-B20D-AA7B1309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9" y="2503729"/>
            <a:ext cx="4954475" cy="161636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3306263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3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67BF-0D3A-A3DE-B18B-88AC1B030147}"/>
              </a:ext>
            </a:extLst>
          </p:cNvPr>
          <p:cNvSpPr txBox="1"/>
          <p:nvPr/>
        </p:nvSpPr>
        <p:spPr>
          <a:xfrm>
            <a:off x="480368" y="10847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1" y="3304449"/>
            <a:ext cx="3771371" cy="3406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2A5886-D027-EF57-B9F3-C84F93381CFA}"/>
              </a:ext>
            </a:extLst>
          </p:cNvPr>
          <p:cNvSpPr txBox="1"/>
          <p:nvPr/>
        </p:nvSpPr>
        <p:spPr>
          <a:xfrm>
            <a:off x="7989456" y="2342967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Runners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C3765-C1B4-34E3-B97F-694FBB47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2" y="1780979"/>
            <a:ext cx="6354541" cy="107757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A624B8-FD22-A693-40EA-1988646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2" y="3096742"/>
            <a:ext cx="3146770" cy="304891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156297-6CE2-2EC2-E812-05F49AF68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552" y="3577635"/>
            <a:ext cx="6461409" cy="212418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8F27FA-17DB-06D1-6A50-7355B67E1373}"/>
              </a:ext>
            </a:extLst>
          </p:cNvPr>
          <p:cNvSpPr/>
          <p:nvPr/>
        </p:nvSpPr>
        <p:spPr>
          <a:xfrm>
            <a:off x="4396508" y="2504255"/>
            <a:ext cx="2328431" cy="3060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DAD50-906B-FA3E-4322-CA6523E8C8E7}"/>
              </a:ext>
            </a:extLst>
          </p:cNvPr>
          <p:cNvSpPr/>
          <p:nvPr/>
        </p:nvSpPr>
        <p:spPr>
          <a:xfrm>
            <a:off x="753071" y="5811866"/>
            <a:ext cx="2932238" cy="3060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121167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2527555" y="2828835"/>
            <a:ext cx="7136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7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974826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1" y="3304449"/>
            <a:ext cx="3771371" cy="3406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2A5886-D027-EF57-B9F3-C84F93381CFA}"/>
              </a:ext>
            </a:extLst>
          </p:cNvPr>
          <p:cNvSpPr txBox="1"/>
          <p:nvPr/>
        </p:nvSpPr>
        <p:spPr>
          <a:xfrm>
            <a:off x="5406512" y="2025803"/>
            <a:ext cx="601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"Environments"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특정 환경에 대한 설정 및 구성을 그룹화하고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관리할 수 있는 기능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2E8DA7-CBDF-A62A-BAFA-5665CDD5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3" y="4439158"/>
            <a:ext cx="4301658" cy="204478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2EC55C-E88A-00D2-3263-567F10370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93" y="1698945"/>
            <a:ext cx="4301658" cy="99227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D797EB-6AF5-6183-CFFE-C07ED60C1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93" y="3242365"/>
            <a:ext cx="4301658" cy="63178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59A9EA0-EF2E-80DD-6B7A-546F0D828C45}"/>
              </a:ext>
            </a:extLst>
          </p:cNvPr>
          <p:cNvSpPr/>
          <p:nvPr/>
        </p:nvSpPr>
        <p:spPr>
          <a:xfrm rot="5400000">
            <a:off x="2338397" y="2833621"/>
            <a:ext cx="332649" cy="3284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1CDA90-C371-663C-2F11-5CA88C6B9740}"/>
              </a:ext>
            </a:extLst>
          </p:cNvPr>
          <p:cNvSpPr/>
          <p:nvPr/>
        </p:nvSpPr>
        <p:spPr>
          <a:xfrm rot="5400000">
            <a:off x="2338396" y="3992444"/>
            <a:ext cx="332649" cy="3284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D2CCF-BD12-1280-5A0C-10CE3EA63DF8}"/>
              </a:ext>
            </a:extLst>
          </p:cNvPr>
          <p:cNvSpPr txBox="1"/>
          <p:nvPr/>
        </p:nvSpPr>
        <p:spPr>
          <a:xfrm>
            <a:off x="5406511" y="3265871"/>
            <a:ext cx="6657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"development", "staging", "production"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등의 이름을 사용할 수 있음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이러한 이름은 프로젝트의 성격과 운영에 맞게 선택하여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A4A31-41F9-0CE4-6F16-3B7685062F4F}"/>
              </a:ext>
            </a:extLst>
          </p:cNvPr>
          <p:cNvSpPr txBox="1"/>
          <p:nvPr/>
        </p:nvSpPr>
        <p:spPr>
          <a:xfrm>
            <a:off x="5440975" y="5007458"/>
            <a:ext cx="6588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환경으로의 배포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(deployment)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이루어지기 전에 필요한 승인자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타이머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정의 규칙 등을 구성할 수 있게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해줍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693777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" y="3285976"/>
            <a:ext cx="3771371" cy="34060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2E8DA7-CBDF-A62A-BAFA-5665CDD5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48" y="2192301"/>
            <a:ext cx="4301658" cy="204478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EA4A31-41F9-0CE4-6F16-3B7685062F4F}"/>
              </a:ext>
            </a:extLst>
          </p:cNvPr>
          <p:cNvSpPr txBox="1"/>
          <p:nvPr/>
        </p:nvSpPr>
        <p:spPr>
          <a:xfrm>
            <a:off x="4920695" y="2192301"/>
            <a:ext cx="741741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Required reviewers 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배포가 이루어지기 전에 필요한 승인자를 지정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사람이나 팀을 지정하여 이 환경으로의 배포가 해당 인원의 승인을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받아야만 가능하게 할 수 있음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Wait timer 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대기 타이머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 요청이 제출된 후 일정 시간이 지나야 배포를 허용하는 설정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Enable custom rules with GitHub Apps Beta </a:t>
            </a: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(GitHub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앱을 사용한 사용자 정의 규칙 활성화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앱을 통해 사용자 정의 규칙을 활성화할 수 있는 기능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administrators to bypass configured protection rules 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관리자가 설정된 보호 규칙을 우회할 수 있는지 여부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활성화하면 관리자가 설정된 보호 규칙을 우회하여 배포를 진행 가능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785955"/>
      </p:ext>
    </p:extLst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351035A-AF57-4F04-C592-5A6ABAC6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" y="3285976"/>
            <a:ext cx="3771371" cy="34060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EA4A31-41F9-0CE4-6F16-3B7685062F4F}"/>
              </a:ext>
            </a:extLst>
          </p:cNvPr>
          <p:cNvSpPr txBox="1"/>
          <p:nvPr/>
        </p:nvSpPr>
        <p:spPr>
          <a:xfrm>
            <a:off x="5244886" y="3035750"/>
            <a:ext cx="651332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 restriction 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 없음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 어떤 제한도 없이 모든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브랜치와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태그에서 코드가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업데이트될 때마다 배포를 허용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브랜치와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태그에서 발생하는 변경 사항에 대해 자유롭게 배포 작업을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실행 가능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Protected branches only 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보호된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브랜치만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 배포 작업이 보호된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브랜치에만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제한</a:t>
            </a:r>
          </a:p>
          <a:p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Selected branches and tags 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브랜치와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태그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 특정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브랜치와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태그에서만 코드 변경이 발생할 때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배포를 허용할지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2CCC0D-34EB-155A-3FEC-6CD12FD2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6" y="1962882"/>
            <a:ext cx="4625849" cy="41092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D78870-32F2-EAD5-C923-27144254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6" y="3035750"/>
            <a:ext cx="4625849" cy="226891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5087868" y="1875957"/>
            <a:ext cx="6963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환경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(Environment)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설정에서 배포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(deployment)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허용되는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브랜치와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태그를 지정</a:t>
            </a:r>
          </a:p>
        </p:txBody>
      </p:sp>
    </p:spTree>
    <p:extLst>
      <p:ext uri="{BB962C8B-B14F-4D97-AF65-F5344CB8AC3E}">
        <p14:creationId xmlns:p14="http://schemas.microsoft.com/office/powerpoint/2010/main" val="3856493384"/>
      </p:ext>
    </p:extLst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6096000" y="2123214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환경변수 암호화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통해서만 액세스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78C42-4349-74F1-EEAC-885D42F0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1" y="1812772"/>
            <a:ext cx="4904827" cy="143505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FF33E4-0310-FB59-A9E0-546E2C67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1" y="3516107"/>
            <a:ext cx="4904826" cy="325979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869815-DB54-F076-5B87-EE0448C54891}"/>
              </a:ext>
            </a:extLst>
          </p:cNvPr>
          <p:cNvSpPr txBox="1"/>
          <p:nvPr/>
        </p:nvSpPr>
        <p:spPr>
          <a:xfrm>
            <a:off x="6066605" y="3799615"/>
            <a:ext cx="612539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이름에는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영숫자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 [a-z], [A-Z], [0-9])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밑줄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 _)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사용 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공백은 허용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접두사로 시작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숫자로 시작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대소문자를 구분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생성된 수준에서 고유해야 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584283"/>
      </p:ext>
    </p:extLst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6096000" y="2643769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환경변수 암호화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통해서만 액세스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78C42-4349-74F1-EEAC-885D42F0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1" y="1812772"/>
            <a:ext cx="4904827" cy="143505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FF33E4-0310-FB59-A9E0-546E2C67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1" y="3516107"/>
            <a:ext cx="4904826" cy="325979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869815-DB54-F076-5B87-EE0448C54891}"/>
              </a:ext>
            </a:extLst>
          </p:cNvPr>
          <p:cNvSpPr txBox="1"/>
          <p:nvPr/>
        </p:nvSpPr>
        <p:spPr>
          <a:xfrm>
            <a:off x="6066605" y="3799615"/>
            <a:ext cx="612539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이름에는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영숫자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 [a-z], [A-Z], [0-9])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밑줄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 _)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사용 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공백은 허용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접두사로 시작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숫자로 시작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대소문자를 구분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이름은 생성된 수준에서 고유해야 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33F01-58CE-B5F3-844A-91014021D18B}"/>
              </a:ext>
            </a:extLst>
          </p:cNvPr>
          <p:cNvSpPr txBox="1"/>
          <p:nvPr/>
        </p:nvSpPr>
        <p:spPr>
          <a:xfrm>
            <a:off x="6096000" y="1812772"/>
            <a:ext cx="5974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 시크릿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GitLab CI/CD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파이프라인에서 보안 정보를 안전하게 저장하고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사용하는 방법을 제공</a:t>
            </a:r>
          </a:p>
        </p:txBody>
      </p:sp>
    </p:spTree>
    <p:extLst>
      <p:ext uri="{BB962C8B-B14F-4D97-AF65-F5344CB8AC3E}">
        <p14:creationId xmlns:p14="http://schemas.microsoft.com/office/powerpoint/2010/main" val="435943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69" y="4013432"/>
            <a:ext cx="2824991" cy="25513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9060774" y="2967335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Classic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먼저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AB0E-CA74-04F9-31E6-75BA9E58FF7D}"/>
              </a:ext>
            </a:extLst>
          </p:cNvPr>
          <p:cNvSpPr txBox="1"/>
          <p:nvPr/>
        </p:nvSpPr>
        <p:spPr>
          <a:xfrm>
            <a:off x="376452" y="1773508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보호 규칙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(PR)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 방법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B62137-75EC-E2DE-5E57-720A37FE9A6D}"/>
              </a:ext>
            </a:extLst>
          </p:cNvPr>
          <p:cNvGrpSpPr/>
          <p:nvPr/>
        </p:nvGrpSpPr>
        <p:grpSpPr>
          <a:xfrm>
            <a:off x="461819" y="2267480"/>
            <a:ext cx="8450692" cy="3985537"/>
            <a:chOff x="461819" y="2267481"/>
            <a:chExt cx="8014213" cy="37482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A9376B9-8B50-4E3D-3FA8-286B3687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819" y="2267481"/>
              <a:ext cx="8014213" cy="37482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3175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F6908B3-A456-6766-88E1-4F590D33E93C}"/>
                </a:ext>
              </a:extLst>
            </p:cNvPr>
            <p:cNvSpPr/>
            <p:nvPr/>
          </p:nvSpPr>
          <p:spPr>
            <a:xfrm>
              <a:off x="4541345" y="3837170"/>
              <a:ext cx="1693200" cy="23349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666300"/>
      </p:ext>
    </p:extLst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6096000" y="2643769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환경변수 암호화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통해서만 액세스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78C42-4349-74F1-EEAC-885D42F0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1" y="1812772"/>
            <a:ext cx="4904827" cy="143505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33F01-58CE-B5F3-844A-91014021D18B}"/>
              </a:ext>
            </a:extLst>
          </p:cNvPr>
          <p:cNvSpPr txBox="1"/>
          <p:nvPr/>
        </p:nvSpPr>
        <p:spPr>
          <a:xfrm>
            <a:off x="6096000" y="1812772"/>
            <a:ext cx="5974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 시크릿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GitLab CI/CD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파이프라인에서 보안 정보를 안전하게 저장하고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사용하는 방법을 제공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5E414-6DA7-328E-1848-C7D12C3B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1" y="4078823"/>
            <a:ext cx="4495131" cy="244209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EFFB7A-5114-093C-AAC9-A03264F2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245" y="4355914"/>
            <a:ext cx="5800373" cy="16824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25049F-3CDF-87F8-9D69-97B56FCF4B60}"/>
              </a:ext>
            </a:extLst>
          </p:cNvPr>
          <p:cNvSpPr/>
          <p:nvPr/>
        </p:nvSpPr>
        <p:spPr>
          <a:xfrm>
            <a:off x="5127908" y="5038557"/>
            <a:ext cx="529351" cy="522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C2977-CCE1-FB95-8B87-24504F971F08}"/>
              </a:ext>
            </a:extLst>
          </p:cNvPr>
          <p:cNvSpPr txBox="1"/>
          <p:nvPr/>
        </p:nvSpPr>
        <p:spPr>
          <a:xfrm>
            <a:off x="337127" y="374026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692849"/>
      </p:ext>
    </p:extLst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7509164" y="2331925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 변수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9A20C-D2A3-78F7-6B11-0195659F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9" y="1818832"/>
            <a:ext cx="4993178" cy="139925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57E4DA-CEC3-A487-9995-61F576CA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3424762"/>
            <a:ext cx="4993178" cy="332878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3474F199-92F9-3566-923C-CFDE1727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5" y="3218088"/>
            <a:ext cx="3771371" cy="34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9080"/>
      </p:ext>
    </p:extLst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Environments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6814851" y="2601563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 변수 추가</a:t>
            </a:r>
          </a:p>
        </p:txBody>
      </p:sp>
      <p:pic>
        <p:nvPicPr>
          <p:cNvPr id="8" name="그림 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3474F199-92F9-3566-923C-CFDE17272A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0" y="3364003"/>
            <a:ext cx="3771371" cy="3406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01169A-DAAE-7859-BFF1-1E8BC353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8" y="1842807"/>
            <a:ext cx="5062283" cy="151751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A0285-180B-6764-ABD5-F9C99EB14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8" y="3938262"/>
            <a:ext cx="4238659" cy="283175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19AA75-7D4C-1360-22A4-5B65DB5DF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802" y="4673102"/>
            <a:ext cx="5726017" cy="136207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2B60D78-B86C-017C-349A-B4877874986A}"/>
              </a:ext>
            </a:extLst>
          </p:cNvPr>
          <p:cNvSpPr/>
          <p:nvPr/>
        </p:nvSpPr>
        <p:spPr>
          <a:xfrm>
            <a:off x="4917027" y="5092828"/>
            <a:ext cx="529351" cy="522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0E982-F2B2-4627-6B6D-5C38062EFF35}"/>
              </a:ext>
            </a:extLst>
          </p:cNvPr>
          <p:cNvSpPr txBox="1"/>
          <p:nvPr/>
        </p:nvSpPr>
        <p:spPr>
          <a:xfrm>
            <a:off x="203576" y="359970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146494"/>
      </p:ext>
    </p:extLst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2767204" y="2828835"/>
            <a:ext cx="6657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endParaRPr lang="ko-KR" altLang="en-US" sz="7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837130"/>
      </p:ext>
    </p:extLst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38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6502400" y="2104742"/>
            <a:ext cx="54361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클라우드 기반의 개발 환경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리포지토리와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통합되어 쉽게 사용할 수 있는 기능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통해 개발자는 로컬 환경 설정 없이도 어디서든 일관된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환경을 제공받을 수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BFAE4A-5516-517A-C5ED-6B36ACCD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9" y="1962881"/>
            <a:ext cx="6080058" cy="241515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5F389C7-8DDC-14E2-42A1-CB37F23B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63" y="4162780"/>
            <a:ext cx="2958881" cy="26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40042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38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8086165" y="2176003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선책</a:t>
            </a:r>
          </a:p>
        </p:txBody>
      </p:sp>
      <p:pic>
        <p:nvPicPr>
          <p:cNvPr id="3" name="그림 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5F389C7-8DDC-14E2-42A1-CB37F23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21" y="4005762"/>
            <a:ext cx="2958881" cy="2672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E14711-B88B-F98F-F756-ACAB5102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6" y="1950118"/>
            <a:ext cx="5407409" cy="97934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E9ED4B-E292-C28F-2E4C-36F044239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96" y="3429000"/>
            <a:ext cx="5391532" cy="225979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2C13FAC-30F2-5AE1-2BFD-E72E5FF45607}"/>
              </a:ext>
            </a:extLst>
          </p:cNvPr>
          <p:cNvSpPr/>
          <p:nvPr/>
        </p:nvSpPr>
        <p:spPr>
          <a:xfrm>
            <a:off x="271507" y="2691513"/>
            <a:ext cx="959776" cy="2205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802AD-F929-515B-E005-107982E2FD3E}"/>
              </a:ext>
            </a:extLst>
          </p:cNvPr>
          <p:cNvSpPr txBox="1"/>
          <p:nvPr/>
        </p:nvSpPr>
        <p:spPr>
          <a:xfrm>
            <a:off x="5920509" y="3412751"/>
            <a:ext cx="5559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Prebuild Triggers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사전 빌드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(prebuild)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동작을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제어하는 기능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922F6-3BC7-F980-5D3E-91B2DA0F9DA2}"/>
              </a:ext>
            </a:extLst>
          </p:cNvPr>
          <p:cNvSpPr/>
          <p:nvPr/>
        </p:nvSpPr>
        <p:spPr>
          <a:xfrm>
            <a:off x="262271" y="4568132"/>
            <a:ext cx="4706891" cy="10568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642D1-0140-67ED-2FDA-324D55BC8E96}"/>
              </a:ext>
            </a:extLst>
          </p:cNvPr>
          <p:cNvSpPr txBox="1"/>
          <p:nvPr/>
        </p:nvSpPr>
        <p:spPr>
          <a:xfrm>
            <a:off x="5828379" y="4369676"/>
            <a:ext cx="6101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Every push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지정된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대해 코드가 푸시될 때마다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자동으로 사전 빌드</a:t>
            </a: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Configuration change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devcontainer.json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및 관련 설정 파일에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변경이 감지될 때마다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사전 빌드</a:t>
            </a: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Scheduled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선택하면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설정된 일정에 따라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사전 빌드치 선책</a:t>
            </a:r>
          </a:p>
        </p:txBody>
      </p:sp>
    </p:spTree>
    <p:extLst>
      <p:ext uri="{BB962C8B-B14F-4D97-AF65-F5344CB8AC3E}">
        <p14:creationId xmlns:p14="http://schemas.microsoft.com/office/powerpoint/2010/main" val="3381075859"/>
      </p:ext>
    </p:extLst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38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29057-15C8-42D4-BE1F-E1D69DAEC3CD}"/>
              </a:ext>
            </a:extLst>
          </p:cNvPr>
          <p:cNvSpPr txBox="1"/>
          <p:nvPr/>
        </p:nvSpPr>
        <p:spPr>
          <a:xfrm>
            <a:off x="6007984" y="1910666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prebuild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가용성을 특정 지역에만 한정</a:t>
            </a:r>
          </a:p>
        </p:txBody>
      </p:sp>
      <p:pic>
        <p:nvPicPr>
          <p:cNvPr id="3" name="그림 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5F389C7-8DDC-14E2-42A1-CB37F23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2" y="2613836"/>
            <a:ext cx="4469433" cy="40364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422647-8440-185B-8683-153B3F393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8" y="1794295"/>
            <a:ext cx="5292711" cy="257538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D09349-DA42-617C-FB8B-5E0EEC27D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" y="5102497"/>
            <a:ext cx="5292711" cy="90935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8D0432-9E3A-1FBF-ABE6-D0DED8471D5D}"/>
              </a:ext>
            </a:extLst>
          </p:cNvPr>
          <p:cNvSpPr txBox="1"/>
          <p:nvPr/>
        </p:nvSpPr>
        <p:spPr>
          <a:xfrm>
            <a:off x="6252747" y="3259723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A83A-0805-DBE2-04C2-6C1C3E5171C5}"/>
              </a:ext>
            </a:extLst>
          </p:cNvPr>
          <p:cNvSpPr txBox="1"/>
          <p:nvPr/>
        </p:nvSpPr>
        <p:spPr>
          <a:xfrm>
            <a:off x="6096000" y="5102497"/>
            <a:ext cx="5817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Template History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설정할 때 사용되는 템플릿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devcontainer.json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및 관련 구성 파일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이전 버전을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저장하고 관리하는 기능</a:t>
            </a:r>
          </a:p>
        </p:txBody>
      </p:sp>
    </p:spTree>
    <p:extLst>
      <p:ext uri="{BB962C8B-B14F-4D97-AF65-F5344CB8AC3E}">
        <p14:creationId xmlns:p14="http://schemas.microsoft.com/office/powerpoint/2010/main" val="2962947549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38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5F389C7-8DDC-14E2-42A1-CB37F23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2" y="2613836"/>
            <a:ext cx="4469433" cy="4036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650857-1E0D-3F93-CE10-5C2444B5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0" y="2267319"/>
            <a:ext cx="4605600" cy="1968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95D4EA-D4F8-86D4-672D-5138DECA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00" y="4429918"/>
            <a:ext cx="2114845" cy="108600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29FDF9-18B9-80FA-95D1-4E66C45ED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19" y="5709713"/>
            <a:ext cx="5533981" cy="63063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5B3DF5-B11E-623B-83D9-43EB44AEA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814" y="4805037"/>
            <a:ext cx="2497757" cy="189324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F741B-2D74-22A6-0C33-91BE7320F129}"/>
              </a:ext>
            </a:extLst>
          </p:cNvPr>
          <p:cNvSpPr txBox="1"/>
          <p:nvPr/>
        </p:nvSpPr>
        <p:spPr>
          <a:xfrm>
            <a:off x="5351982" y="2295029"/>
            <a:ext cx="6758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Failure Notifications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설정 기능 중 하나로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사전 빌드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(prebuild) 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작업이 실패할 때 특정 사용자나 팀에게 이메일 알림을 보내는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2273946-80AA-1B6B-8E6C-DB8957DB4218}"/>
              </a:ext>
            </a:extLst>
          </p:cNvPr>
          <p:cNvSpPr/>
          <p:nvPr/>
        </p:nvSpPr>
        <p:spPr>
          <a:xfrm>
            <a:off x="6446836" y="5709713"/>
            <a:ext cx="529351" cy="522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E30FCED-40F5-D6B6-FFC4-A7C04C7324FB}"/>
              </a:ext>
            </a:extLst>
          </p:cNvPr>
          <p:cNvSpPr/>
          <p:nvPr/>
        </p:nvSpPr>
        <p:spPr>
          <a:xfrm>
            <a:off x="10792545" y="5709713"/>
            <a:ext cx="529351" cy="522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32677704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38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5F389C7-8DDC-14E2-42A1-CB37F23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71" y="2613834"/>
            <a:ext cx="4469433" cy="40364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05E3880-3632-3BC0-3C03-31AB3114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78" y="1707389"/>
            <a:ext cx="6533686" cy="181289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B58A86-0F6D-29EB-6777-079C3F11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82" y="5267914"/>
            <a:ext cx="9367274" cy="61368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9EEEA57-AAF4-7E7C-D9A4-C640912BA43D}"/>
              </a:ext>
            </a:extLst>
          </p:cNvPr>
          <p:cNvSpPr/>
          <p:nvPr/>
        </p:nvSpPr>
        <p:spPr>
          <a:xfrm>
            <a:off x="197144" y="2352522"/>
            <a:ext cx="529351" cy="522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6F51EED-AF7F-7B67-1395-1D24F399C625}"/>
              </a:ext>
            </a:extLst>
          </p:cNvPr>
          <p:cNvSpPr/>
          <p:nvPr/>
        </p:nvSpPr>
        <p:spPr>
          <a:xfrm rot="5400000">
            <a:off x="4478199" y="4165414"/>
            <a:ext cx="529351" cy="522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91486527"/>
      </p:ext>
    </p:extLst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38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5F389C7-8DDC-14E2-42A1-CB37F23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2" y="2696961"/>
            <a:ext cx="4469433" cy="4036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2FCC20-CF3D-9AEA-F120-DCE726F7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6" y="1962881"/>
            <a:ext cx="4941749" cy="202130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643348-96A1-EF71-1197-9BEC752FCFD4}"/>
              </a:ext>
            </a:extLst>
          </p:cNvPr>
          <p:cNvSpPr txBox="1"/>
          <p:nvPr/>
        </p:nvSpPr>
        <p:spPr>
          <a:xfrm>
            <a:off x="5540383" y="1962881"/>
            <a:ext cx="63530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MANUALLY TRIGGER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수동으로 시작하거나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재시작하는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기능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VIEW RUNS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실행된 세션이나 작업을 확인할 수 있는 기능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EDIT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설정이나 구성을 직접 수정할 수 있는 기능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DISABLE RUNS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특정 자동 실행 작업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자동 빌드나 테스트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비활성화하는 기능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DELETE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 관련된 리소스를 삭제하는 기능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01EDAC-41C8-A933-417A-5C5ED59C8BEF}"/>
              </a:ext>
            </a:extLst>
          </p:cNvPr>
          <p:cNvSpPr/>
          <p:nvPr/>
        </p:nvSpPr>
        <p:spPr>
          <a:xfrm>
            <a:off x="4100945" y="2909454"/>
            <a:ext cx="1105634" cy="10377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5027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A603AC8-DF81-F165-DC96-12560B03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8" y="1772115"/>
            <a:ext cx="5343570" cy="242597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5830874" y="1930935"/>
            <a:ext cx="651813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 name pattern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아래의 규칙들이 어떤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영향을 주게 될지를 설정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이름을 적게 되면 해당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브랜치에만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적용이 되고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와일드카드</a:t>
            </a:r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(*)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이용하면 조건을 만족하는 모든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공통적으로 적용이 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41E07B-DFF4-C4EB-AFF6-25915E400980}"/>
              </a:ext>
            </a:extLst>
          </p:cNvPr>
          <p:cNvSpPr/>
          <p:nvPr/>
        </p:nvSpPr>
        <p:spPr>
          <a:xfrm>
            <a:off x="406404" y="3343394"/>
            <a:ext cx="1089889" cy="2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A7B-DF0D-7130-6516-912CC70E9763}"/>
              </a:ext>
            </a:extLst>
          </p:cNvPr>
          <p:cNvSpPr/>
          <p:nvPr/>
        </p:nvSpPr>
        <p:spPr>
          <a:xfrm>
            <a:off x="263328" y="436649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*(와일드 카드)의 기능</a:t>
            </a:r>
          </a:p>
          <a:p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특정한 단어가 들어간 모든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</a:t>
            </a:r>
          </a:p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*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브랜치명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</a:t>
            </a:r>
          </a:p>
          <a:p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</a:t>
            </a:r>
          </a:p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*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단어로 시작하는 모든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</a:t>
            </a:r>
          </a:p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브랜치명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</a:t>
            </a:r>
          </a:p>
          <a:p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단어로 끝나는 모든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</a:t>
            </a:r>
          </a:p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*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브랜치명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FE10-4EC2-C8BF-6990-9C14BC72EF2E}"/>
              </a:ext>
            </a:extLst>
          </p:cNvPr>
          <p:cNvSpPr txBox="1"/>
          <p:nvPr/>
        </p:nvSpPr>
        <p:spPr>
          <a:xfrm>
            <a:off x="5830874" y="4198087"/>
            <a:ext cx="65133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 보호 규칙을 하나의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 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경우의 보호 규칙 우선순위는 특정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이름을 포함하고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있을 수록 우선순위가 높게 적용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이름을 포함하고 있는 보호 규칙이 여러가지라면 먼저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생성된 규칙이 우선순위가 높게 적용됨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?, ]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등의 특수 문자가 포함된 경우에도 오래된 규칙이 우선순위를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가지게 됨</a:t>
            </a:r>
          </a:p>
        </p:txBody>
      </p:sp>
    </p:spTree>
    <p:extLst>
      <p:ext uri="{BB962C8B-B14F-4D97-AF65-F5344CB8AC3E}">
        <p14:creationId xmlns:p14="http://schemas.microsoft.com/office/powerpoint/2010/main" val="3916828506"/>
      </p:ext>
    </p:extLst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4405473" y="2828835"/>
            <a:ext cx="3381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Pages</a:t>
            </a:r>
            <a:endParaRPr lang="ko-KR" altLang="en-US" sz="7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487599"/>
      </p:ext>
    </p:extLst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Pages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5F389C7-8DDC-14E2-42A1-CB37F23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2" y="2696961"/>
            <a:ext cx="4469433" cy="40364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CB850EF-2C10-5A7A-7243-7C7A3058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9" y="1761409"/>
            <a:ext cx="2970183" cy="116431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901FD6-E028-3594-DDC6-2B98B33B5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" y="3106161"/>
            <a:ext cx="2970183" cy="171569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D8C965-6A0B-E934-197C-3D665A31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" y="5044606"/>
            <a:ext cx="3663146" cy="146525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2F0217-7DD7-757F-03D5-FF2CDD577734}"/>
              </a:ext>
            </a:extLst>
          </p:cNvPr>
          <p:cNvSpPr txBox="1"/>
          <p:nvPr/>
        </p:nvSpPr>
        <p:spPr>
          <a:xfrm>
            <a:off x="5215815" y="1952174"/>
            <a:ext cx="6316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Build and deployment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변경을 실제 사용자에게 제공 가능한 상태로 만들기 위해 수행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EAB3A-5C4F-DFE7-B22A-7800BD724A55}"/>
              </a:ext>
            </a:extLst>
          </p:cNvPr>
          <p:cNvSpPr txBox="1"/>
          <p:nvPr/>
        </p:nvSpPr>
        <p:spPr>
          <a:xfrm>
            <a:off x="5215815" y="3179179"/>
            <a:ext cx="6938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ACTIONS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CI/CD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기능을 제공하는 도구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코드의 빌드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 등을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자동화하기 위해 워크플로우를 정의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DEPLOY FROM A BRANCH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브랜치에서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코드를 배포하는 옵션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968D6-312F-FD2A-1684-133999FC66D9}"/>
              </a:ext>
            </a:extLst>
          </p:cNvPr>
          <p:cNvSpPr txBox="1"/>
          <p:nvPr/>
        </p:nvSpPr>
        <p:spPr>
          <a:xfrm>
            <a:off x="5215815" y="5071895"/>
            <a:ext cx="6418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Jekyll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제공하는 웹사이트 호스팅 및 정적 사이트 생성 도구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Static HTML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 페이지가 서버에서 동적으로 생성되지 않고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미리 작성된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HTML 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파일이 클라이언트 브라우저에 직접 전달되는 웹 페이지를 의미</a:t>
            </a:r>
          </a:p>
        </p:txBody>
      </p:sp>
    </p:spTree>
    <p:extLst>
      <p:ext uri="{BB962C8B-B14F-4D97-AF65-F5344CB8AC3E}">
        <p14:creationId xmlns:p14="http://schemas.microsoft.com/office/powerpoint/2010/main" val="1785500079"/>
      </p:ext>
    </p:extLst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Pages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7CD2D9-4CF4-CD18-7E1D-45C3BE17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" y="3220617"/>
            <a:ext cx="4272931" cy="351279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BD3172-77B1-F2D1-3E3F-9A4A0D3C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8" y="1709941"/>
            <a:ext cx="2431297" cy="12810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8FE71E-780E-BD6E-14F1-5FE7169E6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346" y="1709937"/>
            <a:ext cx="2251096" cy="127289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795BFC-1B4D-57A4-525D-F2307D7DE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46" y="3220617"/>
            <a:ext cx="5249781" cy="350873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243273"/>
      </p:ext>
    </p:extLst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Pages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A7C34-4F17-DFBE-64CB-0D485D70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3" y="1962881"/>
            <a:ext cx="6256312" cy="11104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66676-B6B0-16DB-15B0-4B725E0FE828}"/>
              </a:ext>
            </a:extLst>
          </p:cNvPr>
          <p:cNvSpPr txBox="1"/>
          <p:nvPr/>
        </p:nvSpPr>
        <p:spPr>
          <a:xfrm>
            <a:off x="6539075" y="2028078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Custom Domain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웹사이트를 고유의 도메인 이름으로 접근할 수 있게 하는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B05DF-CE43-9CE1-874A-7DDD01E25185}"/>
              </a:ext>
            </a:extLst>
          </p:cNvPr>
          <p:cNvSpPr txBox="1"/>
          <p:nvPr/>
        </p:nvSpPr>
        <p:spPr>
          <a:xfrm>
            <a:off x="282763" y="3387888"/>
            <a:ext cx="73805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제공하는 기본 도메인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username.github.io/repository) 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대신에 자신만의 도메인 이름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www.mywebsite.com)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사용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도메인 등록 기관을 통해 구매 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8BD9C3-8AA7-F43D-0A6E-5CACAF55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3" y="4511680"/>
            <a:ext cx="6256312" cy="99571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2EFC65-5567-9157-39B3-359D32961686}"/>
              </a:ext>
            </a:extLst>
          </p:cNvPr>
          <p:cNvSpPr txBox="1"/>
          <p:nvPr/>
        </p:nvSpPr>
        <p:spPr>
          <a:xfrm>
            <a:off x="6870678" y="4756461"/>
            <a:ext cx="5038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웹사이트의 보안 강화를 위한 기능으로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HTTPS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(HTTP Secure)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사용하여 웹사이트와 사용자 간의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통신을 암호화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31400D-FD61-1F86-4220-73E2AA07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70" y="5903477"/>
            <a:ext cx="4050905" cy="71899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F490BD-56AB-6DD7-F369-73EB5AF9ACA1}"/>
              </a:ext>
            </a:extLst>
          </p:cNvPr>
          <p:cNvSpPr txBox="1"/>
          <p:nvPr/>
        </p:nvSpPr>
        <p:spPr>
          <a:xfrm>
            <a:off x="6870678" y="6093696"/>
            <a:ext cx="3175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도메인이 설정된 경우 활성화 가능</a:t>
            </a:r>
          </a:p>
        </p:txBody>
      </p:sp>
    </p:spTree>
    <p:extLst>
      <p:ext uri="{BB962C8B-B14F-4D97-AF65-F5344CB8AC3E}">
        <p14:creationId xmlns:p14="http://schemas.microsoft.com/office/powerpoint/2010/main" val="2423878803"/>
      </p:ext>
    </p:extLst>
  </p:cSld>
  <p:clrMapOvr>
    <a:masterClrMapping/>
  </p:clrMapOvr>
  <p:transition spd="slow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Pages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EFC65-5567-9157-39B3-359D32961686}"/>
              </a:ext>
            </a:extLst>
          </p:cNvPr>
          <p:cNvSpPr txBox="1"/>
          <p:nvPr/>
        </p:nvSpPr>
        <p:spPr>
          <a:xfrm>
            <a:off x="461820" y="4538599"/>
            <a:ext cx="96007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Visibility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Enterprise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Pages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사이트의 접근 권한을 관리하는 기능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통해 사이트를 비공식적으로 설정하여 특정 사용자나 그룹만 접근할 수 있도록 제한가능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이러한 설정은 기업 내부에서 문서화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지식 기반 공유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내부 교육 자료 배포 등의 용도로 사용될 수 있으며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보안과 접근 제어를 강화하는 데 유용함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490BD-56AB-6DD7-F369-73EB5AF9ACA1}"/>
              </a:ext>
            </a:extLst>
          </p:cNvPr>
          <p:cNvSpPr txBox="1"/>
          <p:nvPr/>
        </p:nvSpPr>
        <p:spPr>
          <a:xfrm>
            <a:off x="386750" y="1793604"/>
            <a:ext cx="7377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Enterprise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Pages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사이트의 접근 권한을 관리하는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65BA84-E18C-3293-7BDA-1E669975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0" y="2250113"/>
            <a:ext cx="9494980" cy="187259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13386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9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FE10-4EC2-C8BF-6990-9C14BC72EF2E}"/>
              </a:ext>
            </a:extLst>
          </p:cNvPr>
          <p:cNvSpPr txBox="1"/>
          <p:nvPr/>
        </p:nvSpPr>
        <p:spPr>
          <a:xfrm>
            <a:off x="5420891" y="2373984"/>
            <a:ext cx="6199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 이전에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요구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각자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보호되지 않은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작업을 한 다음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PR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통해 공동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브랜치로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코드를 반영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822F31-87CB-4FE1-7146-5CFBF188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7" y="4376467"/>
            <a:ext cx="4799243" cy="79987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175219-5288-26F0-90AC-037C1096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" y="2443623"/>
            <a:ext cx="4799243" cy="65444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28D6C8-FC78-2871-F5EA-B99394B1D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37" y="3421700"/>
            <a:ext cx="4799243" cy="55991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49802-B016-E4A2-D67F-626C277E4413}"/>
              </a:ext>
            </a:extLst>
          </p:cNvPr>
          <p:cNvSpPr txBox="1"/>
          <p:nvPr/>
        </p:nvSpPr>
        <p:spPr>
          <a:xfrm>
            <a:off x="271937" y="177821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보호 규칙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(PR)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B7012-1622-0E10-5C01-2A74B4CE3C11}"/>
              </a:ext>
            </a:extLst>
          </p:cNvPr>
          <p:cNvSpPr txBox="1"/>
          <p:nvPr/>
        </p:nvSpPr>
        <p:spPr>
          <a:xfrm>
            <a:off x="5402249" y="3532379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 이상의 인원이 승인해야 병합이 진행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86673-3387-C667-B292-08CECDA511FF}"/>
              </a:ext>
            </a:extLst>
          </p:cNvPr>
          <p:cNvSpPr txBox="1"/>
          <p:nvPr/>
        </p:nvSpPr>
        <p:spPr>
          <a:xfrm>
            <a:off x="5420891" y="4484016"/>
            <a:ext cx="5665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요구 멤버 수 지정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요구 멤버가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이면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명의 승인이 있어야 병합이 진행됨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56350C-5069-DBD6-017F-B23AD087A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37" y="5571196"/>
            <a:ext cx="4799243" cy="41808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BF72F-6D14-B427-02DB-F6D660C01516}"/>
              </a:ext>
            </a:extLst>
          </p:cNvPr>
          <p:cNvSpPr txBox="1"/>
          <p:nvPr/>
        </p:nvSpPr>
        <p:spPr>
          <a:xfrm>
            <a:off x="5420891" y="5487849"/>
            <a:ext cx="6938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 이후 새로운 코드가 추가될 때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승인을 무효화 하는지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여부를 정함</a:t>
            </a:r>
          </a:p>
        </p:txBody>
      </p:sp>
    </p:spTree>
    <p:extLst>
      <p:ext uri="{BB962C8B-B14F-4D97-AF65-F5344CB8AC3E}">
        <p14:creationId xmlns:p14="http://schemas.microsoft.com/office/powerpoint/2010/main" val="423432177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9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FE10-4EC2-C8BF-6990-9C14BC72EF2E}"/>
              </a:ext>
            </a:extLst>
          </p:cNvPr>
          <p:cNvSpPr txBox="1"/>
          <p:nvPr/>
        </p:nvSpPr>
        <p:spPr>
          <a:xfrm>
            <a:off x="5420891" y="254235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작성자에게도 리뷰를 받는지 여부를 정함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49802-B016-E4A2-D67F-626C277E4413}"/>
              </a:ext>
            </a:extLst>
          </p:cNvPr>
          <p:cNvSpPr txBox="1"/>
          <p:nvPr/>
        </p:nvSpPr>
        <p:spPr>
          <a:xfrm>
            <a:off x="271937" y="177821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보호 규칙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(PR)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B7012-1622-0E10-5C01-2A74B4CE3C11}"/>
              </a:ext>
            </a:extLst>
          </p:cNvPr>
          <p:cNvSpPr txBox="1"/>
          <p:nvPr/>
        </p:nvSpPr>
        <p:spPr>
          <a:xfrm>
            <a:off x="5420891" y="3286157"/>
            <a:ext cx="6628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 최근에 승인한 검토자의 승인을 받는지 여부를 정함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검토자가 변경사항을 몰래 바꾸거나 자신의 코드를 승인하지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못하도록 만들어 짐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항목이 체크될 경우 검토자가 코드를 수정할 때 다른 사용자를 찾지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않고서는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승인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86673-3387-C667-B292-08CECDA511FF}"/>
              </a:ext>
            </a:extLst>
          </p:cNvPr>
          <p:cNvSpPr txBox="1"/>
          <p:nvPr/>
        </p:nvSpPr>
        <p:spPr>
          <a:xfrm>
            <a:off x="5420891" y="482654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 이전에 상태 테스트 통과를 요구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반영되는 코드가 특정한 테스트를 통과하는지 자동으로 검증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E83141-B11D-5F14-3E76-FAC8975B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7" y="2443623"/>
            <a:ext cx="4848902" cy="54300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EB6BF9-3826-74E7-A739-19CF7A7B9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7" y="3415233"/>
            <a:ext cx="4845179" cy="60088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7FF212-B246-3A0E-3429-6091A41E9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37" y="4826540"/>
            <a:ext cx="4845179" cy="65959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6644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9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FE10-4EC2-C8BF-6990-9C14BC72EF2E}"/>
              </a:ext>
            </a:extLst>
          </p:cNvPr>
          <p:cNvSpPr txBox="1"/>
          <p:nvPr/>
        </p:nvSpPr>
        <p:spPr>
          <a:xfrm>
            <a:off x="5398416" y="2477968"/>
            <a:ext cx="6513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 이전에 항상 최신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상태에서 상태 테스트가 진행되도록 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49802-B016-E4A2-D67F-626C277E4413}"/>
              </a:ext>
            </a:extLst>
          </p:cNvPr>
          <p:cNvSpPr txBox="1"/>
          <p:nvPr/>
        </p:nvSpPr>
        <p:spPr>
          <a:xfrm>
            <a:off x="271937" y="177821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보호 규칙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(PR)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86673-3387-C667-B292-08CECDA511FF}"/>
              </a:ext>
            </a:extLst>
          </p:cNvPr>
          <p:cNvSpPr txBox="1"/>
          <p:nvPr/>
        </p:nvSpPr>
        <p:spPr>
          <a:xfrm>
            <a:off x="5492994" y="5092111"/>
            <a:ext cx="6803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 이전에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존재하는 대화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코멘트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(conversation)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모두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해결되어야 하는지를 요구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리뷰에서 발생하는 문제의 논의가 해결 되었을 때에 병합이 진행됨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64375E-4BEB-7421-B329-8EC29EE5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2" y="5154730"/>
            <a:ext cx="4842987" cy="70576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1056AB-4402-E199-4418-66B81CCC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62" y="2346887"/>
            <a:ext cx="4834663" cy="219831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53607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9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Branches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FE10-4EC2-C8BF-6990-9C14BC72EF2E}"/>
              </a:ext>
            </a:extLst>
          </p:cNvPr>
          <p:cNvSpPr txBox="1"/>
          <p:nvPr/>
        </p:nvSpPr>
        <p:spPr>
          <a:xfrm>
            <a:off x="5432037" y="2039600"/>
            <a:ext cx="62985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선형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히스토리만을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요구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스쿼시나 리베이스를 통한 병합만 허용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머지된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커밋이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히스토리에 남지 않기를 원할 때 사용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특정된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히스토리를 추적하기 쉽게 하거나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모양을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단순하게 관리하고 싶을 때 사용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하나의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브랜치로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유지해야 할 필요가 있을 때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49802-B016-E4A2-D67F-626C277E4413}"/>
              </a:ext>
            </a:extLst>
          </p:cNvPr>
          <p:cNvSpPr txBox="1"/>
          <p:nvPr/>
        </p:nvSpPr>
        <p:spPr>
          <a:xfrm>
            <a:off x="271937" y="177821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보호 규칙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(PR)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B7012-1622-0E10-5C01-2A74B4CE3C11}"/>
              </a:ext>
            </a:extLst>
          </p:cNvPr>
          <p:cNvSpPr txBox="1"/>
          <p:nvPr/>
        </p:nvSpPr>
        <p:spPr>
          <a:xfrm>
            <a:off x="5428396" y="3915197"/>
            <a:ext cx="6324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병합되기 전 배포에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성공해야함을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요구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세팅 된 환경 중 배포 성공을 확인할 대상을 선택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86673-3387-C667-B292-08CECDA511FF}"/>
              </a:ext>
            </a:extLst>
          </p:cNvPr>
          <p:cNvSpPr txBox="1"/>
          <p:nvPr/>
        </p:nvSpPr>
        <p:spPr>
          <a:xfrm>
            <a:off x="5428396" y="5029892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푸시가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불가능한 읽기전용으로 만듦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161FD-63AA-912B-17CD-B717A1F7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7" y="2271911"/>
            <a:ext cx="4845179" cy="68360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BAA21-06FF-2BF9-F8E4-AA82D4C0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09" y="3915197"/>
            <a:ext cx="4845179" cy="60671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64756E-16C3-D37E-8F40-B1B381F88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09" y="4824245"/>
            <a:ext cx="4845179" cy="74984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B245DA-5CE2-D8C7-7F1B-264B38FF2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09" y="6020509"/>
            <a:ext cx="4845179" cy="58405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B287EE-AFB8-3FBF-3748-487350A9021C}"/>
              </a:ext>
            </a:extLst>
          </p:cNvPr>
          <p:cNvSpPr txBox="1"/>
          <p:nvPr/>
        </p:nvSpPr>
        <p:spPr>
          <a:xfrm>
            <a:off x="5428396" y="6143258"/>
            <a:ext cx="501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위의 설정을 관리자 권한을 가진 유저도 해당하게 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90356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2492234C7D6894D9F352CE9C150BEA8" ma:contentTypeVersion="4" ma:contentTypeDescription="새 문서를 만듭니다." ma:contentTypeScope="" ma:versionID="b81e7806ef75141f8bae7c8fb99508f7">
  <xsd:schema xmlns:xsd="http://www.w3.org/2001/XMLSchema" xmlns:xs="http://www.w3.org/2001/XMLSchema" xmlns:p="http://schemas.microsoft.com/office/2006/metadata/properties" xmlns:ns3="09b0494c-e534-4af4-b93f-a5362f2c9178" targetNamespace="http://schemas.microsoft.com/office/2006/metadata/properties" ma:root="true" ma:fieldsID="e18df115ecc60c03f889b429be8d59b9" ns3:_="">
    <xsd:import namespace="09b0494c-e534-4af4-b93f-a5362f2c91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0494c-e534-4af4-b93f-a5362f2c9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6C7E0B-D985-448F-A665-3250CDE2C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0494c-e534-4af4-b93f-a5362f2c9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BB55DD-4697-41BB-9AAF-9E9E0F729E9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9b0494c-e534-4af4-b93f-a5362f2c917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6B976E6-C121-4FBB-B077-ABD93FBEA8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2586</Words>
  <Application>Microsoft Office PowerPoint</Application>
  <PresentationFormat>와이드스크린</PresentationFormat>
  <Paragraphs>482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Abadi</vt:lpstr>
      <vt:lpstr>맑은 고딕</vt:lpstr>
      <vt:lpstr>G마켓 산스 TTF Bold</vt:lpstr>
      <vt:lpstr>G마켓 산스 TTF Light</vt:lpstr>
      <vt:lpstr>G마켓 산스 TTF Medium</vt:lpstr>
      <vt:lpstr>Arial</vt:lpstr>
      <vt:lpstr>Office 테마</vt:lpstr>
      <vt:lpstr>Settings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오승호</dc:creator>
  <cp:lastModifiedBy>오승호</cp:lastModifiedBy>
  <cp:revision>14</cp:revision>
  <dcterms:created xsi:type="dcterms:W3CDTF">2024-07-15T14:24:10Z</dcterms:created>
  <dcterms:modified xsi:type="dcterms:W3CDTF">2024-07-29T06:46:58Z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0x01010022492234C7D6894D9F352CE9C150BEA8</vt:lpwstr>
  </property>
</Properties>
</file>