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76" r:id="rId7"/>
    <p:sldId id="259" r:id="rId8"/>
    <p:sldId id="260" r:id="rId9"/>
    <p:sldId id="261" r:id="rId10"/>
    <p:sldId id="26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6"/>
    </p:embeddedFont>
    <p:embeddedFont>
      <p:font typeface="G마켓 산스 TTF Light" panose="02000000000000000000" pitchFamily="2" charset="-127"/>
      <p:regular r:id="rId37"/>
    </p:embeddedFont>
    <p:embeddedFont>
      <p:font typeface="G마켓 산스 TTF Medium" panose="02000000000000000000" pitchFamily="2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56" y="8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9C083-C835-4F3E-8293-18617F0401C2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4C30-52C6-4FC2-89F4-F5476960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14C30-52C6-4FC2-89F4-F547696035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4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14C30-52C6-4FC2-89F4-F547696035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14C30-52C6-4FC2-89F4-F547696035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5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14C30-52C6-4FC2-89F4-F547696035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0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14C30-52C6-4FC2-89F4-F547696035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1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F955-3310-0A75-85D2-86EE68C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DD95B-3241-5386-A8D6-B00F1868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D204-B913-1A3C-8668-7BF32B9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1CF82-CD01-8DD1-798A-35DB991C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2BD7-6B87-3084-2C35-51CB21A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98F3-2F42-13AF-A9EF-93DAB04B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BD6C9-3ED2-C9D0-0FBA-A0F1BD60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FD3DB-C6E5-2DFF-58CC-924EAFA0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358C8-BF65-AD9D-24D9-4245888B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AFC34-CB7F-DD4C-DCED-F05F6DFC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298E-5AF2-5F11-F403-27C75E87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425E3-B442-FEE4-AFCA-535D6974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05CB-9BAE-79E6-96DA-95A4324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5823-5A2A-08C8-B33C-1160E28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5290-984E-0EDF-444E-D201D80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F05F-D20E-BA52-098E-718C9D0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5DB01-E454-2FC4-71A2-4BAD0075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9756-9239-0BB7-B664-C529ED8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B6D3-5CE7-5FE0-3FAE-B6C6345D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8254-45FA-9552-5534-1870269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24996-6E46-6300-F8A0-AD165A46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8163F-8705-144F-61F4-B6D5AE8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20B7-7502-D11B-E59C-6E52FC66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8480-43E3-2288-7621-6252699E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8C500-BBF9-7188-839F-1BBF97C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AA3B-586C-F415-D8D3-65897A5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3C7C-B448-68C6-014F-8388CC77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2A2BC-35E2-1C01-8108-55D4089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299C-44A0-206A-C95C-F4358E4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04795-3900-34C1-E8AC-00F2373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3882D-17AB-22DC-2AEC-1B402B6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FA61-021E-DB9B-2F5C-34880736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8B1B-6933-DB1A-94BF-A7F9750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5C144-1840-F9DE-1737-EA9B0775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43E08-61D8-9020-3242-EACDBB8F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91D09-5B38-C547-04F0-A9EFEB2D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36099-FA34-6167-0EA9-EB727DA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BB27B-29F2-B8B4-4B07-635173C4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845A6-4880-3B97-0E52-22A6BE1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9A5E-D910-47D2-30F6-84344AE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B4A8B-E37A-F5A4-BCF3-3680DA5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205AB-9380-4CC5-1166-ED0153F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EA065-8F41-887C-655D-EE16457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99F9F-92B4-B16F-E45D-C2B63F8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06203-2404-5231-4EC4-96F5BF1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0F0C4-2CF3-E1A3-7809-CDFB5ED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5B88-1418-F4B4-9705-AC92EC7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3D333-B5FA-5472-108C-296C81D5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D8775-D032-20D6-9B63-3257E465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14309-78C6-6DA7-D9C6-041DF108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3A4CD-6CD7-9F0F-3AD0-D414DA6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C05A6-8BF6-7C6B-24AD-0AE8DA5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2411-3BC4-E3A8-6FC8-563452E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FCE72-8FEA-EE9F-0212-1A7AA76E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DD933-D4F0-E271-E437-9EBDA6D4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70FF1-D90C-5BE6-28D6-A93E288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9D6E-FC58-1C43-37EA-BF6CE07F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FD80-D8EC-DE72-DF44-00BDCD2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939B9-97F2-5CA6-A777-EAF9E55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2AB6-FFAF-828E-1432-230281E5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9C48F-1ACD-D6F5-8496-E6985F06B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BA595-C7F0-4C3F-B5FB-232BEB1A27B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2D91-3572-1266-CEDE-B7C00C99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843C0-592B-8F52-49DC-70E0860DB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BEB3-BF03-3D57-9F1F-91512A2E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844" y="1403927"/>
            <a:ext cx="5952671" cy="2025073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126C-5841-2EF9-7B45-67F09BFE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1706" y="3803690"/>
            <a:ext cx="2068945" cy="510309"/>
          </a:xfrm>
        </p:spPr>
        <p:txBody>
          <a:bodyPr/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Integration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8DABE1D-13A8-4CBE-E640-62B3C2BA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0" y="1171575"/>
            <a:ext cx="4610062" cy="41634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6E0F97-186B-AC72-7A9A-9FF5A286F7FB}"/>
              </a:ext>
            </a:extLst>
          </p:cNvPr>
          <p:cNvCxnSpPr>
            <a:cxnSpLocks/>
          </p:cNvCxnSpPr>
          <p:nvPr/>
        </p:nvCxnSpPr>
        <p:spPr>
          <a:xfrm>
            <a:off x="5299713" y="3485658"/>
            <a:ext cx="4687929" cy="33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04D90-7850-C8AA-9F2E-E39DF3D2C686}"/>
              </a:ext>
            </a:extLst>
          </p:cNvPr>
          <p:cNvSpPr/>
          <p:nvPr/>
        </p:nvSpPr>
        <p:spPr>
          <a:xfrm>
            <a:off x="10381673" y="0"/>
            <a:ext cx="1810327" cy="6858000"/>
          </a:xfrm>
          <a:prstGeom prst="rect">
            <a:avLst/>
          </a:prstGeom>
          <a:gradFill>
            <a:gsLst>
              <a:gs pos="78000">
                <a:schemeClr val="tx1"/>
              </a:gs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5920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scanning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4139A3-3F20-0B87-3477-363E90AD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842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Indefinitely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패치가 제공되지 않더라도 경고를 무기한으로 열어둘 수 있습니다.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D92655-22C7-24C2-93A6-1B812631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92" y="2884265"/>
            <a:ext cx="4565946" cy="58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A46C6C-D439-8847-09E7-1935D3139207}"/>
              </a:ext>
            </a:extLst>
          </p:cNvPr>
          <p:cNvSpPr txBox="1"/>
          <p:nvPr/>
        </p:nvSpPr>
        <p:spPr>
          <a:xfrm>
            <a:off x="5907885" y="2905291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코드에서 일반적인 취약점과 코딩 오류를 자동으로 탐지하고 보고하는 도구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03892-0B2E-2179-1FB3-368344573B0F}"/>
              </a:ext>
            </a:extLst>
          </p:cNvPr>
          <p:cNvSpPr txBox="1"/>
          <p:nvPr/>
        </p:nvSpPr>
        <p:spPr>
          <a:xfrm>
            <a:off x="5907885" y="3902518"/>
            <a:ext cx="6097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코드에서 보안 취약점과 오류를 식별하는 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A7566-8499-5CC4-7142-DB0DB9D2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92" y="3902519"/>
            <a:ext cx="4565946" cy="1481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9CE59-CD44-3A44-B406-1714EBB81594}"/>
              </a:ext>
            </a:extLst>
          </p:cNvPr>
          <p:cNvSpPr txBox="1"/>
          <p:nvPr/>
        </p:nvSpPr>
        <p:spPr>
          <a:xfrm>
            <a:off x="5907885" y="4438080"/>
            <a:ext cx="6097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Default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기능의 기본 설정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Advanced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기능의 더 깊은 설정이나 세부 조정을 할 수 있는 옵션을 제공</a:t>
            </a:r>
          </a:p>
        </p:txBody>
      </p:sp>
    </p:spTree>
    <p:extLst>
      <p:ext uri="{BB962C8B-B14F-4D97-AF65-F5344CB8AC3E}">
        <p14:creationId xmlns:p14="http://schemas.microsoft.com/office/powerpoint/2010/main" val="224259125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5920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scanning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4139A3-3F20-0B87-3477-363E90AD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842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Indefinitely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패치가 제공되지 않더라도 경고를 무기한으로 열어둘 수 있습니다.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28F5E8-96AF-DC6C-50B5-F2BC817106DE}"/>
              </a:ext>
            </a:extLst>
          </p:cNvPr>
          <p:cNvGrpSpPr/>
          <p:nvPr/>
        </p:nvGrpSpPr>
        <p:grpSpPr>
          <a:xfrm>
            <a:off x="152400" y="1802782"/>
            <a:ext cx="4801644" cy="1236068"/>
            <a:chOff x="271937" y="2103143"/>
            <a:chExt cx="4565946" cy="14817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28B3EE8-C5D1-20E9-D9E4-9110B8696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37" y="2103143"/>
              <a:ext cx="4565946" cy="148172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160B78-4F45-C959-6508-3EE9046BB790}"/>
                </a:ext>
              </a:extLst>
            </p:cNvPr>
            <p:cNvSpPr/>
            <p:nvPr/>
          </p:nvSpPr>
          <p:spPr>
            <a:xfrm>
              <a:off x="3146598" y="2532032"/>
              <a:ext cx="1573372" cy="4905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430FE2-A593-CD4A-9667-A4505D9893B2}"/>
              </a:ext>
            </a:extLst>
          </p:cNvPr>
          <p:cNvSpPr txBox="1"/>
          <p:nvPr/>
        </p:nvSpPr>
        <p:spPr>
          <a:xfrm>
            <a:off x="5524784" y="3274936"/>
            <a:ext cx="6097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Languages (</a:t>
            </a:r>
            <a:r>
              <a:rPr lang="ko-KR" altLang="en-US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언어</a:t>
            </a:r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이 저장소에는 </a:t>
            </a:r>
            <a:r>
              <a:rPr lang="en-US" altLang="ko-KR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CodeQL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분석할 수 있는 지원되는 프로그래밍 언어가 포함되어 있지 않다는 의미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5B96-630E-9FC7-7B0B-8BAF18BC0388}"/>
              </a:ext>
            </a:extLst>
          </p:cNvPr>
          <p:cNvSpPr txBox="1"/>
          <p:nvPr/>
        </p:nvSpPr>
        <p:spPr>
          <a:xfrm>
            <a:off x="5524784" y="4089335"/>
            <a:ext cx="60970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Query Suites (</a:t>
            </a:r>
            <a:r>
              <a:rPr lang="ko-KR" altLang="en-US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쿼리 모음</a:t>
            </a:r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코드에 대해 실행할 쿼리 그룹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Default</a:t>
            </a: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설정으로 </a:t>
            </a:r>
            <a:r>
              <a:rPr lang="en-US" altLang="ko-KR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CodeQL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high-precision queries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사용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en-US" altLang="ko-KR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CodeQL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고정밀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쿼리 모음을 사용하여 코드의 잠재적인 취약점과 오류를 식별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282B6-4CFB-06FB-4C5B-2BC85DD67DB6}"/>
              </a:ext>
            </a:extLst>
          </p:cNvPr>
          <p:cNvSpPr txBox="1"/>
          <p:nvPr/>
        </p:nvSpPr>
        <p:spPr>
          <a:xfrm>
            <a:off x="5524784" y="5644304"/>
            <a:ext cx="60970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push and pull requests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(main)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보호된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브랜치에서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푸시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(push)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 풀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(pull request)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발생할 때 스캔이 </a:t>
            </a:r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트리거됩니다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On a weekly schedule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매주 정기적으로 스캔이 수행됩니다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28BC75-DE00-BD6D-6B96-A2AD55DF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57" y="3225268"/>
            <a:ext cx="2716898" cy="358858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4A786E2-ADC5-F5EE-AFC9-8AE450DC75BD}"/>
              </a:ext>
            </a:extLst>
          </p:cNvPr>
          <p:cNvSpPr/>
          <p:nvPr/>
        </p:nvSpPr>
        <p:spPr>
          <a:xfrm>
            <a:off x="678188" y="4482557"/>
            <a:ext cx="1153240" cy="6394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37C1A-EDB9-F561-1F4A-3CC1945AFBB0}"/>
              </a:ext>
            </a:extLst>
          </p:cNvPr>
          <p:cNvSpPr/>
          <p:nvPr/>
        </p:nvSpPr>
        <p:spPr>
          <a:xfrm rot="5400000">
            <a:off x="399484" y="4097855"/>
            <a:ext cx="870559" cy="3131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214EFD3C-EA15-3AEB-62D1-FADA40A291D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415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8" y="4070764"/>
            <a:ext cx="2656620" cy="23992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5920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scanning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4139A3-3F20-0B87-3477-363E90AD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842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Indefinitely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패치가 제공되지 않더라도 경고를 무기한으로 열어둘 수 있습니다. 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4A786E2-ADC5-F5EE-AFC9-8AE450DC75BD}"/>
              </a:ext>
            </a:extLst>
          </p:cNvPr>
          <p:cNvSpPr/>
          <p:nvPr/>
        </p:nvSpPr>
        <p:spPr>
          <a:xfrm>
            <a:off x="3611196" y="4734170"/>
            <a:ext cx="1153240" cy="6394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37C1A-EDB9-F561-1F4A-3CC1945AFBB0}"/>
              </a:ext>
            </a:extLst>
          </p:cNvPr>
          <p:cNvSpPr/>
          <p:nvPr/>
        </p:nvSpPr>
        <p:spPr>
          <a:xfrm rot="5400000">
            <a:off x="3332492" y="4349468"/>
            <a:ext cx="870559" cy="3131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A6C3F-6218-F369-9AB1-6460E6AA0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718" y="2233943"/>
            <a:ext cx="5745838" cy="38635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7BD85B-B1C0-E3DE-391D-C0BB009C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00" y="2233943"/>
            <a:ext cx="4565946" cy="14817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E83B5D-52FD-2063-EF25-D6D3A11F0BF1}"/>
              </a:ext>
            </a:extLst>
          </p:cNvPr>
          <p:cNvSpPr/>
          <p:nvPr/>
        </p:nvSpPr>
        <p:spPr>
          <a:xfrm>
            <a:off x="3283248" y="3209605"/>
            <a:ext cx="1650830" cy="428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2734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고양이, 포유류, 텍스트이(가) 표시된 사진">
            <a:extLst>
              <a:ext uri="{FF2B5EF4-FFF2-40B4-BE49-F238E27FC236}">
                <a16:creationId xmlns:a16="http://schemas.microsoft.com/office/drawing/2014/main" id="{3916CEE5-2B8B-93BA-6A88-CC6E63EFBA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5920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scanning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4139A3-3F20-0B87-3477-363E90AD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842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Indefinitely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패치가 제공되지 않더라도 경고를 무기한으로 열어둘 수 있습니다.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86353-3B4C-8D5F-793C-0243499A9533}"/>
              </a:ext>
            </a:extLst>
          </p:cNvPr>
          <p:cNvSpPr txBox="1"/>
          <p:nvPr/>
        </p:nvSpPr>
        <p:spPr>
          <a:xfrm>
            <a:off x="5669045" y="2549120"/>
            <a:ext cx="6097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외부 코드 스캐닝 도구를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통합할 수 있는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7E91B-BBC2-A013-9EE3-A6E56B0A2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21" y="2647037"/>
            <a:ext cx="5125761" cy="450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C07D24-8DF7-51D1-D054-E26E42428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39" y="3690458"/>
            <a:ext cx="5255524" cy="1311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9DE76-A7FE-56BC-4D86-EC45EC3344FF}"/>
              </a:ext>
            </a:extLst>
          </p:cNvPr>
          <p:cNvSpPr txBox="1"/>
          <p:nvPr/>
        </p:nvSpPr>
        <p:spPr>
          <a:xfrm>
            <a:off x="5733927" y="3868557"/>
            <a:ext cx="6097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Protection Rules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대한 특정 규칙을 설정하여 코드의 품질과 안정성을 보장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90ABD-2159-F1AB-7311-A8F9DE3CFD5A}"/>
              </a:ext>
            </a:extLst>
          </p:cNvPr>
          <p:cNvSpPr txBox="1"/>
          <p:nvPr/>
        </p:nvSpPr>
        <p:spPr>
          <a:xfrm>
            <a:off x="5669045" y="4633924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Check Runs Failure Threshold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스캔이나 다른 자동화된 검사가 실패했을 때의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임계값을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설정할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1311857377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1246B696-12CA-4AED-7B78-CAA4904F06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5920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scanning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4139A3-3F20-0B87-3477-363E90AD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842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Indefinitely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패치가 제공되지 않더라도 경고를 무기한으로 열어둘 수 있습니다.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F5951-6219-57A4-6DF3-CCC59A7836C8}"/>
              </a:ext>
            </a:extLst>
          </p:cNvPr>
          <p:cNvSpPr txBox="1"/>
          <p:nvPr/>
        </p:nvSpPr>
        <p:spPr>
          <a:xfrm>
            <a:off x="5644496" y="2466084"/>
            <a:ext cx="60970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None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보안 경고의 심각도 수준을 고려하지 않으며, 모든 보안 경고를 무시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Only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Critical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심각도의 보안 경고만을 고려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High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or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Higher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심각도 이상의 보안 경고를 고려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Medium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or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Higher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심각도 이상의 보안 경고를 고려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Any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:모든 심각도의 보안 경고를 고려(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Low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Medium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High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Critical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모든 경고를 포함)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558A4-A22E-8347-7A3E-03E47952B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53" y="2466084"/>
            <a:ext cx="461074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1789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50A516C0-7D07-5072-A9C5-26C1F63A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5920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scanning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4139A3-3F20-0B87-3477-363E90AD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842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Indefinitely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패치가 제공되지 않더라도 경고를 무기한으로 열어둘 수 있습니다.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CF604-4E3B-4690-24BE-F4711C75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57" y="2149256"/>
            <a:ext cx="4372585" cy="2857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155B7-CECB-B2F0-1DEF-56C241355783}"/>
              </a:ext>
            </a:extLst>
          </p:cNvPr>
          <p:cNvSpPr txBox="1"/>
          <p:nvPr/>
        </p:nvSpPr>
        <p:spPr>
          <a:xfrm>
            <a:off x="4883449" y="2253637"/>
            <a:ext cx="74149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None</a:t>
            </a:r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어떤 경고나 오류도 무시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어떤 경고나 오류도 알림을 생성하거나 조치를 취하지 않음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Only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Errors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심각도 수준의 경고만을 고려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오류만을 감지하고 이에 대해서만 조치를 취하거나 알림을 생성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Errors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and 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Warnings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심각도 수준의 경고를 모두 고려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오류와 경고 모두를 감지하고 이에 대해 알림을 생성하거나 조치를 취함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Any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심각도 수준의 경고를 고려(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Low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Medium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High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Critical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모든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경고와오류를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포함)</a:t>
            </a:r>
          </a:p>
        </p:txBody>
      </p:sp>
    </p:spTree>
    <p:extLst>
      <p:ext uri="{BB962C8B-B14F-4D97-AF65-F5344CB8AC3E}">
        <p14:creationId xmlns:p14="http://schemas.microsoft.com/office/powerpoint/2010/main" val="360417355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8A49F51D-E2EB-0B4D-D81C-8E17593B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636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Secret scanning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4139A3-3F20-0B87-3477-363E90AD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842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Indefinitely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패치가 제공되지 않더라도 경고를 무기한으로 열어둘 수 있습니다.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EA63E-B8B7-E424-6391-991DE215B095}"/>
              </a:ext>
            </a:extLst>
          </p:cNvPr>
          <p:cNvSpPr txBox="1"/>
          <p:nvPr/>
        </p:nvSpPr>
        <p:spPr>
          <a:xfrm>
            <a:off x="6096000" y="2567647"/>
            <a:ext cx="6097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소스 코드에서 비밀 정보나 인증 정보를 자동으로 탐지하고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발견하면 경고를 생성하여 해당 정보를 공개적으로 노출하거나 악용되지 않도록 돕는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C6D38-CBEF-BBEC-3BD9-D61F419B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2" y="2512008"/>
            <a:ext cx="5188536" cy="795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025DA4-D8C3-B5C0-EE9F-EB8F7D4F6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58" y="4093871"/>
            <a:ext cx="5348747" cy="435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370945-4BFD-8D40-9886-D8D064A07D82}"/>
              </a:ext>
            </a:extLst>
          </p:cNvPr>
          <p:cNvSpPr txBox="1"/>
          <p:nvPr/>
        </p:nvSpPr>
        <p:spPr>
          <a:xfrm>
            <a:off x="6096000" y="4062686"/>
            <a:ext cx="6097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코드가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푸시될 때 비밀 정보가 포함되어 있는지 자동으로 검사하고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비밀 정보가 발견되면 해당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푸시를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차단하거나 경고를 표시</a:t>
            </a:r>
          </a:p>
        </p:txBody>
      </p:sp>
    </p:spTree>
    <p:extLst>
      <p:ext uri="{BB962C8B-B14F-4D97-AF65-F5344CB8AC3E}">
        <p14:creationId xmlns:p14="http://schemas.microsoft.com/office/powerpoint/2010/main" val="136416784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3951021" y="3013501"/>
            <a:ext cx="4289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Deploy keys</a:t>
            </a:r>
          </a:p>
        </p:txBody>
      </p:sp>
    </p:spTree>
    <p:extLst>
      <p:ext uri="{BB962C8B-B14F-4D97-AF65-F5344CB8AC3E}">
        <p14:creationId xmlns:p14="http://schemas.microsoft.com/office/powerpoint/2010/main" val="388872815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EA7347AD-6DA6-9064-DA52-714EDE978A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479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Deploy keys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43654-AC8C-F7F7-B58D-5A4ED911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0" y="2970299"/>
            <a:ext cx="5228257" cy="315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D9BE9-E6C8-AD3C-02E9-EA7C3F75C66C}"/>
              </a:ext>
            </a:extLst>
          </p:cNvPr>
          <p:cNvSpPr txBox="1"/>
          <p:nvPr/>
        </p:nvSpPr>
        <p:spPr>
          <a:xfrm>
            <a:off x="6036184" y="2880986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리포지토리에서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특정 작업을 자동화하거나 배포 작업을 수행하기 위해 사용하는 보안 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F25904-9740-6B5D-054E-1152D82DBFE0}"/>
              </a:ext>
            </a:extLst>
          </p:cNvPr>
          <p:cNvSpPr/>
          <p:nvPr/>
        </p:nvSpPr>
        <p:spPr>
          <a:xfrm>
            <a:off x="4669722" y="2952054"/>
            <a:ext cx="889318" cy="31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90938B-08F2-EFAF-DEFC-1D979580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830"/>
          <a:stretch/>
        </p:blipFill>
        <p:spPr>
          <a:xfrm>
            <a:off x="373740" y="4027031"/>
            <a:ext cx="5014168" cy="477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C128BD-017F-C87D-5342-7F1A7E7A0D24}"/>
              </a:ext>
            </a:extLst>
          </p:cNvPr>
          <p:cNvSpPr txBox="1"/>
          <p:nvPr/>
        </p:nvSpPr>
        <p:spPr>
          <a:xfrm>
            <a:off x="6036184" y="4103920"/>
            <a:ext cx="6097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SSH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키 생성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71A4CB-1E4B-7A1B-7471-4320C0335C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7195"/>
          <a:stretch/>
        </p:blipFill>
        <p:spPr>
          <a:xfrm>
            <a:off x="373740" y="4801079"/>
            <a:ext cx="5014168" cy="3773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3A700D-C86F-FC10-0BFB-32562BA55AD0}"/>
              </a:ext>
            </a:extLst>
          </p:cNvPr>
          <p:cNvSpPr txBox="1"/>
          <p:nvPr/>
        </p:nvSpPr>
        <p:spPr>
          <a:xfrm>
            <a:off x="6036184" y="4839895"/>
            <a:ext cx="6097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생성된 키 확인</a:t>
            </a:r>
          </a:p>
        </p:txBody>
      </p:sp>
    </p:spTree>
    <p:extLst>
      <p:ext uri="{BB962C8B-B14F-4D97-AF65-F5344CB8AC3E}">
        <p14:creationId xmlns:p14="http://schemas.microsoft.com/office/powerpoint/2010/main" val="400489092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479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Deploy keys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392BD3-44FE-538A-F14D-67593FA3495A}"/>
              </a:ext>
            </a:extLst>
          </p:cNvPr>
          <p:cNvGrpSpPr/>
          <p:nvPr/>
        </p:nvGrpSpPr>
        <p:grpSpPr>
          <a:xfrm>
            <a:off x="373740" y="1859484"/>
            <a:ext cx="4344350" cy="3139031"/>
            <a:chOff x="258142" y="3341598"/>
            <a:chExt cx="4344350" cy="31390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5B6F0C-E6E4-689C-865E-C5D0E7D7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143" y="3341598"/>
              <a:ext cx="4344349" cy="313903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300C0-DC48-2684-6B6A-D151F52538C7}"/>
                </a:ext>
              </a:extLst>
            </p:cNvPr>
            <p:cNvSpPr/>
            <p:nvPr/>
          </p:nvSpPr>
          <p:spPr>
            <a:xfrm>
              <a:off x="258142" y="4363346"/>
              <a:ext cx="4123613" cy="1325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B87B7F-D3A3-24BA-D08F-B0DBA648056A}"/>
              </a:ext>
            </a:extLst>
          </p:cNvPr>
          <p:cNvSpPr txBox="1"/>
          <p:nvPr/>
        </p:nvSpPr>
        <p:spPr>
          <a:xfrm>
            <a:off x="5434768" y="2709398"/>
            <a:ext cx="60970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Allow write access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Deploy Key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대한 쓰기 권한을 갖도록 설정할 수 있는 기능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기본은 읽기 권한만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19A6B42-0750-3559-658B-23442540F7EE}"/>
              </a:ext>
            </a:extLst>
          </p:cNvPr>
          <p:cNvSpPr/>
          <p:nvPr/>
        </p:nvSpPr>
        <p:spPr>
          <a:xfrm>
            <a:off x="1414181" y="5636747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4D753F-350E-54EA-5814-044636625B79}"/>
              </a:ext>
            </a:extLst>
          </p:cNvPr>
          <p:cNvSpPr/>
          <p:nvPr/>
        </p:nvSpPr>
        <p:spPr>
          <a:xfrm rot="5400000">
            <a:off x="1209569" y="5354316"/>
            <a:ext cx="639126" cy="229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D56CB16-A76F-A617-97EE-E1ED530F7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873" y="5241635"/>
            <a:ext cx="2201875" cy="12265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ECAF75-2389-9DF6-AE74-6D5CB7B22CE4}"/>
              </a:ext>
            </a:extLst>
          </p:cNvPr>
          <p:cNvSpPr/>
          <p:nvPr/>
        </p:nvSpPr>
        <p:spPr>
          <a:xfrm>
            <a:off x="373740" y="4725423"/>
            <a:ext cx="534523" cy="273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53331C-C6E0-C0E2-67E8-B0A42AC6B250}"/>
              </a:ext>
            </a:extLst>
          </p:cNvPr>
          <p:cNvGrpSpPr/>
          <p:nvPr/>
        </p:nvGrpSpPr>
        <p:grpSpPr>
          <a:xfrm>
            <a:off x="6404734" y="5362911"/>
            <a:ext cx="5127055" cy="1017150"/>
            <a:chOff x="7084196" y="5381960"/>
            <a:chExt cx="5127055" cy="101715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7675FC0-7734-3B85-24F1-9233905CA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4196" y="5381960"/>
              <a:ext cx="5127055" cy="101715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2CA678E-545E-AAB8-3773-2DB704AD4806}"/>
                </a:ext>
              </a:extLst>
            </p:cNvPr>
            <p:cNvSpPr/>
            <p:nvPr/>
          </p:nvSpPr>
          <p:spPr>
            <a:xfrm>
              <a:off x="7791189" y="5802965"/>
              <a:ext cx="2617940" cy="411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DC20E7F-A77A-3579-5FF8-9CC4FA766F42}"/>
              </a:ext>
            </a:extLst>
          </p:cNvPr>
          <p:cNvSpPr/>
          <p:nvPr/>
        </p:nvSpPr>
        <p:spPr>
          <a:xfrm>
            <a:off x="5174412" y="5636746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5BCA81-29E6-7431-3DBA-6C7DDB8FAB77}"/>
              </a:ext>
            </a:extLst>
          </p:cNvPr>
          <p:cNvSpPr txBox="1"/>
          <p:nvPr/>
        </p:nvSpPr>
        <p:spPr>
          <a:xfrm>
            <a:off x="4977331" y="5362911"/>
            <a:ext cx="12827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SSD</a:t>
            </a:r>
            <a:r>
              <a:rPr lang="ko-KR" altLang="en-US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키 생성</a:t>
            </a:r>
            <a:r>
              <a:rPr lang="en-US" altLang="ko-KR" sz="1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88817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958610-A815-3059-F22F-0CD120E9D556}"/>
              </a:ext>
            </a:extLst>
          </p:cNvPr>
          <p:cNvSpPr/>
          <p:nvPr/>
        </p:nvSpPr>
        <p:spPr>
          <a:xfrm>
            <a:off x="0" y="0"/>
            <a:ext cx="20042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171DE-7158-0BBB-DFDA-224C4DF32961}"/>
              </a:ext>
            </a:extLst>
          </p:cNvPr>
          <p:cNvSpPr txBox="1"/>
          <p:nvPr/>
        </p:nvSpPr>
        <p:spPr>
          <a:xfrm>
            <a:off x="67434" y="387926"/>
            <a:ext cx="1869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Settings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FC524-52C4-FA32-F5E0-6C6634240D01}"/>
              </a:ext>
            </a:extLst>
          </p:cNvPr>
          <p:cNvSpPr txBox="1"/>
          <p:nvPr/>
        </p:nvSpPr>
        <p:spPr>
          <a:xfrm>
            <a:off x="2232919" y="243512"/>
            <a:ext cx="554671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Private vulnerability reporting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Dependency graph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i="0" dirty="0" err="1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endParaRPr lang="en-US" altLang="ko-KR" sz="2400" i="0" dirty="0">
              <a:solidFill>
                <a:srgbClr val="1F2328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rgbClr val="1F2328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 scanning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i="0" dirty="0">
              <a:solidFill>
                <a:srgbClr val="1F2328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Secret scanning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rgbClr val="1F2328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Deploy keys</a:t>
            </a:r>
          </a:p>
          <a:p>
            <a:pPr marL="342900" indent="-342900">
              <a:buFontTx/>
              <a:buAutoNum type="arabicPeriod"/>
            </a:pPr>
            <a:endParaRPr lang="en-US" altLang="ko-KR" sz="2400" i="0" dirty="0">
              <a:solidFill>
                <a:srgbClr val="1F2328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400" dirty="0">
                <a:solidFill>
                  <a:srgbClr val="1F2328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Actions secrets and variables</a:t>
            </a:r>
          </a:p>
          <a:p>
            <a:pPr marL="342900" indent="-342900">
              <a:buFontTx/>
              <a:buAutoNum type="arabicPeriod"/>
            </a:pPr>
            <a:endParaRPr lang="en-US" altLang="ko-KR" sz="2400" i="0" dirty="0">
              <a:solidFill>
                <a:srgbClr val="1F2328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400" dirty="0">
                <a:solidFill>
                  <a:srgbClr val="1F2328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i="0" dirty="0" err="1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secrets</a:t>
            </a:r>
          </a:p>
          <a:p>
            <a:pPr marL="342900" indent="-342900">
              <a:buFontTx/>
              <a:buAutoNum type="arabicPeriod"/>
            </a:pPr>
            <a:endParaRPr lang="en-US" altLang="ko-KR" sz="2400" dirty="0">
              <a:solidFill>
                <a:srgbClr val="1F2328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i="0" dirty="0" err="1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en-US" altLang="ko-KR" sz="2400" i="0" dirty="0">
                <a:solidFill>
                  <a:srgbClr val="1F232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secrets</a:t>
            </a:r>
          </a:p>
        </p:txBody>
      </p:sp>
    </p:spTree>
    <p:extLst>
      <p:ext uri="{BB962C8B-B14F-4D97-AF65-F5344CB8AC3E}">
        <p14:creationId xmlns:p14="http://schemas.microsoft.com/office/powerpoint/2010/main" val="62735723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2291112" y="3013501"/>
            <a:ext cx="760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Secrets</a:t>
            </a:r>
            <a:r>
              <a:rPr lang="ko-KR" altLang="en-US" sz="4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and</a:t>
            </a:r>
            <a:r>
              <a:rPr lang="ko-KR" altLang="en-US" sz="4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variables</a:t>
            </a:r>
            <a:endParaRPr lang="en-US" altLang="ko-KR" sz="4800" i="0" dirty="0">
              <a:solidFill>
                <a:schemeClr val="bg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364802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1148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 secrets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7E11D-F5FF-CB12-21CF-B24D7EFF6A14}"/>
              </a:ext>
            </a:extLst>
          </p:cNvPr>
          <p:cNvSpPr txBox="1"/>
          <p:nvPr/>
        </p:nvSpPr>
        <p:spPr>
          <a:xfrm>
            <a:off x="5870031" y="21389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보안상의 이유로 민감한 정보를 저장하고 관리하는 데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E7B76-3C72-9F19-86B2-E2831B20C2A7}"/>
              </a:ext>
            </a:extLst>
          </p:cNvPr>
          <p:cNvSpPr txBox="1"/>
          <p:nvPr/>
        </p:nvSpPr>
        <p:spPr>
          <a:xfrm>
            <a:off x="5870031" y="362051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Environment Secrets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6A2131-CC02-0E39-A1C9-C4F7805048A2}"/>
              </a:ext>
            </a:extLst>
          </p:cNvPr>
          <p:cNvGrpSpPr/>
          <p:nvPr/>
        </p:nvGrpSpPr>
        <p:grpSpPr>
          <a:xfrm>
            <a:off x="254999" y="1857322"/>
            <a:ext cx="5377575" cy="3062287"/>
            <a:chOff x="385718" y="747713"/>
            <a:chExt cx="5377575" cy="306228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D30B78C-B156-54F7-91DD-095AB567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0636"/>
            <a:stretch/>
          </p:blipFill>
          <p:spPr>
            <a:xfrm>
              <a:off x="385718" y="747713"/>
              <a:ext cx="5377575" cy="306228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04230D-68F5-2147-5763-2480582CB3C1}"/>
                </a:ext>
              </a:extLst>
            </p:cNvPr>
            <p:cNvSpPr/>
            <p:nvPr/>
          </p:nvSpPr>
          <p:spPr>
            <a:xfrm>
              <a:off x="2344324" y="3175640"/>
              <a:ext cx="1446625" cy="3486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5E27200-CEFC-A2FC-9627-991544B76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65" y="5151696"/>
            <a:ext cx="5323110" cy="1187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8F813D-5F6A-609E-701F-4312850F8B60}"/>
              </a:ext>
            </a:extLst>
          </p:cNvPr>
          <p:cNvSpPr txBox="1"/>
          <p:nvPr/>
        </p:nvSpPr>
        <p:spPr>
          <a:xfrm>
            <a:off x="5870031" y="545985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Environments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조건이나 규칙에 따라 워크플로우를 실행할 수 있도록 하는 기능</a:t>
            </a:r>
          </a:p>
        </p:txBody>
      </p:sp>
    </p:spTree>
    <p:extLst>
      <p:ext uri="{BB962C8B-B14F-4D97-AF65-F5344CB8AC3E}">
        <p14:creationId xmlns:p14="http://schemas.microsoft.com/office/powerpoint/2010/main" val="752600674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1148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 secrets and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E110F-EC44-4546-DF63-C7AA8351A558}"/>
              </a:ext>
            </a:extLst>
          </p:cNvPr>
          <p:cNvSpPr txBox="1"/>
          <p:nvPr/>
        </p:nvSpPr>
        <p:spPr>
          <a:xfrm>
            <a:off x="6445974" y="220820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Repository Secrets :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레포지토리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4291C7-61C6-6E02-BC1F-27AE0A2C233D}"/>
              </a:ext>
            </a:extLst>
          </p:cNvPr>
          <p:cNvGrpSpPr/>
          <p:nvPr/>
        </p:nvGrpSpPr>
        <p:grpSpPr>
          <a:xfrm>
            <a:off x="785745" y="1921544"/>
            <a:ext cx="5237480" cy="1114931"/>
            <a:chOff x="477520" y="318961"/>
            <a:chExt cx="5961380" cy="12690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E05348-A8D1-5F92-DB1D-27B858FB4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520" y="318961"/>
              <a:ext cx="5961380" cy="126903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96F264-23F6-D9BA-9E27-A0BEE79792B9}"/>
                </a:ext>
              </a:extLst>
            </p:cNvPr>
            <p:cNvSpPr/>
            <p:nvPr/>
          </p:nvSpPr>
          <p:spPr>
            <a:xfrm>
              <a:off x="2743200" y="1030588"/>
              <a:ext cx="1446625" cy="3486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A77D18-EFC6-2EB4-CC2A-A32F75074B25}"/>
              </a:ext>
            </a:extLst>
          </p:cNvPr>
          <p:cNvGrpSpPr/>
          <p:nvPr/>
        </p:nvGrpSpPr>
        <p:grpSpPr>
          <a:xfrm>
            <a:off x="785745" y="3299408"/>
            <a:ext cx="4018878" cy="2073678"/>
            <a:chOff x="477520" y="1830447"/>
            <a:chExt cx="4851752" cy="250342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8DB8212-CB5B-D040-46F2-688AB714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620" y="1830447"/>
              <a:ext cx="4813652" cy="250342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5415DC-04E7-6E23-851C-8A26E81D2852}"/>
                </a:ext>
              </a:extLst>
            </p:cNvPr>
            <p:cNvSpPr/>
            <p:nvPr/>
          </p:nvSpPr>
          <p:spPr>
            <a:xfrm>
              <a:off x="477520" y="3985266"/>
              <a:ext cx="655955" cy="3486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9081F2C-B229-6224-DECD-EAB6580A28C3}"/>
              </a:ext>
            </a:extLst>
          </p:cNvPr>
          <p:cNvSpPr txBox="1"/>
          <p:nvPr/>
        </p:nvSpPr>
        <p:spPr>
          <a:xfrm>
            <a:off x="6096000" y="4083603"/>
            <a:ext cx="5961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Name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이름을 지정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Secret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실제로 저장하고자 하는 민감한 데이터를 입력하는 필드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CAD139-4F38-2089-A882-0A28EB91E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871" y="5681049"/>
            <a:ext cx="6204228" cy="75478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51A1D8-EE00-2E96-AE9B-76AA5EC7730D}"/>
              </a:ext>
            </a:extLst>
          </p:cNvPr>
          <p:cNvSpPr/>
          <p:nvPr/>
        </p:nvSpPr>
        <p:spPr>
          <a:xfrm>
            <a:off x="1929642" y="5860129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A06C93-6034-5F8D-D34C-8C74094BCD7A}"/>
              </a:ext>
            </a:extLst>
          </p:cNvPr>
          <p:cNvSpPr/>
          <p:nvPr/>
        </p:nvSpPr>
        <p:spPr>
          <a:xfrm rot="5400000">
            <a:off x="1725030" y="5577698"/>
            <a:ext cx="639126" cy="229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92135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1148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 secrets and variables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156881-B533-BD8E-8ADD-8CE38952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9" y="2974806"/>
            <a:ext cx="6481878" cy="2182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98A8A6-D671-3C62-EAC2-AE891686380F}"/>
              </a:ext>
            </a:extLst>
          </p:cNvPr>
          <p:cNvSpPr txBox="1"/>
          <p:nvPr/>
        </p:nvSpPr>
        <p:spPr>
          <a:xfrm>
            <a:off x="6984857" y="3773570"/>
            <a:ext cx="4952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Secret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워크플로우에서 안전하게 사용되며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비밀 값이 외부에 노출되지 않도록 보호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9292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1148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 secrets and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3059E-27E1-3655-CC2A-C8A0758907A9}"/>
              </a:ext>
            </a:extLst>
          </p:cNvPr>
          <p:cNvSpPr txBox="1"/>
          <p:nvPr/>
        </p:nvSpPr>
        <p:spPr>
          <a:xfrm>
            <a:off x="6766472" y="24639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Environment Variables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환경 변수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환경에서 사용하는 설정 값을 저장하는 데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B034A-2D82-07C0-BE85-819E5F42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6" y="2083676"/>
            <a:ext cx="6096001" cy="13453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16E770-F7A0-B5A4-B1D4-B79FDA1A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76" y="4360473"/>
            <a:ext cx="6949887" cy="155835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42B6BC-935C-3D86-DD21-8D40CC53A09E}"/>
              </a:ext>
            </a:extLst>
          </p:cNvPr>
          <p:cNvSpPr/>
          <p:nvPr/>
        </p:nvSpPr>
        <p:spPr>
          <a:xfrm>
            <a:off x="2404153" y="2897312"/>
            <a:ext cx="1777429" cy="277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1E6CFA0-58A5-1DC3-D9FD-D691918A5F3E}"/>
              </a:ext>
            </a:extLst>
          </p:cNvPr>
          <p:cNvSpPr/>
          <p:nvPr/>
        </p:nvSpPr>
        <p:spPr>
          <a:xfrm rot="5400000">
            <a:off x="2908495" y="3828393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1462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1148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Actions secrets and variables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9B1B7C-8BD3-D33C-42B0-C1156D53B827}"/>
              </a:ext>
            </a:extLst>
          </p:cNvPr>
          <p:cNvGrpSpPr/>
          <p:nvPr/>
        </p:nvGrpSpPr>
        <p:grpSpPr>
          <a:xfrm>
            <a:off x="254999" y="1794711"/>
            <a:ext cx="5178327" cy="1180095"/>
            <a:chOff x="256394" y="190322"/>
            <a:chExt cx="6646388" cy="15146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14393D4-7183-0FD3-7178-4C1AC5DE3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394" y="190322"/>
              <a:ext cx="6646388" cy="151465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EC71CE9-0558-D1EA-7C59-F6EC924D7806}"/>
                </a:ext>
              </a:extLst>
            </p:cNvPr>
            <p:cNvSpPr/>
            <p:nvPr/>
          </p:nvSpPr>
          <p:spPr>
            <a:xfrm>
              <a:off x="2794866" y="1051629"/>
              <a:ext cx="1536292" cy="3085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AAE52AF-771F-E3E8-A4DC-2E0DC2B14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446" y="3153153"/>
            <a:ext cx="3474520" cy="2500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0498D-ADB4-7479-32DE-677CC36A0C18}"/>
              </a:ext>
            </a:extLst>
          </p:cNvPr>
          <p:cNvSpPr txBox="1"/>
          <p:nvPr/>
        </p:nvSpPr>
        <p:spPr>
          <a:xfrm>
            <a:off x="5575107" y="322463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Name 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변수 이름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※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주의사항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※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변수 이름은 영문 대소문자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([a-z], [A-Z]),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숫자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([0-9]),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또는 밑줄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(_)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로만 구성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공백이나 다른 특수 문자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변수 이름은 숫자로 시작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변수 이름은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GITHUB_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접두사로 시작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01949-8CC7-0442-F4F9-28F62EEE7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06" y="5817657"/>
            <a:ext cx="5268098" cy="90219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B25E042-ABFF-5EA2-1FF1-CAAB94939656}"/>
              </a:ext>
            </a:extLst>
          </p:cNvPr>
          <p:cNvSpPr/>
          <p:nvPr/>
        </p:nvSpPr>
        <p:spPr>
          <a:xfrm>
            <a:off x="365718" y="4062151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DDF68B-F799-E2E7-FE8A-E60681D922A6}"/>
              </a:ext>
            </a:extLst>
          </p:cNvPr>
          <p:cNvSpPr/>
          <p:nvPr/>
        </p:nvSpPr>
        <p:spPr>
          <a:xfrm rot="5400000">
            <a:off x="161106" y="3779720"/>
            <a:ext cx="639126" cy="229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C3D28D3-844F-6B28-A8A3-0DF9B1A67935}"/>
              </a:ext>
            </a:extLst>
          </p:cNvPr>
          <p:cNvSpPr/>
          <p:nvPr/>
        </p:nvSpPr>
        <p:spPr>
          <a:xfrm>
            <a:off x="1939917" y="6135024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37A42D-27B9-A7DD-7FAE-BCBA0F8E8CD7}"/>
              </a:ext>
            </a:extLst>
          </p:cNvPr>
          <p:cNvSpPr/>
          <p:nvPr/>
        </p:nvSpPr>
        <p:spPr>
          <a:xfrm rot="5400000">
            <a:off x="1912168" y="6007307"/>
            <a:ext cx="311175" cy="255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2597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53" y="293866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secrets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8560B3-664E-916F-C7CE-B902D9CB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26" y="1962881"/>
            <a:ext cx="5143535" cy="190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9535E-A8A9-5983-7B14-A5497D0B3F81}"/>
              </a:ext>
            </a:extLst>
          </p:cNvPr>
          <p:cNvSpPr txBox="1"/>
          <p:nvPr/>
        </p:nvSpPr>
        <p:spPr>
          <a:xfrm>
            <a:off x="5597553" y="1962881"/>
            <a:ext cx="645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사용하는 비밀 정보를 안전하게 관리하고 애플리케이션이나 개발 환경에 제공하는 기능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446CCD-C037-13BD-DEF9-3FA7F660B316}"/>
              </a:ext>
            </a:extLst>
          </p:cNvPr>
          <p:cNvGrpSpPr/>
          <p:nvPr/>
        </p:nvGrpSpPr>
        <p:grpSpPr>
          <a:xfrm>
            <a:off x="1012845" y="4006408"/>
            <a:ext cx="5240362" cy="2505075"/>
            <a:chOff x="250372" y="2975944"/>
            <a:chExt cx="8120866" cy="38820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82ACC4-3864-3D7E-DC10-7F3989C1A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372" y="2975944"/>
              <a:ext cx="8120866" cy="388205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65C4B2-D268-AC1C-4C48-419324EA7C28}"/>
                </a:ext>
              </a:extLst>
            </p:cNvPr>
            <p:cNvSpPr/>
            <p:nvPr/>
          </p:nvSpPr>
          <p:spPr>
            <a:xfrm>
              <a:off x="2944586" y="4139234"/>
              <a:ext cx="5426652" cy="45175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A4CC97-3330-9DF2-E4F1-74691EF47935}"/>
              </a:ext>
            </a:extLst>
          </p:cNvPr>
          <p:cNvSpPr txBox="1"/>
          <p:nvPr/>
        </p:nvSpPr>
        <p:spPr>
          <a:xfrm>
            <a:off x="427098" y="3934131"/>
            <a:ext cx="3456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Ex)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838290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53" y="293866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secrets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757E53-D6DD-24E4-2B45-B0DD3EE6D368}"/>
              </a:ext>
            </a:extLst>
          </p:cNvPr>
          <p:cNvGrpSpPr/>
          <p:nvPr/>
        </p:nvGrpSpPr>
        <p:grpSpPr>
          <a:xfrm>
            <a:off x="610372" y="3024556"/>
            <a:ext cx="4495991" cy="1661718"/>
            <a:chOff x="361210" y="618420"/>
            <a:chExt cx="5509622" cy="203635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28A43F4-0447-7927-345E-B06856044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210" y="618420"/>
              <a:ext cx="5509622" cy="203635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13EF6-4AD6-ED6D-4008-ED4DF7399D0C}"/>
                </a:ext>
              </a:extLst>
            </p:cNvPr>
            <p:cNvSpPr/>
            <p:nvPr/>
          </p:nvSpPr>
          <p:spPr>
            <a:xfrm>
              <a:off x="2480541" y="1985078"/>
              <a:ext cx="1196109" cy="3199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32A7E9-E14C-A831-C1B9-280E560E5D86}"/>
              </a:ext>
            </a:extLst>
          </p:cNvPr>
          <p:cNvGrpSpPr/>
          <p:nvPr/>
        </p:nvGrpSpPr>
        <p:grpSpPr>
          <a:xfrm>
            <a:off x="6154976" y="2471085"/>
            <a:ext cx="5426652" cy="2693060"/>
            <a:chOff x="6319668" y="1751894"/>
            <a:chExt cx="5426652" cy="269306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DAAA990-0E2C-26BA-6DE5-BDA4605B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1170" y="1751894"/>
              <a:ext cx="5425150" cy="2693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8D545F-827F-3362-B801-5AF3536656EC}"/>
                </a:ext>
              </a:extLst>
            </p:cNvPr>
            <p:cNvSpPr/>
            <p:nvPr/>
          </p:nvSpPr>
          <p:spPr>
            <a:xfrm>
              <a:off x="6319668" y="2179069"/>
              <a:ext cx="1294919" cy="38674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2E0C1D7-E4D5-B06E-79D0-209045126E61}"/>
              </a:ext>
            </a:extLst>
          </p:cNvPr>
          <p:cNvSpPr/>
          <p:nvPr/>
        </p:nvSpPr>
        <p:spPr>
          <a:xfrm>
            <a:off x="5207340" y="3620674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56602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1" y="293866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Codespaces</a:t>
            </a:r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secrets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5673BF-E789-FDDB-47E6-BC1225FD386A}"/>
              </a:ext>
            </a:extLst>
          </p:cNvPr>
          <p:cNvGrpSpPr/>
          <p:nvPr/>
        </p:nvGrpSpPr>
        <p:grpSpPr>
          <a:xfrm>
            <a:off x="435371" y="1962881"/>
            <a:ext cx="4430017" cy="2198464"/>
            <a:chOff x="6696812" y="2368151"/>
            <a:chExt cx="5426652" cy="26930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9DD07A-F606-2202-3810-0A9235A5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314" y="2368151"/>
              <a:ext cx="5425150" cy="2693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A7B910-1E0E-9C02-B30A-24A79EA5E76D}"/>
                </a:ext>
              </a:extLst>
            </p:cNvPr>
            <p:cNvSpPr/>
            <p:nvPr/>
          </p:nvSpPr>
          <p:spPr>
            <a:xfrm>
              <a:off x="6696812" y="2795326"/>
              <a:ext cx="1294919" cy="38674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CD59779-FBD3-87D7-053A-9B0BA319B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987" y="2445568"/>
            <a:ext cx="4610389" cy="134902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103A25D-77FD-2446-727D-92262ECF382C}"/>
              </a:ext>
            </a:extLst>
          </p:cNvPr>
          <p:cNvGrpSpPr/>
          <p:nvPr/>
        </p:nvGrpSpPr>
        <p:grpSpPr>
          <a:xfrm>
            <a:off x="5265040" y="4412432"/>
            <a:ext cx="5070067" cy="2099051"/>
            <a:chOff x="4626209" y="3551486"/>
            <a:chExt cx="6592070" cy="272917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47D8D93-3180-B5B3-B45A-2D7261D294F6}"/>
                </a:ext>
              </a:extLst>
            </p:cNvPr>
            <p:cNvGrpSpPr/>
            <p:nvPr/>
          </p:nvGrpSpPr>
          <p:grpSpPr>
            <a:xfrm>
              <a:off x="5394237" y="3551486"/>
              <a:ext cx="5824042" cy="2729173"/>
              <a:chOff x="6696812" y="699827"/>
              <a:chExt cx="4751114" cy="222639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CADB159-9BD1-9BBB-86D5-AF0B5EF2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812" y="699827"/>
                <a:ext cx="4751114" cy="2226394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5F35F46-B7C4-BD79-3697-05C1A31E2940}"/>
                  </a:ext>
                </a:extLst>
              </p:cNvPr>
              <p:cNvSpPr/>
              <p:nvPr/>
            </p:nvSpPr>
            <p:spPr>
              <a:xfrm>
                <a:off x="8977218" y="1461860"/>
                <a:ext cx="546172" cy="158335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73A73A-A542-3649-B9D0-B5A1A2916409}"/>
                </a:ext>
              </a:extLst>
            </p:cNvPr>
            <p:cNvSpPr txBox="1"/>
            <p:nvPr/>
          </p:nvSpPr>
          <p:spPr>
            <a:xfrm>
              <a:off x="4626209" y="3567316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Ex)</a:t>
              </a:r>
              <a:endPara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286A7D4-610F-37BA-07D4-5879BA2B69F5}"/>
              </a:ext>
            </a:extLst>
          </p:cNvPr>
          <p:cNvSpPr/>
          <p:nvPr/>
        </p:nvSpPr>
        <p:spPr>
          <a:xfrm>
            <a:off x="4988358" y="2885337"/>
            <a:ext cx="846658" cy="4694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42520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93" y="293866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Dependabot</a:t>
            </a:r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secrets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9CFA97-F2C1-B441-5296-7345A87EB6B3}"/>
              </a:ext>
            </a:extLst>
          </p:cNvPr>
          <p:cNvGrpSpPr/>
          <p:nvPr/>
        </p:nvGrpSpPr>
        <p:grpSpPr>
          <a:xfrm>
            <a:off x="221106" y="1824263"/>
            <a:ext cx="4481892" cy="1959927"/>
            <a:chOff x="1035868" y="3003550"/>
            <a:chExt cx="6551113" cy="28647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8477DF4-1D49-0A2D-5D7F-604AF234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868" y="3003550"/>
              <a:ext cx="6551113" cy="286479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F7CA67-7D01-E942-A1B3-AA522C47FB04}"/>
                </a:ext>
              </a:extLst>
            </p:cNvPr>
            <p:cNvSpPr/>
            <p:nvPr/>
          </p:nvSpPr>
          <p:spPr>
            <a:xfrm>
              <a:off x="1115785" y="3989615"/>
              <a:ext cx="1632858" cy="17961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C2166C-1AB4-0D97-86FD-FEE4F5145F4B}"/>
                </a:ext>
              </a:extLst>
            </p:cNvPr>
            <p:cNvSpPr/>
            <p:nvPr/>
          </p:nvSpPr>
          <p:spPr>
            <a:xfrm>
              <a:off x="1104899" y="3526974"/>
              <a:ext cx="2251618" cy="17961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E4B29B-A3E4-119F-C966-FEE61316C8E9}"/>
              </a:ext>
            </a:extLst>
          </p:cNvPr>
          <p:cNvSpPr txBox="1"/>
          <p:nvPr/>
        </p:nvSpPr>
        <p:spPr>
          <a:xfrm>
            <a:off x="5395246" y="1831327"/>
            <a:ext cx="627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Secrets are </a:t>
            </a:r>
            <a:r>
              <a:rPr lang="en-US" altLang="ko-KR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credenti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Collaborator</a:t>
            </a:r>
            <a:r>
              <a:rPr lang="en-US" altLang="ko-KR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als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that are encrypted</a:t>
            </a:r>
            <a:b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Collaborator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등록된 사람은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이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Secrets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사용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56C46-0BC2-FB87-8833-49365B8738B4}"/>
              </a:ext>
            </a:extLst>
          </p:cNvPr>
          <p:cNvSpPr txBox="1"/>
          <p:nvPr/>
        </p:nvSpPr>
        <p:spPr>
          <a:xfrm>
            <a:off x="5395246" y="2791339"/>
            <a:ext cx="7502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Secrets are not passed to forks</a:t>
            </a:r>
            <a:b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리포지토리의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(fork)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된 저장소로 전송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보안상의 이유로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포크된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저장소에서 민감한 정보가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노출되는 것을 방지하기 위함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458886-5F83-7634-CCAE-CC5906DFC50E}"/>
              </a:ext>
            </a:extLst>
          </p:cNvPr>
          <p:cNvGrpSpPr/>
          <p:nvPr/>
        </p:nvGrpSpPr>
        <p:grpSpPr>
          <a:xfrm>
            <a:off x="275781" y="3953987"/>
            <a:ext cx="4846305" cy="2421188"/>
            <a:chOff x="230819" y="3178228"/>
            <a:chExt cx="6711218" cy="335288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EDB013-C5B9-2B83-7853-E6E4CA0B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19" y="3178228"/>
              <a:ext cx="6711218" cy="335288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DD434F-7C7C-4DBB-F675-376F9EF5F61F}"/>
                </a:ext>
              </a:extLst>
            </p:cNvPr>
            <p:cNvSpPr/>
            <p:nvPr/>
          </p:nvSpPr>
          <p:spPr>
            <a:xfrm>
              <a:off x="368836" y="4514273"/>
              <a:ext cx="779192" cy="179614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EBC6BF5-B25B-4CFF-6896-D9E07351B714}"/>
              </a:ext>
            </a:extLst>
          </p:cNvPr>
          <p:cNvSpPr txBox="1"/>
          <p:nvPr/>
        </p:nvSpPr>
        <p:spPr>
          <a:xfrm>
            <a:off x="5395246" y="4214152"/>
            <a:ext cx="4814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Secret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설정할 때는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Name: Value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형식이 기본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CEE86-C749-E8F5-AA72-27ECA5E91165}"/>
              </a:ext>
            </a:extLst>
          </p:cNvPr>
          <p:cNvSpPr txBox="1"/>
          <p:nvPr/>
        </p:nvSpPr>
        <p:spPr>
          <a:xfrm>
            <a:off x="5395246" y="4779872"/>
            <a:ext cx="257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랑 유사함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2345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B3AF7-73AC-3CC9-1DC8-7D51ACDF2F00}"/>
              </a:ext>
            </a:extLst>
          </p:cNvPr>
          <p:cNvSpPr txBox="1"/>
          <p:nvPr/>
        </p:nvSpPr>
        <p:spPr>
          <a:xfrm>
            <a:off x="1411865" y="3013501"/>
            <a:ext cx="9368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security and analysis</a:t>
            </a:r>
          </a:p>
        </p:txBody>
      </p:sp>
    </p:spTree>
    <p:extLst>
      <p:ext uri="{BB962C8B-B14F-4D97-AF65-F5344CB8AC3E}">
        <p14:creationId xmlns:p14="http://schemas.microsoft.com/office/powerpoint/2010/main" val="2200408549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BAE147E-F143-54EF-C20F-5FDD7420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93" y="293866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852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Secrets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and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variables</a:t>
            </a:r>
            <a:endParaRPr lang="en-US" altLang="ko-KR" sz="5400" i="0" dirty="0">
              <a:solidFill>
                <a:schemeClr val="bg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7C39C-7BC8-DEF3-50E3-E2AB9B28A43A}"/>
              </a:ext>
            </a:extLst>
          </p:cNvPr>
          <p:cNvSpPr txBox="1"/>
          <p:nvPr/>
        </p:nvSpPr>
        <p:spPr>
          <a:xfrm>
            <a:off x="1333832" y="2435860"/>
            <a:ext cx="95243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차이점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 Secrets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워크플로우에서 민감한 정보를 안전하게 관리하고 사용하는 데 사용</a:t>
            </a:r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Secrets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의존성 관리에 필요한 민감한 정보를 안전하게 제공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Codespaces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Secrets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클라우드 개발 환경에서 개발자가 작업을 수행할 때 필요한 자격 증명 등을 안전하게 제공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둘 다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보안 기능으로 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암호화된 자격 증명을 관리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하지만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용도에 따라 적용되는 대상과 시점이 달라집니다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4804D-6DD0-123C-8382-93490A81277B}"/>
              </a:ext>
            </a:extLst>
          </p:cNvPr>
          <p:cNvSpPr txBox="1"/>
          <p:nvPr/>
        </p:nvSpPr>
        <p:spPr>
          <a:xfrm>
            <a:off x="2994917" y="3072242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Dependabot</a:t>
            </a:r>
            <a:r>
              <a:rPr lang="en-US" altLang="ko-KR" sz="18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secrets</a:t>
            </a:r>
          </a:p>
        </p:txBody>
      </p:sp>
    </p:spTree>
    <p:extLst>
      <p:ext uri="{BB962C8B-B14F-4D97-AF65-F5344CB8AC3E}">
        <p14:creationId xmlns:p14="http://schemas.microsoft.com/office/powerpoint/2010/main" val="384799910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A8A6A45A-EDFA-58EC-455F-912C2C73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25631-9FE5-6A0A-714D-19B086DF8001}"/>
              </a:ext>
            </a:extLst>
          </p:cNvPr>
          <p:cNvSpPr txBox="1"/>
          <p:nvPr/>
        </p:nvSpPr>
        <p:spPr>
          <a:xfrm>
            <a:off x="254999" y="346517"/>
            <a:ext cx="11463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Private vulnerability reporting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25C62-1F3A-CC8C-7A11-3CA8A5AA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9" y="2745896"/>
            <a:ext cx="5601363" cy="97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AF69E6-ED57-FB60-A7CB-063DA7F55FE5}"/>
              </a:ext>
            </a:extLst>
          </p:cNvPr>
          <p:cNvSpPr txBox="1"/>
          <p:nvPr/>
        </p:nvSpPr>
        <p:spPr>
          <a:xfrm>
            <a:off x="5986697" y="2937302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장소의 보안과 품질을 개선할 수 있도록 돕는 기능을 활성화할 때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 소유자가 이들 도구에 읽기 전용 권한을 부여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FADA2-5E65-3C23-B630-E71D428D2B96}"/>
              </a:ext>
            </a:extLst>
          </p:cNvPr>
          <p:cNvGrpSpPr/>
          <p:nvPr/>
        </p:nvGrpSpPr>
        <p:grpSpPr>
          <a:xfrm>
            <a:off x="150221" y="4646053"/>
            <a:ext cx="5626213" cy="723536"/>
            <a:chOff x="129251" y="3164890"/>
            <a:chExt cx="5836478" cy="75057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D07A4B-DB3B-2236-FCAD-E6A8603B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51" y="3164890"/>
              <a:ext cx="5836478" cy="75057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8CA5BD-5B54-4ADC-87E4-4125EA7AAB0D}"/>
                </a:ext>
              </a:extLst>
            </p:cNvPr>
            <p:cNvSpPr/>
            <p:nvPr/>
          </p:nvSpPr>
          <p:spPr>
            <a:xfrm>
              <a:off x="5161820" y="3349001"/>
              <a:ext cx="803908" cy="363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FC1504-588C-8D3E-2BE7-3DACE591FF3E}"/>
              </a:ext>
            </a:extLst>
          </p:cNvPr>
          <p:cNvSpPr txBox="1"/>
          <p:nvPr/>
        </p:nvSpPr>
        <p:spPr>
          <a:xfrm>
            <a:off x="5965728" y="4651609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커뮤니티 사용자가 발견한 보안 취약점을 저장소의 관리자가 직접 비공식적으로 보고할 수 있게 해주는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F0BB8-726E-86A9-7204-EB76072D7140}"/>
              </a:ext>
            </a:extLst>
          </p:cNvPr>
          <p:cNvSpPr txBox="1"/>
          <p:nvPr/>
        </p:nvSpPr>
        <p:spPr>
          <a:xfrm>
            <a:off x="5965728" y="5297940"/>
            <a:ext cx="6097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보안 취약점을 비공식적으로 보고할 수 있는 경로가 제공</a:t>
            </a:r>
          </a:p>
        </p:txBody>
      </p:sp>
    </p:spTree>
    <p:extLst>
      <p:ext uri="{BB962C8B-B14F-4D97-AF65-F5344CB8AC3E}">
        <p14:creationId xmlns:p14="http://schemas.microsoft.com/office/powerpoint/2010/main" val="163766630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EE83EAB-E50F-866A-B9A1-E39FE881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4C402-D194-535F-CB89-745D5BD5D52E}"/>
              </a:ext>
            </a:extLst>
          </p:cNvPr>
          <p:cNvSpPr txBox="1"/>
          <p:nvPr/>
        </p:nvSpPr>
        <p:spPr>
          <a:xfrm>
            <a:off x="337905" y="349472"/>
            <a:ext cx="7502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Dependency graph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701290-EB70-9937-1C7E-F47C40BF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5" y="1965837"/>
            <a:ext cx="5216001" cy="5717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E496A5-D8A5-3734-6D33-1D2E056DD76B}"/>
              </a:ext>
            </a:extLst>
          </p:cNvPr>
          <p:cNvSpPr txBox="1"/>
          <p:nvPr/>
        </p:nvSpPr>
        <p:spPr>
          <a:xfrm>
            <a:off x="5757073" y="1965836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종속성 그래프는 프로젝트에서 사용되는 라이브러리와 패키지를 시각적으로 표시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F417C-9E5A-9C12-1ABF-F9642B0EA258}"/>
              </a:ext>
            </a:extLst>
          </p:cNvPr>
          <p:cNvSpPr txBox="1"/>
          <p:nvPr/>
        </p:nvSpPr>
        <p:spPr>
          <a:xfrm>
            <a:off x="5757073" y="2702889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공개 저장소에서는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Dependency Graph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기능이 자동으로 활성화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8F25F-ABEE-DDB8-0C4F-1995CDFF0116}"/>
              </a:ext>
            </a:extLst>
          </p:cNvPr>
          <p:cNvSpPr txBox="1"/>
          <p:nvPr/>
        </p:nvSpPr>
        <p:spPr>
          <a:xfrm>
            <a:off x="5757073" y="3423557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비공개 저장소에서는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"Settings"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탭에서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"Insights"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또는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"Dependency graph"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관련 옵션을 통해 활성화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C3AE58-D8C9-124B-01BA-279851767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41" y="4235218"/>
            <a:ext cx="5285865" cy="5604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F0AED9-B527-69BC-2329-369B9F017401}"/>
              </a:ext>
            </a:extLst>
          </p:cNvPr>
          <p:cNvSpPr txBox="1"/>
          <p:nvPr/>
        </p:nvSpPr>
        <p:spPr>
          <a:xfrm>
            <a:off x="5757073" y="4346887"/>
            <a:ext cx="6097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자동으로 종속성을 감지하고 보고하는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A3604-C23A-D4B3-CF2E-57A7F62F0B1E}"/>
              </a:ext>
            </a:extLst>
          </p:cNvPr>
          <p:cNvSpPr txBox="1"/>
          <p:nvPr/>
        </p:nvSpPr>
        <p:spPr>
          <a:xfrm>
            <a:off x="5757073" y="4808552"/>
            <a:ext cx="6097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Enabled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활성화됨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CB087B-986D-EA9E-6C6A-D74456A73D7B}"/>
              </a:ext>
            </a:extLst>
          </p:cNvPr>
          <p:cNvSpPr txBox="1"/>
          <p:nvPr/>
        </p:nvSpPr>
        <p:spPr>
          <a:xfrm>
            <a:off x="5757073" y="5270217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Enabled for Labeled Runners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레이블이 붙은 러너에서 활성화됨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):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062CA2-E34B-559A-C1FC-EDDD280C62B0}"/>
              </a:ext>
            </a:extLst>
          </p:cNvPr>
          <p:cNvSpPr txBox="1"/>
          <p:nvPr/>
        </p:nvSpPr>
        <p:spPr>
          <a:xfrm>
            <a:off x="5757073" y="6008881"/>
            <a:ext cx="6097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Disabled 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비활성화됨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09B204-766D-C452-8964-9C082705C1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93"/>
          <a:stretch/>
        </p:blipFill>
        <p:spPr>
          <a:xfrm>
            <a:off x="3620778" y="4270281"/>
            <a:ext cx="2034711" cy="21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2177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F848243-FA44-8164-3BB1-6FB812EBEF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27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705B2-084C-FC42-13C7-19E7E6E0F4B8}"/>
              </a:ext>
            </a:extLst>
          </p:cNvPr>
          <p:cNvSpPr txBox="1"/>
          <p:nvPr/>
        </p:nvSpPr>
        <p:spPr>
          <a:xfrm>
            <a:off x="271937" y="346517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Dependabot</a:t>
            </a:r>
            <a:endParaRPr lang="en-US" altLang="ko-KR" sz="5400" i="0" dirty="0">
              <a:solidFill>
                <a:schemeClr val="bg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1F3A9-BCD8-B4C0-329A-2C9AE300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8" y="1927791"/>
            <a:ext cx="5237373" cy="527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1C833-D6BD-3ABD-7109-0D9116CA07BF}"/>
              </a:ext>
            </a:extLst>
          </p:cNvPr>
          <p:cNvSpPr txBox="1"/>
          <p:nvPr/>
        </p:nvSpPr>
        <p:spPr>
          <a:xfrm>
            <a:off x="5767164" y="1927791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종속성 관리 도구로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저장소의 종속성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라이브러리나 패키지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자동으로 업데이트하고 보안 취약점을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92F46-91B7-A017-8EBB-7639C73A8598}"/>
              </a:ext>
            </a:extLst>
          </p:cNvPr>
          <p:cNvSpPr txBox="1"/>
          <p:nvPr/>
        </p:nvSpPr>
        <p:spPr>
          <a:xfrm>
            <a:off x="5767164" y="2574122"/>
            <a:ext cx="6097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주기적으로 종속성을 검사하고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경우 자동으로 업데이트 제안을 생성하여 개발자가 최신 상태를 유지할 수 있도록 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24486-2CD5-5103-9724-D4CED5DE5376}"/>
              </a:ext>
            </a:extLst>
          </p:cNvPr>
          <p:cNvSpPr txBox="1"/>
          <p:nvPr/>
        </p:nvSpPr>
        <p:spPr>
          <a:xfrm>
            <a:off x="5767164" y="3883770"/>
            <a:ext cx="6097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저장소의 종속성에서 발견된 보안 취약점에 대해 알림을 제공하고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취약점을 해결하기 위한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자동화된 풀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생성할 수 있도록 지원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4713D-BB3E-E732-CA11-71D7FA312AC3}"/>
              </a:ext>
            </a:extLst>
          </p:cNvPr>
          <p:cNvGrpSpPr/>
          <p:nvPr/>
        </p:nvGrpSpPr>
        <p:grpSpPr>
          <a:xfrm>
            <a:off x="187658" y="3795085"/>
            <a:ext cx="5237373" cy="711660"/>
            <a:chOff x="171732" y="229538"/>
            <a:chExt cx="6818212" cy="92646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1E2C856-FD42-D3EA-88B3-39AE5D782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732" y="229538"/>
              <a:ext cx="6818212" cy="92646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367B20-E827-E35D-3DD9-0CADD7D708E3}"/>
                </a:ext>
              </a:extLst>
            </p:cNvPr>
            <p:cNvSpPr/>
            <p:nvPr/>
          </p:nvSpPr>
          <p:spPr>
            <a:xfrm>
              <a:off x="6044859" y="480074"/>
              <a:ext cx="895990" cy="403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B47DE6F-267A-076C-C8C9-F89BD8C3EAE5}"/>
              </a:ext>
            </a:extLst>
          </p:cNvPr>
          <p:cNvSpPr txBox="1"/>
          <p:nvPr/>
        </p:nvSpPr>
        <p:spPr>
          <a:xfrm>
            <a:off x="5767164" y="5447842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자동 종속성 업데이트 및 보안 알림을 맞춤 설정할 수 있는 기능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7CD65B-1C52-F304-8418-F5C1E5D2C182}"/>
              </a:ext>
            </a:extLst>
          </p:cNvPr>
          <p:cNvGrpSpPr/>
          <p:nvPr/>
        </p:nvGrpSpPr>
        <p:grpSpPr>
          <a:xfrm>
            <a:off x="187658" y="5024918"/>
            <a:ext cx="5265111" cy="1445105"/>
            <a:chOff x="171732" y="2001375"/>
            <a:chExt cx="6425449" cy="176358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FFD2E2E-9F4B-F49F-F7B9-2FBE39B57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732" y="2001375"/>
              <a:ext cx="6425449" cy="176358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CFD2BF-53B6-FAD4-E0A6-4008DD84308D}"/>
                </a:ext>
              </a:extLst>
            </p:cNvPr>
            <p:cNvSpPr/>
            <p:nvPr/>
          </p:nvSpPr>
          <p:spPr>
            <a:xfrm>
              <a:off x="5923245" y="3138509"/>
              <a:ext cx="422323" cy="403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6664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25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Dependabot</a:t>
            </a:r>
            <a:endParaRPr lang="en-US" altLang="ko-KR" sz="5400" i="0" dirty="0">
              <a:solidFill>
                <a:schemeClr val="bg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23731-B4A4-85C5-9C68-E760E169F485}"/>
              </a:ext>
            </a:extLst>
          </p:cNvPr>
          <p:cNvSpPr txBox="1"/>
          <p:nvPr/>
        </p:nvSpPr>
        <p:spPr>
          <a:xfrm>
            <a:off x="5432383" y="2109542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제공하는 기능으로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환경에서 발견된 종속성 관련 보안 알림의 처리 방식을 조정하는 옵션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6D7E9A-B69C-49E4-9E2A-D0285B0C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5" y="3231708"/>
            <a:ext cx="4099111" cy="34952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123433-FF76-833D-390A-DFEF89320A61}"/>
              </a:ext>
            </a:extLst>
          </p:cNvPr>
          <p:cNvSpPr txBox="1"/>
          <p:nvPr/>
        </p:nvSpPr>
        <p:spPr>
          <a:xfrm>
            <a:off x="5432383" y="3318570"/>
            <a:ext cx="61215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Rule Name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 생성할 규칙의 이름을 지정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State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규칙의 상태를 설정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Add Rule Metadata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</a:t>
            </a:r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메타데이터를 기준으로 규칙을 필터링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Dismiss Alerts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자동으로 경고를 닫거나 열 수 있는 기준을 설정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Until patch is available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패치가 제공될 때까지 경고를 열어두거나 닫을 수 있음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Indefinitely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패치가 제공되지 않더라도 경고를 무기한으로 열어둘 수 있음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Open a Pull Request to Resolve Alerts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보안 업데이트를 자동으로 열어 해결할 수 있도록 시도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697119-483E-9932-5FB4-E77A1B66459E}"/>
              </a:ext>
            </a:extLst>
          </p:cNvPr>
          <p:cNvGrpSpPr/>
          <p:nvPr/>
        </p:nvGrpSpPr>
        <p:grpSpPr>
          <a:xfrm>
            <a:off x="449215" y="1794270"/>
            <a:ext cx="4099111" cy="1308987"/>
            <a:chOff x="909635" y="1794270"/>
            <a:chExt cx="3638691" cy="130898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8C4D8A7-837E-D4F1-EC91-08ECFCDC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635" y="1815386"/>
              <a:ext cx="3638691" cy="128787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7F5816-CBE4-97A6-C68D-E6335F288106}"/>
                </a:ext>
              </a:extLst>
            </p:cNvPr>
            <p:cNvSpPr/>
            <p:nvPr/>
          </p:nvSpPr>
          <p:spPr>
            <a:xfrm>
              <a:off x="4037711" y="1794270"/>
              <a:ext cx="510615" cy="236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53607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71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Dependabot</a:t>
            </a:r>
            <a:endParaRPr lang="en-US" altLang="ko-KR" sz="5400" i="0" dirty="0">
              <a:solidFill>
                <a:schemeClr val="bg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63372-E17E-075B-35E6-2508816A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7" y="1793628"/>
            <a:ext cx="5520710" cy="673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E8D92A-8AF2-9E2A-A7E4-B80286023A86}"/>
              </a:ext>
            </a:extLst>
          </p:cNvPr>
          <p:cNvSpPr txBox="1"/>
          <p:nvPr/>
        </p:nvSpPr>
        <p:spPr>
          <a:xfrm>
            <a:off x="5877629" y="1793628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보안 취약점에 대한 패치가 제공될 때마다 자동으로 풀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830A1-7D53-0159-FB50-E63BF0B505FE}"/>
              </a:ext>
            </a:extLst>
          </p:cNvPr>
          <p:cNvSpPr txBox="1"/>
          <p:nvPr/>
        </p:nvSpPr>
        <p:spPr>
          <a:xfrm>
            <a:off x="5877629" y="2912799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보안 업데이트 기능을 활성화하기 위해서는 먼저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alerts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활성화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21D034-4417-C47F-17F4-3E63CF230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46" y="2784940"/>
            <a:ext cx="3532350" cy="1343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E1AE8-1E1C-365E-9149-63B1C2898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67" y="4292995"/>
            <a:ext cx="5520710" cy="832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36851-4E23-CB99-F803-2415DD160821}"/>
              </a:ext>
            </a:extLst>
          </p:cNvPr>
          <p:cNvSpPr txBox="1"/>
          <p:nvPr/>
        </p:nvSpPr>
        <p:spPr>
          <a:xfrm>
            <a:off x="5877629" y="4399248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발견한 보안 취약점을 해결하기 위해 필요한 여러 패치를 하나의 풀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리퀘스트로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묶음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95935-C32F-9561-9D63-9AC3C50166D7}"/>
              </a:ext>
            </a:extLst>
          </p:cNvPr>
          <p:cNvSpPr txBox="1"/>
          <p:nvPr/>
        </p:nvSpPr>
        <p:spPr>
          <a:xfrm>
            <a:off x="5877629" y="5562531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alerts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security updates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가지 기능이 먼저 활성화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C7F8FF-DD4E-10D4-1428-41F92A4000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80" t="4858"/>
          <a:stretch/>
        </p:blipFill>
        <p:spPr>
          <a:xfrm>
            <a:off x="1088746" y="5322403"/>
            <a:ext cx="3409612" cy="13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538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9B9AD8EF-F678-E0DC-87D9-13E43F88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75" y="2974806"/>
            <a:ext cx="3870138" cy="3495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FF93-7A6A-08BA-625D-AD09B4878FC9}"/>
              </a:ext>
            </a:extLst>
          </p:cNvPr>
          <p:cNvSpPr txBox="1"/>
          <p:nvPr/>
        </p:nvSpPr>
        <p:spPr>
          <a:xfrm>
            <a:off x="271937" y="346517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i="0" dirty="0" err="1">
                <a:solidFill>
                  <a:schemeClr val="bg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Dependabot</a:t>
            </a:r>
            <a:endParaRPr lang="en-US" altLang="ko-KR" sz="5400" i="0" dirty="0">
              <a:solidFill>
                <a:schemeClr val="bg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D5B465-373C-34BD-5004-C90D4ACD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998559"/>
            <a:ext cx="5782208" cy="841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63135A-23BB-9D45-C72A-D8AEFCA3E699}"/>
              </a:ext>
            </a:extLst>
          </p:cNvPr>
          <p:cNvSpPr txBox="1"/>
          <p:nvPr/>
        </p:nvSpPr>
        <p:spPr>
          <a:xfrm>
            <a:off x="6089054" y="1998559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종속성의 새로운 버전이 출시되었을 때 자동으로 풀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리퀘스트를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생성하여 종속성을 최신 상태로 유지하도록 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8F8EE4-B1C6-15F7-3852-130CA81D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346406"/>
            <a:ext cx="5861988" cy="207097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E45AA9C1-8585-6D7C-76EA-E581B9B0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120949"/>
            <a:ext cx="6017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프로젝트의 루트 디렉토리에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dependabot.yml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파일을 추가하여,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업데이트 전략을 정의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97C33-73A1-F0A4-CB58-9CBA776E5D63}"/>
              </a:ext>
            </a:extLst>
          </p:cNvPr>
          <p:cNvSpPr txBox="1"/>
          <p:nvPr/>
        </p:nvSpPr>
        <p:spPr>
          <a:xfrm>
            <a:off x="6172413" y="5796441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 Actions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CI/CD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파이프라인에서 종속성의 보안 및 버전 업데이트를 관리하는 데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Dependabot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사용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81C59C-8560-A0C3-180A-59E3043C7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86" y="5923401"/>
            <a:ext cx="5688921" cy="5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8292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2492234C7D6894D9F352CE9C150BEA8" ma:contentTypeVersion="4" ma:contentTypeDescription="새 문서를 만듭니다." ma:contentTypeScope="" ma:versionID="b81e7806ef75141f8bae7c8fb99508f7">
  <xsd:schema xmlns:xsd="http://www.w3.org/2001/XMLSchema" xmlns:xs="http://www.w3.org/2001/XMLSchema" xmlns:p="http://schemas.microsoft.com/office/2006/metadata/properties" xmlns:ns3="09b0494c-e534-4af4-b93f-a5362f2c9178" targetNamespace="http://schemas.microsoft.com/office/2006/metadata/properties" ma:root="true" ma:fieldsID="e18df115ecc60c03f889b429be8d59b9" ns3:_="">
    <xsd:import namespace="09b0494c-e534-4af4-b93f-a5362f2c91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0494c-e534-4af4-b93f-a5362f2c9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BB55DD-4697-41BB-9AAF-9E9E0F729E9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9b0494c-e534-4af4-b93f-a5362f2c917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6C7E0B-D985-448F-A665-3250CDE2C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0494c-e534-4af4-b93f-a5362f2c9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B976E6-C121-4FBB-B077-ABD93FBEA8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1170</Words>
  <Application>Microsoft Office PowerPoint</Application>
  <PresentationFormat>와이드스크린</PresentationFormat>
  <Paragraphs>185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G마켓 산스 TTF Light</vt:lpstr>
      <vt:lpstr>맑은 고딕</vt:lpstr>
      <vt:lpstr>G마켓 산스 TTF Medium</vt:lpstr>
      <vt:lpstr>G마켓 산스 TTF Bold</vt:lpstr>
      <vt:lpstr>Arial</vt:lpstr>
      <vt:lpstr>Office 테마</vt:lpstr>
      <vt:lpstr>Settings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오승호</dc:creator>
  <cp:lastModifiedBy>김용빈</cp:lastModifiedBy>
  <cp:revision>28</cp:revision>
  <dcterms:created xsi:type="dcterms:W3CDTF">2024-07-15T14:24:10Z</dcterms:created>
  <dcterms:modified xsi:type="dcterms:W3CDTF">2024-08-27T08:23:25Z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0x01010022492234C7D6894D9F352CE9C150BEA8</vt:lpwstr>
  </property>
</Properties>
</file>