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B52-8F20-47DF-BFD8-F8E698C7E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507-D76D-45B5-8261-D424BD8DE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5C9E-33E2-4FA1-935E-774E0FC5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364E-E0B2-4D94-B98B-0E8E60E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57AC-01D7-46CC-AFA8-C99AF4A9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6A9A-66CD-47F2-84E1-6D15817A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214E-4BAB-498F-8614-6A81DADE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368-ADB7-448C-A61A-2EB4CF6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16B4-67C0-4EC7-BDF7-FAB1B94C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463E-0046-4733-A28B-1CF0B5B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226B3-10CD-4BE5-A4A9-A952A44E2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E4E02-286B-4330-A0A6-B6590349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E7F9-A64A-45B1-AFE5-C6B59E36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3745-F7BB-4468-AF1B-5AB0D509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8F7F-FB14-46CC-B974-D3581082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0364-DB24-4F52-BD54-93E1149D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5C34-B438-4397-A71D-E6D3118F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FC69-BA02-4BD8-B234-17FE71C9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005C-9C3C-4CD9-ACB4-0AF01C0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5BD1-4DF9-44E6-8D03-7EF15B5C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A98A-715C-457A-8A73-C06630A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53C47-A2A2-4205-A273-3E545FFD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6BE9-54E5-4FE9-B29F-B557498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9F22-1519-4D8D-9C61-D43F8AA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DC00-FBBB-4778-B30B-00DC398D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A9C6-5F24-4ECF-8E5C-5177C420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00C4-BAE0-46B4-8798-5567CA58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0947-83C4-460C-BFDD-A36BF9E4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DCE5-A31F-42F7-9C2B-0FB9DD8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2785-1404-42FA-880F-FCB36489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985C-8481-4732-AB57-B7127A5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6AEA-742A-4896-A790-DF0377B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33F5-1446-4188-9469-40634066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8901F-07C7-4EDB-A5B9-0948C6EA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097E6-8744-468E-86C2-B2E549CE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D1A3-CB34-4947-AA80-F8752EA3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7C834-28F1-4AF2-A21E-E662A107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57C0C-B1DD-4173-9583-8A88E1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3B61-334F-4C7D-8974-E0EEA037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6D82-63CF-4909-9EB1-2E87C4B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C4E8-A44F-4F4E-92C2-D0A5384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A09E-78A9-4767-B7DB-F455660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9269A-468E-4E6E-A9DD-B95BF266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C68BD-3862-4E25-8EFF-F3B89B6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0BF74-637A-4695-8826-E8F1E4C0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B6DB-DEA3-4F35-AEED-D1BA367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FB12-CE7B-472F-A6F0-0E992A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3EA-56DE-43E2-8ACB-FA801C53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00FE-DD1B-4603-BE7F-1924E81E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EDDB-0271-49BA-9043-979DD39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F51D-8D2F-4535-BB7A-48234698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9D3F8-F6EB-4CDC-B633-719D6FEB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4339-2109-44B9-B9F2-B4B41925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77391-F082-4BF4-8AF7-4C78273F1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497B-A12E-4B9C-8FED-5580370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8EA1-759A-48A7-A3C2-95F3F69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BE20-3A7B-4B12-AE4A-D02322E7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F5AE-60F3-4185-8027-1E0FDB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7D97-7188-40DB-8C7F-59FBBE8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5ECD-42FA-42EB-86A1-59EAFC5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9E26-1978-4A5E-9C24-B487FE4B4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2DAC-27E8-4855-A4D7-9EA906A9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C8E9-F67F-4649-8716-9834245A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B06-2934-43FB-9F95-8FE711FE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Body Fat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DBE4-22AF-404A-B55A-D27599C5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802188"/>
            <a:ext cx="9144000" cy="569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Fang, Mengkun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383974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BODYFAT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=−41.1569 + 0.1611∙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1 + 0.1838∙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 + 0.6827∙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here,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weigh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=0.88∙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age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=0.96∙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−0.09∙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circumference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+0.35∙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+0.67∙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5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Re-express final model in original predictors: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BODYFAT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=−41.16+0.02∙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−0.13∙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−0.26∙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+0.18∙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ADIPOSITY</m:t>
                      </m:r>
                    </m:oMath>
                  </m:oMathPara>
                </a14:m>
                <a:b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+0.54∙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+0.11∙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+0.09∙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endParaRPr lang="zh-CN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indicates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relationship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adiposity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circumference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chest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abdomen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thigh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while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effects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zh-CN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coefficients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interpreted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predictor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1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unit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Properties of 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Coefficients of all principal components are all significant under 0.05 confidence level. </a:t>
            </a:r>
          </a:p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of all estimated effects are quite small</a:t>
            </a: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C22DB5B-8A8D-4778-A9EE-DECDA4F57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7682"/>
              </p:ext>
            </p:extLst>
          </p:nvPr>
        </p:nvGraphicFramePr>
        <p:xfrm>
          <a:off x="2594309" y="3829235"/>
          <a:ext cx="70645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42">
                  <a:extLst>
                    <a:ext uri="{9D8B030D-6E8A-4147-A177-3AD203B41FA5}">
                      <a16:colId xmlns:a16="http://schemas.microsoft.com/office/drawing/2014/main" val="109503723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605700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6173887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3880191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0330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Pr(&gt;|t|)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94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-41.16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-15.901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8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2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 descr="图表, 散点图&#10;&#10;描述已自动生成">
            <a:extLst>
              <a:ext uri="{FF2B5EF4-FFF2-40B4-BE49-F238E27FC236}">
                <a16:creationId xmlns:a16="http://schemas.microsoft.com/office/drawing/2014/main" id="{546C3A77-D579-470E-8AB3-BFCC83C5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8835"/>
            <a:ext cx="4725059" cy="3343742"/>
          </a:xfrm>
        </p:spPr>
      </p:pic>
      <p:pic>
        <p:nvPicPr>
          <p:cNvPr id="9" name="图片 8" descr="图表, 折线图, 散点图&#10;&#10;描述已自动生成">
            <a:extLst>
              <a:ext uri="{FF2B5EF4-FFF2-40B4-BE49-F238E27FC236}">
                <a16:creationId xmlns:a16="http://schemas.microsoft.com/office/drawing/2014/main" id="{A022CFEC-2CFA-4F46-B567-53E872B4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8835"/>
            <a:ext cx="4725059" cy="334374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DF4816-FFBA-46E7-996A-4717B9160D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two figures show model assumptions are satisfied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Strengths</m:t>
                      </m:r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void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predictors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ccurate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estimates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Pre-abandon several insignificant predictors, producing more concise model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Weaknesses</m:t>
                      </m:r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stimated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quite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large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close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empirical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95%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cumulative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total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using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regression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5E93-7A71-4CA9-928C-7EB3C8B1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methods</m:t>
                    </m:r>
                  </m:oMath>
                </a14:m>
                <a:endParaRPr lang="en-US" altLang="zh-CN" sz="24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include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nonlinear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terms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techniques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better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</m:oMath>
                </a14:m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0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537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B57D42-26E0-4180-AB01-553F209B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  <a:buNone/>
            </a:pP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DDFC5-B568-4B9D-B3EE-F83430CD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90688"/>
            <a:ext cx="9426996" cy="42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5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5CB2C-EC0F-4A2F-92FE-EE8224BE5B23}"/>
              </a:ext>
            </a:extLst>
          </p:cNvPr>
          <p:cNvSpPr txBox="1"/>
          <p:nvPr/>
        </p:nvSpPr>
        <p:spPr>
          <a:xfrm>
            <a:off x="4591050" y="316230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 </a:t>
            </a:r>
          </a:p>
        </p:txBody>
      </p:sp>
    </p:spTree>
    <p:extLst>
      <p:ext uri="{BB962C8B-B14F-4D97-AF65-F5344CB8AC3E}">
        <p14:creationId xmlns:p14="http://schemas.microsoft.com/office/powerpoint/2010/main" val="6587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5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find a simple, accurate and robust method to predict body fat percentage using available circumference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2357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deleted two observations due to small body fat %.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7056"/>
              </p:ext>
            </p:extLst>
          </p:nvPr>
        </p:nvGraphicFramePr>
        <p:xfrm>
          <a:off x="423620" y="2672453"/>
          <a:ext cx="11344760" cy="2023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568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67188400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FOREARM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125.75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4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54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fixed one record because of incorrect height.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𝐴𝐷𝐼𝑃𝑂𝑆𝐼𝑇𝑌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𝑊𝐸𝐼𝐺𝐻𝑇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𝑙𝑏𝑠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𝐻𝐸𝐼𝐺𝐻𝑇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𝑖𝑛𝑐h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∙703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82976"/>
              </p:ext>
            </p:extLst>
          </p:nvPr>
        </p:nvGraphicFramePr>
        <p:xfrm>
          <a:off x="838201" y="2754489"/>
          <a:ext cx="10658474" cy="1349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944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ADIPOSITY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observations and 14 predictors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Summary Statistics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ADIPOSITY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𝐥𝐛𝐬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𝐢𝐧𝐜</m:t>
                              </m:r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9785" t="-2105" r="-351931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14C-D647-48E4-9B73-B738753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958-2FB9-4720-B0F8-06173883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models: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BODYFAT ~ WEIGHT + ABDOMEN + FOREARM + WRIST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(selected by both direction selection using BIC criterion)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Principal component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 regression using first three principal components determined by eight main predictors)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BODYFAT ~ AGE + ADIPOSITY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(formula from Wikipedia: https://en.wikipedia.org/wiki/Body_fat_percentage#From_BMI)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37FB-0112-4893-BBD5-14CA41C5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for model performance: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proportion of variation in response explained by given 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Mean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Square Error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(RMSE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prediction accuracy of given model)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4E3B-90EA-48B4-B740-3ECD89EF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502654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0235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502654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4987" t="-6557" r="-785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0235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/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 produces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smallest RMSE. But effect estimates indicates potential multicollinearity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 can well solve multicollinearity problem and give relatively good prediction.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 explains least proportion of variance in response among three candidate models.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blipFill>
                <a:blip r:embed="rId3"/>
                <a:stretch>
                  <a:fillRect l="-638" r="-696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AB3D-02C7-48D2-A6EF-D2666BB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260E-6DED-4479-A7C1-CAF98953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regression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covariance matrix of predictors. Find eigen values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’s) and eigen vectors (e’s) of the covariance matrix.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Keep those principal components whose cumulated variance reaches 95% of total variance.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 multiple linear regression on these selected principal components.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885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Module 2: Body Fat</vt:lpstr>
      <vt:lpstr>Goal</vt:lpstr>
      <vt:lpstr>Data Cleaning</vt:lpstr>
      <vt:lpstr>Data Cleaning</vt:lpstr>
      <vt:lpstr>Data Cleaning</vt:lpstr>
      <vt:lpstr>Finding Best Model</vt:lpstr>
      <vt:lpstr>Finding Best Model</vt:lpstr>
      <vt:lpstr>Comparison</vt:lpstr>
      <vt:lpstr>Final Model</vt:lpstr>
      <vt:lpstr>Final Model</vt:lpstr>
      <vt:lpstr>Final Model</vt:lpstr>
      <vt:lpstr>Final Model</vt:lpstr>
      <vt:lpstr>Statistical Properties of Final Model</vt:lpstr>
      <vt:lpstr>Final Model</vt:lpstr>
      <vt:lpstr>Model Strengths/Weaknesses</vt:lpstr>
      <vt:lpstr>Model Strengths/Weaknesses</vt:lpstr>
      <vt:lpstr>Further Improvments</vt:lpstr>
      <vt:lpstr>Shiny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Body Fat</dc:title>
  <dc:creator>Chen Mengkun</dc:creator>
  <cp:lastModifiedBy>Chen Mengkun</cp:lastModifiedBy>
  <cp:revision>19</cp:revision>
  <dcterms:created xsi:type="dcterms:W3CDTF">2020-10-24T15:55:41Z</dcterms:created>
  <dcterms:modified xsi:type="dcterms:W3CDTF">2020-10-24T23:30:14Z</dcterms:modified>
</cp:coreProperties>
</file>