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7" r:id="rId13"/>
    <p:sldId id="266" r:id="rId14"/>
    <p:sldId id="268" r:id="rId15"/>
    <p:sldId id="269" r:id="rId16"/>
    <p:sldId id="271" r:id="rId17"/>
    <p:sldId id="273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AB52-8F20-47DF-BFD8-F8E698C7E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83507-D76D-45B5-8261-D424BD8DE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85C9E-33E2-4FA1-935E-774E0FC5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1364E-E0B2-4D94-B98B-0E8E60E0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E57AC-01D7-46CC-AFA8-C99AF4A9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8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6A9A-66CD-47F2-84E1-6D15817A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9214E-4BAB-498F-8614-6A81DADE8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E4368-ADB7-448C-A61A-2EB4CF6F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916B4-67C0-4EC7-BDF7-FAB1B94C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B463E-0046-4733-A28B-1CF0B5BD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3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226B3-10CD-4BE5-A4A9-A952A44E2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E4E02-286B-4330-A0A6-B65903497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9E7F9-A64A-45B1-AFE5-C6B59E36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3745-F7BB-4468-AF1B-5AB0D509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F8F7F-FB14-46CC-B974-D3581082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0364-DB24-4F52-BD54-93E1149D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5C34-B438-4397-A71D-E6D3118F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1FC69-BA02-4BD8-B234-17FE71C9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005C-9C3C-4CD9-ACB4-0AF01C0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25BD1-4DF9-44E6-8D03-7EF15B5C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9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A98A-715C-457A-8A73-C06630AE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53C47-A2A2-4205-A273-3E545FFD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6BE9-54E5-4FE9-B29F-B5574982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9F22-1519-4D8D-9C61-D43F8AAD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DC00-FBBB-4778-B30B-00DC398D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A9C6-5F24-4ECF-8E5C-5177C420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00C4-BAE0-46B4-8798-5567CA58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D0947-83C4-460C-BFDD-A36BF9E4E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1DCE5-A31F-42F7-9C2B-0FB9DD80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2785-1404-42FA-880F-FCB36489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2985C-8481-4732-AB57-B7127A58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0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6AEA-742A-4896-A790-DF0377B2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933F5-1446-4188-9469-40634066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8901F-07C7-4EDB-A5B9-0948C6EA1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097E6-8744-468E-86C2-B2E549CE6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6D1A3-CB34-4947-AA80-F8752EA36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7C834-28F1-4AF2-A21E-E662A107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57C0C-B1DD-4173-9583-8A88E148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23B61-334F-4C7D-8974-E0EEA037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4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6D82-63CF-4909-9EB1-2E87C4B9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BC4E8-A44F-4F4E-92C2-D0A5384B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DA09E-78A9-4767-B7DB-F4556605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9269A-468E-4E6E-A9DD-B95BF266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2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C68BD-3862-4E25-8EFF-F3B89B64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0BF74-637A-4695-8826-E8F1E4C0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BB6DB-DEA3-4F35-AEED-D1BA3671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5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FB12-CE7B-472F-A6F0-0E992A21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43EA-56DE-43E2-8ACB-FA801C53F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600FE-DD1B-4603-BE7F-1924E81E9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3EDDB-0271-49BA-9043-979DD395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8F51D-8D2F-4535-BB7A-48234698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9D3F8-F6EB-4CDC-B633-719D6FEB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4339-2109-44B9-B9F2-B4B41925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77391-F082-4BF4-8AF7-4C78273F1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7497B-A12E-4B9C-8FED-5580370E3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E8EA1-759A-48A7-A3C2-95F3F698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FBE20-3A7B-4B12-AE4A-D02322E7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F5AE-60F3-4185-8027-1E0FDB52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07D97-7188-40DB-8C7F-59FBBE8B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75ECD-42FA-42EB-86A1-59EAFC58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B9E26-1978-4A5E-9C24-B487FE4B4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2B103-CCEC-48BA-B635-BE02D7B5201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82DAC-27E8-4855-A4D7-9EA906A99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C8E9-F67F-4649-8716-9834245AD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525CB-65FA-4DD9-B133-495CE59A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4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DB06-2934-43FB-9F95-8FE711FE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Body Fat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9DBE4-22AF-404A-B55A-D27599C5F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802188"/>
            <a:ext cx="9144000" cy="569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Fang, Mengkun Chen,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Shen</a:t>
            </a:r>
          </a:p>
        </p:txBody>
      </p:sp>
    </p:spTree>
    <p:extLst>
      <p:ext uri="{BB962C8B-B14F-4D97-AF65-F5344CB8AC3E}">
        <p14:creationId xmlns:p14="http://schemas.microsoft.com/office/powerpoint/2010/main" val="383974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4472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smtClean="0">
                          <a:latin typeface="Cambria Math" panose="02040503050406030204" pitchFamily="18" charset="0"/>
                        </a:rPr>
                        <m:t>BODYFAT</m:t>
                      </m:r>
                      <m:r>
                        <a:rPr lang="en-US" altLang="zh-CN" sz="2400" i="0" smtClean="0">
                          <a:latin typeface="Cambria Math" panose="02040503050406030204" pitchFamily="18" charset="0"/>
                        </a:rPr>
                        <m:t>=−41.1569 + 0.1611∙</m:t>
                      </m:r>
                      <m:r>
                        <m:rPr>
                          <m:sty m:val="p"/>
                        </m:rPr>
                        <a:rPr lang="en-US" altLang="zh-CN" sz="2400" i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altLang="zh-CN" sz="2400" i="0" smtClean="0">
                          <a:latin typeface="Cambria Math" panose="02040503050406030204" pitchFamily="18" charset="0"/>
                        </a:rPr>
                        <m:t>1 + 0.1838∙</m:t>
                      </m:r>
                      <m:r>
                        <m:rPr>
                          <m:sty m:val="p"/>
                        </m:rPr>
                        <a:rPr lang="en-US" altLang="zh-CN" sz="2400" i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2 + 0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.6827∙</m:t>
                      </m:r>
                      <m:r>
                        <m:rPr>
                          <m:sty m:val="p"/>
                        </m:rPr>
                        <a:rPr lang="en-US" altLang="zh-CN" sz="2400" i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altLang="zh-CN" sz="2400" i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sz="24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here,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pc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1 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weigh</m:t>
                        </m:r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=0.88∙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WEIGHT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+0.04∙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+0.10∙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ADIPOSITY</m:t>
                    </m:r>
                  </m:oMath>
                </a14:m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+0.24∙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CHEST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+0.30∙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ABDOMEN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+0.20∙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HIP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THIGH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pc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age</m:t>
                        </m:r>
                      </m:e>
                    </m:d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=0.96∙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AGE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−0.08∙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WEIGHT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−0.06∙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+0.04∙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ADIPOSITY</m:t>
                    </m:r>
                  </m:oMath>
                </a14:m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+0.12∙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CHEST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+0.20∙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ABDOMEN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−0.04∙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HIP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−0.09∙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THIGH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pc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circumference</m:t>
                        </m:r>
                      </m:e>
                    </m:d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=−0.23∙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AGE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−0.38∙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WEIGHT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−0.38∙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HEIGHT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+0.23∙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ADIPOSITY</m:t>
                    </m:r>
                  </m:oMath>
                </a14:m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+0.35∙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CHEST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+0.67∙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ABDOMEN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+0.13∙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HIP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+0.12∙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THIGH</m:t>
                    </m:r>
                    <m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0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endParaRPr lang="en-US" altLang="zh-CN" sz="20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44726" cy="4351338"/>
              </a:xfrm>
              <a:blipFill>
                <a:blip r:embed="rId2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51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4472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</a:pPr>
                <a:r>
                  <a:rPr lang="en-US" altLang="zh-CN" sz="24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Re-express final model in original predictors: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endParaRPr lang="en-US" altLang="zh-CN" sz="24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BODYFAT</m:t>
                      </m:r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=−41.16+0.02∙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AGE</m:t>
                      </m:r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−0.13∙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WEIGHT</m:t>
                      </m:r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−0.26∙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HEIGHT</m:t>
                      </m:r>
                      <m: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+0.18∙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ADIPOSITY</m:t>
                      </m:r>
                    </m:oMath>
                  </m:oMathPara>
                </a14:m>
                <a:br>
                  <a:rPr lang="en-US" sz="2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sz="2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+0.30∙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CHEST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+0.54∙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ABDOMEN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+0.11∙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HIP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+0.09∙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THIGH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</a:pPr>
                <a:endParaRPr lang="zh-CN" altLang="zh-CN" sz="24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44726" cy="4351338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11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indicates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positive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linear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relationship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between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body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fat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%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age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adiposity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circumference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chest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abdomen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hip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thigh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while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negative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effects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weight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height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  <a:buNone/>
                </a:pPr>
                <a:endParaRPr lang="zh-CN" altLang="zh-CN" sz="24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coefficients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can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be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interpreted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increase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body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fat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%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predictor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increase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 1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unit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zh-CN" sz="24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76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Properties of 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C684-249A-462A-8F88-D3B18C50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Coefficients of all principal components are all significant under 0.05 confidence level. </a:t>
            </a:r>
          </a:p>
          <a:p>
            <a:pPr>
              <a:lnSpc>
                <a:spcPct val="150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Standard errors of all estimated effects are quite small</a:t>
            </a:r>
            <a:endParaRPr lang="zh-CN" altLang="zh-CN" sz="24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C22DB5B-8A8D-4778-A9EE-DECDA4F57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07682"/>
              </p:ext>
            </p:extLst>
          </p:nvPr>
        </p:nvGraphicFramePr>
        <p:xfrm>
          <a:off x="2594309" y="3829235"/>
          <a:ext cx="70645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742">
                  <a:extLst>
                    <a:ext uri="{9D8B030D-6E8A-4147-A177-3AD203B41FA5}">
                      <a16:colId xmlns:a16="http://schemas.microsoft.com/office/drawing/2014/main" val="109503723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86057001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86173887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638801917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0330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value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Pr(&gt;|t|)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94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-41.16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2.588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-15.901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68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57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8.984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9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11.800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05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62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 descr="图表, 散点图&#10;&#10;描述已自动生成">
            <a:extLst>
              <a:ext uri="{FF2B5EF4-FFF2-40B4-BE49-F238E27FC236}">
                <a16:creationId xmlns:a16="http://schemas.microsoft.com/office/drawing/2014/main" id="{546C3A77-D579-470E-8AB3-BFCC83C5C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8835"/>
            <a:ext cx="4725059" cy="3343742"/>
          </a:xfrm>
        </p:spPr>
      </p:pic>
      <p:pic>
        <p:nvPicPr>
          <p:cNvPr id="9" name="图片 8" descr="图表, 折线图, 散点图&#10;&#10;描述已自动生成">
            <a:extLst>
              <a:ext uri="{FF2B5EF4-FFF2-40B4-BE49-F238E27FC236}">
                <a16:creationId xmlns:a16="http://schemas.microsoft.com/office/drawing/2014/main" id="{A022CFEC-2CFA-4F46-B567-53E872B43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8835"/>
            <a:ext cx="4725059" cy="334374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DF4816-FFBA-46E7-996A-4717B9160DF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two figures show model assumptions are satisfied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4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 Strengths/Weaknesses</a:t>
            </a:r>
            <a:endParaRPr lang="zh-CN" altLang="zh-CN" sz="4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Strengths</m:t>
                      </m:r>
                      <m:r>
                        <m:rPr>
                          <m:nor/>
                        </m:rPr>
                        <a:rPr lang="en-US" altLang="zh-C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 </m:t>
                      </m:r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void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multicollinearity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between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predictors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ccurate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estimates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00"/>
                  </a:spcBef>
                  <a:spcAft>
                    <a:spcPts val="24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Pre-abandon several insignificant predictors, producing more concise model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9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sz="4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 Strengths/Weaknesses</a:t>
            </a:r>
            <a:endParaRPr lang="zh-CN" altLang="zh-CN" sz="4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66248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Weaknesses</m:t>
                      </m:r>
                      <m:r>
                        <m:rPr>
                          <m:nor/>
                        </m:rP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C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stimated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variance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quite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large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2400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close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1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empirical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95%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cumulative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total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variance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rather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than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using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selection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method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linear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regression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CC684-249A-462A-8F88-D3B18C501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662487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2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5E93-7A71-4CA9-928C-7EB3C8B1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31A81-04D5-4F8C-82BF-2FC17D73C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use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selection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methods</m:t>
                    </m:r>
                  </m:oMath>
                </a14:m>
                <a:endParaRPr lang="en-US" altLang="zh-CN" sz="2400" b="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include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nonlinear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terms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model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use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other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techniques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better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deal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multicollinearity</m:t>
                    </m:r>
                  </m:oMath>
                </a14:m>
                <a:endParaRPr lang="zh-CN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31A81-04D5-4F8C-82BF-2FC17D73C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604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6537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 app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B57D42-26E0-4180-AB01-553F209B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00"/>
              </a:spcBef>
              <a:spcAft>
                <a:spcPts val="24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See R shiny</a:t>
            </a:r>
            <a:endParaRPr lang="zh-CN" altLang="zh-CN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5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85CB2C-EC0F-4A2F-92FE-EE8224BE5B23}"/>
              </a:ext>
            </a:extLst>
          </p:cNvPr>
          <p:cNvSpPr txBox="1"/>
          <p:nvPr/>
        </p:nvSpPr>
        <p:spPr>
          <a:xfrm>
            <a:off x="4591050" y="3162300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 </a:t>
            </a:r>
          </a:p>
        </p:txBody>
      </p:sp>
    </p:spTree>
    <p:extLst>
      <p:ext uri="{BB962C8B-B14F-4D97-AF65-F5344CB8AC3E}">
        <p14:creationId xmlns:p14="http://schemas.microsoft.com/office/powerpoint/2010/main" val="65871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CB7-21CA-428B-9056-2BA2F871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C684-249A-462A-8F88-D3B18C501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55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find a simple, accurate and robust method to predict body fat percentage using available circumference measurements. </a:t>
            </a:r>
          </a:p>
        </p:txBody>
      </p:sp>
    </p:spTree>
    <p:extLst>
      <p:ext uri="{BB962C8B-B14F-4D97-AF65-F5344CB8AC3E}">
        <p14:creationId xmlns:p14="http://schemas.microsoft.com/office/powerpoint/2010/main" val="23577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2F01-D20F-4AA8-B971-B8543CF7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E17B-9B00-4B5D-B0B3-3A87D222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deleted two observations due to small body fat %.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D001BA-3754-45D1-958F-623E724C3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47056"/>
              </p:ext>
            </p:extLst>
          </p:nvPr>
        </p:nvGraphicFramePr>
        <p:xfrm>
          <a:off x="423620" y="2672453"/>
          <a:ext cx="11344760" cy="20235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0568">
                  <a:extLst>
                    <a:ext uri="{9D8B030D-6E8A-4147-A177-3AD203B41FA5}">
                      <a16:colId xmlns:a16="http://schemas.microsoft.com/office/drawing/2014/main" val="2501253180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1844870381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3952681026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3541569571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1404656668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3355134531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2151909297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1671884007"/>
                    </a:ext>
                  </a:extLst>
                </a:gridCol>
                <a:gridCol w="1261774">
                  <a:extLst>
                    <a:ext uri="{9D8B030D-6E8A-4147-A177-3AD203B41FA5}">
                      <a16:colId xmlns:a16="http://schemas.microsoft.com/office/drawing/2014/main" val="4235579931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IDNO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BODYFAT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FOREARM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7496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1.1089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118.5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99076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1.0983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125.75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94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54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2F01-D20F-4AA8-B971-B8543CF7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4E17B-9B00-4B5D-B0B3-3A87D2228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fixed one record because of incorrect height.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𝐴𝐷𝐼𝑃𝑂𝑆𝐼𝑇𝑌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𝑊𝐸𝐼𝐺𝐻𝑇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𝑙𝑏𝑠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𝐻𝐸𝐼𝐺𝐻𝑇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𝑖𝑛𝑐h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∙703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4E17B-9B00-4B5D-B0B3-3A87D2228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D001BA-3754-45D1-958F-623E724C3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82976"/>
              </p:ext>
            </p:extLst>
          </p:nvPr>
        </p:nvGraphicFramePr>
        <p:xfrm>
          <a:off x="838201" y="2754489"/>
          <a:ext cx="10658474" cy="13490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1944">
                  <a:extLst>
                    <a:ext uri="{9D8B030D-6E8A-4147-A177-3AD203B41FA5}">
                      <a16:colId xmlns:a16="http://schemas.microsoft.com/office/drawing/2014/main" val="2501253180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1844870381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3952681026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3541569571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1404656668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3355134531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2151909297"/>
                    </a:ext>
                  </a:extLst>
                </a:gridCol>
                <a:gridCol w="1333790">
                  <a:extLst>
                    <a:ext uri="{9D8B030D-6E8A-4147-A177-3AD203B41FA5}">
                      <a16:colId xmlns:a16="http://schemas.microsoft.com/office/drawing/2014/main" val="4235579931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IDNO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BODYFAT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ADIPOSITY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7496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9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4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2F01-D20F-4AA8-B971-B8543CF7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E17B-9B00-4B5D-B0B3-3A87D222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 observations and 14 predictors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Summary Statistics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80EF73B-42BE-4EFC-8856-5F0FCBBC3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0879796"/>
                  </p:ext>
                </p:extLst>
              </p:nvPr>
            </p:nvGraphicFramePr>
            <p:xfrm>
              <a:off x="419100" y="3083084"/>
              <a:ext cx="11363326" cy="280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7139">
                      <a:extLst>
                        <a:ext uri="{9D8B030D-6E8A-4147-A177-3AD203B41FA5}">
                          <a16:colId xmlns:a16="http://schemas.microsoft.com/office/drawing/2014/main" val="1095037236"/>
                        </a:ext>
                      </a:extLst>
                    </a:gridCol>
                    <a:gridCol w="1158361">
                      <a:extLst>
                        <a:ext uri="{9D8B030D-6E8A-4147-A177-3AD203B41FA5}">
                          <a16:colId xmlns:a16="http://schemas.microsoft.com/office/drawing/2014/main" val="186057001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861738871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638801917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1503303633"/>
                        </a:ext>
                      </a:extLst>
                    </a:gridCol>
                    <a:gridCol w="1419225">
                      <a:extLst>
                        <a:ext uri="{9D8B030D-6E8A-4147-A177-3AD203B41FA5}">
                          <a16:colId xmlns:a16="http://schemas.microsoft.com/office/drawing/2014/main" val="163287000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584920982"/>
                        </a:ext>
                      </a:extLst>
                    </a:gridCol>
                    <a:gridCol w="1428750">
                      <a:extLst>
                        <a:ext uri="{9D8B030D-6E8A-4147-A177-3AD203B41FA5}">
                          <a16:colId xmlns:a16="http://schemas.microsoft.com/office/drawing/2014/main" val="1981981327"/>
                        </a:ext>
                      </a:extLst>
                    </a:gridCol>
                    <a:gridCol w="1088823">
                      <a:extLst>
                        <a:ext uri="{9D8B030D-6E8A-4147-A177-3AD203B41FA5}">
                          <a16:colId xmlns:a16="http://schemas.microsoft.com/office/drawing/2014/main" val="2309735115"/>
                        </a:ext>
                      </a:extLst>
                    </a:gridCol>
                    <a:gridCol w="1587703">
                      <a:extLst>
                        <a:ext uri="{9D8B030D-6E8A-4147-A177-3AD203B41FA5}">
                          <a16:colId xmlns:a16="http://schemas.microsoft.com/office/drawing/2014/main" val="39921669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dirty="0" err="1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lbs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HEIGHT</a:t>
                          </a:r>
                        </a:p>
                        <a:p>
                          <a:pPr algn="ctr"/>
                          <a:r>
                            <a:rPr lang="en-US" sz="1600" i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(inch)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ADIPOSITY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𝐥𝐛𝐬</m:t>
                              </m:r>
                              <m:r>
                                <a:rPr lang="en-US" sz="14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14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𝐢𝐧𝐜</m:t>
                              </m:r>
                              <m:sSup>
                                <m:sSupPr>
                                  <m:ctrlPr>
                                    <a:rPr lang="en-US" sz="14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𝐡</m:t>
                                  </m:r>
                                </m:e>
                                <m:sup>
                                  <m:r>
                                    <a:rPr lang="en-US" sz="1400" b="1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i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CHEST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ABDOMEN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WRIST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5944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Min.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125.0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64.00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83.40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70.40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15.80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686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1st Qu.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13.22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159.4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68.50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23.12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94.67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85.22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17.60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0579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19.05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43.50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176.8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70.12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25.10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99.70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91.05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18.30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2491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19.08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44.94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179.4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70.34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25.49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100.95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18.24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2219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3rd Qu.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24.60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197.0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72.25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27.38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105.53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99.58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18.80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1547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Max.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45.10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363.1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77.75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48.90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136.20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148.10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21.40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90521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80EF73B-42BE-4EFC-8856-5F0FCBBC3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0879796"/>
                  </p:ext>
                </p:extLst>
              </p:nvPr>
            </p:nvGraphicFramePr>
            <p:xfrm>
              <a:off x="419100" y="3083084"/>
              <a:ext cx="11363326" cy="2804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7139">
                      <a:extLst>
                        <a:ext uri="{9D8B030D-6E8A-4147-A177-3AD203B41FA5}">
                          <a16:colId xmlns:a16="http://schemas.microsoft.com/office/drawing/2014/main" val="1095037236"/>
                        </a:ext>
                      </a:extLst>
                    </a:gridCol>
                    <a:gridCol w="1158361">
                      <a:extLst>
                        <a:ext uri="{9D8B030D-6E8A-4147-A177-3AD203B41FA5}">
                          <a16:colId xmlns:a16="http://schemas.microsoft.com/office/drawing/2014/main" val="1860570016"/>
                        </a:ext>
                      </a:extLst>
                    </a:gridCol>
                    <a:gridCol w="714375">
                      <a:extLst>
                        <a:ext uri="{9D8B030D-6E8A-4147-A177-3AD203B41FA5}">
                          <a16:colId xmlns:a16="http://schemas.microsoft.com/office/drawing/2014/main" val="861738871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638801917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1503303633"/>
                        </a:ext>
                      </a:extLst>
                    </a:gridCol>
                    <a:gridCol w="1419225">
                      <a:extLst>
                        <a:ext uri="{9D8B030D-6E8A-4147-A177-3AD203B41FA5}">
                          <a16:colId xmlns:a16="http://schemas.microsoft.com/office/drawing/2014/main" val="163287000"/>
                        </a:ext>
                      </a:extLst>
                    </a:gridCol>
                    <a:gridCol w="876300">
                      <a:extLst>
                        <a:ext uri="{9D8B030D-6E8A-4147-A177-3AD203B41FA5}">
                          <a16:colId xmlns:a16="http://schemas.microsoft.com/office/drawing/2014/main" val="584920982"/>
                        </a:ext>
                      </a:extLst>
                    </a:gridCol>
                    <a:gridCol w="1428750">
                      <a:extLst>
                        <a:ext uri="{9D8B030D-6E8A-4147-A177-3AD203B41FA5}">
                          <a16:colId xmlns:a16="http://schemas.microsoft.com/office/drawing/2014/main" val="1981981327"/>
                        </a:ext>
                      </a:extLst>
                    </a:gridCol>
                    <a:gridCol w="1088823">
                      <a:extLst>
                        <a:ext uri="{9D8B030D-6E8A-4147-A177-3AD203B41FA5}">
                          <a16:colId xmlns:a16="http://schemas.microsoft.com/office/drawing/2014/main" val="2309735115"/>
                        </a:ext>
                      </a:extLst>
                    </a:gridCol>
                    <a:gridCol w="1587703">
                      <a:extLst>
                        <a:ext uri="{9D8B030D-6E8A-4147-A177-3AD203B41FA5}">
                          <a16:colId xmlns:a16="http://schemas.microsoft.com/office/drawing/2014/main" val="399216694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dirty="0" err="1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lbs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HEIGHT</a:t>
                          </a:r>
                        </a:p>
                        <a:p>
                          <a:pPr algn="ctr"/>
                          <a:r>
                            <a:rPr lang="en-US" sz="1600" i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(inch)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9785" t="-2105" r="-351931" b="-4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CHEST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ABDOMEN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WRIST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(cm)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5944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Min.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125.0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64.00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19.10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83.40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70.40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15.80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686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1st Qu.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13.22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159.4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68.50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23.12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94.67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85.22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17.60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0579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Median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19.05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43.50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176.8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70.12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25.10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99.70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91.05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18.30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2491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19.08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44.94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179.4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70.34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25.49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100.95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92.72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18.24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2219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3rd Qu.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24.60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197.0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72.25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27.38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105.53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99.58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18.80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1547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Max.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45.10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363.1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77.75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48.90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136.20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148.10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21.40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9052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B14C-D647-48E4-9B73-B738753B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8958-2FB9-4720-B0F8-061738839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models: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1: BODYFAT ~ WEIGHT + ABDOMEN + FOREARM + WRIST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(selected by both direction selection using BIC criterion)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2: Principal component regression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(linear regression using first three principal components determined by eight main predictors)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3: BODYFAT ~ AGE + ADIPOSITY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(formula from Wikipedia: https://en.wikipedia.org/wiki/Body_fat_percentage#From_BMI)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1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37FB-0112-4893-BBD5-14CA41C5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Best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74849-8E05-46A4-BD86-ABD62478F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Metrics for model performance: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proportion of variation in response explained by given model)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Residual Mean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Square Error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(RMSE </a:t>
                </a: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prediction accuracy of given model)</a:t>
                </a: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74849-8E05-46A4-BD86-ABD62478F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0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4E3B-90EA-48B4-B740-3ECD89EF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38B71C2-5A08-4A98-B1FB-95992C3A7B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502654"/>
                  </p:ext>
                </p:extLst>
              </p:nvPr>
            </p:nvGraphicFramePr>
            <p:xfrm>
              <a:off x="838200" y="1803023"/>
              <a:ext cx="10515597" cy="223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7475">
                      <a:extLst>
                        <a:ext uri="{9D8B030D-6E8A-4147-A177-3AD203B41FA5}">
                          <a16:colId xmlns:a16="http://schemas.microsoft.com/office/drawing/2014/main" val="2947993148"/>
                        </a:ext>
                      </a:extLst>
                    </a:gridCol>
                    <a:gridCol w="2276475">
                      <a:extLst>
                        <a:ext uri="{9D8B030D-6E8A-4147-A177-3AD203B41FA5}">
                          <a16:colId xmlns:a16="http://schemas.microsoft.com/office/drawing/2014/main" val="3893087812"/>
                        </a:ext>
                      </a:extLst>
                    </a:gridCol>
                    <a:gridCol w="1771647">
                      <a:extLst>
                        <a:ext uri="{9D8B030D-6E8A-4147-A177-3AD203B41FA5}">
                          <a16:colId xmlns:a16="http://schemas.microsoft.com/office/drawing/2014/main" val="3269640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p>
                                    <m:r>
                                      <a:rPr lang="en-US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RMSE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427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1: 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 ~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+ ABDOMEN + FOREARM + WRIST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  (-0.1263)     (0.9163)           (0.4251)         (-1.4106)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0.7303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16.5233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3483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2: 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Principal Component Regression</a:t>
                          </a:r>
                        </a:p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(BODYFAT ~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0.1627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pc1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0.1828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pc2 +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0.6809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pc3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0.6931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18.9736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5142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3: 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 ~ AGE + ADIPOSITY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(0.1243)   (1.4662)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0.5613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26.7452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02356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38B71C2-5A08-4A98-B1FB-95992C3A7B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502654"/>
                  </p:ext>
                </p:extLst>
              </p:nvPr>
            </p:nvGraphicFramePr>
            <p:xfrm>
              <a:off x="838200" y="1803023"/>
              <a:ext cx="10515597" cy="223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7475">
                      <a:extLst>
                        <a:ext uri="{9D8B030D-6E8A-4147-A177-3AD203B41FA5}">
                          <a16:colId xmlns:a16="http://schemas.microsoft.com/office/drawing/2014/main" val="2947993148"/>
                        </a:ext>
                      </a:extLst>
                    </a:gridCol>
                    <a:gridCol w="2276475">
                      <a:extLst>
                        <a:ext uri="{9D8B030D-6E8A-4147-A177-3AD203B41FA5}">
                          <a16:colId xmlns:a16="http://schemas.microsoft.com/office/drawing/2014/main" val="3893087812"/>
                        </a:ext>
                      </a:extLst>
                    </a:gridCol>
                    <a:gridCol w="1771647">
                      <a:extLst>
                        <a:ext uri="{9D8B030D-6E8A-4147-A177-3AD203B41FA5}">
                          <a16:colId xmlns:a16="http://schemas.microsoft.com/office/drawing/2014/main" val="3269640758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4987" t="-6557" r="-7855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RMSE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42739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1: 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 ~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+ ABDOMEN + FOREARM + WRIST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  (-0.1263)     (0.9163)           (0.4251)         (-1.4106)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0.7303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16.5233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34831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2: 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Principal Component Regression</a:t>
                          </a:r>
                        </a:p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(BODYFAT ~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0.1627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pc1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0.1828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pc2 +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0.6809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·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pc3</a:t>
                          </a:r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0.6931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18.9736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5142118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3: </a:t>
                          </a:r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BODYFAT ~ AGE + ADIPOSITY</a:t>
                          </a:r>
                        </a:p>
                        <a:p>
                          <a:pPr algn="l"/>
                          <a:r>
                            <a:rPr lang="en-US" sz="16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(0.1243)   (1.4662)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0.5613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26.7452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02356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E352E9-31C0-416E-9A72-1F8770C98655}"/>
                  </a:ext>
                </a:extLst>
              </p:cNvPr>
              <p:cNvSpPr txBox="1"/>
              <p:nvPr/>
            </p:nvSpPr>
            <p:spPr>
              <a:xfrm>
                <a:off x="800100" y="4324350"/>
                <a:ext cx="10515597" cy="2062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1 produces the largest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sz="22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smallest RMSE. But effect estimates indicates potential multicollinearity problem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2 can well solve multicollinearity problem and give relatively good prediction.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3 explains least proportion of variance in response among three candidate models.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E352E9-31C0-416E-9A72-1F8770C98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4324350"/>
                <a:ext cx="10515597" cy="2062872"/>
              </a:xfrm>
              <a:prstGeom prst="rect">
                <a:avLst/>
              </a:prstGeom>
              <a:blipFill>
                <a:blip r:embed="rId3"/>
                <a:stretch>
                  <a:fillRect l="-638" r="-696" b="-5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80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AB3D-02C7-48D2-A6EF-D2666BBD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260E-6DED-4479-A7C1-CAF98953C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 regression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covariance matrix of predictors. Find eigen values (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’s) and eigen vectors (e’s) of the covariance matrix.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Keep those principal components whose cumulated variance reaches 95% of total variance.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 multiple linear regression on these selected principal components.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7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888</Words>
  <Application>Microsoft Office PowerPoint</Application>
  <PresentationFormat>Widescreen</PresentationFormat>
  <Paragraphs>233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Module 2: Body Fat</vt:lpstr>
      <vt:lpstr>Goal</vt:lpstr>
      <vt:lpstr>Data Cleaning</vt:lpstr>
      <vt:lpstr>Data Cleaning</vt:lpstr>
      <vt:lpstr>Data Cleaning</vt:lpstr>
      <vt:lpstr>Finding Best Model</vt:lpstr>
      <vt:lpstr>Finding Best Model</vt:lpstr>
      <vt:lpstr>Comparison</vt:lpstr>
      <vt:lpstr>Final Model</vt:lpstr>
      <vt:lpstr>Final Model</vt:lpstr>
      <vt:lpstr>Final Model</vt:lpstr>
      <vt:lpstr>Final Model</vt:lpstr>
      <vt:lpstr>Statistical Properties of Final Model</vt:lpstr>
      <vt:lpstr>Final Model</vt:lpstr>
      <vt:lpstr>Model Strengths/Weaknesses</vt:lpstr>
      <vt:lpstr>Model Strengths/Weaknesses</vt:lpstr>
      <vt:lpstr>Further Improvments</vt:lpstr>
      <vt:lpstr>Shiny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Body Fat</dc:title>
  <dc:creator>Chen Mengkun</dc:creator>
  <cp:lastModifiedBy>Chen Mengkun</cp:lastModifiedBy>
  <cp:revision>18</cp:revision>
  <dcterms:created xsi:type="dcterms:W3CDTF">2020-10-24T15:55:41Z</dcterms:created>
  <dcterms:modified xsi:type="dcterms:W3CDTF">2020-10-24T22:33:13Z</dcterms:modified>
</cp:coreProperties>
</file>