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91" d="100"/>
          <a:sy n="191" d="100"/>
        </p:scale>
        <p:origin x="150" y="4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56449" y="999449"/>
            <a:ext cx="2297201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40" dirty="0"/>
              <a:t>December</a:t>
            </a:r>
            <a:r>
              <a:rPr spc="-25" dirty="0"/>
              <a:t> </a:t>
            </a:r>
            <a:r>
              <a:rPr spc="-65" dirty="0"/>
              <a:t>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5" dirty="0"/>
              <a:t>Final</a:t>
            </a:r>
            <a:r>
              <a:rPr spc="-40" dirty="0"/>
              <a:t> </a:t>
            </a:r>
            <a:r>
              <a:rPr spc="-15" dirty="0"/>
              <a:t>Project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‹#›</a:t>
            </a:fld>
            <a:r>
              <a:rPr spc="-65" dirty="0"/>
              <a:t> </a:t>
            </a:r>
            <a:r>
              <a:rPr spc="20" dirty="0"/>
              <a:t>/</a:t>
            </a:r>
            <a:r>
              <a:rPr spc="-90" dirty="0"/>
              <a:t> </a:t>
            </a:r>
            <a:r>
              <a:rPr spc="-65" dirty="0"/>
              <a:t>10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40" dirty="0"/>
              <a:t>December</a:t>
            </a:r>
            <a:r>
              <a:rPr spc="-25" dirty="0"/>
              <a:t> </a:t>
            </a:r>
            <a:r>
              <a:rPr spc="-65" dirty="0"/>
              <a:t>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5" dirty="0"/>
              <a:t>Final</a:t>
            </a:r>
            <a:r>
              <a:rPr spc="-40" dirty="0"/>
              <a:t> </a:t>
            </a:r>
            <a:r>
              <a:rPr spc="-15" dirty="0"/>
              <a:t>Project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‹#›</a:t>
            </a:fld>
            <a:r>
              <a:rPr spc="-65" dirty="0"/>
              <a:t> </a:t>
            </a:r>
            <a:r>
              <a:rPr spc="20" dirty="0"/>
              <a:t>/</a:t>
            </a:r>
            <a:r>
              <a:rPr spc="-90" dirty="0"/>
              <a:t> </a:t>
            </a:r>
            <a:r>
              <a:rPr spc="-65" dirty="0"/>
              <a:t>10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40" dirty="0"/>
              <a:t>December</a:t>
            </a:r>
            <a:r>
              <a:rPr spc="-25" dirty="0"/>
              <a:t> </a:t>
            </a:r>
            <a:r>
              <a:rPr spc="-65" dirty="0"/>
              <a:t>2020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5" dirty="0"/>
              <a:t>Final</a:t>
            </a:r>
            <a:r>
              <a:rPr spc="-40" dirty="0"/>
              <a:t> </a:t>
            </a:r>
            <a:r>
              <a:rPr spc="-15" dirty="0"/>
              <a:t>Project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‹#›</a:t>
            </a:fld>
            <a:r>
              <a:rPr spc="-65" dirty="0"/>
              <a:t> </a:t>
            </a:r>
            <a:r>
              <a:rPr spc="20" dirty="0"/>
              <a:t>/</a:t>
            </a:r>
            <a:r>
              <a:rPr spc="-90" dirty="0"/>
              <a:t> </a:t>
            </a:r>
            <a:r>
              <a:rPr spc="-65" dirty="0"/>
              <a:t>10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40" dirty="0"/>
              <a:t>December</a:t>
            </a:r>
            <a:r>
              <a:rPr spc="-25" dirty="0"/>
              <a:t> </a:t>
            </a:r>
            <a:r>
              <a:rPr spc="-65" dirty="0"/>
              <a:t>2020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5" dirty="0"/>
              <a:t>Final</a:t>
            </a:r>
            <a:r>
              <a:rPr spc="-40" dirty="0"/>
              <a:t> </a:t>
            </a:r>
            <a:r>
              <a:rPr spc="-15" dirty="0"/>
              <a:t>Project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‹#›</a:t>
            </a:fld>
            <a:r>
              <a:rPr spc="-65" dirty="0"/>
              <a:t> </a:t>
            </a:r>
            <a:r>
              <a:rPr spc="20" dirty="0"/>
              <a:t>/</a:t>
            </a:r>
            <a:r>
              <a:rPr spc="-90" dirty="0"/>
              <a:t> </a:t>
            </a:r>
            <a:r>
              <a:rPr spc="-65" dirty="0"/>
              <a:t>10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40" dirty="0"/>
              <a:t>December</a:t>
            </a:r>
            <a:r>
              <a:rPr spc="-25" dirty="0"/>
              <a:t> </a:t>
            </a:r>
            <a:r>
              <a:rPr spc="-65" dirty="0"/>
              <a:t>2020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5" dirty="0"/>
              <a:t>Final</a:t>
            </a:r>
            <a:r>
              <a:rPr spc="-40" dirty="0"/>
              <a:t> </a:t>
            </a:r>
            <a:r>
              <a:rPr spc="-15" dirty="0"/>
              <a:t>Project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‹#›</a:t>
            </a:fld>
            <a:r>
              <a:rPr spc="-65" dirty="0"/>
              <a:t> </a:t>
            </a:r>
            <a:r>
              <a:rPr spc="20" dirty="0"/>
              <a:t>/</a:t>
            </a:r>
            <a:r>
              <a:rPr spc="-90" dirty="0"/>
              <a:t> </a:t>
            </a:r>
            <a:r>
              <a:rPr spc="-65" dirty="0"/>
              <a:t>10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23614" y="32716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34106" y="326142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44266" y="325126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607626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20326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607626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20326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87859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9129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9129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78593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91293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14957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6227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6227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49573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62273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344352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329112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496754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532315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212544"/>
            <a:ext cx="191135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927" y="1186076"/>
            <a:ext cx="4354245" cy="1000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58768" y="3351784"/>
            <a:ext cx="551179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40" dirty="0"/>
              <a:t>December</a:t>
            </a:r>
            <a:r>
              <a:rPr spc="-25" dirty="0"/>
              <a:t> </a:t>
            </a:r>
            <a:r>
              <a:rPr spc="-65" dirty="0"/>
              <a:t>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51916" y="3351784"/>
            <a:ext cx="45974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5" dirty="0"/>
              <a:t>Final</a:t>
            </a:r>
            <a:r>
              <a:rPr spc="-40" dirty="0"/>
              <a:t> </a:t>
            </a:r>
            <a:r>
              <a:rPr spc="-15" dirty="0"/>
              <a:t>Project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59598" y="3351784"/>
            <a:ext cx="29400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‹#›</a:t>
            </a:fld>
            <a:r>
              <a:rPr spc="-65" dirty="0"/>
              <a:t> </a:t>
            </a:r>
            <a:r>
              <a:rPr spc="20" dirty="0"/>
              <a:t>/</a:t>
            </a:r>
            <a:r>
              <a:rPr spc="-90" dirty="0"/>
              <a:t> </a:t>
            </a:r>
            <a:r>
              <a:rPr spc="-65" dirty="0"/>
              <a:t>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2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1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5.xml"/><Relationship Id="rId4" Type="http://schemas.openxmlformats.org/officeDocument/2006/relationships/video" Target="../media/media2.mp4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156449" y="999449"/>
            <a:ext cx="229720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35"/>
              </a:spcBef>
            </a:pPr>
            <a:r>
              <a:rPr spc="50" dirty="0">
                <a:latin typeface="+mj-ea"/>
              </a:rPr>
              <a:t>Stat </a:t>
            </a:r>
            <a:r>
              <a:rPr spc="-10" dirty="0">
                <a:latin typeface="+mj-ea"/>
              </a:rPr>
              <a:t>605 </a:t>
            </a:r>
            <a:r>
              <a:rPr spc="30" dirty="0">
                <a:latin typeface="+mj-ea"/>
              </a:rPr>
              <a:t>Final </a:t>
            </a:r>
            <a:r>
              <a:rPr spc="20" dirty="0">
                <a:latin typeface="+mj-ea"/>
              </a:rPr>
              <a:t>Project</a:t>
            </a:r>
            <a:r>
              <a:rPr spc="-170" dirty="0">
                <a:latin typeface="+mj-ea"/>
              </a:rPr>
              <a:t> </a:t>
            </a:r>
            <a:r>
              <a:rPr spc="5" dirty="0">
                <a:latin typeface="+mj-ea"/>
              </a:rPr>
              <a:t>Report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8840" y="1528367"/>
            <a:ext cx="3049270" cy="835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+mn-ea"/>
                <a:cs typeface="Tahoma"/>
              </a:rPr>
              <a:t>Yukun </a:t>
            </a:r>
            <a:r>
              <a:rPr sz="1100" spc="-40" dirty="0">
                <a:latin typeface="+mn-ea"/>
                <a:cs typeface="Tahoma"/>
              </a:rPr>
              <a:t>Fang, </a:t>
            </a:r>
            <a:r>
              <a:rPr sz="1100" spc="-35" dirty="0">
                <a:latin typeface="+mn-ea"/>
                <a:cs typeface="Tahoma"/>
              </a:rPr>
              <a:t>Mengkun </a:t>
            </a:r>
            <a:r>
              <a:rPr sz="1100" spc="-45" dirty="0">
                <a:latin typeface="+mn-ea"/>
                <a:cs typeface="Tahoma"/>
              </a:rPr>
              <a:t>Chen, </a:t>
            </a:r>
            <a:r>
              <a:rPr sz="1100" spc="-40" dirty="0">
                <a:latin typeface="+mn-ea"/>
                <a:cs typeface="Tahoma"/>
              </a:rPr>
              <a:t>Runze </a:t>
            </a:r>
            <a:r>
              <a:rPr sz="1100" spc="-35" dirty="0">
                <a:latin typeface="+mn-ea"/>
                <a:cs typeface="Tahoma"/>
              </a:rPr>
              <a:t>You, </a:t>
            </a:r>
            <a:r>
              <a:rPr sz="1100" spc="-25" dirty="0">
                <a:latin typeface="+mn-ea"/>
                <a:cs typeface="Tahoma"/>
              </a:rPr>
              <a:t>Mengqi</a:t>
            </a:r>
            <a:r>
              <a:rPr sz="1100" spc="40" dirty="0">
                <a:latin typeface="+mn-ea"/>
                <a:cs typeface="Tahoma"/>
              </a:rPr>
              <a:t> </a:t>
            </a:r>
            <a:r>
              <a:rPr sz="1100" spc="25" dirty="0">
                <a:latin typeface="+mn-ea"/>
                <a:cs typeface="Tahoma"/>
              </a:rPr>
              <a:t>Li</a:t>
            </a:r>
            <a:endParaRPr sz="1100" dirty="0">
              <a:latin typeface="+mn-ea"/>
              <a:cs typeface="Tahoma"/>
            </a:endParaRPr>
          </a:p>
          <a:p>
            <a:pPr>
              <a:lnSpc>
                <a:spcPct val="100000"/>
              </a:lnSpc>
            </a:pPr>
            <a:endParaRPr sz="1250" dirty="0">
              <a:latin typeface="+mn-ea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800" spc="10" dirty="0">
                <a:latin typeface="+mn-ea"/>
                <a:cs typeface="Lucida Sans"/>
              </a:rPr>
              <a:t>STAT </a:t>
            </a:r>
            <a:r>
              <a:rPr sz="800" spc="-85" dirty="0">
                <a:latin typeface="+mn-ea"/>
                <a:cs typeface="Lucida Sans"/>
              </a:rPr>
              <a:t>605  </a:t>
            </a:r>
            <a:r>
              <a:rPr sz="800" spc="-50" dirty="0">
                <a:latin typeface="+mn-ea"/>
                <a:cs typeface="Lucida Sans"/>
              </a:rPr>
              <a:t>Group</a:t>
            </a:r>
            <a:r>
              <a:rPr sz="800" spc="-95" dirty="0">
                <a:latin typeface="+mn-ea"/>
                <a:cs typeface="Lucida Sans"/>
              </a:rPr>
              <a:t> </a:t>
            </a:r>
            <a:r>
              <a:rPr sz="800" spc="-85" dirty="0">
                <a:latin typeface="+mn-ea"/>
                <a:cs typeface="Lucida Sans"/>
              </a:rPr>
              <a:t>10</a:t>
            </a:r>
            <a:endParaRPr sz="800" dirty="0">
              <a:latin typeface="+mn-ea"/>
              <a:cs typeface="Lucida San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 dirty="0">
              <a:latin typeface="+mn-ea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100" spc="-45" dirty="0">
                <a:latin typeface="+mn-ea"/>
                <a:cs typeface="Tahoma"/>
              </a:rPr>
              <a:t>November</a:t>
            </a:r>
            <a:r>
              <a:rPr sz="1100" spc="-70" dirty="0">
                <a:latin typeface="+mn-ea"/>
                <a:cs typeface="Tahoma"/>
              </a:rPr>
              <a:t> </a:t>
            </a:r>
            <a:r>
              <a:rPr sz="1100" spc="-55" dirty="0">
                <a:latin typeface="+mn-ea"/>
                <a:cs typeface="Tahoma"/>
              </a:rPr>
              <a:t>2020</a:t>
            </a:r>
            <a:endParaRPr sz="1100" dirty="0">
              <a:latin typeface="+mn-e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5" dirty="0"/>
              <a:t>Final</a:t>
            </a:r>
            <a:r>
              <a:rPr spc="-40" dirty="0"/>
              <a:t> </a:t>
            </a:r>
            <a:r>
              <a:rPr spc="-15" dirty="0"/>
              <a:t>Project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35022" y="3351784"/>
            <a:ext cx="3378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0" dirty="0">
                <a:solidFill>
                  <a:srgbClr val="FFFFFF"/>
                </a:solidFill>
                <a:latin typeface="Lucida Sans"/>
                <a:cs typeface="Lucida Sans"/>
              </a:rPr>
              <a:t>Group</a:t>
            </a:r>
            <a:r>
              <a:rPr sz="600" spc="-3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600" spc="-65" dirty="0">
                <a:solidFill>
                  <a:srgbClr val="FFFFFF"/>
                </a:solidFill>
                <a:latin typeface="Lucida Sans"/>
                <a:cs typeface="Lucida Sans"/>
              </a:rPr>
              <a:t>10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0" dirty="0"/>
              <a:t>December</a:t>
            </a:r>
            <a:r>
              <a:rPr spc="-25" dirty="0"/>
              <a:t> </a:t>
            </a:r>
            <a:r>
              <a:rPr spc="-65" dirty="0"/>
              <a:t>2020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1</a:t>
            </a:fld>
            <a:r>
              <a:rPr spc="-65" dirty="0"/>
              <a:t> </a:t>
            </a:r>
            <a:r>
              <a:rPr spc="20" dirty="0"/>
              <a:t>/</a:t>
            </a:r>
            <a:r>
              <a:rPr spc="-90" dirty="0"/>
              <a:t> </a:t>
            </a:r>
            <a:r>
              <a:rPr spc="-65" dirty="0"/>
              <a:t>10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212544"/>
            <a:ext cx="8229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Conclusion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131330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089" y="1523339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90544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7927" y="1186076"/>
            <a:ext cx="4354245" cy="100476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434"/>
              </a:spcBef>
            </a:pPr>
            <a:r>
              <a:rPr lang="en-US" spc="-30" dirty="0">
                <a:latin typeface="+mn-ea"/>
              </a:rPr>
              <a:t>Air pollution is a serious problem in So a during winter.</a:t>
            </a:r>
          </a:p>
          <a:p>
            <a:pPr marL="287655">
              <a:lnSpc>
                <a:spcPct val="100000"/>
              </a:lnSpc>
              <a:spcBef>
                <a:spcPts val="434"/>
              </a:spcBef>
            </a:pPr>
            <a:r>
              <a:rPr lang="en-US" spc="-45" dirty="0">
                <a:latin typeface="+mn-ea"/>
              </a:rPr>
              <a:t>Such correlation provides us a tool to predict air quality measurements and apply precautionary plans.</a:t>
            </a:r>
          </a:p>
          <a:p>
            <a:pPr marL="287655">
              <a:lnSpc>
                <a:spcPct val="100000"/>
              </a:lnSpc>
              <a:spcBef>
                <a:spcPts val="434"/>
              </a:spcBef>
            </a:pPr>
            <a:r>
              <a:rPr lang="en-US" spc="-15" dirty="0">
                <a:latin typeface="+mn-ea"/>
              </a:rPr>
              <a:t>What we need to do in the future is to research the terrain of Soa to make it more reasonable.</a:t>
            </a:r>
            <a:endParaRPr spc="-55" dirty="0">
              <a:latin typeface="+mn-e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5" dirty="0"/>
              <a:t>Final</a:t>
            </a:r>
            <a:r>
              <a:rPr spc="-40" dirty="0"/>
              <a:t> </a:t>
            </a:r>
            <a:r>
              <a:rPr spc="-15" dirty="0"/>
              <a:t>Project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35022" y="3351784"/>
            <a:ext cx="3378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0" dirty="0">
                <a:solidFill>
                  <a:srgbClr val="FFFFFF"/>
                </a:solidFill>
                <a:latin typeface="Lucida Sans"/>
                <a:cs typeface="Lucida Sans"/>
              </a:rPr>
              <a:t>Group</a:t>
            </a:r>
            <a:r>
              <a:rPr sz="600" spc="-3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600" spc="-65" dirty="0">
                <a:solidFill>
                  <a:srgbClr val="FFFFFF"/>
                </a:solidFill>
                <a:latin typeface="Lucida Sans"/>
                <a:cs typeface="Lucida Sans"/>
              </a:rPr>
              <a:t>10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0" dirty="0"/>
              <a:t>December</a:t>
            </a:r>
            <a:r>
              <a:rPr spc="-25" dirty="0"/>
              <a:t> </a:t>
            </a:r>
            <a:r>
              <a:rPr spc="-65" dirty="0"/>
              <a:t>2020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10</a:t>
            </a:fld>
            <a:r>
              <a:rPr spc="-65" dirty="0"/>
              <a:t> </a:t>
            </a:r>
            <a:r>
              <a:rPr spc="20" dirty="0"/>
              <a:t>/</a:t>
            </a:r>
            <a:r>
              <a:rPr spc="-90" dirty="0"/>
              <a:t> </a:t>
            </a:r>
            <a:r>
              <a:rPr spc="-65" dirty="0"/>
              <a:t>10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212544"/>
            <a:ext cx="5676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Outline</a:t>
            </a:r>
          </a:p>
        </p:txBody>
      </p:sp>
      <p:sp>
        <p:nvSpPr>
          <p:cNvPr id="3" name="object 3"/>
          <p:cNvSpPr/>
          <p:nvPr/>
        </p:nvSpPr>
        <p:spPr>
          <a:xfrm>
            <a:off x="89280" y="809739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9743" y="809077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85" dirty="0">
                <a:solidFill>
                  <a:srgbClr val="EAEAF7"/>
                </a:solidFill>
                <a:latin typeface="Lucida Sans"/>
                <a:cs typeface="Lucida Sans"/>
              </a:rPr>
              <a:t>1</a:t>
            </a:r>
            <a:endParaRPr sz="8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173" y="781645"/>
            <a:ext cx="7353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Introduction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280" y="1182141"/>
            <a:ext cx="160096" cy="160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9743" y="118147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85" dirty="0">
                <a:solidFill>
                  <a:srgbClr val="EAEAF7"/>
                </a:solidFill>
                <a:latin typeface="Lucida Sans"/>
                <a:cs typeface="Lucida Sans"/>
              </a:rPr>
              <a:t>2</a:t>
            </a:r>
            <a:endParaRPr sz="800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5173" y="1154047"/>
            <a:ext cx="15684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Pollution Data</a:t>
            </a:r>
            <a:r>
              <a:rPr sz="1100" spc="55" dirty="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1100" spc="-30" dirty="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Description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280" y="1554543"/>
            <a:ext cx="160096" cy="1600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9743" y="1526449"/>
            <a:ext cx="166116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127" baseline="6944" dirty="0">
                <a:solidFill>
                  <a:srgbClr val="EAEAF7"/>
                </a:solidFill>
                <a:latin typeface="Lucida Sans"/>
                <a:cs typeface="Lucida Sans"/>
              </a:rPr>
              <a:t>3 </a:t>
            </a:r>
            <a:r>
              <a:rPr lang="en-US" sz="1200" spc="-127" baseline="6944" dirty="0">
                <a:solidFill>
                  <a:srgbClr val="EAEAF7"/>
                </a:solidFill>
                <a:latin typeface="Lucida Sans"/>
                <a:cs typeface="Lucida Sans"/>
              </a:rPr>
              <a:t>   </a:t>
            </a:r>
            <a:r>
              <a:rPr sz="1100" spc="-25" dirty="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Climate </a:t>
            </a:r>
            <a:r>
              <a:rPr sz="1100" spc="-10" dirty="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Data</a:t>
            </a:r>
            <a:r>
              <a:rPr sz="1100" spc="70" dirty="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1100" spc="-30" dirty="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Description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9280" y="1926945"/>
            <a:ext cx="160096" cy="1600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9743" y="192629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85" dirty="0">
                <a:solidFill>
                  <a:srgbClr val="EAEAF7"/>
                </a:solidFill>
                <a:latin typeface="Lucida Sans"/>
                <a:cs typeface="Lucida Sans"/>
              </a:rPr>
              <a:t>4</a:t>
            </a:r>
            <a:endParaRPr sz="800">
              <a:latin typeface="Lucida Sans"/>
              <a:cs typeface="Lucida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5173" y="1898852"/>
            <a:ext cx="1113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Statistical</a:t>
            </a:r>
            <a:r>
              <a:rPr sz="1100" spc="-35" dirty="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1100" spc="-30" dirty="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Analysis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9280" y="2299360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9743" y="229869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85" dirty="0">
                <a:solidFill>
                  <a:srgbClr val="EAEAF7"/>
                </a:solidFill>
                <a:latin typeface="Lucida Sans"/>
                <a:cs typeface="Lucida Sans"/>
              </a:rPr>
              <a:t>5</a:t>
            </a:r>
            <a:endParaRPr sz="800">
              <a:latin typeface="Lucida Sans"/>
              <a:cs typeface="Lucida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5173" y="2271266"/>
            <a:ext cx="6350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Difficulties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9280" y="2671762"/>
            <a:ext cx="160096" cy="160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9743" y="2643668"/>
            <a:ext cx="81280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127" baseline="6944" dirty="0">
                <a:solidFill>
                  <a:srgbClr val="EAEAF7"/>
                </a:solidFill>
                <a:latin typeface="Lucida Sans"/>
                <a:cs typeface="Lucida Sans"/>
              </a:rPr>
              <a:t>6</a:t>
            </a:r>
            <a:r>
              <a:rPr sz="1200" spc="52" baseline="6944" dirty="0">
                <a:solidFill>
                  <a:srgbClr val="EAEAF7"/>
                </a:solidFill>
                <a:latin typeface="Lucida Sans"/>
                <a:cs typeface="Lucida Sans"/>
              </a:rPr>
              <a:t> </a:t>
            </a:r>
            <a:r>
              <a:rPr lang="en-US" sz="1200" spc="52" baseline="6944" dirty="0">
                <a:solidFill>
                  <a:srgbClr val="EAEAF7"/>
                </a:solidFill>
                <a:latin typeface="Lucida Sans"/>
                <a:cs typeface="Lucida Sans"/>
              </a:rPr>
              <a:t>  </a:t>
            </a:r>
            <a:r>
              <a:rPr sz="1100" spc="-35" dirty="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Conclusion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5" dirty="0"/>
              <a:t>Final</a:t>
            </a:r>
            <a:r>
              <a:rPr spc="-40" dirty="0"/>
              <a:t> </a:t>
            </a:r>
            <a:r>
              <a:rPr spc="-15" dirty="0"/>
              <a:t>Project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135022" y="3351784"/>
            <a:ext cx="3378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0" dirty="0">
                <a:solidFill>
                  <a:srgbClr val="FFFFFF"/>
                </a:solidFill>
                <a:latin typeface="Lucida Sans"/>
                <a:cs typeface="Lucida Sans"/>
              </a:rPr>
              <a:t>Group</a:t>
            </a:r>
            <a:r>
              <a:rPr sz="600" spc="-3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600" spc="-65" dirty="0">
                <a:solidFill>
                  <a:srgbClr val="FFFFFF"/>
                </a:solidFill>
                <a:latin typeface="Lucida Sans"/>
                <a:cs typeface="Lucida Sans"/>
              </a:rPr>
              <a:t>10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0" dirty="0"/>
              <a:t>December</a:t>
            </a:r>
            <a:r>
              <a:rPr spc="-25" dirty="0"/>
              <a:t> </a:t>
            </a:r>
            <a:r>
              <a:rPr spc="-65" dirty="0"/>
              <a:t>2020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2</a:t>
            </a:fld>
            <a:r>
              <a:rPr spc="-65" dirty="0"/>
              <a:t> </a:t>
            </a:r>
            <a:r>
              <a:rPr spc="20" dirty="0"/>
              <a:t>/</a:t>
            </a:r>
            <a:r>
              <a:rPr spc="-90" dirty="0"/>
              <a:t> </a:t>
            </a:r>
            <a:r>
              <a:rPr spc="-65" dirty="0"/>
              <a:t>10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212544"/>
            <a:ext cx="934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Introduction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1248879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089" y="180306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932" y="1165426"/>
            <a:ext cx="4065270" cy="10902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80" dirty="0">
                <a:latin typeface="+mn-ea"/>
                <a:cs typeface="Tahoma"/>
              </a:rPr>
              <a:t>In </a:t>
            </a:r>
            <a:r>
              <a:rPr sz="1100" spc="-30" dirty="0">
                <a:latin typeface="+mn-ea"/>
                <a:cs typeface="Tahoma"/>
              </a:rPr>
              <a:t>Sofia, national </a:t>
            </a:r>
            <a:r>
              <a:rPr sz="1100" spc="-20" dirty="0">
                <a:latin typeface="+mn-ea"/>
                <a:cs typeface="Tahoma"/>
              </a:rPr>
              <a:t>capital </a:t>
            </a:r>
            <a:r>
              <a:rPr sz="1100" spc="-35" dirty="0">
                <a:latin typeface="+mn-ea"/>
                <a:cs typeface="Tahoma"/>
              </a:rPr>
              <a:t>of </a:t>
            </a:r>
            <a:r>
              <a:rPr sz="1100" spc="-25" dirty="0">
                <a:latin typeface="+mn-ea"/>
                <a:cs typeface="Tahoma"/>
              </a:rPr>
              <a:t>Bulgaria, air </a:t>
            </a:r>
            <a:r>
              <a:rPr sz="1100" spc="-20" dirty="0">
                <a:latin typeface="+mn-ea"/>
                <a:cs typeface="Tahoma"/>
              </a:rPr>
              <a:t>pollution </a:t>
            </a:r>
            <a:r>
              <a:rPr sz="1100" spc="-60" dirty="0">
                <a:latin typeface="+mn-ea"/>
                <a:cs typeface="Tahoma"/>
              </a:rPr>
              <a:t>norms </a:t>
            </a:r>
            <a:r>
              <a:rPr sz="1100" spc="-80" dirty="0">
                <a:latin typeface="+mn-ea"/>
                <a:cs typeface="Tahoma"/>
              </a:rPr>
              <a:t>were  </a:t>
            </a:r>
            <a:r>
              <a:rPr sz="1100" spc="-70" dirty="0">
                <a:latin typeface="+mn-ea"/>
                <a:cs typeface="Tahoma"/>
              </a:rPr>
              <a:t>exceeded </a:t>
            </a:r>
            <a:r>
              <a:rPr sz="1100" spc="-55" dirty="0">
                <a:latin typeface="+mn-ea"/>
                <a:cs typeface="Tahoma"/>
              </a:rPr>
              <a:t>70 </a:t>
            </a:r>
            <a:r>
              <a:rPr sz="1100" spc="-40" dirty="0">
                <a:latin typeface="+mn-ea"/>
                <a:cs typeface="Tahoma"/>
              </a:rPr>
              <a:t>times </a:t>
            </a:r>
            <a:r>
              <a:rPr sz="1100" spc="-25" dirty="0">
                <a:latin typeface="+mn-ea"/>
                <a:cs typeface="Tahoma"/>
              </a:rPr>
              <a:t>in </a:t>
            </a:r>
            <a:r>
              <a:rPr sz="1100" spc="-40" dirty="0">
                <a:latin typeface="+mn-ea"/>
                <a:cs typeface="Tahoma"/>
              </a:rPr>
              <a:t>the heating </a:t>
            </a:r>
            <a:r>
              <a:rPr sz="1100" spc="-35" dirty="0">
                <a:latin typeface="+mn-ea"/>
                <a:cs typeface="Tahoma"/>
              </a:rPr>
              <a:t>period </a:t>
            </a:r>
            <a:r>
              <a:rPr sz="1100" spc="-40" dirty="0">
                <a:latin typeface="+mn-ea"/>
                <a:cs typeface="Tahoma"/>
              </a:rPr>
              <a:t>from </a:t>
            </a:r>
            <a:r>
              <a:rPr sz="1100" spc="-25" dirty="0">
                <a:latin typeface="+mn-ea"/>
                <a:cs typeface="Tahoma"/>
              </a:rPr>
              <a:t>October </a:t>
            </a:r>
            <a:r>
              <a:rPr sz="1100" spc="-55" dirty="0">
                <a:latin typeface="+mn-ea"/>
                <a:cs typeface="Tahoma"/>
              </a:rPr>
              <a:t>2017 </a:t>
            </a:r>
            <a:r>
              <a:rPr sz="1100" spc="-15" dirty="0">
                <a:latin typeface="+mn-ea"/>
                <a:cs typeface="Tahoma"/>
              </a:rPr>
              <a:t>to </a:t>
            </a:r>
            <a:r>
              <a:rPr sz="1100" spc="-20" dirty="0">
                <a:latin typeface="+mn-ea"/>
                <a:cs typeface="Tahoma"/>
              </a:rPr>
              <a:t>March  </a:t>
            </a:r>
            <a:r>
              <a:rPr sz="1100" spc="-55" dirty="0">
                <a:latin typeface="+mn-ea"/>
                <a:cs typeface="Tahoma"/>
              </a:rPr>
              <a:t>2018.</a:t>
            </a:r>
            <a:endParaRPr sz="1100" dirty="0">
              <a:latin typeface="+mn-ea"/>
              <a:cs typeface="Tahoma"/>
            </a:endParaRPr>
          </a:p>
          <a:p>
            <a:pPr marL="12700" marR="505459">
              <a:lnSpc>
                <a:spcPct val="102600"/>
              </a:lnSpc>
              <a:spcBef>
                <a:spcPts val="300"/>
              </a:spcBef>
            </a:pPr>
            <a:r>
              <a:rPr sz="1100" spc="-30" dirty="0">
                <a:latin typeface="+mn-ea"/>
                <a:cs typeface="Tahoma"/>
              </a:rPr>
              <a:t>Sofia </a:t>
            </a:r>
            <a:r>
              <a:rPr sz="1100" spc="-25" dirty="0">
                <a:latin typeface="+mn-ea"/>
                <a:cs typeface="Tahoma"/>
              </a:rPr>
              <a:t>air </a:t>
            </a:r>
            <a:r>
              <a:rPr sz="1100" spc="-30" dirty="0">
                <a:latin typeface="+mn-ea"/>
                <a:cs typeface="Tahoma"/>
              </a:rPr>
              <a:t>quality </a:t>
            </a:r>
            <a:r>
              <a:rPr sz="1100" spc="-35" dirty="0">
                <a:latin typeface="+mn-ea"/>
                <a:cs typeface="Tahoma"/>
              </a:rPr>
              <a:t>data </a:t>
            </a:r>
            <a:r>
              <a:rPr sz="1100" spc="-50" dirty="0">
                <a:latin typeface="+mn-ea"/>
                <a:cs typeface="Tahoma"/>
              </a:rPr>
              <a:t>set describes </a:t>
            </a:r>
            <a:r>
              <a:rPr sz="1100" spc="-30" dirty="0">
                <a:latin typeface="+mn-ea"/>
                <a:cs typeface="Tahoma"/>
              </a:rPr>
              <a:t>daily </a:t>
            </a:r>
            <a:r>
              <a:rPr sz="1100" spc="-40" dirty="0">
                <a:latin typeface="+mn-ea"/>
                <a:cs typeface="Tahoma"/>
              </a:rPr>
              <a:t>five </a:t>
            </a:r>
            <a:r>
              <a:rPr sz="1100" spc="-30" dirty="0">
                <a:latin typeface="+mn-ea"/>
                <a:cs typeface="Tahoma"/>
              </a:rPr>
              <a:t>air-quality  </a:t>
            </a:r>
            <a:r>
              <a:rPr sz="1100" spc="-40" dirty="0">
                <a:latin typeface="+mn-ea"/>
                <a:cs typeface="Tahoma"/>
              </a:rPr>
              <a:t>measurements-PM2.5, </a:t>
            </a:r>
            <a:r>
              <a:rPr sz="1100" spc="10" dirty="0">
                <a:latin typeface="+mn-ea"/>
                <a:cs typeface="Tahoma"/>
              </a:rPr>
              <a:t>PM10, </a:t>
            </a:r>
            <a:r>
              <a:rPr sz="1100" spc="-50" dirty="0">
                <a:latin typeface="+mn-ea"/>
                <a:cs typeface="Tahoma"/>
              </a:rPr>
              <a:t>and </a:t>
            </a:r>
            <a:r>
              <a:rPr sz="1100" spc="-30" dirty="0">
                <a:latin typeface="+mn-ea"/>
                <a:cs typeface="Tahoma"/>
              </a:rPr>
              <a:t>climate </a:t>
            </a:r>
            <a:r>
              <a:rPr sz="1100" spc="-25" dirty="0">
                <a:latin typeface="+mn-ea"/>
                <a:cs typeface="Tahoma"/>
              </a:rPr>
              <a:t>statistics </a:t>
            </a:r>
            <a:r>
              <a:rPr sz="1100" spc="-65" dirty="0">
                <a:latin typeface="+mn-ea"/>
                <a:cs typeface="Tahoma"/>
              </a:rPr>
              <a:t>pressure,  </a:t>
            </a:r>
            <a:r>
              <a:rPr sz="1100" spc="-45" dirty="0">
                <a:latin typeface="+mn-ea"/>
                <a:cs typeface="Tahoma"/>
              </a:rPr>
              <a:t>temperature </a:t>
            </a:r>
            <a:r>
              <a:rPr sz="1100" spc="-50" dirty="0">
                <a:latin typeface="+mn-ea"/>
                <a:cs typeface="Tahoma"/>
              </a:rPr>
              <a:t>and </a:t>
            </a:r>
            <a:r>
              <a:rPr sz="1100" spc="-30" dirty="0">
                <a:latin typeface="+mn-ea"/>
                <a:cs typeface="Tahoma"/>
              </a:rPr>
              <a:t>humidity </a:t>
            </a:r>
            <a:r>
              <a:rPr sz="1100" spc="-40" dirty="0">
                <a:latin typeface="+mn-ea"/>
                <a:cs typeface="Tahoma"/>
              </a:rPr>
              <a:t>from </a:t>
            </a:r>
            <a:r>
              <a:rPr sz="1100" spc="-10" dirty="0">
                <a:latin typeface="+mn-ea"/>
                <a:cs typeface="Tahoma"/>
              </a:rPr>
              <a:t>July </a:t>
            </a:r>
            <a:r>
              <a:rPr sz="1100" spc="-55" dirty="0">
                <a:latin typeface="+mn-ea"/>
                <a:cs typeface="Tahoma"/>
              </a:rPr>
              <a:t>2017</a:t>
            </a:r>
            <a:r>
              <a:rPr sz="1100" spc="75" dirty="0">
                <a:latin typeface="+mn-ea"/>
                <a:cs typeface="Tahoma"/>
              </a:rPr>
              <a:t> </a:t>
            </a:r>
            <a:r>
              <a:rPr sz="1100" spc="-15" dirty="0">
                <a:latin typeface="+mn-ea"/>
                <a:cs typeface="Tahoma"/>
              </a:rPr>
              <a:t>to </a:t>
            </a:r>
            <a:r>
              <a:rPr sz="1100" spc="-35" dirty="0">
                <a:latin typeface="+mn-ea"/>
                <a:cs typeface="Tahoma"/>
              </a:rPr>
              <a:t>June </a:t>
            </a:r>
            <a:r>
              <a:rPr sz="1100" spc="-55" dirty="0">
                <a:latin typeface="+mn-ea"/>
                <a:cs typeface="Tahoma"/>
              </a:rPr>
              <a:t>2019.</a:t>
            </a:r>
            <a:endParaRPr sz="1100" dirty="0">
              <a:latin typeface="+mn-e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5" dirty="0"/>
              <a:t>Final</a:t>
            </a:r>
            <a:r>
              <a:rPr spc="-40" dirty="0"/>
              <a:t> </a:t>
            </a:r>
            <a:r>
              <a:rPr spc="-15" dirty="0"/>
              <a:t>Project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35022" y="3351784"/>
            <a:ext cx="3378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0" dirty="0">
                <a:solidFill>
                  <a:srgbClr val="FFFFFF"/>
                </a:solidFill>
                <a:latin typeface="Lucida Sans"/>
                <a:cs typeface="Lucida Sans"/>
              </a:rPr>
              <a:t>Group</a:t>
            </a:r>
            <a:r>
              <a:rPr sz="600" spc="-3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600" spc="-65" dirty="0">
                <a:solidFill>
                  <a:srgbClr val="FFFFFF"/>
                </a:solidFill>
                <a:latin typeface="Lucida Sans"/>
                <a:cs typeface="Lucida Sans"/>
              </a:rPr>
              <a:t>10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0" dirty="0"/>
              <a:t>December</a:t>
            </a:r>
            <a:r>
              <a:rPr spc="-25" dirty="0"/>
              <a:t> </a:t>
            </a:r>
            <a:r>
              <a:rPr spc="-65" dirty="0"/>
              <a:t>2020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3</a:t>
            </a:fld>
            <a:r>
              <a:rPr spc="-65" dirty="0"/>
              <a:t> </a:t>
            </a:r>
            <a:r>
              <a:rPr spc="20" dirty="0"/>
              <a:t>/</a:t>
            </a:r>
            <a:r>
              <a:rPr spc="-90" dirty="0"/>
              <a:t> </a:t>
            </a:r>
            <a:r>
              <a:rPr spc="-65" dirty="0"/>
              <a:t>10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212544"/>
            <a:ext cx="20046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Pollution </a:t>
            </a:r>
            <a:r>
              <a:rPr spc="45" dirty="0"/>
              <a:t>Data</a:t>
            </a:r>
            <a:r>
              <a:rPr spc="-55" dirty="0"/>
              <a:t> </a:t>
            </a:r>
            <a:r>
              <a:rPr spc="5" dirty="0"/>
              <a:t>Description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6513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481697"/>
            <a:ext cx="2075180" cy="362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5" dirty="0">
                <a:latin typeface="+mn-ea"/>
                <a:cs typeface="Tahoma"/>
              </a:rPr>
              <a:t>A </a:t>
            </a:r>
            <a:r>
              <a:rPr sz="1100" spc="-50" dirty="0">
                <a:latin typeface="+mn-ea"/>
                <a:cs typeface="Tahoma"/>
              </a:rPr>
              <a:t>glance </a:t>
            </a:r>
            <a:r>
              <a:rPr sz="1100" spc="-15" dirty="0">
                <a:latin typeface="+mn-ea"/>
                <a:cs typeface="Tahoma"/>
              </a:rPr>
              <a:t>at </a:t>
            </a:r>
            <a:r>
              <a:rPr sz="1100" spc="-40" dirty="0">
                <a:latin typeface="+mn-ea"/>
                <a:cs typeface="Tahoma"/>
              </a:rPr>
              <a:t>the </a:t>
            </a:r>
            <a:r>
              <a:rPr sz="1100" spc="-20" dirty="0">
                <a:latin typeface="+mn-ea"/>
                <a:cs typeface="Tahoma"/>
              </a:rPr>
              <a:t>pollution </a:t>
            </a:r>
            <a:r>
              <a:rPr sz="1100" spc="-35" dirty="0">
                <a:latin typeface="+mn-ea"/>
                <a:cs typeface="Tahoma"/>
              </a:rPr>
              <a:t>data</a:t>
            </a:r>
            <a:r>
              <a:rPr sz="1100" spc="125" dirty="0">
                <a:latin typeface="+mn-ea"/>
                <a:cs typeface="Tahoma"/>
              </a:rPr>
              <a:t> </a:t>
            </a:r>
            <a:r>
              <a:rPr sz="1100" spc="-50" dirty="0">
                <a:latin typeface="+mn-ea"/>
                <a:cs typeface="Tahoma"/>
              </a:rPr>
              <a:t>sets.</a:t>
            </a:r>
            <a:endParaRPr lang="en-US" sz="1100" spc="-50" dirty="0">
              <a:latin typeface="+mn-e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zh-CN" altLang="en-US" sz="1100" dirty="0">
              <a:latin typeface="+mn-e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5932" y="782900"/>
            <a:ext cx="3658235" cy="0"/>
          </a:xfrm>
          <a:custGeom>
            <a:avLst/>
            <a:gdLst/>
            <a:ahLst/>
            <a:cxnLst/>
            <a:rect l="l" t="t" r="r" b="b"/>
            <a:pathLst>
              <a:path w="3658235">
                <a:moveTo>
                  <a:pt x="0" y="0"/>
                </a:moveTo>
                <a:lnTo>
                  <a:pt x="3658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6482" y="891463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4027" y="780070"/>
            <a:ext cx="1904538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800" spc="-75" dirty="0">
                <a:latin typeface="+mn-ea"/>
                <a:cs typeface="Lucida Sans"/>
              </a:rPr>
              <a:t>  </a:t>
            </a:r>
            <a:r>
              <a:rPr sz="800" spc="-75" dirty="0">
                <a:latin typeface="+mn-ea"/>
                <a:cs typeface="Lucida Sans"/>
              </a:rPr>
              <a:t>senso</a:t>
            </a:r>
            <a:r>
              <a:rPr lang="en-US" sz="800" spc="-75" dirty="0">
                <a:latin typeface="+mn-ea"/>
                <a:cs typeface="Lucida Sans"/>
              </a:rPr>
              <a:t>r</a:t>
            </a:r>
            <a:r>
              <a:rPr lang="en-US" sz="800" spc="-50" dirty="0">
                <a:latin typeface="+mn-ea"/>
                <a:cs typeface="Lucida Sans"/>
              </a:rPr>
              <a:t> id         </a:t>
            </a:r>
            <a:r>
              <a:rPr sz="800" spc="-40" dirty="0">
                <a:latin typeface="+mn-ea"/>
                <a:cs typeface="Lucida Sans"/>
              </a:rPr>
              <a:t>location </a:t>
            </a:r>
            <a:r>
              <a:rPr lang="en-US" sz="800" spc="-40" dirty="0">
                <a:latin typeface="+mn-ea"/>
                <a:cs typeface="Lucida Sans"/>
              </a:rPr>
              <a:t>    </a:t>
            </a:r>
            <a:r>
              <a:rPr sz="800" spc="-35" dirty="0">
                <a:latin typeface="+mn-ea"/>
                <a:cs typeface="Lucida Sans"/>
              </a:rPr>
              <a:t>latitude</a:t>
            </a:r>
            <a:r>
              <a:rPr sz="800" spc="135" dirty="0">
                <a:latin typeface="+mn-ea"/>
                <a:cs typeface="Lucida Sans"/>
              </a:rPr>
              <a:t> </a:t>
            </a:r>
            <a:r>
              <a:rPr lang="en-US" sz="800" spc="135" dirty="0">
                <a:latin typeface="+mn-ea"/>
                <a:cs typeface="Lucida Sans"/>
              </a:rPr>
              <a:t>  </a:t>
            </a:r>
            <a:r>
              <a:rPr sz="800" spc="-55" dirty="0">
                <a:latin typeface="+mn-ea"/>
                <a:cs typeface="Lucida Sans"/>
              </a:rPr>
              <a:t>longitude</a:t>
            </a:r>
            <a:endParaRPr sz="800" dirty="0">
              <a:latin typeface="+mn-ea"/>
              <a:cs typeface="Lucida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62251" y="780070"/>
            <a:ext cx="1348492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800" spc="-50" dirty="0">
                <a:latin typeface="Lucida Sans"/>
                <a:cs typeface="Lucida Sans"/>
              </a:rPr>
              <a:t>T</a:t>
            </a:r>
            <a:r>
              <a:rPr sz="800" spc="-50" dirty="0">
                <a:latin typeface="Lucida Sans"/>
                <a:cs typeface="Lucida Sans"/>
              </a:rPr>
              <a:t>imestamp</a:t>
            </a:r>
            <a:r>
              <a:rPr lang="en-US" sz="800" spc="-50" dirty="0">
                <a:latin typeface="Lucida Sans"/>
                <a:cs typeface="Lucida Sans"/>
              </a:rPr>
              <a:t>   </a:t>
            </a:r>
            <a:r>
              <a:rPr sz="800" spc="-50" dirty="0">
                <a:latin typeface="Lucida Sans"/>
                <a:cs typeface="Lucida Sans"/>
              </a:rPr>
              <a:t> </a:t>
            </a:r>
            <a:r>
              <a:rPr sz="800" spc="-10" dirty="0">
                <a:latin typeface="Lucida Sans"/>
                <a:cs typeface="Lucida Sans"/>
              </a:rPr>
              <a:t>PM2.5</a:t>
            </a:r>
            <a:r>
              <a:rPr sz="800" spc="215" dirty="0">
                <a:latin typeface="Lucida Sans"/>
                <a:cs typeface="Lucida Sans"/>
              </a:rPr>
              <a:t> </a:t>
            </a:r>
            <a:r>
              <a:rPr lang="en-US" sz="800" spc="215" dirty="0">
                <a:latin typeface="Lucida Sans"/>
                <a:cs typeface="Lucida Sans"/>
              </a:rPr>
              <a:t> </a:t>
            </a:r>
            <a:r>
              <a:rPr sz="800" spc="-5" dirty="0">
                <a:latin typeface="Lucida Sans"/>
                <a:cs typeface="Lucida Sans"/>
              </a:rPr>
              <a:t>PM10</a:t>
            </a:r>
            <a:endParaRPr sz="800" dirty="0">
              <a:latin typeface="Lucida Sans"/>
              <a:cs typeface="Lucida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4954" y="932586"/>
            <a:ext cx="3658235" cy="0"/>
          </a:xfrm>
          <a:custGeom>
            <a:avLst/>
            <a:gdLst/>
            <a:ahLst/>
            <a:cxnLst/>
            <a:rect l="l" t="t" r="r" b="b"/>
            <a:pathLst>
              <a:path w="3658235">
                <a:moveTo>
                  <a:pt x="0" y="0"/>
                </a:moveTo>
                <a:lnTo>
                  <a:pt x="3658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2228" y="941186"/>
            <a:ext cx="79375" cy="267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sz="800" spc="-85" dirty="0">
                <a:latin typeface="Lucida Sans"/>
                <a:cs typeface="Lucida Sans"/>
              </a:rPr>
              <a:t>1</a:t>
            </a:r>
            <a:endParaRPr sz="800">
              <a:latin typeface="Lucida Sans"/>
              <a:cs typeface="Lucida Sans"/>
            </a:endParaRPr>
          </a:p>
          <a:p>
            <a:pPr marL="12700">
              <a:lnSpc>
                <a:spcPts val="955"/>
              </a:lnSpc>
            </a:pPr>
            <a:r>
              <a:rPr sz="800" spc="-85" dirty="0">
                <a:latin typeface="Lucida Sans"/>
                <a:cs typeface="Lucida Sans"/>
              </a:rPr>
              <a:t>2</a:t>
            </a:r>
            <a:endParaRPr sz="800">
              <a:latin typeface="Lucida Sans"/>
              <a:cs typeface="Lucida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3565" y="941186"/>
            <a:ext cx="240665" cy="267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sz="800" spc="-85" dirty="0">
                <a:latin typeface="Lucida Sans"/>
                <a:cs typeface="Lucida Sans"/>
              </a:rPr>
              <a:t>2888</a:t>
            </a:r>
            <a:endParaRPr sz="800" dirty="0">
              <a:latin typeface="Lucida Sans"/>
              <a:cs typeface="Lucida Sans"/>
            </a:endParaRPr>
          </a:p>
          <a:p>
            <a:pPr marL="12700">
              <a:lnSpc>
                <a:spcPts val="955"/>
              </a:lnSpc>
            </a:pPr>
            <a:r>
              <a:rPr sz="800" spc="-85" dirty="0">
                <a:latin typeface="Lucida Sans"/>
                <a:cs typeface="Lucida Sans"/>
              </a:rPr>
              <a:t>3641</a:t>
            </a:r>
            <a:endParaRPr sz="800" dirty="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4940" y="941186"/>
            <a:ext cx="652145" cy="267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  <a:tabLst>
                <a:tab pos="393700" algn="l"/>
              </a:tabLst>
            </a:pPr>
            <a:r>
              <a:rPr sz="800" spc="-85" dirty="0">
                <a:latin typeface="Lucida Sans"/>
                <a:cs typeface="Lucida Sans"/>
              </a:rPr>
              <a:t>1453	</a:t>
            </a:r>
            <a:r>
              <a:rPr sz="800" spc="-70" dirty="0">
                <a:latin typeface="Lucida Sans"/>
                <a:cs typeface="Lucida Sans"/>
              </a:rPr>
              <a:t>42.71</a:t>
            </a:r>
            <a:endParaRPr sz="800" dirty="0">
              <a:latin typeface="Lucida Sans"/>
              <a:cs typeface="Lucida Sans"/>
            </a:endParaRPr>
          </a:p>
          <a:p>
            <a:pPr marL="12700">
              <a:lnSpc>
                <a:spcPts val="955"/>
              </a:lnSpc>
              <a:tabLst>
                <a:tab pos="393700" algn="l"/>
              </a:tabLst>
            </a:pPr>
            <a:r>
              <a:rPr sz="800" spc="-85" dirty="0">
                <a:latin typeface="Lucida Sans"/>
                <a:cs typeface="Lucida Sans"/>
              </a:rPr>
              <a:t>1837	</a:t>
            </a:r>
            <a:r>
              <a:rPr sz="800" spc="-70" dirty="0">
                <a:latin typeface="Lucida Sans"/>
                <a:cs typeface="Lucida Sans"/>
              </a:rPr>
              <a:t>42.69</a:t>
            </a:r>
            <a:endParaRPr sz="800" dirty="0">
              <a:latin typeface="Lucida Sans"/>
              <a:cs typeface="Lucida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35022" y="936542"/>
            <a:ext cx="1617345" cy="267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sz="800" spc="-70" dirty="0">
                <a:latin typeface="Lucida Sans"/>
                <a:cs typeface="Lucida Sans"/>
              </a:rPr>
              <a:t>23.28 </a:t>
            </a:r>
            <a:r>
              <a:rPr lang="en-US" sz="800" spc="-70" dirty="0">
                <a:latin typeface="Lucida Sans"/>
                <a:cs typeface="Lucida Sans"/>
              </a:rPr>
              <a:t>  </a:t>
            </a:r>
            <a:r>
              <a:rPr sz="800" spc="-60" dirty="0">
                <a:latin typeface="Lucida Sans"/>
                <a:cs typeface="Lucida Sans"/>
              </a:rPr>
              <a:t>2017-08-01T00:00:01</a:t>
            </a:r>
            <a:r>
              <a:rPr sz="800" spc="114" dirty="0">
                <a:latin typeface="Lucida Sans"/>
                <a:cs typeface="Lucida Sans"/>
              </a:rPr>
              <a:t> </a:t>
            </a:r>
            <a:r>
              <a:rPr sz="800" spc="-70" dirty="0">
                <a:latin typeface="Lucida Sans"/>
                <a:cs typeface="Lucida Sans"/>
              </a:rPr>
              <a:t>7.52</a:t>
            </a:r>
            <a:endParaRPr sz="800" dirty="0">
              <a:latin typeface="Lucida Sans"/>
              <a:cs typeface="Lucida Sans"/>
            </a:endParaRPr>
          </a:p>
          <a:p>
            <a:pPr marL="12700">
              <a:lnSpc>
                <a:spcPts val="955"/>
              </a:lnSpc>
            </a:pPr>
            <a:r>
              <a:rPr sz="800" spc="-70" dirty="0">
                <a:latin typeface="Lucida Sans"/>
                <a:cs typeface="Lucida Sans"/>
              </a:rPr>
              <a:t>23.36 </a:t>
            </a:r>
            <a:r>
              <a:rPr lang="en-US" sz="800" spc="-70" dirty="0">
                <a:latin typeface="Lucida Sans"/>
                <a:cs typeface="Lucida Sans"/>
              </a:rPr>
              <a:t>  </a:t>
            </a:r>
            <a:r>
              <a:rPr sz="800" spc="-60" dirty="0">
                <a:latin typeface="Lucida Sans"/>
                <a:cs typeface="Lucida Sans"/>
              </a:rPr>
              <a:t>2017-08-01T00:00:02</a:t>
            </a:r>
            <a:r>
              <a:rPr sz="800" spc="100" dirty="0">
                <a:latin typeface="Lucida Sans"/>
                <a:cs typeface="Lucida Sans"/>
              </a:rPr>
              <a:t> </a:t>
            </a:r>
            <a:r>
              <a:rPr sz="800" spc="-70" dirty="0">
                <a:latin typeface="Lucida Sans"/>
                <a:cs typeface="Lucida Sans"/>
              </a:rPr>
              <a:t>10.70</a:t>
            </a:r>
            <a:endParaRPr sz="800" dirty="0">
              <a:latin typeface="Lucida Sans"/>
              <a:cs typeface="Lucida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73134" y="936541"/>
            <a:ext cx="217170" cy="267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sz="800" spc="-70" dirty="0">
                <a:latin typeface="Lucida Sans"/>
                <a:cs typeface="Lucida Sans"/>
              </a:rPr>
              <a:t>6.48</a:t>
            </a:r>
            <a:endParaRPr sz="800" dirty="0">
              <a:latin typeface="Lucida Sans"/>
              <a:cs typeface="Lucida Sans"/>
            </a:endParaRPr>
          </a:p>
          <a:p>
            <a:pPr marL="12700">
              <a:lnSpc>
                <a:spcPts val="955"/>
              </a:lnSpc>
            </a:pPr>
            <a:r>
              <a:rPr sz="800" spc="-70" dirty="0">
                <a:latin typeface="Lucida Sans"/>
                <a:cs typeface="Lucida Sans"/>
              </a:rPr>
              <a:t>6.10</a:t>
            </a:r>
            <a:endParaRPr sz="800" dirty="0">
              <a:latin typeface="Lucida Sans"/>
              <a:cs typeface="Lucida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4954" y="1178039"/>
            <a:ext cx="3658235" cy="0"/>
          </a:xfrm>
          <a:custGeom>
            <a:avLst/>
            <a:gdLst/>
            <a:ahLst/>
            <a:cxnLst/>
            <a:rect l="l" t="t" r="r" b="b"/>
            <a:pathLst>
              <a:path w="3658235">
                <a:moveTo>
                  <a:pt x="0" y="0"/>
                </a:moveTo>
                <a:lnTo>
                  <a:pt x="3658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77591" y="1428005"/>
            <a:ext cx="2423428" cy="1730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5" dirty="0"/>
              <a:t>Final</a:t>
            </a:r>
            <a:r>
              <a:rPr spc="-40" dirty="0"/>
              <a:t> </a:t>
            </a:r>
            <a:r>
              <a:rPr spc="-15" dirty="0"/>
              <a:t>Project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135022" y="3351784"/>
            <a:ext cx="3378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0" dirty="0">
                <a:solidFill>
                  <a:srgbClr val="FFFFFF"/>
                </a:solidFill>
                <a:latin typeface="Lucida Sans"/>
                <a:cs typeface="Lucida Sans"/>
              </a:rPr>
              <a:t>Group</a:t>
            </a:r>
            <a:r>
              <a:rPr sz="600" spc="-3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600" spc="-65" dirty="0">
                <a:solidFill>
                  <a:srgbClr val="FFFFFF"/>
                </a:solidFill>
                <a:latin typeface="Lucida Sans"/>
                <a:cs typeface="Lucida Sans"/>
              </a:rPr>
              <a:t>10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0" dirty="0"/>
              <a:t>December</a:t>
            </a:r>
            <a:r>
              <a:rPr spc="-25" dirty="0"/>
              <a:t> </a:t>
            </a:r>
            <a:r>
              <a:rPr spc="-65" dirty="0"/>
              <a:t>2020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4</a:t>
            </a:fld>
            <a:r>
              <a:rPr spc="-65" dirty="0"/>
              <a:t> </a:t>
            </a:r>
            <a:r>
              <a:rPr spc="20" dirty="0"/>
              <a:t>/</a:t>
            </a:r>
            <a:r>
              <a:rPr spc="-90" dirty="0"/>
              <a:t> </a:t>
            </a:r>
            <a:r>
              <a:rPr spc="-65" dirty="0"/>
              <a:t>10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12544"/>
            <a:ext cx="3308985" cy="732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3333B2"/>
                </a:solidFill>
                <a:latin typeface="Calibri"/>
                <a:cs typeface="Calibri"/>
              </a:rPr>
              <a:t>Pollution </a:t>
            </a:r>
            <a:r>
              <a:rPr sz="1400" spc="45" dirty="0">
                <a:solidFill>
                  <a:srgbClr val="3333B2"/>
                </a:solidFill>
                <a:latin typeface="Calibri"/>
                <a:cs typeface="Calibri"/>
              </a:rPr>
              <a:t>Data</a:t>
            </a:r>
            <a:r>
              <a:rPr sz="1400" spc="-3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3333B2"/>
                </a:solidFill>
                <a:latin typeface="Calibri"/>
                <a:cs typeface="Calibri"/>
              </a:rPr>
              <a:t>Description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  <a:spcBef>
                <a:spcPts val="919"/>
              </a:spcBef>
            </a:pPr>
            <a:r>
              <a:rPr sz="1100" spc="-50" dirty="0">
                <a:latin typeface="+mn-ea"/>
                <a:cs typeface="Tahoma"/>
              </a:rPr>
              <a:t>Here </a:t>
            </a:r>
            <a:r>
              <a:rPr sz="1100" spc="-70" dirty="0">
                <a:latin typeface="+mn-ea"/>
                <a:cs typeface="Tahoma"/>
              </a:rPr>
              <a:t>are </a:t>
            </a:r>
            <a:r>
              <a:rPr sz="1100" spc="-60" dirty="0">
                <a:latin typeface="+mn-ea"/>
                <a:cs typeface="Tahoma"/>
              </a:rPr>
              <a:t>two </a:t>
            </a:r>
            <a:r>
              <a:rPr sz="1100" spc="-55" dirty="0">
                <a:latin typeface="+mn-ea"/>
                <a:cs typeface="Tahoma"/>
              </a:rPr>
              <a:t>videos </a:t>
            </a:r>
            <a:r>
              <a:rPr sz="1100" spc="-35" dirty="0">
                <a:latin typeface="+mn-ea"/>
                <a:cs typeface="Tahoma"/>
              </a:rPr>
              <a:t>of </a:t>
            </a:r>
            <a:r>
              <a:rPr sz="1100" spc="-40" dirty="0">
                <a:latin typeface="+mn-ea"/>
                <a:cs typeface="Tahoma"/>
              </a:rPr>
              <a:t>the </a:t>
            </a:r>
            <a:r>
              <a:rPr sz="1100" spc="-60" dirty="0">
                <a:latin typeface="+mn-ea"/>
                <a:cs typeface="Tahoma"/>
              </a:rPr>
              <a:t>change </a:t>
            </a:r>
            <a:r>
              <a:rPr sz="1100" spc="-35" dirty="0">
                <a:latin typeface="+mn-ea"/>
                <a:cs typeface="Tahoma"/>
              </a:rPr>
              <a:t>of </a:t>
            </a:r>
            <a:r>
              <a:rPr sz="1100" spc="20" dirty="0">
                <a:latin typeface="+mn-ea"/>
                <a:cs typeface="Tahoma"/>
              </a:rPr>
              <a:t>PM10 </a:t>
            </a:r>
            <a:r>
              <a:rPr sz="1100" spc="-50" dirty="0">
                <a:latin typeface="+mn-ea"/>
                <a:cs typeface="Tahoma"/>
              </a:rPr>
              <a:t>and</a:t>
            </a:r>
            <a:r>
              <a:rPr sz="1100" spc="20" dirty="0">
                <a:latin typeface="+mn-ea"/>
                <a:cs typeface="Tahoma"/>
              </a:rPr>
              <a:t> </a:t>
            </a:r>
            <a:r>
              <a:rPr sz="1100" dirty="0">
                <a:latin typeface="+mn-ea"/>
                <a:cs typeface="Tahoma"/>
              </a:rPr>
              <a:t>PM2.5.</a:t>
            </a:r>
          </a:p>
        </p:txBody>
      </p:sp>
      <p:sp>
        <p:nvSpPr>
          <p:cNvPr id="4" name="object 4"/>
          <p:cNvSpPr/>
          <p:nvPr/>
        </p:nvSpPr>
        <p:spPr>
          <a:xfrm>
            <a:off x="1578391" y="2467938"/>
            <a:ext cx="217170" cy="231775"/>
          </a:xfrm>
          <a:custGeom>
            <a:avLst/>
            <a:gdLst/>
            <a:ahLst/>
            <a:cxnLst/>
            <a:rect l="l" t="t" r="r" b="b"/>
            <a:pathLst>
              <a:path w="217169" h="231775">
                <a:moveTo>
                  <a:pt x="0" y="0"/>
                </a:moveTo>
                <a:lnTo>
                  <a:pt x="0" y="231270"/>
                </a:lnTo>
                <a:lnTo>
                  <a:pt x="216555" y="1062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5" dirty="0"/>
              <a:t>Final</a:t>
            </a:r>
            <a:r>
              <a:rPr spc="-40" dirty="0"/>
              <a:t> </a:t>
            </a:r>
            <a:r>
              <a:rPr spc="-15" dirty="0"/>
              <a:t>Project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35022" y="3351784"/>
            <a:ext cx="3378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0" dirty="0">
                <a:solidFill>
                  <a:srgbClr val="FFFFFF"/>
                </a:solidFill>
                <a:latin typeface="Lucida Sans"/>
                <a:cs typeface="Lucida Sans"/>
              </a:rPr>
              <a:t>Group</a:t>
            </a:r>
            <a:r>
              <a:rPr sz="600" spc="-3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600" spc="-65" dirty="0">
                <a:solidFill>
                  <a:srgbClr val="FFFFFF"/>
                </a:solidFill>
                <a:latin typeface="Lucida Sans"/>
                <a:cs typeface="Lucida Sans"/>
              </a:rPr>
              <a:t>10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0" dirty="0"/>
              <a:t>December</a:t>
            </a:r>
            <a:r>
              <a:rPr spc="-25" dirty="0"/>
              <a:t> </a:t>
            </a:r>
            <a:r>
              <a:rPr spc="-65" dirty="0"/>
              <a:t>2020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5</a:t>
            </a:fld>
            <a:r>
              <a:rPr spc="-65" dirty="0"/>
              <a:t> </a:t>
            </a:r>
            <a:r>
              <a:rPr spc="20" dirty="0"/>
              <a:t>/</a:t>
            </a:r>
            <a:r>
              <a:rPr spc="-90" dirty="0"/>
              <a:t> </a:t>
            </a:r>
            <a:r>
              <a:rPr spc="-65" dirty="0"/>
              <a:t>10</a:t>
            </a:r>
          </a:p>
        </p:txBody>
      </p:sp>
      <p:pic>
        <p:nvPicPr>
          <p:cNvPr id="12" name="pm10">
            <a:hlinkClick r:id="" action="ppaction://media"/>
            <a:extLst>
              <a:ext uri="{FF2B5EF4-FFF2-40B4-BE49-F238E27FC236}">
                <a16:creationId xmlns:a16="http://schemas.microsoft.com/office/drawing/2014/main" id="{44F2558E-B59A-4C1B-ACE4-DB73E89CADA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3540" y="1016697"/>
            <a:ext cx="2231510" cy="2231510"/>
          </a:xfrm>
          <a:prstGeom prst="rect">
            <a:avLst/>
          </a:prstGeom>
        </p:spPr>
      </p:pic>
      <p:pic>
        <p:nvPicPr>
          <p:cNvPr id="13" name="pm2.5">
            <a:hlinkClick r:id="" action="ppaction://media"/>
            <a:extLst>
              <a:ext uri="{FF2B5EF4-FFF2-40B4-BE49-F238E27FC236}">
                <a16:creationId xmlns:a16="http://schemas.microsoft.com/office/drawing/2014/main" id="{22402498-5E02-4875-94C1-A3CBDC009C00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028089" y="1017790"/>
            <a:ext cx="2231510" cy="223151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0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40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Climate </a:t>
            </a:r>
            <a:r>
              <a:rPr spc="45" dirty="0"/>
              <a:t>Data</a:t>
            </a:r>
            <a:r>
              <a:rPr spc="-80" dirty="0"/>
              <a:t> </a:t>
            </a:r>
            <a:r>
              <a:rPr spc="5" dirty="0"/>
              <a:t>Description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40029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456576"/>
            <a:ext cx="20751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5" dirty="0">
                <a:latin typeface="Tahoma"/>
                <a:cs typeface="Tahoma"/>
              </a:rPr>
              <a:t>A </a:t>
            </a:r>
            <a:r>
              <a:rPr sz="1100" spc="-50" dirty="0">
                <a:latin typeface="Tahoma"/>
                <a:cs typeface="Tahoma"/>
              </a:rPr>
              <a:t>glance </a:t>
            </a:r>
            <a:r>
              <a:rPr sz="1100" spc="-15" dirty="0">
                <a:latin typeface="Tahoma"/>
                <a:cs typeface="Tahoma"/>
              </a:rPr>
              <a:t>at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20" dirty="0">
                <a:latin typeface="Tahoma"/>
                <a:cs typeface="Tahoma"/>
              </a:rPr>
              <a:t>pollution </a:t>
            </a:r>
            <a:r>
              <a:rPr sz="1100" spc="-35" dirty="0">
                <a:latin typeface="Tahoma"/>
                <a:cs typeface="Tahoma"/>
              </a:rPr>
              <a:t>data</a:t>
            </a:r>
            <a:r>
              <a:rPr sz="1100" spc="1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sets.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0466" y="706882"/>
            <a:ext cx="4047490" cy="0"/>
          </a:xfrm>
          <a:custGeom>
            <a:avLst/>
            <a:gdLst/>
            <a:ahLst/>
            <a:cxnLst/>
            <a:rect l="l" t="t" r="r" b="b"/>
            <a:pathLst>
              <a:path w="4047490">
                <a:moveTo>
                  <a:pt x="0" y="0"/>
                </a:moveTo>
                <a:lnTo>
                  <a:pt x="40470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834838"/>
              </p:ext>
            </p:extLst>
          </p:nvPr>
        </p:nvGraphicFramePr>
        <p:xfrm>
          <a:off x="280466" y="791032"/>
          <a:ext cx="4048124" cy="2865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8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912">
                <a:tc>
                  <a:txBody>
                    <a:bodyPr/>
                    <a:lstStyle/>
                    <a:p>
                      <a:pPr marL="10795">
                        <a:lnSpc>
                          <a:spcPts val="844"/>
                        </a:lnSpc>
                      </a:pPr>
                      <a:r>
                        <a:rPr sz="800" dirty="0">
                          <a:latin typeface="Lucida Sans"/>
                          <a:cs typeface="Lucida Sans"/>
                        </a:rPr>
                        <a:t>1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844"/>
                        </a:lnSpc>
                      </a:pPr>
                      <a:r>
                        <a:rPr sz="800" spc="-85" dirty="0">
                          <a:latin typeface="Lucida Sans"/>
                          <a:cs typeface="Lucida Sans"/>
                        </a:rPr>
                        <a:t>2266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844"/>
                        </a:lnSpc>
                      </a:pPr>
                      <a:r>
                        <a:rPr sz="800" spc="-85" dirty="0">
                          <a:latin typeface="Lucida Sans"/>
                          <a:cs typeface="Lucida Sans"/>
                        </a:rPr>
                        <a:t>1140</a:t>
                      </a:r>
                      <a:r>
                        <a:rPr sz="800" spc="-6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en-US" sz="800" spc="-65" dirty="0">
                          <a:latin typeface="Lucida Sans"/>
                          <a:cs typeface="Lucida Sans"/>
                        </a:rPr>
                        <a:t>    </a:t>
                      </a:r>
                      <a:r>
                        <a:rPr sz="800" spc="-70" dirty="0">
                          <a:latin typeface="Lucida Sans"/>
                          <a:cs typeface="Lucida Sans"/>
                        </a:rPr>
                        <a:t>42.74</a:t>
                      </a:r>
                      <a:endParaRPr sz="800" dirty="0">
                        <a:latin typeface="Lucida Sans"/>
                        <a:cs typeface="Lucida Sans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844"/>
                        </a:lnSpc>
                      </a:pPr>
                      <a:r>
                        <a:rPr sz="800" spc="-70" dirty="0">
                          <a:latin typeface="Lucida Sans"/>
                          <a:cs typeface="Lucida Sans"/>
                        </a:rPr>
                        <a:t>23.27 </a:t>
                      </a:r>
                      <a:r>
                        <a:rPr lang="en-US" sz="800" spc="-70" dirty="0">
                          <a:latin typeface="Lucida Sans"/>
                          <a:cs typeface="Lucida Sans"/>
                        </a:rPr>
                        <a:t>   </a:t>
                      </a:r>
                      <a:r>
                        <a:rPr sz="800" spc="-60" dirty="0">
                          <a:latin typeface="Lucida Sans"/>
                          <a:cs typeface="Lucida Sans"/>
                        </a:rPr>
                        <a:t>2017-07-01T00:00:07</a:t>
                      </a:r>
                      <a:r>
                        <a:rPr sz="800" spc="-11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spc="-75" dirty="0">
                          <a:latin typeface="Lucida Sans"/>
                          <a:cs typeface="Lucida Sans"/>
                        </a:rPr>
                        <a:t>95270.27</a:t>
                      </a:r>
                      <a:endParaRPr sz="800" dirty="0">
                        <a:latin typeface="Lucida Sans"/>
                        <a:cs typeface="Lucida Sans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ts val="844"/>
                        </a:lnSpc>
                      </a:pPr>
                      <a:r>
                        <a:rPr sz="800" spc="-5" dirty="0">
                          <a:latin typeface="Lucida Sans"/>
                          <a:cs typeface="Lucida Sans"/>
                        </a:rPr>
                        <a:t>2</a:t>
                      </a:r>
                      <a:r>
                        <a:rPr sz="800" dirty="0">
                          <a:latin typeface="Lucida Sans"/>
                          <a:cs typeface="Lucida Sans"/>
                        </a:rPr>
                        <a:t>3.46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844"/>
                        </a:lnSpc>
                      </a:pPr>
                      <a:r>
                        <a:rPr sz="800" dirty="0">
                          <a:latin typeface="Lucida Sans"/>
                          <a:cs typeface="Lucida Sans"/>
                        </a:rPr>
                        <a:t>62.48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553">
                <a:tc>
                  <a:txBody>
                    <a:bodyPr/>
                    <a:lstStyle/>
                    <a:p>
                      <a:pPr marL="10795">
                        <a:lnSpc>
                          <a:spcPts val="835"/>
                        </a:lnSpc>
                      </a:pPr>
                      <a:r>
                        <a:rPr sz="800" dirty="0">
                          <a:latin typeface="Lucida Sans"/>
                          <a:cs typeface="Lucida Sans"/>
                        </a:rPr>
                        <a:t>2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835"/>
                        </a:lnSpc>
                      </a:pPr>
                      <a:r>
                        <a:rPr sz="800" spc="-85" dirty="0">
                          <a:latin typeface="Lucida Sans"/>
                          <a:cs typeface="Lucida Sans"/>
                        </a:rPr>
                        <a:t>2292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835"/>
                        </a:lnSpc>
                      </a:pPr>
                      <a:r>
                        <a:rPr sz="800" spc="-85" dirty="0">
                          <a:latin typeface="Lucida Sans"/>
                          <a:cs typeface="Lucida Sans"/>
                        </a:rPr>
                        <a:t>1154</a:t>
                      </a:r>
                      <a:r>
                        <a:rPr sz="800" spc="-6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en-US" sz="800" spc="-65" dirty="0">
                          <a:latin typeface="Lucida Sans"/>
                          <a:cs typeface="Lucida Sans"/>
                        </a:rPr>
                        <a:t>    </a:t>
                      </a:r>
                      <a:r>
                        <a:rPr sz="800" spc="-70" dirty="0">
                          <a:latin typeface="Lucida Sans"/>
                          <a:cs typeface="Lucida Sans"/>
                        </a:rPr>
                        <a:t>42.66</a:t>
                      </a:r>
                      <a:endParaRPr sz="800" dirty="0">
                        <a:latin typeface="Lucida Sans"/>
                        <a:cs typeface="Lucida Sans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835"/>
                        </a:lnSpc>
                      </a:pPr>
                      <a:r>
                        <a:rPr sz="800" spc="-70" dirty="0">
                          <a:latin typeface="Lucida Sans"/>
                          <a:cs typeface="Lucida Sans"/>
                        </a:rPr>
                        <a:t>23.27 </a:t>
                      </a:r>
                      <a:r>
                        <a:rPr lang="en-US" sz="800" spc="-70" dirty="0">
                          <a:latin typeface="Lucida Sans"/>
                          <a:cs typeface="Lucida Sans"/>
                        </a:rPr>
                        <a:t>   </a:t>
                      </a:r>
                      <a:r>
                        <a:rPr sz="800" spc="-60" dirty="0">
                          <a:latin typeface="Lucida Sans"/>
                          <a:cs typeface="Lucida Sans"/>
                        </a:rPr>
                        <a:t>2017-07-01T00:00:08</a:t>
                      </a:r>
                      <a:r>
                        <a:rPr sz="800" spc="-11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spc="-75" dirty="0">
                          <a:latin typeface="Lucida Sans"/>
                          <a:cs typeface="Lucida Sans"/>
                        </a:rPr>
                        <a:t>94355.83</a:t>
                      </a:r>
                      <a:endParaRPr sz="800" dirty="0">
                        <a:latin typeface="Lucida Sans"/>
                        <a:cs typeface="Lucida Sans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ts val="835"/>
                        </a:lnSpc>
                      </a:pPr>
                      <a:r>
                        <a:rPr sz="800" spc="-5" dirty="0">
                          <a:latin typeface="Lucida Sans"/>
                          <a:cs typeface="Lucida Sans"/>
                        </a:rPr>
                        <a:t>2</a:t>
                      </a:r>
                      <a:r>
                        <a:rPr sz="800" dirty="0">
                          <a:latin typeface="Lucida Sans"/>
                          <a:cs typeface="Lucida Sans"/>
                        </a:rPr>
                        <a:t>3.06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835"/>
                        </a:lnSpc>
                      </a:pPr>
                      <a:r>
                        <a:rPr sz="800" dirty="0">
                          <a:latin typeface="Lucida Sans"/>
                          <a:cs typeface="Lucida Sans"/>
                        </a:rPr>
                        <a:t>59.46</a:t>
                      </a: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53936" y="679639"/>
            <a:ext cx="1652714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800" spc="-75" dirty="0">
                <a:latin typeface="+mn-ea"/>
                <a:cs typeface="Lucida Sans"/>
              </a:rPr>
              <a:t>     </a:t>
            </a:r>
            <a:r>
              <a:rPr sz="800" spc="-75" dirty="0">
                <a:latin typeface="+mn-ea"/>
                <a:cs typeface="Lucida Sans"/>
              </a:rPr>
              <a:t>senso</a:t>
            </a:r>
            <a:r>
              <a:rPr lang="en-US" sz="800" spc="-75" dirty="0">
                <a:latin typeface="+mn-ea"/>
                <a:cs typeface="Lucida Sans"/>
              </a:rPr>
              <a:t>r</a:t>
            </a:r>
            <a:r>
              <a:rPr sz="800" spc="-75" dirty="0">
                <a:latin typeface="+mn-ea"/>
                <a:cs typeface="Lucida Sans"/>
              </a:rPr>
              <a:t> </a:t>
            </a:r>
            <a:r>
              <a:rPr sz="800" spc="-50" dirty="0">
                <a:latin typeface="+mn-ea"/>
                <a:cs typeface="Lucida Sans"/>
              </a:rPr>
              <a:t>id </a:t>
            </a:r>
            <a:r>
              <a:rPr lang="en-US" sz="800" spc="-50" dirty="0">
                <a:latin typeface="+mn-ea"/>
                <a:cs typeface="Lucida Sans"/>
              </a:rPr>
              <a:t>    </a:t>
            </a:r>
            <a:r>
              <a:rPr sz="800" spc="-40" dirty="0">
                <a:latin typeface="+mn-ea"/>
                <a:cs typeface="Lucida Sans"/>
              </a:rPr>
              <a:t>location </a:t>
            </a:r>
            <a:r>
              <a:rPr lang="en-US" sz="800" spc="-40" dirty="0">
                <a:latin typeface="+mn-ea"/>
                <a:cs typeface="Lucida Sans"/>
              </a:rPr>
              <a:t> </a:t>
            </a:r>
            <a:r>
              <a:rPr sz="800" spc="-35" dirty="0">
                <a:latin typeface="+mn-ea"/>
                <a:cs typeface="Lucida Sans"/>
              </a:rPr>
              <a:t>latitude</a:t>
            </a:r>
            <a:r>
              <a:rPr sz="800" spc="-50" dirty="0">
                <a:latin typeface="+mn-ea"/>
                <a:cs typeface="Lucida Sans"/>
              </a:rPr>
              <a:t> </a:t>
            </a:r>
            <a:r>
              <a:rPr lang="en-US" sz="800" spc="-50" dirty="0">
                <a:latin typeface="+mn-ea"/>
                <a:cs typeface="Lucida Sans"/>
              </a:rPr>
              <a:t>  </a:t>
            </a:r>
            <a:r>
              <a:rPr sz="800" spc="-55" dirty="0">
                <a:latin typeface="+mn-ea"/>
                <a:cs typeface="Lucida Sans"/>
              </a:rPr>
              <a:t>longitude</a:t>
            </a:r>
            <a:endParaRPr sz="800" dirty="0">
              <a:latin typeface="+mn-ea"/>
              <a:cs typeface="Lucida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05050" y="679639"/>
            <a:ext cx="2198193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Lucida Sans"/>
                <a:cs typeface="Lucida Sans"/>
              </a:rPr>
              <a:t>timestamp </a:t>
            </a:r>
            <a:r>
              <a:rPr lang="en-US" sz="800" spc="-50" dirty="0">
                <a:latin typeface="Lucida Sans"/>
                <a:cs typeface="Lucida Sans"/>
              </a:rPr>
              <a:t>      </a:t>
            </a:r>
            <a:r>
              <a:rPr sz="800" spc="-70" dirty="0">
                <a:latin typeface="Lucida Sans"/>
                <a:cs typeface="Lucida Sans"/>
              </a:rPr>
              <a:t>pressure </a:t>
            </a:r>
            <a:r>
              <a:rPr lang="en-US" sz="800" spc="-70" dirty="0">
                <a:latin typeface="Lucida Sans"/>
                <a:cs typeface="Lucida Sans"/>
              </a:rPr>
              <a:t>     </a:t>
            </a:r>
            <a:r>
              <a:rPr sz="800" spc="-45" dirty="0">
                <a:latin typeface="Lucida Sans"/>
                <a:cs typeface="Lucida Sans"/>
              </a:rPr>
              <a:t>temperature</a:t>
            </a:r>
            <a:r>
              <a:rPr sz="800" spc="-145" dirty="0">
                <a:latin typeface="Lucida Sans"/>
                <a:cs typeface="Lucida Sans"/>
              </a:rPr>
              <a:t> </a:t>
            </a:r>
            <a:r>
              <a:rPr lang="en-US" sz="800" spc="-145" dirty="0">
                <a:latin typeface="Lucida Sans"/>
                <a:cs typeface="Lucida Sans"/>
              </a:rPr>
              <a:t>  </a:t>
            </a:r>
            <a:r>
              <a:rPr sz="800" spc="-50" dirty="0">
                <a:latin typeface="Lucida Sans"/>
                <a:cs typeface="Lucida Sans"/>
              </a:rPr>
              <a:t>humidity</a:t>
            </a:r>
            <a:endParaRPr sz="800" dirty="0">
              <a:latin typeface="Lucida Sans"/>
              <a:cs typeface="Lucida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4936" y="1213807"/>
            <a:ext cx="1751996" cy="1002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51097" y="1213807"/>
            <a:ext cx="1751996" cy="10021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04010" y="2250643"/>
            <a:ext cx="1799996" cy="10439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5" dirty="0"/>
              <a:t>Final</a:t>
            </a:r>
            <a:r>
              <a:rPr spc="-40" dirty="0"/>
              <a:t> </a:t>
            </a:r>
            <a:r>
              <a:rPr spc="-15" dirty="0"/>
              <a:t>Project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135022" y="3351784"/>
            <a:ext cx="3378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0" dirty="0">
                <a:solidFill>
                  <a:srgbClr val="FFFFFF"/>
                </a:solidFill>
                <a:latin typeface="Lucida Sans"/>
                <a:cs typeface="Lucida Sans"/>
              </a:rPr>
              <a:t>Group</a:t>
            </a:r>
            <a:r>
              <a:rPr sz="600" spc="-3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600" spc="-65" dirty="0">
                <a:solidFill>
                  <a:srgbClr val="FFFFFF"/>
                </a:solidFill>
                <a:latin typeface="Lucida Sans"/>
                <a:cs typeface="Lucida Sans"/>
              </a:rPr>
              <a:t>10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0" dirty="0"/>
              <a:t>December</a:t>
            </a:r>
            <a:r>
              <a:rPr spc="-25" dirty="0"/>
              <a:t> </a:t>
            </a:r>
            <a:r>
              <a:rPr spc="-65" dirty="0"/>
              <a:t>2020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6</a:t>
            </a:fld>
            <a:r>
              <a:rPr spc="-65" dirty="0"/>
              <a:t> </a:t>
            </a:r>
            <a:r>
              <a:rPr spc="20" dirty="0"/>
              <a:t>/</a:t>
            </a:r>
            <a:r>
              <a:rPr spc="-90" dirty="0"/>
              <a:t> </a:t>
            </a:r>
            <a:r>
              <a:rPr spc="-65" dirty="0"/>
              <a:t>10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212544"/>
            <a:ext cx="13874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5" dirty="0"/>
              <a:t>Statistical</a:t>
            </a:r>
            <a:r>
              <a:rPr spc="110" dirty="0"/>
              <a:t> </a:t>
            </a:r>
            <a:r>
              <a:rPr spc="-5" dirty="0"/>
              <a:t>analysis</a:t>
            </a:r>
          </a:p>
        </p:txBody>
      </p:sp>
      <p:sp>
        <p:nvSpPr>
          <p:cNvPr id="3" name="object 3"/>
          <p:cNvSpPr/>
          <p:nvPr/>
        </p:nvSpPr>
        <p:spPr>
          <a:xfrm>
            <a:off x="247650" y="51117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0050" y="466755"/>
            <a:ext cx="407924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30" dirty="0">
                <a:latin typeface="+mn-ea"/>
                <a:cs typeface="Tahoma"/>
              </a:rPr>
              <a:t>According </a:t>
            </a:r>
            <a:r>
              <a:rPr sz="1100" spc="-15" dirty="0">
                <a:latin typeface="+mn-ea"/>
                <a:cs typeface="Tahoma"/>
              </a:rPr>
              <a:t>to </a:t>
            </a:r>
            <a:r>
              <a:rPr sz="1100" spc="-40" dirty="0">
                <a:latin typeface="+mn-ea"/>
                <a:cs typeface="Tahoma"/>
              </a:rPr>
              <a:t>the </a:t>
            </a:r>
            <a:r>
              <a:rPr sz="1100" spc="-30" dirty="0">
                <a:latin typeface="+mn-ea"/>
                <a:cs typeface="Tahoma"/>
              </a:rPr>
              <a:t>plots </a:t>
            </a:r>
            <a:r>
              <a:rPr sz="1100" spc="-50" dirty="0">
                <a:latin typeface="+mn-ea"/>
                <a:cs typeface="Tahoma"/>
              </a:rPr>
              <a:t>above, </a:t>
            </a:r>
            <a:r>
              <a:rPr sz="1100" spc="-105" dirty="0">
                <a:latin typeface="+mn-ea"/>
                <a:cs typeface="Tahoma"/>
              </a:rPr>
              <a:t>we </a:t>
            </a:r>
            <a:r>
              <a:rPr sz="1100" spc="-30" dirty="0">
                <a:latin typeface="+mn-ea"/>
                <a:cs typeface="Tahoma"/>
              </a:rPr>
              <a:t>find </a:t>
            </a:r>
            <a:r>
              <a:rPr sz="1100" spc="-15" dirty="0">
                <a:latin typeface="+mn-ea"/>
                <a:cs typeface="Tahoma"/>
              </a:rPr>
              <a:t>that </a:t>
            </a:r>
            <a:r>
              <a:rPr sz="1100" spc="-40" dirty="0">
                <a:latin typeface="+mn-ea"/>
                <a:cs typeface="Tahoma"/>
              </a:rPr>
              <a:t>the </a:t>
            </a:r>
            <a:r>
              <a:rPr sz="1100" spc="-20" dirty="0">
                <a:latin typeface="+mn-ea"/>
                <a:cs typeface="Tahoma"/>
              </a:rPr>
              <a:t>pollution plot </a:t>
            </a:r>
            <a:r>
              <a:rPr sz="1100" spc="-35" dirty="0">
                <a:latin typeface="+mn-ea"/>
                <a:cs typeface="Tahoma"/>
              </a:rPr>
              <a:t>is </a:t>
            </a:r>
            <a:r>
              <a:rPr sz="1100" spc="-55" dirty="0">
                <a:latin typeface="+mn-ea"/>
                <a:cs typeface="Tahoma"/>
              </a:rPr>
              <a:t>a  </a:t>
            </a:r>
            <a:r>
              <a:rPr sz="1100" spc="-60" dirty="0">
                <a:latin typeface="+mn-ea"/>
                <a:cs typeface="Tahoma"/>
              </a:rPr>
              <a:t>seasonal </a:t>
            </a:r>
            <a:r>
              <a:rPr sz="1100" spc="-20" dirty="0">
                <a:latin typeface="+mn-ea"/>
                <a:cs typeface="Tahoma"/>
              </a:rPr>
              <a:t>plot </a:t>
            </a:r>
            <a:r>
              <a:rPr sz="1100" spc="-40" dirty="0">
                <a:latin typeface="+mn-ea"/>
                <a:cs typeface="Tahoma"/>
              </a:rPr>
              <a:t>which </a:t>
            </a:r>
            <a:r>
              <a:rPr sz="1100" spc="-35" dirty="0">
                <a:latin typeface="+mn-ea"/>
                <a:cs typeface="Tahoma"/>
              </a:rPr>
              <a:t>contains </a:t>
            </a:r>
            <a:r>
              <a:rPr sz="1100" spc="-60" dirty="0">
                <a:latin typeface="+mn-ea"/>
                <a:cs typeface="Tahoma"/>
              </a:rPr>
              <a:t>two </a:t>
            </a:r>
            <a:r>
              <a:rPr sz="1100" spc="-55" dirty="0">
                <a:latin typeface="+mn-ea"/>
                <a:cs typeface="Tahoma"/>
              </a:rPr>
              <a:t>peaks </a:t>
            </a:r>
            <a:r>
              <a:rPr sz="1100" spc="-25" dirty="0">
                <a:latin typeface="+mn-ea"/>
                <a:cs typeface="Tahoma"/>
              </a:rPr>
              <a:t>in </a:t>
            </a:r>
            <a:r>
              <a:rPr sz="1100" spc="-40" dirty="0">
                <a:latin typeface="+mn-ea"/>
                <a:cs typeface="Tahoma"/>
              </a:rPr>
              <a:t>the </a:t>
            </a:r>
            <a:r>
              <a:rPr sz="1100" spc="-35" dirty="0">
                <a:latin typeface="+mn-ea"/>
                <a:cs typeface="Tahoma"/>
              </a:rPr>
              <a:t>winter </a:t>
            </a:r>
            <a:r>
              <a:rPr sz="1100" spc="-40" dirty="0">
                <a:latin typeface="+mn-ea"/>
                <a:cs typeface="Tahoma"/>
              </a:rPr>
              <a:t>month</a:t>
            </a:r>
            <a:r>
              <a:rPr lang="en-US" sz="1100" spc="-40" dirty="0">
                <a:latin typeface="+mn-ea"/>
                <a:cs typeface="Tahoma"/>
              </a:rPr>
              <a:t>, which are November, December and January.</a:t>
            </a:r>
            <a:r>
              <a:rPr sz="1100" spc="-40" dirty="0">
                <a:latin typeface="+mn-ea"/>
                <a:cs typeface="Tahoma"/>
              </a:rPr>
              <a:t>. </a:t>
            </a:r>
            <a:r>
              <a:rPr sz="1100" spc="-35" dirty="0">
                <a:latin typeface="+mn-ea"/>
                <a:cs typeface="Tahoma"/>
              </a:rPr>
              <a:t>So, </a:t>
            </a:r>
            <a:r>
              <a:rPr sz="1100" spc="-40" dirty="0">
                <a:latin typeface="+mn-ea"/>
                <a:cs typeface="Tahoma"/>
              </a:rPr>
              <a:t>from  </a:t>
            </a:r>
            <a:r>
              <a:rPr sz="1100" spc="-35" dirty="0">
                <a:latin typeface="+mn-ea"/>
                <a:cs typeface="Tahoma"/>
              </a:rPr>
              <a:t>following </a:t>
            </a:r>
            <a:r>
              <a:rPr sz="1100" spc="-50" dirty="0">
                <a:latin typeface="+mn-ea"/>
                <a:cs typeface="Tahoma"/>
              </a:rPr>
              <a:t>box </a:t>
            </a:r>
            <a:r>
              <a:rPr sz="1100" spc="-30" dirty="0">
                <a:latin typeface="+mn-ea"/>
                <a:cs typeface="Tahoma"/>
              </a:rPr>
              <a:t>plots </a:t>
            </a:r>
            <a:r>
              <a:rPr sz="1100" spc="-50" dirty="0">
                <a:latin typeface="+mn-ea"/>
                <a:cs typeface="Tahoma"/>
              </a:rPr>
              <a:t>and p-value </a:t>
            </a:r>
            <a:r>
              <a:rPr sz="1100" spc="-40" dirty="0">
                <a:latin typeface="+mn-ea"/>
                <a:cs typeface="Tahoma"/>
              </a:rPr>
              <a:t>from </a:t>
            </a:r>
            <a:r>
              <a:rPr sz="1100" spc="-25" dirty="0">
                <a:latin typeface="+mn-ea"/>
                <a:cs typeface="Tahoma"/>
              </a:rPr>
              <a:t>t-test, </a:t>
            </a:r>
            <a:r>
              <a:rPr sz="1100" spc="-40" dirty="0">
                <a:latin typeface="+mn-ea"/>
                <a:cs typeface="Tahoma"/>
              </a:rPr>
              <a:t>winter </a:t>
            </a:r>
            <a:r>
              <a:rPr sz="1100" spc="-35" dirty="0">
                <a:latin typeface="+mn-ea"/>
                <a:cs typeface="Tahoma"/>
              </a:rPr>
              <a:t>is </a:t>
            </a:r>
            <a:r>
              <a:rPr sz="1100" spc="-55" dirty="0">
                <a:latin typeface="+mn-ea"/>
                <a:cs typeface="Tahoma"/>
              </a:rPr>
              <a:t>a </a:t>
            </a:r>
            <a:r>
              <a:rPr sz="1100" spc="-30" dirty="0">
                <a:latin typeface="+mn-ea"/>
                <a:cs typeface="Tahoma"/>
              </a:rPr>
              <a:t>time </a:t>
            </a:r>
            <a:r>
              <a:rPr sz="1100" spc="-40" dirty="0">
                <a:latin typeface="+mn-ea"/>
                <a:cs typeface="Tahoma"/>
              </a:rPr>
              <a:t>which the  </a:t>
            </a:r>
            <a:r>
              <a:rPr sz="1100" spc="-20" dirty="0">
                <a:latin typeface="+mn-ea"/>
                <a:cs typeface="Tahoma"/>
              </a:rPr>
              <a:t>pollution </a:t>
            </a:r>
            <a:r>
              <a:rPr sz="1100" spc="-35" dirty="0">
                <a:latin typeface="+mn-ea"/>
                <a:cs typeface="Tahoma"/>
              </a:rPr>
              <a:t>is </a:t>
            </a:r>
            <a:r>
              <a:rPr sz="1100" spc="-65" dirty="0">
                <a:latin typeface="+mn-ea"/>
                <a:cs typeface="Tahoma"/>
              </a:rPr>
              <a:t>so</a:t>
            </a:r>
            <a:r>
              <a:rPr sz="1100" spc="105" dirty="0">
                <a:latin typeface="+mn-ea"/>
                <a:cs typeface="Tahoma"/>
              </a:rPr>
              <a:t> </a:t>
            </a:r>
            <a:r>
              <a:rPr sz="1100" spc="-70" dirty="0">
                <a:latin typeface="+mn-ea"/>
                <a:cs typeface="Tahoma"/>
              </a:rPr>
              <a:t>heavy.</a:t>
            </a:r>
            <a:endParaRPr sz="1100" dirty="0">
              <a:latin typeface="+mn-e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2915" y="1205250"/>
            <a:ext cx="1751996" cy="13928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20484" y="1205250"/>
            <a:ext cx="1751996" cy="13928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5" dirty="0"/>
              <a:t>Final</a:t>
            </a:r>
            <a:r>
              <a:rPr spc="-40" dirty="0"/>
              <a:t> </a:t>
            </a:r>
            <a:r>
              <a:rPr spc="-15" dirty="0"/>
              <a:t>Project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35022" y="3351784"/>
            <a:ext cx="3378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0" dirty="0">
                <a:solidFill>
                  <a:srgbClr val="FFFFFF"/>
                </a:solidFill>
                <a:latin typeface="Lucida Sans"/>
                <a:cs typeface="Lucida Sans"/>
              </a:rPr>
              <a:t>Group</a:t>
            </a:r>
            <a:r>
              <a:rPr sz="600" spc="-3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600" spc="-65" dirty="0">
                <a:solidFill>
                  <a:srgbClr val="FFFFFF"/>
                </a:solidFill>
                <a:latin typeface="Lucida Sans"/>
                <a:cs typeface="Lucida Sans"/>
              </a:rPr>
              <a:t>10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0" dirty="0"/>
              <a:t>December</a:t>
            </a:r>
            <a:r>
              <a:rPr spc="-25" dirty="0"/>
              <a:t> </a:t>
            </a:r>
            <a:r>
              <a:rPr spc="-65" dirty="0"/>
              <a:t>2020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7</a:t>
            </a:fld>
            <a:r>
              <a:rPr spc="-65" dirty="0"/>
              <a:t> </a:t>
            </a:r>
            <a:r>
              <a:rPr spc="20" dirty="0"/>
              <a:t>/</a:t>
            </a:r>
            <a:r>
              <a:rPr spc="-90" dirty="0"/>
              <a:t> </a:t>
            </a:r>
            <a:r>
              <a:rPr spc="-65" dirty="0"/>
              <a:t>10</a:t>
            </a:r>
          </a:p>
        </p:txBody>
      </p:sp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02CC2A2E-1D90-4849-A9DA-E812317E7D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2" y="2617852"/>
            <a:ext cx="3635448" cy="62612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212544"/>
            <a:ext cx="13874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5" dirty="0"/>
              <a:t>Statistical</a:t>
            </a:r>
            <a:r>
              <a:rPr spc="110" dirty="0"/>
              <a:t> </a:t>
            </a:r>
            <a:r>
              <a:rPr spc="-5" dirty="0"/>
              <a:t>analysis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7612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492669"/>
            <a:ext cx="4043045" cy="3443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25" dirty="0">
                <a:latin typeface="+mn-ea"/>
                <a:cs typeface="Tahoma"/>
              </a:rPr>
              <a:t>More </a:t>
            </a:r>
            <a:r>
              <a:rPr sz="1100" spc="-55" dirty="0">
                <a:latin typeface="+mn-ea"/>
                <a:cs typeface="Tahoma"/>
              </a:rPr>
              <a:t>precisely, </a:t>
            </a:r>
            <a:r>
              <a:rPr sz="1100" spc="-40" dirty="0">
                <a:latin typeface="+mn-ea"/>
                <a:cs typeface="Tahoma"/>
              </a:rPr>
              <a:t>the </a:t>
            </a:r>
            <a:r>
              <a:rPr sz="1100" spc="-35" dirty="0">
                <a:latin typeface="+mn-ea"/>
                <a:cs typeface="Tahoma"/>
              </a:rPr>
              <a:t>following correlation </a:t>
            </a:r>
            <a:r>
              <a:rPr sz="1100" spc="-20" dirty="0">
                <a:latin typeface="+mn-ea"/>
                <a:cs typeface="Tahoma"/>
              </a:rPr>
              <a:t>plot </a:t>
            </a:r>
            <a:r>
              <a:rPr sz="1100" spc="-55" dirty="0">
                <a:latin typeface="+mn-ea"/>
                <a:cs typeface="Tahoma"/>
              </a:rPr>
              <a:t>reveal </a:t>
            </a:r>
            <a:r>
              <a:rPr sz="1100" spc="-45" dirty="0">
                <a:latin typeface="+mn-ea"/>
                <a:cs typeface="Tahoma"/>
              </a:rPr>
              <a:t>clear </a:t>
            </a:r>
            <a:r>
              <a:rPr sz="1100" spc="-40" dirty="0">
                <a:latin typeface="+mn-ea"/>
                <a:cs typeface="Tahoma"/>
              </a:rPr>
              <a:t>relationships  </a:t>
            </a:r>
            <a:r>
              <a:rPr sz="1100" spc="-70" dirty="0">
                <a:latin typeface="+mn-ea"/>
                <a:cs typeface="Tahoma"/>
              </a:rPr>
              <a:t>between </a:t>
            </a:r>
            <a:r>
              <a:rPr sz="1100" spc="25" dirty="0">
                <a:latin typeface="+mn-ea"/>
                <a:cs typeface="Tahoma"/>
              </a:rPr>
              <a:t>PM2.5/PM10 </a:t>
            </a:r>
            <a:r>
              <a:rPr sz="1100" spc="-50" dirty="0">
                <a:latin typeface="+mn-ea"/>
                <a:cs typeface="Tahoma"/>
              </a:rPr>
              <a:t>and</a:t>
            </a:r>
            <a:r>
              <a:rPr sz="1100" spc="-175" dirty="0">
                <a:latin typeface="+mn-ea"/>
                <a:cs typeface="Tahoma"/>
              </a:rPr>
              <a:t> </a:t>
            </a:r>
            <a:r>
              <a:rPr sz="1100" spc="-35" dirty="0">
                <a:latin typeface="+mn-ea"/>
                <a:cs typeface="Tahoma"/>
              </a:rPr>
              <a:t>temperature/humidity.</a:t>
            </a:r>
            <a:endParaRPr sz="1100" dirty="0">
              <a:latin typeface="+mn-e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7392" y="1138796"/>
            <a:ext cx="2297426" cy="19171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5" dirty="0"/>
              <a:t>Final</a:t>
            </a:r>
            <a:r>
              <a:rPr spc="-40" dirty="0"/>
              <a:t> </a:t>
            </a:r>
            <a:r>
              <a:rPr spc="-15" dirty="0"/>
              <a:t>Project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35022" y="3351784"/>
            <a:ext cx="3378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0" dirty="0">
                <a:solidFill>
                  <a:srgbClr val="FFFFFF"/>
                </a:solidFill>
                <a:latin typeface="Lucida Sans"/>
                <a:cs typeface="Lucida Sans"/>
              </a:rPr>
              <a:t>Group</a:t>
            </a:r>
            <a:r>
              <a:rPr sz="600" spc="-3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600" spc="-65" dirty="0">
                <a:solidFill>
                  <a:srgbClr val="FFFFFF"/>
                </a:solidFill>
                <a:latin typeface="Lucida Sans"/>
                <a:cs typeface="Lucida Sans"/>
              </a:rPr>
              <a:t>10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0" dirty="0"/>
              <a:t>December</a:t>
            </a:r>
            <a:r>
              <a:rPr spc="-25" dirty="0"/>
              <a:t> </a:t>
            </a:r>
            <a:r>
              <a:rPr spc="-65" dirty="0"/>
              <a:t>2020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8</a:t>
            </a:fld>
            <a:r>
              <a:rPr spc="-65" dirty="0"/>
              <a:t> </a:t>
            </a:r>
            <a:r>
              <a:rPr spc="20" dirty="0"/>
              <a:t>/</a:t>
            </a:r>
            <a:r>
              <a:rPr spc="-90" dirty="0"/>
              <a:t> </a:t>
            </a:r>
            <a:r>
              <a:rPr spc="-65" dirty="0"/>
              <a:t>10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212544"/>
            <a:ext cx="8077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Difficulties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379510"/>
            <a:ext cx="4147185" cy="106734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spc="-45" dirty="0">
                <a:latin typeface="+mn-ea"/>
                <a:cs typeface="Tahoma"/>
              </a:rPr>
              <a:t> It is difficult for us to show daily data for two years. Actually we would make efforts to overcome that analyze every time in the data.</a:t>
            </a: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en-US" sz="1100" spc="-45" dirty="0">
              <a:latin typeface="+mn-e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spc="-45" dirty="0">
                <a:latin typeface="+mn-ea"/>
                <a:cs typeface="Tahoma"/>
              </a:rPr>
              <a:t> Drawing pictures and running code in CHTC are quite time consuming. Plus, the datasets contain many bad records like -30 Celsius temperature in June and it is tedious for us to identify.</a:t>
            </a:r>
            <a:endParaRPr sz="1100" dirty="0">
              <a:latin typeface="+mn-e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5" dirty="0"/>
              <a:t>Final</a:t>
            </a:r>
            <a:r>
              <a:rPr spc="-40" dirty="0"/>
              <a:t> </a:t>
            </a:r>
            <a:r>
              <a:rPr spc="-15" dirty="0"/>
              <a:t>Project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35022" y="3351784"/>
            <a:ext cx="3378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0" dirty="0">
                <a:solidFill>
                  <a:srgbClr val="FFFFFF"/>
                </a:solidFill>
                <a:latin typeface="Lucida Sans"/>
                <a:cs typeface="Lucida Sans"/>
              </a:rPr>
              <a:t>Group</a:t>
            </a:r>
            <a:r>
              <a:rPr sz="600" spc="-3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600" spc="-65" dirty="0">
                <a:solidFill>
                  <a:srgbClr val="FFFFFF"/>
                </a:solidFill>
                <a:latin typeface="Lucida Sans"/>
                <a:cs typeface="Lucida Sans"/>
              </a:rPr>
              <a:t>10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0" dirty="0"/>
              <a:t>December</a:t>
            </a:r>
            <a:r>
              <a:rPr spc="-25" dirty="0"/>
              <a:t> </a:t>
            </a:r>
            <a:r>
              <a:rPr spc="-65" dirty="0"/>
              <a:t>2020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9</a:t>
            </a:fld>
            <a:r>
              <a:rPr spc="-65" dirty="0"/>
              <a:t> </a:t>
            </a:r>
            <a:r>
              <a:rPr spc="20" dirty="0"/>
              <a:t>/</a:t>
            </a:r>
            <a:r>
              <a:rPr spc="-90" dirty="0"/>
              <a:t> </a:t>
            </a:r>
            <a:r>
              <a:rPr spc="-65" dirty="0"/>
              <a:t>10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B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477</Words>
  <Application>Microsoft Office PowerPoint</Application>
  <PresentationFormat>Custom</PresentationFormat>
  <Paragraphs>105</Paragraphs>
  <Slides>10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宋体</vt:lpstr>
      <vt:lpstr>Calibri</vt:lpstr>
      <vt:lpstr>Lucida Sans</vt:lpstr>
      <vt:lpstr>Tahoma</vt:lpstr>
      <vt:lpstr>Times New Roman</vt:lpstr>
      <vt:lpstr>Office Theme</vt:lpstr>
      <vt:lpstr>Stat 605 Final Project Report</vt:lpstr>
      <vt:lpstr>Outline</vt:lpstr>
      <vt:lpstr>Introduction</vt:lpstr>
      <vt:lpstr>Pollution Data Description</vt:lpstr>
      <vt:lpstr>PowerPoint Presentation</vt:lpstr>
      <vt:lpstr>Climate Data Description</vt:lpstr>
      <vt:lpstr>Statistical analysis</vt:lpstr>
      <vt:lpstr>Statistical analysis</vt:lpstr>
      <vt:lpstr>Difficulties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Stat 605 Final Project Report </dc:title>
  <dc:creator>Yukun Fang, Mengkun Chen, Runze You, Mengqi Li </dc:creator>
  <cp:lastModifiedBy>RUNZE YOU</cp:lastModifiedBy>
  <cp:revision>4</cp:revision>
  <dcterms:created xsi:type="dcterms:W3CDTF">2020-11-30T08:12:45Z</dcterms:created>
  <dcterms:modified xsi:type="dcterms:W3CDTF">2020-12-01T00:00:12Z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2020-11-30T00:00:00Z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2020-11-30T00:00:00Z</vt:filetime>
  </property>
</Properties>
</file>