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312" r:id="rId3"/>
    <p:sldId id="313" r:id="rId4"/>
    <p:sldId id="310" r:id="rId5"/>
    <p:sldId id="263" r:id="rId6"/>
    <p:sldId id="309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9"/>
    <p:restoredTop sz="94694"/>
  </p:normalViewPr>
  <p:slideViewPr>
    <p:cSldViewPr snapToGrid="0" snapToObjects="1">
      <p:cViewPr varScale="1">
        <p:scale>
          <a:sx n="191" d="100"/>
          <a:sy n="191" d="100"/>
        </p:scale>
        <p:origin x="2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247CB-2425-F841-B833-0DD5DE511278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1C82F-70BE-2E48-B4BF-1A1E97B88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9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26BF-9DF6-6B49-A223-C6463D569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4A012-8CDF-124C-BC9F-5BFB5E649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D086-6CD3-984C-B2EA-35F7E74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9985E-C134-7A4D-9CEF-3FEB05DB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87BB-4A1C-E045-ADFD-3BF13D59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5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5EAB-2206-6441-A884-5567B511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EAF23-66F5-314D-8044-1F6D93822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DBD5-383B-D54A-A23B-B07DEAEE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FE9A5-4F94-C144-982F-6D3E3AE4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A015D-D53C-B64A-A8A8-5436CAB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7A231-4F51-144A-AAD9-09579595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FBB75-AD8F-624F-8937-CD90EC77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9C35-AF35-364C-AD3B-252B0E9A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7ADA-2025-1644-9AA0-ECE28318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00463-C865-0749-8EF1-992C0ED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8EBF-6422-5F4A-9637-13111035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62E5-B223-8941-8F39-00774068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07B1-36D9-1B41-B22F-403BD435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C8B5-6715-524A-B8A4-160E0C2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F13E-5454-B240-A6DD-0CC66136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977A-6EB9-AE45-9FD4-532FA95A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02F30-A951-5347-838B-1CD864AB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2AF71-4A19-C749-9D3A-C9464638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7303-F54F-8047-986B-A6C8D93B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146A-512F-0D4B-A743-CF2F87DC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944D-E195-7546-BBED-974D4CFF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57E4-9E3C-C34A-8A33-0B6DAC6B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369D8-EE80-7040-9B87-277B4209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67ADF-AD2E-BF40-9AE2-43DDB5AC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220A3-B760-0F42-9F95-E55313E2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16F6-2F8D-0B47-AC4D-B12CC818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8792-5C6B-2644-B689-51D8D43B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FC66F-AD06-784B-BF5C-B9F074C7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0F38B-ECE9-A64E-AFAF-F5A0394C0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2DF42-4D1C-B441-B787-C63E8942C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96F81-816E-E841-AE71-D04C79D26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0766C-CBB9-3147-93D2-4C78272E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9893-A301-F845-8CAF-2F7C9A7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D36BE-3B29-FE46-8B6D-33EAF0AB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20C9-CB94-CF42-9F07-6E582E71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CA3ED-C3FF-5F46-937D-55B20E86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8EC1F-9C86-6542-8F00-7565A8E6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3EB5C-08BF-6C43-B2AC-4A0F38A8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4A9BD-D102-C74F-A47D-131685DA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984E7-4C8C-EA47-9CB1-C3EC85EA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DA0BD-B2F1-DC47-9D56-5F9EAA86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3A29-3E4C-4D49-9824-753E2FBF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77D2-A18E-FA41-94FB-22CB7A29A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20897-8C4B-6F40-ADA2-6DF6E4964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61AB-3A17-2744-B947-BBA2F811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56C0-003C-0641-B899-CB5A6903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EC4C-414B-6B46-8CAD-EC7CEB65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97A6-F85E-014F-881A-E2016FF5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E2426-E0FF-8C4F-ABB2-EF050FEF1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77A84-2E17-CB4D-B3BA-370BA39C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0843E-CAFB-4447-BFBB-227A8716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28242-78B2-E041-A385-61B40FB9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733EB-B43D-A842-85C2-1FA8C70E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E2EE3-F926-E048-9C59-BDB4CF21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3F852-3D3A-2141-880C-30FB4682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77B6-1617-E148-ADD0-5322497B9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3DC1-83ED-6B4E-83F1-0E003669649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7C89-2E15-1A4E-B9DA-9A59C206E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E9F7-B1E6-DB4E-B6D5-EDCCC4056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0763-6A1A-EE44-BB0D-71BACD7E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EFE5-2A49-6B49-9F71-6E8786DC4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3: Getting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2A449-6BA1-0143-B9EB-829790CCA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Fall 2020, Stat 628</a:t>
            </a:r>
          </a:p>
        </p:txBody>
      </p:sp>
    </p:spTree>
    <p:extLst>
      <p:ext uri="{BB962C8B-B14F-4D97-AF65-F5344CB8AC3E}">
        <p14:creationId xmlns:p14="http://schemas.microsoft.com/office/powerpoint/2010/main" val="198283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5365-75BD-BC49-9613-39920B34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7BC1-55DC-0F4D-8079-3E07D0D1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goals for module 3 are</a:t>
            </a:r>
          </a:p>
          <a:p>
            <a:pPr lvl="1"/>
            <a:r>
              <a:rPr lang="en-US" u="sng" dirty="0"/>
              <a:t>Goal 1</a:t>
            </a:r>
            <a:r>
              <a:rPr lang="en-US" dirty="0"/>
              <a:t>: To provide </a:t>
            </a:r>
            <a:r>
              <a:rPr lang="en-US" b="1" dirty="0"/>
              <a:t>useful, analytic insights </a:t>
            </a:r>
            <a:r>
              <a:rPr lang="en-US" dirty="0"/>
              <a:t>about businesses on Yelp using the data provided by Yelp.</a:t>
            </a:r>
          </a:p>
          <a:p>
            <a:pPr lvl="1"/>
            <a:r>
              <a:rPr lang="en-US" u="sng" dirty="0"/>
              <a:t>Goal 2</a:t>
            </a:r>
            <a:r>
              <a:rPr lang="en-US" dirty="0"/>
              <a:t>: Based on Goal 1, suggest </a:t>
            </a:r>
            <a:r>
              <a:rPr lang="en-US" b="1" dirty="0"/>
              <a:t>data-driven action plan/recommendations </a:t>
            </a:r>
            <a:r>
              <a:rPr lang="en-US" dirty="0"/>
              <a:t>for business owners to improve their business on Yelp</a:t>
            </a:r>
          </a:p>
          <a:p>
            <a:pPr lvl="1"/>
            <a:endParaRPr lang="en-US" dirty="0"/>
          </a:p>
          <a:p>
            <a:r>
              <a:rPr lang="en-US" dirty="0"/>
              <a:t>Because of the sheer size of the data and the vagueness of the question, we recommend narrowing your </a:t>
            </a:r>
            <a:r>
              <a:rPr lang="en-US" b="1" dirty="0"/>
              <a:t>scope</a:t>
            </a:r>
            <a:r>
              <a:rPr lang="en-US" dirty="0"/>
              <a:t> to </a:t>
            </a:r>
          </a:p>
          <a:p>
            <a:pPr lvl="1"/>
            <a:r>
              <a:rPr lang="en-US" dirty="0"/>
              <a:t>A particular industry (e.g. </a:t>
            </a:r>
            <a:r>
              <a:rPr lang="en-US" b="1" dirty="0"/>
              <a:t>food, fast food, hotels, gyms, etc.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particular sets of questions within an industry (e.g. Should restaurant X be offering take-out? How long should they be open for? Should they offer improve food quality or service?) </a:t>
            </a:r>
          </a:p>
        </p:txBody>
      </p:sp>
    </p:spTree>
    <p:extLst>
      <p:ext uri="{BB962C8B-B14F-4D97-AF65-F5344CB8AC3E}">
        <p14:creationId xmlns:p14="http://schemas.microsoft.com/office/powerpoint/2010/main" val="11099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900F-7548-944D-BA56-DE5B327A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and Analytical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C478-A124-BE41-8F26-C0705CD2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You’ll need to spend some time figuring out how to combine the datasets that were given to you</a:t>
            </a:r>
          </a:p>
          <a:p>
            <a:endParaRPr lang="en-US" dirty="0"/>
          </a:p>
          <a:p>
            <a:r>
              <a:rPr lang="en-US" dirty="0"/>
              <a:t>You should combine them in a way that’s most useful to the industry/questions you have chosen above.</a:t>
            </a:r>
          </a:p>
          <a:p>
            <a:endParaRPr lang="en-US" dirty="0"/>
          </a:p>
          <a:p>
            <a:r>
              <a:rPr lang="en-US" dirty="0"/>
              <a:t>Once combined, you should choose statistical methods/analysis based on the following criteria</a:t>
            </a:r>
          </a:p>
          <a:p>
            <a:pPr lvl="1"/>
            <a:r>
              <a:rPr lang="en-US" dirty="0"/>
              <a:t>The method/model/stats addresses the questions at hand</a:t>
            </a:r>
          </a:p>
          <a:p>
            <a:pPr lvl="1"/>
            <a:r>
              <a:rPr lang="en-US" dirty="0"/>
              <a:t>Ultimately, the method/model/stats is </a:t>
            </a:r>
            <a:r>
              <a:rPr lang="en-US" b="1" dirty="0"/>
              <a:t>easy</a:t>
            </a:r>
            <a:r>
              <a:rPr lang="en-US" dirty="0"/>
              <a:t> to interpret to a business owner.</a:t>
            </a:r>
          </a:p>
        </p:txBody>
      </p:sp>
    </p:spTree>
    <p:extLst>
      <p:ext uri="{BB962C8B-B14F-4D97-AF65-F5344CB8AC3E}">
        <p14:creationId xmlns:p14="http://schemas.microsoft.com/office/powerpoint/2010/main" val="180242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14F-6DD9-D344-9E50-803D7643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-231775"/>
            <a:ext cx="12135678" cy="1325563"/>
          </a:xfrm>
        </p:spPr>
        <p:txBody>
          <a:bodyPr>
            <a:normAutofit/>
          </a:bodyPr>
          <a:lstStyle/>
          <a:p>
            <a:r>
              <a:rPr lang="en-US" sz="3800" dirty="0"/>
              <a:t>Example: Best-Selling Ice Cream Flavors in Ice Cream Shop?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4FAD97-DA48-3B41-89C8-3CF9F5532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45158"/>
              </p:ext>
            </p:extLst>
          </p:nvPr>
        </p:nvGraphicFramePr>
        <p:xfrm>
          <a:off x="838200" y="92011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702">
                  <a:extLst>
                    <a:ext uri="{9D8B030D-6E8A-4147-A177-3AD203B41FA5}">
                      <a16:colId xmlns:a16="http://schemas.microsoft.com/office/drawing/2014/main" val="4054179813"/>
                    </a:ext>
                  </a:extLst>
                </a:gridCol>
                <a:gridCol w="2494610">
                  <a:extLst>
                    <a:ext uri="{9D8B030D-6E8A-4147-A177-3AD203B41FA5}">
                      <a16:colId xmlns:a16="http://schemas.microsoft.com/office/drawing/2014/main" val="1175461678"/>
                    </a:ext>
                  </a:extLst>
                </a:gridCol>
                <a:gridCol w="2977144">
                  <a:extLst>
                    <a:ext uri="{9D8B030D-6E8A-4147-A177-3AD203B41FA5}">
                      <a16:colId xmlns:a16="http://schemas.microsoft.com/office/drawing/2014/main" val="2913838713"/>
                    </a:ext>
                  </a:extLst>
                </a:gridCol>
                <a:gridCol w="2977144">
                  <a:extLst>
                    <a:ext uri="{9D8B030D-6E8A-4147-A177-3AD203B41FA5}">
                      <a16:colId xmlns:a16="http://schemas.microsoft.com/office/drawing/2014/main" val="1532209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Ice Cream Flavor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Positive</a:t>
                      </a:r>
                      <a:r>
                        <a:rPr lang="en-US" dirty="0"/>
                        <a:t> Adjectives Nearby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Negative</a:t>
                      </a:r>
                      <a:r>
                        <a:rPr lang="en-US" dirty="0"/>
                        <a:t> Adjectives Nearby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Positive Adjectives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Vanilla Fudge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2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0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Strawberry/</a:t>
                      </a:r>
                      <a:r>
                        <a:rPr lang="en-US" dirty="0" err="1"/>
                        <a:t>Rasberry</a:t>
                      </a:r>
                      <a:r>
                        <a:rPr lang="en-US" dirty="0"/>
                        <a:t>/etc.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474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9AC2A2B-7B3D-AD46-B54A-7AA40BC36AF1}"/>
              </a:ext>
            </a:extLst>
          </p:cNvPr>
          <p:cNvGraphicFramePr>
            <a:graphicFrameLocks/>
          </p:cNvGraphicFramePr>
          <p:nvPr/>
        </p:nvGraphicFramePr>
        <p:xfrm>
          <a:off x="838200" y="3253423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930">
                  <a:extLst>
                    <a:ext uri="{9D8B030D-6E8A-4147-A177-3AD203B41FA5}">
                      <a16:colId xmlns:a16="http://schemas.microsoft.com/office/drawing/2014/main" val="4054179813"/>
                    </a:ext>
                  </a:extLst>
                </a:gridCol>
                <a:gridCol w="2510348">
                  <a:extLst>
                    <a:ext uri="{9D8B030D-6E8A-4147-A177-3AD203B41FA5}">
                      <a16:colId xmlns:a16="http://schemas.microsoft.com/office/drawing/2014/main" val="1175461678"/>
                    </a:ext>
                  </a:extLst>
                </a:gridCol>
                <a:gridCol w="2977661">
                  <a:extLst>
                    <a:ext uri="{9D8B030D-6E8A-4147-A177-3AD203B41FA5}">
                      <a16:colId xmlns:a16="http://schemas.microsoft.com/office/drawing/2014/main" val="2913838713"/>
                    </a:ext>
                  </a:extLst>
                </a:gridCol>
                <a:gridCol w="2977661">
                  <a:extLst>
                    <a:ext uri="{9D8B030D-6E8A-4147-A177-3AD203B41FA5}">
                      <a16:colId xmlns:a16="http://schemas.microsoft.com/office/drawing/2014/main" val="3079519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Positive</a:t>
                      </a:r>
                      <a:r>
                        <a:rPr lang="en-US" dirty="0"/>
                        <a:t> Adjectives Nearby Related to Price (affordable,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Negative</a:t>
                      </a:r>
                      <a:r>
                        <a:rPr lang="en-US" dirty="0"/>
                        <a:t> Adjectives Nearby Related to Price (e.g. expensive, cheap)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Positive Adjectives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Vanilla Fudge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2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0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Strawberry/</a:t>
                      </a:r>
                      <a:r>
                        <a:rPr lang="en-US" dirty="0" err="1"/>
                        <a:t>Rasberry</a:t>
                      </a:r>
                      <a:r>
                        <a:rPr lang="en-US" dirty="0"/>
                        <a:t>/etc.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94742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B0778AA-3079-3048-8875-B4C41A641BBD}"/>
              </a:ext>
            </a:extLst>
          </p:cNvPr>
          <p:cNvSpPr txBox="1">
            <a:spLocks/>
          </p:cNvSpPr>
          <p:nvPr/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latin typeface="+mn-lt"/>
              </a:rPr>
              <a:t>Use ML or clustering techniques to figure out positive/negative adjectives or word associations.</a:t>
            </a:r>
          </a:p>
        </p:txBody>
      </p:sp>
    </p:spTree>
    <p:extLst>
      <p:ext uri="{BB962C8B-B14F-4D97-AF65-F5344CB8AC3E}">
        <p14:creationId xmlns:p14="http://schemas.microsoft.com/office/powerpoint/2010/main" val="26061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FE9-8B4D-774E-9426-9113C1C7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Action Plan/Recommendation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410F-69BA-C04A-89D7-9695BDB1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641"/>
            <a:ext cx="10515600" cy="5231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(1) Make your objective/question/recommendation clear to </a:t>
            </a:r>
            <a:r>
              <a:rPr lang="en-US" b="1" dirty="0"/>
              <a:t>business owner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We recommend that you have</a:t>
            </a:r>
            <a:r>
              <a:rPr lang="en-US" b="1" dirty="0"/>
              <a:t> parking space at your Chinese restaurant.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We recommend that you </a:t>
            </a:r>
            <a:r>
              <a:rPr lang="en-US" b="1" dirty="0"/>
              <a:t>expand </a:t>
            </a:r>
            <a:r>
              <a:rPr lang="en-US" dirty="0"/>
              <a:t>your gym to twice its current capacity.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Users have complained a lot about </a:t>
            </a:r>
            <a:r>
              <a:rPr lang="en-US" b="1" dirty="0"/>
              <a:t>carne </a:t>
            </a:r>
            <a:r>
              <a:rPr lang="en-US" b="1" dirty="0" err="1"/>
              <a:t>asada</a:t>
            </a:r>
            <a:r>
              <a:rPr lang="en-US" dirty="0" err="1"/>
              <a:t>’s</a:t>
            </a:r>
            <a:r>
              <a:rPr lang="en-US" dirty="0"/>
              <a:t> quality and the complaint </a:t>
            </a:r>
            <a:r>
              <a:rPr lang="en-US" b="1" dirty="0"/>
              <a:t>has been increasing </a:t>
            </a:r>
            <a:r>
              <a:rPr lang="en-US" dirty="0"/>
              <a:t>over the years.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(2) State solution in </a:t>
            </a:r>
            <a:r>
              <a:rPr lang="en-US" b="1" dirty="0"/>
              <a:t>clear/interpretable to business owner!</a:t>
            </a:r>
            <a:endParaRPr lang="en-US" dirty="0"/>
          </a:p>
          <a:p>
            <a:pPr lvl="1"/>
            <a:r>
              <a:rPr lang="en-US" u="sng" dirty="0"/>
              <a:t>Example</a:t>
            </a:r>
            <a:r>
              <a:rPr lang="en-US" dirty="0"/>
              <a:t>: Having a parking space is expected to increase </a:t>
            </a:r>
            <a:r>
              <a:rPr lang="en-US" b="1" dirty="0"/>
              <a:t>the average rating by 0.5 stars. </a:t>
            </a:r>
            <a:r>
              <a:rPr lang="en-US" dirty="0"/>
              <a:t>See attached (easy-to-read) </a:t>
            </a:r>
            <a:r>
              <a:rPr lang="en-US" b="1" dirty="0"/>
              <a:t>plot</a:t>
            </a:r>
          </a:p>
          <a:p>
            <a:endParaRPr lang="en-US" b="1" dirty="0"/>
          </a:p>
          <a:p>
            <a:r>
              <a:rPr lang="en-US" dirty="0"/>
              <a:t>(3) Clearly lay out </a:t>
            </a:r>
            <a:r>
              <a:rPr lang="en-US" b="1" dirty="0"/>
              <a:t>statistical methodology </a:t>
            </a:r>
            <a:r>
              <a:rPr lang="en-US" dirty="0"/>
              <a:t>to support the recommendation.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examine difference in average star ratings for places with/without parking space and do </a:t>
            </a:r>
            <a:r>
              <a:rPr lang="en-US" b="1" dirty="0"/>
              <a:t>two-sample t-test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68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36F9-3D24-EA4D-A755-19AAD386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"/>
            <a:ext cx="10515600" cy="1325563"/>
          </a:xfrm>
        </p:spPr>
        <p:txBody>
          <a:bodyPr/>
          <a:lstStyle/>
          <a:p>
            <a:r>
              <a:rPr lang="en-US" dirty="0"/>
              <a:t>Example of Data-Driven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BC3E-0121-AD42-B761-0188230E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5651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you want to provide which type of food that restaurants should serve the most (and the least)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We recommend that you offer </a:t>
            </a:r>
            <a:r>
              <a:rPr lang="en-US" b="1" dirty="0"/>
              <a:t>+Kung Pao chicken</a:t>
            </a:r>
            <a:r>
              <a:rPr lang="en-US" dirty="0"/>
              <a:t>, but drop </a:t>
            </a:r>
          </a:p>
          <a:p>
            <a:pPr marL="0" indent="0">
              <a:buNone/>
            </a:pPr>
            <a:r>
              <a:rPr lang="en-US" b="1" dirty="0"/>
              <a:t>   -General Tso’s chicken </a:t>
            </a:r>
            <a:r>
              <a:rPr lang="en-US" dirty="0"/>
              <a:t>because people didn’t like the flavor.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Among different flavors of ice cream, </a:t>
            </a:r>
            <a:r>
              <a:rPr lang="en-US" b="1" dirty="0"/>
              <a:t>vanilla fudge </a:t>
            </a:r>
            <a:r>
              <a:rPr lang="en-US" dirty="0"/>
              <a:t>has the most positive response, followed by </a:t>
            </a:r>
            <a:r>
              <a:rPr lang="en-US" b="1" dirty="0"/>
              <a:t>chocolate</a:t>
            </a:r>
          </a:p>
          <a:p>
            <a:endParaRPr lang="en-US" dirty="0"/>
          </a:p>
          <a:p>
            <a:r>
              <a:rPr lang="en-US" u="sng" dirty="0"/>
              <a:t>Solution Strategy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Look for words (e.g. vanilla, Kung Pao, etc.).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number of times each word is associated with positive or negative adjectives (e.g. vanilla is good VS vanilla was bad because of flavor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Come up with a matrix of word count and star ratings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F342-3EE2-244F-9EAD-45E7C0B4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DC04-19AE-B749-B15C-84CAE49D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two-way ANOVA or simple two-sample t-test to test whether each flavors are different from each other in terms of ratings.</a:t>
            </a:r>
          </a:p>
          <a:p>
            <a:endParaRPr lang="en-US" dirty="0"/>
          </a:p>
          <a:p>
            <a:r>
              <a:rPr lang="en-US" u="sng" dirty="0"/>
              <a:t>Final Recommendation</a:t>
            </a:r>
            <a:r>
              <a:rPr lang="en-US" dirty="0"/>
              <a:t>: Overall, there is no statistically significant difference between taste and pos/negative words. However, </a:t>
            </a:r>
            <a:r>
              <a:rPr lang="en-US" b="1" dirty="0"/>
              <a:t>when it comes to price and value</a:t>
            </a:r>
            <a:r>
              <a:rPr lang="en-US" dirty="0"/>
              <a:t>, vanilla fudge differed from chocolate in terms </a:t>
            </a:r>
          </a:p>
          <a:p>
            <a:pPr lvl="1"/>
            <a:r>
              <a:rPr lang="en-US" dirty="0"/>
              <a:t>Only </a:t>
            </a:r>
            <a:r>
              <a:rPr lang="en-US" b="1" dirty="0"/>
              <a:t>30% of reviews</a:t>
            </a:r>
            <a:r>
              <a:rPr lang="en-US" dirty="0"/>
              <a:t> about vanilla fudge was associated with positive price words </a:t>
            </a:r>
          </a:p>
          <a:p>
            <a:pPr lvl="1"/>
            <a:r>
              <a:rPr lang="en-US" dirty="0"/>
              <a:t>In contrast, </a:t>
            </a:r>
            <a:r>
              <a:rPr lang="en-US" b="1" dirty="0"/>
              <a:t>70% of reviews </a:t>
            </a:r>
            <a:r>
              <a:rPr lang="en-US" dirty="0"/>
              <a:t>about chocolate was associated with positive price words.</a:t>
            </a:r>
          </a:p>
        </p:txBody>
      </p:sp>
    </p:spTree>
    <p:extLst>
      <p:ext uri="{BB962C8B-B14F-4D97-AF65-F5344CB8AC3E}">
        <p14:creationId xmlns:p14="http://schemas.microsoft.com/office/powerpoint/2010/main" val="319151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698</Words>
  <Application>Microsoft Macintosh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Module 3: Getting Started</vt:lpstr>
      <vt:lpstr>Goals for Module 3</vt:lpstr>
      <vt:lpstr>Data Engineering and Analytical Insights</vt:lpstr>
      <vt:lpstr>Example: Best-Selling Ice Cream Flavors in Ice Cream Shop?</vt:lpstr>
      <vt:lpstr>Data-Driven Action Plan/Recommendation</vt:lpstr>
      <vt:lpstr>Example of Data-Driven Recommendation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Getting Started</dc:title>
  <dc:creator>HYUNSEUNG KANG</dc:creator>
  <cp:lastModifiedBy>HYUNSEUNG KANG</cp:lastModifiedBy>
  <cp:revision>4</cp:revision>
  <dcterms:created xsi:type="dcterms:W3CDTF">2020-10-25T07:35:47Z</dcterms:created>
  <dcterms:modified xsi:type="dcterms:W3CDTF">2020-10-26T03:15:19Z</dcterms:modified>
</cp:coreProperties>
</file>