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7" r:id="rId1"/>
  </p:sldMasterIdLst>
  <p:notesMasterIdLst>
    <p:notesMasterId r:id="rId24"/>
  </p:notesMasterIdLst>
  <p:sldIdLst>
    <p:sldId id="256" r:id="rId2"/>
    <p:sldId id="257" r:id="rId3"/>
    <p:sldId id="258" r:id="rId4"/>
    <p:sldId id="269" r:id="rId5"/>
    <p:sldId id="270" r:id="rId6"/>
    <p:sldId id="271" r:id="rId7"/>
    <p:sldId id="274" r:id="rId8"/>
    <p:sldId id="259" r:id="rId9"/>
    <p:sldId id="260" r:id="rId10"/>
    <p:sldId id="261" r:id="rId11"/>
    <p:sldId id="262" r:id="rId12"/>
    <p:sldId id="263" r:id="rId13"/>
    <p:sldId id="276" r:id="rId14"/>
    <p:sldId id="277" r:id="rId15"/>
    <p:sldId id="278" r:id="rId16"/>
    <p:sldId id="279" r:id="rId17"/>
    <p:sldId id="264" r:id="rId18"/>
    <p:sldId id="265" r:id="rId19"/>
    <p:sldId id="266" r:id="rId20"/>
    <p:sldId id="268" r:id="rId21"/>
    <p:sldId id="267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777A"/>
    <a:srgbClr val="6994C7"/>
    <a:srgbClr val="CAD9EB"/>
    <a:srgbClr val="FFFFFF"/>
    <a:srgbClr val="6E79A1"/>
    <a:srgbClr val="4F81BD"/>
    <a:srgbClr val="30C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9" autoAdjust="0"/>
    <p:restoredTop sz="94660"/>
  </p:normalViewPr>
  <p:slideViewPr>
    <p:cSldViewPr>
      <p:cViewPr varScale="1">
        <p:scale>
          <a:sx n="84" d="100"/>
          <a:sy n="84" d="100"/>
        </p:scale>
        <p:origin x="185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89D4A-B2AA-417C-8D7C-FB1E6F4F24AE}" type="datetimeFigureOut">
              <a:rPr lang="en-GB" smtClean="0"/>
              <a:t>08/03/2016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DE58A-E82F-416E-923B-1139A5CE6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77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Dasni</a:t>
            </a:r>
            <a:r>
              <a:rPr lang="en-US" dirty="0" smtClean="0"/>
              <a:t>-</a:t>
            </a:r>
          </a:p>
          <a:p>
            <a:r>
              <a:rPr lang="en-US" dirty="0" smtClean="0"/>
              <a:t>Particle based method</a:t>
            </a:r>
          </a:p>
          <a:p>
            <a:r>
              <a:rPr lang="en-US" dirty="0" smtClean="0"/>
              <a:t>Grid based method (fair trade off between performance</a:t>
            </a:r>
            <a:r>
              <a:rPr lang="en-US" baseline="0" dirty="0" smtClean="0"/>
              <a:t> and realism)</a:t>
            </a:r>
          </a:p>
          <a:p>
            <a:r>
              <a:rPr lang="en-US" baseline="0" dirty="0" smtClean="0"/>
              <a:t>-fluid as a grid where each particle is represented as single cell. More resolution, more visuals at the expense of render time.</a:t>
            </a:r>
          </a:p>
          <a:p>
            <a:r>
              <a:rPr lang="en-US" baseline="0" dirty="0" smtClean="0"/>
              <a:t>So performance over particle based method is not worth the poor interactions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70F4E-FD37-45BC-8463-D005764D8B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5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Particles To be visualized as metaballs</a:t>
            </a:r>
          </a:p>
          <a:p>
            <a:r>
              <a:rPr lang="en-US" dirty="0" smtClean="0"/>
              <a:t>Unity</a:t>
            </a:r>
            <a:r>
              <a:rPr lang="en-US" baseline="0" dirty="0" smtClean="0"/>
              <a:t> shaders for single particles</a:t>
            </a:r>
          </a:p>
          <a:p>
            <a:r>
              <a:rPr lang="en-US" baseline="0" dirty="0" smtClean="0"/>
              <a:t>For our- consider as one huge blob</a:t>
            </a:r>
          </a:p>
          <a:p>
            <a:r>
              <a:rPr lang="en-US" baseline="0" dirty="0" smtClean="0"/>
              <a:t>Lit and unlit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70F4E-FD37-45BC-8463-D005764D8B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2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F594-B5EA-41ED-99DE-7C2FBA43BCD8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FAF-93EE-466D-A6FA-089BA710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0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F594-B5EA-41ED-99DE-7C2FBA43BCD8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FAF-93EE-466D-A6FA-089BA710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F594-B5EA-41ED-99DE-7C2FBA43BCD8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FAF-93EE-466D-A6FA-089BA710F28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243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F594-B5EA-41ED-99DE-7C2FBA43BCD8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FAF-93EE-466D-A6FA-089BA710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1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F594-B5EA-41ED-99DE-7C2FBA43BCD8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FAF-93EE-466D-A6FA-089BA710F28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718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F594-B5EA-41ED-99DE-7C2FBA43BCD8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FAF-93EE-466D-A6FA-089BA710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F594-B5EA-41ED-99DE-7C2FBA43BCD8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FAF-93EE-466D-A6FA-089BA710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4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F594-B5EA-41ED-99DE-7C2FBA43BCD8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FAF-93EE-466D-A6FA-089BA710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6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F594-B5EA-41ED-99DE-7C2FBA43BCD8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FAF-93EE-466D-A6FA-089BA710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F594-B5EA-41ED-99DE-7C2FBA43BCD8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FAF-93EE-466D-A6FA-089BA710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F594-B5EA-41ED-99DE-7C2FBA43BCD8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FAF-93EE-466D-A6FA-089BA710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7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F594-B5EA-41ED-99DE-7C2FBA43BCD8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FAF-93EE-466D-A6FA-089BA710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3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F594-B5EA-41ED-99DE-7C2FBA43BCD8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FAF-93EE-466D-A6FA-089BA710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F594-B5EA-41ED-99DE-7C2FBA43BCD8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FAF-93EE-466D-A6FA-089BA710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F594-B5EA-41ED-99DE-7C2FBA43BCD8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FAF-93EE-466D-A6FA-089BA710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3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F594-B5EA-41ED-99DE-7C2FBA43BCD8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EFAF-93EE-466D-A6FA-089BA710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F594-B5EA-41ED-99DE-7C2FBA43BCD8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22EFAF-93EE-466D-A6FA-089BA710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9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  <p:sldLayoutId id="2147484309" r:id="rId12"/>
    <p:sldLayoutId id="2147484310" r:id="rId13"/>
    <p:sldLayoutId id="2147484311" r:id="rId14"/>
    <p:sldLayoutId id="2147484312" r:id="rId15"/>
    <p:sldLayoutId id="2147484313" r:id="rId1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995745" cy="382905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rgbClr val="6994C7"/>
                </a:solidFill>
                <a:effectLst/>
              </a:rPr>
              <a:t>Soft Body and </a:t>
            </a:r>
            <a:br>
              <a:rPr lang="en-US" sz="5400" dirty="0" smtClean="0">
                <a:solidFill>
                  <a:srgbClr val="6994C7"/>
                </a:solidFill>
                <a:effectLst/>
              </a:rPr>
            </a:br>
            <a:r>
              <a:rPr lang="en-US" sz="5400" dirty="0" smtClean="0">
                <a:solidFill>
                  <a:srgbClr val="6994C7"/>
                </a:solidFill>
                <a:effectLst/>
              </a:rPr>
              <a:t>Fluid Dynamics</a:t>
            </a:r>
            <a:br>
              <a:rPr lang="en-US" sz="5400" dirty="0" smtClean="0">
                <a:solidFill>
                  <a:srgbClr val="6994C7"/>
                </a:solidFill>
                <a:effectLst/>
              </a:rPr>
            </a:br>
            <a:r>
              <a:rPr lang="en-US" sz="5400" dirty="0" smtClean="0">
                <a:solidFill>
                  <a:srgbClr val="6994C7"/>
                </a:solidFill>
                <a:effectLst/>
              </a:rPr>
              <a:t>Plug-In for</a:t>
            </a:r>
            <a:br>
              <a:rPr lang="en-US" sz="5400" dirty="0" smtClean="0">
                <a:solidFill>
                  <a:srgbClr val="6994C7"/>
                </a:solidFill>
                <a:effectLst/>
              </a:rPr>
            </a:br>
            <a:r>
              <a:rPr lang="en-US" sz="5400" dirty="0" smtClean="0">
                <a:solidFill>
                  <a:srgbClr val="6994C7"/>
                </a:solidFill>
                <a:effectLst/>
              </a:rPr>
              <a:t>Unity Game Engine</a:t>
            </a:r>
            <a:endParaRPr lang="en-US" sz="5400" dirty="0">
              <a:solidFill>
                <a:srgbClr val="6994C7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5410200"/>
            <a:ext cx="3429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6994C7"/>
                </a:solidFill>
              </a:rPr>
              <a:t>Project </a:t>
            </a:r>
            <a:r>
              <a:rPr lang="en-GB" sz="2400" b="1" dirty="0">
                <a:solidFill>
                  <a:srgbClr val="6994C7"/>
                </a:solidFill>
              </a:rPr>
              <a:t>ID : </a:t>
            </a:r>
            <a:r>
              <a:rPr lang="en-GB" sz="2400" b="1" dirty="0" smtClean="0">
                <a:solidFill>
                  <a:srgbClr val="6994C7"/>
                </a:solidFill>
              </a:rPr>
              <a:t>16-018</a:t>
            </a:r>
            <a:endParaRPr lang="en-US" sz="2400" b="1" dirty="0">
              <a:solidFill>
                <a:srgbClr val="6994C7"/>
              </a:solidFill>
            </a:endParaRPr>
          </a:p>
          <a:p>
            <a:endParaRPr lang="en-US" sz="2800" b="1" dirty="0">
              <a:solidFill>
                <a:srgbClr val="6994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1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994C7"/>
                </a:solidFill>
                <a:effectLst/>
              </a:rPr>
              <a:t>Objectives </a:t>
            </a:r>
            <a:endParaRPr lang="en-US" dirty="0">
              <a:solidFill>
                <a:srgbClr val="6994C7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Producing a plug-in for a video game engine to handle soft body deformations.</a:t>
            </a:r>
          </a:p>
          <a:p>
            <a:r>
              <a:rPr lang="en-US" dirty="0" smtClean="0"/>
              <a:t>Open sourcing the plug-in for independent developers to carry on research.</a:t>
            </a:r>
          </a:p>
          <a:p>
            <a:r>
              <a:rPr lang="en-US" dirty="0" smtClean="0"/>
              <a:t>Producing a component to handle simple fluid dynamics in real time for  video games.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4043587" y="6342095"/>
            <a:ext cx="2743200" cy="515905"/>
          </a:xfrm>
          <a:prstGeom prst="triangle">
            <a:avLst>
              <a:gd name="adj" fmla="val 73102"/>
            </a:avLst>
          </a:prstGeom>
          <a:solidFill>
            <a:srgbClr val="C4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/>
          <p:cNvSpPr/>
          <p:nvPr/>
        </p:nvSpPr>
        <p:spPr>
          <a:xfrm>
            <a:off x="5244662" y="5867400"/>
            <a:ext cx="3899338" cy="990600"/>
          </a:xfrm>
          <a:prstGeom prst="triangle">
            <a:avLst>
              <a:gd name="adj" fmla="val 17353"/>
            </a:avLst>
          </a:prstGeom>
          <a:solidFill>
            <a:srgbClr val="6E7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585712" y="634209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IT13 0013 08</a:t>
            </a:r>
          </a:p>
        </p:txBody>
      </p:sp>
    </p:spTree>
    <p:extLst>
      <p:ext uri="{BB962C8B-B14F-4D97-AF65-F5344CB8AC3E}">
        <p14:creationId xmlns:p14="http://schemas.microsoft.com/office/powerpoint/2010/main" val="344621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994C7"/>
                </a:solidFill>
                <a:effectLst/>
              </a:rPr>
              <a:t>Specific Objectives</a:t>
            </a:r>
            <a:endParaRPr lang="en-US" dirty="0">
              <a:solidFill>
                <a:srgbClr val="6994C7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2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" t="9466"/>
          <a:stretch/>
        </p:blipFill>
        <p:spPr>
          <a:xfrm>
            <a:off x="76200" y="1219200"/>
            <a:ext cx="8915400" cy="5157153"/>
          </a:xfrm>
        </p:spPr>
      </p:pic>
      <p:sp>
        <p:nvSpPr>
          <p:cNvPr id="3" name="TextBox 2"/>
          <p:cNvSpPr txBox="1"/>
          <p:nvPr/>
        </p:nvSpPr>
        <p:spPr>
          <a:xfrm>
            <a:off x="304800" y="379934"/>
            <a:ext cx="8315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994C7"/>
                </a:solidFill>
              </a:rPr>
              <a:t>Component Level Architecture Diagram</a:t>
            </a:r>
            <a:endParaRPr lang="en-US" sz="3600" dirty="0">
              <a:solidFill>
                <a:srgbClr val="6994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7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Metaballs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1" y="1600200"/>
            <a:ext cx="6662667" cy="2938462"/>
          </a:xfrm>
        </p:spPr>
      </p:pic>
    </p:spTree>
    <p:extLst>
      <p:ext uri="{BB962C8B-B14F-4D97-AF65-F5344CB8AC3E}">
        <p14:creationId xmlns:p14="http://schemas.microsoft.com/office/powerpoint/2010/main" val="253237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Shaders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55" y="1398626"/>
            <a:ext cx="6044142" cy="4945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86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</a:t>
            </a:r>
            <a:r>
              <a:rPr lang="en-GB" dirty="0" smtClean="0"/>
              <a:t>behaviour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90600" y="1524000"/>
            <a:ext cx="3733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" t="9466"/>
          <a:stretch/>
        </p:blipFill>
        <p:spPr>
          <a:xfrm>
            <a:off x="76200" y="1219200"/>
            <a:ext cx="8915400" cy="5157153"/>
          </a:xfrm>
        </p:spPr>
      </p:pic>
      <p:sp>
        <p:nvSpPr>
          <p:cNvPr id="3" name="TextBox 2"/>
          <p:cNvSpPr txBox="1"/>
          <p:nvPr/>
        </p:nvSpPr>
        <p:spPr>
          <a:xfrm>
            <a:off x="304800" y="379934"/>
            <a:ext cx="8315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994C7"/>
                </a:solidFill>
              </a:rPr>
              <a:t>Component Level Architecture Diagram</a:t>
            </a:r>
            <a:endParaRPr lang="en-US" sz="3600" dirty="0">
              <a:solidFill>
                <a:srgbClr val="6994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438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94C7"/>
                </a:solidFill>
                <a:effectLst/>
              </a:rPr>
              <a:t>Methodology</a:t>
            </a:r>
            <a:r>
              <a:rPr lang="en-US" dirty="0" smtClean="0">
                <a:solidFill>
                  <a:srgbClr val="6994C7"/>
                </a:solidFill>
              </a:rPr>
              <a:t> </a:t>
            </a:r>
            <a:endParaRPr lang="en-US" dirty="0">
              <a:solidFill>
                <a:srgbClr val="6994C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 body deformations using mass spring model</a:t>
            </a:r>
          </a:p>
          <a:p>
            <a:r>
              <a:rPr lang="en-US" dirty="0" smtClean="0"/>
              <a:t>Soft body deformation through shape matching</a:t>
            </a:r>
          </a:p>
          <a:p>
            <a:r>
              <a:rPr lang="en-US" dirty="0" smtClean="0"/>
              <a:t>Fluid simulation through metaballs and metaball behaviors.</a:t>
            </a:r>
          </a:p>
          <a:p>
            <a:r>
              <a:rPr lang="en-US" dirty="0" smtClean="0"/>
              <a:t>Metaball factory and shaders.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633478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IT13xxxxxxxx</a:t>
            </a:r>
          </a:p>
        </p:txBody>
      </p:sp>
    </p:spTree>
    <p:extLst>
      <p:ext uri="{BB962C8B-B14F-4D97-AF65-F5344CB8AC3E}">
        <p14:creationId xmlns:p14="http://schemas.microsoft.com/office/powerpoint/2010/main" val="415274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94C7"/>
                </a:solidFill>
                <a:effectLst/>
              </a:rPr>
              <a:t>Users and Benefits</a:t>
            </a:r>
            <a:endParaRPr lang="en-US" dirty="0">
              <a:solidFill>
                <a:srgbClr val="6994C7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developers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Open source plug-in</a:t>
            </a: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633478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IT13xxxxxxxx</a:t>
            </a:r>
          </a:p>
        </p:txBody>
      </p:sp>
    </p:spTree>
    <p:extLst>
      <p:ext uri="{BB962C8B-B14F-4D97-AF65-F5344CB8AC3E}">
        <p14:creationId xmlns:p14="http://schemas.microsoft.com/office/powerpoint/2010/main" val="20430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94C7"/>
                </a:solidFill>
                <a:effectLst/>
              </a:rPr>
              <a:t>Expected Outcome </a:t>
            </a:r>
            <a:endParaRPr lang="en-US" dirty="0">
              <a:solidFill>
                <a:srgbClr val="6994C7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free plug-in for Unity game engine to handle soft body dynamics and simple fluid dynamics for indie developers.</a:t>
            </a:r>
          </a:p>
          <a:p>
            <a:r>
              <a:rPr lang="en-US" dirty="0" smtClean="0"/>
              <a:t>Mobile </a:t>
            </a:r>
            <a:r>
              <a:rPr lang="en-US" dirty="0" err="1" smtClean="0"/>
              <a:t>yazzdaan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4043587" y="6342095"/>
            <a:ext cx="2743200" cy="515905"/>
          </a:xfrm>
          <a:prstGeom prst="triangle">
            <a:avLst>
              <a:gd name="adj" fmla="val 73102"/>
            </a:avLst>
          </a:prstGeom>
          <a:solidFill>
            <a:srgbClr val="C4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/>
          <p:cNvSpPr/>
          <p:nvPr/>
        </p:nvSpPr>
        <p:spPr>
          <a:xfrm>
            <a:off x="5244662" y="5867400"/>
            <a:ext cx="3899338" cy="990600"/>
          </a:xfrm>
          <a:prstGeom prst="triangle">
            <a:avLst>
              <a:gd name="adj" fmla="val 17353"/>
            </a:avLst>
          </a:prstGeom>
          <a:solidFill>
            <a:srgbClr val="6E7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585712" y="634209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IT13 0013 08</a:t>
            </a:r>
          </a:p>
        </p:txBody>
      </p:sp>
    </p:spTree>
    <p:extLst>
      <p:ext uri="{BB962C8B-B14F-4D97-AF65-F5344CB8AC3E}">
        <p14:creationId xmlns:p14="http://schemas.microsoft.com/office/powerpoint/2010/main" val="29124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5791200" cy="1051560"/>
          </a:xfrm>
        </p:spPr>
        <p:txBody>
          <a:bodyPr/>
          <a:lstStyle/>
          <a:p>
            <a:r>
              <a:rPr lang="en-US" dirty="0" smtClean="0">
                <a:solidFill>
                  <a:srgbClr val="6994C7"/>
                </a:solidFill>
                <a:effectLst/>
              </a:rPr>
              <a:t>Background</a:t>
            </a:r>
            <a:endParaRPr lang="en-US" dirty="0">
              <a:solidFill>
                <a:srgbClr val="6994C7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462" y="1665582"/>
            <a:ext cx="8153400" cy="493080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Game development industry </a:t>
            </a:r>
          </a:p>
          <a:p>
            <a:pPr>
              <a:lnSpc>
                <a:spcPct val="250000"/>
              </a:lnSpc>
            </a:pPr>
            <a:r>
              <a:rPr lang="en-US" sz="2400" dirty="0" smtClean="0"/>
              <a:t>Game engines</a:t>
            </a:r>
          </a:p>
          <a:p>
            <a:pPr>
              <a:lnSpc>
                <a:spcPct val="250000"/>
              </a:lnSpc>
            </a:pPr>
            <a:r>
              <a:rPr lang="en-US" sz="2400" dirty="0" smtClean="0"/>
              <a:t>Rigid bodies 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4043587" y="6342095"/>
            <a:ext cx="2743200" cy="515905"/>
          </a:xfrm>
          <a:prstGeom prst="triangle">
            <a:avLst>
              <a:gd name="adj" fmla="val 73102"/>
            </a:avLst>
          </a:prstGeom>
          <a:solidFill>
            <a:srgbClr val="C4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/>
          <p:cNvSpPr/>
          <p:nvPr/>
        </p:nvSpPr>
        <p:spPr>
          <a:xfrm>
            <a:off x="5244662" y="5867400"/>
            <a:ext cx="3899338" cy="990600"/>
          </a:xfrm>
          <a:prstGeom prst="triangle">
            <a:avLst>
              <a:gd name="adj" fmla="val 17353"/>
            </a:avLst>
          </a:prstGeom>
          <a:solidFill>
            <a:srgbClr val="6E7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585712" y="634209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IT13 0013 08</a:t>
            </a:r>
          </a:p>
        </p:txBody>
      </p:sp>
    </p:spTree>
    <p:extLst>
      <p:ext uri="{BB962C8B-B14F-4D97-AF65-F5344CB8AC3E}">
        <p14:creationId xmlns:p14="http://schemas.microsoft.com/office/powerpoint/2010/main" val="394359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Literature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555" y="1524000"/>
            <a:ext cx="6781800" cy="4724400"/>
          </a:xfrm>
        </p:spPr>
        <p:txBody>
          <a:bodyPr>
            <a:noAutofit/>
          </a:bodyPr>
          <a:lstStyle/>
          <a:p>
            <a:r>
              <a:rPr lang="en-US" sz="2000" dirty="0" err="1"/>
              <a:t>Terzopoulos</a:t>
            </a:r>
            <a:r>
              <a:rPr lang="en-US" sz="2000" dirty="0"/>
              <a:t>, </a:t>
            </a:r>
            <a:r>
              <a:rPr lang="en-US" sz="2000" dirty="0" err="1"/>
              <a:t>Demetri</a:t>
            </a:r>
            <a:r>
              <a:rPr lang="en-US" sz="2000" dirty="0"/>
              <a:t> et al. "Elastically Deformable Models". </a:t>
            </a:r>
            <a:r>
              <a:rPr lang="en-US" sz="2000" i="1" dirty="0" err="1"/>
              <a:t>Siggraph</a:t>
            </a:r>
            <a:r>
              <a:rPr lang="en-US" sz="2000" i="1" dirty="0"/>
              <a:t>.</a:t>
            </a:r>
            <a:r>
              <a:rPr lang="en-US" sz="2000" dirty="0"/>
              <a:t> Pasadena: </a:t>
            </a:r>
            <a:r>
              <a:rPr lang="en-US" sz="2000" dirty="0" smtClean="0"/>
              <a:t>1987</a:t>
            </a:r>
            <a:r>
              <a:rPr lang="en-US" sz="2000" dirty="0"/>
              <a:t>. </a:t>
            </a:r>
            <a:endParaRPr lang="en-US" sz="2000" dirty="0" smtClean="0"/>
          </a:p>
          <a:p>
            <a:pPr marL="64008" indent="0">
              <a:buNone/>
            </a:pPr>
            <a:endParaRPr lang="en-US" sz="2000" dirty="0" smtClean="0"/>
          </a:p>
          <a:p>
            <a:r>
              <a:rPr lang="en-US" sz="2000" dirty="0"/>
              <a:t>Muller, Matthias et al. "</a:t>
            </a:r>
            <a:r>
              <a:rPr lang="en-US" sz="2000" dirty="0" err="1"/>
              <a:t>Meshless</a:t>
            </a:r>
            <a:r>
              <a:rPr lang="en-US" sz="2000" dirty="0"/>
              <a:t> Deformations Based On Shape Matching". </a:t>
            </a:r>
            <a:r>
              <a:rPr lang="en-US" sz="2000" i="1" dirty="0"/>
              <a:t>TOG</a:t>
            </a:r>
            <a:r>
              <a:rPr lang="en-US" sz="2000" dirty="0"/>
              <a:t> 24.3 (2005): 471. Web. 8 Feb. 2016</a:t>
            </a:r>
            <a:r>
              <a:rPr lang="en-US" sz="2000" dirty="0" smtClean="0"/>
              <a:t>.</a:t>
            </a:r>
          </a:p>
          <a:p>
            <a:pPr marL="64008" indent="0">
              <a:buNone/>
            </a:pPr>
            <a:endParaRPr lang="en-US" sz="2000" dirty="0" smtClean="0"/>
          </a:p>
          <a:p>
            <a:r>
              <a:rPr lang="en-US" sz="2000" dirty="0"/>
              <a:t>Sharma H. </a:t>
            </a:r>
            <a:r>
              <a:rPr lang="en-US" sz="2000" i="1" dirty="0"/>
              <a:t>Soft Body Deformation Dynamics Based On Shape Matching</a:t>
            </a:r>
            <a:r>
              <a:rPr lang="en-US" sz="2000" dirty="0"/>
              <a:t>. 1st ed. Dorset</a:t>
            </a:r>
            <a:r>
              <a:rPr lang="en-US" sz="2000" dirty="0" smtClean="0"/>
              <a:t>: </a:t>
            </a:r>
            <a:r>
              <a:rPr lang="en-US" sz="2000" dirty="0"/>
              <a:t>2013. </a:t>
            </a:r>
            <a:endParaRPr lang="en-US" sz="2000" dirty="0" smtClean="0"/>
          </a:p>
          <a:p>
            <a:pPr marL="64008" indent="0">
              <a:buNone/>
            </a:pPr>
            <a:endParaRPr lang="en-US" sz="2000" dirty="0" smtClean="0"/>
          </a:p>
          <a:p>
            <a:r>
              <a:rPr lang="en-US" sz="2000" dirty="0"/>
              <a:t>M. Müller, D. </a:t>
            </a:r>
            <a:r>
              <a:rPr lang="en-US" sz="2000" dirty="0" err="1"/>
              <a:t>Charypar</a:t>
            </a:r>
            <a:r>
              <a:rPr lang="en-US" sz="2000" dirty="0"/>
              <a:t> et al. “Particle-Based Fluid Simulation for Interactive Applications” - </a:t>
            </a:r>
            <a:r>
              <a:rPr lang="en-US" sz="2000" i="1" dirty="0" err="1"/>
              <a:t>Eurographics</a:t>
            </a:r>
            <a:r>
              <a:rPr lang="en-US" sz="2000" i="1" dirty="0"/>
              <a:t>/SIGGRAPH</a:t>
            </a:r>
            <a:r>
              <a:rPr lang="en-US" sz="2000" dirty="0"/>
              <a:t>, San Diego, California, 2003.</a:t>
            </a:r>
          </a:p>
        </p:txBody>
      </p:sp>
    </p:spTree>
    <p:extLst>
      <p:ext uri="{BB962C8B-B14F-4D97-AF65-F5344CB8AC3E}">
        <p14:creationId xmlns:p14="http://schemas.microsoft.com/office/powerpoint/2010/main" val="35398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6614160" cy="5037269"/>
          </a:xfrm>
        </p:spPr>
        <p:txBody>
          <a:bodyPr>
            <a:normAutofit/>
          </a:bodyPr>
          <a:lstStyle/>
          <a:p>
            <a:r>
              <a:rPr lang="en-US" sz="2000" dirty="0"/>
              <a:t>Parker, Eric G., and James F. O'Brien. "Real-Time Deformation And Fracture In A Game Environment". </a:t>
            </a:r>
            <a:r>
              <a:rPr lang="en-US" sz="2000" i="1" dirty="0"/>
              <a:t>Proceedings of the 2009 ACM SIGGRAPH/</a:t>
            </a:r>
            <a:r>
              <a:rPr lang="en-US" sz="2000" i="1" dirty="0" err="1"/>
              <a:t>Eurographics</a:t>
            </a:r>
            <a:r>
              <a:rPr lang="en-US" sz="2000" i="1" dirty="0"/>
              <a:t> Symposium on Computer Animation - SCA '09</a:t>
            </a:r>
            <a:r>
              <a:rPr lang="en-US" sz="2000" dirty="0"/>
              <a:t> (2009): </a:t>
            </a:r>
            <a:r>
              <a:rPr lang="en-US" sz="2000" dirty="0" smtClean="0"/>
              <a:t>Web</a:t>
            </a:r>
            <a:r>
              <a:rPr lang="en-US" sz="2000" dirty="0"/>
              <a:t>. </a:t>
            </a:r>
            <a:r>
              <a:rPr lang="en-US" sz="2000" dirty="0" smtClean="0"/>
              <a:t>12</a:t>
            </a:r>
          </a:p>
          <a:p>
            <a:pPr marL="64008" indent="0">
              <a:buNone/>
            </a:pPr>
            <a:endParaRPr lang="en-US" sz="2000" dirty="0" smtClean="0"/>
          </a:p>
          <a:p>
            <a:r>
              <a:rPr lang="en-US" sz="2000" dirty="0" err="1"/>
              <a:t>Teschner</a:t>
            </a:r>
            <a:r>
              <a:rPr lang="en-US" sz="2000" dirty="0"/>
              <a:t>, Matthias. "Modeling Dynamic Deformation With Mass Points And Springs". 2003. Presentation.</a:t>
            </a:r>
            <a:r>
              <a:rPr lang="en-US" sz="2000" dirty="0" smtClean="0"/>
              <a:t> </a:t>
            </a:r>
            <a:r>
              <a:rPr lang="en-US" sz="2000" dirty="0"/>
              <a:t>Feb. 2016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GB" sz="2000" dirty="0"/>
              <a:t>Y.  Yu, H.  Jung and H.  Cho, "A new water droplet model using metaball in the gravitational field", Computers &amp; Graphics, vol. 23, no. 2, pp. 213-222, 1999.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38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6347713" cy="13208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56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3200"/>
            <a:ext cx="6347713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>
                <a:solidFill>
                  <a:srgbClr val="6994C7"/>
                </a:solidFill>
                <a:effectLst/>
              </a:rPr>
              <a:t>Existing Systems </a:t>
            </a:r>
            <a:endParaRPr lang="en-US" dirty="0">
              <a:solidFill>
                <a:srgbClr val="6994C7"/>
              </a:solidFill>
              <a:effectLst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4043587" y="6342095"/>
            <a:ext cx="2743200" cy="515905"/>
          </a:xfrm>
          <a:prstGeom prst="triangle">
            <a:avLst>
              <a:gd name="adj" fmla="val 73102"/>
            </a:avLst>
          </a:prstGeom>
          <a:solidFill>
            <a:srgbClr val="C4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/>
          <p:cNvSpPr/>
          <p:nvPr/>
        </p:nvSpPr>
        <p:spPr>
          <a:xfrm>
            <a:off x="5244662" y="5867400"/>
            <a:ext cx="3899338" cy="990600"/>
          </a:xfrm>
          <a:prstGeom prst="triangle">
            <a:avLst>
              <a:gd name="adj" fmla="val 17353"/>
            </a:avLst>
          </a:prstGeom>
          <a:solidFill>
            <a:srgbClr val="6E7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585712" y="634209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IT13 0013 08</a:t>
            </a:r>
          </a:p>
        </p:txBody>
      </p:sp>
    </p:spTree>
    <p:extLst>
      <p:ext uri="{BB962C8B-B14F-4D97-AF65-F5344CB8AC3E}">
        <p14:creationId xmlns:p14="http://schemas.microsoft.com/office/powerpoint/2010/main" val="340808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794846" cy="4271284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66470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05910"/>
            <a:ext cx="8794846" cy="4250264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46577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7898"/>
            <a:ext cx="8794846" cy="4266287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369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514600"/>
            <a:ext cx="35052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33400"/>
            <a:ext cx="5096719" cy="1688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14" y="4419600"/>
            <a:ext cx="4126600" cy="145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3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994C7"/>
                </a:solidFill>
                <a:effectLst/>
              </a:rPr>
              <a:t>Research Problem</a:t>
            </a:r>
            <a:endParaRPr lang="en-US" dirty="0">
              <a:solidFill>
                <a:srgbClr val="6994C7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Most software use particle based simulation model for fluid renderings for accuracy, which occupy a lot of rime to render.</a:t>
            </a:r>
          </a:p>
          <a:p>
            <a:r>
              <a:rPr lang="en-US" sz="2400" dirty="0" smtClean="0"/>
              <a:t>Real time rendering is a problem.</a:t>
            </a:r>
          </a:p>
          <a:p>
            <a:endParaRPr lang="en-US" sz="2400" dirty="0"/>
          </a:p>
        </p:txBody>
      </p:sp>
      <p:sp>
        <p:nvSpPr>
          <p:cNvPr id="9" name="Isosceles Triangle 8"/>
          <p:cNvSpPr/>
          <p:nvPr/>
        </p:nvSpPr>
        <p:spPr>
          <a:xfrm>
            <a:off x="4043587" y="6342095"/>
            <a:ext cx="2743200" cy="515905"/>
          </a:xfrm>
          <a:prstGeom prst="triangle">
            <a:avLst>
              <a:gd name="adj" fmla="val 73102"/>
            </a:avLst>
          </a:prstGeom>
          <a:solidFill>
            <a:srgbClr val="C4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>
            <a:off x="5244662" y="5867400"/>
            <a:ext cx="3899338" cy="990600"/>
          </a:xfrm>
          <a:prstGeom prst="triangle">
            <a:avLst>
              <a:gd name="adj" fmla="val 17353"/>
            </a:avLst>
          </a:prstGeom>
          <a:solidFill>
            <a:srgbClr val="6E7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585712" y="634209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IT13 0013 08</a:t>
            </a:r>
          </a:p>
        </p:txBody>
      </p:sp>
    </p:spTree>
    <p:extLst>
      <p:ext uri="{BB962C8B-B14F-4D97-AF65-F5344CB8AC3E}">
        <p14:creationId xmlns:p14="http://schemas.microsoft.com/office/powerpoint/2010/main" val="411243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>
            <a:off x="4043587" y="6342095"/>
            <a:ext cx="2743200" cy="515905"/>
          </a:xfrm>
          <a:prstGeom prst="triangle">
            <a:avLst>
              <a:gd name="adj" fmla="val 73102"/>
            </a:avLst>
          </a:prstGeom>
          <a:solidFill>
            <a:srgbClr val="C4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67000"/>
            <a:ext cx="6347713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>
                <a:solidFill>
                  <a:srgbClr val="6994C7"/>
                </a:solidFill>
                <a:effectLst/>
              </a:rPr>
              <a:t>Why Shapeless?</a:t>
            </a:r>
            <a:endParaRPr lang="en-US" dirty="0">
              <a:solidFill>
                <a:srgbClr val="6994C7"/>
              </a:solidFill>
              <a:effectLst/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5244662" y="5867400"/>
            <a:ext cx="3899338" cy="990600"/>
          </a:xfrm>
          <a:prstGeom prst="triangle">
            <a:avLst>
              <a:gd name="adj" fmla="val 17353"/>
            </a:avLst>
          </a:prstGeom>
          <a:solidFill>
            <a:srgbClr val="6E7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585712" y="634209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IT13 0013 08</a:t>
            </a:r>
          </a:p>
        </p:txBody>
      </p:sp>
    </p:spTree>
    <p:extLst>
      <p:ext uri="{BB962C8B-B14F-4D97-AF65-F5344CB8AC3E}">
        <p14:creationId xmlns:p14="http://schemas.microsoft.com/office/powerpoint/2010/main" val="12559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</TotalTime>
  <Words>462</Words>
  <Application>Microsoft Office PowerPoint</Application>
  <PresentationFormat>On-screen Show (4:3)</PresentationFormat>
  <Paragraphs>67</Paragraphs>
  <Slides>22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Soft Body and  Fluid Dynamics Plug-In for Unity Game Engine</vt:lpstr>
      <vt:lpstr>Background</vt:lpstr>
      <vt:lpstr>Existing Systems </vt:lpstr>
      <vt:lpstr>PowerPoint Presentation</vt:lpstr>
      <vt:lpstr>PowerPoint Presentation</vt:lpstr>
      <vt:lpstr>PowerPoint Presentation</vt:lpstr>
      <vt:lpstr>PowerPoint Presentation</vt:lpstr>
      <vt:lpstr>Research Problem</vt:lpstr>
      <vt:lpstr>Why Shapeless?</vt:lpstr>
      <vt:lpstr>Objectives </vt:lpstr>
      <vt:lpstr>Specific Objectives</vt:lpstr>
      <vt:lpstr>PowerPoint Presentation</vt:lpstr>
      <vt:lpstr>Metaballs </vt:lpstr>
      <vt:lpstr>Shaders </vt:lpstr>
      <vt:lpstr>Fluid behaviour</vt:lpstr>
      <vt:lpstr>PowerPoint Presentation</vt:lpstr>
      <vt:lpstr>Methodology </vt:lpstr>
      <vt:lpstr>Users and Benefits</vt:lpstr>
      <vt:lpstr>Expected Outcome </vt:lpstr>
      <vt:lpstr>Literature </vt:lpstr>
      <vt:lpstr>PowerPoint Presentation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Body and Fluid Dynamics Plug-In for Unity Game Engine</dc:title>
  <dc:creator>sony</dc:creator>
  <cp:lastModifiedBy>Yazdaan Alimudeen</cp:lastModifiedBy>
  <cp:revision>67</cp:revision>
  <dcterms:created xsi:type="dcterms:W3CDTF">2016-03-07T16:38:41Z</dcterms:created>
  <dcterms:modified xsi:type="dcterms:W3CDTF">2016-03-08T18:30:41Z</dcterms:modified>
</cp:coreProperties>
</file>