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57" r:id="rId4"/>
    <p:sldId id="259" r:id="rId5"/>
    <p:sldId id="275" r:id="rId6"/>
    <p:sldId id="263" r:id="rId7"/>
    <p:sldId id="278" r:id="rId8"/>
    <p:sldId id="279" r:id="rId9"/>
    <p:sldId id="266" r:id="rId10"/>
    <p:sldId id="276" r:id="rId11"/>
    <p:sldId id="280" r:id="rId12"/>
    <p:sldId id="261" r:id="rId13"/>
    <p:sldId id="269" r:id="rId14"/>
    <p:sldId id="281" r:id="rId15"/>
    <p:sldId id="264" r:id="rId16"/>
    <p:sldId id="270" r:id="rId17"/>
    <p:sldId id="282" r:id="rId18"/>
    <p:sldId id="273" r:id="rId19"/>
    <p:sldId id="274" r:id="rId20"/>
    <p:sldId id="283" r:id="rId21"/>
    <p:sldId id="265" r:id="rId22"/>
    <p:sldId id="271" r:id="rId23"/>
    <p:sldId id="289" r:id="rId24"/>
    <p:sldId id="290" r:id="rId25"/>
    <p:sldId id="287" r:id="rId26"/>
    <p:sldId id="284" r:id="rId27"/>
    <p:sldId id="285" r:id="rId28"/>
    <p:sldId id="286" r:id="rId29"/>
    <p:sldId id="277" r:id="rId30"/>
    <p:sldId id="26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Kim" initials="LK" lastIdx="2" clrIdx="0">
    <p:extLst>
      <p:ext uri="{19B8F6BF-5375-455C-9EA6-DF929625EA0E}">
        <p15:presenceInfo xmlns:p15="http://schemas.microsoft.com/office/powerpoint/2012/main" userId="e9a3aaeb85798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0D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523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B20A-0DCE-47E6-ACF0-332D9306B31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BD6D6-BD79-4088-854F-46F3C5909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E15A-EDC0-4DD7-A84E-78907D95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60955-C3A5-4150-ADB3-01A6CADE1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F99AE-1726-4490-9A42-164495D3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4CC6-15A5-47E9-9551-6F7FEC07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D599-C27C-45F5-82C4-522B17A0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0AF5-5BD2-4108-A39F-8AAA979B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16BC-1596-48AD-BD9D-5DF489A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00AD-C255-4A48-B7BC-4A96BF28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AE97D-7818-4ED2-9ADC-3A56A867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2942-6710-4058-9D09-F5A05FE6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0BB49388-7C85-4984-B9CB-F0AEF627F3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8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478DC-9672-4136-B4E1-248C1E521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EE3B7-9795-4CD9-983E-3103B679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58DF-8660-482A-B785-2D888F9B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B580-8CD8-475C-89AA-DF5BB00B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5EB6-C776-453D-A136-C903502F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3ADEFBCE-8B23-4646-9F45-586D241975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125-935F-46F1-BA08-6DCCF02A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9309-23F5-4E1A-80AC-2FF16CF9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408981"/>
            <a:ext cx="10515600" cy="4767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BF94-6752-4ED7-9D4F-3458416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CC73-ECA7-4B8E-9F07-308F5A3F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E540-1D28-467D-88D3-C9BA80C3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6952FF61-B963-4421-914A-BC2E43EA2C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5675-D12F-4675-8847-B8DFAE7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544C-6EC6-4978-A877-949FB2FB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EBC7-58B6-4F48-ABC9-AD53F36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AAFD-0EE1-4557-B6DE-4C00E30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C945-4520-42A3-94B6-24D6E52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startups">
            <a:extLst>
              <a:ext uri="{FF2B5EF4-FFF2-40B4-BE49-F238E27FC236}">
                <a16:creationId xmlns:a16="http://schemas.microsoft.com/office/drawing/2014/main" id="{58FA4ACD-300A-4957-A848-B969BCB9AA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B62-10A1-4BEF-9F5B-3033798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5592-FD46-4D8B-AF35-69CDFA646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7649F-B1BA-428A-AEBD-69FADF81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105B-65F6-40E7-8997-7A29572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0FCF-DE35-4316-A0CD-E48CA87A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BF43D-98CB-49F0-A16A-FAE463F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tartups">
            <a:extLst>
              <a:ext uri="{FF2B5EF4-FFF2-40B4-BE49-F238E27FC236}">
                <a16:creationId xmlns:a16="http://schemas.microsoft.com/office/drawing/2014/main" id="{81CA30A8-FD78-472E-8128-582FF39E14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1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BA7E-0B60-4B53-981F-B8FF0FF0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5DEB-3397-4483-84F3-2F3196F7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DDE55-877B-43A2-B103-88541536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1F82A-0C72-417B-BD6D-745133974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99C95-3C0A-4EDE-9E0B-972805604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4DCE7-78DA-46C5-A9B4-D7C52B13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C2DA8-AA32-4074-9C40-035BC20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9A7EB-80A9-4E03-9515-98C75D8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startups">
            <a:extLst>
              <a:ext uri="{FF2B5EF4-FFF2-40B4-BE49-F238E27FC236}">
                <a16:creationId xmlns:a16="http://schemas.microsoft.com/office/drawing/2014/main" id="{CEAF7AF8-52C5-4B37-BEA0-0CCD4481C4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7FB9-3DCA-43D9-9154-B8498C92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653A3-A58A-4D61-BA5D-0E09C04F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22C3C-C858-40E0-AF1F-E2CB1C3C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834FF-C3F4-4DAA-ACD7-B4627A21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startups">
            <a:extLst>
              <a:ext uri="{FF2B5EF4-FFF2-40B4-BE49-F238E27FC236}">
                <a16:creationId xmlns:a16="http://schemas.microsoft.com/office/drawing/2014/main" id="{0C442BA3-E512-4387-A945-5825EF4EED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510AA-B9DB-4B1F-8BEC-DEACEB77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50C54-6BE7-45C3-8AA2-52468C6D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F6A8-8CF1-4DBF-852E-FB7EA0E5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startups">
            <a:extLst>
              <a:ext uri="{FF2B5EF4-FFF2-40B4-BE49-F238E27FC236}">
                <a16:creationId xmlns:a16="http://schemas.microsoft.com/office/drawing/2014/main" id="{B714A496-76D9-43C2-B4BA-B38DC01F77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1763-DA0A-47EF-9AD2-F58ADDDA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7BB5-7983-40DB-AC04-5BABF3A1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B9B7-1647-4E90-9669-DE7AF171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02CA-26B6-4052-A5BD-AD84FDB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B2D8-FE52-4CEA-BF60-56AC0006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EFF7-AF29-4423-98E3-1FF3426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tartups">
            <a:extLst>
              <a:ext uri="{FF2B5EF4-FFF2-40B4-BE49-F238E27FC236}">
                <a16:creationId xmlns:a16="http://schemas.microsoft.com/office/drawing/2014/main" id="{30065A45-4B09-4376-BE27-646AA0DAC9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3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7B7E-C307-46D8-BA20-B5E526AE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9E559-5355-4A08-8390-2F96A8DA1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3D9F-46C0-4609-8E62-0A337FE1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7135-DE25-46DC-9788-32692D1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BB88-CF6F-4510-9E92-5A48852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DCA6-4423-4CFF-850D-B25411B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startups">
            <a:extLst>
              <a:ext uri="{FF2B5EF4-FFF2-40B4-BE49-F238E27FC236}">
                <a16:creationId xmlns:a16="http://schemas.microsoft.com/office/drawing/2014/main" id="{754B4C07-037B-4C02-9008-251053031F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00"/>
          <a:stretch/>
        </p:blipFill>
        <p:spPr bwMode="auto">
          <a:xfrm>
            <a:off x="11948160" y="-7273"/>
            <a:ext cx="24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4D02E-5B14-495F-A756-30A6F3D9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1496-476C-49D8-8297-3BAEFBFF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0936-C1BE-4BE0-9916-7C79EB390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ECEB-C5D1-43BA-A74C-438D276CCA0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47D3-1EB6-4FF5-BE49-4019E0FF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EEE6-32C0-45EA-80F6-8013F97B9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A790-B7A5-4A57-8BA0-B8EF152A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ackr.com/2019/11/government-to-exempt-startups-from-regulatory-filings-for-10-yea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i.columbia.edu/ci/premba_test/c0331/s7/s7_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generalassemb.ly/tiffmkell/DAT-course-materials-students-12-9/blob/master/lessons/data-science-modeling/linear_regression_tiff.ipynb" TargetMode="External"/><Relationship Id="rId2" Type="http://schemas.openxmlformats.org/officeDocument/2006/relationships/hyperlink" Target="https://www.coursera.org/lecture/machine-learning-data-analysis/what-is-lasso-regression-0KIy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independent-variable-definition/#Predictor" TargetMode="External"/><Relationship Id="rId2" Type="http://schemas.openxmlformats.org/officeDocument/2006/relationships/hyperlink" Target="https://www.statisticshowto.datasciencecentral.com/parsimonious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generalassemb.ly/tiffmkell/DAT-course-materials-students-12-9/blob/master/lessons/data-science-modeling/linear_regression_tiff.ipynb" TargetMode="External"/><Relationship Id="rId5" Type="http://schemas.openxmlformats.org/officeDocument/2006/relationships/hyperlink" Target="https://www.statisticshowto.datasciencecentral.com/ridge-regression/" TargetMode="External"/><Relationship Id="rId4" Type="http://schemas.openxmlformats.org/officeDocument/2006/relationships/hyperlink" Target="https://www.statisticshowto.datasciencecentral.com/multicollinearit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blox.com/blog/8-small-business-statistics-2018" TargetMode="External"/><Relationship Id="rId2" Type="http://schemas.openxmlformats.org/officeDocument/2006/relationships/hyperlink" Target="https://smallbusiness.yahoo.com/advisor/16-surprising-small-business-statistics-infographic-19043423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rtblox.com/blog/8-small-business-statistics-2018/" TargetMode="External"/><Relationship Id="rId4" Type="http://schemas.openxmlformats.org/officeDocument/2006/relationships/hyperlink" Target="https://www.prnewswire.com/news-releases/small-business-owners-us-is-facing-a-retirement-crisis-300215234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dcoder.com/random-forest-regressor-explained-in-depth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rtups">
            <a:extLst>
              <a:ext uri="{FF2B5EF4-FFF2-40B4-BE49-F238E27FC236}">
                <a16:creationId xmlns:a16="http://schemas.microsoft.com/office/drawing/2014/main" id="{6404D345-6986-4603-A6D3-2FACD2A5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B77D3-A0ED-4B7F-BDBC-7D37771F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9" y="130627"/>
            <a:ext cx="12200709" cy="992777"/>
          </a:xfrm>
        </p:spPr>
        <p:txBody>
          <a:bodyPr>
            <a:normAutofit/>
          </a:bodyPr>
          <a:lstStyle/>
          <a:p>
            <a:r>
              <a:rPr lang="en-US" sz="5400" dirty="0"/>
              <a:t>Investment &amp; Profit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091E2-C3FE-4EAD-935F-06EE753B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4960" y="6217931"/>
            <a:ext cx="2795451" cy="633627"/>
          </a:xfrm>
        </p:spPr>
        <p:txBody>
          <a:bodyPr>
            <a:normAutofit/>
          </a:bodyPr>
          <a:lstStyle/>
          <a:p>
            <a:r>
              <a:rPr lang="en-US" dirty="0"/>
              <a:t>Lindsey Bang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4BEB-F910-4BD0-9706-FC67292E8BCF}"/>
              </a:ext>
            </a:extLst>
          </p:cNvPr>
          <p:cNvSpPr txBox="1"/>
          <p:nvPr/>
        </p:nvSpPr>
        <p:spPr>
          <a:xfrm>
            <a:off x="653902" y="5534246"/>
            <a:ext cx="632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&lt;https://entrackr.com/2019/11/government-to-exempt-startups-from-regulatory-filings-for-10-years/</a:t>
            </a:r>
            <a:r>
              <a:rPr lang="en-US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287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397D-C82C-4792-BCDD-4D9BE89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4A2C9-352A-4DBA-8FBA-FF2419D4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3" y="4597897"/>
            <a:ext cx="5441831" cy="178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2AFB3-C0BB-4322-9D57-F25ACFC3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86" y="3188473"/>
            <a:ext cx="5741211" cy="34508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C27FDA-FADF-4805-88A2-51B0ABE9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58" y="1305618"/>
            <a:ext cx="10947484" cy="1702330"/>
          </a:xfrm>
        </p:spPr>
        <p:txBody>
          <a:bodyPr>
            <a:normAutofit/>
          </a:bodyPr>
          <a:lstStyle/>
          <a:p>
            <a:r>
              <a:rPr lang="en-US" dirty="0"/>
              <a:t>Strong positive correlation between R&amp;D Spend and Profit</a:t>
            </a:r>
          </a:p>
          <a:p>
            <a:r>
              <a:rPr lang="en-US" dirty="0"/>
              <a:t>Strong positive correlation between Marketing and Profit</a:t>
            </a:r>
          </a:p>
          <a:p>
            <a:r>
              <a:rPr lang="en-US" dirty="0"/>
              <a:t>Week positive correlation between Administration and Profit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2E25C-A203-41F5-9AF1-4C30D1129A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1"/>
          <a:stretch/>
        </p:blipFill>
        <p:spPr>
          <a:xfrm>
            <a:off x="427163" y="3429000"/>
            <a:ext cx="5441832" cy="851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53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F165-33BC-41FE-99DB-01662A24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862635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9F78-D770-4F9F-82FD-5E632478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86" y="5803489"/>
            <a:ext cx="10515600" cy="988143"/>
          </a:xfrm>
        </p:spPr>
        <p:txBody>
          <a:bodyPr>
            <a:normAutofit/>
          </a:bodyPr>
          <a:lstStyle/>
          <a:p>
            <a:r>
              <a:rPr lang="en-US" dirty="0"/>
              <a:t>All the startups’ ROIs were under $0.</a:t>
            </a:r>
          </a:p>
          <a:p>
            <a:r>
              <a:rPr lang="en-US" dirty="0"/>
              <a:t>Net profits were under 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27774-F25E-416D-803C-8A6C1F91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6" y="811496"/>
            <a:ext cx="11411310" cy="48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80" y="0"/>
            <a:ext cx="10515600" cy="1260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80" y="1142928"/>
            <a:ext cx="10515600" cy="5033963"/>
          </a:xfrm>
        </p:spPr>
        <p:txBody>
          <a:bodyPr/>
          <a:lstStyle/>
          <a:p>
            <a:r>
              <a:rPr lang="en-US" dirty="0"/>
              <a:t>What is Linear Regression</a:t>
            </a:r>
          </a:p>
          <a:p>
            <a:pPr lvl="1"/>
            <a:r>
              <a:rPr lang="en-US" dirty="0"/>
              <a:t>In statistics, linear regression is a linear approach to modeling the relationship between a scalar response and one or more explanatory variables. .</a:t>
            </a:r>
          </a:p>
          <a:p>
            <a:pPr marL="457200" lvl="1" indent="0">
              <a:buNone/>
            </a:pPr>
            <a:r>
              <a:rPr lang="en-US" sz="1200" dirty="0">
                <a:hlinkClick r:id="rId2"/>
              </a:rPr>
              <a:t>&lt;http://ci.columbia.edu/ci/premba_test/c0331/s7/s7_6.html</a:t>
            </a:r>
            <a:r>
              <a:rPr lang="en-US" sz="1200" dirty="0"/>
              <a:t>&gt;</a:t>
            </a:r>
          </a:p>
          <a:p>
            <a:r>
              <a:rPr lang="en-US" dirty="0"/>
              <a:t>Multiple Linear Regression (two independent variables)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C3F6-6AD3-4A41-9C47-9E69929E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0" y="3428999"/>
            <a:ext cx="5626828" cy="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09C13-6D4A-4F99-8D51-5ECCC74A4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49" y="3819831"/>
            <a:ext cx="7651185" cy="2668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739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4A74-D4B9-4EC2-AEE2-2A859695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5749-4243-4F78-BD76-48BCF55D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74" y="1224627"/>
            <a:ext cx="10515600" cy="729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R-squared value is close to 1</a:t>
            </a:r>
          </a:p>
          <a:p>
            <a:pPr lvl="1"/>
            <a:r>
              <a:rPr lang="en-US" dirty="0"/>
              <a:t>smaller differences between the observed data and the fitted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A32A5-5613-470D-968F-60A743B7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1" y="3429000"/>
            <a:ext cx="7087574" cy="3272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83333-2AD9-49B3-A84F-9F24C5D7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34" y="2021041"/>
            <a:ext cx="5617611" cy="1792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53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53-0F30-43EC-9030-132A6E4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vs.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E5740-DAF0-4950-A5E9-CC2DCD4F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74" y="1561004"/>
            <a:ext cx="5356132" cy="3524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B012E-3FC3-4FF3-B55A-D667709B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3" y="1561004"/>
            <a:ext cx="5669075" cy="3534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24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12" y="1408981"/>
            <a:ext cx="11142406" cy="4767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statistics and machine learning, lasso is a regression analysis method that performs both variable selection and regularization in order to enhance the prediction accuracy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&lt;https://www.coursera.org/lecture/machine-learning-data-analysis/what-is-lasso-regression-0KIy7&gt;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Lasso regression shrinks coefficients all the way to zero, thus removing them from the model.</a:t>
            </a:r>
          </a:p>
          <a:p>
            <a:endParaRPr lang="en-US" dirty="0"/>
          </a:p>
          <a:p>
            <a:r>
              <a:rPr lang="en-US" dirty="0"/>
              <a:t>When alpha is 0 , Lasso regression produces the same coefficients as a linear regression. When alpha is very large, all coefficients are zero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&lt;https://git.generalassemb.ly/tiffmkell/DAT-course-materials-students-12-9/blob/master/lessons/data-science-modeling/linear_regression_tiff.ipynb&gt;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8706-5AD0-4DD4-8187-86A0D71B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0"/>
            <a:ext cx="11189110" cy="1325563"/>
          </a:xfrm>
        </p:spPr>
        <p:txBody>
          <a:bodyPr/>
          <a:lstStyle/>
          <a:p>
            <a:r>
              <a:rPr lang="en-US" dirty="0"/>
              <a:t>Lasso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9410-E054-4F9C-BEC3-B890E52A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71" y="1229699"/>
            <a:ext cx="5673129" cy="26933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MSE does not change much between 0.1 and 1.</a:t>
            </a:r>
          </a:p>
          <a:p>
            <a:r>
              <a:rPr lang="en-US" dirty="0"/>
              <a:t>MSE gets a slightly higher when alpha =&gt; 10.</a:t>
            </a:r>
          </a:p>
          <a:p>
            <a:r>
              <a:rPr lang="en-US" dirty="0"/>
              <a:t>The Best Alpha Value = 0.1</a:t>
            </a:r>
          </a:p>
          <a:p>
            <a:r>
              <a:rPr lang="en-US" dirty="0"/>
              <a:t>Lasso regression shrinks coefficients all the way to zero, thus removing them from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448DD-28AC-4811-B046-1975C612D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84" r="45407"/>
          <a:stretch/>
        </p:blipFill>
        <p:spPr>
          <a:xfrm>
            <a:off x="6414543" y="1229699"/>
            <a:ext cx="2845267" cy="4859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CC496-8A0F-4861-A98A-C9FCC52C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1" y="4113265"/>
            <a:ext cx="5604541" cy="1976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78313-6614-4F7C-8208-7ADF6680B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29" y="2853813"/>
            <a:ext cx="2466913" cy="3642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39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466F-FD80-43A3-958D-2F75612F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F55E4-A3FD-45D6-A279-DB54E6BA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8" y="1601966"/>
            <a:ext cx="5681712" cy="3542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7EE39-123D-4612-AC8C-7D5F6B31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96" y="1601966"/>
            <a:ext cx="5382674" cy="354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D0AB0E-2BA0-4204-BB1E-49BD2741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89" y="5464278"/>
            <a:ext cx="11266434" cy="115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Predictions via Lasso regression and linear regression models came out very close to each other (coefficient, Interception, RMSE, R-squared, and MSE).</a:t>
            </a:r>
          </a:p>
        </p:txBody>
      </p:sp>
    </p:spTree>
    <p:extLst>
      <p:ext uri="{BB962C8B-B14F-4D97-AF65-F5344CB8AC3E}">
        <p14:creationId xmlns:p14="http://schemas.microsoft.com/office/powerpoint/2010/main" val="337466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Ridge regression is a way to create a </a:t>
            </a:r>
            <a:r>
              <a:rPr lang="en-US" dirty="0">
                <a:hlinkClick r:id="rId2"/>
              </a:rPr>
              <a:t>parsimonious model</a:t>
            </a:r>
            <a:r>
              <a:rPr lang="en-US" dirty="0"/>
              <a:t> when the number of </a:t>
            </a:r>
            <a:r>
              <a:rPr lang="en-US" dirty="0">
                <a:hlinkClick r:id="rId3"/>
              </a:rPr>
              <a:t>predictor variables</a:t>
            </a:r>
            <a:r>
              <a:rPr lang="en-US" dirty="0"/>
              <a:t> in a set exceeds the number of observations, or when a data set has </a:t>
            </a:r>
            <a:r>
              <a:rPr lang="en-US" dirty="0">
                <a:hlinkClick r:id="rId4"/>
              </a:rPr>
              <a:t>multicollinearity </a:t>
            </a:r>
            <a:r>
              <a:rPr lang="en-US" dirty="0"/>
              <a:t>(correlations between predictor variables).</a:t>
            </a:r>
            <a:endParaRPr lang="en-US" dirty="0">
              <a:hlinkClick r:id="rId5"/>
            </a:endParaRP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&lt;https://www.statisticshowto.datasciencecentral.com/ridge-regression/&gt;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Ridge regression shrinks coefficients toward zero, but they rarely reach zero.</a:t>
            </a:r>
          </a:p>
          <a:p>
            <a:r>
              <a:rPr lang="en-US" sz="2200" dirty="0">
                <a:hlinkClick r:id="rId6"/>
              </a:rPr>
              <a:t>&lt;https://git.generalassemb.ly/tiffmkell/DAT-course-materials-students-12-9/blob/master/lessons/data-science-modeling/linear_regression_tiff.ipynb&gt;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502-0DD5-4129-A068-96B089C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265-4430-4AED-B0B8-AA284166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73" y="1171764"/>
            <a:ext cx="5603927" cy="2655442"/>
          </a:xfrm>
        </p:spPr>
        <p:txBody>
          <a:bodyPr/>
          <a:lstStyle/>
          <a:p>
            <a:r>
              <a:rPr lang="en-US" dirty="0"/>
              <a:t>Ridge prediction does slightly change (under 1).</a:t>
            </a:r>
          </a:p>
          <a:p>
            <a:r>
              <a:rPr lang="en-US" dirty="0"/>
              <a:t>The best alpha value = 0.1</a:t>
            </a:r>
          </a:p>
          <a:p>
            <a:r>
              <a:rPr lang="en-US" dirty="0"/>
              <a:t>Very similar to Linear and Lasso regressions.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8EFB9-81F6-47F6-8933-018E4718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7" y="4112636"/>
            <a:ext cx="6144701" cy="2132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BE041E-2E79-49C0-91AC-BCAA797C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97" y="1171764"/>
            <a:ext cx="2661587" cy="5073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91712-E048-4308-A547-C1C6F7D61D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"/>
          <a:stretch/>
        </p:blipFill>
        <p:spPr>
          <a:xfrm>
            <a:off x="9101421" y="2794818"/>
            <a:ext cx="2701602" cy="3782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95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2D23-EFF9-4F1C-ABC9-40ECBFE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37"/>
            <a:ext cx="10515600" cy="6211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Introduction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14A3-93BA-4A2B-A376-EDC58F73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90"/>
            <a:ext cx="10515600" cy="3562110"/>
          </a:xfrm>
        </p:spPr>
        <p:txBody>
          <a:bodyPr>
            <a:normAutofit/>
          </a:bodyPr>
          <a:lstStyle/>
          <a:p>
            <a:r>
              <a:rPr lang="en-US" sz="2000" dirty="0"/>
              <a:t>According to </a:t>
            </a:r>
            <a:r>
              <a:rPr lang="en-US" sz="2000" u="sng" dirty="0">
                <a:hlinkClick r:id="rId2"/>
              </a:rPr>
              <a:t>Yahoo</a:t>
            </a:r>
            <a:r>
              <a:rPr lang="en-US" sz="1200" dirty="0"/>
              <a:t>(1)</a:t>
            </a:r>
            <a:r>
              <a:rPr lang="en-US" sz="2000" dirty="0"/>
              <a:t>, about 543,000 new businesses are started each month. Also, small businesses in the U.S. employ 57 million people (</a:t>
            </a:r>
            <a:r>
              <a:rPr lang="en-US" sz="2000" u="sng" dirty="0" err="1">
                <a:hlinkClick r:id="rId3"/>
              </a:rPr>
              <a:t>StartBlox</a:t>
            </a:r>
            <a:r>
              <a:rPr lang="en-US" sz="1200" dirty="0"/>
              <a:t>(2)</a:t>
            </a:r>
            <a:r>
              <a:rPr lang="en-US" sz="2000" dirty="0"/>
              <a:t>, 2018).  There are many startups in the U.S., and they are big part of the U.S. business overall. Over 99% of U.S. employers are small business owners (</a:t>
            </a:r>
            <a:r>
              <a:rPr lang="en-US" sz="2000" u="sng" dirty="0" err="1">
                <a:hlinkClick r:id="rId4"/>
              </a:rPr>
              <a:t>Cision</a:t>
            </a:r>
            <a:r>
              <a:rPr lang="en-US" sz="1200" dirty="0"/>
              <a:t>(3)</a:t>
            </a:r>
            <a:r>
              <a:rPr lang="en-US" sz="2000" dirty="0"/>
              <a:t>, 2016).  These facts lead to the question how startups are growing in the U.S. market. </a:t>
            </a:r>
          </a:p>
          <a:p>
            <a:endParaRPr lang="en-US" sz="2000" dirty="0"/>
          </a:p>
          <a:p>
            <a:r>
              <a:rPr lang="en-US" sz="2000" dirty="0"/>
              <a:t>In order to understand, what variables will lead success of startups, I would like to know how much R&amp;D, administration and marketing expenses other startups the startups have invested and profits they have generated. Within the dataset I found, I will be able to learn about 50 startups’ R&amp;D, administration and marketing expenses as well as their profits by states.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A9C91-C017-4C63-9AC0-DDE67148611B}"/>
              </a:ext>
            </a:extLst>
          </p:cNvPr>
          <p:cNvSpPr txBox="1"/>
          <p:nvPr/>
        </p:nvSpPr>
        <p:spPr>
          <a:xfrm>
            <a:off x="838200" y="5483640"/>
            <a:ext cx="9671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&lt;Reference&gt;</a:t>
            </a:r>
          </a:p>
          <a:p>
            <a:pPr marL="228600" indent="-228600">
              <a:buAutoNum type="arabicParenBoth"/>
            </a:pPr>
            <a:r>
              <a:rPr lang="en-US" sz="1200" dirty="0">
                <a:hlinkClick r:id="rId2"/>
              </a:rPr>
              <a:t>https://smallbusiness.yahoo.com/advisor/16-surprising-small-business-statistics-infographic-190434232.html</a:t>
            </a:r>
            <a:endParaRPr lang="en-US" sz="1200" dirty="0"/>
          </a:p>
          <a:p>
            <a:pPr marL="228600" indent="-228600">
              <a:buAutoNum type="arabicParenBoth"/>
            </a:pPr>
            <a:r>
              <a:rPr lang="en-US" sz="1200" dirty="0">
                <a:hlinkClick r:id="rId5"/>
              </a:rPr>
              <a:t>https://startblox.com/blog/8-small-business-statistics-2018/</a:t>
            </a:r>
            <a:endParaRPr lang="en-US" sz="1200" dirty="0"/>
          </a:p>
          <a:p>
            <a:pPr marL="228600" indent="-228600">
              <a:buAutoNum type="arabicParenBoth"/>
            </a:pPr>
            <a:r>
              <a:rPr lang="en-US" sz="1200" dirty="0">
                <a:hlinkClick r:id="rId4"/>
              </a:rPr>
              <a:t>https://www.prnewswire.com/news-releases/small-business-owners-us-is-facing-a-retirement-crisis-300215234.html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544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89F1BE-4F04-4251-A657-CAA9F981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 dirty="0"/>
              <a:t>Ridge Regression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A82F2-717F-45EF-85FA-967D04A8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6" y="1472754"/>
            <a:ext cx="5691544" cy="3548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0076D-E6AF-45D3-B840-AF0206CC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35" y="1472754"/>
            <a:ext cx="5391988" cy="3548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4FF2A6-5825-492A-98A0-794D928F77E2}"/>
              </a:ext>
            </a:extLst>
          </p:cNvPr>
          <p:cNvSpPr txBox="1">
            <a:spLocks/>
          </p:cNvSpPr>
          <p:nvPr/>
        </p:nvSpPr>
        <p:spPr>
          <a:xfrm>
            <a:off x="414289" y="5316794"/>
            <a:ext cx="11266434" cy="123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Predictions via Ridge Regression, Lasso regression and linear regression models came out very close to each other (coefficient, Interception, RMSE, R-squared, and MSE).</a:t>
            </a:r>
          </a:p>
        </p:txBody>
      </p:sp>
    </p:spTree>
    <p:extLst>
      <p:ext uri="{BB962C8B-B14F-4D97-AF65-F5344CB8AC3E}">
        <p14:creationId xmlns:p14="http://schemas.microsoft.com/office/powerpoint/2010/main" val="362183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B3A-D43F-444E-81DC-B1E77B9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FF0-0E27-45AA-9F44-F44F05B8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 is an ensemble machine learning technique capable of performing both regression and classification tasks using multiple decision trees and a statistical technique called bagging. Bagging along with boosting are two of the most popular ensemble techniques which aim to tackle high variance and high bias.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fundamental idea behind a random forest is to combine the predictions made by many decision trees into a single model. Individually, predictions made by decision trees may not be accurate but combined together, the predictions will be closer to the true value on average.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&lt;https://gdcoder.com/random-forest-regressor-explained-in-depth/&gt;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638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3330-0EA3-4D0E-9958-CADFA90B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091381"/>
          </a:xfrm>
        </p:spPr>
        <p:txBody>
          <a:bodyPr/>
          <a:lstStyle/>
          <a:p>
            <a:r>
              <a:rPr lang="en-US" dirty="0"/>
              <a:t>Random Forest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834A-B938-4600-85D5-5C03C28D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157" y="1091381"/>
            <a:ext cx="4856418" cy="2123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Find the best </a:t>
            </a:r>
            <a:r>
              <a:rPr lang="en-US" dirty="0" err="1"/>
              <a:t>n_estimator</a:t>
            </a:r>
            <a:r>
              <a:rPr lang="en-US" dirty="0"/>
              <a:t> for Random forest regression</a:t>
            </a:r>
          </a:p>
          <a:p>
            <a:pPr lvl="1"/>
            <a:r>
              <a:rPr lang="en-US" dirty="0" err="1"/>
              <a:t>n_estimator</a:t>
            </a:r>
            <a:r>
              <a:rPr lang="en-US" dirty="0"/>
              <a:t>: 70, </a:t>
            </a:r>
            <a:r>
              <a:rPr lang="en-US" dirty="0" err="1"/>
              <a:t>mean_squared_error</a:t>
            </a:r>
            <a:r>
              <a:rPr lang="en-US" dirty="0"/>
              <a:t>: 172713589.27</a:t>
            </a:r>
          </a:p>
          <a:p>
            <a:pPr lvl="1"/>
            <a:r>
              <a:rPr lang="en-US" dirty="0"/>
              <a:t>The best </a:t>
            </a:r>
            <a:r>
              <a:rPr lang="en-US" dirty="0" err="1"/>
              <a:t>n_estimator</a:t>
            </a:r>
            <a:r>
              <a:rPr lang="en-US" dirty="0"/>
              <a:t> value = 74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44844-69F7-4F89-9838-3401ADD0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039761"/>
            <a:ext cx="6786867" cy="5306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D52AC-2D28-48E6-90EF-89E6646D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41" y="3370007"/>
            <a:ext cx="5022980" cy="3291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57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2A92-5A7C-4221-ABF9-1C1D5DE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091381"/>
          </a:xfrm>
        </p:spPr>
        <p:txBody>
          <a:bodyPr/>
          <a:lstStyle/>
          <a:p>
            <a:r>
              <a:rPr lang="en-US" dirty="0"/>
              <a:t>Visualizing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838-AF36-4096-9FDE-1ACEA973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326"/>
            <a:ext cx="10515600" cy="737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R&amp;D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FC13-CABC-4208-AF7A-300E0560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0" y="2000690"/>
            <a:ext cx="8653871" cy="4603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22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2A92-5A7C-4221-ABF9-1C1D5DE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091381"/>
          </a:xfrm>
        </p:spPr>
        <p:txBody>
          <a:bodyPr/>
          <a:lstStyle/>
          <a:p>
            <a:r>
              <a:rPr lang="en-US" dirty="0"/>
              <a:t>Visualizing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838-AF36-4096-9FDE-1ACEA973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187245"/>
            <a:ext cx="10515600" cy="8849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Marketing Investment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30350-9697-4E62-893B-62B1B908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0" y="1966825"/>
            <a:ext cx="8369933" cy="4452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21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76A-42D3-41B0-9C31-52280C99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187245"/>
          </a:xfrm>
        </p:spPr>
        <p:txBody>
          <a:bodyPr/>
          <a:lstStyle/>
          <a:p>
            <a:r>
              <a:rPr lang="en-US" dirty="0"/>
              <a:t>Random Forest Regression </a:t>
            </a:r>
            <a:r>
              <a:rPr lang="en-US" sz="3600" dirty="0"/>
              <a:t>(cont’d)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457AB-F97B-46B8-8224-63740091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5" y="1627127"/>
            <a:ext cx="5780035" cy="3603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CFE5D-B4E9-4C36-B20A-703629A7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55" y="1627127"/>
            <a:ext cx="5475822" cy="3603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23ACCB-9F9C-42D1-B457-0D0A66697692}"/>
              </a:ext>
            </a:extLst>
          </p:cNvPr>
          <p:cNvSpPr txBox="1">
            <a:spLocks/>
          </p:cNvSpPr>
          <p:nvPr/>
        </p:nvSpPr>
        <p:spPr>
          <a:xfrm>
            <a:off x="414289" y="5538019"/>
            <a:ext cx="11266434" cy="101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via Random forest regression model fits to </a:t>
            </a:r>
            <a:r>
              <a:rPr lang="en-US" dirty="0" err="1"/>
              <a:t>Y_test</a:t>
            </a:r>
            <a:r>
              <a:rPr lang="en-US" dirty="0"/>
              <a:t> plots better than other three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2765687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E6A6-9D55-47AA-B8F0-B73E3A7F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68BD-3C9E-4962-BC6B-92F1A36E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399" y="4762937"/>
            <a:ext cx="5036575" cy="1760564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regression model is the better model than Ridge, Lasso and Linear regressions with this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D83CA-6864-4A7A-B303-49631A13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96" y="1129174"/>
            <a:ext cx="7832840" cy="3531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932C7-CB82-4B3C-9E87-33CC89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6" y="4762936"/>
            <a:ext cx="5874774" cy="1917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874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4029-C7CA-4011-A85C-CD0929D3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F9888-F595-4954-98B4-7C68A6A5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8" y="1403951"/>
            <a:ext cx="6207319" cy="479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C6606-E47B-4821-9874-467D7EE1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36" y="1403951"/>
            <a:ext cx="5270599" cy="4793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745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5BB6-7965-4953-B9AA-5105D450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4BF5-145B-4361-A967-858DD7A6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582" y="1253613"/>
            <a:ext cx="6740012" cy="1821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Due to size of the dataset, the neural networks are the not right model to apply.</a:t>
            </a:r>
          </a:p>
          <a:p>
            <a:r>
              <a:rPr lang="en-US" dirty="0"/>
              <a:t>MSE is too high compared to other regression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6BCF0-02E1-4E0E-91FF-B6351517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" y="1253613"/>
            <a:ext cx="4610786" cy="4566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B92AB-EC45-425F-862B-62EE9D1A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56" y="3266768"/>
            <a:ext cx="4454793" cy="3417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1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8D1-CCD4-4480-8A8A-0DBE2019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26" y="0"/>
            <a:ext cx="10515600" cy="1006422"/>
          </a:xfrm>
        </p:spPr>
        <p:txBody>
          <a:bodyPr>
            <a:normAutofit/>
          </a:bodyPr>
          <a:lstStyle/>
          <a:p>
            <a:r>
              <a:rPr lang="en-US" dirty="0"/>
              <a:t>Performance evaluation (K-Fold)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5DD45-F85A-4EFD-8584-2FF83D2B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6" y="1006423"/>
            <a:ext cx="6317573" cy="5733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AB44C-A7B9-400E-90CA-E6E39406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38" y="4666849"/>
            <a:ext cx="5823923" cy="2073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8201DD-A8D2-4828-BD51-0BEF75A9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762" y="1006422"/>
            <a:ext cx="4889090" cy="3660427"/>
          </a:xfrm>
        </p:spPr>
        <p:txBody>
          <a:bodyPr>
            <a:normAutofit fontScale="92500"/>
          </a:bodyPr>
          <a:lstStyle/>
          <a:p>
            <a:r>
              <a:rPr lang="en-US" dirty="0"/>
              <a:t>Validating which prediction model is the best fit with the given dataset</a:t>
            </a:r>
          </a:p>
          <a:p>
            <a:r>
              <a:rPr lang="en-US" dirty="0"/>
              <a:t>Random Forest Regression is the best prediction model with this dataset.</a:t>
            </a:r>
          </a:p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dirty="0"/>
              <a:t> = </a:t>
            </a:r>
            <a:r>
              <a:rPr lang="en-US" b="1" dirty="0"/>
              <a:t>1</a:t>
            </a:r>
            <a:r>
              <a:rPr lang="en-US" dirty="0"/>
              <a:t> indicates that the regression predictions perfectly fit the data.</a:t>
            </a:r>
          </a:p>
        </p:txBody>
      </p:sp>
    </p:spTree>
    <p:extLst>
      <p:ext uri="{BB962C8B-B14F-4D97-AF65-F5344CB8AC3E}">
        <p14:creationId xmlns:p14="http://schemas.microsoft.com/office/powerpoint/2010/main" val="11079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50E4-9087-4B2E-8F2C-3299C5B1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EBE3-F286-44F9-90B0-2F1BEB71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Objectives - Metrics and assumptions </a:t>
            </a:r>
          </a:p>
          <a:p>
            <a:r>
              <a:rPr lang="en-US" sz="2400" dirty="0"/>
              <a:t>Methodology and scope</a:t>
            </a:r>
          </a:p>
          <a:p>
            <a:r>
              <a:rPr lang="en-US" sz="2400" dirty="0"/>
              <a:t>Approach and process</a:t>
            </a:r>
          </a:p>
          <a:p>
            <a:r>
              <a:rPr lang="en-US" sz="2400" dirty="0"/>
              <a:t>Models</a:t>
            </a:r>
          </a:p>
          <a:p>
            <a:r>
              <a:rPr lang="en-US" sz="2400" dirty="0"/>
              <a:t>Findings</a:t>
            </a:r>
          </a:p>
          <a:p>
            <a:r>
              <a:rPr lang="en-US" sz="2400" dirty="0"/>
              <a:t>Performance evaluation</a:t>
            </a:r>
          </a:p>
          <a:p>
            <a:r>
              <a:rPr lang="en-US" sz="2400" dirty="0"/>
              <a:t>Impact of your findings.</a:t>
            </a:r>
          </a:p>
          <a:p>
            <a:r>
              <a:rPr lang="en-US" sz="2400" dirty="0"/>
              <a:t>Recommendations </a:t>
            </a:r>
          </a:p>
        </p:txBody>
      </p:sp>
    </p:spTree>
    <p:extLst>
      <p:ext uri="{BB962C8B-B14F-4D97-AF65-F5344CB8AC3E}">
        <p14:creationId xmlns:p14="http://schemas.microsoft.com/office/powerpoint/2010/main" val="2073424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3AF4-3C52-4699-A2EA-9931A096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910-E7ED-4963-8333-AF1BAC24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Random Forest Regression was the best prediction model.</a:t>
            </a:r>
          </a:p>
          <a:p>
            <a:r>
              <a:rPr lang="en-US" dirty="0"/>
              <a:t>Assumptions </a:t>
            </a:r>
            <a:r>
              <a:rPr lang="en-US" dirty="0">
                <a:sym typeface="Wingdings" panose="05000000000000000000" pitchFamily="2" charset="2"/>
              </a:rPr>
              <a:t> Findings</a:t>
            </a:r>
            <a:endParaRPr lang="en-US" dirty="0"/>
          </a:p>
          <a:p>
            <a:pPr lvl="1"/>
            <a:r>
              <a:rPr lang="en-US" dirty="0"/>
              <a:t>High investment on R&amp;D is highly correlated to high profits</a:t>
            </a:r>
          </a:p>
          <a:p>
            <a:pPr lvl="1"/>
            <a:r>
              <a:rPr lang="en-US" dirty="0"/>
              <a:t>High investment on Marketing is highly correlated to high profits</a:t>
            </a:r>
          </a:p>
          <a:p>
            <a:pPr lvl="1"/>
            <a:r>
              <a:rPr lang="en-US" dirty="0"/>
              <a:t>Hight investment on Administration is slightly correlated to high profits.</a:t>
            </a:r>
          </a:p>
          <a:p>
            <a:pPr lvl="1"/>
            <a:r>
              <a:rPr lang="en-US" dirty="0"/>
              <a:t>Locations do not correlated to high profits or investment. </a:t>
            </a:r>
          </a:p>
          <a:p>
            <a:r>
              <a:rPr lang="en-US" dirty="0"/>
              <a:t>Due to size of the dataset, there was no significant difference in R</a:t>
            </a:r>
            <a:r>
              <a:rPr lang="en-US" baseline="30000" dirty="0"/>
              <a:t>2  </a:t>
            </a:r>
            <a:r>
              <a:rPr lang="en-US" dirty="0"/>
              <a:t>from different regression models (Multiple linear, Lasso, Ridge and Random forest regressions).</a:t>
            </a:r>
          </a:p>
        </p:txBody>
      </p:sp>
    </p:spTree>
    <p:extLst>
      <p:ext uri="{BB962C8B-B14F-4D97-AF65-F5344CB8AC3E}">
        <p14:creationId xmlns:p14="http://schemas.microsoft.com/office/powerpoint/2010/main" val="30843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4D8A-2EED-4C66-87B0-6E4D807E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2898057"/>
            <a:ext cx="10515600" cy="3406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 increase the quality of modeling</a:t>
            </a:r>
          </a:p>
          <a:p>
            <a:r>
              <a:rPr lang="en-US" dirty="0"/>
              <a:t>Gathering 1-2 years of monthly expense and profit data from the same startups or more startups is a very important key to find a better prediction model and validate the assumptions. Also, the below models can be added with a bigger dataset. </a:t>
            </a:r>
          </a:p>
          <a:p>
            <a:pPr lvl="1"/>
            <a:r>
              <a:rPr lang="en-US" dirty="0"/>
              <a:t>Time series regression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Classification (with business type information)</a:t>
            </a:r>
          </a:p>
        </p:txBody>
      </p:sp>
      <p:pic>
        <p:nvPicPr>
          <p:cNvPr id="2050" name="Picture 2" descr="Image result for next step">
            <a:extLst>
              <a:ext uri="{FF2B5EF4-FFF2-40B4-BE49-F238E27FC236}">
                <a16:creationId xmlns:a16="http://schemas.microsoft.com/office/drawing/2014/main" id="{634FB169-AB75-41D0-89D2-909B19E4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3" y="188968"/>
            <a:ext cx="8590936" cy="2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1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084514-3142-47DF-B363-83A1E294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2035277"/>
            <a:ext cx="11017045" cy="232287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32C0D6"/>
                </a:solidFill>
                <a:latin typeface="Arial Black" panose="020B0A040201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625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B192-B803-4707-A33B-F9AB117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7" y="123136"/>
            <a:ext cx="10967049" cy="839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A991-3183-4539-9174-78451642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05" y="1198622"/>
            <a:ext cx="10515600" cy="496620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Include the following elements:</a:t>
            </a:r>
            <a:endParaRPr lang="en-US" sz="2000" dirty="0"/>
          </a:p>
          <a:p>
            <a:pPr lvl="1"/>
            <a:r>
              <a:rPr lang="en-US" sz="2000" dirty="0"/>
              <a:t>Hypothesis/assumptions:  </a:t>
            </a:r>
            <a:endParaRPr lang="en-US" sz="1800" dirty="0"/>
          </a:p>
          <a:p>
            <a:pPr lvl="2"/>
            <a:r>
              <a:rPr lang="en-US" sz="1800" dirty="0"/>
              <a:t>High investments = High profits</a:t>
            </a:r>
            <a:endParaRPr lang="en-US" sz="1600" dirty="0"/>
          </a:p>
          <a:p>
            <a:pPr lvl="2"/>
            <a:r>
              <a:rPr lang="en-US" sz="1800" dirty="0"/>
              <a:t>High marketing, R&amp;D and administration expenses will lead startups to their success.</a:t>
            </a:r>
            <a:endParaRPr lang="en-US" sz="1600" dirty="0"/>
          </a:p>
          <a:p>
            <a:pPr lvl="1"/>
            <a:r>
              <a:rPr lang="en-US" sz="2000" dirty="0"/>
              <a:t>Goals and success metrics:</a:t>
            </a:r>
            <a:endParaRPr lang="en-US" sz="1800" dirty="0"/>
          </a:p>
          <a:p>
            <a:pPr lvl="2"/>
            <a:r>
              <a:rPr lang="en-US" sz="1800" dirty="0"/>
              <a:t>To find the variables which lead the success of start-ups</a:t>
            </a:r>
            <a:endParaRPr lang="en-US" sz="1600" dirty="0"/>
          </a:p>
          <a:p>
            <a:pPr lvl="1"/>
            <a:r>
              <a:rPr lang="en-US" sz="2000" dirty="0"/>
              <a:t>Risks or limitations:</a:t>
            </a:r>
            <a:endParaRPr lang="en-US" sz="1800" dirty="0"/>
          </a:p>
          <a:p>
            <a:pPr lvl="2"/>
            <a:r>
              <a:rPr lang="en-US" sz="1800" dirty="0"/>
              <a:t>Data-set limitation: other variables which are not includes in the datasets, such as variable expenses, business types, start date, and etc. could be the important predictors to predict the target variable. </a:t>
            </a:r>
            <a:endParaRPr lang="en-US" sz="1600" dirty="0"/>
          </a:p>
          <a:p>
            <a:pPr lvl="2"/>
            <a:r>
              <a:rPr lang="en-US" sz="1800" dirty="0"/>
              <a:t>50 startups are not enough data to draw any conclusion regarding the correlation between expenses (Marketing, R&amp;D and Admiration) and profits. </a:t>
            </a:r>
            <a:endParaRPr lang="en-US" sz="16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Identify at least one relevant internal dataset and confirm that you have (or can get) the right access permissions.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31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6BBE-810D-4B42-A549-F7037045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07A-EE4E-4BED-9B0F-D5ADA036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172493"/>
            <a:ext cx="10515600" cy="514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Random Forest Regressor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K-Folds</a:t>
            </a:r>
          </a:p>
          <a:p>
            <a:r>
              <a:rPr lang="en-US" dirty="0"/>
              <a:t>Dependent variables</a:t>
            </a:r>
          </a:p>
          <a:p>
            <a:r>
              <a:rPr lang="en-US" dirty="0"/>
              <a:t>Independent variable</a:t>
            </a:r>
          </a:p>
          <a:p>
            <a:r>
              <a:rPr lang="en-US" dirty="0"/>
              <a:t>Market </a:t>
            </a:r>
          </a:p>
          <a:p>
            <a:pPr lvl="1"/>
            <a:r>
              <a:rPr lang="en-US" dirty="0"/>
              <a:t>US</a:t>
            </a:r>
          </a:p>
          <a:p>
            <a:r>
              <a:rPr lang="en-US" dirty="0"/>
              <a:t>Type </a:t>
            </a:r>
          </a:p>
          <a:p>
            <a:pPr lvl="1"/>
            <a:r>
              <a:rPr lang="en-US" dirty="0"/>
              <a:t>Expenses and Profits</a:t>
            </a:r>
          </a:p>
          <a:p>
            <a:r>
              <a:rPr lang="en-US" dirty="0"/>
              <a:t>Source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https://www.kaggle.com/farhanmd29/50-startups/version/1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91B-D4AC-4F15-8E2E-89084521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8599-F796-4BE3-8E8D-24F6D591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Startups (50 samples)</a:t>
            </a:r>
          </a:p>
          <a:p>
            <a:pPr lvl="1"/>
            <a:r>
              <a:rPr lang="en-US" dirty="0"/>
              <a:t>Continuous variables: R&amp;D Spend, Administration Spend, Marketing Spend and Profit</a:t>
            </a:r>
          </a:p>
          <a:p>
            <a:pPr lvl="1"/>
            <a:r>
              <a:rPr lang="en-US" dirty="0"/>
              <a:t>Categorical variables: State</a:t>
            </a:r>
          </a:p>
          <a:p>
            <a:endParaRPr lang="en-US" dirty="0"/>
          </a:p>
          <a:p>
            <a:r>
              <a:rPr lang="en-US" dirty="0"/>
              <a:t>Independent variables: R&amp;D Spend, Administration Spend, Marketing Spend, State</a:t>
            </a:r>
          </a:p>
          <a:p>
            <a:endParaRPr lang="en-US" dirty="0"/>
          </a:p>
          <a:p>
            <a:r>
              <a:rPr lang="en-US" dirty="0"/>
              <a:t>Dependent variable: Profit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8599-F796-4BE3-8E8D-24F6D591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652" y="3204376"/>
            <a:ext cx="4187525" cy="3191982"/>
          </a:xfrm>
        </p:spPr>
        <p:txBody>
          <a:bodyPr/>
          <a:lstStyle/>
          <a:p>
            <a:r>
              <a:rPr lang="en-US" dirty="0"/>
              <a:t>Small Dataset</a:t>
            </a:r>
          </a:p>
          <a:p>
            <a:r>
              <a:rPr lang="en-US" dirty="0"/>
              <a:t>No outstanding outliers</a:t>
            </a:r>
          </a:p>
          <a:p>
            <a:r>
              <a:rPr lang="en-US" dirty="0"/>
              <a:t>Three different states</a:t>
            </a:r>
          </a:p>
          <a:p>
            <a:pPr lvl="1"/>
            <a:r>
              <a:rPr lang="en-US" dirty="0"/>
              <a:t>Dataset is fairly selected from each state (.34/.32/.34)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87ED7-DFD0-4116-A969-262E9F3D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" y="1455170"/>
            <a:ext cx="7189842" cy="2553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F17C9D-B9EB-40EB-9168-99AE34BE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53" y="1455170"/>
            <a:ext cx="4187526" cy="1200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4E2E5-A3F8-41E8-93E2-2C1CEAD2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0" y="4363079"/>
            <a:ext cx="7189842" cy="2033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327D47-B4C3-40C5-968D-A75831C2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7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6F97-A5C9-46E7-ADB4-AA1B350D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39" y="4667415"/>
            <a:ext cx="11040151" cy="1509547"/>
          </a:xfrm>
        </p:spPr>
        <p:txBody>
          <a:bodyPr/>
          <a:lstStyle/>
          <a:p>
            <a:r>
              <a:rPr lang="en-US" dirty="0"/>
              <a:t>Within this dataset, no correlation was found between states and profits, so state will be dropped from the modeling process.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538DB-C027-4C23-A912-1B565548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9" y="1367416"/>
            <a:ext cx="5581874" cy="2854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3122F-3605-458C-BE8F-E3C20C81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7416"/>
            <a:ext cx="5379466" cy="28543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477C3A-B585-4468-916A-B4577FB0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0" y="0"/>
            <a:ext cx="10515600" cy="1325563"/>
          </a:xfrm>
        </p:spPr>
        <p:txBody>
          <a:bodyPr/>
          <a:lstStyle/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C7233-BF96-41EE-801D-EB0FEA24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" y="1146081"/>
            <a:ext cx="4670820" cy="2762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507E6-2321-4D5D-A189-40D310BB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89" y="1201235"/>
            <a:ext cx="4670820" cy="276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BEA75-B374-4B19-A786-F0619ECD0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9" y="3908954"/>
            <a:ext cx="4800769" cy="2839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3D3CB2-AF4A-4841-806A-C31EE7EF91EC}"/>
              </a:ext>
            </a:extLst>
          </p:cNvPr>
          <p:cNvSpPr txBox="1">
            <a:spLocks/>
          </p:cNvSpPr>
          <p:nvPr/>
        </p:nvSpPr>
        <p:spPr>
          <a:xfrm>
            <a:off x="933090" y="27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Data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DB762A-17FB-4241-85BC-67157D3B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788" y="4026311"/>
            <a:ext cx="5444503" cy="2470354"/>
          </a:xfrm>
        </p:spPr>
        <p:txBody>
          <a:bodyPr>
            <a:normAutofit fontScale="92500"/>
          </a:bodyPr>
          <a:lstStyle/>
          <a:p>
            <a:r>
              <a:rPr lang="en-US" dirty="0"/>
              <a:t>Within this dataset, very week correlation was found between administration expense and profits, so administration will be dropped from the modeling process. </a:t>
            </a:r>
          </a:p>
        </p:txBody>
      </p:sp>
    </p:spTree>
    <p:extLst>
      <p:ext uri="{BB962C8B-B14F-4D97-AF65-F5344CB8AC3E}">
        <p14:creationId xmlns:p14="http://schemas.microsoft.com/office/powerpoint/2010/main" val="295759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10607</TotalTime>
  <Words>1488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Century Gothic</vt:lpstr>
      <vt:lpstr>Office Theme</vt:lpstr>
      <vt:lpstr>Investment &amp; Profit Correlation</vt:lpstr>
      <vt:lpstr>Introduction and Problem</vt:lpstr>
      <vt:lpstr>Contents</vt:lpstr>
      <vt:lpstr>Objectives</vt:lpstr>
      <vt:lpstr>Methodology and scope</vt:lpstr>
      <vt:lpstr>Understanding Data - Overview</vt:lpstr>
      <vt:lpstr>Understanding Data (cont’d)</vt:lpstr>
      <vt:lpstr>Understanding Data (cont’d)</vt:lpstr>
      <vt:lpstr>PowerPoint Presentation</vt:lpstr>
      <vt:lpstr>Understanding Data (cont’d)</vt:lpstr>
      <vt:lpstr>ROI</vt:lpstr>
      <vt:lpstr>Linear Regression</vt:lpstr>
      <vt:lpstr>Multiple Linear Regression</vt:lpstr>
      <vt:lpstr>Train vs. Prediction</vt:lpstr>
      <vt:lpstr>Lasso Regression</vt:lpstr>
      <vt:lpstr>Lasso Regression (cont’d)</vt:lpstr>
      <vt:lpstr>Lasso Regression (cont’d)</vt:lpstr>
      <vt:lpstr>Ridge Regression</vt:lpstr>
      <vt:lpstr>Ridge Regression (cont’d)</vt:lpstr>
      <vt:lpstr>Ridge Regression (cont’d)</vt:lpstr>
      <vt:lpstr>Random Forest Regression</vt:lpstr>
      <vt:lpstr>Random Forest Regression (cont’d)</vt:lpstr>
      <vt:lpstr>Visualizing Random Forest Regression</vt:lpstr>
      <vt:lpstr>Visualizing Random Forest Regression</vt:lpstr>
      <vt:lpstr>Random Forest Regression (cont’d)</vt:lpstr>
      <vt:lpstr>Random Forest Regression (cont’d)</vt:lpstr>
      <vt:lpstr>Neural Networks</vt:lpstr>
      <vt:lpstr>Neural Networks (cont’d)</vt:lpstr>
      <vt:lpstr>Performance evaluation (K-Fold)</vt:lpstr>
      <vt:lpstr>Findings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Companys Profit Trend Analysis</dc:title>
  <dc:creator>Lindsey Kim</dc:creator>
  <cp:lastModifiedBy>Lindsey Kim</cp:lastModifiedBy>
  <cp:revision>134</cp:revision>
  <dcterms:created xsi:type="dcterms:W3CDTF">2020-02-29T17:28:53Z</dcterms:created>
  <dcterms:modified xsi:type="dcterms:W3CDTF">2020-03-09T22:23:37Z</dcterms:modified>
</cp:coreProperties>
</file>