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2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7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3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6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DE19-A09A-456D-8120-50BA0C32B60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DA47-335F-41D0-8E02-E9E34D535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4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ea typeface="함초롬돋움" panose="020B0604000101010101" pitchFamily="50" charset="-127"/>
              </a:defRPr>
            </a:lvl1pPr>
          </a:lstStyle>
          <a:p>
            <a:fld id="{974BDE19-A09A-456D-8120-50BA0C32B60F}" type="datetimeFigureOut">
              <a:rPr lang="ko-KR" altLang="en-US" smtClean="0"/>
              <a:pPr/>
              <a:t>2021-12-07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ea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함초롬돋움" panose="020B0604000101010101" pitchFamily="50" charset="-127"/>
              </a:defRPr>
            </a:lvl1pPr>
          </a:lstStyle>
          <a:p>
            <a:fld id="{AD7BDA47-335F-41D0-8E02-E9E34D535C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41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함초롬돋움" panose="020B0604000101010101" pitchFamily="50" charset="-127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3392-CF88-40A7-93C5-54485BE0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025" y="2691076"/>
            <a:ext cx="7255949" cy="922468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기말과제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4C0C-0916-42A2-9816-09393CE2E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경제학부 응용통계전공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201911275 </a:t>
            </a:r>
            <a:r>
              <a:rPr lang="ko-KR" altLang="en-US" dirty="0"/>
              <a:t>박예림</a:t>
            </a:r>
          </a:p>
        </p:txBody>
      </p:sp>
    </p:spTree>
    <p:extLst>
      <p:ext uri="{BB962C8B-B14F-4D97-AF65-F5344CB8AC3E}">
        <p14:creationId xmlns:p14="http://schemas.microsoft.com/office/powerpoint/2010/main" val="79809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67645-9901-4FB7-A92E-77B39605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609600"/>
            <a:ext cx="9872871" cy="596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테이블 정의 </a:t>
            </a:r>
            <a:r>
              <a:rPr lang="en-US" altLang="ko-KR" sz="2000" b="1" dirty="0"/>
              <a:t>(DDL)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음원제작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아티스트이름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음원트랙번호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성별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나이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이용권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선호앨범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앨범평가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평점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D33EA69-0DA7-4524-8A71-3555CCBC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34" y="1677309"/>
            <a:ext cx="5017321" cy="120015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93645FD-B7D3-4EEE-9E96-7C7B106F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54" y="2873280"/>
            <a:ext cx="2053590" cy="12001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F5FCC26-FBB4-487F-B811-FDCD088F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534" y="4263632"/>
            <a:ext cx="3760470" cy="105600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48D49B6-E21E-4D1E-9800-6BE1868D1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895" y="5269402"/>
            <a:ext cx="3689350" cy="11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67645-9901-4FB7-A92E-77B39605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609600"/>
            <a:ext cx="9872871" cy="596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테이블 정의 </a:t>
            </a:r>
            <a:r>
              <a:rPr lang="en-US" altLang="ko-KR" sz="2000" b="1" dirty="0"/>
              <a:t>(DDL)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음원구매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음원트랙번호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구매시각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음원재생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음원트랙번호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재생시각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선호음원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음원트랙번호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789EB60-94B8-49AD-A68C-C2A12C8C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57" y="1626424"/>
            <a:ext cx="4810125" cy="130683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335EC32-2BEE-41E7-BCFA-037570B5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57" y="3313624"/>
            <a:ext cx="4834255" cy="131953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AA0605C-CFCF-48D1-92A1-76C4357D9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291" y="5244122"/>
            <a:ext cx="4961255" cy="11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67645-9901-4FB7-A92E-77B39605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609600"/>
            <a:ext cx="9872871" cy="596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테이블 정의 </a:t>
            </a:r>
            <a:r>
              <a:rPr lang="en-US" altLang="ko-KR" sz="2000" b="1" dirty="0"/>
              <a:t>(DDL)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선호아티스트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아티스트이름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고유번호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생성자아이디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플레이리스트구성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플레이리스트고유번호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음원트랙번호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앨범댓글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글번호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감상자아이디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글내용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작성일자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3E92C8F-8033-4FFC-8491-473BF76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90" y="1943133"/>
            <a:ext cx="3823970" cy="103822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FEC864-E54F-4E53-ABAA-2D4EEEA8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69" y="3614468"/>
            <a:ext cx="4921250" cy="11811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F5DF96-DF1F-4D0A-BA12-7A9E128A9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669" y="5222429"/>
            <a:ext cx="3681095" cy="13430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57B0FE-36E8-45C8-809A-4CC4D44A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979" y="768367"/>
            <a:ext cx="393573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3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1547"/>
            <a:ext cx="9872871" cy="42844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20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실제 데이터를 참고하여 삽입</a:t>
            </a:r>
            <a:endParaRPr lang="ko-KR" altLang="ko-KR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85328-E04B-401A-B464-1F833516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9" y="2864367"/>
            <a:ext cx="5795530" cy="3323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98D158-EDD4-43B0-A4C1-7AB6CB5F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28" y="2682913"/>
            <a:ext cx="6354804" cy="2172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8CDF0E-D210-44D2-B2C7-90C8EBC2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075" y="3610871"/>
            <a:ext cx="5291138" cy="17671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E2C343-BD2A-447D-856B-59A479E94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648" y="4609475"/>
            <a:ext cx="5554807" cy="18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20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 err="1">
                <a:latin typeface="함초롬돋움" panose="020B0604000101010101" pitchFamily="50" charset="-127"/>
                <a:cs typeface="Times New Roman" panose="02020603050405020304" pitchFamily="18" charset="0"/>
              </a:rPr>
              <a:t>유통사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(COMPANY) 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테이블</a:t>
            </a: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ko-KR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25CB91-25D2-4648-AA56-3D40C539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40" y="3429000"/>
            <a:ext cx="4872120" cy="83201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E58D011-207A-4BAC-A709-0C085028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40" y="4352459"/>
            <a:ext cx="2607227" cy="8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1162"/>
            <a:ext cx="9872871" cy="43448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20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앨범을 기준으로 데이터 삽입 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한 앨범마다 앨범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 데이터 삽입 반복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14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4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개의 앨범과 그에 관련하여 음원</a:t>
            </a:r>
            <a:r>
              <a:rPr lang="en-US" altLang="ko-KR" sz="14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 데이터 존재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0D5394-ACA7-4891-BDDB-FC32B427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34" y="3160747"/>
            <a:ext cx="5358765" cy="107251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E8A790A-645E-46E8-AFE6-BF47B0DB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83" y="4486035"/>
            <a:ext cx="3736975" cy="197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F3A9C-F254-4A94-8879-778411B37DBB}"/>
              </a:ext>
            </a:extLst>
          </p:cNvPr>
          <p:cNvSpPr txBox="1"/>
          <p:nvPr/>
        </p:nvSpPr>
        <p:spPr>
          <a:xfrm>
            <a:off x="3793034" y="4233262"/>
            <a:ext cx="56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함초롬돋움" panose="020B0604000101010101" pitchFamily="50" charset="-127"/>
              </a:rPr>
              <a:t>(</a:t>
            </a:r>
            <a:r>
              <a:rPr lang="ko-KR" altLang="en-US" sz="1100" dirty="0">
                <a:ea typeface="함초롬돋움" panose="020B0604000101010101" pitchFamily="50" charset="-127"/>
              </a:rPr>
              <a:t>생략</a:t>
            </a:r>
            <a:r>
              <a:rPr lang="en-US" altLang="ko-KR" sz="1100" dirty="0">
                <a:ea typeface="함초롬돋움" panose="020B0604000101010101" pitchFamily="50" charset="-127"/>
              </a:rPr>
              <a:t>)</a:t>
            </a:r>
            <a:endParaRPr lang="ko-KR" altLang="en-US" sz="1100" dirty="0"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3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앨범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음원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 등의 음악 정보</a:t>
            </a:r>
            <a:endParaRPr lang="ko-KR" altLang="ko-KR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5BBF91-83E1-4286-BB77-5925E145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13" y="2862553"/>
            <a:ext cx="1380198" cy="172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579CB7-54CA-410B-9B87-5546FA824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65" b="3024"/>
          <a:stretch/>
        </p:blipFill>
        <p:spPr bwMode="auto">
          <a:xfrm>
            <a:off x="1381513" y="3079537"/>
            <a:ext cx="7135600" cy="665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E3132C-F7FF-4972-B6CE-97078B02D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348" y="2813187"/>
            <a:ext cx="1652139" cy="186425"/>
          </a:xfrm>
          <a:prstGeom prst="rect">
            <a:avLst/>
          </a:prstGeom>
        </p:spPr>
      </p:pic>
      <p:pic>
        <p:nvPicPr>
          <p:cNvPr id="11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FE73EC93-818E-425B-8483-41F30D2D5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349" y="3034589"/>
            <a:ext cx="1505319" cy="959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C8F102-D03B-4F30-9D49-39602F082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514" y="4235763"/>
            <a:ext cx="1380204" cy="157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47F2CB-8C38-4438-9754-E595579BC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513" y="4448287"/>
            <a:ext cx="7058185" cy="1725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3C3202-CE64-4417-99FF-B0CC351BA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446" y="4235763"/>
            <a:ext cx="1811070" cy="172818"/>
          </a:xfrm>
          <a:prstGeom prst="rect">
            <a:avLst/>
          </a:prstGeom>
        </p:spPr>
      </p:pic>
      <p:pic>
        <p:nvPicPr>
          <p:cNvPr id="15" name="그림 1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198B6041-B2B5-4EF5-A39A-81C68AAB93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9446" y="4448287"/>
            <a:ext cx="2322312" cy="19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앨범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음원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 등의 음악 정보</a:t>
            </a:r>
            <a:endParaRPr lang="ko-KR" altLang="ko-KR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C68168-FB74-41A3-8121-D9FDA955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08" y="2839455"/>
            <a:ext cx="1235611" cy="139646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EB671EB7-4A7C-435A-83FC-EA372E2D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208" y="3045888"/>
            <a:ext cx="3734611" cy="7662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9682D8-41B9-4AA3-AEC2-4C9C0F05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208" y="4075127"/>
            <a:ext cx="1662590" cy="1462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8F23CD-EA79-4CE9-A37C-BDD87416F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208" y="4281559"/>
            <a:ext cx="2313296" cy="3202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75CDD0-11B8-434D-80FE-AF19E272A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276" y="2521307"/>
            <a:ext cx="1675023" cy="199599"/>
          </a:xfrm>
          <a:prstGeom prst="rect">
            <a:avLst/>
          </a:prstGeom>
        </p:spPr>
      </p:pic>
      <p:pic>
        <p:nvPicPr>
          <p:cNvPr id="21" name="그림 20" descr="텍스트, 낱말맞추기게임, 영수증이(가) 표시된 사진&#10;&#10;자동 생성된 설명">
            <a:extLst>
              <a:ext uri="{FF2B5EF4-FFF2-40B4-BE49-F238E27FC236}">
                <a16:creationId xmlns:a16="http://schemas.microsoft.com/office/drawing/2014/main" id="{BE5952DF-25BD-4BE6-A1CB-7960EDD37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276" y="2725316"/>
            <a:ext cx="1768206" cy="36540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576E0CA-B5D4-4F71-9493-1EBFA8781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6208" y="4815287"/>
            <a:ext cx="1610680" cy="157193"/>
          </a:xfrm>
          <a:prstGeom prst="rect">
            <a:avLst/>
          </a:prstGeom>
        </p:spPr>
      </p:pic>
      <p:pic>
        <p:nvPicPr>
          <p:cNvPr id="23" name="그림 22" descr="텍스트, 영수증, 낱말맞추기게임이(가) 표시된 사진&#10;&#10;자동 생성된 설명">
            <a:extLst>
              <a:ext uri="{FF2B5EF4-FFF2-40B4-BE49-F238E27FC236}">
                <a16:creationId xmlns:a16="http://schemas.microsoft.com/office/drawing/2014/main" id="{803381F4-7220-449F-AA7B-CD5917B36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870" y="5013858"/>
            <a:ext cx="1733510" cy="13818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DAF886-DCE5-40A8-BEDF-F6BC784264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6276" y="2720906"/>
            <a:ext cx="1766412" cy="173278"/>
          </a:xfrm>
          <a:prstGeom prst="rect">
            <a:avLst/>
          </a:prstGeom>
        </p:spPr>
      </p:pic>
      <p:pic>
        <p:nvPicPr>
          <p:cNvPr id="25" name="그림 2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D4FDAE6D-F437-445B-B0DF-4EDE86F794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6276" y="2894184"/>
            <a:ext cx="2306716" cy="16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감상자 관련 정보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17582D-D23F-4075-A503-0DFA5326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0" y="2877981"/>
            <a:ext cx="5373787" cy="5270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8D3778-126B-4896-8263-CF34C464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90" y="3443956"/>
            <a:ext cx="1630046" cy="177522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786D547F-AC04-44F7-B6EF-10B7B2854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790" y="3673092"/>
            <a:ext cx="4109830" cy="690363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2EAAEEC7-0EC7-4677-BAE8-CDA5746AE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790" y="4765838"/>
            <a:ext cx="3309006" cy="4931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9F00012-D5C0-40D5-943A-91AB21B00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498" y="5394580"/>
            <a:ext cx="1817825" cy="177522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61F92D38-A16F-4D11-A0A3-DB97A719D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790" y="5631889"/>
            <a:ext cx="1501440" cy="732179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15C0F376-DF3C-4A97-928B-038C0D75A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636" y="2074782"/>
            <a:ext cx="3083357" cy="189672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8E46F2A-E5D3-4DE2-B9BF-4C861604A0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36" y="4069095"/>
            <a:ext cx="1630043" cy="160164"/>
          </a:xfrm>
          <a:prstGeom prst="rect">
            <a:avLst/>
          </a:prstGeom>
        </p:spPr>
      </p:pic>
      <p:pic>
        <p:nvPicPr>
          <p:cNvPr id="32" name="그림 31" descr="테이블이(가) 표시된 사진&#10;&#10;자동 생성된 설명">
            <a:extLst>
              <a:ext uri="{FF2B5EF4-FFF2-40B4-BE49-F238E27FC236}">
                <a16:creationId xmlns:a16="http://schemas.microsoft.com/office/drawing/2014/main" id="{F2DA4D6A-56C6-4A98-B2C6-E78668732C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7636" y="4229259"/>
            <a:ext cx="2172868" cy="22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감상자 관련 정보</a:t>
            </a:r>
            <a:endParaRPr lang="ko-KR" altLang="en-US" sz="16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8CB0F77-0C0D-4BED-A18A-52282D0A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35" y="3076060"/>
            <a:ext cx="3822520" cy="8661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69A3DC-A950-4B92-AD26-42954446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35" y="4085581"/>
            <a:ext cx="1374558" cy="139528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E1C697D6-EF97-47D8-9C70-B7C28496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35" y="4268433"/>
            <a:ext cx="3009527" cy="929037"/>
          </a:xfrm>
          <a:prstGeom prst="rect">
            <a:avLst/>
          </a:prstGeom>
        </p:spPr>
      </p:pic>
      <p:pic>
        <p:nvPicPr>
          <p:cNvPr id="27" name="그림 26" descr="텍스트, 화면, 서류이(가) 표시된 사진&#10;&#10;자동 생성된 설명">
            <a:extLst>
              <a:ext uri="{FF2B5EF4-FFF2-40B4-BE49-F238E27FC236}">
                <a16:creationId xmlns:a16="http://schemas.microsoft.com/office/drawing/2014/main" id="{C31E8765-B619-4B5D-B5BF-864FC78C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301" y="2841248"/>
            <a:ext cx="3822520" cy="11073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B5494A1-9A0D-4118-8143-C9D77EBD0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01" y="4069331"/>
            <a:ext cx="1496132" cy="138147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61F8A034-95C6-4FB8-9538-B7962AA52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301" y="4268433"/>
            <a:ext cx="3104848" cy="107892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3885CACE-CEDC-4215-8C48-7EF3D5661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168" y="2260512"/>
            <a:ext cx="2790825" cy="1670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B17E138-0160-41C5-9C0E-747DD652E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3168" y="4047673"/>
            <a:ext cx="1454785" cy="148590"/>
          </a:xfrm>
          <a:prstGeom prst="rect">
            <a:avLst/>
          </a:prstGeom>
        </p:spPr>
      </p:pic>
      <p:pic>
        <p:nvPicPr>
          <p:cNvPr id="33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8D4052B0-43B2-4DCD-BCFB-E3DEFBE5F6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3168" y="4259671"/>
            <a:ext cx="2066925" cy="17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C589-76D6-4F87-92C9-8A18B9AB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833A-CD21-4388-A7D5-D7BABA51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/>
              <a:t>음악 스트리밍 어플을 관리하는 데이터베이스</a:t>
            </a:r>
            <a:endParaRPr lang="en-US" altLang="ko-KR" b="1" dirty="0"/>
          </a:p>
          <a:p>
            <a:pPr marL="45720" indent="0">
              <a:buNone/>
            </a:pP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음악 스트리밍 어플 </a:t>
            </a:r>
            <a:r>
              <a:rPr lang="en-US" altLang="ko-KR" dirty="0"/>
              <a:t>: </a:t>
            </a:r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지니</a:t>
            </a:r>
            <a:r>
              <a:rPr lang="en-US" altLang="ko-KR" dirty="0"/>
              <a:t>, </a:t>
            </a:r>
            <a:r>
              <a:rPr lang="ko-KR" altLang="en-US" dirty="0"/>
              <a:t>벅스 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C9925-B08B-43F5-9A7A-E9C2324B5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0" b="89907" l="9915" r="89943">
                        <a14:foregroundMark x1="41501" y1="13271" x2="25071" y2="12897"/>
                        <a14:foregroundMark x1="25071" y1="12897" x2="26771" y2="34393"/>
                        <a14:foregroundMark x1="26771" y1="34393" x2="42635" y2="41495"/>
                        <a14:foregroundMark x1="42635" y1="41495" x2="45184" y2="22991"/>
                        <a14:foregroundMark x1="45184" y1="22991" x2="29178" y2="10654"/>
                        <a14:foregroundMark x1="29178" y1="10654" x2="22521" y2="28785"/>
                        <a14:foregroundMark x1="22521" y1="28785" x2="35127" y2="43925"/>
                        <a14:foregroundMark x1="35127" y1="43925" x2="42210" y2="42056"/>
                        <a14:foregroundMark x1="57956" y1="10209" x2="75637" y2="11402"/>
                        <a14:foregroundMark x1="43909" y1="55327" x2="25496" y2="55701"/>
                        <a14:foregroundMark x1="25496" y1="55701" x2="19972" y2="72897"/>
                        <a14:foregroundMark x1="19972" y1="72897" x2="26487" y2="88785"/>
                        <a14:foregroundMark x1="26487" y1="88785" x2="39313" y2="89669"/>
                        <a14:foregroundMark x1="43081" y1="87496" x2="45892" y2="65234"/>
                        <a14:foregroundMark x1="45892" y1="65234" x2="44193" y2="57944"/>
                        <a14:foregroundMark x1="41218" y1="76075" x2="28187" y2="67290"/>
                        <a14:foregroundMark x1="28187" y1="67290" x2="42210" y2="63738"/>
                        <a14:foregroundMark x1="42210" y1="63738" x2="41218" y2="83551"/>
                        <a14:foregroundMark x1="41218" y1="83551" x2="37110" y2="75514"/>
                        <a14:foregroundMark x1="39370" y1="87635" x2="38810" y2="87850"/>
                        <a14:foregroundMark x1="42210" y1="86542" x2="39452" y2="87603"/>
                        <a14:foregroundMark x1="76346" y1="57383" x2="60057" y2="62056"/>
                        <a14:foregroundMark x1="60057" y1="62056" x2="58782" y2="80374"/>
                        <a14:foregroundMark x1="58782" y1="80374" x2="74504" y2="88785"/>
                        <a14:foregroundMark x1="74504" y1="88785" x2="79320" y2="70841"/>
                        <a14:foregroundMark x1="79320" y1="70841" x2="69122" y2="57570"/>
                        <a14:foregroundMark x1="69122" y1="57570" x2="56232" y2="66542"/>
                        <a14:foregroundMark x1="56232" y1="66542" x2="74646" y2="75514"/>
                        <a14:foregroundMark x1="74646" y1="75514" x2="68272" y2="70841"/>
                        <a14:foregroundMark x1="54674" y1="13271" x2="56374" y2="10280"/>
                        <a14:foregroundMark x1="54674" y1="13271" x2="55949" y2="11028"/>
                        <a14:foregroundMark x1="53966" y1="14579" x2="56263" y2="10301"/>
                        <a14:foregroundMark x1="57726" y1="9820" x2="57932" y2="9720"/>
                        <a14:foregroundMark x1="55577" y1="10865" x2="56369" y2="10480"/>
                        <a14:backgroundMark x1="39802" y1="94579" x2="43484" y2="91589"/>
                        <a14:backgroundMark x1="42918" y1="92897" x2="40510" y2="90654"/>
                        <a14:backgroundMark x1="38527" y1="91589" x2="46884" y2="88411"/>
                        <a14:backgroundMark x1="54674" y1="10093" x2="55949" y2="10093"/>
                        <a14:backgroundMark x1="57224" y1="8972" x2="55807" y2="9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104" y="3772739"/>
            <a:ext cx="2955792" cy="2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감상자 관련 정보</a:t>
            </a:r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1F89A66-CEDB-44F9-8CCF-D0F442ED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98" y="2718491"/>
            <a:ext cx="2981970" cy="5695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077CE3-AA18-4BDF-86A7-07E45894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98" y="3359864"/>
            <a:ext cx="1574150" cy="147036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DB0DB8CA-96C8-4F84-BC40-6A822579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98" y="3565495"/>
            <a:ext cx="1542880" cy="72453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8A172CC-9635-4FA7-8AA2-C75700AE0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96" y="1276473"/>
            <a:ext cx="3808095" cy="108458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31B95050-8E03-41A1-BF99-6CBD0C2F5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934" y="2417846"/>
            <a:ext cx="3355340" cy="8331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2C1A08-8C4A-4CC0-BD40-E3C0CFA75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796" y="3388413"/>
            <a:ext cx="1437424" cy="148090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C133313C-A487-429E-B05B-2B94309BF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2798" y="3597328"/>
            <a:ext cx="2628264" cy="4463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D9A970-B390-46CB-8460-7E2BA2588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2797" y="4256136"/>
            <a:ext cx="1734971" cy="150808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FFCBE61A-95EE-4285-A1C9-173B96B897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2798" y="4464651"/>
            <a:ext cx="2245133" cy="19285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D2E3D2-69F5-4FC6-8486-7A4C043D86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9098" y="4814234"/>
            <a:ext cx="6033740" cy="37769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933B51-8EDD-444D-8C7C-807CCB55D6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9098" y="5311400"/>
            <a:ext cx="1494790" cy="12954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4F8D98D6-2012-44AF-B3CE-0C716165F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9098" y="5513228"/>
            <a:ext cx="4619625" cy="5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 err="1">
                <a:latin typeface="함초롬돋움" panose="020B0604000101010101" pitchFamily="50" charset="-127"/>
                <a:cs typeface="Times New Roman" panose="02020603050405020304" pitchFamily="18" charset="0"/>
              </a:rPr>
              <a:t>수록곡이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개인 앨범의 이름과 유통사명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재생시간을 검색</a:t>
            </a: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수록곡이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개 이상인 앨범의 이름과 유통사명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재생시간을 검색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모든 앨범 장르를 중복 없이 검색</a:t>
            </a:r>
          </a:p>
          <a:p>
            <a:pPr marL="274320" lvl="1" indent="0">
              <a:buNone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모든 음원 장르를 중복 없이 검색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4C1693D-2B01-4749-B814-96372579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85" y="2696714"/>
            <a:ext cx="4664711" cy="158088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2EF17FE5-C626-4BDB-8103-9A7DAE95C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85" y="2915624"/>
            <a:ext cx="2987406" cy="4858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2A1C58A-50F3-413D-A190-6FC83893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486" y="3834478"/>
            <a:ext cx="4739510" cy="167995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E9FEFC43-5747-49DD-B107-ACBB391B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486" y="4012997"/>
            <a:ext cx="3062205" cy="4812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1F60E35-4D11-4468-B129-0D0E5A942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718" y="4603423"/>
            <a:ext cx="2446553" cy="141938"/>
          </a:xfrm>
          <a:prstGeom prst="rect">
            <a:avLst/>
          </a:prstGeom>
        </p:spPr>
      </p:pic>
      <p:pic>
        <p:nvPicPr>
          <p:cNvPr id="32" name="그림 3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5F019BA-E5B7-4107-8F63-F4A3C078A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155" y="4761398"/>
            <a:ext cx="1038825" cy="7988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257E3CD-183A-44A7-AA16-2679AA8B1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1433" y="5617540"/>
            <a:ext cx="2541179" cy="188566"/>
          </a:xfrm>
          <a:prstGeom prst="rect">
            <a:avLst/>
          </a:prstGeom>
        </p:spPr>
      </p:pic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A8D0E3CE-2DBF-4F95-9661-50C820312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9411" y="5770776"/>
            <a:ext cx="1017569" cy="7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2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모든 아티스트를 아티스트이름순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오름차순</a:t>
            </a:r>
            <a:r>
              <a:rPr lang="en-US" altLang="ko-KR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600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으로 검색</a:t>
            </a: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아이유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의 아티스트 장르를 모두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 유형이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그룹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 아닌 모든 아티스트의 이름을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6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호피폴라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가 직접 제작한 음원의 제목을 검색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77124-421E-49CD-B4B4-65E50260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8" y="2049528"/>
            <a:ext cx="2527935" cy="15430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CA968FC-7A1A-42EB-81FA-BA07C8C1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10" y="2287401"/>
            <a:ext cx="902335" cy="723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60DB7D-0FBB-48CF-966E-4A257326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541" y="3616450"/>
            <a:ext cx="1597660" cy="294640"/>
          </a:xfrm>
          <a:prstGeom prst="rect">
            <a:avLst/>
          </a:prstGeom>
        </p:spPr>
      </p:pic>
      <p:pic>
        <p:nvPicPr>
          <p:cNvPr id="7" name="그림 6" descr="텍스트, 영수증, 낱말맞추기게임이(가) 표시된 사진&#10;&#10;자동 생성된 설명">
            <a:extLst>
              <a:ext uri="{FF2B5EF4-FFF2-40B4-BE49-F238E27FC236}">
                <a16:creationId xmlns:a16="http://schemas.microsoft.com/office/drawing/2014/main" id="{8BBECAF0-24F4-43C5-80F2-FD3FB53E9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371" y="3127818"/>
            <a:ext cx="1677670" cy="1271905"/>
          </a:xfrm>
          <a:prstGeom prst="rect">
            <a:avLst/>
          </a:prstGeom>
        </p:spPr>
      </p:pic>
      <p:pic>
        <p:nvPicPr>
          <p:cNvPr id="9" name="그림 8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A7391B4-00BB-41C7-9600-D30ACE7D5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288" y="4502232"/>
            <a:ext cx="1097280" cy="607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BCEA12-49D9-4A86-AF92-A72CDE8A6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085" y="5799455"/>
            <a:ext cx="4961255" cy="29654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A85C625-8969-4A7E-A87F-29845FE3D8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4463" y="4581393"/>
            <a:ext cx="3703054" cy="518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3841AE-459F-483A-9F5B-F2247269F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4463" y="5799455"/>
            <a:ext cx="6033778" cy="3606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2014CD-98FE-44DE-99D3-BA3D5F48C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9384" y="5507693"/>
            <a:ext cx="1057644" cy="10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모든 감상자를 닉네임 내림차순으로 정렬하여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앨범의 앨범고유번호와 평점을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 평점이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점 이상인 앨범의 고유번호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 장르를 검색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CEF5-887A-4319-8A59-55F0B347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94" y="2121831"/>
            <a:ext cx="2953730" cy="172394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92D5351-3611-4B00-9910-CA2D9E88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94" y="2323905"/>
            <a:ext cx="4053000" cy="707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A41397-A21A-469E-A499-3CD806D87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895" y="3204287"/>
            <a:ext cx="3803406" cy="17124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E00671-1D6A-4AE9-8DDC-1C835E526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894" y="3431992"/>
            <a:ext cx="3131339" cy="78827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7029E21-3218-4755-9D0F-2FCE67838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616" y="4891795"/>
            <a:ext cx="5660893" cy="1071334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D163C0F-6231-4E0D-917F-754E0D927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616" y="6064370"/>
            <a:ext cx="4491990" cy="4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2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11924-F503-4A0D-A7B6-4B18104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5A208-C518-4AFE-B19B-0E8B776D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9527"/>
            <a:ext cx="9872871" cy="4336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(DML) - 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데이터 삽입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검색</a:t>
            </a:r>
            <a:r>
              <a:rPr lang="en-US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800" b="1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회 이상 구매된 음원의 이름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가격을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감상자가 재생한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음원의 제목과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제작에 참여한 아티스트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그리고 재생된 횟수를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모든 플레이리스트의 이름과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플레이리스트에 수록된 곡의 개수를 검색</a:t>
            </a:r>
            <a:endParaRPr lang="en-US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6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아이디가</a:t>
            </a:r>
            <a:r>
              <a:rPr lang="en-US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'good7'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인 감상자의 </a:t>
            </a:r>
            <a:r>
              <a:rPr lang="ko-KR" altLang="en-US" sz="16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</a:t>
            </a:r>
            <a:r>
              <a:rPr lang="ko-KR" altLang="ko-KR" sz="16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댓글</a:t>
            </a:r>
            <a:r>
              <a:rPr lang="ko-KR" altLang="ko-KR" sz="16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삭제 후 확인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A6B7D61-BFBE-4DAC-9D53-F74B9B5D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19" y="2154351"/>
            <a:ext cx="5207635" cy="639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2D47E0-DCF6-462B-9890-49340664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19" y="2893145"/>
            <a:ext cx="1423035" cy="31115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6A05A2E-61DD-465E-88AC-CA44A5E7B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019" y="3619213"/>
            <a:ext cx="4961046" cy="108661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C917726-BAEF-400A-891C-082E5A711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428" y="3721980"/>
            <a:ext cx="2381799" cy="75383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3091E1-319C-4077-996B-79DBC2CB0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019" y="5079772"/>
            <a:ext cx="4841875" cy="494665"/>
          </a:xfrm>
          <a:prstGeom prst="rect">
            <a:avLst/>
          </a:prstGeom>
        </p:spPr>
      </p:pic>
      <p:pic>
        <p:nvPicPr>
          <p:cNvPr id="9" name="그림 8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678D75A4-B97B-4204-9FF2-DABCA4A4F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428" y="5155018"/>
            <a:ext cx="1581785" cy="481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527FA0-F130-4D94-8ADA-F1040671E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7019" y="6092736"/>
            <a:ext cx="2870200" cy="34480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5C5BFF6-82F9-4281-BB8D-D48C9D86E9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848" y="5997335"/>
            <a:ext cx="5008880" cy="4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C589-76D6-4F87-92C9-8A18B9AB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833A-CD21-4388-A7D5-D7BABA51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0173"/>
            <a:ext cx="9872871" cy="45547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장점</a:t>
            </a:r>
            <a:endParaRPr lang="en-US" altLang="ko-KR" sz="20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데이터가 많고 다양하다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실제 음악 스트리밍 어플 데이터와 최대한 비슷하게 구현하였다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따라서 데이터가 구체적이고 다양한 값을 가진다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수업 중 배운 내용을 최대한 다양하게 활용하기 위해 노력했다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풍부하고 다양한 데이터를 더 폭넓게 활용할 수 있었을 것 같다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/>
              <a:t>‘</a:t>
            </a:r>
            <a:r>
              <a:rPr lang="ko-KR" altLang="en-US" sz="1900" dirty="0"/>
              <a:t>아티스트</a:t>
            </a:r>
            <a:r>
              <a:rPr lang="en-US" altLang="ko-KR" sz="1900" dirty="0"/>
              <a:t>’</a:t>
            </a:r>
            <a:r>
              <a:rPr lang="ko-KR" altLang="en-US" sz="1900" dirty="0"/>
              <a:t>의 범위가 조금 넓은 것 같다</a:t>
            </a:r>
            <a:r>
              <a:rPr lang="en-US" altLang="ko-KR" sz="1900" dirty="0"/>
              <a:t>. </a:t>
            </a:r>
            <a:r>
              <a:rPr lang="ko-KR" altLang="en-US" sz="1900" dirty="0"/>
              <a:t>가수</a:t>
            </a:r>
            <a:r>
              <a:rPr lang="en-US" altLang="ko-KR" sz="1900" dirty="0"/>
              <a:t>, </a:t>
            </a:r>
            <a:r>
              <a:rPr lang="ko-KR" altLang="en-US" sz="1900" dirty="0"/>
              <a:t>작곡가</a:t>
            </a:r>
            <a:r>
              <a:rPr lang="en-US" altLang="ko-KR" sz="1900" dirty="0"/>
              <a:t>, </a:t>
            </a:r>
            <a:r>
              <a:rPr lang="ko-KR" altLang="en-US" sz="1900" dirty="0"/>
              <a:t>작사가를 나눠 구체적으로 </a:t>
            </a:r>
            <a:r>
              <a:rPr lang="ko-KR" altLang="en-US" sz="1900" dirty="0" err="1"/>
              <a:t>작성했어도</a:t>
            </a:r>
            <a:r>
              <a:rPr lang="ko-KR" altLang="en-US" sz="1900" dirty="0"/>
              <a:t> 좋았을 것 같다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/>
              <a:t>SQL</a:t>
            </a:r>
            <a:r>
              <a:rPr lang="ko-KR" altLang="en-US" sz="1900" dirty="0"/>
              <a:t> 코드 상에서 변수 이름이 복잡해 가독성이 떨어진다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각 음원의 음질이나 가격 속성의 값은 모든 음원에서 차이가 거의 없기 때문에 속성에서 제외해도 괜찮을 것 같다</a:t>
            </a:r>
            <a:r>
              <a:rPr lang="en-US" altLang="ko-KR" sz="1900" dirty="0"/>
              <a:t>. </a:t>
            </a:r>
            <a:r>
              <a:rPr lang="ko-KR" altLang="en-US" sz="1900" dirty="0"/>
              <a:t>사용되는 개체나 속성에 대한 중요도 판단을 더욱 신중히 해 볼 필요가 있을 것 같다</a:t>
            </a:r>
            <a:r>
              <a:rPr lang="en-US" altLang="ko-KR" sz="19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297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1B858-F414-4A70-A0E6-C502C282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979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09447-7CC5-4FC6-BBB7-EFC078F4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및 개념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6A3B1-665D-4409-B9F8-6C3388CE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811"/>
            <a:ext cx="9872871" cy="463238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/>
              <a:t>요구사항 명세서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9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앨범은 각각의 고유번호를 가지며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앨범명</a:t>
            </a:r>
            <a:r>
              <a:rPr lang="en-US" altLang="ko-KR" sz="1800" dirty="0"/>
              <a:t>, </a:t>
            </a:r>
            <a:r>
              <a:rPr lang="ko-KR" altLang="en-US" sz="1800" dirty="0"/>
              <a:t>장르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소개글</a:t>
            </a:r>
            <a:r>
              <a:rPr lang="en-US" altLang="ko-KR" sz="1800" dirty="0"/>
              <a:t>, </a:t>
            </a:r>
            <a:r>
              <a:rPr lang="ko-KR" altLang="en-US" sz="1800" dirty="0"/>
              <a:t>재생시간</a:t>
            </a:r>
            <a:r>
              <a:rPr lang="en-US" altLang="ko-KR" sz="1800" dirty="0"/>
              <a:t>, </a:t>
            </a:r>
            <a:r>
              <a:rPr lang="ko-KR" altLang="en-US" sz="1800" dirty="0"/>
              <a:t>수록곡 수 정보를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앨범은 여러 장르를 포함할 수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앨범에 수록되는 음원은 트랙번호</a:t>
            </a:r>
            <a:r>
              <a:rPr lang="en-US" altLang="ko-KR" sz="1800" dirty="0"/>
              <a:t>, </a:t>
            </a:r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장르</a:t>
            </a:r>
            <a:r>
              <a:rPr lang="en-US" altLang="ko-KR" sz="1800" dirty="0"/>
              <a:t>, </a:t>
            </a:r>
            <a:r>
              <a:rPr lang="ko-KR" altLang="en-US" sz="1800" dirty="0"/>
              <a:t>재생시간</a:t>
            </a:r>
            <a:r>
              <a:rPr lang="en-US" altLang="ko-KR" sz="1800" dirty="0"/>
              <a:t>, </a:t>
            </a:r>
            <a:r>
              <a:rPr lang="ko-KR" altLang="en-US" sz="1800" dirty="0"/>
              <a:t>가사</a:t>
            </a:r>
            <a:r>
              <a:rPr lang="en-US" altLang="ko-KR" sz="1800" dirty="0"/>
              <a:t>, </a:t>
            </a:r>
            <a:r>
              <a:rPr lang="ko-KR" altLang="en-US" sz="1800" dirty="0"/>
              <a:t>음질</a:t>
            </a:r>
            <a:r>
              <a:rPr lang="en-US" altLang="ko-KR" sz="1800" dirty="0"/>
              <a:t>, </a:t>
            </a:r>
            <a:r>
              <a:rPr lang="ko-KR" altLang="en-US" sz="1800" dirty="0"/>
              <a:t>실시간순위</a:t>
            </a:r>
            <a:r>
              <a:rPr lang="en-US" altLang="ko-KR" sz="1800" dirty="0"/>
              <a:t>, </a:t>
            </a:r>
            <a:r>
              <a:rPr lang="ko-KR" altLang="en-US" sz="1800" dirty="0"/>
              <a:t>가격 정보를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앨범과 마찬가지로 장르는 여러 개일 수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한 앨범에는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이상의 여러 음원이 수록되어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음원은 앨범에 수록된 형태로만 나온다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음원이 존재하기 위해서는 앨범이 존재해야 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cs typeface="Times New Roman" panose="02020603050405020304" pitchFamily="18" charset="0"/>
              </a:rPr>
              <a:t>앨범은 유통사에 의해 발매된다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cs typeface="Times New Roman" panose="02020603050405020304" pitchFamily="18" charset="0"/>
              </a:rPr>
              <a:t>발매 시 발매일 정보를 저장하며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cs typeface="Times New Roman" panose="02020603050405020304" pitchFamily="18" charset="0"/>
              </a:rPr>
              <a:t>유통사는 회사명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cs typeface="Times New Roman" panose="02020603050405020304" pitchFamily="18" charset="0"/>
              </a:rPr>
              <a:t>고유함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), </a:t>
            </a:r>
            <a:r>
              <a:rPr lang="ko-KR" altLang="ko-KR" sz="1800" dirty="0">
                <a:effectLst/>
                <a:cs typeface="Times New Roman" panose="02020603050405020304" pitchFamily="18" charset="0"/>
              </a:rPr>
              <a:t>전화번호 정보를 가진다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유통사는 여러 앨범을 발매할 수 있으며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앨범은 한 유통사에서만 발매될 수 있다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아티스트는 이름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고유함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데뷔일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소속사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유형 정보를 가진다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장르는 여러 개일 수 있고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아티스트의 유형은 다양하게 존재한다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아티스트는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명 이상의 아티스트로 구성된다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아티스트는 다른 여러 아티스트에 소속될 수 있고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여러 아티스트를 소속시킬 수도 있다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09447-7CC5-4FC6-BBB7-EFC078F4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및 개념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6A3B1-665D-4409-B9F8-6C3388CE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811547"/>
            <a:ext cx="9872871" cy="47531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600" b="1" dirty="0"/>
              <a:t>요구사항 명세서</a:t>
            </a:r>
            <a:endParaRPr lang="en-US" altLang="ko-KR" sz="26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100" b="1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아티스트는 음원을 제작하고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유통사와의 계약을 통해 앨범을 발매한다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음원을 제작한다는 것은 노래를 부르거나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작곡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작사에 참여하는 것을 의미한다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아티스트는 여러 음원을 제작할 수 있으며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음원은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명 이상의 아티스트에 의해 제작된다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아티스트가 앨범을 발매하기 위해서는 유통사와 아티스트의 계약이 필수적이며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한 유통사는 여러 아티스트와 계약할 수 있다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아티스트는 한 </a:t>
            </a:r>
            <a:r>
              <a:rPr lang="ko-KR" altLang="ko-KR" sz="22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유통사와만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계약 가능하다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2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감상자는 아이디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성별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나이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이용권 정보를 가지고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음원을 재생하거나 구매한다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감상자가 음원 재생 시 재생 시각에 대한 정보를 저장하며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구매 시에는 구매 시각 정보를 저장한다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또한 감상자는 앨범을 평가하여 평점을 남기기도 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22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감상자는 여러 앨범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아티스트를 선호할 수 있으며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앨범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아티스트도 여러 감상자에 의해 선호될 수 있다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22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앨범은 여러 개의 댓글을 보유하는데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이러한 댓글은 감상자에 의해 작성된다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앨범댓글은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글 번호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고유함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글 내용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작성일자 정보를 포함하며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감상자는 한 앨범에 대해 여러 댓글을 작성할 수 있다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감상자는 자신의 플레이리스트를 생성할 수 있다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플레이리스트는 고유번호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재생시간 정보를 가지며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여러 음원들로 구성된다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각 음원은 여러 플레이리스트에 포함될 수도 있다</a:t>
            </a:r>
            <a:r>
              <a:rPr lang="en-US" altLang="ko-KR" sz="22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1792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5C30A-FEEB-47BA-9C0F-D45DC496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및 개념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B4F8F-691F-45E1-9D86-41964576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89185"/>
            <a:ext cx="9872871" cy="42068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ER </a:t>
            </a:r>
            <a:r>
              <a:rPr lang="ko-KR" altLang="ko-KR" sz="2000" b="1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다이어그램</a:t>
            </a:r>
            <a:endParaRPr lang="ko-KR" altLang="ko-KR" sz="20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08B14-23D3-48ED-9F28-CAB4D1D4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" b="9226"/>
          <a:stretch/>
        </p:blipFill>
        <p:spPr bwMode="auto">
          <a:xfrm>
            <a:off x="2819007" y="2527541"/>
            <a:ext cx="6553985" cy="39819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0F45B-DFE9-4429-8CD5-A20CA72D709F}"/>
              </a:ext>
            </a:extLst>
          </p:cNvPr>
          <p:cNvSpPr txBox="1"/>
          <p:nvPr/>
        </p:nvSpPr>
        <p:spPr>
          <a:xfrm>
            <a:off x="6014701" y="2062084"/>
            <a:ext cx="5717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앨범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아티스트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유통사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감상자 등의 개체 존재</a:t>
            </a:r>
          </a:p>
        </p:txBody>
      </p:sp>
    </p:spTree>
    <p:extLst>
      <p:ext uri="{BB962C8B-B14F-4D97-AF65-F5344CB8AC3E}">
        <p14:creationId xmlns:p14="http://schemas.microsoft.com/office/powerpoint/2010/main" val="28953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3C30-495A-4945-ADBA-316DBE8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기말과제 제안서 대비 차이점</a:t>
            </a:r>
            <a:r>
              <a:rPr lang="en-US" altLang="ko-KR" dirty="0"/>
              <a:t>, </a:t>
            </a:r>
            <a:r>
              <a:rPr lang="ko-KR" altLang="en-US" dirty="0"/>
              <a:t>발전성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4CB75-02E2-401E-A68A-9B1F035C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830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식별 관계 보완</a:t>
            </a:r>
            <a:endParaRPr lang="en-US" altLang="ko-KR" b="1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약한 개체와 식별 개체 간의 관계를 식별 관계로 설정하지 않았던 것을 올바르게 수정</a:t>
            </a:r>
            <a:endParaRPr lang="en-US" altLang="ko-KR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데이터의 구체적 구상을 통한 선택과 집중</a:t>
            </a:r>
            <a:endParaRPr lang="en-US" altLang="ko-KR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앨범</a:t>
            </a:r>
            <a:r>
              <a:rPr lang="en-US" altLang="ko-KR" dirty="0"/>
              <a:t>, </a:t>
            </a:r>
            <a:r>
              <a:rPr lang="ko-KR" altLang="en-US" dirty="0"/>
              <a:t>음원</a:t>
            </a:r>
            <a:r>
              <a:rPr lang="en-US" altLang="ko-KR" dirty="0"/>
              <a:t>, </a:t>
            </a:r>
            <a:r>
              <a:rPr lang="ko-KR" altLang="en-US" dirty="0"/>
              <a:t>아티스트 각 개체가 모두 댓글을 보유하는 관계가 존재했지만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앨범이 나머지를 포함하는 넓은 개념이므로 앨범만 관계를 가지도록 수정하여 </a:t>
            </a:r>
            <a:br>
              <a:rPr lang="en-US" altLang="ko-KR" dirty="0"/>
            </a:br>
            <a:r>
              <a:rPr lang="ko-KR" altLang="en-US" dirty="0"/>
              <a:t>복잡도를 줄임</a:t>
            </a:r>
            <a:r>
              <a:rPr lang="en-US" altLang="ko-KR" dirty="0"/>
              <a:t>. </a:t>
            </a:r>
            <a:r>
              <a:rPr lang="ko-KR" altLang="en-US" dirty="0"/>
              <a:t>이에 따라 </a:t>
            </a:r>
            <a:r>
              <a:rPr lang="en-US" altLang="ko-KR" dirty="0"/>
              <a:t>‘</a:t>
            </a:r>
            <a:r>
              <a:rPr lang="ko-KR" altLang="en-US" dirty="0"/>
              <a:t>댓글</a:t>
            </a:r>
            <a:r>
              <a:rPr lang="en-US" altLang="ko-KR" dirty="0"/>
              <a:t>’ </a:t>
            </a:r>
            <a:r>
              <a:rPr lang="ko-KR" altLang="en-US" dirty="0"/>
              <a:t>개체의 이름을 </a:t>
            </a:r>
            <a:r>
              <a:rPr lang="en-US" altLang="ko-KR" dirty="0"/>
              <a:t>‘</a:t>
            </a:r>
            <a:r>
              <a:rPr lang="ko-KR" altLang="en-US" dirty="0" err="1"/>
              <a:t>앨범댓글</a:t>
            </a:r>
            <a:r>
              <a:rPr lang="en-US" altLang="ko-KR" dirty="0"/>
              <a:t>’</a:t>
            </a:r>
            <a:r>
              <a:rPr lang="ko-KR" altLang="en-US" dirty="0"/>
              <a:t>로 구체적으로 명시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아티스트의 ‘</a:t>
            </a:r>
            <a:r>
              <a:rPr lang="en-US" altLang="ko-KR" dirty="0"/>
              <a:t>SNS’, </a:t>
            </a:r>
            <a:r>
              <a:rPr lang="ko-KR" altLang="en-US" dirty="0"/>
              <a:t>‘</a:t>
            </a:r>
            <a:r>
              <a:rPr lang="ko-KR" altLang="en-US" dirty="0" err="1"/>
              <a:t>소개글</a:t>
            </a:r>
            <a:r>
              <a:rPr lang="ko-KR" altLang="en-US" dirty="0"/>
              <a:t>’ 속성</a:t>
            </a:r>
            <a:r>
              <a:rPr lang="en-US" altLang="ko-KR" dirty="0"/>
              <a:t>,</a:t>
            </a:r>
            <a:r>
              <a:rPr lang="ko-KR" altLang="en-US" dirty="0"/>
              <a:t> 음원의 ‘뮤직비디오’ 속성은 구체적인 구상이 없었고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중요도가 낮아 굳이 사용할 이유가 없어 삭제</a:t>
            </a:r>
            <a:endParaRPr lang="en-US" altLang="ko-KR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이름을 알아보기 쉽게 수정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음원 속성 중 ‘</a:t>
            </a:r>
            <a:r>
              <a:rPr lang="ko-KR" altLang="en-US" dirty="0" err="1"/>
              <a:t>순위’가</a:t>
            </a:r>
            <a:r>
              <a:rPr lang="ko-KR" altLang="en-US" dirty="0"/>
              <a:t> 어떤 순위인지 구체적이지 않아 ‘</a:t>
            </a:r>
            <a:r>
              <a:rPr lang="ko-KR" altLang="en-US" dirty="0" err="1"/>
              <a:t>실시간순위’로</a:t>
            </a:r>
            <a:r>
              <a:rPr lang="ko-KR" altLang="en-US" dirty="0"/>
              <a:t> 정정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음원을 구매한다는 것은 다운로드 한다는 것이 내재되어 있는 것이</a:t>
            </a:r>
            <a:r>
              <a:rPr lang="ko-KR" altLang="en-US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므로</a:t>
            </a:r>
            <a:r>
              <a:rPr lang="en-US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</a:br>
            <a:r>
              <a:rPr lang="ko-KR" altLang="en-US" kern="100" dirty="0">
                <a:latin typeface="함초롬돋움" panose="020B0604000101010101" pitchFamily="50" charset="-127"/>
                <a:cs typeface="Times New Roman" panose="02020603050405020304" pitchFamily="18" charset="0"/>
              </a:rPr>
              <a:t>이름이 길었던</a:t>
            </a:r>
            <a:r>
              <a:rPr lang="en-US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‘</a:t>
            </a:r>
            <a:r>
              <a:rPr lang="ko-KR" altLang="ko-KR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구매및다운로드</a:t>
            </a:r>
            <a:r>
              <a:rPr lang="en-US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속성 이름을</a:t>
            </a:r>
            <a:r>
              <a:rPr lang="en-US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 ‘</a:t>
            </a:r>
            <a:r>
              <a:rPr lang="ko-KR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구매</a:t>
            </a:r>
            <a:r>
              <a:rPr lang="en-US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로 변경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50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FF8E5-0539-4083-A524-079CD4D4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모델링 </a:t>
            </a:r>
            <a:r>
              <a:rPr lang="en-US" altLang="ko-KR" dirty="0"/>
              <a:t>(</a:t>
            </a:r>
            <a:r>
              <a:rPr lang="ko-KR" altLang="en-US" dirty="0"/>
              <a:t>관계형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67645-9901-4FB7-A92E-77B39605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테이블 정의 </a:t>
            </a:r>
            <a:r>
              <a:rPr lang="en-US" altLang="ko-KR" sz="2000" b="1" dirty="0"/>
              <a:t>(DDL)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유통사</a:t>
            </a:r>
            <a:r>
              <a:rPr lang="en-US" altLang="ko-KR" sz="1800" dirty="0"/>
              <a:t>(</a:t>
            </a:r>
            <a:r>
              <a:rPr lang="ko-KR" altLang="en-US" sz="1800" u="sng" dirty="0"/>
              <a:t>회사명</a:t>
            </a:r>
            <a:r>
              <a:rPr lang="en-US" altLang="ko-KR" sz="1800" dirty="0"/>
              <a:t>, </a:t>
            </a:r>
            <a:r>
              <a:rPr lang="ko-KR" altLang="en-US" sz="1800" dirty="0"/>
              <a:t>전화번호</a:t>
            </a:r>
            <a:r>
              <a:rPr lang="en-US" altLang="ko-KR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고유번호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앨범명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유통사명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발매일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소개글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수록곡 수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B7812B6-0CF3-4B79-B12A-1E0D8456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7" y="3178553"/>
            <a:ext cx="2680660" cy="76823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E61740-22DE-4E47-9183-91ACD145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46" y="4575347"/>
            <a:ext cx="5372101" cy="19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4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67645-9901-4FB7-A92E-77B39605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609600"/>
            <a:ext cx="9872871" cy="596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테이블 정의 </a:t>
            </a:r>
            <a:r>
              <a:rPr lang="en-US" altLang="ko-KR" sz="2000" b="1" dirty="0"/>
              <a:t>(DDL)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274320" lvl="1" indent="0">
              <a:buNone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트랙번호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제목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재생시간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가사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음질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실시간순위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앨범고유번호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음원트랙번호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B71450F-EAB4-4DDC-B112-57EE0500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67" y="959491"/>
            <a:ext cx="4490893" cy="110991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42044B5-2F29-4371-B3A5-5E000EE0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521" y="2701389"/>
            <a:ext cx="4363287" cy="210825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15C5EB2-A9BE-4286-9C88-5FB550B5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21" y="5309374"/>
            <a:ext cx="5620875" cy="11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67645-9901-4FB7-A92E-77B39605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609600"/>
            <a:ext cx="9872871" cy="596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테이블 정의 </a:t>
            </a:r>
            <a:r>
              <a:rPr lang="en-US" altLang="ko-KR" sz="2000" b="1" dirty="0"/>
              <a:t>(DDL)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계약유통사명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데뷔일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소속사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아티스트소속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u="sng" kern="100" dirty="0" err="1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아티스트멤버이름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en-US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아티스트그룹이름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아티스트이름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en-US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장르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아티스트유형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아티스트이름</a:t>
            </a:r>
            <a:r>
              <a:rPr lang="en-US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(FK), </a:t>
            </a:r>
            <a:r>
              <a:rPr lang="ko-KR" altLang="ko-KR" sz="1800" u="sng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유형</a:t>
            </a:r>
            <a:r>
              <a:rPr lang="en-US" altLang="ko-KR" sz="1800" kern="100" dirty="0">
                <a:effectLst/>
                <a:latin typeface="함초롬돋움" panose="020B0604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함초롬돋움" panose="020B0604000101010101" pitchFamily="50" charset="-127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88182B-FB00-4EAB-8E04-8FBF2686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18" y="1014484"/>
            <a:ext cx="4211694" cy="111270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E5302D2-26DF-4458-AA55-039B9EB9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23" y="2979929"/>
            <a:ext cx="4487859" cy="112147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E7D50AC-A6BE-41C7-A810-5E8F43D67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587" y="4101400"/>
            <a:ext cx="4487859" cy="102126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1BEED82-A2BC-465A-A542-C48C34046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203" y="5348884"/>
            <a:ext cx="4680231" cy="10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80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254</TotalTime>
  <Words>1374</Words>
  <Application>Microsoft Office PowerPoint</Application>
  <PresentationFormat>와이드스크린</PresentationFormat>
  <Paragraphs>219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함초롬돋움</vt:lpstr>
      <vt:lpstr>Arial</vt:lpstr>
      <vt:lpstr>Corbel</vt:lpstr>
      <vt:lpstr>Wingdings</vt:lpstr>
      <vt:lpstr>기본</vt:lpstr>
      <vt:lpstr>데이터베이스 기말과제</vt:lpstr>
      <vt:lpstr>주제</vt:lpstr>
      <vt:lpstr>요구사항 분석 및 개념 모델링</vt:lpstr>
      <vt:lpstr>요구사항 분석 및 개념 모델링</vt:lpstr>
      <vt:lpstr>요구사항 분석 및 개념 모델링</vt:lpstr>
      <vt:lpstr>기말과제 제안서 대비 차이점, 발전성</vt:lpstr>
      <vt:lpstr>논리 모델링 (관계형 모델)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논리 모델링 (관계형 모델)</vt:lpstr>
      <vt:lpstr>장점/단점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기말과제</dc:title>
  <dc:creator>박예림</dc:creator>
  <cp:lastModifiedBy>박예림</cp:lastModifiedBy>
  <cp:revision>11</cp:revision>
  <dcterms:created xsi:type="dcterms:W3CDTF">2021-12-07T10:08:33Z</dcterms:created>
  <dcterms:modified xsi:type="dcterms:W3CDTF">2021-12-07T14:23:27Z</dcterms:modified>
</cp:coreProperties>
</file>