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1" r:id="rId3"/>
  </p:sldMasterIdLst>
  <p:notesMasterIdLst>
    <p:notesMasterId r:id="rId21"/>
  </p:notesMasterIdLst>
  <p:sldIdLst>
    <p:sldId id="356" r:id="rId4"/>
    <p:sldId id="358" r:id="rId5"/>
    <p:sldId id="357" r:id="rId6"/>
    <p:sldId id="359" r:id="rId7"/>
    <p:sldId id="378" r:id="rId8"/>
    <p:sldId id="360" r:id="rId9"/>
    <p:sldId id="397" r:id="rId10"/>
    <p:sldId id="379" r:id="rId11"/>
    <p:sldId id="389" r:id="rId12"/>
    <p:sldId id="386" r:id="rId13"/>
    <p:sldId id="390" r:id="rId14"/>
    <p:sldId id="387" r:id="rId15"/>
    <p:sldId id="391" r:id="rId16"/>
    <p:sldId id="388" r:id="rId17"/>
    <p:sldId id="392" r:id="rId18"/>
    <p:sldId id="407" r:id="rId19"/>
    <p:sldId id="36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C6E"/>
    <a:srgbClr val="692266"/>
    <a:srgbClr val="DEC9FB"/>
    <a:srgbClr val="F7E4FC"/>
    <a:srgbClr val="61106A"/>
    <a:srgbClr val="AC2761"/>
    <a:srgbClr val="862C73"/>
    <a:srgbClr val="9214B4"/>
    <a:srgbClr val="AB17D3"/>
    <a:srgbClr val="3C6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39" autoAdjust="0"/>
  </p:normalViewPr>
  <p:slideViewPr>
    <p:cSldViewPr snapToGrid="0">
      <p:cViewPr varScale="1">
        <p:scale>
          <a:sx n="46" d="100"/>
          <a:sy n="46" d="100"/>
        </p:scale>
        <p:origin x="1724" y="36"/>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84938-860B-40A8-9DE6-812BAC971F07}" type="datetimeFigureOut">
              <a:rPr lang="zh-CN" altLang="en-US" smtClean="0"/>
              <a:t>2025/1/9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DB2CD-2A9E-4DF6-82E8-63C03AA850A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chemeClr val="tx1">
                    <a:lumMod val="65000"/>
                    <a:lumOff val="35000"/>
                  </a:schemeClr>
                </a:solidFill>
                <a:latin typeface="字魂58号-创中黑" charset="0"/>
                <a:ea typeface="字魂58号-创中黑" charset="0"/>
              </a:rPr>
              <a:t>功能成果</a:t>
            </a:r>
          </a:p>
          <a:p>
            <a:r>
              <a:rPr lang="zh-CN" altLang="en-US" sz="1800" dirty="0">
                <a:solidFill>
                  <a:schemeClr val="tx1">
                    <a:lumMod val="65000"/>
                    <a:lumOff val="35000"/>
                  </a:schemeClr>
                </a:solidFill>
                <a:latin typeface="字魂58号-创中黑" charset="0"/>
                <a:ea typeface="字魂58号-创中黑" charset="0"/>
              </a:rPr>
              <a:t>任务管理组件的成功集成：实现任务管理组件与现有宏内核底层基础设施的无缝集成，确保在操作系统启动后，任务管理组件能够稳定运行，准确响应上层应用发起的各种任务管理系统调用请求，实现任务的高效创建、合理调度以及安全终止等功能，在不同负载场景下（如高并发任务、实时任务场景等）都能保障系统的稳定运行。</a:t>
            </a:r>
          </a:p>
          <a:p>
            <a:r>
              <a:rPr lang="zh-CN" altLang="en-US" sz="1800" dirty="0">
                <a:solidFill>
                  <a:schemeClr val="tx1">
                    <a:lumMod val="65000"/>
                    <a:lumOff val="35000"/>
                  </a:schemeClr>
                </a:solidFill>
                <a:latin typeface="字魂58号-创中黑" charset="0"/>
                <a:ea typeface="字魂58号-创中黑" charset="0"/>
              </a:rPr>
              <a:t>调度算法的灵活应用：所实现的任务调度算法能够根据系统配置和实际任务需求灵活切换与调整，通过实际测试验证不同调度算法在相应场景下（如优先级调度在实时性任务场景、时间片轮转调度在多用户分时系统场景等）对提高任务执行效率、优化系统资源分配等方面的积极作用，展现出任务管理组件在应对多样化任务场景时的适应性。</a:t>
            </a:r>
          </a:p>
          <a:p>
            <a:r>
              <a:rPr lang="zh-CN" altLang="en-US" sz="1800" dirty="0">
                <a:solidFill>
                  <a:schemeClr val="tx1">
                    <a:lumMod val="65000"/>
                    <a:lumOff val="35000"/>
                  </a:schemeClr>
                </a:solidFill>
                <a:latin typeface="字魂58号-创中黑" charset="0"/>
                <a:ea typeface="字魂58号-创中黑" charset="0"/>
              </a:rPr>
              <a:t>文档成果</a:t>
            </a:r>
          </a:p>
          <a:p>
            <a:r>
              <a:rPr lang="zh-CN" altLang="en-US" sz="1800" dirty="0">
                <a:solidFill>
                  <a:schemeClr val="tx1">
                    <a:lumMod val="65000"/>
                    <a:lumOff val="35000"/>
                  </a:schemeClr>
                </a:solidFill>
                <a:latin typeface="字魂58号-创中黑" charset="0"/>
                <a:ea typeface="字魂58号-创中黑" charset="0"/>
              </a:rPr>
              <a:t>详细设计文档：撰写涵盖任务管理组件整体架构设计、各模块详细设计（包括模块功能描述、数据结构设计、接口定义及内部算法实现等）、系统调用接口使用说明以及与内核其他组件交互关系说明等内容的详细设计文档，为后续的内核维护、二次开发以及其他开发者理解该组件提供清晰、全面的参考资料。</a:t>
            </a:r>
          </a:p>
          <a:p>
            <a:r>
              <a:rPr lang="zh-CN" altLang="en-US" sz="1800" dirty="0">
                <a:solidFill>
                  <a:schemeClr val="tx1">
                    <a:lumMod val="65000"/>
                    <a:lumOff val="35000"/>
                  </a:schemeClr>
                </a:solidFill>
                <a:latin typeface="字魂58号-创中黑" charset="0"/>
                <a:ea typeface="字魂58号-创中黑" charset="0"/>
              </a:rPr>
              <a:t>高质量毕业论文：完成一篇结构合理、逻辑严谨、内容充实的毕业论文，从研究背景、目标、过程到成果进行全面深入的阐述，体现对操作系统宏内核任务管理组件设计与实现的系统性掌握，以及在利用 Rust 语言解决相关问题方面的创新性思考，同时符合学校对毕业论文的格式与质量要求。</a:t>
            </a:r>
            <a:endParaRPr lang="zh-CN" altLang="en-US">
              <a:latin typeface="字魂58号-创中黑" charset="0"/>
              <a:ea typeface="字魂58号-创中黑"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chemeClr val="tx1">
                    <a:lumMod val="65000"/>
                    <a:lumOff val="35000"/>
                  </a:schemeClr>
                </a:solidFill>
                <a:latin typeface="字魂58号-创中黑" charset="0"/>
                <a:ea typeface="字魂58号-创中黑" charset="0"/>
              </a:rPr>
              <a:t>知识储备与调研：系统学习了操作系统宏内核的基础理论知识，包括其架构、任务管理的基本原理以及常见的调度算法等内容，同时查阅了大量国内外关于操作系统内核开发、任务管理组件实现以及 Rust 语言在系统级编程应用方面的文献资料，对相关领域的研究现状和发展趋势有了较为清晰的了解。</a:t>
            </a:r>
          </a:p>
          <a:p>
            <a:r>
              <a:rPr lang="zh-CN" altLang="en-US" sz="1800" dirty="0">
                <a:solidFill>
                  <a:schemeClr val="tx1">
                    <a:lumMod val="65000"/>
                    <a:lumOff val="35000"/>
                  </a:schemeClr>
                </a:solidFill>
                <a:latin typeface="字魂58号-创中黑" charset="0"/>
                <a:ea typeface="字魂58号-创中黑" charset="0"/>
              </a:rPr>
              <a:t>技术选型与可行性分析：确定选用 Rust 语言作为开发语言，基于对 Rust 语言特性的深入学习和实践尝试，分析了其在实现操作系统宏内核任务管理组件方面的技术可行性，通过编写简单的内核模块代码片段进行初步验证，证明其能够满足内存安全、高效并发等核心需求。</a:t>
            </a:r>
          </a:p>
          <a:p>
            <a:r>
              <a:rPr lang="zh-CN" altLang="en-US" sz="1800" dirty="0">
                <a:solidFill>
                  <a:schemeClr val="tx1">
                    <a:lumMod val="65000"/>
                    <a:lumOff val="35000"/>
                  </a:schemeClr>
                </a:solidFill>
                <a:latin typeface="字魂58号-创中黑" charset="0"/>
                <a:ea typeface="字魂58号-创中黑" charset="0"/>
              </a:rPr>
              <a:t>框架构思与计划制定：初步构思了任务管理组件的整体框架结构，明确了各主要模块的大致功能和相互关系，同时按照学校毕业设计的时间要求，制定了初步的进度计划，为后续的正式开发工作做好了前期准备。</a:t>
            </a:r>
            <a:endParaRPr lang="zh-CN" altLang="en-US" dirty="0">
              <a:latin typeface="字魂58号-创中黑" charset="0"/>
              <a:ea typeface="字魂58号-创中黑"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字魂58号-创中黑" charset="0"/>
                <a:ea typeface="字魂58号-创中黑" charset="0"/>
              </a:rPr>
              <a:t>1 </a:t>
            </a:r>
            <a:r>
              <a:rPr lang="zh-CN" altLang="en-US">
                <a:latin typeface="字魂58号-创中黑" charset="0"/>
                <a:ea typeface="字魂58号-创中黑" charset="0"/>
                <a:cs typeface="Arial" panose="020B0604020202090204" pitchFamily="34" charset="0"/>
              </a:rPr>
              <a:t>月：</a:t>
            </a:r>
          </a:p>
          <a:p>
            <a:r>
              <a:rPr lang="zh-CN" altLang="en-US">
                <a:latin typeface="字魂58号-创中黑" charset="0"/>
                <a:ea typeface="字魂58号-创中黑" charset="0"/>
              </a:rPr>
              <a:t>深入调研并分析现有操作系统宏内核中任务管理组件的优缺点，结合具体应用需求进一步细化任务管理组件的设计方案，确定各模块详细设计规格，包括任务结构体、调度算法细节、系统调用接口参数及返回值等具体内容。</a:t>
            </a:r>
          </a:p>
          <a:p>
            <a:r>
              <a:rPr lang="zh-CN" altLang="en-US">
                <a:latin typeface="字魂58号-创中黑" charset="0"/>
                <a:ea typeface="字魂58号-创中黑" charset="0"/>
              </a:rPr>
              <a:t>完成开题报告的撰写，按照学校要求格式规范进行整理，确保开题报告内容完整、条理清晰，准确阐述研究背景、目标、内容、方法以及预期成果等关键要素，提交开题报告并通过审核。</a:t>
            </a:r>
          </a:p>
          <a:p>
            <a:r>
              <a:rPr lang="en-US" altLang="zh-CN">
                <a:latin typeface="字魂58号-创中黑" charset="0"/>
                <a:ea typeface="字魂58号-创中黑" charset="0"/>
              </a:rPr>
              <a:t>2 </a:t>
            </a:r>
            <a:r>
              <a:rPr lang="zh-CN" altLang="en-US">
                <a:latin typeface="字魂58号-创中黑" charset="0"/>
                <a:ea typeface="字魂58号-创中黑" charset="0"/>
              </a:rPr>
              <a:t>月 - </a:t>
            </a:r>
            <a:r>
              <a:rPr lang="en-US" altLang="zh-CN">
                <a:latin typeface="字魂58号-创中黑" charset="0"/>
                <a:ea typeface="字魂58号-创中黑" charset="0"/>
              </a:rPr>
              <a:t>3 </a:t>
            </a:r>
            <a:r>
              <a:rPr lang="zh-CN" altLang="en-US">
                <a:latin typeface="字魂58号-创中黑" charset="0"/>
                <a:ea typeface="字魂58号-创中黑" charset="0"/>
              </a:rPr>
              <a:t>月：</a:t>
            </a:r>
          </a:p>
          <a:p>
            <a:r>
              <a:rPr lang="zh-CN" altLang="en-US">
                <a:latin typeface="字魂58号-创中黑" charset="0"/>
                <a:ea typeface="字魂58号-创中黑" charset="0"/>
              </a:rPr>
              <a:t>依据设计方案，运用 </a:t>
            </a:r>
            <a:r>
              <a:rPr lang="en-US" altLang="zh-CN">
                <a:latin typeface="字魂58号-创中黑" charset="0"/>
                <a:ea typeface="字魂58号-创中黑" charset="0"/>
              </a:rPr>
              <a:t>Rust </a:t>
            </a:r>
            <a:r>
              <a:rPr lang="zh-CN" altLang="en-US">
                <a:latin typeface="字魂58号-创中黑" charset="0"/>
                <a:ea typeface="字魂58号-创中黑" charset="0"/>
              </a:rPr>
              <a:t>语言进行代码编写工作，按照模块化的分工思路，依次实现任务状态管理模块、调度算法模块等核心功能模块，在编写过程中严格遵循 </a:t>
            </a:r>
            <a:r>
              <a:rPr lang="en-US" altLang="zh-CN">
                <a:latin typeface="字魂58号-创中黑" charset="0"/>
                <a:ea typeface="字魂58号-创中黑" charset="0"/>
              </a:rPr>
              <a:t>Rust </a:t>
            </a:r>
            <a:r>
              <a:rPr lang="zh-CN" altLang="en-US">
                <a:latin typeface="字魂58号-创中黑" charset="0"/>
                <a:ea typeface="字魂58号-创中黑" charset="0"/>
              </a:rPr>
              <a:t>的语法规范和编程最佳实践，利用类型系统、所有权机制等特性保障代码的质量和安全性。</a:t>
            </a:r>
          </a:p>
          <a:p>
            <a:r>
              <a:rPr lang="zh-CN" altLang="en-US">
                <a:latin typeface="字魂58号-创中黑" charset="0"/>
                <a:ea typeface="字魂58号-创中黑" charset="0"/>
              </a:rPr>
              <a:t>同步开展单元测试工作，针对每个已编写完成的功能模块，依据预先设计的测试用例，使用 </a:t>
            </a:r>
            <a:r>
              <a:rPr lang="en-US" altLang="zh-CN">
                <a:latin typeface="字魂58号-创中黑" charset="0"/>
                <a:ea typeface="字魂58号-创中黑" charset="0"/>
              </a:rPr>
              <a:t>cargo test </a:t>
            </a:r>
            <a:r>
              <a:rPr lang="zh-CN" altLang="en-US">
                <a:latin typeface="字魂58号-创中黑" charset="0"/>
                <a:ea typeface="字魂58号-创中黑" charset="0"/>
              </a:rPr>
              <a:t>工具进行单元测试，及时发现并修复代码中存在的逻辑错误、边界情况处理不当等问题，确保各模块功能的正确性和稳定性。</a:t>
            </a:r>
          </a:p>
          <a:p>
            <a:r>
              <a:rPr lang="en-US" altLang="zh-CN">
                <a:latin typeface="字魂58号-创中黑" charset="0"/>
                <a:ea typeface="字魂58号-创中黑" charset="0"/>
              </a:rPr>
              <a:t>4 </a:t>
            </a:r>
            <a:r>
              <a:rPr lang="zh-CN" altLang="en-US">
                <a:latin typeface="字魂58号-创中黑" charset="0"/>
                <a:ea typeface="字魂58号-创中黑" charset="0"/>
              </a:rPr>
              <a:t>月：</a:t>
            </a:r>
          </a:p>
          <a:p>
            <a:r>
              <a:rPr lang="zh-CN" altLang="en-US">
                <a:latin typeface="字魂58号-创中黑" charset="0"/>
                <a:ea typeface="字魂58号-创中黑" charset="0"/>
              </a:rPr>
              <a:t>进行任务管理组件的集成测试，将各个已通过单元测试的功能模块整合到宏内核环境中，重点处理模块间的接口交互问题，确保整个任务管理组件能够在宏内核中正常运行，协同宏内核的其他基础组件（如简单的中断处理交互等）完成整体的系统测试，解决出现的兼容性、资源冲突等问题。</a:t>
            </a:r>
          </a:p>
          <a:p>
            <a:r>
              <a:rPr lang="zh-CN" altLang="en-US">
                <a:latin typeface="字魂58号-创中黑" charset="0"/>
                <a:ea typeface="字魂58号-创中黑" charset="0"/>
              </a:rPr>
              <a:t>对任务管理组件的系统调用接口进行全面测试，模拟上层应用发起的各种系统调用请求，验证接口的功能完整性、参数传递准确性以及返回值的正确性，根据测试结果对系统调用接口进行优化调整，提高其易用性和稳定性。</a:t>
            </a:r>
          </a:p>
          <a:p>
            <a:r>
              <a:rPr lang="en-US" altLang="zh-CN">
                <a:latin typeface="字魂58号-创中黑" charset="0"/>
                <a:ea typeface="字魂58号-创中黑" charset="0"/>
              </a:rPr>
              <a:t>5 </a:t>
            </a:r>
            <a:r>
              <a:rPr lang="zh-CN" altLang="en-US">
                <a:latin typeface="字魂58号-创中黑" charset="0"/>
                <a:ea typeface="字魂58号-创中黑" charset="0"/>
              </a:rPr>
              <a:t>月：</a:t>
            </a:r>
          </a:p>
          <a:p>
            <a:r>
              <a:rPr lang="zh-CN" altLang="en-US">
                <a:latin typeface="字魂58号-创中黑" charset="0"/>
                <a:ea typeface="字魂58号-创中黑" charset="0"/>
              </a:rPr>
              <a:t>开展实际场景测试，模拟不同类型（如计算密集型、</a:t>
            </a:r>
            <a:r>
              <a:rPr lang="en-US" altLang="zh-CN">
                <a:latin typeface="字魂58号-创中黑" charset="0"/>
                <a:ea typeface="字魂58号-创中黑" charset="0"/>
              </a:rPr>
              <a:t>I/O </a:t>
            </a:r>
            <a:r>
              <a:rPr lang="zh-CN" altLang="en-US">
                <a:latin typeface="字魂58号-创中黑" charset="0"/>
                <a:ea typeface="字魂58号-创中黑" charset="0"/>
              </a:rPr>
              <a:t>密集型任务等）、不同负载（从低并发到高并发任务场景）的任务运行情况，收集系统在不同场景下的性能数据（如任务平均响应时间、系统吞吐量等），基于测试数据分析任务管理组件存在的性能瓶颈和潜在问题，进行针对性的优化调整，如优化调度算法参数、改进资源分配策略等。</a:t>
            </a:r>
          </a:p>
          <a:p>
            <a:r>
              <a:rPr lang="zh-CN" altLang="en-US">
                <a:latin typeface="字魂58号-创中黑" charset="0"/>
                <a:ea typeface="字魂58号-创中黑" charset="0"/>
              </a:rPr>
              <a:t>开始撰写毕业论文，按照学校规定的论文格式和要求，从引言、相关理论知识、设计与实现过程、测试结果分析到总结与展望等章节依次撰写，确保论文内容详实、逻辑连贯，准确反映毕业设计的全部工作内容和成果，完成毕业论文初稿并提交导师审阅。</a:t>
            </a:r>
          </a:p>
          <a:p>
            <a:r>
              <a:rPr lang="en-US" altLang="zh-CN">
                <a:latin typeface="字魂58号-创中黑" charset="0"/>
                <a:ea typeface="字魂58号-创中黑" charset="0"/>
              </a:rPr>
              <a:t>6 </a:t>
            </a:r>
            <a:r>
              <a:rPr lang="zh-CN" altLang="en-US">
                <a:latin typeface="字魂58号-创中黑" charset="0"/>
                <a:ea typeface="字魂58号-创中黑" charset="0"/>
              </a:rPr>
              <a:t>月：</a:t>
            </a:r>
          </a:p>
          <a:p>
            <a:r>
              <a:rPr lang="zh-CN" altLang="en-US">
                <a:latin typeface="字魂58号-创中黑" charset="0"/>
                <a:ea typeface="字魂58号-创中黑" charset="0"/>
              </a:rPr>
              <a:t>根据导师的反馈意见，对毕业论文进行细致的修改完善，重点关注论文的内容质量、逻辑结构以及格式规范等方面，确保论文达到学校对本科毕业论文的高标准要求，同时准备毕业答辩所需的 </a:t>
            </a:r>
            <a:r>
              <a:rPr lang="en-US" altLang="zh-CN">
                <a:latin typeface="字魂58号-创中黑" charset="0"/>
                <a:ea typeface="字魂58号-创中黑" charset="0"/>
              </a:rPr>
              <a:t>PPT</a:t>
            </a:r>
            <a:r>
              <a:rPr lang="zh-CN" altLang="en-US">
                <a:latin typeface="字魂58号-创中黑" charset="0"/>
                <a:ea typeface="字魂58号-创中黑" charset="0"/>
              </a:rPr>
              <a:t>、讲稿等相关材料，反复演练答辩过程，确保能够清晰、流畅地展示毕业设计的研究成果，顺利通过毕业答辩。</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ighlight>
                  <a:srgbClr val="800080"/>
                </a:highlight>
                <a:latin typeface="字魂58号-创中黑" charset="0"/>
                <a:ea typeface="字魂58号-创中黑" charset="0"/>
              </a:rPr>
              <a:t>启发：</a:t>
            </a:r>
          </a:p>
          <a:p>
            <a:r>
              <a:rPr lang="en-US" altLang="zh-CN" dirty="0">
                <a:highlight>
                  <a:srgbClr val="800080"/>
                </a:highlight>
                <a:latin typeface="字魂58号-创中黑" charset="0"/>
                <a:ea typeface="字魂58号-创中黑" charset="0"/>
              </a:rPr>
              <a:t>1.</a:t>
            </a:r>
          </a:p>
          <a:p>
            <a:r>
              <a:rPr lang="en-US" altLang="zh-CN" dirty="0" err="1">
                <a:latin typeface="字魂58号-创中黑" charset="0"/>
                <a:ea typeface="字魂58号-创中黑" charset="0"/>
              </a:rPr>
              <a:t>组件化与解耦思想：BrickOS</a:t>
            </a:r>
            <a:r>
              <a:rPr lang="en-US" altLang="zh-CN" dirty="0">
                <a:latin typeface="字魂58号-创中黑" charset="0"/>
                <a:ea typeface="字魂58号-创中黑" charset="0"/>
              </a:rPr>
              <a:t> 将内核组件解耦为基础抽象和系统服务，以积木化形式实现，组件间通过接口协同。在任务管理组件设计中，可将任务创建、调度、切换、同步等功能拆分为独立组件，明确各组件职责与接口，便于定制、扩展和维护，如根据不同场景选择合适的调度策略组件。</a:t>
            </a:r>
          </a:p>
          <a:p>
            <a:r>
              <a:rPr lang="en-US" altLang="zh-CN" dirty="0">
                <a:highlight>
                  <a:srgbClr val="800080"/>
                </a:highlight>
                <a:latin typeface="字魂58号-创中黑" charset="0"/>
                <a:ea typeface="字魂58号-创中黑" charset="0"/>
              </a:rPr>
              <a:t>2.</a:t>
            </a:r>
          </a:p>
          <a:p>
            <a:r>
              <a:rPr lang="en-US" altLang="zh-CN" dirty="0" err="1">
                <a:latin typeface="字魂58号-创中黑" charset="0"/>
                <a:ea typeface="字魂58号-创中黑" charset="0"/>
              </a:rPr>
              <a:t>语言安全性优势：Rust</a:t>
            </a:r>
            <a:r>
              <a:rPr lang="en-US" altLang="zh-CN" dirty="0">
                <a:latin typeface="字魂58号-创中黑" charset="0"/>
                <a:ea typeface="字魂58号-创中黑" charset="0"/>
              </a:rPr>
              <a:t> </a:t>
            </a:r>
            <a:r>
              <a:rPr lang="en-US" altLang="zh-CN" dirty="0" err="1">
                <a:latin typeface="字魂58号-创中黑" charset="0"/>
                <a:ea typeface="字魂58号-创中黑" charset="0"/>
              </a:rPr>
              <a:t>具有安全内存模型和强类型系统，能避免</a:t>
            </a:r>
            <a:r>
              <a:rPr lang="en-US" altLang="zh-CN" dirty="0">
                <a:latin typeface="字魂58号-创中黑" charset="0"/>
                <a:ea typeface="字魂58号-创中黑" charset="0"/>
              </a:rPr>
              <a:t> C/C++ </a:t>
            </a:r>
            <a:r>
              <a:rPr lang="en-US" altLang="zh-CN" dirty="0" err="1">
                <a:latin typeface="字魂58号-创中黑" charset="0"/>
                <a:ea typeface="字魂58号-创中黑" charset="0"/>
              </a:rPr>
              <a:t>中常见的内存安全问题，如悬空指针和边界检查缺失。在宏内核任务管理组件中，可利用</a:t>
            </a:r>
            <a:r>
              <a:rPr lang="en-US" altLang="zh-CN" dirty="0">
                <a:latin typeface="字魂58号-创中黑" charset="0"/>
                <a:ea typeface="字魂58号-创中黑" charset="0"/>
              </a:rPr>
              <a:t> Rust </a:t>
            </a:r>
            <a:r>
              <a:rPr lang="en-US" altLang="zh-CN" dirty="0" err="1">
                <a:latin typeface="字魂58号-创中黑" charset="0"/>
                <a:ea typeface="字魂58号-创中黑" charset="0"/>
              </a:rPr>
              <a:t>特性减少因内存错误导致的任务异常和系统不稳定，确保任务管理的可靠性</a:t>
            </a:r>
            <a:r>
              <a:rPr lang="en-US" altLang="zh-CN" dirty="0">
                <a:latin typeface="字魂58号-创中黑" charset="0"/>
                <a:ea typeface="字魂58号-创中黑" charset="0"/>
              </a:rPr>
              <a:t>。</a:t>
            </a:r>
          </a:p>
          <a:p>
            <a:r>
              <a:rPr lang="en-US" altLang="zh-CN" dirty="0">
                <a:highlight>
                  <a:srgbClr val="800080"/>
                </a:highlight>
                <a:latin typeface="字魂58号-创中黑" charset="0"/>
                <a:ea typeface="字魂58号-创中黑" charset="0"/>
              </a:rPr>
              <a:t>3.</a:t>
            </a:r>
          </a:p>
          <a:p>
            <a:r>
              <a:rPr lang="en-US" altLang="zh-CN" dirty="0">
                <a:latin typeface="字魂58号-创中黑" charset="0"/>
                <a:ea typeface="字魂58号-创中黑" charset="0"/>
              </a:rPr>
              <a:t>抽象机概念与分层架构：空内核架构中的抽象机提供不同抽象层级接口，可分层构建，如文件系统抽象机基于磁盘抽象机实现。这启示在宏内核任务管理组件设计中，可考虑分层架构，将任务管理相关功能拆分为不同抽象层次的模块，如</a:t>
            </a:r>
            <a:r>
              <a:rPr lang="zh-CN" altLang="en-US" dirty="0">
                <a:latin typeface="字魂58号-创中黑" charset="0"/>
                <a:ea typeface="字魂58号-创中黑" charset="0"/>
              </a:rPr>
              <a:t>先抽出</a:t>
            </a:r>
            <a:r>
              <a:rPr lang="en-US" altLang="zh-CN" dirty="0" err="1">
                <a:latin typeface="字魂58号-创中黑" charset="0"/>
                <a:ea typeface="字魂58号-创中黑" charset="0"/>
              </a:rPr>
              <a:t>底层硬件相关的任务调度</a:t>
            </a:r>
            <a:r>
              <a:rPr lang="zh-CN" altLang="en-US" dirty="0">
                <a:latin typeface="字魂58号-创中黑" charset="0"/>
                <a:ea typeface="字魂58号-创中黑" charset="0"/>
              </a:rPr>
              <a:t>作为一个单独的模块，</a:t>
            </a:r>
            <a:r>
              <a:rPr lang="en-US" altLang="zh-CN" dirty="0" err="1">
                <a:latin typeface="字魂58号-创中黑" charset="0"/>
                <a:ea typeface="字魂58号-创中黑" charset="0"/>
              </a:rPr>
              <a:t>与上层应用可见的任务接口分离，使各层专注于特定职责，便于维护与扩展</a:t>
            </a:r>
            <a:r>
              <a:rPr lang="en-US" altLang="zh-CN" dirty="0">
                <a:latin typeface="字魂58号-创中黑" charset="0"/>
                <a:ea typeface="字魂58号-创中黑" charset="0"/>
              </a:rPr>
              <a:t>。</a:t>
            </a:r>
          </a:p>
          <a:p>
            <a:r>
              <a:rPr lang="en-US" altLang="zh-CN" dirty="0">
                <a:latin typeface="字魂58号-创中黑" charset="0"/>
                <a:ea typeface="字魂58号-创中黑" charset="0"/>
              </a:rPr>
              <a:t>能力机制与资源管理：空内核的能力机制可控制资源分配和使用，包括定义对象、访问权限、能力的关联与委托等，确保系统安全性。在宏内核任务管理中，类似能力机制可用于管理任务对系统资源（如 CPU 时间、内存等）的访问权限，根据任务优先级、类型等因素分配资源，保证系统资源合理利用，防止任务间干扰和滥用资源，提高系统稳定性与安全性。</a:t>
            </a:r>
          </a:p>
          <a:p>
            <a:r>
              <a:rPr lang="en-US" altLang="zh-CN" dirty="0">
                <a:highlight>
                  <a:srgbClr val="800080"/>
                </a:highlight>
                <a:latin typeface="字魂58号-创中黑" charset="0"/>
                <a:ea typeface="字魂58号-创中黑" charset="0"/>
              </a:rPr>
              <a:t>4.</a:t>
            </a:r>
          </a:p>
          <a:p>
            <a:r>
              <a:rPr lang="en-US" altLang="zh-CN" dirty="0" err="1">
                <a:latin typeface="字魂58号-创中黑" charset="0"/>
                <a:ea typeface="字魂58号-创中黑" charset="0"/>
              </a:rPr>
              <a:t>资源管理框架应用：KORTEX</a:t>
            </a:r>
            <a:r>
              <a:rPr lang="en-US" altLang="zh-CN" dirty="0">
                <a:latin typeface="字魂58号-创中黑" charset="0"/>
                <a:ea typeface="字魂58号-创中黑" charset="0"/>
              </a:rPr>
              <a:t> </a:t>
            </a:r>
            <a:r>
              <a:rPr lang="en-US" altLang="zh-CN" dirty="0" err="1">
                <a:latin typeface="字魂58号-创中黑" charset="0"/>
                <a:ea typeface="字魂58号-创中黑" charset="0"/>
              </a:rPr>
              <a:t>的资源管理框架可应用于系统各级资源管理，任务管理组件可基于此框架实现任务资源（如</a:t>
            </a:r>
            <a:r>
              <a:rPr lang="en-US" altLang="zh-CN" dirty="0">
                <a:latin typeface="字魂58号-创中黑" charset="0"/>
                <a:ea typeface="字魂58号-创中黑" charset="0"/>
              </a:rPr>
              <a:t> CPU 时间、内存等）分配与管理。通过资源管理器创建和分配任务资源，根据任务优先级、状态等因素动态调整资源分配策略，确保系统资源高效利用，提高任务执行效率。</a:t>
            </a:r>
          </a:p>
          <a:p>
            <a:r>
              <a:rPr lang="zh-CN" altLang="en-US" dirty="0">
                <a:highlight>
                  <a:srgbClr val="800080"/>
                </a:highlight>
                <a:latin typeface="字魂58号-创中黑" charset="0"/>
                <a:ea typeface="字魂58号-创中黑" charset="0"/>
              </a:rPr>
              <a:t>具体内容：</a:t>
            </a:r>
            <a:endParaRPr lang="en-US" altLang="zh-CN" dirty="0">
              <a:highlight>
                <a:srgbClr val="800080"/>
              </a:highlight>
              <a:latin typeface="字魂58号-创中黑" charset="0"/>
              <a:ea typeface="字魂58号-创中黑" charset="0"/>
            </a:endParaRPr>
          </a:p>
          <a:p>
            <a:r>
              <a:rPr lang="en-US" altLang="zh-CN" dirty="0">
                <a:highlight>
                  <a:srgbClr val="800080"/>
                </a:highlight>
                <a:latin typeface="字魂58号-创中黑" charset="0"/>
                <a:ea typeface="字魂58号-创中黑" charset="0"/>
              </a:rPr>
              <a:t>1.</a:t>
            </a:r>
          </a:p>
          <a:p>
            <a:r>
              <a:rPr lang="zh-CN" altLang="en-US" dirty="0">
                <a:latin typeface="字魂58号-创中黑" charset="0"/>
                <a:ea typeface="字魂58号-创中黑" charset="0"/>
              </a:rPr>
              <a:t>本文提</a:t>
            </a:r>
            <a:r>
              <a:rPr lang="en-US" altLang="zh-CN" dirty="0" err="1">
                <a:latin typeface="字魂58号-创中黑" charset="0"/>
                <a:ea typeface="字魂58号-创中黑" charset="0"/>
              </a:rPr>
              <a:t>出了面向异构硬件资源的积木式内核</a:t>
            </a:r>
            <a:r>
              <a:rPr lang="en-US" altLang="zh-CN" dirty="0">
                <a:latin typeface="字魂58号-创中黑" charset="0"/>
                <a:ea typeface="字魂58号-创中黑" charset="0"/>
              </a:rPr>
              <a:t> BrickOS，旨在解决泛在计算场景中操作系统内核面临的挑战，详细阐述了其架构设计、分析测试结果，展示了其在适应异构平台和满足多样化需求方面的优势</a:t>
            </a:r>
            <a:r>
              <a:rPr lang="zh-CN" altLang="en-US" dirty="0">
                <a:latin typeface="字魂58号-创中黑" charset="0"/>
                <a:ea typeface="字魂58号-创中黑" charset="0"/>
              </a:rPr>
              <a:t>：</a:t>
            </a:r>
          </a:p>
          <a:p>
            <a:r>
              <a:rPr lang="en-US" altLang="zh-CN" b="1" dirty="0" err="1">
                <a:latin typeface="字魂58号-创中黑" charset="0"/>
                <a:ea typeface="字魂58号-创中黑" charset="0"/>
              </a:rPr>
              <a:t>内核组件积木化：</a:t>
            </a:r>
            <a:r>
              <a:rPr lang="en-US" altLang="zh-CN" dirty="0" err="1">
                <a:latin typeface="字魂58号-创中黑" charset="0"/>
                <a:ea typeface="字魂58号-创中黑" charset="0"/>
              </a:rPr>
              <a:t>操作系统内核提供基础抽象（如线程、上下文、物理内存等）和系统服务（如调度、内存管理等</a:t>
            </a:r>
            <a:r>
              <a:rPr lang="en-US" altLang="zh-CN" dirty="0">
                <a:latin typeface="字魂58号-创中黑" charset="0"/>
                <a:ea typeface="字魂58号-创中黑" charset="0"/>
              </a:rPr>
              <a:t>），</a:t>
            </a:r>
            <a:r>
              <a:rPr lang="en-US" altLang="zh-CN" dirty="0" err="1">
                <a:latin typeface="字魂58号-创中黑" charset="0"/>
                <a:ea typeface="字魂58号-创中黑" charset="0"/>
              </a:rPr>
              <a:t>BrickOS</a:t>
            </a:r>
            <a:r>
              <a:rPr lang="en-US" altLang="zh-CN" dirty="0">
                <a:latin typeface="字魂58号-创中黑" charset="0"/>
                <a:ea typeface="字魂58号-创中黑" charset="0"/>
              </a:rPr>
              <a:t> 以积木化内核组件形式实现，组件负责具体抽象或服务，相互解耦、边界清晰、通过接口协同，部分硬件相关抽象实现内核与硬件平台解耦，硬件无关抽象和服务可共用。</a:t>
            </a:r>
          </a:p>
          <a:p>
            <a:r>
              <a:rPr lang="en-US" altLang="zh-CN" b="1" dirty="0" err="1">
                <a:latin typeface="字魂58号-创中黑" charset="0"/>
                <a:ea typeface="字魂58号-创中黑" charset="0"/>
              </a:rPr>
              <a:t>多架构内核自适应切换</a:t>
            </a:r>
            <a:endParaRPr lang="en-US" altLang="zh-CN" b="1" dirty="0">
              <a:latin typeface="字魂58号-创中黑" charset="0"/>
              <a:ea typeface="字魂58号-创中黑" charset="0"/>
            </a:endParaRPr>
          </a:p>
          <a:p>
            <a:r>
              <a:rPr lang="en-US" altLang="zh-CN" dirty="0">
                <a:latin typeface="字魂58号-创中黑" charset="0"/>
                <a:ea typeface="字魂58号-创中黑" charset="0"/>
              </a:rPr>
              <a:t>积木式内核组件的插拔与组合方法：内核组件分核心与非核心，核心组件运行在特权级，非核心组件可独立运行，组件通过接口协同，BrickOS 通过依赖图解决组件依赖问题，支持自动化组合，生成胶水代码处理组件间通信，可根据硬件信息筛选组件，非核心组件可灵活切换运行方式（内核态或用户态），</a:t>
            </a:r>
            <a:r>
              <a:rPr lang="en-US" altLang="zh-CN" dirty="0" err="1">
                <a:latin typeface="字魂58号-创中黑" charset="0"/>
                <a:ea typeface="字魂58号-创中黑" charset="0"/>
              </a:rPr>
              <a:t>内核自动构建工具可编排组件加载方式</a:t>
            </a:r>
            <a:r>
              <a:rPr lang="en-US" altLang="zh-CN" dirty="0">
                <a:latin typeface="字魂58号-创中黑" charset="0"/>
                <a:ea typeface="字魂58号-创中黑" charset="0"/>
              </a:rPr>
              <a:t>。</a:t>
            </a:r>
          </a:p>
          <a:p>
            <a:r>
              <a:rPr lang="en-US" altLang="zh-CN" dirty="0" err="1">
                <a:latin typeface="字魂58号-创中黑" charset="0"/>
                <a:ea typeface="字魂58号-创中黑" charset="0"/>
              </a:rPr>
              <a:t>内核架构的动态选择：硬件平台的体系结构特征（如是否支持特权级划分、虚拟内存）和资源尺度影响内核架构选择，BrickOS</a:t>
            </a:r>
            <a:r>
              <a:rPr lang="en-US" altLang="zh-CN" dirty="0">
                <a:latin typeface="字魂58号-创中黑" charset="0"/>
                <a:ea typeface="字魂58号-创中黑" charset="0"/>
              </a:rPr>
              <a:t> </a:t>
            </a:r>
            <a:r>
              <a:rPr lang="en-US" altLang="zh-CN" dirty="0" err="1">
                <a:latin typeface="字魂58号-创中黑" charset="0"/>
                <a:ea typeface="字魂58号-创中黑" charset="0"/>
              </a:rPr>
              <a:t>可根据配置文件自动选择宏内核、微内核或简要内核架构，非核心组件加载方式决定架构，内核自动构建工具支持开发者参与内核构建</a:t>
            </a:r>
            <a:r>
              <a:rPr lang="en-US" altLang="zh-CN" dirty="0">
                <a:latin typeface="字魂58号-创中黑" charset="0"/>
                <a:ea typeface="字魂58号-创中黑" charset="0"/>
              </a:rPr>
              <a:t>。</a:t>
            </a:r>
          </a:p>
          <a:p>
            <a:r>
              <a:rPr lang="en-US" altLang="zh-CN" b="1" dirty="0" err="1">
                <a:latin typeface="字魂58号-创中黑" charset="0"/>
                <a:ea typeface="字魂58号-创中黑" charset="0"/>
              </a:rPr>
              <a:t>组件间高效消息传递：</a:t>
            </a:r>
            <a:r>
              <a:rPr lang="en-US" altLang="zh-CN" dirty="0" err="1">
                <a:latin typeface="字魂58号-创中黑" charset="0"/>
                <a:ea typeface="字魂58号-创中黑" charset="0"/>
              </a:rPr>
              <a:t>BrickOS</a:t>
            </a:r>
            <a:r>
              <a:rPr lang="en-US" altLang="zh-CN" dirty="0">
                <a:latin typeface="字魂58号-创中黑" charset="0"/>
                <a:ea typeface="字魂58号-创中黑" charset="0"/>
              </a:rPr>
              <a:t> </a:t>
            </a:r>
            <a:r>
              <a:rPr lang="en-US" altLang="zh-CN" dirty="0" err="1">
                <a:latin typeface="字魂58号-创中黑" charset="0"/>
                <a:ea typeface="字魂58号-创中黑" charset="0"/>
              </a:rPr>
              <a:t>允许组件在同一地址空间直接函数调用通信，减少</a:t>
            </a:r>
            <a:r>
              <a:rPr lang="en-US" altLang="zh-CN" dirty="0">
                <a:latin typeface="字魂58号-创中黑" charset="0"/>
                <a:ea typeface="字魂58号-创中黑" charset="0"/>
              </a:rPr>
              <a:t> IPC </a:t>
            </a:r>
            <a:r>
              <a:rPr lang="en-US" altLang="zh-CN" dirty="0" err="1">
                <a:latin typeface="字魂58号-创中黑" charset="0"/>
                <a:ea typeface="字魂58号-创中黑" charset="0"/>
              </a:rPr>
              <a:t>开销，支持灵活组件编排，将非核心系统模块运行在内核态或用户态，用户态组件分私有和公有，跨地址空间通信由</a:t>
            </a:r>
            <a:r>
              <a:rPr lang="en-US" altLang="zh-CN" dirty="0">
                <a:latin typeface="字魂58号-创中黑" charset="0"/>
                <a:ea typeface="字魂58号-创中黑" charset="0"/>
              </a:rPr>
              <a:t> IPC </a:t>
            </a:r>
            <a:r>
              <a:rPr lang="en-US" altLang="zh-CN" dirty="0" err="1">
                <a:latin typeface="字魂58号-创中黑" charset="0"/>
                <a:ea typeface="字魂58号-创中黑" charset="0"/>
              </a:rPr>
              <a:t>模块处理，还支持将应用程序运行在内核地址空间以优化性能</a:t>
            </a:r>
            <a:r>
              <a:rPr lang="en-US" altLang="zh-CN" dirty="0">
                <a:latin typeface="字魂58号-创中黑" charset="0"/>
                <a:ea typeface="字魂58号-创中黑" charset="0"/>
              </a:rPr>
              <a:t>。</a:t>
            </a:r>
          </a:p>
          <a:p>
            <a:r>
              <a:rPr lang="en-US" altLang="zh-CN" b="1" dirty="0" err="1">
                <a:latin typeface="字魂58号-创中黑" charset="0"/>
                <a:ea typeface="字魂58号-创中黑" charset="0"/>
              </a:rPr>
              <a:t>异构内存保护模块抽象：</a:t>
            </a:r>
            <a:r>
              <a:rPr lang="en-US" altLang="zh-CN" dirty="0" err="1">
                <a:latin typeface="字魂58号-创中黑" charset="0"/>
                <a:ea typeface="字魂58号-创中黑" charset="0"/>
              </a:rPr>
              <a:t>为解决单地址空间中组件内存隔离问题，BrickOS</a:t>
            </a:r>
            <a:r>
              <a:rPr lang="en-US" altLang="zh-CN" dirty="0">
                <a:latin typeface="字魂58号-创中黑" charset="0"/>
                <a:ea typeface="字魂58号-创中黑" charset="0"/>
              </a:rPr>
              <a:t> </a:t>
            </a:r>
            <a:r>
              <a:rPr lang="en-US" altLang="zh-CN" dirty="0" err="1">
                <a:latin typeface="字魂58号-创中黑" charset="0"/>
                <a:ea typeface="字魂58号-创中黑" charset="0"/>
              </a:rPr>
              <a:t>利用硬件内存域机制（如</a:t>
            </a:r>
            <a:r>
              <a:rPr lang="en-US" altLang="zh-CN" dirty="0">
                <a:latin typeface="字魂58号-创中黑" charset="0"/>
                <a:ea typeface="字魂58号-创中黑" charset="0"/>
              </a:rPr>
              <a:t> Intel MPK、ARM memory </a:t>
            </a:r>
            <a:r>
              <a:rPr lang="en-US" altLang="zh-CN" dirty="0" err="1">
                <a:latin typeface="字魂58号-创中黑" charset="0"/>
                <a:ea typeface="字魂58号-创中黑" charset="0"/>
              </a:rPr>
              <a:t>domains、RISC</a:t>
            </a:r>
            <a:r>
              <a:rPr lang="en-US" altLang="zh-CN" dirty="0">
                <a:latin typeface="字魂58号-创中黑" charset="0"/>
                <a:ea typeface="字魂58号-创中黑" charset="0"/>
              </a:rPr>
              <a:t> - V PMP、IBM power </a:t>
            </a:r>
            <a:r>
              <a:rPr lang="en-US" altLang="zh-CN" dirty="0" err="1">
                <a:latin typeface="字魂58号-创中黑" charset="0"/>
                <a:ea typeface="字魂58号-创中黑" charset="0"/>
              </a:rPr>
              <a:t>等）抽象统一接口（配置和切换内存域</a:t>
            </a:r>
            <a:r>
              <a:rPr lang="en-US" altLang="zh-CN" dirty="0">
                <a:latin typeface="字魂58号-创中黑" charset="0"/>
                <a:ea typeface="字魂58号-创中黑" charset="0"/>
              </a:rPr>
              <a:t>），</a:t>
            </a:r>
            <a:r>
              <a:rPr lang="en-US" altLang="zh-CN" dirty="0" err="1">
                <a:latin typeface="字魂58号-创中黑" charset="0"/>
                <a:ea typeface="字魂58号-创中黑" charset="0"/>
              </a:rPr>
              <a:t>为系统服务和应用提供硬件无关层，进程在内存域中运行，通过跳板函数实现跨域调用，引入共享内存域实现数据共享，IPC</a:t>
            </a:r>
            <a:r>
              <a:rPr lang="en-US" altLang="zh-CN" dirty="0">
                <a:latin typeface="字魂58号-创中黑" charset="0"/>
                <a:ea typeface="字魂58号-创中黑" charset="0"/>
              </a:rPr>
              <a:t> </a:t>
            </a:r>
            <a:r>
              <a:rPr lang="en-US" altLang="zh-CN" dirty="0" err="1">
                <a:latin typeface="字魂58号-创中黑" charset="0"/>
                <a:ea typeface="字魂58号-创中黑" charset="0"/>
              </a:rPr>
              <a:t>内存置于特殊共享隔离域，硬件限制可通过划分更多地址空间缓解</a:t>
            </a:r>
            <a:r>
              <a:rPr lang="en-US" altLang="zh-CN" dirty="0">
                <a:latin typeface="字魂58号-创中黑" charset="0"/>
                <a:ea typeface="字魂58号-创中黑" charset="0"/>
              </a:rPr>
              <a:t>。</a:t>
            </a:r>
          </a:p>
          <a:p>
            <a:r>
              <a:rPr lang="en-US" altLang="zh-CN" dirty="0">
                <a:highlight>
                  <a:srgbClr val="800080"/>
                </a:highlight>
                <a:latin typeface="字魂58号-创中黑" charset="0"/>
                <a:ea typeface="字魂58号-创中黑" charset="0"/>
              </a:rPr>
              <a:t>2.</a:t>
            </a:r>
            <a:r>
              <a:rPr lang="en-US" altLang="zh-CN" dirty="0">
                <a:latin typeface="字魂58号-创中黑" charset="0"/>
                <a:ea typeface="字魂58号-创中黑" charset="0"/>
              </a:rPr>
              <a:t>本文聚焦于探索使用 Rust </a:t>
            </a:r>
            <a:r>
              <a:rPr lang="en-US" altLang="zh-CN" dirty="0" err="1">
                <a:latin typeface="字魂58号-创中黑" charset="0"/>
                <a:ea typeface="字魂58号-创中黑" charset="0"/>
              </a:rPr>
              <a:t>编程语言进行单内核（unikernel）开发，介绍了</a:t>
            </a:r>
            <a:r>
              <a:rPr lang="en-US" altLang="zh-CN" dirty="0">
                <a:latin typeface="字魂58号-创中黑" charset="0"/>
                <a:ea typeface="字魂58号-创中黑" charset="0"/>
              </a:rPr>
              <a:t> </a:t>
            </a:r>
            <a:r>
              <a:rPr lang="en-US" altLang="zh-CN" dirty="0" err="1">
                <a:latin typeface="字魂58号-创中黑" charset="0"/>
                <a:ea typeface="字魂58号-创中黑" charset="0"/>
              </a:rPr>
              <a:t>RustyHermit</a:t>
            </a:r>
            <a:r>
              <a:rPr lang="en-US" altLang="zh-CN" dirty="0">
                <a:latin typeface="字魂58号-创中黑" charset="0"/>
                <a:ea typeface="字魂58号-创中黑" charset="0"/>
              </a:rPr>
              <a:t> </a:t>
            </a:r>
            <a:r>
              <a:rPr lang="en-US" altLang="zh-CN" dirty="0" err="1">
                <a:latin typeface="字魂58号-创中黑" charset="0"/>
                <a:ea typeface="字魂58号-创中黑" charset="0"/>
              </a:rPr>
              <a:t>内核，对比分析其与</a:t>
            </a:r>
            <a:r>
              <a:rPr lang="en-US" altLang="zh-CN" dirty="0">
                <a:latin typeface="字魂58号-创中黑" charset="0"/>
                <a:ea typeface="字魂58号-创中黑" charset="0"/>
              </a:rPr>
              <a:t> C </a:t>
            </a:r>
            <a:r>
              <a:rPr lang="en-US" altLang="zh-CN" dirty="0" err="1">
                <a:latin typeface="字魂58号-创中黑" charset="0"/>
                <a:ea typeface="字魂58号-创中黑" charset="0"/>
              </a:rPr>
              <a:t>语言实现的</a:t>
            </a:r>
            <a:r>
              <a:rPr lang="en-US" altLang="zh-CN" dirty="0">
                <a:latin typeface="字魂58号-创中黑" charset="0"/>
                <a:ea typeface="字魂58号-创中黑" charset="0"/>
              </a:rPr>
              <a:t> </a:t>
            </a:r>
            <a:r>
              <a:rPr lang="en-US" altLang="zh-CN" dirty="0" err="1">
                <a:latin typeface="字魂58号-创中黑" charset="0"/>
                <a:ea typeface="字魂58号-创中黑" charset="0"/>
              </a:rPr>
              <a:t>HermitCore</a:t>
            </a:r>
            <a:r>
              <a:rPr lang="en-US" altLang="zh-CN" dirty="0">
                <a:latin typeface="字魂58号-创中黑" charset="0"/>
                <a:ea typeface="字魂58号-创中黑" charset="0"/>
              </a:rPr>
              <a:t> </a:t>
            </a:r>
            <a:r>
              <a:rPr lang="en-US" altLang="zh-CN" dirty="0" err="1">
                <a:latin typeface="字魂58号-创中黑" charset="0"/>
                <a:ea typeface="字魂58号-创中黑" charset="0"/>
              </a:rPr>
              <a:t>内核的性能，展示</a:t>
            </a:r>
            <a:r>
              <a:rPr lang="en-US" altLang="zh-CN" dirty="0">
                <a:latin typeface="字魂58号-创中黑" charset="0"/>
                <a:ea typeface="字魂58号-创中黑" charset="0"/>
              </a:rPr>
              <a:t> Rust </a:t>
            </a:r>
            <a:r>
              <a:rPr lang="en-US" altLang="zh-CN" dirty="0" err="1">
                <a:latin typeface="字魂58号-创中黑" charset="0"/>
                <a:ea typeface="字魂58号-创中黑" charset="0"/>
              </a:rPr>
              <a:t>在单内核开发中的潜力与优势</a:t>
            </a:r>
            <a:r>
              <a:rPr lang="zh-CN" altLang="en-US" dirty="0">
                <a:latin typeface="字魂58号-创中黑" charset="0"/>
                <a:ea typeface="字魂58号-创中黑" charset="0"/>
              </a:rPr>
              <a:t>：</a:t>
            </a:r>
          </a:p>
          <a:p>
            <a:r>
              <a:rPr lang="zh-CN" altLang="en-US" b="1" dirty="0">
                <a:solidFill>
                  <a:srgbClr val="FF0000"/>
                </a:solidFill>
                <a:highlight>
                  <a:srgbClr val="008000"/>
                </a:highlight>
                <a:latin typeface="字魂58号-创中黑" charset="0"/>
                <a:ea typeface="字魂58号-创中黑" charset="0"/>
              </a:rPr>
              <a:t>性能评估</a:t>
            </a:r>
          </a:p>
          <a:p>
            <a:r>
              <a:rPr lang="zh-CN" altLang="en-US" dirty="0">
                <a:latin typeface="字魂58号-创中黑" charset="0"/>
                <a:ea typeface="字魂58号-创中黑" charset="0"/>
              </a:rPr>
              <a:t>不安全代码量对比：Rust 中不安全代码行数可数，可作为代码质量度量，RustyHermit 中不安全代码占比较小（约 3.27%），主要集中在处理控制寄存器的x86_64crate，其内核代码量因复用现有 crate 较 HermitCore 减少。</a:t>
            </a:r>
          </a:p>
          <a:p>
            <a:r>
              <a:rPr lang="zh-CN" altLang="en-US" dirty="0">
                <a:latin typeface="字魂58号-创中黑" charset="0"/>
                <a:ea typeface="字魂58号-创中黑" charset="0"/>
              </a:rPr>
              <a:t>系统微基准测试：对比 Linux、HermitCore 和 RustyHermit 的系统调用（如getpid、sched_yield）、线程创建和页面错误处理等基本系统服务的 CPU 周期开销，HermitCore 因系统调用映射为普通函数开销小，RustyHermit 稍慢于 HermitCore，在页面错误处理上，Rust 虽增加开销但在可接受范围。</a:t>
            </a:r>
          </a:p>
          <a:p>
            <a:r>
              <a:rPr lang="zh-CN" altLang="en-US" dirty="0">
                <a:latin typeface="字魂58号-创中黑" charset="0"/>
                <a:ea typeface="字魂58号-创中黑" charset="0"/>
              </a:rPr>
              <a:t>数据并行性能测试：使用 Rayon 库进行矩阵乘法测试，RustyHermit 性能与原生 Linux 版本相似，与 HermitCore 相比，创建应用时只需替换少量代码，且 Rayon 无需修改即可在 RustyHermit 上运行，但矩阵乘法运行时差异可能因使用虚拟机导致，需进一步研究。</a:t>
            </a:r>
          </a:p>
          <a:p>
            <a:endParaRPr lang="zh-CN" altLang="en-US" b="1" dirty="0">
              <a:latin typeface="字魂58号-创中黑" charset="0"/>
              <a:ea typeface="字魂58号-创中黑" charset="0"/>
            </a:endParaRPr>
          </a:p>
          <a:p>
            <a:r>
              <a:rPr lang="zh-CN" altLang="en-US" b="1" dirty="0">
                <a:highlight>
                  <a:srgbClr val="008000"/>
                </a:highlight>
                <a:latin typeface="字魂58号-创中黑" charset="0"/>
                <a:ea typeface="字魂58号-创中黑" charset="0"/>
              </a:rPr>
              <a:t>研究结论：</a:t>
            </a:r>
            <a:r>
              <a:rPr lang="zh-CN" altLang="en-US" dirty="0">
                <a:latin typeface="字魂58号-创中黑" charset="0"/>
                <a:ea typeface="字魂58号-创中黑" charset="0"/>
              </a:rPr>
              <a:t>RustyHermit 完全用 Rust 编写，集成于 Rust 工具链，普通 Rust 应用可轻松运行其上，性能与 C 语言实现的解决方案相似，且不安全代码占比低，表明 Rust 在单内核开发中具显著优势，可提高系统软件质量，未来有望在操作系统开发中得到更广泛应用。</a:t>
            </a:r>
          </a:p>
          <a:p>
            <a:endParaRPr lang="zh-CN" altLang="en-US" dirty="0">
              <a:latin typeface="字魂58号-创中黑" charset="0"/>
              <a:ea typeface="字魂58号-创中黑" charset="0"/>
            </a:endParaRPr>
          </a:p>
          <a:p>
            <a:r>
              <a:rPr lang="en-US" altLang="zh-CN" dirty="0">
                <a:highlight>
                  <a:srgbClr val="800080"/>
                </a:highlight>
                <a:latin typeface="字魂58号-创中黑" charset="0"/>
                <a:ea typeface="字魂58号-创中黑" charset="0"/>
              </a:rPr>
              <a:t>3.</a:t>
            </a:r>
            <a:r>
              <a:rPr lang="en-US" altLang="zh-CN" dirty="0">
                <a:latin typeface="字魂58号-创中黑" charset="0"/>
                <a:ea typeface="字魂58号-创中黑" charset="0"/>
              </a:rPr>
              <a:t>本文介绍了空内核（null - </a:t>
            </a:r>
            <a:r>
              <a:rPr lang="en-US" altLang="zh-CN" dirty="0" err="1">
                <a:latin typeface="字魂58号-创中黑" charset="0"/>
                <a:ea typeface="字魂58号-创中黑" charset="0"/>
              </a:rPr>
              <a:t>Kernel）这一用于构建系统软件的新模型，旨在解决操作系统中抽象选择的难题，实现不同抽象层级接口的组合与优化</a:t>
            </a:r>
            <a:r>
              <a:rPr lang="zh-CN" altLang="en-US" dirty="0">
                <a:latin typeface="字魂58号-创中黑" charset="0"/>
                <a:ea typeface="字魂58号-创中黑" charset="0"/>
              </a:rPr>
              <a:t>，为操作系统内核定制和性能优化提供有效解决方案：</a:t>
            </a:r>
          </a:p>
          <a:p>
            <a:r>
              <a:rPr lang="zh-CN" altLang="en-US" dirty="0">
                <a:latin typeface="字魂58号-创中黑" charset="0"/>
                <a:ea typeface="字魂58号-创中黑" charset="0"/>
              </a:rPr>
              <a:t>架构组成：由抽象机（提供功能和操作接口）、调用者（进程或线程）和空内核（控制对抽象机操作访问）组成。硬件通过硬件抽象机提供编程接口，抽象机可分层构建，如文件系统抽象机可基于磁盘抽象机实现，不同抽象机提供不同抽象层级接口，调用者通过能力访问接口，空内核确保能力检查。</a:t>
            </a:r>
          </a:p>
          <a:p>
            <a:r>
              <a:rPr lang="zh-CN" altLang="en-US" b="1" dirty="0">
                <a:latin typeface="字魂58号-创中黑" charset="0"/>
                <a:ea typeface="字魂58号-创中黑" charset="0"/>
              </a:rPr>
              <a:t>空内核在实践中的应用（以 FreeBSD 为例）</a:t>
            </a:r>
          </a:p>
          <a:p>
            <a:r>
              <a:rPr lang="zh-CN" altLang="en-US" dirty="0">
                <a:latin typeface="字魂58号-创中黑" charset="0"/>
                <a:ea typeface="字魂58号-创中黑" charset="0"/>
              </a:rPr>
              <a:t>系统架构：FreeBSD 扩展后与外核抽象机（EXO AM）共存，外核抽象机提供类似外核的低级硬件接口，与 BSD 抽象机协作共享硬件能力，调用者为增强能力的 BSD 进程，调用外核抽象机需处理器环切换，类似用户 - 内核边界。</a:t>
            </a:r>
          </a:p>
          <a:p>
            <a:r>
              <a:rPr lang="zh-CN" altLang="en-US" dirty="0">
                <a:latin typeface="字魂58号-创中黑" charset="0"/>
                <a:ea typeface="字魂58号-创中黑" charset="0"/>
              </a:rPr>
              <a:t>功能实现</a:t>
            </a:r>
          </a:p>
          <a:p>
            <a:r>
              <a:rPr lang="zh-CN" altLang="en-US" dirty="0">
                <a:latin typeface="字魂58号-创中黑" charset="0"/>
                <a:ea typeface="字魂58号-创中黑" charset="0"/>
              </a:rPr>
              <a:t>访问新硬件：外核抽象机为新硬件（如 GPU、FPGA、智能网卡等）提供低级访问，新设备添加对应新硬件抽象机，经抽象后供进程使用，进程需具备相应能力。</a:t>
            </a:r>
          </a:p>
          <a:p>
            <a:r>
              <a:rPr lang="zh-CN" altLang="en-US" dirty="0">
                <a:latin typeface="字魂58号-创中黑" charset="0"/>
                <a:ea typeface="字魂58号-创中黑" charset="0"/>
              </a:rPr>
              <a:t>新抽象：基于外核抽象机可构建高层抽象机，提供不同抽象以适应硬件，应用可按需选择。新抽象不仅针对新硬件，如与 BSD 抽象机协作可暴露硬件特性（如页表中的页引用位）辅助实现软件事务内存或优化垃圾回收，避免现有通用软件实现的开销。</a:t>
            </a:r>
          </a:p>
          <a:p>
            <a:r>
              <a:rPr lang="zh-CN" altLang="en-US" dirty="0">
                <a:latin typeface="字魂58号-创中黑" charset="0"/>
                <a:ea typeface="字魂58号-创中黑" charset="0"/>
              </a:rPr>
              <a:t>同时高低级访问：实现层绕过，BSD 抽象机为进程提供磁盘块能力，进程用外核抽象机在块内优化，体现空内核对混合访问模式的支持。</a:t>
            </a:r>
          </a:p>
          <a:p>
            <a:r>
              <a:rPr lang="zh-CN" altLang="en-US" dirty="0">
                <a:latin typeface="字魂58号-创中黑" charset="0"/>
                <a:ea typeface="字魂58号-创中黑" charset="0"/>
              </a:rPr>
              <a:t>高级抽象机基于不同低级抽象机：如利用非易失性随机存取存储器新硬件，通过不同抽象机组合实现高效崩溃恢复等新功能，展示空内核在构建复杂系统中的优势。</a:t>
            </a:r>
          </a:p>
          <a:p>
            <a:r>
              <a:rPr lang="zh-CN" altLang="en-US" dirty="0">
                <a:latin typeface="字魂58号-创中黑" charset="0"/>
                <a:ea typeface="字魂58号-创中黑" charset="0"/>
              </a:rPr>
              <a:t>抽象机组合条件：确保安全和进展需导出的抽象机调用运行完成并维护相关不变量（如释放锁），操作系统系统调用接口满足此条件，但内部内核接口部分不满足，修改内核存在风险。</a:t>
            </a:r>
          </a:p>
          <a:p>
            <a:r>
              <a:rPr lang="en-US" altLang="zh-CN" dirty="0">
                <a:highlight>
                  <a:srgbClr val="800080"/>
                </a:highlight>
                <a:latin typeface="字魂58号-创中黑" charset="0"/>
                <a:ea typeface="字魂58号-创中黑" charset="0"/>
              </a:rPr>
              <a:t>4.</a:t>
            </a:r>
          </a:p>
          <a:p>
            <a:r>
              <a:rPr lang="zh-CN" altLang="en-US" dirty="0">
                <a:latin typeface="字魂58号-创中黑" charset="0"/>
                <a:ea typeface="字魂58号-创中黑" charset="0"/>
              </a:rPr>
              <a:t>THINK 框架在构建灵活高效操作系统内核方面表现出色，组件化微内核性能良好，专用内核性能优于单体内核且内存占用小，开发速度较快。</a:t>
            </a:r>
          </a:p>
          <a:p>
            <a:r>
              <a:rPr lang="zh-CN" altLang="en-US" dirty="0">
                <a:latin typeface="字魂58号-创中黑" charset="0"/>
                <a:ea typeface="字魂58号-创中黑" charset="0"/>
              </a:rPr>
              <a:t>实现了一个KORTEX 组件库</a:t>
            </a:r>
          </a:p>
          <a:p>
            <a:r>
              <a:rPr lang="zh-CN" altLang="en-US" dirty="0">
                <a:latin typeface="字魂58号-创中黑" charset="0"/>
                <a:ea typeface="字魂58号-创中黑" charset="0"/>
              </a:rPr>
              <a:t>硬件抽象层（HAL）组件：为 PowerPC 提供异常和内存管理单元（MMU）组件，严格反映硬件能力，如异常组件高效处理异常，MMU 组件实现相关算法和功能。</a:t>
            </a:r>
          </a:p>
          <a:p>
            <a:r>
              <a:rPr lang="zh-CN" altLang="en-US" dirty="0">
                <a:latin typeface="字魂58号-创中黑" charset="0"/>
                <a:ea typeface="字魂58号-创中黑" charset="0"/>
              </a:rPr>
              <a:t>资源管理框架：应用于系统各级资源，资源管理器控制资源，通过创建和绑定操作分配资源，多个 KORTEX 组件基于此框架构建，提高资源管理灵活性。</a:t>
            </a:r>
          </a:p>
          <a:p>
            <a:r>
              <a:rPr lang="zh-CN" altLang="en-US" dirty="0">
                <a:latin typeface="字魂58号-创中黑" charset="0"/>
                <a:ea typeface="字魂58号-创中黑" charset="0"/>
              </a:rPr>
              <a:t>内存管理组件：提供多种内存模型组件，如分页和扁平内存，以及标准 C 分配器，满足不同系统需求，分页内存用于多地址空间系统，扁平内存用于单地址空间系统。</a:t>
            </a:r>
          </a:p>
          <a:p>
            <a:r>
              <a:rPr lang="zh-CN" altLang="en-US" dirty="0">
                <a:latin typeface="字魂58号-创中黑" charset="0"/>
                <a:ea typeface="字魂58号-创中黑" charset="0"/>
              </a:rPr>
              <a:t>线程和调度器组件：提供三种抢占式调度器，基于 PowerPC 异常 HAL 组件实现，可高效切换线程上下文，适用于不同地址空间线程调度，支持多种线程操作。</a:t>
            </a:r>
          </a:p>
          <a:p>
            <a:r>
              <a:rPr lang="zh-CN" altLang="en-US" dirty="0">
                <a:latin typeface="字魂58号-创中黑" charset="0"/>
                <a:ea typeface="字魂58号-创中黑" charset="0"/>
              </a:rPr>
              <a:t>交互组件：提供多种类型绑定，包括本地、系统调用（syscall）、上调用（upcall）、信号、同步本地远程过程调用（LRPC）和远程 RPC 绑定，各有不同用途和特点，如 syscall 用于应用与内核交互，upcall 和信号用于内核与应用交互，LRPC 实现简单同步交互，远程 RPC 支持远程组件调用。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背景</a:t>
            </a:r>
          </a:p>
          <a:p>
            <a:r>
              <a:rPr lang="zh-CN" altLang="en-US" dirty="0"/>
              <a:t>宏内核在操作系统中的地位：宏内核架构将诸多核心功能（如进程管理、内存管理、文件系统等）集成在一个内核空间中，是众多传统操作系统（如 </a:t>
            </a:r>
            <a:r>
              <a:rPr lang="en-US" altLang="zh-CN" dirty="0"/>
              <a:t>Linux </a:t>
            </a:r>
            <a:r>
              <a:rPr lang="zh-CN" altLang="en-US" dirty="0"/>
              <a:t>等早期版本）采用的经典架构，具有高性能、直接访问硬件资源等优势。</a:t>
            </a:r>
          </a:p>
          <a:p>
            <a:r>
              <a:rPr lang="zh-CN" altLang="en-US" dirty="0"/>
              <a:t>任务管理的重要性：在操作系统运行过程中，任务管理负责对系统中各类任务（进程、线程等）进行合理的调度、执行和状态监控，是保障系统高效有序运行的关键环节。</a:t>
            </a:r>
          </a:p>
          <a:p>
            <a:r>
              <a:rPr lang="zh-CN" altLang="en-US" dirty="0"/>
              <a:t>现有挑战与需求：随着计算机应用场景日益多样化，不同领域（如实时性要求苛刻的航天航空、工业自动化，以及对资源利用效率敏感的云计算等）对操作系统宏内核任务管理的灵活性、高效性、安全性等方面提出了更高要求，而现有部分宏内核的任务管理组件在某些场景下可能无法完全适配这些需求。</a:t>
            </a:r>
          </a:p>
          <a:p>
            <a:r>
              <a:rPr lang="zh-CN" altLang="en-US" dirty="0"/>
              <a:t>意义</a:t>
            </a:r>
          </a:p>
          <a:p>
            <a:r>
              <a:rPr lang="zh-CN" altLang="en-US" dirty="0"/>
              <a:t>学术层面：通过深入研究并设计实现宏内核的任务管理组件，有助于进一步探索操作系统内核中任务管理机制的优化方向，拓展相关理论知识体系，为后续的操作系统内核研究提供有价值的参考案例，尤其在如何利用 </a:t>
            </a:r>
            <a:r>
              <a:rPr lang="en-US" altLang="zh-CN" dirty="0"/>
              <a:t>Rust </a:t>
            </a:r>
            <a:r>
              <a:rPr lang="zh-CN" altLang="en-US" dirty="0"/>
              <a:t>语言特性提升任务管理性能与安全性方面能有新的发现。</a:t>
            </a:r>
          </a:p>
          <a:p>
            <a:r>
              <a:rPr lang="zh-CN" altLang="en-US" dirty="0"/>
              <a:t>应用层面：能够为特定应用场景定制更高效、可靠且安全的操作系统任务管理解决方案，提高系统资源利用率，减少任务执行延迟，增强系统整体稳定性，满足如实时系统对任务实时响应以及多任务并发环境下对公平调度的需求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目标</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功能实现目标：基于现有的宏内核底层基础设施，运用 </a:t>
            </a:r>
            <a:r>
              <a:rPr lang="en-US" altLang="zh-CN"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Rust </a:t>
            </a: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语言构建一套完整且高效的任务管理组件，实现任务的创建、调度、暂停、恢复以及终止等核心功能，同时确保任务之间的资源隔离与安全执行，保障系统稳定运行。</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接口设计目标：对外提供一套简洁、易用且符合操作系统调用规范的任务管理相关系统调用接口，方便上层应用程序便捷地发起任务管理操作，实现内核与应用层的良好交互。</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内容</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模型定义与状态管理：明确任务在操作系统中的抽象表示（包含任务结构体的设计，涵盖任务标识、优先级、状态等关键属性），详细规划任务的各个状态（就绪、运行、阻塞、休眠、终止等）以及状态之间的转换条件和触发机制，建立严谨的状态机模型。</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任务调度算法设计与实现：调研并选择适合的任务调度算法（如优先级调度、时间片轮转调度、多级反馈队列调度等），结合 </a:t>
            </a:r>
            <a:r>
              <a:rPr lang="en-US" altLang="zh-CN"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Rust </a:t>
            </a: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语言的特性（例如所有权机制保障资源安全、高效的并发原语支持多任务并发处理）进行算法的代码实现，同时考虑算法的动态可调整性以适应不同负载场景需求。</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系统调用接口设计与实现：设计一套完整的任务管理系统调用接口（如创建任务的系统调用，需明确传入的参数如任务执行函数、优先级等；暂停任务、恢复任务等对应的系统调用），利用 </a:t>
            </a:r>
            <a:r>
              <a:rPr lang="en-US" altLang="zh-CN"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Rust </a:t>
            </a: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的语言特性确保接口的安全性、稳定性以及高效性，在实现过程中严格遵循操作系统内核的系统调用规范，处理好用户态与内核态的切换及数据传递。</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与内核其他组件的协同：考虑任务管理组件与宏内核中其他关键组件（如中断处理模块、内存管理模块的简单交互部分，虽不深入涉及内存管理本身，但要确保任务运行时的内存访问安全等）的交互机制，保障整个操作系统内核在运行过程中的协同性和一致性。
任务创建与销毁：</a:t>
            </a:r>
          </a:p>
          <a:p>
            <a:pPr lvl="1"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设计任务数据结构，包括任务控制块（TCB）、任务状态、优先级等</a:t>
            </a:r>
          </a:p>
          <a:p>
            <a:pPr lvl="1"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实现任务创建和销毁的API，确保资源的正确分配和回收。</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任务调度算法：</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研究和实现多种调度算法，如优先级调度、轮转调度、完全公平调度等。</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评估不同调度算法的性能和适用场景，选择合适的调度策略。</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任务间通信：</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设计和实现任务间通信机制，如信号量、消息队列、共享内存等。</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确保任务间通信的安全性和可靠性。</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安全性保障：</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设计权限控制和访问控制列表（ACL），防止非法访问和资源竞争。</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实现死锁检测和预防机制，确保系统的稳定性和安全性。</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目标</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功能实现目标：基于现有的宏内核底层基础设施，运用 </a:t>
            </a:r>
            <a:r>
              <a:rPr lang="en-US" altLang="zh-CN"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Rust </a:t>
            </a: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语言构建一套完整且高效的任务管理组件，实现任务的创建、调度、暂停、恢复以及终止等核心功能，同时确保任务之间的资源隔离与安全执行，保障系统稳定运行。</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接口设计目标：对外提供一套简洁、易用且符合操作系统调用规范的任务管理相关系统调用接口，方便上层应用程序便捷地发起任务管理操作，实现内核与应用层的良好交互。</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内容</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模型定义与状态管理：明确任务在操作系统中的抽象表示（包含任务结构体的设计，涵盖任务标识、优先级、状态等关键属性），详细规划任务的各个状态（就绪、运行、阻塞、休眠、终止等）以及状态之间的转换条件和触发机制，建立严谨的状态机模型。</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任务调度算法设计与实现：调研并选择适合的任务调度算法（如优先级调度、时间片轮转调度、多级反馈队列调度等），结合 </a:t>
            </a:r>
            <a:r>
              <a:rPr lang="en-US" altLang="zh-CN"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Rust </a:t>
            </a: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语言的特性（例如所有权机制保障资源安全、高效的并发原语支持多任务并发处理）进行算法的代码实现，同时考虑算法的动态可调整性以适应不同负载场景需求。</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系统调用接口设计与实现：设计一套完整的任务管理系统调用接口（如创建任务的系统调用，需明确传入的参数如任务执行函数、优先级等；暂停任务、恢复任务等对应的系统调用），利用 </a:t>
            </a:r>
            <a:r>
              <a:rPr lang="en-US" altLang="zh-CN"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Rust </a:t>
            </a: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的语言特性确保接口的安全性、稳定性以及高效性，在实现过程中严格遵循操作系统内核的系统调用规范，处理好用户态与内核态的切换及数据传递。</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与内核其他组件的协同：考虑任务管理组件与宏内核中其他关键组件（如中断处理模块、内存管理模块的简单交互部分，虽不深入涉及内存管理本身，但要确保任务运行时的内存访问安全等）的交互机制，保障整个操作系统内核在运行过程中的协同性和一致性。
任务创建与销毁：</a:t>
            </a:r>
          </a:p>
          <a:p>
            <a:pPr lvl="1"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设计任务数据结构，包括任务控制块（TCB）、任务状态、优先级等</a:t>
            </a:r>
          </a:p>
          <a:p>
            <a:pPr lvl="1"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实现任务创建和销毁的API，确保资源的正确分配和回收。</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任务调度算法：</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研究和实现多种调度算法，如优先级调度、轮转调度、完全公平调度等。</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评估不同调度算法的性能和适用场景，选择合适的调度策略。</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任务间通信：</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设计和实现任务间通信机制，如信号量、消息队列、共享内存等。</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确保任务间通信的安全性和可靠性。</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安全性保障：</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设计权限控制和访问控制列表（ACL），防止非法访问和资源竞争。</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实现死锁检测和预防机制，确保系统的稳定性和安全性。</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chemeClr val="tx1">
                    <a:lumMod val="65000"/>
                    <a:lumOff val="35000"/>
                  </a:schemeClr>
                </a:solidFill>
                <a:latin typeface="字魂58号-创中黑" charset="0"/>
                <a:ea typeface="字魂58号-创中黑" charset="0"/>
              </a:rPr>
              <a:t>技术基础</a:t>
            </a:r>
          </a:p>
          <a:p>
            <a:r>
              <a:rPr lang="zh-CN" altLang="en-US" sz="1800" dirty="0">
                <a:solidFill>
                  <a:schemeClr val="tx1">
                    <a:lumMod val="65000"/>
                    <a:lumOff val="35000"/>
                  </a:schemeClr>
                </a:solidFill>
                <a:latin typeface="字魂58号-创中黑" charset="0"/>
                <a:ea typeface="字魂58号-创中黑" charset="0"/>
              </a:rPr>
              <a:t>操作系统宏内核知识：深入学习宏内核的体系结构、工作原理以及内部各模块间的交互机制，熟悉如 Linux 宏内核等经典案例的相关代码实现思路，为在已有基础上设计任务管理组件奠定扎实的理论和实践基础。</a:t>
            </a:r>
          </a:p>
          <a:p>
            <a:r>
              <a:rPr lang="zh-CN" altLang="en-US" sz="1800" dirty="0">
                <a:solidFill>
                  <a:schemeClr val="tx1">
                    <a:lumMod val="65000"/>
                    <a:lumOff val="35000"/>
                  </a:schemeClr>
                </a:solidFill>
                <a:latin typeface="字魂58号-创中黑" charset="0"/>
                <a:ea typeface="字魂58号-创中黑" charset="0"/>
              </a:rPr>
              <a:t>Rust 语言特性掌握：熟练运用 Rust 语言进行系统级编程，利用其强大的类型系统保证内存安全（避免常见的内存错误如空指针引用、缓冲区溢出等）、所有权机制实现高效的资源管理、并发原语（如 std::sync 模块中的 Mutex、Arc 等）支持安全的多任务并发操作，以及 unsafe 代码块在必要时进行底层硬件交互等特殊操作的能力。</a:t>
            </a:r>
          </a:p>
          <a:p>
            <a:r>
              <a:rPr lang="zh-CN" altLang="en-US" sz="1800" dirty="0">
                <a:solidFill>
                  <a:schemeClr val="tx1">
                    <a:lumMod val="65000"/>
                    <a:lumOff val="35000"/>
                  </a:schemeClr>
                </a:solidFill>
                <a:latin typeface="字魂58号-创中黑" charset="0"/>
                <a:ea typeface="字魂58号-创中黑" charset="0"/>
              </a:rPr>
              <a:t>开发方法</a:t>
            </a:r>
          </a:p>
          <a:p>
            <a:r>
              <a:rPr lang="zh-CN" altLang="en-US" sz="1800" dirty="0">
                <a:solidFill>
                  <a:schemeClr val="tx1">
                    <a:lumMod val="65000"/>
                    <a:lumOff val="35000"/>
                  </a:schemeClr>
                </a:solidFill>
                <a:latin typeface="字魂58号-创中黑" charset="0"/>
                <a:ea typeface="字魂58号-创中黑" charset="0"/>
              </a:rPr>
              <a:t>模块化设计理念：将任务管理组件按照功能划分为多个独立的模块，例如任务状态管理模块、调度算法模块、系统调用接口模块等，各模块之间通过清晰定义的接口进行交互，便于代码的开发、测试、维护以及后续的扩展升级，降低模块间的耦合度。</a:t>
            </a:r>
          </a:p>
          <a:p>
            <a:r>
              <a:rPr lang="zh-CN" altLang="en-US" sz="1800" dirty="0">
                <a:solidFill>
                  <a:schemeClr val="tx1">
                    <a:lumMod val="65000"/>
                    <a:lumOff val="35000"/>
                  </a:schemeClr>
                </a:solidFill>
                <a:latin typeface="字魂58号-创中黑" charset="0"/>
                <a:ea typeface="字魂58号-创中黑" charset="0"/>
              </a:rPr>
              <a:t>测试驱动开发（TDD）：在编写功能代码前，先根据任务管理组件的预期功能编写测试用例，然后逐步实现代码使测试通过，通过这种方式确保代码的正确性、可靠性以及功能完整性，利用 Rust 的测试框架（如 cargo test 工具）方便地进行单元测试和集成测试。</a:t>
            </a:r>
          </a:p>
          <a:p>
            <a:r>
              <a:rPr lang="zh-CN" altLang="en-US" sz="1800" dirty="0">
                <a:solidFill>
                  <a:schemeClr val="tx1">
                    <a:lumMod val="65000"/>
                    <a:lumOff val="35000"/>
                  </a:schemeClr>
                </a:solidFill>
                <a:latin typeface="字魂58号-创中黑" charset="0"/>
                <a:ea typeface="字魂58号-创中黑" charset="0"/>
              </a:rPr>
              <a:t>代码调试与优化方法：借助 Rust 的调试工具（如 rust-gdb 等）对内核代码进行调试，及时发现并解决代码中的逻辑错误、运行时错误等问题，同时利用性能分析工具（如 cargo bench 等）对代码进行性能分析，针对性能瓶颈点通过优化算法、减少不必要的内存拷贝等方式进行优化，提升任务管理组件的整体性能。</a:t>
            </a:r>
            <a:endParaRPr lang="zh-CN" altLang="en-US">
              <a:latin typeface="字魂58号-创中黑" charset="0"/>
              <a:ea typeface="字魂58号-创中黑"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B73C29-3AF3-4C18-9864-AA02F60BA05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04DB1EA-3FAC-41CE-A40B-EE2C07A60573}"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t>2025/1/9</a:t>
            </a:fld>
            <a:endParaRPr kumimoji="0" lang="zh-CN" altLang="en-US" sz="1200" b="0" i="0" u="none" strike="noStrike" kern="1200" cap="none" spc="0" normalizeH="0" baseline="0" noProof="0">
              <a:ln>
                <a:noFill/>
              </a:ln>
              <a:solidFill>
                <a:prstClr val="black">
                  <a:tint val="75000"/>
                </a:prstClr>
              </a:solidFill>
              <a:effectLst/>
              <a:uLnTx/>
              <a:uFillTx/>
              <a:latin typeface="HelveticaExt-Normal"/>
              <a:ea typeface="OPPOSans B"/>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Ext-Normal"/>
              <a:ea typeface="OPPOSans B"/>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EE5D8-6200-46CA-A960-1DA5B550D24A}" type="slidenum">
              <a:rPr kumimoji="0" lang="zh-CN" altLang="en-US" sz="1200" b="0" i="0" u="none" strike="noStrike" kern="1200" cap="none" spc="0" normalizeH="0" baseline="0" noProof="0" smtClean="0">
                <a:ln>
                  <a:noFill/>
                </a:ln>
                <a:solidFill>
                  <a:prstClr val="black">
                    <a:tint val="75000"/>
                  </a:prstClr>
                </a:solidFill>
                <a:effectLst/>
                <a:uLnTx/>
                <a:uFillTx/>
                <a:latin typeface="HelveticaExt-Normal"/>
                <a:ea typeface="OPPOSans B"/>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Ext-Normal"/>
              <a:ea typeface="OPPOSans B"/>
              <a:cs typeface="+mn-cs"/>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C42140-CB71-4442-8529-49571E635128}" type="datetimeFigureOut">
              <a:rPr lang="zh-CN" altLang="en-US" smtClean="0"/>
              <a:t>2025/1/9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CC601-7129-4E41-8F55-52C3B7702D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42140-CB71-4442-8529-49571E635128}" type="datetimeFigureOut">
              <a:rPr lang="zh-CN" altLang="en-US" smtClean="0"/>
              <a:t>2025/1/9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C601-7129-4E41-8F55-52C3B7702D0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DB1EA-3FAC-41CE-A40B-EE2C07A60573}" type="datetimeFigureOut">
              <a:rPr lang="zh-CN" altLang="en-US" smtClean="0"/>
              <a:t>2025/1/9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E5D8-6200-46CA-A960-1DA5B550D24A}" type="slidenum">
              <a:rPr lang="zh-CN" altLang="en-US" smtClean="0"/>
              <a:t>‹#›</a:t>
            </a:fld>
            <a:endParaRPr lang="zh-CN" altLang="en-US"/>
          </a:p>
        </p:txBody>
      </p:sp>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slow"/>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DB1EA-3FAC-41CE-A40B-EE2C07A60573}" type="datetimeFigureOut">
              <a:rPr lang="zh-CN" altLang="en-US" smtClean="0"/>
              <a:t>2025/1/9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E5D8-6200-46CA-A960-1DA5B550D24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Lst>
  <mc:AlternateContent xmlns:mc="http://schemas.openxmlformats.org/markup-compatibility/2006" xmlns:p14="http://schemas.microsoft.com/office/powerpoint/2010/main">
    <mc:Choice Requires="p14">
      <p:transition spd="slow"/>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png"/><Relationship Id="rId18" Type="http://schemas.openxmlformats.org/officeDocument/2006/relationships/image" Target="../media/image25.sv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notesSlide" Target="../notesSlides/notesSlide11.xml"/><Relationship Id="rId17" Type="http://schemas.openxmlformats.org/officeDocument/2006/relationships/image" Target="../media/image24.png"/><Relationship Id="rId2" Type="http://schemas.openxmlformats.org/officeDocument/2006/relationships/tags" Target="../tags/tag42.xml"/><Relationship Id="rId16" Type="http://schemas.openxmlformats.org/officeDocument/2006/relationships/image" Target="../media/image23.sv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12.xml"/><Relationship Id="rId5" Type="http://schemas.openxmlformats.org/officeDocument/2006/relationships/tags" Target="../tags/tag45.xml"/><Relationship Id="rId15" Type="http://schemas.openxmlformats.org/officeDocument/2006/relationships/image" Target="../media/image22.png"/><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1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6" Type="http://schemas.microsoft.com/office/2007/relationships/hdphoto" Target="../media/hdphoto1.wdp"/><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1.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1.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notesSlide" Target="../notesSlides/notesSlide1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slideLayout" Target="../slideLayouts/slideLayout12.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image" Target="../media/image3.jpeg"/><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svg"/><Relationship Id="rId1" Type="http://schemas.openxmlformats.org/officeDocument/2006/relationships/slideLayout" Target="../slideLayouts/slideLayout12.xml"/><Relationship Id="rId6" Type="http://schemas.openxmlformats.org/officeDocument/2006/relationships/image" Target="../media/image2.png"/><Relationship Id="rId11" Type="http://schemas.openxmlformats.org/officeDocument/2006/relationships/image" Target="../media/image8.pn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4.xml"/><Relationship Id="rId7" Type="http://schemas.openxmlformats.org/officeDocument/2006/relationships/image" Target="../media/image20.sv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microsoft.com/office/2007/relationships/hdphoto" Target="../media/hdphoto1.wdp"/><Relationship Id="rId2" Type="http://schemas.openxmlformats.org/officeDocument/2006/relationships/tags" Target="../tags/tag6.xml"/><Relationship Id="rId16" Type="http://schemas.openxmlformats.org/officeDocument/2006/relationships/image" Target="../media/image1.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notesSlide" Target="../notesSlides/notesSlide6.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1.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notesSlide" Target="../notesSlides/notesSlide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12.xml"/><Relationship Id="rId5" Type="http://schemas.openxmlformats.org/officeDocument/2006/relationships/tags" Target="../tags/tag22.xml"/><Relationship Id="rId15" Type="http://schemas.openxmlformats.org/officeDocument/2006/relationships/image" Target="../media/image21.png"/><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microsoft.com/office/2007/relationships/hdphoto" Target="../media/hdphoto1.wdp"/><Relationship Id="rId2" Type="http://schemas.openxmlformats.org/officeDocument/2006/relationships/tags" Target="../tags/tag29.xml"/><Relationship Id="rId16" Type="http://schemas.openxmlformats.org/officeDocument/2006/relationships/image" Target="../media/image1.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notesSlide" Target="../notesSlides/notesSlide9.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80" y="-15875"/>
            <a:ext cx="12227560" cy="5641975"/>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 name="图形 10"/>
          <p:cNvGrpSpPr/>
          <p:nvPr/>
        </p:nvGrpSpPr>
        <p:grpSpPr>
          <a:xfrm rot="1911398" flipH="1">
            <a:off x="-6739926" y="718486"/>
            <a:ext cx="18785954" cy="9463205"/>
            <a:chOff x="1364551" y="1662116"/>
            <a:chExt cx="9464325" cy="3530151"/>
          </a:xfrm>
          <a:noFill/>
        </p:grpSpPr>
        <p:sp>
          <p:nvSpPr>
            <p:cNvPr id="37" name="任意多边形: 形状 36"/>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38" name="任意多边形: 形状 37"/>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39" name="任意多边形: 形状 38"/>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0" name="任意多边形: 形状 39"/>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1" name="任意多边形: 形状 40"/>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2" name="任意多边形: 形状 41"/>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3" name="任意多边形: 形状 42"/>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4" name="任意多边形: 形状 43"/>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5" name="任意多边形: 形状 44"/>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6" name="任意多边形: 形状 45"/>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7" name="任意多边形: 形状 46"/>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8" name="任意多边形: 形状 47"/>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9" name="任意多边形: 形状 48"/>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0" name="任意多边形: 形状 49"/>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1" name="任意多边形: 形状 50"/>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2" name="任意多边形: 形状 51"/>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3" name="任意多边形: 形状 52"/>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4" name="任意多边形: 形状 53"/>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5" name="任意多边形: 形状 54"/>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6" name="任意多边形: 形状 55"/>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7" name="任意多边形: 形状 56"/>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8" name="任意多边形: 形状 57"/>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9" name="任意多边形: 形状 58"/>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grpSp>
        <p:nvGrpSpPr>
          <p:cNvPr id="109" name="组合 108"/>
          <p:cNvGrpSpPr/>
          <p:nvPr/>
        </p:nvGrpSpPr>
        <p:grpSpPr>
          <a:xfrm>
            <a:off x="676709" y="1070728"/>
            <a:ext cx="3001231" cy="923425"/>
            <a:chOff x="9730702" y="211219"/>
            <a:chExt cx="2374282" cy="701101"/>
          </a:xfrm>
        </p:grpSpPr>
        <p:pic>
          <p:nvPicPr>
            <p:cNvPr id="110" name="图片 109"/>
            <p:cNvPicPr>
              <a:picLocks noChangeAspect="1"/>
            </p:cNvPicPr>
            <p:nvPr userDrawn="1"/>
          </p:nvPicPr>
          <p:blipFill>
            <a:blip r:embed="rId6" cstate="print">
              <a:lum bright="70000" contrast="-70000"/>
              <a:extLst>
                <a:ext uri="{BEBA8EAE-BF5A-486C-A8C5-ECC9F3942E4B}">
                  <a14:imgProps xmlns:a14="http://schemas.microsoft.com/office/drawing/2010/main">
                    <a14:imgLayer r:embed="rId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8">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676910" y="2387600"/>
            <a:ext cx="10883265" cy="2122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600" b="1" dirty="0">
                <a:solidFill>
                  <a:prstClr val="white"/>
                </a:solidFill>
                <a:ea typeface="思源黑体 CN Bold" panose="020B0800000000000000" pitchFamily="34" charset="-122"/>
                <a:cs typeface="+mj-cs"/>
              </a:rPr>
              <a:t>操作系统宏内核的</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6600" b="1" dirty="0">
                <a:solidFill>
                  <a:prstClr val="white"/>
                </a:solidFill>
                <a:ea typeface="思源黑体 CN Bold" panose="020B0800000000000000" pitchFamily="34" charset="-122"/>
                <a:cs typeface="+mj-cs"/>
              </a:rPr>
              <a:t>任务管理组件设计与实现</a:t>
            </a:r>
          </a:p>
        </p:txBody>
      </p:sp>
      <p:cxnSp>
        <p:nvCxnSpPr>
          <p:cNvPr id="117" name="直接连接符 116"/>
          <p:cNvCxnSpPr/>
          <p:nvPr/>
        </p:nvCxnSpPr>
        <p:spPr>
          <a:xfrm>
            <a:off x="676709" y="2107150"/>
            <a:ext cx="7197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76910" y="5700395"/>
            <a:ext cx="6096000" cy="368300"/>
            <a:chOff x="1123" y="9811"/>
            <a:chExt cx="9600" cy="580"/>
          </a:xfrm>
        </p:grpSpPr>
        <p:sp>
          <p:nvSpPr>
            <p:cNvPr id="118" name="文本框 117"/>
            <p:cNvSpPr txBox="1"/>
            <p:nvPr/>
          </p:nvSpPr>
          <p:spPr>
            <a:xfrm>
              <a:off x="1123" y="9811"/>
              <a:ext cx="9600" cy="5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0" normalizeH="0" baseline="0" noProof="0" dirty="0">
                  <a:ln>
                    <a:noFill/>
                  </a:ln>
                  <a:solidFill>
                    <a:prstClr val="black"/>
                  </a:solidFill>
                  <a:effectLst/>
                  <a:uLnTx/>
                  <a:uFillTx/>
                  <a:latin typeface="OPPOSans M" panose="00020600040101010101" pitchFamily="18" charset="-122"/>
                  <a:ea typeface="思源黑体 CN Bold" panose="020B0800000000000000"/>
                  <a:cs typeface="OPPOSans M" panose="00020600040101010101" pitchFamily="18" charset="-122"/>
                </a:rPr>
                <a:t>汇报人</a:t>
              </a:r>
            </a:p>
          </p:txBody>
        </p:sp>
        <p:sp>
          <p:nvSpPr>
            <p:cNvPr id="119" name="文本框 118"/>
            <p:cNvSpPr txBox="1"/>
            <p:nvPr/>
          </p:nvSpPr>
          <p:spPr>
            <a:xfrm>
              <a:off x="3801" y="9811"/>
              <a:ext cx="2119" cy="580"/>
            </a:xfrm>
            <a:prstGeom prst="rect">
              <a:avLst/>
            </a:prstGeom>
            <a:noFill/>
          </p:spPr>
          <p:txBody>
            <a:bodyPr wrap="square">
              <a:spAutoFit/>
            </a:bodyPr>
            <a:lstStyle>
              <a:defPPr>
                <a:defRPr lang="zh-CN"/>
              </a:defPPr>
              <a:lvl1pPr>
                <a:defRPr>
                  <a:latin typeface="OPPOSans M" panose="00020600040101010101" pitchFamily="18" charset="-122"/>
                  <a:ea typeface="OPPOSans M" panose="00020600040101010101" pitchFamily="18" charset="-122"/>
                  <a:cs typeface="OPPOSans M" panose="00020600040101010101" pitchFamily="18"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ea typeface="思源黑体 CN Bold" panose="020B0800000000000000"/>
                </a:rPr>
                <a:t>俞颖妍</a:t>
              </a:r>
            </a:p>
          </p:txBody>
        </p:sp>
        <p:cxnSp>
          <p:nvCxnSpPr>
            <p:cNvPr id="120" name="直接连接符 119"/>
            <p:cNvCxnSpPr/>
            <p:nvPr/>
          </p:nvCxnSpPr>
          <p:spPr>
            <a:xfrm>
              <a:off x="3667" y="9896"/>
              <a:ext cx="0" cy="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文本框 121"/>
          <p:cNvSpPr txBox="1"/>
          <p:nvPr/>
        </p:nvSpPr>
        <p:spPr>
          <a:xfrm>
            <a:off x="676709" y="4510661"/>
            <a:ext cx="7491262" cy="5835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chemeClr val="bg1"/>
                </a:solidFill>
                <a:latin typeface="Calibri" panose="020F0502020204030204" pitchFamily="34" charset="0"/>
                <a:cs typeface="Calibri" panose="020F0502020204030204" pitchFamily="34" charset="0"/>
              </a:rPr>
              <a:t>综合论文训练</a:t>
            </a:r>
            <a:r>
              <a:rPr lang="en-US" altLang="zh-CN" sz="3200" dirty="0">
                <a:solidFill>
                  <a:schemeClr val="bg1"/>
                </a:solidFill>
                <a:latin typeface="Calibri" panose="020F0502020204030204" pitchFamily="34" charset="0"/>
                <a:cs typeface="Calibri" panose="020F0502020204030204" pitchFamily="34" charset="0"/>
              </a:rPr>
              <a:t> </a:t>
            </a:r>
            <a:r>
              <a:rPr lang="zh-CN" altLang="en-US" sz="3200" dirty="0">
                <a:solidFill>
                  <a:schemeClr val="bg1"/>
                </a:solidFill>
                <a:latin typeface="Calibri" panose="020F0502020204030204" pitchFamily="34" charset="0"/>
                <a:cs typeface="Calibri" panose="020F0502020204030204" pitchFamily="34" charset="0"/>
              </a:rPr>
              <a:t>开题答辩</a:t>
            </a:r>
          </a:p>
        </p:txBody>
      </p:sp>
      <p:grpSp>
        <p:nvGrpSpPr>
          <p:cNvPr id="4" name="组合 3"/>
          <p:cNvGrpSpPr/>
          <p:nvPr/>
        </p:nvGrpSpPr>
        <p:grpSpPr>
          <a:xfrm>
            <a:off x="676910" y="6203315"/>
            <a:ext cx="6096000" cy="368300"/>
            <a:chOff x="1123" y="9811"/>
            <a:chExt cx="9600" cy="580"/>
          </a:xfrm>
        </p:grpSpPr>
        <p:sp>
          <p:nvSpPr>
            <p:cNvPr id="5" name="文本框 4"/>
            <p:cNvSpPr txBox="1"/>
            <p:nvPr>
              <p:custDataLst>
                <p:tags r:id="rId1"/>
              </p:custDataLst>
            </p:nvPr>
          </p:nvSpPr>
          <p:spPr>
            <a:xfrm>
              <a:off x="1123" y="9811"/>
              <a:ext cx="9600" cy="5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0" normalizeH="0" baseline="0" noProof="0" dirty="0">
                  <a:ln>
                    <a:noFill/>
                  </a:ln>
                  <a:solidFill>
                    <a:prstClr val="black"/>
                  </a:solidFill>
                  <a:effectLst/>
                  <a:uLnTx/>
                  <a:uFillTx/>
                  <a:latin typeface="OPPOSans M" panose="00020600040101010101" pitchFamily="18" charset="-122"/>
                  <a:ea typeface="思源黑体 CN Bold" panose="020B0800000000000000"/>
                  <a:cs typeface="OPPOSans M" panose="00020600040101010101" pitchFamily="18" charset="-122"/>
                </a:rPr>
                <a:t>指导老师</a:t>
              </a:r>
            </a:p>
          </p:txBody>
        </p:sp>
        <p:sp>
          <p:nvSpPr>
            <p:cNvPr id="6" name="文本框 5"/>
            <p:cNvSpPr txBox="1"/>
            <p:nvPr>
              <p:custDataLst>
                <p:tags r:id="rId2"/>
              </p:custDataLst>
            </p:nvPr>
          </p:nvSpPr>
          <p:spPr>
            <a:xfrm>
              <a:off x="3801" y="9811"/>
              <a:ext cx="3293" cy="580"/>
            </a:xfrm>
            <a:prstGeom prst="rect">
              <a:avLst/>
            </a:prstGeom>
            <a:noFill/>
          </p:spPr>
          <p:txBody>
            <a:bodyPr wrap="square">
              <a:spAutoFit/>
            </a:bodyPr>
            <a:lstStyle>
              <a:defPPr>
                <a:defRPr lang="zh-CN"/>
              </a:defPPr>
              <a:lvl1pPr>
                <a:defRPr>
                  <a:latin typeface="OPPOSans M" panose="00020600040101010101" pitchFamily="18" charset="-122"/>
                  <a:ea typeface="OPPOSans M" panose="00020600040101010101" pitchFamily="18" charset="-122"/>
                  <a:cs typeface="OPPOSans M" panose="00020600040101010101" pitchFamily="18"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ea typeface="思源黑体 CN Bold" panose="020B0800000000000000"/>
                </a:rPr>
                <a:t>戴桂兰</a:t>
              </a:r>
              <a:r>
                <a:rPr kumimoji="0" lang="en-US" altLang="zh-CN" sz="1800" b="0" i="0" u="none" strike="noStrike" kern="1200" cap="none" spc="0" normalizeH="0" baseline="0" noProof="0" dirty="0">
                  <a:ln>
                    <a:noFill/>
                  </a:ln>
                  <a:solidFill>
                    <a:prstClr val="black"/>
                  </a:solidFill>
                  <a:effectLst/>
                  <a:uLnTx/>
                  <a:uFillTx/>
                  <a:ea typeface="思源黑体 CN Bold" panose="020B0800000000000000"/>
                </a:rPr>
                <a:t>  </a:t>
              </a:r>
              <a:r>
                <a:rPr kumimoji="0" lang="zh-CN" altLang="en-US" sz="1800" b="0" i="0" u="none" strike="noStrike" kern="1200" cap="none" spc="0" normalizeH="0" baseline="0" noProof="0" dirty="0">
                  <a:ln>
                    <a:noFill/>
                  </a:ln>
                  <a:solidFill>
                    <a:prstClr val="black"/>
                  </a:solidFill>
                  <a:effectLst/>
                  <a:uLnTx/>
                  <a:uFillTx/>
                  <a:ea typeface="思源黑体 CN Bold" panose="020B0800000000000000"/>
                </a:rPr>
                <a:t>陈渝</a:t>
              </a:r>
            </a:p>
          </p:txBody>
        </p:sp>
        <p:cxnSp>
          <p:nvCxnSpPr>
            <p:cNvPr id="7" name="直接连接符 6"/>
            <p:cNvCxnSpPr/>
            <p:nvPr>
              <p:custDataLst>
                <p:tags r:id="rId3"/>
              </p:custDataLst>
            </p:nvPr>
          </p:nvCxnSpPr>
          <p:spPr>
            <a:xfrm>
              <a:off x="3667" y="9896"/>
              <a:ext cx="0" cy="3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748" y="-15896"/>
            <a:ext cx="12227495" cy="6873896"/>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 name="组合 108"/>
          <p:cNvGrpSpPr/>
          <p:nvPr/>
        </p:nvGrpSpPr>
        <p:grpSpPr>
          <a:xfrm>
            <a:off x="9550515" y="287953"/>
            <a:ext cx="2246965" cy="691351"/>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977223" y="232793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dirty="0">
                <a:solidFill>
                  <a:prstClr val="white"/>
                </a:solidFill>
                <a:latin typeface="+mn-ea"/>
                <a:cs typeface="+mj-cs"/>
              </a:rPr>
              <a:t>0</a:t>
            </a:r>
            <a:r>
              <a:rPr lang="en-US" altLang="zh-CN" sz="6600" b="1" dirty="0">
                <a:solidFill>
                  <a:prstClr val="white"/>
                </a:solidFill>
                <a:latin typeface="+mn-ea"/>
                <a:cs typeface="Arial" panose="020B0604020202090204" pitchFamily="34" charset="0"/>
              </a:rPr>
              <a:t>4</a:t>
            </a:r>
            <a:r>
              <a:rPr lang="en-US" altLang="zh-CN" sz="6600" b="1" dirty="0">
                <a:solidFill>
                  <a:prstClr val="white"/>
                </a:solidFill>
                <a:latin typeface="+mn-ea"/>
                <a:cs typeface="+mj-cs"/>
              </a:rPr>
              <a:t>   预期成</a:t>
            </a:r>
            <a:r>
              <a:rPr lang="zh-CN" altLang="en-US" sz="6600" b="1" dirty="0">
                <a:solidFill>
                  <a:prstClr val="white"/>
                </a:solidFill>
                <a:latin typeface="+mn-ea"/>
                <a:cs typeface="+mj-cs"/>
              </a:rPr>
              <a:t>果</a:t>
            </a:r>
            <a:endParaRPr lang="en-US" altLang="zh-CN" dirty="0">
              <a:latin typeface="+mn-ea"/>
              <a:cs typeface="+mj-cs"/>
            </a:endParaRPr>
          </a:p>
        </p:txBody>
      </p:sp>
      <p:grpSp>
        <p:nvGrpSpPr>
          <p:cNvPr id="34" name="图形 10"/>
          <p:cNvGrpSpPr/>
          <p:nvPr/>
        </p:nvGrpSpPr>
        <p:grpSpPr>
          <a:xfrm rot="1911398" flipH="1">
            <a:off x="-6739926" y="718486"/>
            <a:ext cx="18785954" cy="9463205"/>
            <a:chOff x="1364551" y="1662116"/>
            <a:chExt cx="9464325" cy="3530151"/>
          </a:xfrm>
          <a:noFill/>
        </p:grpSpPr>
        <p:sp>
          <p:nvSpPr>
            <p:cNvPr id="35" name="任意多边形: 形状 34"/>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0" name="任意多边形: 形状 59"/>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1" name="任意多边形: 形状 60"/>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2" name="任意多边形: 形状 61"/>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3" name="任意多边形: 形状 62"/>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4" name="任意多边形: 形状 63"/>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5" name="任意多边形: 形状 64"/>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6" name="任意多边形: 形状 65"/>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7" name="任意多边形: 形状 66"/>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8" name="任意多边形: 形状 67"/>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9" name="任意多边形: 形状 68"/>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0" name="任意多边形: 形状 69"/>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1" name="任意多边形: 形状 70"/>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2" name="任意多边形: 形状 71"/>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3" name="任意多边形: 形状 72"/>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4" name="任意多边形: 形状 73"/>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5" name="任意多边形: 形状 74"/>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6" name="任意多边形: 形状 75"/>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7" name="任意多边形: 形状 76"/>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8" name="任意多边形: 形状 77"/>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9" name="任意多边形: 形状 78"/>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0" name="任意多边形: 形状 79"/>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1" name="任意多边形: 形状 80"/>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custDataLst>
              <p:tags r:id="rId1"/>
            </p:custDataLst>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2"/>
            </p:custDataLst>
          </p:nvPr>
        </p:nvPicPr>
        <p:blipFill>
          <a:blip r:embed="rId13" cstate="print">
            <a:lum bright="70000" contrast="-70000"/>
            <a:extLst>
              <a:ext uri="{BEBA8EAE-BF5A-486C-A8C5-ECC9F3942E4B}">
                <a14:imgProps xmlns:a14="http://schemas.microsoft.com/office/drawing/2010/main">
                  <a14:imgLayer r:embed="rId1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6" name="文本框 5"/>
          <p:cNvSpPr txBox="1"/>
          <p:nvPr>
            <p:custDataLst>
              <p:tags r:id="rId3"/>
            </p:custDataLst>
          </p:nvPr>
        </p:nvSpPr>
        <p:spPr>
          <a:xfrm>
            <a:off x="221792" y="2164037"/>
            <a:ext cx="1464081" cy="411809"/>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研究背景</a:t>
            </a:r>
          </a:p>
        </p:txBody>
      </p:sp>
      <p:sp>
        <p:nvSpPr>
          <p:cNvPr id="9" name="文本框 8"/>
          <p:cNvSpPr txBox="1"/>
          <p:nvPr>
            <p:custDataLst>
              <p:tags r:id="rId4"/>
            </p:custDataLst>
          </p:nvPr>
        </p:nvSpPr>
        <p:spPr>
          <a:xfrm>
            <a:off x="221792" y="499138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当前工作</a:t>
            </a:r>
          </a:p>
        </p:txBody>
      </p:sp>
      <p:cxnSp>
        <p:nvCxnSpPr>
          <p:cNvPr id="11" name="直接连接符 10"/>
          <p:cNvCxnSpPr/>
          <p:nvPr>
            <p:custDataLst>
              <p:tags r:id="rId5"/>
            </p:custDataLst>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6"/>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进度安排</a:t>
            </a:r>
          </a:p>
        </p:txBody>
      </p:sp>
      <p:sp>
        <p:nvSpPr>
          <p:cNvPr id="13" name="矩形: 圆角 28"/>
          <p:cNvSpPr/>
          <p:nvPr>
            <p:custDataLst>
              <p:tags r:id="rId7"/>
            </p:custDataLst>
          </p:nvPr>
        </p:nvSpPr>
        <p:spPr>
          <a:xfrm>
            <a:off x="148349" y="4262101"/>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8"/>
            </p:custDataLst>
          </p:nvPr>
        </p:nvSpPr>
        <p:spPr>
          <a:xfrm>
            <a:off x="221792" y="2880646"/>
            <a:ext cx="1464081" cy="398780"/>
          </a:xfrm>
          <a:prstGeom prst="rect">
            <a:avLst/>
          </a:prstGeom>
          <a:noFill/>
          <a:extLst>
            <a:ext uri="{909E8E84-426E-40DD-AFC4-6F175D3DCCD1}">
              <a14:hiddenFill xmlns:a14="http://schemas.microsoft.com/office/drawing/2010/main">
                <a:solidFill>
                  <a:srgbClr val="580C6E"/>
                </a:solidFill>
              </a14:hiddenFill>
            </a:ext>
          </a:extLst>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研究目标</a:t>
            </a:r>
          </a:p>
        </p:txBody>
      </p:sp>
      <p:sp>
        <p:nvSpPr>
          <p:cNvPr id="7" name="文本框 6"/>
          <p:cNvSpPr txBox="1"/>
          <p:nvPr>
            <p:custDataLst>
              <p:tags r:id="rId9"/>
            </p:custDataLst>
          </p:nvPr>
        </p:nvSpPr>
        <p:spPr>
          <a:xfrm>
            <a:off x="221792" y="3584226"/>
            <a:ext cx="1464081" cy="398780"/>
          </a:xfrm>
          <a:prstGeom prst="rect">
            <a:avLst/>
          </a:prstGeom>
          <a:noFill/>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研究方法</a:t>
            </a:r>
          </a:p>
        </p:txBody>
      </p:sp>
      <p:sp>
        <p:nvSpPr>
          <p:cNvPr id="33" name="文本框 32"/>
          <p:cNvSpPr txBox="1"/>
          <p:nvPr>
            <p:custDataLst>
              <p:tags r:id="rId10"/>
            </p:custDataLst>
          </p:nvPr>
        </p:nvSpPr>
        <p:spPr>
          <a:xfrm>
            <a:off x="221792" y="4287806"/>
            <a:ext cx="1464081" cy="398780"/>
          </a:xfrm>
          <a:prstGeom prst="rect">
            <a:avLst/>
          </a:prstGeom>
          <a:noFill/>
        </p:spPr>
        <p:txBody>
          <a:bodyPr wrap="square" rtlCol="0">
            <a:spAutoFit/>
          </a:bodyPr>
          <a:lstStyle/>
          <a:p>
            <a:pPr algn="dist"/>
            <a:r>
              <a:rPr lang="zh-CN" altLang="en-US" sz="2000" b="1" dirty="0">
                <a:solidFill>
                  <a:srgbClr val="580C6E"/>
                </a:solidFill>
                <a:latin typeface="思源黑体 CN Bold" panose="020B0800000000000000" pitchFamily="34" charset="-122"/>
                <a:ea typeface="思源黑体 CN Bold" panose="020B0800000000000000" pitchFamily="34" charset="-122"/>
              </a:rPr>
              <a:t>预期成果</a:t>
            </a:r>
          </a:p>
        </p:txBody>
      </p:sp>
      <p:grpSp>
        <p:nvGrpSpPr>
          <p:cNvPr id="14" name="组合 13"/>
          <p:cNvGrpSpPr/>
          <p:nvPr userDrawn="1"/>
        </p:nvGrpSpPr>
        <p:grpSpPr>
          <a:xfrm>
            <a:off x="2335530" y="590233"/>
            <a:ext cx="9367520" cy="7999730"/>
            <a:chOff x="9348" y="5552"/>
            <a:chExt cx="14752" cy="12598"/>
          </a:xfrm>
        </p:grpSpPr>
        <p:sp>
          <p:nvSpPr>
            <p:cNvPr id="5" name="矩形: 圆角 52"/>
            <p:cNvSpPr/>
            <p:nvPr/>
          </p:nvSpPr>
          <p:spPr>
            <a:xfrm>
              <a:off x="9348" y="5552"/>
              <a:ext cx="14752" cy="5066"/>
            </a:xfrm>
            <a:prstGeom prst="roundRect">
              <a:avLst>
                <a:gd name="adj" fmla="val 8717"/>
              </a:avLst>
            </a:prstGeom>
            <a:solidFill>
              <a:sysClr val="window" lastClr="FFFFFF"/>
            </a:solidFill>
            <a:ln w="6350" cap="flat" cmpd="sng" algn="ctr">
              <a:solidFill>
                <a:srgbClr val="E7E6E6">
                  <a:lumMod val="75000"/>
                </a:srgbClr>
              </a:solidFill>
              <a:prstDash val="solid"/>
              <a:miter lim="800000"/>
            </a:ln>
            <a:effectLst>
              <a:outerShdw blurRad="1270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 name="椭圆 56"/>
            <p:cNvSpPr/>
            <p:nvPr/>
          </p:nvSpPr>
          <p:spPr>
            <a:xfrm>
              <a:off x="9573" y="5720"/>
              <a:ext cx="1225" cy="1225"/>
            </a:xfrm>
            <a:prstGeom prst="ellipse">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Docer Falling Dust PPT demo 13"/>
            <p:cNvSpPr txBox="1"/>
            <p:nvPr/>
          </p:nvSpPr>
          <p:spPr>
            <a:xfrm>
              <a:off x="10926" y="6224"/>
              <a:ext cx="12877" cy="11926"/>
            </a:xfrm>
            <a:prstGeom prst="rect">
              <a:avLst/>
            </a:prstGeom>
            <a:noFill/>
          </p:spPr>
          <p:txBody>
            <a:bodyPr wrap="square" lIns="94002" tIns="47001" rIns="94002" bIns="47001" rtlCol="0">
              <a:noAutofit/>
            </a:bodyPr>
            <a:lstStyle/>
            <a:p>
              <a:pPr marL="0" indent="0" algn="l">
                <a:lnSpc>
                  <a:spcPct val="150000"/>
                </a:lnSpc>
                <a:spcBef>
                  <a:spcPts val="0"/>
                </a:spcBef>
                <a:spcAft>
                  <a:spcPts val="0"/>
                </a:spcAft>
                <a:buNone/>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任务管理组件的成功集成：</a:t>
              </a:r>
              <a:r>
                <a:rPr lang="zh-CN" altLang="en-US" dirty="0">
                  <a:solidFill>
                    <a:srgbClr val="595959"/>
                  </a:solidFill>
                  <a:latin typeface="微软雅黑" panose="020B0503020204020204" pitchFamily="34" charset="-122"/>
                  <a:ea typeface="微软雅黑" panose="020B0503020204020204" pitchFamily="34" charset="-122"/>
                  <a:cs typeface="+mn-ea"/>
                  <a:sym typeface="+mn-lt"/>
                </a:rPr>
                <a:t>确保在操作系统启动后，任务管理组件能够稳定运行，准确响应上层应用发起的各种任务管理系统调用请求，实现任务的高效创建、合理调度以及安全终止等功能。</a:t>
              </a:r>
            </a:p>
            <a:p>
              <a:pPr marL="0" indent="0" algn="l">
                <a:lnSpc>
                  <a:spcPct val="150000"/>
                </a:lnSpc>
                <a:spcBef>
                  <a:spcPts val="0"/>
                </a:spcBef>
                <a:spcAft>
                  <a:spcPts val="0"/>
                </a:spcAft>
                <a:buNone/>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调度算法的灵活应用：</a:t>
              </a:r>
              <a:r>
                <a:rPr lang="zh-CN" altLang="en-US" dirty="0">
                  <a:solidFill>
                    <a:srgbClr val="595959"/>
                  </a:solidFill>
                  <a:latin typeface="微软雅黑" panose="020B0503020204020204" pitchFamily="34" charset="-122"/>
                  <a:ea typeface="微软雅黑" panose="020B0503020204020204" pitchFamily="34" charset="-122"/>
                  <a:cs typeface="+mn-ea"/>
                  <a:sym typeface="+mn-lt"/>
                </a:rPr>
                <a:t>所实现的任务调度算法能够根据系统配置和实际任务需求灵活切换与调整，通过实际测试验证不同调度算法在相应场景下对提高任务执行效率、优化系统资源分配等方面的积极作用。</a:t>
              </a:r>
            </a:p>
          </p:txBody>
        </p:sp>
        <p:sp>
          <p:nvSpPr>
            <p:cNvPr id="8" name="Docer Falling Dust PPT demo 12"/>
            <p:cNvSpPr txBox="1"/>
            <p:nvPr/>
          </p:nvSpPr>
          <p:spPr>
            <a:xfrm>
              <a:off x="10926" y="5720"/>
              <a:ext cx="1896" cy="632"/>
            </a:xfrm>
            <a:prstGeom prst="rect">
              <a:avLst/>
            </a:prstGeom>
            <a:solidFill>
              <a:schemeClr val="bg1"/>
            </a:solidFill>
          </p:spPr>
          <p:txBody>
            <a:bodyPr wrap="none" lIns="94002" tIns="47001" rIns="94002" bIns="47001" rtlCol="0">
              <a:noAutofit/>
            </a:bodyPr>
            <a:lstStyle/>
            <a:p>
              <a:r>
                <a:rPr lang="zh-CN" altLang="en-US" sz="2200" b="1" dirty="0">
                  <a:solidFill>
                    <a:srgbClr val="703881"/>
                  </a:solidFill>
                  <a:latin typeface="微软雅黑" charset="0"/>
                  <a:ea typeface="微软雅黑" charset="0"/>
                  <a:cs typeface="微软雅黑" charset="0"/>
                  <a:sym typeface="+mn-lt"/>
                </a:rPr>
                <a:t>功能成果</a:t>
              </a:r>
              <a:endParaRPr lang="zh-CN" altLang="en-US" sz="2000" b="1">
                <a:latin typeface="微软雅黑" charset="0"/>
                <a:ea typeface="微软雅黑" charset="0"/>
                <a:cs typeface="微软雅黑" charset="0"/>
                <a:sym typeface="+mn-lt"/>
              </a:endParaRPr>
            </a:p>
          </p:txBody>
        </p:sp>
        <p:pic>
          <p:nvPicPr>
            <p:cNvPr id="67" name="图形 66" descr="文凭卷筒"/>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19" y="5904"/>
              <a:ext cx="931" cy="931"/>
            </a:xfrm>
            <a:prstGeom prst="rect">
              <a:avLst/>
            </a:prstGeom>
          </p:spPr>
        </p:pic>
      </p:grpSp>
      <p:grpSp>
        <p:nvGrpSpPr>
          <p:cNvPr id="16" name="组合 15"/>
          <p:cNvGrpSpPr/>
          <p:nvPr userDrawn="1"/>
        </p:nvGrpSpPr>
        <p:grpSpPr>
          <a:xfrm>
            <a:off x="2335530" y="3984562"/>
            <a:ext cx="9367520" cy="2651125"/>
            <a:chOff x="9202" y="7244"/>
            <a:chExt cx="14752" cy="4175"/>
          </a:xfrm>
        </p:grpSpPr>
        <p:sp>
          <p:nvSpPr>
            <p:cNvPr id="55" name="矩形: 圆角 54"/>
            <p:cNvSpPr/>
            <p:nvPr/>
          </p:nvSpPr>
          <p:spPr>
            <a:xfrm>
              <a:off x="9202" y="7244"/>
              <a:ext cx="14752" cy="4175"/>
            </a:xfrm>
            <a:prstGeom prst="roundRect">
              <a:avLst>
                <a:gd name="adj" fmla="val 8717"/>
              </a:avLst>
            </a:prstGeom>
            <a:solidFill>
              <a:sysClr val="window" lastClr="FFFFFF"/>
            </a:solidFill>
            <a:ln w="6350" cap="flat" cmpd="sng" algn="ctr">
              <a:solidFill>
                <a:srgbClr val="E7E6E6">
                  <a:lumMod val="75000"/>
                </a:srgbClr>
              </a:solidFill>
              <a:prstDash val="solid"/>
              <a:miter lim="800000"/>
            </a:ln>
            <a:effectLst>
              <a:outerShdw blurRad="1270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 name="椭圆 57"/>
            <p:cNvSpPr/>
            <p:nvPr/>
          </p:nvSpPr>
          <p:spPr>
            <a:xfrm>
              <a:off x="22432" y="7424"/>
              <a:ext cx="1225" cy="1225"/>
            </a:xfrm>
            <a:prstGeom prst="ellipse">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Docer Falling Dust PPT demo 13"/>
            <p:cNvSpPr txBox="1"/>
            <p:nvPr/>
          </p:nvSpPr>
          <p:spPr>
            <a:xfrm>
              <a:off x="9427" y="7977"/>
              <a:ext cx="13005" cy="3292"/>
            </a:xfrm>
            <a:prstGeom prst="rect">
              <a:avLst/>
            </a:prstGeom>
            <a:noFill/>
          </p:spPr>
          <p:txBody>
            <a:bodyPr wrap="square" lIns="94002" tIns="47001" rIns="94002" bIns="47001" rtlCol="0">
              <a:noAutofit/>
            </a:bodyPr>
            <a:lstStyle/>
            <a:p>
              <a:pPr marL="0" indent="0" algn="l">
                <a:lnSpc>
                  <a:spcPct val="150000"/>
                </a:lnSpc>
                <a:spcBef>
                  <a:spcPts val="0"/>
                </a:spcBef>
                <a:spcAft>
                  <a:spcPts val="0"/>
                </a:spcAft>
                <a:buNone/>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详细设计文档：</a:t>
              </a:r>
              <a:r>
                <a:rPr lang="zh-CN" altLang="en-US" dirty="0">
                  <a:solidFill>
                    <a:srgbClr val="595959"/>
                  </a:solidFill>
                  <a:latin typeface="微软雅黑" panose="020B0503020204020204" pitchFamily="34" charset="-122"/>
                  <a:ea typeface="微软雅黑" panose="020B0503020204020204" pitchFamily="34" charset="-122"/>
                  <a:cs typeface="+mn-ea"/>
                  <a:sym typeface="+mn-lt"/>
                </a:rPr>
                <a:t>撰写涵盖任务管理组件整体架构设计、各模块详细设计、系统调用接口使用说明以及与内核其他组件交互关系说明等内容的详细设计文档，为后续的维护及二次开发提供清晰、全面的参考资料。</a:t>
              </a:r>
            </a:p>
            <a:p>
              <a:pPr marL="0" indent="0" algn="l">
                <a:lnSpc>
                  <a:spcPct val="150000"/>
                </a:lnSpc>
                <a:spcBef>
                  <a:spcPts val="0"/>
                </a:spcBef>
                <a:spcAft>
                  <a:spcPts val="0"/>
                </a:spcAft>
                <a:buNone/>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高质量毕业论文：</a:t>
              </a:r>
              <a:r>
                <a:rPr lang="zh-CN" altLang="en-US" dirty="0">
                  <a:solidFill>
                    <a:srgbClr val="595959"/>
                  </a:solidFill>
                  <a:latin typeface="微软雅黑" panose="020B0503020204020204" pitchFamily="34" charset="-122"/>
                  <a:ea typeface="微软雅黑" panose="020B0503020204020204" pitchFamily="34" charset="-122"/>
                  <a:cs typeface="+mn-ea"/>
                  <a:sym typeface="+mn-lt"/>
                </a:rPr>
                <a:t>完成一篇结构合理、逻辑严谨、内容充实的毕业论文，深入阐述对操作系统宏内核任务管理组件设计与实现的系统性掌握。</a:t>
              </a:r>
            </a:p>
          </p:txBody>
        </p:sp>
        <p:sp>
          <p:nvSpPr>
            <p:cNvPr id="64" name="Docer Falling Dust PPT demo 12"/>
            <p:cNvSpPr txBox="1"/>
            <p:nvPr/>
          </p:nvSpPr>
          <p:spPr>
            <a:xfrm>
              <a:off x="20256" y="7495"/>
              <a:ext cx="1900" cy="632"/>
            </a:xfrm>
            <a:prstGeom prst="rect">
              <a:avLst/>
            </a:prstGeom>
            <a:solidFill>
              <a:schemeClr val="bg1"/>
            </a:solidFill>
          </p:spPr>
          <p:txBody>
            <a:bodyPr wrap="none" lIns="94002" tIns="47001" rIns="94002" bIns="47001" rtlCol="0">
              <a:noAutofit/>
            </a:bodyPr>
            <a:lstStyle/>
            <a:p>
              <a:r>
                <a:rPr lang="zh-CN" altLang="en-US" sz="2200" b="1" dirty="0">
                  <a:solidFill>
                    <a:srgbClr val="703881"/>
                  </a:solidFill>
                  <a:latin typeface="微软雅黑" charset="0"/>
                  <a:ea typeface="微软雅黑" charset="0"/>
                  <a:cs typeface="微软雅黑" charset="0"/>
                  <a:sym typeface="+mn-lt"/>
                </a:rPr>
                <a:t>文档成果</a:t>
              </a:r>
              <a:endParaRPr lang="zh-CN" altLang="en-US" sz="2000" b="1">
                <a:latin typeface="微软雅黑" charset="0"/>
                <a:ea typeface="微软雅黑" charset="0"/>
                <a:cs typeface="微软雅黑" charset="0"/>
                <a:sym typeface="+mn-lt"/>
              </a:endParaRPr>
            </a:p>
          </p:txBody>
        </p:sp>
        <p:pic>
          <p:nvPicPr>
            <p:cNvPr id="66" name="图形 65" descr="毕业帽"/>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588" y="7555"/>
              <a:ext cx="967" cy="967"/>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748" y="-15896"/>
            <a:ext cx="12227495" cy="6873896"/>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 name="组合 108"/>
          <p:cNvGrpSpPr/>
          <p:nvPr/>
        </p:nvGrpSpPr>
        <p:grpSpPr>
          <a:xfrm>
            <a:off x="9550515" y="287953"/>
            <a:ext cx="2246965" cy="691351"/>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977223" y="232793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dirty="0">
                <a:solidFill>
                  <a:prstClr val="white"/>
                </a:solidFill>
                <a:latin typeface="+mn-ea"/>
                <a:cs typeface="+mj-cs"/>
              </a:rPr>
              <a:t>0</a:t>
            </a:r>
            <a:r>
              <a:rPr lang="en-US" altLang="zh-CN" sz="6600" b="1" dirty="0">
                <a:solidFill>
                  <a:prstClr val="white"/>
                </a:solidFill>
                <a:latin typeface="+mn-ea"/>
                <a:cs typeface="Arial" panose="020B0604020202090204" pitchFamily="34" charset="0"/>
              </a:rPr>
              <a:t>5</a:t>
            </a:r>
            <a:r>
              <a:rPr lang="en-US" altLang="zh-CN" sz="6600" b="1" dirty="0">
                <a:solidFill>
                  <a:prstClr val="white"/>
                </a:solidFill>
                <a:latin typeface="+mn-ea"/>
                <a:cs typeface="+mj-cs"/>
              </a:rPr>
              <a:t>   已开展工作</a:t>
            </a:r>
            <a:endParaRPr lang="en-US" altLang="zh-CN" dirty="0">
              <a:latin typeface="+mn-ea"/>
              <a:cs typeface="+mj-cs"/>
            </a:endParaRPr>
          </a:p>
        </p:txBody>
      </p:sp>
      <p:grpSp>
        <p:nvGrpSpPr>
          <p:cNvPr id="34" name="图形 10"/>
          <p:cNvGrpSpPr/>
          <p:nvPr/>
        </p:nvGrpSpPr>
        <p:grpSpPr>
          <a:xfrm rot="1911398" flipH="1">
            <a:off x="-6739926" y="718486"/>
            <a:ext cx="18785954" cy="9463205"/>
            <a:chOff x="1364551" y="1662116"/>
            <a:chExt cx="9464325" cy="3530151"/>
          </a:xfrm>
          <a:noFill/>
        </p:grpSpPr>
        <p:sp>
          <p:nvSpPr>
            <p:cNvPr id="35" name="任意多边形: 形状 34"/>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0" name="任意多边形: 形状 59"/>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1" name="任意多边形: 形状 60"/>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2" name="任意多边形: 形状 61"/>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3" name="任意多边形: 形状 62"/>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4" name="任意多边形: 形状 63"/>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5" name="任意多边形: 形状 64"/>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6" name="任意多边形: 形状 65"/>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7" name="任意多边形: 形状 66"/>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8" name="任意多边形: 形状 67"/>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9" name="任意多边形: 形状 68"/>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0" name="任意多边形: 形状 69"/>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1" name="任意多边形: 形状 70"/>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2" name="任意多边形: 形状 71"/>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3" name="任意多边形: 形状 72"/>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4" name="任意多边形: 形状 73"/>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5" name="任意多边形: 形状 74"/>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6" name="任意多边形: 形状 75"/>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7" name="任意多边形: 形状 76"/>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8" name="任意多边形: 形状 77"/>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9" name="任意多边形: 形状 78"/>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0" name="任意多边形: 形状 79"/>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1" name="任意多边形: 形状 80"/>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custDataLst>
              <p:tags r:id="rId1"/>
            </p:custDataLst>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2"/>
            </p:custDataLst>
          </p:nvPr>
        </p:nvPicPr>
        <p:blipFill>
          <a:blip r:embed="rId15" cstate="print">
            <a:lum bright="70000" contrast="-70000"/>
            <a:extLst>
              <a:ext uri="{BEBA8EAE-BF5A-486C-A8C5-ECC9F3942E4B}">
                <a14:imgProps xmlns:a14="http://schemas.microsoft.com/office/drawing/2010/main">
                  <a14:imgLayer r:embed="rId16">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6" name="文本框 5"/>
          <p:cNvSpPr txBox="1"/>
          <p:nvPr>
            <p:custDataLst>
              <p:tags r:id="rId3"/>
            </p:custDataLst>
          </p:nvPr>
        </p:nvSpPr>
        <p:spPr>
          <a:xfrm>
            <a:off x="221792" y="2164037"/>
            <a:ext cx="1464081" cy="411809"/>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研究背景</a:t>
            </a:r>
          </a:p>
        </p:txBody>
      </p:sp>
      <p:sp>
        <p:nvSpPr>
          <p:cNvPr id="33" name="文本框 32"/>
          <p:cNvSpPr txBox="1"/>
          <p:nvPr>
            <p:custDataLst>
              <p:tags r:id="rId4"/>
            </p:custDataLst>
          </p:nvPr>
        </p:nvSpPr>
        <p:spPr>
          <a:xfrm>
            <a:off x="221792" y="428780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预期结果</a:t>
            </a:r>
          </a:p>
        </p:txBody>
      </p:sp>
      <p:cxnSp>
        <p:nvCxnSpPr>
          <p:cNvPr id="11" name="直接连接符 10"/>
          <p:cNvCxnSpPr/>
          <p:nvPr>
            <p:custDataLst>
              <p:tags r:id="rId5"/>
            </p:custDataLst>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6"/>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进度安排</a:t>
            </a:r>
          </a:p>
        </p:txBody>
      </p:sp>
      <p:sp>
        <p:nvSpPr>
          <p:cNvPr id="13" name="矩形: 圆角 28"/>
          <p:cNvSpPr/>
          <p:nvPr>
            <p:custDataLst>
              <p:tags r:id="rId7"/>
            </p:custDataLst>
          </p:nvPr>
        </p:nvSpPr>
        <p:spPr>
          <a:xfrm>
            <a:off x="138044" y="4965602"/>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8"/>
            </p:custDataLst>
          </p:nvPr>
        </p:nvSpPr>
        <p:spPr>
          <a:xfrm>
            <a:off x="221792" y="2880646"/>
            <a:ext cx="1464081" cy="398780"/>
          </a:xfrm>
          <a:prstGeom prst="rect">
            <a:avLst/>
          </a:prstGeom>
          <a:noFill/>
          <a:extLst>
            <a:ext uri="{909E8E84-426E-40DD-AFC4-6F175D3DCCD1}">
              <a14:hiddenFill xmlns:a14="http://schemas.microsoft.com/office/drawing/2010/main">
                <a:solidFill>
                  <a:srgbClr val="580C6E"/>
                </a:solidFill>
              </a14:hiddenFill>
            </a:ext>
          </a:extLst>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研究目标</a:t>
            </a:r>
          </a:p>
        </p:txBody>
      </p:sp>
      <p:sp>
        <p:nvSpPr>
          <p:cNvPr id="53" name="矩形: 圆角 52"/>
          <p:cNvSpPr/>
          <p:nvPr>
            <p:custDataLst>
              <p:tags r:id="rId9"/>
            </p:custDataLst>
          </p:nvPr>
        </p:nvSpPr>
        <p:spPr>
          <a:xfrm>
            <a:off x="2592705" y="338455"/>
            <a:ext cx="8837930" cy="6219190"/>
          </a:xfrm>
          <a:prstGeom prst="roundRect">
            <a:avLst>
              <a:gd name="adj" fmla="val 8717"/>
            </a:avLst>
          </a:prstGeom>
          <a:solidFill>
            <a:sysClr val="window" lastClr="FFFFFF"/>
          </a:solidFill>
          <a:ln w="6350" cap="flat" cmpd="sng" algn="ctr">
            <a:solidFill>
              <a:srgbClr val="E7E6E6">
                <a:lumMod val="75000"/>
              </a:srgbClr>
            </a:solidFill>
            <a:prstDash val="solid"/>
            <a:miter lim="800000"/>
          </a:ln>
          <a:effectLst>
            <a:outerShdw blurRad="1270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4"/>
          <p:cNvSpPr>
            <a:spLocks noChangeArrowheads="1"/>
          </p:cNvSpPr>
          <p:nvPr>
            <p:custDataLst>
              <p:tags r:id="rId10"/>
            </p:custDataLst>
          </p:nvPr>
        </p:nvSpPr>
        <p:spPr bwMode="auto">
          <a:xfrm>
            <a:off x="2930247" y="741680"/>
            <a:ext cx="8162925" cy="388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defTabSz="1216025">
              <a:defRPr>
                <a:solidFill>
                  <a:schemeClr val="tx1"/>
                </a:solidFill>
                <a:latin typeface="Calibri" panose="020F0502020204030204" pitchFamily="34" charset="0"/>
                <a:ea typeface="宋体" pitchFamily="2" charset="-122"/>
              </a:defRPr>
            </a:lvl1pPr>
            <a:lvl2pPr marL="742950" indent="-285750" defTabSz="1216025">
              <a:defRPr>
                <a:solidFill>
                  <a:schemeClr val="tx1"/>
                </a:solidFill>
                <a:latin typeface="Calibri" panose="020F0502020204030204" pitchFamily="34" charset="0"/>
                <a:ea typeface="宋体" pitchFamily="2" charset="-122"/>
              </a:defRPr>
            </a:lvl2pPr>
            <a:lvl3pPr marL="1143000" indent="-228600" defTabSz="1216025">
              <a:defRPr>
                <a:solidFill>
                  <a:schemeClr val="tx1"/>
                </a:solidFill>
                <a:latin typeface="Calibri" panose="020F0502020204030204" pitchFamily="34" charset="0"/>
                <a:ea typeface="宋体" pitchFamily="2" charset="-122"/>
              </a:defRPr>
            </a:lvl3pPr>
            <a:lvl4pPr marL="1600200" indent="-228600" defTabSz="1216025">
              <a:defRPr>
                <a:solidFill>
                  <a:schemeClr val="tx1"/>
                </a:solidFill>
                <a:latin typeface="Calibri" panose="020F0502020204030204" pitchFamily="34" charset="0"/>
                <a:ea typeface="宋体" pitchFamily="2" charset="-122"/>
              </a:defRPr>
            </a:lvl4pPr>
            <a:lvl5pPr marL="2057400" indent="-228600" defTabSz="1216025">
              <a:defRPr>
                <a:solidFill>
                  <a:schemeClr val="tx1"/>
                </a:solidFill>
                <a:latin typeface="Calibri" panose="020F0502020204030204" pitchFamily="34" charset="0"/>
                <a:ea typeface="宋体"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marL="285750" indent="-285750" eaLnBrk="1" hangingPunct="1">
              <a:lnSpc>
                <a:spcPct val="120000"/>
              </a:lnSpc>
              <a:spcBef>
                <a:spcPct val="20000"/>
              </a:spcBef>
              <a:buFont typeface="Arial" panose="020B0604020202090204" pitchFamily="34" charset="0"/>
              <a:buChar char="•"/>
            </a:pPr>
            <a:r>
              <a:rPr lang="zh-CN" altLang="en-US" b="1" dirty="0">
                <a:solidFill>
                  <a:srgbClr val="7030A0"/>
                </a:solidFill>
                <a:latin typeface="微软雅黑" charset="0"/>
                <a:ea typeface="微软雅黑" charset="0"/>
                <a:cs typeface="微软雅黑" charset="0"/>
                <a:sym typeface="字魂58号-创中黑" panose="00000500000000000000" pitchFamily="2" charset="-122"/>
              </a:rPr>
              <a:t>知识储备与练习：</a:t>
            </a:r>
          </a:p>
          <a:p>
            <a:pPr marL="742950" lvl="1" indent="-285750" eaLnBrk="1" hangingPunct="1">
              <a:lnSpc>
                <a:spcPct val="120000"/>
              </a:lnSpc>
              <a:spcBef>
                <a:spcPct val="20000"/>
              </a:spcBef>
              <a:buFont typeface="Arial" panose="020B0604020202090204" pitchFamily="34" charset="0"/>
              <a:buChar char="•"/>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系统学习操作系统宏内核的基础理论知识，包括组件化相关论文、已有架构、任务管理的基本原理以及常见的调度算法等内容。</a:t>
            </a:r>
          </a:p>
          <a:p>
            <a:pPr marL="742950" lvl="1" indent="-285750" eaLnBrk="1" hangingPunct="1">
              <a:lnSpc>
                <a:spcPct val="120000"/>
              </a:lnSpc>
              <a:spcBef>
                <a:spcPct val="20000"/>
              </a:spcBef>
              <a:buFont typeface="Arial" panose="020B0604020202090204" pitchFamily="34" charset="0"/>
              <a:buChar char="•"/>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学习了解开源操作系统训练营的组件化操作系统组织架构方式，完成了训练营相关习题，对组件化宏内核的基座实现有了较全面的了解。</a:t>
            </a:r>
            <a:r>
              <a:rPr lang="zh-CN" altLang="en-US" sz="1400" dirty="0">
                <a:solidFill>
                  <a:srgbClr val="595959"/>
                </a:solidFill>
                <a:latin typeface="微软雅黑" charset="0"/>
                <a:ea typeface="微软雅黑" charset="0"/>
                <a:cs typeface="微软雅黑" charset="0"/>
                <a:sym typeface="字魂58号-创中黑" panose="00000500000000000000" pitchFamily="2" charset="-122"/>
              </a:rPr>
              <a:t>https://github.com/y3none/oscamp/tree/exercise</a:t>
            </a:r>
          </a:p>
          <a:p>
            <a:pPr marL="285750" indent="-285750" eaLnBrk="1" hangingPunct="1">
              <a:lnSpc>
                <a:spcPct val="120000"/>
              </a:lnSpc>
              <a:spcBef>
                <a:spcPct val="20000"/>
              </a:spcBef>
              <a:buFont typeface="Arial" panose="020B0604020202090204" pitchFamily="34" charset="0"/>
              <a:buChar char="•"/>
            </a:pPr>
            <a:r>
              <a:rPr lang="zh-CN" altLang="en-US" b="1" dirty="0">
                <a:solidFill>
                  <a:srgbClr val="7030A0"/>
                </a:solidFill>
                <a:latin typeface="微软雅黑" charset="0"/>
                <a:ea typeface="微软雅黑" charset="0"/>
                <a:cs typeface="微软雅黑" charset="0"/>
                <a:sym typeface="字魂58号-创中黑" panose="00000500000000000000" pitchFamily="2" charset="-122"/>
              </a:rPr>
              <a:t>技术选型与可行性分析：</a:t>
            </a:r>
          </a:p>
          <a:p>
            <a:pPr marL="742950" lvl="1" indent="-285750" eaLnBrk="1" hangingPunct="1">
              <a:lnSpc>
                <a:spcPct val="120000"/>
              </a:lnSpc>
              <a:spcBef>
                <a:spcPct val="20000"/>
              </a:spcBef>
              <a:buFont typeface="Arial" panose="020B0604020202090204" pitchFamily="34" charset="0"/>
              <a:buChar char="•"/>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基于对</a:t>
            </a:r>
            <a:r>
              <a:rPr lang="en-US" altLang="zh-CN" dirty="0">
                <a:solidFill>
                  <a:srgbClr val="595959"/>
                </a:solidFill>
                <a:latin typeface="微软雅黑" charset="0"/>
                <a:ea typeface="微软雅黑" charset="0"/>
                <a:cs typeface="微软雅黑" charset="0"/>
                <a:sym typeface="字魂58号-创中黑" panose="00000500000000000000" pitchFamily="2" charset="-122"/>
              </a:rPr>
              <a:t> Rust </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语言特性的深入学习和实践尝试，分析了其在实现操作系统宏内核任务管理组件方面的技术可行性。</a:t>
            </a:r>
          </a:p>
          <a:p>
            <a:pPr marL="742950" lvl="1" indent="-285750" eaLnBrk="1" hangingPunct="1">
              <a:lnSpc>
                <a:spcPct val="120000"/>
              </a:lnSpc>
              <a:spcBef>
                <a:spcPct val="20000"/>
              </a:spcBef>
              <a:buFont typeface="Arial" panose="020B0604020202090204" pitchFamily="34" charset="0"/>
              <a:buChar char="•"/>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通过对现有版本的宏内核的研究与运行，确保了在此基础上完成任务管理组件的能力。</a:t>
            </a:r>
          </a:p>
          <a:p>
            <a:pPr marL="285750" indent="-285750" eaLnBrk="1" hangingPunct="1">
              <a:lnSpc>
                <a:spcPct val="120000"/>
              </a:lnSpc>
              <a:spcBef>
                <a:spcPct val="20000"/>
              </a:spcBef>
              <a:buFont typeface="Arial" panose="020B0604020202090204" pitchFamily="34" charset="0"/>
              <a:buChar char="•"/>
            </a:pPr>
            <a:r>
              <a:rPr lang="zh-CN" altLang="en-US" b="1" dirty="0">
                <a:solidFill>
                  <a:srgbClr val="7030A0"/>
                </a:solidFill>
                <a:latin typeface="微软雅黑" charset="0"/>
                <a:ea typeface="微软雅黑" charset="0"/>
                <a:cs typeface="微软雅黑" charset="0"/>
                <a:sym typeface="字魂58号-创中黑" panose="00000500000000000000" pitchFamily="2" charset="-122"/>
              </a:rPr>
              <a:t>框架构思与计划制定：</a:t>
            </a:r>
          </a:p>
          <a:p>
            <a:pPr marL="742950" lvl="1" indent="-285750" eaLnBrk="1" hangingPunct="1">
              <a:lnSpc>
                <a:spcPct val="120000"/>
              </a:lnSpc>
              <a:spcBef>
                <a:spcPct val="20000"/>
              </a:spcBef>
              <a:buFont typeface="Arial" panose="020B0604020202090204" pitchFamily="34" charset="0"/>
              <a:buChar char="•"/>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初步研读了目前已有任务管理系统调用的整体框架结构，明确了各主要模块的大致功能和相互关系。</a:t>
            </a:r>
          </a:p>
          <a:p>
            <a:pPr marL="742950" lvl="1" indent="-285750" eaLnBrk="1" hangingPunct="1">
              <a:lnSpc>
                <a:spcPct val="120000"/>
              </a:lnSpc>
              <a:spcBef>
                <a:spcPct val="20000"/>
              </a:spcBef>
              <a:buFont typeface="Arial" panose="020B0604020202090204" pitchFamily="34" charset="0"/>
              <a:buChar char="•"/>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按照学校毕业设计的时间要求，制定了初步的进度计划，为后续的正式开发工作做好了前期准备。</a:t>
            </a:r>
          </a:p>
        </p:txBody>
      </p:sp>
      <p:sp>
        <p:nvSpPr>
          <p:cNvPr id="7" name="文本框 6"/>
          <p:cNvSpPr txBox="1"/>
          <p:nvPr>
            <p:custDataLst>
              <p:tags r:id="rId11"/>
            </p:custDataLst>
          </p:nvPr>
        </p:nvSpPr>
        <p:spPr>
          <a:xfrm>
            <a:off x="221792" y="3584226"/>
            <a:ext cx="1464081" cy="398780"/>
          </a:xfrm>
          <a:prstGeom prst="rect">
            <a:avLst/>
          </a:prstGeom>
          <a:noFill/>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研究方法</a:t>
            </a:r>
          </a:p>
        </p:txBody>
      </p:sp>
      <p:sp>
        <p:nvSpPr>
          <p:cNvPr id="9" name="文本框 8"/>
          <p:cNvSpPr txBox="1"/>
          <p:nvPr>
            <p:custDataLst>
              <p:tags r:id="rId12"/>
            </p:custDataLst>
          </p:nvPr>
        </p:nvSpPr>
        <p:spPr>
          <a:xfrm>
            <a:off x="221792" y="4991386"/>
            <a:ext cx="1464081" cy="398780"/>
          </a:xfrm>
          <a:prstGeom prst="rect">
            <a:avLst/>
          </a:prstGeom>
          <a:noFill/>
        </p:spPr>
        <p:txBody>
          <a:bodyPr wrap="square" rtlCol="0">
            <a:spAutoFit/>
          </a:bodyPr>
          <a:lstStyle/>
          <a:p>
            <a:pPr algn="dist"/>
            <a:r>
              <a:rPr lang="zh-CN" altLang="en-US" sz="2000" b="1" dirty="0">
                <a:solidFill>
                  <a:srgbClr val="580C6E"/>
                </a:solidFill>
                <a:latin typeface="思源黑体 CN Bold" panose="020B0800000000000000" pitchFamily="34" charset="-122"/>
                <a:ea typeface="思源黑体 CN Bold" panose="020B0800000000000000" pitchFamily="34" charset="-122"/>
              </a:rPr>
              <a:t>当前工作</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748" y="-15896"/>
            <a:ext cx="12227495" cy="6873896"/>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 name="组合 108"/>
          <p:cNvGrpSpPr/>
          <p:nvPr/>
        </p:nvGrpSpPr>
        <p:grpSpPr>
          <a:xfrm>
            <a:off x="9550515" y="287953"/>
            <a:ext cx="2246965" cy="691351"/>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977223" y="232793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dirty="0">
                <a:solidFill>
                  <a:prstClr val="white"/>
                </a:solidFill>
                <a:latin typeface="+mn-ea"/>
                <a:cs typeface="+mj-cs"/>
              </a:rPr>
              <a:t>0</a:t>
            </a:r>
            <a:r>
              <a:rPr lang="en-US" altLang="zh-CN" sz="6600" b="1" dirty="0">
                <a:solidFill>
                  <a:prstClr val="white"/>
                </a:solidFill>
                <a:latin typeface="+mn-ea"/>
                <a:cs typeface="Arial" panose="020B0604020202090204" pitchFamily="34" charset="0"/>
              </a:rPr>
              <a:t>6</a:t>
            </a:r>
            <a:r>
              <a:rPr lang="en-US" altLang="zh-CN" sz="6600" b="1" dirty="0">
                <a:solidFill>
                  <a:prstClr val="white"/>
                </a:solidFill>
                <a:latin typeface="+mn-ea"/>
                <a:cs typeface="+mj-cs"/>
              </a:rPr>
              <a:t>   进度安排</a:t>
            </a:r>
            <a:endParaRPr lang="en-US" altLang="zh-CN" dirty="0">
              <a:latin typeface="+mn-ea"/>
              <a:cs typeface="+mj-cs"/>
            </a:endParaRPr>
          </a:p>
        </p:txBody>
      </p:sp>
      <p:grpSp>
        <p:nvGrpSpPr>
          <p:cNvPr id="34" name="图形 10"/>
          <p:cNvGrpSpPr/>
          <p:nvPr/>
        </p:nvGrpSpPr>
        <p:grpSpPr>
          <a:xfrm rot="1911398" flipH="1">
            <a:off x="-6739926" y="718486"/>
            <a:ext cx="18785954" cy="9463205"/>
            <a:chOff x="1364551" y="1662116"/>
            <a:chExt cx="9464325" cy="3530151"/>
          </a:xfrm>
          <a:noFill/>
        </p:grpSpPr>
        <p:sp>
          <p:nvSpPr>
            <p:cNvPr id="35" name="任意多边形: 形状 34"/>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0" name="任意多边形: 形状 59"/>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1" name="任意多边形: 形状 60"/>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2" name="任意多边形: 形状 61"/>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3" name="任意多边形: 形状 62"/>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4" name="任意多边形: 形状 63"/>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5" name="任意多边形: 形状 64"/>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6" name="任意多边形: 形状 65"/>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7" name="任意多边形: 形状 66"/>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8" name="任意多边形: 形状 67"/>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9" name="任意多边形: 形状 68"/>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0" name="任意多边形: 形状 69"/>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1" name="任意多边形: 形状 70"/>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2" name="任意多边形: 形状 71"/>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3" name="任意多边形: 形状 72"/>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4" name="任意多边形: 形状 73"/>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5" name="任意多边形: 形状 74"/>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6" name="任意多边形: 形状 75"/>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7" name="任意多边形: 形状 76"/>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8" name="任意多边形: 形状 77"/>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9" name="任意多边形: 形状 78"/>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0" name="任意多边形: 形状 79"/>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1" name="任意多边形: 形状 80"/>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custDataLst>
              <p:tags r:id="rId1"/>
            </p:custDataLst>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2"/>
            </p:custDataLst>
          </p:nvPr>
        </p:nvPicPr>
        <p:blipFill>
          <a:blip r:embed="rId13" cstate="print">
            <a:lum bright="70000" contrast="-70000"/>
            <a:extLst>
              <a:ext uri="{BEBA8EAE-BF5A-486C-A8C5-ECC9F3942E4B}">
                <a14:imgProps xmlns:a14="http://schemas.microsoft.com/office/drawing/2010/main">
                  <a14:imgLayer r:embed="rId1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6" name="文本框 5"/>
          <p:cNvSpPr txBox="1"/>
          <p:nvPr>
            <p:custDataLst>
              <p:tags r:id="rId3"/>
            </p:custDataLst>
          </p:nvPr>
        </p:nvSpPr>
        <p:spPr>
          <a:xfrm>
            <a:off x="221792" y="2164037"/>
            <a:ext cx="1464081" cy="411809"/>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研究背景</a:t>
            </a:r>
          </a:p>
        </p:txBody>
      </p:sp>
      <p:sp>
        <p:nvSpPr>
          <p:cNvPr id="33" name="文本框 32"/>
          <p:cNvSpPr txBox="1"/>
          <p:nvPr>
            <p:custDataLst>
              <p:tags r:id="rId4"/>
            </p:custDataLst>
          </p:nvPr>
        </p:nvSpPr>
        <p:spPr>
          <a:xfrm>
            <a:off x="221792" y="428780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预期结果</a:t>
            </a:r>
          </a:p>
        </p:txBody>
      </p:sp>
      <p:cxnSp>
        <p:nvCxnSpPr>
          <p:cNvPr id="11" name="直接连接符 10"/>
          <p:cNvCxnSpPr/>
          <p:nvPr>
            <p:custDataLst>
              <p:tags r:id="rId5"/>
            </p:custDataLst>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矩形: 圆角 28"/>
          <p:cNvSpPr/>
          <p:nvPr>
            <p:custDataLst>
              <p:tags r:id="rId6"/>
            </p:custDataLst>
          </p:nvPr>
        </p:nvSpPr>
        <p:spPr>
          <a:xfrm>
            <a:off x="153468" y="5669261"/>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7"/>
            </p:custDataLst>
          </p:nvPr>
        </p:nvSpPr>
        <p:spPr>
          <a:xfrm>
            <a:off x="221792" y="2880646"/>
            <a:ext cx="1464081" cy="398780"/>
          </a:xfrm>
          <a:prstGeom prst="rect">
            <a:avLst/>
          </a:prstGeom>
          <a:noFill/>
          <a:extLst>
            <a:ext uri="{909E8E84-426E-40DD-AFC4-6F175D3DCCD1}">
              <a14:hiddenFill xmlns:a14="http://schemas.microsoft.com/office/drawing/2010/main">
                <a:solidFill>
                  <a:srgbClr val="580C6E"/>
                </a:solidFill>
              </a14:hiddenFill>
            </a:ext>
          </a:extLst>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研究目标</a:t>
            </a:r>
          </a:p>
        </p:txBody>
      </p:sp>
      <p:sp>
        <p:nvSpPr>
          <p:cNvPr id="7" name="文本框 6"/>
          <p:cNvSpPr txBox="1"/>
          <p:nvPr>
            <p:custDataLst>
              <p:tags r:id="rId8"/>
            </p:custDataLst>
          </p:nvPr>
        </p:nvSpPr>
        <p:spPr>
          <a:xfrm>
            <a:off x="221792" y="3584226"/>
            <a:ext cx="1464081" cy="398780"/>
          </a:xfrm>
          <a:prstGeom prst="rect">
            <a:avLst/>
          </a:prstGeom>
          <a:noFill/>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研究方法</a:t>
            </a:r>
          </a:p>
        </p:txBody>
      </p:sp>
      <p:sp>
        <p:nvSpPr>
          <p:cNvPr id="9" name="文本框 8"/>
          <p:cNvSpPr txBox="1"/>
          <p:nvPr>
            <p:custDataLst>
              <p:tags r:id="rId9"/>
            </p:custDataLst>
          </p:nvPr>
        </p:nvSpPr>
        <p:spPr>
          <a:xfrm>
            <a:off x="221792" y="4991386"/>
            <a:ext cx="1464081" cy="398780"/>
          </a:xfrm>
          <a:prstGeom prst="rect">
            <a:avLst/>
          </a:prstGeom>
          <a:noFill/>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当前工作</a:t>
            </a:r>
          </a:p>
        </p:txBody>
      </p:sp>
      <p:sp>
        <p:nvSpPr>
          <p:cNvPr id="12" name="文本框 11"/>
          <p:cNvSpPr txBox="1"/>
          <p:nvPr>
            <p:custDataLst>
              <p:tags r:id="rId10"/>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rgbClr val="703881"/>
                </a:solidFill>
                <a:latin typeface="思源黑体 CN Bold" panose="020B0800000000000000" pitchFamily="34" charset="-122"/>
                <a:ea typeface="思源黑体 CN Bold" panose="020B0800000000000000" pitchFamily="34" charset="-122"/>
              </a:rPr>
              <a:t>进度安排</a:t>
            </a:r>
          </a:p>
        </p:txBody>
      </p:sp>
      <p:graphicFrame>
        <p:nvGraphicFramePr>
          <p:cNvPr id="3" name="表格 2"/>
          <p:cNvGraphicFramePr/>
          <p:nvPr/>
        </p:nvGraphicFramePr>
        <p:xfrm>
          <a:off x="3093720" y="839153"/>
          <a:ext cx="7867650" cy="5284470"/>
        </p:xfrm>
        <a:graphic>
          <a:graphicData uri="http://schemas.openxmlformats.org/drawingml/2006/table">
            <a:tbl>
              <a:tblPr firstRow="1" bandRow="1">
                <a:tableStyleId>{5940675A-B579-460E-94D1-54222C63F5DA}</a:tableStyleId>
              </a:tblPr>
              <a:tblGrid>
                <a:gridCol w="859155">
                  <a:extLst>
                    <a:ext uri="{9D8B030D-6E8A-4147-A177-3AD203B41FA5}">
                      <a16:colId xmlns:a16="http://schemas.microsoft.com/office/drawing/2014/main" val="20000"/>
                    </a:ext>
                  </a:extLst>
                </a:gridCol>
                <a:gridCol w="7008495">
                  <a:extLst>
                    <a:ext uri="{9D8B030D-6E8A-4147-A177-3AD203B41FA5}">
                      <a16:colId xmlns:a16="http://schemas.microsoft.com/office/drawing/2014/main" val="20001"/>
                    </a:ext>
                  </a:extLst>
                </a:gridCol>
              </a:tblGrid>
              <a:tr h="880745">
                <a:tc>
                  <a:txBody>
                    <a:bodyPr/>
                    <a:lstStyle/>
                    <a:p>
                      <a:pPr algn="ctr">
                        <a:buNone/>
                      </a:pPr>
                      <a:r>
                        <a:rPr lang="en-US" altLang="zh-CN">
                          <a:solidFill>
                            <a:schemeClr val="tx1">
                              <a:lumMod val="65000"/>
                              <a:lumOff val="35000"/>
                            </a:schemeClr>
                          </a:solidFill>
                          <a:latin typeface="微软雅黑" charset="0"/>
                          <a:ea typeface="微软雅黑" charset="0"/>
                          <a:cs typeface="微软雅黑" charset="0"/>
                        </a:rPr>
                        <a:t>1</a:t>
                      </a:r>
                      <a:r>
                        <a:rPr lang="zh-CN" altLang="en-US">
                          <a:solidFill>
                            <a:schemeClr val="tx1">
                              <a:lumMod val="65000"/>
                              <a:lumOff val="35000"/>
                            </a:schemeClr>
                          </a:solidFill>
                          <a:latin typeface="微软雅黑" charset="0"/>
                          <a:ea typeface="微软雅黑" charset="0"/>
                          <a:cs typeface="微软雅黑" charset="0"/>
                        </a:rPr>
                        <a:t>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zh-CN" altLang="en-US">
                          <a:solidFill>
                            <a:schemeClr val="tx1">
                              <a:lumMod val="65000"/>
                              <a:lumOff val="35000"/>
                            </a:schemeClr>
                          </a:solidFill>
                          <a:latin typeface="微软雅黑" charset="0"/>
                          <a:ea typeface="微软雅黑" charset="0"/>
                          <a:cs typeface="微软雅黑" charset="0"/>
                        </a:rPr>
                        <a:t>深入调研现有操作系统宏内核中任务管理系统调用的实现，分析所需的支撑功能，进一步细化任务管理组件的设计方案。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0"/>
                  </a:ext>
                </a:extLst>
              </a:tr>
              <a:tr h="880745">
                <a:tc>
                  <a:txBody>
                    <a:bodyPr/>
                    <a:lstStyle/>
                    <a:p>
                      <a:pPr algn="ctr">
                        <a:buNone/>
                      </a:pPr>
                      <a:r>
                        <a:rPr lang="en-US" altLang="zh-CN">
                          <a:solidFill>
                            <a:schemeClr val="tx1">
                              <a:lumMod val="65000"/>
                              <a:lumOff val="35000"/>
                            </a:schemeClr>
                          </a:solidFill>
                          <a:latin typeface="微软雅黑" charset="0"/>
                          <a:ea typeface="微软雅黑" charset="0"/>
                          <a:cs typeface="微软雅黑" charset="0"/>
                        </a:rPr>
                        <a:t>2</a:t>
                      </a:r>
                      <a:r>
                        <a:rPr lang="zh-CN" altLang="en-US">
                          <a:solidFill>
                            <a:schemeClr val="tx1">
                              <a:lumMod val="65000"/>
                              <a:lumOff val="35000"/>
                            </a:schemeClr>
                          </a:solidFill>
                          <a:latin typeface="微软雅黑" charset="0"/>
                          <a:ea typeface="微软雅黑" charset="0"/>
                          <a:cs typeface="微软雅黑" charset="0"/>
                        </a:rPr>
                        <a:t>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zh-CN" altLang="en-US">
                          <a:solidFill>
                            <a:schemeClr val="tx1">
                              <a:lumMod val="65000"/>
                              <a:lumOff val="35000"/>
                            </a:schemeClr>
                          </a:solidFill>
                          <a:latin typeface="微软雅黑" charset="0"/>
                          <a:ea typeface="微软雅黑" charset="0"/>
                          <a:cs typeface="微软雅黑" charset="0"/>
                        </a:rPr>
                        <a:t>完成系统调用的补全以及任务管理组件的初步设计。</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1"/>
                  </a:ext>
                </a:extLst>
              </a:tr>
              <a:tr h="880745">
                <a:tc>
                  <a:txBody>
                    <a:bodyPr/>
                    <a:lstStyle/>
                    <a:p>
                      <a:pPr algn="ctr">
                        <a:buNone/>
                      </a:pPr>
                      <a:r>
                        <a:rPr lang="en-US" altLang="zh-CN">
                          <a:solidFill>
                            <a:schemeClr val="tx1">
                              <a:lumMod val="65000"/>
                              <a:lumOff val="35000"/>
                            </a:schemeClr>
                          </a:solidFill>
                          <a:latin typeface="微软雅黑" charset="0"/>
                          <a:ea typeface="微软雅黑" charset="0"/>
                          <a:cs typeface="微软雅黑" charset="0"/>
                        </a:rPr>
                        <a:t>3</a:t>
                      </a:r>
                      <a:r>
                        <a:rPr lang="zh-CN" altLang="en-US">
                          <a:solidFill>
                            <a:schemeClr val="tx1">
                              <a:lumMod val="65000"/>
                              <a:lumOff val="35000"/>
                            </a:schemeClr>
                          </a:solidFill>
                          <a:latin typeface="微软雅黑" charset="0"/>
                          <a:ea typeface="微软雅黑" charset="0"/>
                          <a:cs typeface="微软雅黑" charset="0"/>
                        </a:rPr>
                        <a:t>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zh-CN" altLang="en-US">
                          <a:solidFill>
                            <a:schemeClr val="tx1">
                              <a:lumMod val="65000"/>
                              <a:lumOff val="35000"/>
                            </a:schemeClr>
                          </a:solidFill>
                          <a:latin typeface="微软雅黑" charset="0"/>
                          <a:ea typeface="微软雅黑" charset="0"/>
                          <a:cs typeface="微软雅黑" charset="0"/>
                        </a:rPr>
                        <a:t>进一步实现调度算法等功能模块。</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2"/>
                  </a:ext>
                </a:extLst>
              </a:tr>
              <a:tr h="880745">
                <a:tc>
                  <a:txBody>
                    <a:bodyPr/>
                    <a:lstStyle/>
                    <a:p>
                      <a:pPr algn="ctr">
                        <a:buNone/>
                      </a:pPr>
                      <a:r>
                        <a:rPr lang="en-US" altLang="zh-CN">
                          <a:solidFill>
                            <a:schemeClr val="tx1">
                              <a:lumMod val="65000"/>
                              <a:lumOff val="35000"/>
                            </a:schemeClr>
                          </a:solidFill>
                          <a:latin typeface="微软雅黑" charset="0"/>
                          <a:ea typeface="微软雅黑" charset="0"/>
                          <a:cs typeface="微软雅黑" charset="0"/>
                        </a:rPr>
                        <a:t>4</a:t>
                      </a:r>
                      <a:r>
                        <a:rPr lang="zh-CN" altLang="en-US">
                          <a:solidFill>
                            <a:schemeClr val="tx1">
                              <a:lumMod val="65000"/>
                              <a:lumOff val="35000"/>
                            </a:schemeClr>
                          </a:solidFill>
                          <a:latin typeface="微软雅黑" charset="0"/>
                          <a:ea typeface="微软雅黑" charset="0"/>
                          <a:cs typeface="微软雅黑" charset="0"/>
                        </a:rPr>
                        <a:t>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zh-CN" altLang="en-US">
                          <a:solidFill>
                            <a:schemeClr val="tx1">
                              <a:lumMod val="65000"/>
                              <a:lumOff val="35000"/>
                            </a:schemeClr>
                          </a:solidFill>
                          <a:latin typeface="微软雅黑" charset="0"/>
                          <a:ea typeface="微软雅黑" charset="0"/>
                          <a:cs typeface="微软雅黑" charset="0"/>
                        </a:rPr>
                        <a:t>完成对</a:t>
                      </a:r>
                      <a:r>
                        <a:rPr lang="zh-CN" altLang="en-US">
                          <a:solidFill>
                            <a:schemeClr val="tx1">
                              <a:lumMod val="65000"/>
                              <a:lumOff val="35000"/>
                            </a:schemeClr>
                          </a:solidFill>
                          <a:latin typeface="微软雅黑" charset="0"/>
                          <a:ea typeface="微软雅黑" charset="0"/>
                          <a:cs typeface="Arial" panose="020B0604020202090204" pitchFamily="34" charset="0"/>
                        </a:rPr>
                        <a:t>任务间通信等的支持；</a:t>
                      </a:r>
                    </a:p>
                    <a:p>
                      <a:pPr algn="l">
                        <a:buNone/>
                      </a:pPr>
                      <a:r>
                        <a:rPr lang="zh-CN" altLang="en-US">
                          <a:solidFill>
                            <a:schemeClr val="tx1">
                              <a:lumMod val="65000"/>
                              <a:lumOff val="35000"/>
                            </a:schemeClr>
                          </a:solidFill>
                          <a:latin typeface="微软雅黑" charset="0"/>
                          <a:ea typeface="微软雅黑" charset="0"/>
                          <a:cs typeface="Arial" panose="020B0604020202090204" pitchFamily="34" charset="0"/>
                        </a:rPr>
                        <a:t>进行组件抽象优化及接口文档的撰写。</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3"/>
                  </a:ext>
                </a:extLst>
              </a:tr>
              <a:tr h="880745">
                <a:tc>
                  <a:txBody>
                    <a:bodyPr/>
                    <a:lstStyle/>
                    <a:p>
                      <a:pPr algn="ctr">
                        <a:buNone/>
                      </a:pPr>
                      <a:r>
                        <a:rPr lang="en-US" altLang="zh-CN">
                          <a:solidFill>
                            <a:schemeClr val="tx1">
                              <a:lumMod val="65000"/>
                              <a:lumOff val="35000"/>
                            </a:schemeClr>
                          </a:solidFill>
                          <a:latin typeface="微软雅黑" charset="0"/>
                          <a:ea typeface="微软雅黑" charset="0"/>
                          <a:cs typeface="微软雅黑" charset="0"/>
                        </a:rPr>
                        <a:t>5</a:t>
                      </a:r>
                      <a:r>
                        <a:rPr lang="zh-CN" altLang="en-US">
                          <a:solidFill>
                            <a:schemeClr val="tx1">
                              <a:lumMod val="65000"/>
                              <a:lumOff val="35000"/>
                            </a:schemeClr>
                          </a:solidFill>
                          <a:latin typeface="微软雅黑" charset="0"/>
                          <a:ea typeface="微软雅黑" charset="0"/>
                          <a:cs typeface="微软雅黑" charset="0"/>
                        </a:rPr>
                        <a:t>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zh-CN" altLang="en-US">
                          <a:solidFill>
                            <a:schemeClr val="tx1">
                              <a:lumMod val="65000"/>
                              <a:lumOff val="35000"/>
                            </a:schemeClr>
                          </a:solidFill>
                          <a:latin typeface="微软雅黑" charset="0"/>
                          <a:ea typeface="微软雅黑" charset="0"/>
                          <a:cs typeface="微软雅黑" charset="0"/>
                        </a:rPr>
                        <a:t>进行任务管理组件的集成测试，分析测试结果，并与其余组件交互；</a:t>
                      </a:r>
                    </a:p>
                    <a:p>
                      <a:pPr algn="l">
                        <a:buNone/>
                      </a:pPr>
                      <a:r>
                        <a:rPr lang="zh-CN" altLang="en-US">
                          <a:solidFill>
                            <a:schemeClr val="tx1">
                              <a:lumMod val="65000"/>
                              <a:lumOff val="35000"/>
                            </a:schemeClr>
                          </a:solidFill>
                          <a:latin typeface="微软雅黑" charset="0"/>
                          <a:ea typeface="微软雅黑" charset="0"/>
                          <a:cs typeface="微软雅黑" charset="0"/>
                        </a:rPr>
                        <a:t>开始撰写毕业论文。</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4"/>
                  </a:ext>
                </a:extLst>
              </a:tr>
              <a:tr h="880745">
                <a:tc>
                  <a:txBody>
                    <a:bodyPr/>
                    <a:lstStyle/>
                    <a:p>
                      <a:pPr algn="ctr">
                        <a:buNone/>
                      </a:pPr>
                      <a:r>
                        <a:rPr lang="en-US" altLang="zh-CN">
                          <a:solidFill>
                            <a:schemeClr val="tx1">
                              <a:lumMod val="65000"/>
                              <a:lumOff val="35000"/>
                            </a:schemeClr>
                          </a:solidFill>
                          <a:latin typeface="微软雅黑" charset="0"/>
                          <a:ea typeface="微软雅黑" charset="0"/>
                          <a:cs typeface="微软雅黑" charset="0"/>
                        </a:rPr>
                        <a:t>6</a:t>
                      </a:r>
                      <a:r>
                        <a:rPr lang="zh-CN" altLang="en-US">
                          <a:solidFill>
                            <a:schemeClr val="tx1">
                              <a:lumMod val="65000"/>
                              <a:lumOff val="35000"/>
                            </a:schemeClr>
                          </a:solidFill>
                          <a:latin typeface="微软雅黑" charset="0"/>
                          <a:ea typeface="微软雅黑" charset="0"/>
                          <a:cs typeface="微软雅黑" charset="0"/>
                        </a:rPr>
                        <a:t>月</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zh-CN" altLang="en-US">
                          <a:solidFill>
                            <a:schemeClr val="tx1">
                              <a:lumMod val="65000"/>
                              <a:lumOff val="35000"/>
                            </a:schemeClr>
                          </a:solidFill>
                          <a:latin typeface="微软雅黑" charset="0"/>
                          <a:ea typeface="微软雅黑" charset="0"/>
                          <a:cs typeface="微软雅黑" charset="0"/>
                        </a:rPr>
                        <a:t>完成毕业论文的最终修改和提交，准备答辩材料。</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圆角 52"/>
          <p:cNvSpPr/>
          <p:nvPr>
            <p:custDataLst>
              <p:tags r:id="rId1"/>
            </p:custDataLst>
          </p:nvPr>
        </p:nvSpPr>
        <p:spPr>
          <a:xfrm>
            <a:off x="706120" y="338455"/>
            <a:ext cx="10780395" cy="6219190"/>
          </a:xfrm>
          <a:prstGeom prst="roundRect">
            <a:avLst>
              <a:gd name="adj" fmla="val 8717"/>
            </a:avLst>
          </a:prstGeom>
          <a:solidFill>
            <a:sysClr val="window" lastClr="FFFFFF"/>
          </a:solidFill>
          <a:ln w="6350" cap="flat" cmpd="sng" algn="ctr">
            <a:solidFill>
              <a:srgbClr val="E7E6E6">
                <a:lumMod val="75000"/>
              </a:srgbClr>
            </a:solidFill>
            <a:prstDash val="solid"/>
            <a:miter lim="800000"/>
          </a:ln>
          <a:effectLst>
            <a:outerShdw blurRad="1270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Docer Falling Dust PPT demo 12"/>
          <p:cNvSpPr txBox="1"/>
          <p:nvPr>
            <p:custDataLst>
              <p:tags r:id="rId2"/>
            </p:custDataLst>
          </p:nvPr>
        </p:nvSpPr>
        <p:spPr>
          <a:xfrm>
            <a:off x="1362710" y="709540"/>
            <a:ext cx="1409700" cy="462915"/>
          </a:xfrm>
          <a:prstGeom prst="rect">
            <a:avLst/>
          </a:prstGeom>
          <a:solidFill>
            <a:schemeClr val="bg1"/>
          </a:solidFill>
        </p:spPr>
        <p:txBody>
          <a:bodyPr wrap="none" lIns="94002" tIns="47001" rIns="94002" bIns="47001" rtlCol="0">
            <a:spAutoFit/>
          </a:bodyPr>
          <a:lstStyle/>
          <a:p>
            <a:r>
              <a:rPr lang="zh-CN" altLang="en-US" sz="2400" b="1" dirty="0">
                <a:solidFill>
                  <a:srgbClr val="703881"/>
                </a:solidFill>
                <a:latin typeface="微软雅黑" charset="0"/>
                <a:ea typeface="微软雅黑" charset="0"/>
                <a:cs typeface="微软雅黑" charset="0"/>
                <a:sym typeface="+mn-lt"/>
              </a:rPr>
              <a:t>参考文献</a:t>
            </a:r>
          </a:p>
        </p:txBody>
      </p:sp>
      <p:sp>
        <p:nvSpPr>
          <p:cNvPr id="15" name="矩形 14"/>
          <p:cNvSpPr>
            <a:spLocks noChangeArrowheads="1"/>
          </p:cNvSpPr>
          <p:nvPr>
            <p:custDataLst>
              <p:tags r:id="rId3"/>
            </p:custDataLst>
          </p:nvPr>
        </p:nvSpPr>
        <p:spPr bwMode="auto">
          <a:xfrm>
            <a:off x="1362710" y="1337310"/>
            <a:ext cx="9788525" cy="3884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defTabSz="1216025">
              <a:defRPr>
                <a:solidFill>
                  <a:schemeClr val="tx1"/>
                </a:solidFill>
                <a:latin typeface="Calibri" panose="020F0502020204030204" pitchFamily="34" charset="0"/>
                <a:ea typeface="宋体" pitchFamily="2" charset="-122"/>
              </a:defRPr>
            </a:lvl1pPr>
            <a:lvl2pPr marL="742950" indent="-285750" defTabSz="1216025">
              <a:defRPr>
                <a:solidFill>
                  <a:schemeClr val="tx1"/>
                </a:solidFill>
                <a:latin typeface="Calibri" panose="020F0502020204030204" pitchFamily="34" charset="0"/>
                <a:ea typeface="宋体" pitchFamily="2" charset="-122"/>
              </a:defRPr>
            </a:lvl2pPr>
            <a:lvl3pPr marL="1143000" indent="-228600" defTabSz="1216025">
              <a:defRPr>
                <a:solidFill>
                  <a:schemeClr val="tx1"/>
                </a:solidFill>
                <a:latin typeface="Calibri" panose="020F0502020204030204" pitchFamily="34" charset="0"/>
                <a:ea typeface="宋体" pitchFamily="2" charset="-122"/>
              </a:defRPr>
            </a:lvl3pPr>
            <a:lvl4pPr marL="1600200" indent="-228600" defTabSz="1216025">
              <a:defRPr>
                <a:solidFill>
                  <a:schemeClr val="tx1"/>
                </a:solidFill>
                <a:latin typeface="Calibri" panose="020F0502020204030204" pitchFamily="34" charset="0"/>
                <a:ea typeface="宋体" pitchFamily="2" charset="-122"/>
              </a:defRPr>
            </a:lvl4pPr>
            <a:lvl5pPr marL="2057400" indent="-228600" defTabSz="1216025">
              <a:defRPr>
                <a:solidFill>
                  <a:schemeClr val="tx1"/>
                </a:solidFill>
                <a:latin typeface="Calibri" panose="020F0502020204030204" pitchFamily="34" charset="0"/>
                <a:ea typeface="宋体"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indent="0" eaLnBrk="1" hangingPunct="1">
              <a:lnSpc>
                <a:spcPct val="120000"/>
              </a:lnSpc>
              <a:spcBef>
                <a:spcPct val="20000"/>
              </a:spcBef>
              <a:buFont typeface="Arial" panose="020B0604020202090204" pitchFamily="34" charset="0"/>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[1] 古金宇,李浩,夏虞斌,等.BrickOS:面向异构硬件资源的积木式内核[J].中国科学:信息科学,2024,54(03):491-513.</a:t>
            </a:r>
          </a:p>
          <a:p>
            <a:pPr indent="0" fontAlgn="auto">
              <a:lnSpc>
                <a:spcPct val="115000"/>
              </a:lnSpc>
              <a:spcBef>
                <a:spcPts val="0"/>
              </a:spcBef>
              <a:buFont typeface="Arial" panose="020B0604020202090204" pitchFamily="34" charset="0"/>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[2] Lankes, S., Breitbart, J., &amp; Pickartz, S. (2019). Exploring Rust for Unikernel Development. In </a:t>
            </a:r>
            <a:r>
              <a:rPr lang="en-US" altLang="zh-CN" i="1" dirty="0">
                <a:solidFill>
                  <a:srgbClr val="595959"/>
                </a:solidFill>
                <a:latin typeface="微软雅黑" charset="0"/>
                <a:ea typeface="微软雅黑" charset="0"/>
                <a:cs typeface="微软雅黑" charset="0"/>
                <a:sym typeface="字魂58号-创中黑" panose="00000500000000000000" pitchFamily="2" charset="-122"/>
              </a:rPr>
              <a:t>Proceedings of the 10th Workshop on Programming Languages and Operating Systems</a:t>
            </a:r>
            <a:r>
              <a:rPr lang="en-US" altLang="zh-CN" dirty="0">
                <a:solidFill>
                  <a:srgbClr val="595959"/>
                </a:solidFill>
                <a:latin typeface="微软雅黑" charset="0"/>
                <a:ea typeface="微软雅黑" charset="0"/>
                <a:cs typeface="微软雅黑" charset="0"/>
                <a:sym typeface="字魂58号-创中黑" panose="00000500000000000000" pitchFamily="2" charset="-122"/>
              </a:rPr>
              <a:t> (pp. 8–15). Association for Computing Machinery.</a:t>
            </a:r>
          </a:p>
          <a:p>
            <a:pPr indent="0" eaLnBrk="1" hangingPunct="1">
              <a:lnSpc>
                <a:spcPct val="120000"/>
              </a:lnSpc>
              <a:spcBef>
                <a:spcPct val="20000"/>
              </a:spcBef>
              <a:buFont typeface="Arial" panose="020B0604020202090204" pitchFamily="34" charset="0"/>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[3] Litton, J., Garg, D., Druschel, P., &amp; Bhattacharjee, B. (2019). Composing Abstractions using the null-Kernel. In </a:t>
            </a:r>
            <a:r>
              <a:rPr lang="en-US" altLang="zh-CN" i="1" dirty="0">
                <a:solidFill>
                  <a:srgbClr val="595959"/>
                </a:solidFill>
                <a:latin typeface="微软雅黑" charset="0"/>
                <a:ea typeface="微软雅黑" charset="0"/>
                <a:cs typeface="微软雅黑" charset="0"/>
                <a:sym typeface="字魂58号-创中黑" panose="00000500000000000000" pitchFamily="2" charset="-122"/>
              </a:rPr>
              <a:t>Proceedings of the Workshop on Hot Topics in Operating Systems</a:t>
            </a:r>
            <a:r>
              <a:rPr lang="en-US" altLang="zh-CN" dirty="0">
                <a:solidFill>
                  <a:srgbClr val="595959"/>
                </a:solidFill>
                <a:latin typeface="微软雅黑" charset="0"/>
                <a:ea typeface="微软雅黑" charset="0"/>
                <a:cs typeface="微软雅黑" charset="0"/>
                <a:sym typeface="字魂58号-创中黑" panose="00000500000000000000" pitchFamily="2" charset="-122"/>
              </a:rPr>
              <a:t> (pp. 1–6). Association for Computing Machinery.</a:t>
            </a:r>
          </a:p>
          <a:p>
            <a:pPr indent="0" eaLnBrk="1" hangingPunct="1">
              <a:lnSpc>
                <a:spcPct val="120000"/>
              </a:lnSpc>
              <a:spcBef>
                <a:spcPct val="20000"/>
              </a:spcBef>
              <a:buFont typeface="Arial" panose="020B0604020202090204" pitchFamily="34" charset="0"/>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[4] Jean-Philippe Fassino, Jean-Bernard Stefani, Julia Lawall, &amp; Gilles Muller (2002). Think: A Software Framework for Component-based Operating System Kernels. In </a:t>
            </a:r>
            <a:r>
              <a:rPr lang="en-US" altLang="zh-CN" i="1" dirty="0">
                <a:solidFill>
                  <a:srgbClr val="595959"/>
                </a:solidFill>
                <a:latin typeface="微软雅黑" charset="0"/>
                <a:ea typeface="微软雅黑" charset="0"/>
                <a:cs typeface="微软雅黑" charset="0"/>
                <a:sym typeface="字魂58号-创中黑" panose="00000500000000000000" pitchFamily="2" charset="-122"/>
              </a:rPr>
              <a:t>2002 USENIX Annual Technical Conference (USENIX ATC 02)</a:t>
            </a:r>
            <a:r>
              <a:rPr lang="en-US" altLang="zh-CN" dirty="0">
                <a:solidFill>
                  <a:srgbClr val="595959"/>
                </a:solidFill>
                <a:latin typeface="微软雅黑" charset="0"/>
                <a:ea typeface="微软雅黑" charset="0"/>
                <a:cs typeface="微软雅黑" charset="0"/>
                <a:sym typeface="字魂58号-创中黑" panose="00000500000000000000" pitchFamily="2" charset="-122"/>
              </a:rPr>
              <a:t>. USENIX Association.</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7748" y="-15896"/>
            <a:ext cx="12227495" cy="6050360"/>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 name="图形 10"/>
          <p:cNvGrpSpPr/>
          <p:nvPr/>
        </p:nvGrpSpPr>
        <p:grpSpPr>
          <a:xfrm rot="1911398" flipH="1">
            <a:off x="-6739926" y="718486"/>
            <a:ext cx="18785954" cy="9463205"/>
            <a:chOff x="1364551" y="1662116"/>
            <a:chExt cx="9464325" cy="3530151"/>
          </a:xfrm>
          <a:noFill/>
        </p:grpSpPr>
        <p:sp>
          <p:nvSpPr>
            <p:cNvPr id="37" name="任意多边形: 形状 36"/>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38" name="任意多边形: 形状 37"/>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39" name="任意多边形: 形状 38"/>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0" name="任意多边形: 形状 39"/>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1" name="任意多边形: 形状 40"/>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2" name="任意多边形: 形状 41"/>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3" name="任意多边形: 形状 42"/>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4" name="任意多边形: 形状 43"/>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5" name="任意多边形: 形状 44"/>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6" name="任意多边形: 形状 45"/>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7" name="任意多边形: 形状 46"/>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8" name="任意多边形: 形状 47"/>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49" name="任意多边形: 形状 48"/>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0" name="任意多边形: 形状 49"/>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1" name="任意多边形: 形状 50"/>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2" name="任意多边形: 形状 51"/>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3" name="任意多边形: 形状 52"/>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4" name="任意多边形: 形状 53"/>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5" name="任意多边形: 形状 54"/>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6" name="任意多边形: 形状 55"/>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7" name="任意多边形: 形状 56"/>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8" name="任意多边形: 形状 57"/>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59" name="任意多边形: 形状 58"/>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grpSp>
        <p:nvGrpSpPr>
          <p:cNvPr id="109" name="组合 108"/>
          <p:cNvGrpSpPr/>
          <p:nvPr/>
        </p:nvGrpSpPr>
        <p:grpSpPr>
          <a:xfrm>
            <a:off x="676709" y="1070728"/>
            <a:ext cx="3001231" cy="923425"/>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676709" y="238772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600" b="1" dirty="0">
                <a:solidFill>
                  <a:prstClr val="white"/>
                </a:solidFill>
                <a:ea typeface="思源黑体 CN Bold" panose="020B0800000000000000" pitchFamily="34" charset="-122"/>
                <a:cs typeface="+mj-cs"/>
              </a:rPr>
              <a:t>敬请各位老师批评指正</a:t>
            </a:r>
          </a:p>
        </p:txBody>
      </p:sp>
      <p:cxnSp>
        <p:nvCxnSpPr>
          <p:cNvPr id="117" name="直接连接符 116"/>
          <p:cNvCxnSpPr/>
          <p:nvPr/>
        </p:nvCxnSpPr>
        <p:spPr>
          <a:xfrm>
            <a:off x="676709" y="2107150"/>
            <a:ext cx="7197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712938" y="6229866"/>
            <a:ext cx="6096000"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OPPOSans M" panose="00020600040101010101" pitchFamily="18" charset="-122"/>
                <a:ea typeface="思源黑体 CN Bold" panose="020B0800000000000000"/>
                <a:cs typeface="OPPOSans M" panose="00020600040101010101" pitchFamily="18" charset="-122"/>
              </a:rPr>
              <a:t>汇报人</a:t>
            </a:r>
          </a:p>
        </p:txBody>
      </p:sp>
      <p:sp>
        <p:nvSpPr>
          <p:cNvPr id="119" name="文本框 118"/>
          <p:cNvSpPr txBox="1"/>
          <p:nvPr/>
        </p:nvSpPr>
        <p:spPr>
          <a:xfrm>
            <a:off x="2413469" y="6229866"/>
            <a:ext cx="1345730" cy="368300"/>
          </a:xfrm>
          <a:prstGeom prst="rect">
            <a:avLst/>
          </a:prstGeom>
          <a:noFill/>
        </p:spPr>
        <p:txBody>
          <a:bodyPr wrap="square">
            <a:spAutoFit/>
          </a:bodyPr>
          <a:lstStyle>
            <a:defPPr>
              <a:defRPr lang="zh-CN"/>
            </a:defPPr>
            <a:lvl1pPr>
              <a:defRPr>
                <a:latin typeface="OPPOSans M" panose="00020600040101010101" pitchFamily="18" charset="-122"/>
                <a:ea typeface="OPPOSans M" panose="00020600040101010101" pitchFamily="18" charset="-122"/>
                <a:cs typeface="OPPOSans M" panose="00020600040101010101" pitchFamily="18"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ea typeface="思源黑体 CN Bold" panose="020B0800000000000000"/>
              </a:rPr>
              <a:t>俞颖妍</a:t>
            </a:r>
          </a:p>
        </p:txBody>
      </p:sp>
      <p:cxnSp>
        <p:nvCxnSpPr>
          <p:cNvPr id="120" name="直接连接符 119"/>
          <p:cNvCxnSpPr/>
          <p:nvPr/>
        </p:nvCxnSpPr>
        <p:spPr>
          <a:xfrm>
            <a:off x="2328544" y="6284039"/>
            <a:ext cx="0" cy="2406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676709" y="3420366"/>
            <a:ext cx="7491262" cy="5835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chemeClr val="bg1"/>
                </a:solidFill>
                <a:latin typeface="Calibri" panose="020F0502020204030204" pitchFamily="34" charset="0"/>
                <a:cs typeface="Calibri" panose="020F0502020204030204" pitchFamily="34" charset="0"/>
              </a:rPr>
              <a:t>感谢观看</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图片 168"/>
          <p:cNvPicPr>
            <a:picLocks noChangeAspect="1"/>
          </p:cNvPicPr>
          <p:nvPr/>
        </p:nvPicPr>
        <p:blipFill rotWithShape="1">
          <a:blip r:embed="rId3" cstate="print">
            <a:extLst>
              <a:ext uri="{28A0092B-C50C-407E-A947-70E740481C1C}">
                <a14:useLocalDpi xmlns:a14="http://schemas.microsoft.com/office/drawing/2010/main" val="0"/>
              </a:ext>
            </a:extLst>
          </a:blip>
          <a:srcRect t="29787" b="29432"/>
          <a:stretch>
            <a:fillRect/>
          </a:stretch>
        </p:blipFill>
        <p:spPr>
          <a:xfrm flipH="1">
            <a:off x="5611976" y="12700"/>
            <a:ext cx="3326355" cy="982606"/>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t="38929" b="19764"/>
          <a:stretch>
            <a:fillRect/>
          </a:stretch>
        </p:blipFill>
        <p:spPr>
          <a:xfrm>
            <a:off x="8905565" y="0"/>
            <a:ext cx="3326355" cy="995306"/>
          </a:xfrm>
          <a:prstGeom prst="rect">
            <a:avLst/>
          </a:prstGeom>
        </p:spPr>
      </p:pic>
      <p:sp>
        <p:nvSpPr>
          <p:cNvPr id="38" name="矩形 37"/>
          <p:cNvSpPr/>
          <p:nvPr/>
        </p:nvSpPr>
        <p:spPr>
          <a:xfrm>
            <a:off x="0" y="0"/>
            <a:ext cx="12217288" cy="995306"/>
          </a:xfrm>
          <a:prstGeom prst="rect">
            <a:avLst/>
          </a:prstGeom>
          <a:gradFill flip="none" rotWithShape="1">
            <a:gsLst>
              <a:gs pos="49000">
                <a:srgbClr val="580C6E"/>
              </a:gs>
              <a:gs pos="72000">
                <a:srgbClr val="692266"/>
              </a:gs>
              <a:gs pos="86000">
                <a:srgbClr val="952064">
                  <a:alpha val="46000"/>
                </a:srgbClr>
              </a:gs>
              <a:gs pos="25000">
                <a:srgbClr val="580C6E"/>
              </a:gs>
              <a:gs pos="0">
                <a:srgbClr val="580C6E">
                  <a:lumMod val="100000"/>
                </a:srgbClr>
              </a:gs>
              <a:gs pos="100000">
                <a:srgbClr val="AC276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HelveticaExt-Normal"/>
              <a:ea typeface="OPPOSans B"/>
              <a:cs typeface="+mn-cs"/>
            </a:endParaRPr>
          </a:p>
        </p:txBody>
      </p:sp>
      <p:sp>
        <p:nvSpPr>
          <p:cNvPr id="31" name="文本框 30"/>
          <p:cNvSpPr txBox="1"/>
          <p:nvPr/>
        </p:nvSpPr>
        <p:spPr>
          <a:xfrm>
            <a:off x="5100823" y="1243446"/>
            <a:ext cx="2015641" cy="923330"/>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5400" b="1" dirty="0">
                <a:solidFill>
                  <a:schemeClr val="tx1">
                    <a:lumMod val="85000"/>
                    <a:lumOff val="15000"/>
                  </a:schemeClr>
                </a:solidFill>
                <a:latin typeface="思源黑体 CN Bold" panose="020B0800000000000000"/>
                <a:ea typeface="思源黑体 CN Bold" panose="020B0800000000000000"/>
              </a:rPr>
              <a:t>目录</a:t>
            </a:r>
            <a:endParaRPr kumimoji="0" lang="zh-CN" altLang="en-US" sz="5400" b="1" i="0" u="none" strike="noStrike" kern="1200" cap="none" spc="0" normalizeH="0" baseline="30000" noProof="0" dirty="0">
              <a:ln>
                <a:noFill/>
              </a:ln>
              <a:solidFill>
                <a:schemeClr val="tx1">
                  <a:lumMod val="85000"/>
                  <a:lumOff val="15000"/>
                </a:schemeClr>
              </a:solidFill>
              <a:effectLst/>
              <a:uLnTx/>
              <a:uFillTx/>
              <a:latin typeface="思源黑体 CN Bold" panose="020B0800000000000000"/>
              <a:ea typeface="思源黑体 CN Bold" panose="020B0800000000000000"/>
            </a:endParaRPr>
          </a:p>
        </p:txBody>
      </p:sp>
      <p:grpSp>
        <p:nvGrpSpPr>
          <p:cNvPr id="113" name="组合 112"/>
          <p:cNvGrpSpPr/>
          <p:nvPr/>
        </p:nvGrpSpPr>
        <p:grpSpPr>
          <a:xfrm>
            <a:off x="158182" y="168355"/>
            <a:ext cx="2369202" cy="728961"/>
            <a:chOff x="9730702" y="211219"/>
            <a:chExt cx="2374282" cy="701101"/>
          </a:xfrm>
        </p:grpSpPr>
        <p:pic>
          <p:nvPicPr>
            <p:cNvPr id="114" name="图片 113"/>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70" name="图片 169"/>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grpSp>
        <p:nvGrpSpPr>
          <p:cNvPr id="5" name="组合 4"/>
          <p:cNvGrpSpPr/>
          <p:nvPr/>
        </p:nvGrpSpPr>
        <p:grpSpPr>
          <a:xfrm>
            <a:off x="1588267" y="3733800"/>
            <a:ext cx="906244" cy="906244"/>
            <a:chOff x="1010349" y="3441700"/>
            <a:chExt cx="639543" cy="639543"/>
          </a:xfrm>
        </p:grpSpPr>
        <p:sp>
          <p:nvSpPr>
            <p:cNvPr id="176" name="椭圆 175"/>
            <p:cNvSpPr/>
            <p:nvPr/>
          </p:nvSpPr>
          <p:spPr>
            <a:xfrm>
              <a:off x="1010349" y="3441700"/>
              <a:ext cx="639543" cy="639543"/>
            </a:xfrm>
            <a:prstGeom prst="ellipse">
              <a:avLst/>
            </a:prstGeom>
            <a:gradFill>
              <a:gsLst>
                <a:gs pos="70000">
                  <a:srgbClr val="580C6E">
                    <a:lumMod val="100000"/>
                  </a:srgbClr>
                </a:gs>
                <a:gs pos="100000">
                  <a:srgbClr val="580C6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descr="铅笔"/>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4402" y="3575214"/>
              <a:ext cx="356151" cy="356151"/>
            </a:xfrm>
            <a:prstGeom prst="rect">
              <a:avLst/>
            </a:prstGeom>
          </p:spPr>
        </p:pic>
      </p:grpSp>
      <p:grpSp>
        <p:nvGrpSpPr>
          <p:cNvPr id="7" name="组合 6"/>
          <p:cNvGrpSpPr/>
          <p:nvPr/>
        </p:nvGrpSpPr>
        <p:grpSpPr>
          <a:xfrm>
            <a:off x="6728885" y="2363723"/>
            <a:ext cx="906244" cy="906244"/>
            <a:chOff x="9952257" y="1932424"/>
            <a:chExt cx="639543" cy="639543"/>
          </a:xfrm>
        </p:grpSpPr>
        <p:sp>
          <p:nvSpPr>
            <p:cNvPr id="174" name="椭圆 173"/>
            <p:cNvSpPr/>
            <p:nvPr/>
          </p:nvSpPr>
          <p:spPr>
            <a:xfrm>
              <a:off x="9952257" y="1932424"/>
              <a:ext cx="639543" cy="639543"/>
            </a:xfrm>
            <a:prstGeom prst="ellipse">
              <a:avLst/>
            </a:prstGeom>
            <a:gradFill>
              <a:gsLst>
                <a:gs pos="70000">
                  <a:srgbClr val="580C6E">
                    <a:lumMod val="100000"/>
                  </a:srgbClr>
                </a:gs>
                <a:gs pos="100000">
                  <a:srgbClr val="580C6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descr="书籍"/>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96310" y="2086768"/>
              <a:ext cx="356151" cy="356151"/>
            </a:xfrm>
            <a:prstGeom prst="rect">
              <a:avLst/>
            </a:prstGeom>
          </p:spPr>
        </p:pic>
      </p:grpSp>
      <p:grpSp>
        <p:nvGrpSpPr>
          <p:cNvPr id="3" name="组合 2"/>
          <p:cNvGrpSpPr/>
          <p:nvPr/>
        </p:nvGrpSpPr>
        <p:grpSpPr>
          <a:xfrm>
            <a:off x="1588267" y="5040318"/>
            <a:ext cx="906244" cy="906244"/>
            <a:chOff x="1001639" y="4710118"/>
            <a:chExt cx="639543" cy="639543"/>
          </a:xfrm>
        </p:grpSpPr>
        <p:sp>
          <p:nvSpPr>
            <p:cNvPr id="175" name="椭圆 174"/>
            <p:cNvSpPr/>
            <p:nvPr/>
          </p:nvSpPr>
          <p:spPr>
            <a:xfrm>
              <a:off x="1001639" y="4710118"/>
              <a:ext cx="639543" cy="639543"/>
            </a:xfrm>
            <a:prstGeom prst="ellipse">
              <a:avLst/>
            </a:prstGeom>
            <a:gradFill>
              <a:gsLst>
                <a:gs pos="70000">
                  <a:srgbClr val="580C6E">
                    <a:lumMod val="100000"/>
                  </a:srgbClr>
                </a:gs>
                <a:gs pos="100000">
                  <a:srgbClr val="580C6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descr="地球"/>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54402" y="4836301"/>
              <a:ext cx="356151" cy="356151"/>
            </a:xfrm>
            <a:prstGeom prst="rect">
              <a:avLst/>
            </a:prstGeom>
          </p:spPr>
        </p:pic>
      </p:grpSp>
      <p:grpSp>
        <p:nvGrpSpPr>
          <p:cNvPr id="4" name="组合 3"/>
          <p:cNvGrpSpPr/>
          <p:nvPr/>
        </p:nvGrpSpPr>
        <p:grpSpPr>
          <a:xfrm>
            <a:off x="1588267" y="2363723"/>
            <a:ext cx="906244" cy="906244"/>
            <a:chOff x="1012153" y="2236723"/>
            <a:chExt cx="639543" cy="639543"/>
          </a:xfrm>
        </p:grpSpPr>
        <p:sp>
          <p:nvSpPr>
            <p:cNvPr id="6" name="椭圆 5"/>
            <p:cNvSpPr/>
            <p:nvPr/>
          </p:nvSpPr>
          <p:spPr>
            <a:xfrm>
              <a:off x="1012153" y="2236723"/>
              <a:ext cx="639543" cy="639543"/>
            </a:xfrm>
            <a:prstGeom prst="ellipse">
              <a:avLst/>
            </a:prstGeom>
            <a:gradFill>
              <a:gsLst>
                <a:gs pos="70000">
                  <a:srgbClr val="580C6E">
                    <a:lumMod val="100000"/>
                  </a:srgbClr>
                </a:gs>
                <a:gs pos="100000">
                  <a:srgbClr val="580C6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17" descr="书架上的书籍"/>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6838" y="2389907"/>
              <a:ext cx="356151" cy="356151"/>
            </a:xfrm>
            <a:prstGeom prst="rect">
              <a:avLst/>
            </a:prstGeom>
          </p:spPr>
        </p:pic>
      </p:grpSp>
      <p:sp>
        <p:nvSpPr>
          <p:cNvPr id="19" name="文本框 18"/>
          <p:cNvSpPr txBox="1"/>
          <p:nvPr/>
        </p:nvSpPr>
        <p:spPr>
          <a:xfrm>
            <a:off x="2717165" y="2505075"/>
            <a:ext cx="3796665" cy="583565"/>
          </a:xfrm>
          <a:prstGeom prst="rect">
            <a:avLst/>
          </a:prstGeom>
          <a:noFill/>
        </p:spPr>
        <p:txBody>
          <a:bodyPr wrap="square" rtlCol="0">
            <a:spAutoFit/>
          </a:bodyPr>
          <a:lstStyle/>
          <a:p>
            <a:r>
              <a:rPr lang="en-US" altLang="zh-CN" sz="3200" b="1" dirty="0">
                <a:solidFill>
                  <a:schemeClr val="tx1">
                    <a:lumMod val="85000"/>
                    <a:lumOff val="15000"/>
                  </a:schemeClr>
                </a:solidFill>
                <a:ea typeface="思源黑体 CN Bold" panose="020B0800000000000000"/>
              </a:rPr>
              <a:t>1.</a:t>
            </a:r>
            <a:r>
              <a:rPr lang="zh-CN" altLang="en-US" sz="3200" b="1" dirty="0">
                <a:solidFill>
                  <a:schemeClr val="tx1">
                    <a:lumMod val="85000"/>
                    <a:lumOff val="15000"/>
                  </a:schemeClr>
                </a:solidFill>
                <a:ea typeface="思源黑体 CN Bold" panose="020B0800000000000000"/>
              </a:rPr>
              <a:t>研究背景与意义</a:t>
            </a:r>
          </a:p>
        </p:txBody>
      </p:sp>
      <p:sp>
        <p:nvSpPr>
          <p:cNvPr id="26" name="文本框 25"/>
          <p:cNvSpPr txBox="1"/>
          <p:nvPr/>
        </p:nvSpPr>
        <p:spPr>
          <a:xfrm>
            <a:off x="2720975" y="3923030"/>
            <a:ext cx="3740785" cy="583565"/>
          </a:xfrm>
          <a:prstGeom prst="rect">
            <a:avLst/>
          </a:prstGeom>
          <a:noFill/>
        </p:spPr>
        <p:txBody>
          <a:bodyPr wrap="square" rtlCol="0">
            <a:spAutoFit/>
          </a:bodyPr>
          <a:lstStyle/>
          <a:p>
            <a:r>
              <a:rPr lang="en-US" altLang="zh-CN" sz="3200" b="1" dirty="0">
                <a:solidFill>
                  <a:schemeClr val="tx1">
                    <a:lumMod val="85000"/>
                    <a:lumOff val="15000"/>
                  </a:schemeClr>
                </a:solidFill>
                <a:ea typeface="思源黑体 CN Bold" panose="020B0800000000000000"/>
              </a:rPr>
              <a:t>2.</a:t>
            </a:r>
            <a:r>
              <a:rPr lang="zh-CN" altLang="en-US" sz="3200" b="1" dirty="0">
                <a:solidFill>
                  <a:schemeClr val="tx1">
                    <a:lumMod val="85000"/>
                    <a:lumOff val="15000"/>
                  </a:schemeClr>
                </a:solidFill>
                <a:ea typeface="思源黑体 CN Bold" panose="020B0800000000000000"/>
              </a:rPr>
              <a:t>研究目标与内容</a:t>
            </a:r>
          </a:p>
        </p:txBody>
      </p:sp>
      <p:sp>
        <p:nvSpPr>
          <p:cNvPr id="32" name="文本框 31"/>
          <p:cNvSpPr txBox="1"/>
          <p:nvPr/>
        </p:nvSpPr>
        <p:spPr>
          <a:xfrm>
            <a:off x="2725420" y="5217160"/>
            <a:ext cx="3624580" cy="583565"/>
          </a:xfrm>
          <a:prstGeom prst="rect">
            <a:avLst/>
          </a:prstGeom>
          <a:noFill/>
        </p:spPr>
        <p:txBody>
          <a:bodyPr wrap="square" rtlCol="0">
            <a:spAutoFit/>
          </a:bodyPr>
          <a:lstStyle/>
          <a:p>
            <a:r>
              <a:rPr lang="en-US" altLang="zh-CN" sz="3200" b="1" dirty="0">
                <a:solidFill>
                  <a:schemeClr val="tx1">
                    <a:lumMod val="85000"/>
                    <a:lumOff val="15000"/>
                  </a:schemeClr>
                </a:solidFill>
                <a:ea typeface="思源黑体 CN Bold" panose="020B0800000000000000"/>
              </a:rPr>
              <a:t>3.</a:t>
            </a:r>
            <a:r>
              <a:rPr lang="zh-CN" altLang="en-US" sz="3200" b="1" dirty="0">
                <a:solidFill>
                  <a:schemeClr val="tx1">
                    <a:lumMod val="85000"/>
                    <a:lumOff val="15000"/>
                  </a:schemeClr>
                </a:solidFill>
                <a:ea typeface="思源黑体 CN Bold" panose="020B0800000000000000"/>
              </a:rPr>
              <a:t>研究技术与方法</a:t>
            </a:r>
          </a:p>
        </p:txBody>
      </p:sp>
      <p:sp>
        <p:nvSpPr>
          <p:cNvPr id="34" name="文本框 33"/>
          <p:cNvSpPr txBox="1"/>
          <p:nvPr/>
        </p:nvSpPr>
        <p:spPr>
          <a:xfrm>
            <a:off x="7874146" y="2506901"/>
            <a:ext cx="2239294" cy="583565"/>
          </a:xfrm>
          <a:prstGeom prst="rect">
            <a:avLst/>
          </a:prstGeom>
          <a:noFill/>
        </p:spPr>
        <p:txBody>
          <a:bodyPr wrap="square" rtlCol="0">
            <a:spAutoFit/>
          </a:bodyPr>
          <a:lstStyle/>
          <a:p>
            <a:r>
              <a:rPr lang="en-US" altLang="zh-CN" sz="3200" b="1" dirty="0">
                <a:solidFill>
                  <a:schemeClr val="tx1">
                    <a:lumMod val="85000"/>
                    <a:lumOff val="15000"/>
                  </a:schemeClr>
                </a:solidFill>
                <a:ea typeface="思源黑体 CN Bold" panose="020B0800000000000000"/>
              </a:rPr>
              <a:t>4.</a:t>
            </a:r>
            <a:r>
              <a:rPr lang="zh-CN" altLang="en-US" sz="3200" b="1" dirty="0">
                <a:solidFill>
                  <a:schemeClr val="tx1">
                    <a:lumMod val="85000"/>
                    <a:lumOff val="15000"/>
                  </a:schemeClr>
                </a:solidFill>
                <a:ea typeface="思源黑体 CN Bold" panose="020B0800000000000000"/>
              </a:rPr>
              <a:t>预期成果</a:t>
            </a:r>
          </a:p>
        </p:txBody>
      </p:sp>
      <p:sp>
        <p:nvSpPr>
          <p:cNvPr id="36" name="文本框 35"/>
          <p:cNvSpPr txBox="1"/>
          <p:nvPr/>
        </p:nvSpPr>
        <p:spPr>
          <a:xfrm>
            <a:off x="7877810" y="3923030"/>
            <a:ext cx="2720340" cy="583565"/>
          </a:xfrm>
          <a:prstGeom prst="rect">
            <a:avLst/>
          </a:prstGeom>
          <a:noFill/>
        </p:spPr>
        <p:txBody>
          <a:bodyPr wrap="square" rtlCol="0">
            <a:spAutoFit/>
          </a:bodyPr>
          <a:lstStyle/>
          <a:p>
            <a:r>
              <a:rPr lang="en-US" altLang="zh-CN" sz="3200" b="1" dirty="0">
                <a:solidFill>
                  <a:schemeClr val="tx1">
                    <a:lumMod val="85000"/>
                    <a:lumOff val="15000"/>
                  </a:schemeClr>
                </a:solidFill>
                <a:ea typeface="思源黑体 CN Bold" panose="020B0800000000000000"/>
              </a:rPr>
              <a:t>5.</a:t>
            </a:r>
            <a:r>
              <a:rPr lang="zh-CN" altLang="en-US" sz="3200" b="1" dirty="0">
                <a:solidFill>
                  <a:schemeClr val="tx1">
                    <a:lumMod val="85000"/>
                    <a:lumOff val="15000"/>
                  </a:schemeClr>
                </a:solidFill>
                <a:ea typeface="思源黑体 CN Bold" panose="020B0800000000000000"/>
              </a:rPr>
              <a:t>已开展工作</a:t>
            </a:r>
          </a:p>
        </p:txBody>
      </p:sp>
      <p:sp>
        <p:nvSpPr>
          <p:cNvPr id="39" name="文本框 38"/>
          <p:cNvSpPr txBox="1"/>
          <p:nvPr/>
        </p:nvSpPr>
        <p:spPr>
          <a:xfrm>
            <a:off x="7882225" y="5218850"/>
            <a:ext cx="2239294" cy="583565"/>
          </a:xfrm>
          <a:prstGeom prst="rect">
            <a:avLst/>
          </a:prstGeom>
          <a:noFill/>
        </p:spPr>
        <p:txBody>
          <a:bodyPr wrap="square" rtlCol="0">
            <a:spAutoFit/>
          </a:bodyPr>
          <a:lstStyle/>
          <a:p>
            <a:r>
              <a:rPr lang="en-US" altLang="zh-CN" sz="3200" b="1" dirty="0">
                <a:solidFill>
                  <a:schemeClr val="tx1">
                    <a:lumMod val="85000"/>
                    <a:lumOff val="15000"/>
                  </a:schemeClr>
                </a:solidFill>
                <a:ea typeface="思源黑体 CN Bold" panose="020B0800000000000000"/>
              </a:rPr>
              <a:t>6.</a:t>
            </a:r>
            <a:r>
              <a:rPr lang="zh-CN" altLang="en-US" sz="3200" b="1" dirty="0">
                <a:solidFill>
                  <a:schemeClr val="tx1">
                    <a:lumMod val="85000"/>
                    <a:lumOff val="15000"/>
                  </a:schemeClr>
                </a:solidFill>
                <a:ea typeface="思源黑体 CN Bold" panose="020B0800000000000000"/>
              </a:rPr>
              <a:t>进度安排</a:t>
            </a:r>
          </a:p>
        </p:txBody>
      </p:sp>
      <p:grpSp>
        <p:nvGrpSpPr>
          <p:cNvPr id="14" name="组合 13"/>
          <p:cNvGrpSpPr/>
          <p:nvPr/>
        </p:nvGrpSpPr>
        <p:grpSpPr>
          <a:xfrm>
            <a:off x="6728884" y="5040318"/>
            <a:ext cx="906244" cy="906244"/>
            <a:chOff x="7399556" y="4913318"/>
            <a:chExt cx="639543" cy="639543"/>
          </a:xfrm>
        </p:grpSpPr>
        <p:sp>
          <p:nvSpPr>
            <p:cNvPr id="45" name="椭圆 44"/>
            <p:cNvSpPr/>
            <p:nvPr/>
          </p:nvSpPr>
          <p:spPr>
            <a:xfrm>
              <a:off x="7399556" y="4913318"/>
              <a:ext cx="639543" cy="639543"/>
            </a:xfrm>
            <a:prstGeom prst="ellipse">
              <a:avLst/>
            </a:prstGeom>
            <a:gradFill>
              <a:gsLst>
                <a:gs pos="70000">
                  <a:srgbClr val="580C6E">
                    <a:lumMod val="100000"/>
                  </a:srgbClr>
                </a:gs>
                <a:gs pos="100000">
                  <a:srgbClr val="580C6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descr="数学"/>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27392" y="5052201"/>
              <a:ext cx="397769" cy="397769"/>
            </a:xfrm>
            <a:prstGeom prst="rect">
              <a:avLst/>
            </a:prstGeom>
          </p:spPr>
        </p:pic>
      </p:grpSp>
      <p:grpSp>
        <p:nvGrpSpPr>
          <p:cNvPr id="17" name="组合 16"/>
          <p:cNvGrpSpPr/>
          <p:nvPr/>
        </p:nvGrpSpPr>
        <p:grpSpPr>
          <a:xfrm>
            <a:off x="6716185" y="3733800"/>
            <a:ext cx="906244" cy="906244"/>
            <a:chOff x="7386857" y="3644900"/>
            <a:chExt cx="639543" cy="639543"/>
          </a:xfrm>
        </p:grpSpPr>
        <p:sp>
          <p:nvSpPr>
            <p:cNvPr id="42" name="椭圆 41"/>
            <p:cNvSpPr/>
            <p:nvPr/>
          </p:nvSpPr>
          <p:spPr>
            <a:xfrm>
              <a:off x="7386857" y="3644900"/>
              <a:ext cx="639543" cy="639543"/>
            </a:xfrm>
            <a:prstGeom prst="ellipse">
              <a:avLst/>
            </a:prstGeom>
            <a:gradFill>
              <a:gsLst>
                <a:gs pos="70000">
                  <a:srgbClr val="580C6E">
                    <a:lumMod val="100000"/>
                  </a:srgbClr>
                </a:gs>
                <a:gs pos="100000">
                  <a:srgbClr val="580C6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descr="原子"/>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09760" y="3778414"/>
              <a:ext cx="390001" cy="390001"/>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748" y="-15896"/>
            <a:ext cx="12227495" cy="6873896"/>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 name="组合 108"/>
          <p:cNvGrpSpPr/>
          <p:nvPr/>
        </p:nvGrpSpPr>
        <p:grpSpPr>
          <a:xfrm>
            <a:off x="9550515" y="287953"/>
            <a:ext cx="2246965" cy="691351"/>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977223" y="232793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dirty="0">
                <a:solidFill>
                  <a:prstClr val="white"/>
                </a:solidFill>
                <a:latin typeface="+mn-ea"/>
                <a:cs typeface="+mj-cs"/>
              </a:rPr>
              <a:t>01   </a:t>
            </a:r>
            <a:r>
              <a:rPr lang="zh-CN" altLang="en-US" sz="6600" b="1" dirty="0">
                <a:solidFill>
                  <a:prstClr val="white"/>
                </a:solidFill>
                <a:latin typeface="+mn-ea"/>
                <a:cs typeface="+mj-cs"/>
              </a:rPr>
              <a:t>研究背景与意义</a:t>
            </a:r>
          </a:p>
        </p:txBody>
      </p:sp>
      <p:grpSp>
        <p:nvGrpSpPr>
          <p:cNvPr id="34" name="图形 10"/>
          <p:cNvGrpSpPr/>
          <p:nvPr/>
        </p:nvGrpSpPr>
        <p:grpSpPr>
          <a:xfrm rot="1911398" flipH="1">
            <a:off x="-6739926" y="718486"/>
            <a:ext cx="18785954" cy="9463205"/>
            <a:chOff x="1364551" y="1662116"/>
            <a:chExt cx="9464325" cy="3530151"/>
          </a:xfrm>
          <a:noFill/>
        </p:grpSpPr>
        <p:sp>
          <p:nvSpPr>
            <p:cNvPr id="35" name="任意多边形: 形状 34"/>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0" name="任意多边形: 形状 59"/>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1" name="任意多边形: 形状 60"/>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2" name="任意多边形: 形状 61"/>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3" name="任意多边形: 形状 62"/>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4" name="任意多边形: 形状 63"/>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5" name="任意多边形: 形状 64"/>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6" name="任意多边形: 形状 65"/>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7" name="任意多边形: 形状 66"/>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8" name="任意多边形: 形状 67"/>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9" name="任意多边形: 形状 68"/>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0" name="任意多边形: 形状 69"/>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1" name="任意多边形: 形状 70"/>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2" name="任意多边形: 形状 71"/>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3" name="任意多边形: 形状 72"/>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4" name="任意多边形: 形状 73"/>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5" name="任意多边形: 形状 74"/>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6" name="任意多边形: 形状 75"/>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7" name="任意多边形: 形状 76"/>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8" name="任意多边形: 形状 77"/>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9" name="任意多边形: 形状 78"/>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0" name="任意多边形: 形状 79"/>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1" name="任意多边形: 形状 80"/>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2465377" y="443044"/>
            <a:ext cx="3351223" cy="632557"/>
          </a:xfrm>
          <a:prstGeom prst="roundRect">
            <a:avLst>
              <a:gd name="adj" fmla="val 9640"/>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178"/>
          <p:cNvSpPr txBox="1"/>
          <p:nvPr/>
        </p:nvSpPr>
        <p:spPr>
          <a:xfrm>
            <a:off x="3002753" y="494028"/>
            <a:ext cx="2301523" cy="521250"/>
          </a:xfrm>
          <a:prstGeom prst="rect">
            <a:avLst/>
          </a:prstGeom>
          <a:noFill/>
        </p:spPr>
        <p:txBody>
          <a:bodyPr wrap="square" rtlCol="0">
            <a:spAutoFit/>
          </a:bodyPr>
          <a:lstStyle/>
          <a:p>
            <a:pPr algn="dist"/>
            <a:r>
              <a:rPr lang="zh-CN" altLang="en-US" sz="2800" b="1" dirty="0">
                <a:solidFill>
                  <a:schemeClr val="bg1"/>
                </a:solidFill>
                <a:latin typeface="思源黑体 CN Bold" panose="020B0800000000000000" pitchFamily="34" charset="-122"/>
                <a:ea typeface="思源黑体 CN Bold" panose="020B0800000000000000" pitchFamily="34" charset="-122"/>
              </a:rPr>
              <a:t>研究背景</a:t>
            </a:r>
          </a:p>
        </p:txBody>
      </p:sp>
      <p:cxnSp>
        <p:nvCxnSpPr>
          <p:cNvPr id="19" name="直接连接符 18"/>
          <p:cNvCxnSpPr/>
          <p:nvPr/>
        </p:nvCxnSpPr>
        <p:spPr>
          <a:xfrm>
            <a:off x="3029234" y="1056158"/>
            <a:ext cx="4940865" cy="0"/>
          </a:xfrm>
          <a:prstGeom prst="line">
            <a:avLst/>
          </a:prstGeom>
          <a:ln w="19050">
            <a:solidFill>
              <a:srgbClr val="580C6E"/>
            </a:solidFill>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2465070" y="1167130"/>
            <a:ext cx="9314180" cy="2295415"/>
          </a:xfrm>
          <a:prstGeom prst="roundRect">
            <a:avLst>
              <a:gd name="adj" fmla="val 2065"/>
            </a:avLst>
          </a:prstGeom>
          <a:noFill/>
          <a:ln w="28575">
            <a:solidFill>
              <a:srgbClr val="580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p:cNvSpPr txBox="1"/>
          <p:nvPr/>
        </p:nvSpPr>
        <p:spPr>
          <a:xfrm>
            <a:off x="2586355" y="1179830"/>
            <a:ext cx="9076055" cy="2194560"/>
          </a:xfrm>
          <a:prstGeom prst="rect">
            <a:avLst/>
          </a:prstGeom>
          <a:noFill/>
        </p:spPr>
        <p:txBody>
          <a:bodyPr wrap="square" rtlCol="0">
            <a:spAutoFit/>
          </a:bodyPr>
          <a:lstStyle/>
          <a:p>
            <a:pPr marL="285750" indent="-285750" defTabSz="1216025">
              <a:lnSpc>
                <a:spcPct val="120000"/>
              </a:lnSpc>
              <a:spcBef>
                <a:spcPct val="20000"/>
              </a:spcBef>
              <a:buFont typeface="Arial" panose="020B0604020202090204" pitchFamily="34" charset="0"/>
              <a:buChar char="•"/>
            </a:pPr>
            <a:r>
              <a:rPr lang="zh-CN" altLang="en-US" b="1" dirty="0">
                <a:solidFill>
                  <a:srgbClr val="595959"/>
                </a:solidFill>
                <a:latin typeface="微软雅黑" charset="0"/>
                <a:ea typeface="微软雅黑" charset="0"/>
                <a:cs typeface="微软雅黑" charset="0"/>
              </a:rPr>
              <a:t>操作系统</a:t>
            </a:r>
            <a:r>
              <a:rPr lang="zh-CN" altLang="en-US" dirty="0">
                <a:solidFill>
                  <a:srgbClr val="595959"/>
                </a:solidFill>
                <a:latin typeface="微软雅黑" charset="0"/>
                <a:ea typeface="微软雅黑" charset="0"/>
                <a:cs typeface="微软雅黑" charset="0"/>
              </a:rPr>
              <a:t>是计算机系统的核心软件，负责管理和控制硬件资源，提供用户界面和服务。</a:t>
            </a:r>
          </a:p>
          <a:p>
            <a:pPr marL="285750" indent="-285750" defTabSz="1216025">
              <a:lnSpc>
                <a:spcPct val="120000"/>
              </a:lnSpc>
              <a:spcBef>
                <a:spcPct val="20000"/>
              </a:spcBef>
              <a:buFont typeface="Arial" panose="020B0604020202090204" pitchFamily="34" charset="0"/>
              <a:buChar char="•"/>
            </a:pPr>
            <a:r>
              <a:rPr lang="zh-CN" altLang="en-US" b="1" dirty="0">
                <a:solidFill>
                  <a:srgbClr val="595959"/>
                </a:solidFill>
                <a:latin typeface="微软雅黑" charset="0"/>
                <a:ea typeface="微软雅黑" charset="0"/>
                <a:cs typeface="微软雅黑" charset="0"/>
              </a:rPr>
              <a:t>宏内核</a:t>
            </a:r>
            <a:r>
              <a:rPr lang="zh-CN" altLang="en-US" dirty="0">
                <a:solidFill>
                  <a:srgbClr val="595959"/>
                </a:solidFill>
                <a:latin typeface="微软雅黑" charset="0"/>
                <a:ea typeface="微软雅黑" charset="0"/>
                <a:cs typeface="微软雅黑" charset="0"/>
              </a:rPr>
              <a:t>（Monolithic Kernel）是一种将所有核心服务集成在一个单一地址空间内的操作系统内核设计。这种设计的优点是性能高、实现简单，但缺点是模块化程度低、调试困难。</a:t>
            </a:r>
          </a:p>
          <a:p>
            <a:pPr marL="285750" indent="-285750" defTabSz="1216025">
              <a:lnSpc>
                <a:spcPct val="120000"/>
              </a:lnSpc>
              <a:spcBef>
                <a:spcPct val="20000"/>
              </a:spcBef>
              <a:buFont typeface="Arial" panose="020B0604020202090204" pitchFamily="34" charset="0"/>
              <a:buChar char="•"/>
            </a:pPr>
            <a:r>
              <a:rPr lang="zh-CN" altLang="en-US" b="1" dirty="0">
                <a:solidFill>
                  <a:srgbClr val="595959"/>
                </a:solidFill>
                <a:latin typeface="微软雅黑" charset="0"/>
                <a:ea typeface="微软雅黑" charset="0"/>
                <a:cs typeface="微软雅黑" charset="0"/>
              </a:rPr>
              <a:t>任务管理</a:t>
            </a:r>
            <a:r>
              <a:rPr lang="zh-CN" altLang="en-US" dirty="0">
                <a:solidFill>
                  <a:srgbClr val="595959"/>
                </a:solidFill>
                <a:latin typeface="微软雅黑" charset="0"/>
                <a:ea typeface="微软雅黑" charset="0"/>
                <a:cs typeface="微软雅黑" charset="0"/>
              </a:rPr>
              <a:t>是操作系统中的一个重要组成部分，负责进程的创建、调度、同步和通信等关键功能。</a:t>
            </a:r>
          </a:p>
        </p:txBody>
      </p:sp>
      <p:pic>
        <p:nvPicPr>
          <p:cNvPr id="28" name="图形 27" descr="研究"/>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315235" y="3577250"/>
            <a:ext cx="508314" cy="508314"/>
          </a:xfrm>
          <a:prstGeom prst="rect">
            <a:avLst/>
          </a:prstGeom>
        </p:spPr>
      </p:pic>
      <p:sp>
        <p:nvSpPr>
          <p:cNvPr id="187" name="矩形: 圆角 186"/>
          <p:cNvSpPr/>
          <p:nvPr/>
        </p:nvSpPr>
        <p:spPr>
          <a:xfrm>
            <a:off x="8427855" y="3557795"/>
            <a:ext cx="3351223" cy="632557"/>
          </a:xfrm>
          <a:prstGeom prst="roundRect">
            <a:avLst>
              <a:gd name="adj" fmla="val 9640"/>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文本框 187"/>
          <p:cNvSpPr txBox="1"/>
          <p:nvPr/>
        </p:nvSpPr>
        <p:spPr>
          <a:xfrm>
            <a:off x="9079531" y="3608779"/>
            <a:ext cx="2301523" cy="521970"/>
          </a:xfrm>
          <a:prstGeom prst="rect">
            <a:avLst/>
          </a:prstGeom>
          <a:noFill/>
        </p:spPr>
        <p:txBody>
          <a:bodyPr wrap="square" rtlCol="0">
            <a:spAutoFit/>
          </a:bodyPr>
          <a:lstStyle/>
          <a:p>
            <a:pPr algn="dist"/>
            <a:r>
              <a:rPr lang="zh-CN" altLang="en-US" sz="2800" b="1" dirty="0">
                <a:solidFill>
                  <a:schemeClr val="bg1"/>
                </a:solidFill>
                <a:latin typeface="思源黑体 CN Bold" panose="020B0800000000000000" pitchFamily="34" charset="-122"/>
                <a:ea typeface="思源黑体 CN Bold" panose="020B0800000000000000" pitchFamily="34" charset="-122"/>
              </a:rPr>
              <a:t>意义</a:t>
            </a:r>
            <a:endParaRPr lang="zh-CN" altLang="en-US">
              <a:latin typeface="思源黑体 CN Bold" panose="020B0800000000000000" pitchFamily="34" charset="-122"/>
              <a:ea typeface="思源黑体 CN Bold" panose="020B0800000000000000" pitchFamily="34" charset="-122"/>
            </a:endParaRPr>
          </a:p>
        </p:txBody>
      </p:sp>
      <p:cxnSp>
        <p:nvCxnSpPr>
          <p:cNvPr id="189" name="直接连接符 188"/>
          <p:cNvCxnSpPr/>
          <p:nvPr/>
        </p:nvCxnSpPr>
        <p:spPr>
          <a:xfrm>
            <a:off x="6596628" y="4170909"/>
            <a:ext cx="5186412" cy="0"/>
          </a:xfrm>
          <a:prstGeom prst="line">
            <a:avLst/>
          </a:prstGeom>
          <a:ln w="19050">
            <a:solidFill>
              <a:srgbClr val="580C6E"/>
            </a:solidFill>
          </a:ln>
        </p:spPr>
        <p:style>
          <a:lnRef idx="1">
            <a:schemeClr val="accent1"/>
          </a:lnRef>
          <a:fillRef idx="0">
            <a:schemeClr val="accent1"/>
          </a:fillRef>
          <a:effectRef idx="0">
            <a:schemeClr val="accent1"/>
          </a:effectRef>
          <a:fontRef idx="minor">
            <a:schemeClr val="tx1"/>
          </a:fontRef>
        </p:style>
      </p:cxnSp>
      <p:sp>
        <p:nvSpPr>
          <p:cNvPr id="190" name="矩形: 圆角 189"/>
          <p:cNvSpPr/>
          <p:nvPr/>
        </p:nvSpPr>
        <p:spPr>
          <a:xfrm>
            <a:off x="2465388" y="4282070"/>
            <a:ext cx="9356562" cy="2198450"/>
          </a:xfrm>
          <a:prstGeom prst="roundRect">
            <a:avLst>
              <a:gd name="adj" fmla="val 2065"/>
            </a:avLst>
          </a:prstGeom>
          <a:noFill/>
          <a:ln w="28575">
            <a:solidFill>
              <a:srgbClr val="580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文本框 190"/>
          <p:cNvSpPr txBox="1"/>
          <p:nvPr/>
        </p:nvSpPr>
        <p:spPr>
          <a:xfrm>
            <a:off x="2586355" y="4285602"/>
            <a:ext cx="9076055" cy="1419860"/>
          </a:xfrm>
          <a:prstGeom prst="rect">
            <a:avLst/>
          </a:prstGeom>
          <a:noFill/>
        </p:spPr>
        <p:txBody>
          <a:bodyPr wrap="square" rtlCol="0">
            <a:noAutofit/>
          </a:bodyPr>
          <a:lstStyle/>
          <a:p>
            <a:pPr defTabSz="1216025">
              <a:lnSpc>
                <a:spcPct val="120000"/>
              </a:lnSpc>
              <a:spcBef>
                <a:spcPct val="20000"/>
              </a:spcBef>
            </a:pPr>
            <a:r>
              <a:rPr lang="zh-CN" altLang="en-US" b="1" dirty="0">
                <a:solidFill>
                  <a:srgbClr val="595959"/>
                </a:solidFill>
                <a:latin typeface="微软雅黑" charset="0"/>
                <a:ea typeface="微软雅黑" charset="0"/>
                <a:cs typeface="微软雅黑" charset="0"/>
              </a:rPr>
              <a:t>学术层面：</a:t>
            </a:r>
            <a:r>
              <a:rPr lang="zh-CN" altLang="en-US" dirty="0">
                <a:solidFill>
                  <a:srgbClr val="595959"/>
                </a:solidFill>
                <a:latin typeface="微软雅黑" charset="0"/>
                <a:ea typeface="微软雅黑" charset="0"/>
                <a:cs typeface="微软雅黑" charset="0"/>
              </a:rPr>
              <a:t>通过深入研究并设计实现宏内核的任务管理组件，有助于进一步探索操作系统内核中任务管理机制的优化方向，拓展相关理论知识体系，为后续利用</a:t>
            </a:r>
            <a:r>
              <a:rPr lang="en-US" altLang="zh-CN" dirty="0">
                <a:solidFill>
                  <a:srgbClr val="595959"/>
                </a:solidFill>
                <a:latin typeface="微软雅黑" charset="0"/>
                <a:ea typeface="微软雅黑" charset="0"/>
                <a:cs typeface="微软雅黑" charset="0"/>
              </a:rPr>
              <a:t> Rust </a:t>
            </a:r>
            <a:r>
              <a:rPr lang="zh-CN" altLang="en-US" dirty="0">
                <a:solidFill>
                  <a:srgbClr val="595959"/>
                </a:solidFill>
                <a:latin typeface="微软雅黑" charset="0"/>
                <a:ea typeface="微软雅黑" charset="0"/>
                <a:cs typeface="微软雅黑" charset="0"/>
              </a:rPr>
              <a:t>语言特性提升任务管理性能与安全性方面的操作系统内核研究提供有价值的参考案例。</a:t>
            </a:r>
          </a:p>
          <a:p>
            <a:pPr defTabSz="1216025">
              <a:lnSpc>
                <a:spcPct val="120000"/>
              </a:lnSpc>
              <a:spcBef>
                <a:spcPct val="20000"/>
              </a:spcBef>
            </a:pPr>
            <a:r>
              <a:rPr lang="zh-CN" altLang="en-US" b="1" dirty="0">
                <a:solidFill>
                  <a:srgbClr val="595959"/>
                </a:solidFill>
                <a:latin typeface="微软雅黑" charset="0"/>
                <a:ea typeface="微软雅黑" charset="0"/>
                <a:cs typeface="微软雅黑" charset="0"/>
              </a:rPr>
              <a:t>应用层面：</a:t>
            </a:r>
            <a:r>
              <a:rPr lang="zh-CN" altLang="en-US" dirty="0">
                <a:solidFill>
                  <a:srgbClr val="595959"/>
                </a:solidFill>
                <a:latin typeface="微软雅黑" charset="0"/>
                <a:ea typeface="微软雅黑" charset="0"/>
                <a:cs typeface="微软雅黑" charset="0"/>
              </a:rPr>
              <a:t>能够为特定应用场景定制更高效、可靠且安全的操作系统任务管理解决方案，提高系统资源利用率，减少任务执行延迟，增强系统整体稳定性，满足如实时系统对任务实时响应以及多任务并发环境下对公平调度的需求等。</a:t>
            </a:r>
          </a:p>
        </p:txBody>
      </p:sp>
      <p:pic>
        <p:nvPicPr>
          <p:cNvPr id="45" name="图形 44" descr="显微镜"/>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949" y="386809"/>
            <a:ext cx="649907" cy="649907"/>
          </a:xfrm>
          <a:prstGeom prst="rect">
            <a:avLst/>
          </a:prstGeom>
        </p:spPr>
      </p:pic>
      <p:sp>
        <p:nvSpPr>
          <p:cNvPr id="26" name="矩形 25"/>
          <p:cNvSpPr/>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图片 26"/>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29" name="矩形: 圆角 28"/>
          <p:cNvSpPr/>
          <p:nvPr/>
        </p:nvSpPr>
        <p:spPr>
          <a:xfrm>
            <a:off x="149698" y="2125635"/>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21792" y="2164037"/>
            <a:ext cx="1464081" cy="411809"/>
          </a:xfrm>
          <a:prstGeom prst="rect">
            <a:avLst/>
          </a:prstGeom>
          <a:noFill/>
        </p:spPr>
        <p:txBody>
          <a:bodyPr wrap="square" rtlCol="0">
            <a:spAutoFit/>
          </a:bodyPr>
          <a:lstStyle/>
          <a:p>
            <a:pPr algn="dist"/>
            <a:r>
              <a:rPr lang="zh-CN" altLang="en-US" sz="2000" b="1" dirty="0">
                <a:solidFill>
                  <a:srgbClr val="580C6E"/>
                </a:solidFill>
                <a:latin typeface="思源黑体 CN Bold" panose="020B0800000000000000" pitchFamily="34" charset="-122"/>
                <a:ea typeface="思源黑体 CN Bold" panose="020B0800000000000000" pitchFamily="34" charset="-122"/>
              </a:rPr>
              <a:t>研究背景</a:t>
            </a:r>
          </a:p>
        </p:txBody>
      </p:sp>
      <p:sp>
        <p:nvSpPr>
          <p:cNvPr id="31" name="文本框 30"/>
          <p:cNvSpPr txBox="1"/>
          <p:nvPr/>
        </p:nvSpPr>
        <p:spPr>
          <a:xfrm>
            <a:off x="221792" y="358422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研究方法</a:t>
            </a:r>
          </a:p>
        </p:txBody>
      </p:sp>
      <p:sp>
        <p:nvSpPr>
          <p:cNvPr id="33" name="文本框 32"/>
          <p:cNvSpPr txBox="1"/>
          <p:nvPr/>
        </p:nvSpPr>
        <p:spPr>
          <a:xfrm>
            <a:off x="221792" y="428780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预期成果</a:t>
            </a:r>
          </a:p>
        </p:txBody>
      </p:sp>
      <p:sp>
        <p:nvSpPr>
          <p:cNvPr id="34" name="文本框 33"/>
          <p:cNvSpPr txBox="1"/>
          <p:nvPr/>
        </p:nvSpPr>
        <p:spPr>
          <a:xfrm>
            <a:off x="221792" y="499138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当前工作</a:t>
            </a:r>
          </a:p>
        </p:txBody>
      </p:sp>
      <p:sp>
        <p:nvSpPr>
          <p:cNvPr id="35" name="文本框 34"/>
          <p:cNvSpPr txBox="1"/>
          <p:nvPr/>
        </p:nvSpPr>
        <p:spPr>
          <a:xfrm>
            <a:off x="221792" y="288064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研究目标</a:t>
            </a:r>
          </a:p>
        </p:txBody>
      </p:sp>
      <p:cxnSp>
        <p:nvCxnSpPr>
          <p:cNvPr id="36" name="直接连接符 35"/>
          <p:cNvCxnSpPr/>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1"/>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进度安排</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748" y="-15896"/>
            <a:ext cx="12227495" cy="6873896"/>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 name="组合 108"/>
          <p:cNvGrpSpPr/>
          <p:nvPr/>
        </p:nvGrpSpPr>
        <p:grpSpPr>
          <a:xfrm>
            <a:off x="9550515" y="287953"/>
            <a:ext cx="2246965" cy="691351"/>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977223" y="232793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dirty="0">
                <a:solidFill>
                  <a:prstClr val="white"/>
                </a:solidFill>
                <a:latin typeface="+mn-ea"/>
                <a:cs typeface="+mj-cs"/>
              </a:rPr>
              <a:t>02   </a:t>
            </a:r>
            <a:r>
              <a:rPr lang="zh-CN" altLang="en-US" sz="6600" b="1" dirty="0">
                <a:solidFill>
                  <a:prstClr val="white"/>
                </a:solidFill>
                <a:latin typeface="+mn-ea"/>
                <a:cs typeface="+mj-cs"/>
              </a:rPr>
              <a:t>研究目标与内容</a:t>
            </a:r>
          </a:p>
        </p:txBody>
      </p:sp>
      <p:grpSp>
        <p:nvGrpSpPr>
          <p:cNvPr id="34" name="图形 10"/>
          <p:cNvGrpSpPr/>
          <p:nvPr/>
        </p:nvGrpSpPr>
        <p:grpSpPr>
          <a:xfrm rot="1911398" flipH="1">
            <a:off x="-6739926" y="718486"/>
            <a:ext cx="18785954" cy="9463205"/>
            <a:chOff x="1364551" y="1662116"/>
            <a:chExt cx="9464325" cy="3530151"/>
          </a:xfrm>
          <a:noFill/>
        </p:grpSpPr>
        <p:sp>
          <p:nvSpPr>
            <p:cNvPr id="35" name="任意多边形: 形状 34"/>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0" name="任意多边形: 形状 59"/>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1" name="任意多边形: 形状 60"/>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2" name="任意多边形: 形状 61"/>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3" name="任意多边形: 形状 62"/>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4" name="任意多边形: 形状 63"/>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5" name="任意多边形: 形状 64"/>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6" name="任意多边形: 形状 65"/>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7" name="任意多边形: 形状 66"/>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8" name="任意多边形: 形状 67"/>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9" name="任意多边形: 形状 68"/>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0" name="任意多边形: 形状 69"/>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1" name="任意多边形: 形状 70"/>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2" name="任意多边形: 形状 71"/>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3" name="任意多边形: 形状 72"/>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4" name="任意多边形: 形状 73"/>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5" name="任意多边形: 形状 74"/>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6" name="任意多边形: 形状 75"/>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7" name="任意多边形: 形状 76"/>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8" name="任意多边形: 形状 77"/>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9" name="任意多边形: 形状 78"/>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0" name="任意多边形: 形状 79"/>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1" name="任意多边形: 形状 80"/>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矩形 13"/>
          <p:cNvSpPr>
            <a:spLocks noChangeArrowheads="1"/>
          </p:cNvSpPr>
          <p:nvPr/>
        </p:nvSpPr>
        <p:spPr bwMode="auto">
          <a:xfrm>
            <a:off x="2592705" y="710565"/>
            <a:ext cx="8837930" cy="1677670"/>
          </a:xfrm>
          <a:prstGeom prst="roundRect">
            <a:avLst>
              <a:gd name="adj" fmla="val 9083"/>
            </a:avLst>
          </a:prstGeom>
          <a:noFill/>
          <a:ln w="12700">
            <a:solidFill>
              <a:srgbClr val="580C6E"/>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endParaRPr lang="zh-CN" altLang="en-US">
              <a:solidFill>
                <a:srgbClr val="FFFFFF"/>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6" name="矩形 35"/>
          <p:cNvSpPr>
            <a:spLocks noChangeArrowheads="1"/>
          </p:cNvSpPr>
          <p:nvPr/>
        </p:nvSpPr>
        <p:spPr bwMode="auto">
          <a:xfrm>
            <a:off x="2951480" y="1033780"/>
            <a:ext cx="8289290" cy="119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itchFamily="2" charset="-122"/>
              </a:defRPr>
            </a:lvl1pPr>
            <a:lvl2pPr marL="742950" indent="-285750" defTabSz="1216025">
              <a:defRPr>
                <a:solidFill>
                  <a:schemeClr val="tx1"/>
                </a:solidFill>
                <a:latin typeface="Calibri" panose="020F0502020204030204" pitchFamily="34" charset="0"/>
                <a:ea typeface="宋体" pitchFamily="2" charset="-122"/>
              </a:defRPr>
            </a:lvl2pPr>
            <a:lvl3pPr marL="1143000" indent="-228600" defTabSz="1216025">
              <a:defRPr>
                <a:solidFill>
                  <a:schemeClr val="tx1"/>
                </a:solidFill>
                <a:latin typeface="Calibri" panose="020F0502020204030204" pitchFamily="34" charset="0"/>
                <a:ea typeface="宋体" pitchFamily="2" charset="-122"/>
              </a:defRPr>
            </a:lvl3pPr>
            <a:lvl4pPr marL="1600200" indent="-228600" defTabSz="1216025">
              <a:defRPr>
                <a:solidFill>
                  <a:schemeClr val="tx1"/>
                </a:solidFill>
                <a:latin typeface="Calibri" panose="020F0502020204030204" pitchFamily="34" charset="0"/>
                <a:ea typeface="宋体" pitchFamily="2" charset="-122"/>
              </a:defRPr>
            </a:lvl4pPr>
            <a:lvl5pPr marL="2057400" indent="-228600" defTabSz="1216025">
              <a:defRPr>
                <a:solidFill>
                  <a:schemeClr val="tx1"/>
                </a:solidFill>
                <a:latin typeface="Calibri" panose="020F0502020204030204" pitchFamily="34" charset="0"/>
                <a:ea typeface="宋体"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基于现有的宏内核底层基础设施，补全系统调用，提供简洁、易用的接口。</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探究底层，提供灵活的任务调度策略，支持多任务并发执行，优化系统性能。</a:t>
            </a:r>
          </a:p>
          <a:p>
            <a:pPr marL="171450"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比较现有组件化内核，做出优化，实现高效、稳定、相对独立的任务管理组件。</a:t>
            </a:r>
          </a:p>
        </p:txBody>
      </p:sp>
      <p:sp>
        <p:nvSpPr>
          <p:cNvPr id="39" name="圆角矩形 17"/>
          <p:cNvSpPr>
            <a:spLocks noChangeArrowheads="1"/>
          </p:cNvSpPr>
          <p:nvPr/>
        </p:nvSpPr>
        <p:spPr bwMode="auto">
          <a:xfrm>
            <a:off x="3248035" y="475591"/>
            <a:ext cx="3279775" cy="461963"/>
          </a:xfrm>
          <a:prstGeom prst="roundRect">
            <a:avLst>
              <a:gd name="adj" fmla="val 16667"/>
            </a:avLst>
          </a:prstGeom>
          <a:solidFill>
            <a:srgbClr val="580C6E"/>
          </a:solidFill>
          <a:ln>
            <a:noFill/>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endParaRPr lang="zh-CN" altLang="en-US" dirty="0">
              <a:solidFill>
                <a:srgbClr val="FFFFFF"/>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0" name="文本框 39"/>
          <p:cNvSpPr txBox="1">
            <a:spLocks noChangeArrowheads="1"/>
          </p:cNvSpPr>
          <p:nvPr/>
        </p:nvSpPr>
        <p:spPr bwMode="auto">
          <a:xfrm>
            <a:off x="3479810" y="475274"/>
            <a:ext cx="2797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itchFamily="2" charset="-122"/>
              </a:defRPr>
            </a:lvl1pPr>
            <a:lvl2pPr marL="742950" indent="-285750" defTabSz="1216025">
              <a:defRPr>
                <a:solidFill>
                  <a:schemeClr val="tx1"/>
                </a:solidFill>
                <a:latin typeface="Calibri" panose="020F0502020204030204" pitchFamily="34" charset="0"/>
                <a:ea typeface="宋体" pitchFamily="2" charset="-122"/>
              </a:defRPr>
            </a:lvl2pPr>
            <a:lvl3pPr marL="1143000" indent="-228600" defTabSz="1216025">
              <a:defRPr>
                <a:solidFill>
                  <a:schemeClr val="tx1"/>
                </a:solidFill>
                <a:latin typeface="Calibri" panose="020F0502020204030204" pitchFamily="34" charset="0"/>
                <a:ea typeface="宋体" pitchFamily="2" charset="-122"/>
              </a:defRPr>
            </a:lvl3pPr>
            <a:lvl4pPr marL="1600200" indent="-228600" defTabSz="1216025">
              <a:defRPr>
                <a:solidFill>
                  <a:schemeClr val="tx1"/>
                </a:solidFill>
                <a:latin typeface="Calibri" panose="020F0502020204030204" pitchFamily="34" charset="0"/>
                <a:ea typeface="宋体" pitchFamily="2" charset="-122"/>
              </a:defRPr>
            </a:lvl4pPr>
            <a:lvl5pPr marL="2057400" indent="-228600" defTabSz="1216025">
              <a:defRPr>
                <a:solidFill>
                  <a:schemeClr val="tx1"/>
                </a:solidFill>
                <a:latin typeface="Calibri" panose="020F0502020204030204" pitchFamily="34" charset="0"/>
                <a:ea typeface="宋体"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spcBef>
                <a:spcPct val="20000"/>
              </a:spcBef>
            </a:pPr>
            <a:r>
              <a:rPr lang="zh-CN" altLang="en-US" sz="2400" b="1" dirty="0">
                <a:solidFill>
                  <a:schemeClr val="bg1"/>
                </a:solidFill>
                <a:latin typeface="微软雅黑" charset="0"/>
                <a:ea typeface="微软雅黑" charset="0"/>
                <a:cs typeface="微软雅黑" charset="0"/>
                <a:sym typeface="字魂58号-创中黑" panose="00000500000000000000" pitchFamily="2" charset="-122"/>
              </a:rPr>
              <a:t>研究目标</a:t>
            </a:r>
          </a:p>
        </p:txBody>
      </p:sp>
      <p:sp>
        <p:nvSpPr>
          <p:cNvPr id="26" name="矩形 25"/>
          <p:cNvSpPr/>
          <p:nvPr>
            <p:custDataLst>
              <p:tags r:id="rId1"/>
            </p:custDataLst>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2"/>
            </p:custDataLst>
          </p:nvPr>
        </p:nvPicPr>
        <p:blipFill>
          <a:blip r:embed="rId16" cstate="print">
            <a:lum bright="70000" contrast="-70000"/>
            <a:extLst>
              <a:ext uri="{BEBA8EAE-BF5A-486C-A8C5-ECC9F3942E4B}">
                <a14:imgProps xmlns:a14="http://schemas.microsoft.com/office/drawing/2010/main">
                  <a14:imgLayer r:embed="rId1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6" name="文本框 5"/>
          <p:cNvSpPr txBox="1"/>
          <p:nvPr>
            <p:custDataLst>
              <p:tags r:id="rId3"/>
            </p:custDataLst>
          </p:nvPr>
        </p:nvSpPr>
        <p:spPr>
          <a:xfrm>
            <a:off x="221792" y="2164037"/>
            <a:ext cx="1464081" cy="411809"/>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研究背景</a:t>
            </a:r>
          </a:p>
        </p:txBody>
      </p:sp>
      <p:sp>
        <p:nvSpPr>
          <p:cNvPr id="7" name="文本框 6"/>
          <p:cNvSpPr txBox="1"/>
          <p:nvPr>
            <p:custDataLst>
              <p:tags r:id="rId4"/>
            </p:custDataLst>
          </p:nvPr>
        </p:nvSpPr>
        <p:spPr>
          <a:xfrm>
            <a:off x="221792" y="358422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研究方法</a:t>
            </a:r>
          </a:p>
        </p:txBody>
      </p:sp>
      <p:sp>
        <p:nvSpPr>
          <p:cNvPr id="33" name="文本框 32"/>
          <p:cNvSpPr txBox="1"/>
          <p:nvPr>
            <p:custDataLst>
              <p:tags r:id="rId5"/>
            </p:custDataLst>
          </p:nvPr>
        </p:nvSpPr>
        <p:spPr>
          <a:xfrm>
            <a:off x="221792" y="428780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预期成果</a:t>
            </a:r>
          </a:p>
        </p:txBody>
      </p:sp>
      <p:sp>
        <p:nvSpPr>
          <p:cNvPr id="9" name="文本框 8"/>
          <p:cNvSpPr txBox="1"/>
          <p:nvPr>
            <p:custDataLst>
              <p:tags r:id="rId6"/>
            </p:custDataLst>
          </p:nvPr>
        </p:nvSpPr>
        <p:spPr>
          <a:xfrm>
            <a:off x="221792" y="499138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当前工作</a:t>
            </a:r>
          </a:p>
        </p:txBody>
      </p:sp>
      <p:cxnSp>
        <p:nvCxnSpPr>
          <p:cNvPr id="11" name="直接连接符 10"/>
          <p:cNvCxnSpPr/>
          <p:nvPr>
            <p:custDataLst>
              <p:tags r:id="rId7"/>
            </p:custDataLst>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8"/>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进度安排</a:t>
            </a:r>
          </a:p>
        </p:txBody>
      </p:sp>
      <p:sp>
        <p:nvSpPr>
          <p:cNvPr id="13" name="矩形: 圆角 28"/>
          <p:cNvSpPr/>
          <p:nvPr>
            <p:custDataLst>
              <p:tags r:id="rId9"/>
            </p:custDataLst>
          </p:nvPr>
        </p:nvSpPr>
        <p:spPr>
          <a:xfrm>
            <a:off x="149698" y="2855250"/>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10"/>
            </p:custDataLst>
          </p:nvPr>
        </p:nvSpPr>
        <p:spPr>
          <a:xfrm>
            <a:off x="221792" y="2880646"/>
            <a:ext cx="1464081" cy="398780"/>
          </a:xfrm>
          <a:prstGeom prst="rect">
            <a:avLst/>
          </a:prstGeom>
          <a:noFill/>
          <a:extLst>
            <a:ext uri="{909E8E84-426E-40DD-AFC4-6F175D3DCCD1}">
              <a14:hiddenFill xmlns:a14="http://schemas.microsoft.com/office/drawing/2010/main">
                <a:solidFill>
                  <a:srgbClr val="580C6E"/>
                </a:solidFill>
              </a14:hiddenFill>
            </a:ext>
          </a:extLst>
        </p:spPr>
        <p:txBody>
          <a:bodyPr wrap="square" rtlCol="0">
            <a:spAutoFit/>
          </a:bodyPr>
          <a:lstStyle/>
          <a:p>
            <a:pPr algn="dist"/>
            <a:r>
              <a:rPr lang="zh-CN" altLang="en-US" sz="2000" b="1" dirty="0">
                <a:solidFill>
                  <a:srgbClr val="580C6E"/>
                </a:solidFill>
                <a:latin typeface="思源黑体 CN Bold" panose="020B0800000000000000" pitchFamily="34" charset="-122"/>
                <a:ea typeface="思源黑体 CN Bold" panose="020B0800000000000000" pitchFamily="34" charset="-122"/>
              </a:rPr>
              <a:t>研究目标</a:t>
            </a:r>
          </a:p>
        </p:txBody>
      </p:sp>
      <p:sp>
        <p:nvSpPr>
          <p:cNvPr id="53" name="矩形: 圆角 52"/>
          <p:cNvSpPr/>
          <p:nvPr>
            <p:custDataLst>
              <p:tags r:id="rId11"/>
            </p:custDataLst>
          </p:nvPr>
        </p:nvSpPr>
        <p:spPr>
          <a:xfrm>
            <a:off x="2592705" y="2574925"/>
            <a:ext cx="8837930" cy="3982720"/>
          </a:xfrm>
          <a:prstGeom prst="roundRect">
            <a:avLst>
              <a:gd name="adj" fmla="val 8717"/>
            </a:avLst>
          </a:prstGeom>
          <a:solidFill>
            <a:sysClr val="window" lastClr="FFFFFF"/>
          </a:solidFill>
          <a:ln w="6350" cap="flat" cmpd="sng" algn="ctr">
            <a:solidFill>
              <a:srgbClr val="E7E6E6">
                <a:lumMod val="75000"/>
              </a:srgbClr>
            </a:solidFill>
            <a:prstDash val="solid"/>
            <a:miter lim="800000"/>
          </a:ln>
          <a:effectLst>
            <a:outerShdw blurRad="1270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Docer Falling Dust PPT demo 12"/>
          <p:cNvSpPr txBox="1"/>
          <p:nvPr>
            <p:custDataLst>
              <p:tags r:id="rId12"/>
            </p:custDataLst>
          </p:nvPr>
        </p:nvSpPr>
        <p:spPr>
          <a:xfrm>
            <a:off x="3104193" y="2690740"/>
            <a:ext cx="1409700" cy="462915"/>
          </a:xfrm>
          <a:prstGeom prst="rect">
            <a:avLst/>
          </a:prstGeom>
          <a:solidFill>
            <a:schemeClr val="bg1"/>
          </a:solidFill>
        </p:spPr>
        <p:txBody>
          <a:bodyPr wrap="none" lIns="94002" tIns="47001" rIns="94002" bIns="47001" rtlCol="0">
            <a:spAutoFit/>
          </a:bodyPr>
          <a:lstStyle/>
          <a:p>
            <a:r>
              <a:rPr lang="zh-CN" altLang="en-US" sz="2400" b="1" dirty="0">
                <a:solidFill>
                  <a:srgbClr val="703881"/>
                </a:solidFill>
                <a:latin typeface="微软雅黑" charset="0"/>
                <a:ea typeface="微软雅黑" charset="0"/>
                <a:cs typeface="微软雅黑" charset="0"/>
                <a:sym typeface="+mn-lt"/>
              </a:rPr>
              <a:t>研究内容</a:t>
            </a:r>
          </a:p>
        </p:txBody>
      </p:sp>
      <p:sp>
        <p:nvSpPr>
          <p:cNvPr id="15" name="矩形 14"/>
          <p:cNvSpPr>
            <a:spLocks noChangeArrowheads="1"/>
          </p:cNvSpPr>
          <p:nvPr>
            <p:custDataLst>
              <p:tags r:id="rId13"/>
            </p:custDataLst>
          </p:nvPr>
        </p:nvSpPr>
        <p:spPr bwMode="auto">
          <a:xfrm>
            <a:off x="3078480" y="3284855"/>
            <a:ext cx="8162925" cy="327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defTabSz="1216025">
              <a:defRPr>
                <a:solidFill>
                  <a:schemeClr val="tx1"/>
                </a:solidFill>
                <a:latin typeface="Calibri" panose="020F0502020204030204" pitchFamily="34" charset="0"/>
                <a:ea typeface="宋体" pitchFamily="2" charset="-122"/>
              </a:defRPr>
            </a:lvl1pPr>
            <a:lvl2pPr marL="742950" indent="-285750" defTabSz="1216025">
              <a:defRPr>
                <a:solidFill>
                  <a:schemeClr val="tx1"/>
                </a:solidFill>
                <a:latin typeface="Calibri" panose="020F0502020204030204" pitchFamily="34" charset="0"/>
                <a:ea typeface="宋体" pitchFamily="2" charset="-122"/>
              </a:defRPr>
            </a:lvl2pPr>
            <a:lvl3pPr marL="1143000" indent="-228600" defTabSz="1216025">
              <a:defRPr>
                <a:solidFill>
                  <a:schemeClr val="tx1"/>
                </a:solidFill>
                <a:latin typeface="Calibri" panose="020F0502020204030204" pitchFamily="34" charset="0"/>
                <a:ea typeface="宋体" pitchFamily="2" charset="-122"/>
              </a:defRPr>
            </a:lvl3pPr>
            <a:lvl4pPr marL="1600200" indent="-228600" defTabSz="1216025">
              <a:defRPr>
                <a:solidFill>
                  <a:schemeClr val="tx1"/>
                </a:solidFill>
                <a:latin typeface="Calibri" panose="020F0502020204030204" pitchFamily="34" charset="0"/>
                <a:ea typeface="宋体" pitchFamily="2" charset="-122"/>
              </a:defRPr>
            </a:lvl4pPr>
            <a:lvl5pPr marL="2057400" indent="-228600" defTabSz="1216025">
              <a:defRPr>
                <a:solidFill>
                  <a:schemeClr val="tx1"/>
                </a:solidFill>
                <a:latin typeface="Calibri" panose="020F0502020204030204" pitchFamily="34" charset="0"/>
                <a:ea typeface="宋体"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marL="171450" indent="-171450" eaLnBrk="1" hangingPunct="1">
              <a:lnSpc>
                <a:spcPct val="120000"/>
              </a:lnSpc>
              <a:spcBef>
                <a:spcPct val="20000"/>
              </a:spcBef>
              <a:buFont typeface="Arial" panose="020B0604020202090204" pitchFamily="34" charset="0"/>
              <a:buChar char="•"/>
            </a:pPr>
            <a:r>
              <a:rPr lang="zh-CN" altLang="en-US" b="1"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任务模型定义与状态管理：</a:t>
            </a:r>
          </a:p>
          <a:p>
            <a:pPr lvl="1"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设计任务数据结构，实现任务创建和销毁，管理任务状态转移</a:t>
            </a:r>
          </a:p>
          <a:p>
            <a:pPr marL="171450" indent="-171450" eaLnBrk="1" hangingPunct="1">
              <a:lnSpc>
                <a:spcPct val="120000"/>
              </a:lnSpc>
              <a:spcBef>
                <a:spcPct val="20000"/>
              </a:spcBef>
              <a:buFont typeface="Arial" panose="020B0604020202090204" pitchFamily="34" charset="0"/>
              <a:buChar char="•"/>
            </a:pPr>
            <a:r>
              <a:rPr lang="zh-CN" altLang="en-US" b="1"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任务调度模块设计与实现：</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研究和实现多种调度算法，并评估不同调度算法的性能和适用场景</a:t>
            </a:r>
          </a:p>
          <a:p>
            <a:pPr marL="171450" indent="-171450" eaLnBrk="1" hangingPunct="1">
              <a:lnSpc>
                <a:spcPct val="120000"/>
              </a:lnSpc>
              <a:spcBef>
                <a:spcPct val="20000"/>
              </a:spcBef>
              <a:buFont typeface="Arial" panose="020B0604020202090204" pitchFamily="34" charset="0"/>
              <a:buChar char="•"/>
            </a:pPr>
            <a:r>
              <a:rPr lang="zh-CN" altLang="en-US" b="1"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系统调用接口设计与实现：</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设计和实现完整的任务管理系统调用接口，实现内核与应用层的良好交互</a:t>
            </a:r>
          </a:p>
          <a:p>
            <a:pPr marL="171450" indent="-171450" eaLnBrk="1" hangingPunct="1">
              <a:lnSpc>
                <a:spcPct val="120000"/>
              </a:lnSpc>
              <a:spcBef>
                <a:spcPct val="20000"/>
              </a:spcBef>
              <a:buFont typeface="Arial" panose="020B0604020202090204" pitchFamily="34" charset="0"/>
              <a:buChar char="•"/>
            </a:pPr>
            <a:r>
              <a:rPr lang="zh-CN" altLang="en-US" b="1"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与内核其他组件的协同：</a:t>
            </a:r>
          </a:p>
          <a:p>
            <a:pPr marL="628650" lvl="1" indent="-171450" eaLnBrk="1" hangingPunct="1">
              <a:lnSpc>
                <a:spcPct val="120000"/>
              </a:lnSpc>
              <a:spcBef>
                <a:spcPct val="20000"/>
              </a:spcBef>
              <a:buFont typeface="Arial" panose="020B0604020202090204" pitchFamily="34" charset="0"/>
              <a:buChar char="•"/>
            </a:pPr>
            <a:r>
              <a:rPr lang="zh-CN" altLang="en-US" dirty="0">
                <a:solidFill>
                  <a:schemeClr val="tx1">
                    <a:lumMod val="65000"/>
                    <a:lumOff val="35000"/>
                  </a:schemeClr>
                </a:solidFill>
                <a:latin typeface="微软雅黑" charset="0"/>
                <a:ea typeface="微软雅黑" charset="0"/>
                <a:cs typeface="微软雅黑" charset="0"/>
                <a:sym typeface="字魂58号-创中黑" panose="00000500000000000000" pitchFamily="2" charset="-122"/>
              </a:rPr>
              <a:t>实现任务管理组件与宏内核中其他关键组件的交互</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custDataLst>
              <p:tags r:id="rId1"/>
            </p:custDataLst>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2"/>
            </p:custDataLst>
          </p:nvPr>
        </p:nvPicPr>
        <p:blipFill>
          <a:blip r:embed="rId13" cstate="print">
            <a:lum bright="70000" contrast="-70000"/>
            <a:extLst>
              <a:ext uri="{BEBA8EAE-BF5A-486C-A8C5-ECC9F3942E4B}">
                <a14:imgProps xmlns:a14="http://schemas.microsoft.com/office/drawing/2010/main">
                  <a14:imgLayer r:embed="rId1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6" name="文本框 5"/>
          <p:cNvSpPr txBox="1"/>
          <p:nvPr>
            <p:custDataLst>
              <p:tags r:id="rId3"/>
            </p:custDataLst>
          </p:nvPr>
        </p:nvSpPr>
        <p:spPr>
          <a:xfrm>
            <a:off x="221792" y="2164037"/>
            <a:ext cx="1464081" cy="411809"/>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研究背景</a:t>
            </a:r>
          </a:p>
        </p:txBody>
      </p:sp>
      <p:sp>
        <p:nvSpPr>
          <p:cNvPr id="7" name="文本框 6"/>
          <p:cNvSpPr txBox="1"/>
          <p:nvPr>
            <p:custDataLst>
              <p:tags r:id="rId4"/>
            </p:custDataLst>
          </p:nvPr>
        </p:nvSpPr>
        <p:spPr>
          <a:xfrm>
            <a:off x="221792" y="358422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研究方法</a:t>
            </a:r>
          </a:p>
        </p:txBody>
      </p:sp>
      <p:sp>
        <p:nvSpPr>
          <p:cNvPr id="33" name="文本框 32"/>
          <p:cNvSpPr txBox="1"/>
          <p:nvPr>
            <p:custDataLst>
              <p:tags r:id="rId5"/>
            </p:custDataLst>
          </p:nvPr>
        </p:nvSpPr>
        <p:spPr>
          <a:xfrm>
            <a:off x="221792" y="428780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预期成果</a:t>
            </a:r>
          </a:p>
        </p:txBody>
      </p:sp>
      <p:sp>
        <p:nvSpPr>
          <p:cNvPr id="9" name="文本框 8"/>
          <p:cNvSpPr txBox="1"/>
          <p:nvPr>
            <p:custDataLst>
              <p:tags r:id="rId6"/>
            </p:custDataLst>
          </p:nvPr>
        </p:nvSpPr>
        <p:spPr>
          <a:xfrm>
            <a:off x="221792" y="499138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当前工作</a:t>
            </a:r>
          </a:p>
        </p:txBody>
      </p:sp>
      <p:cxnSp>
        <p:nvCxnSpPr>
          <p:cNvPr id="11" name="直接连接符 10"/>
          <p:cNvCxnSpPr/>
          <p:nvPr>
            <p:custDataLst>
              <p:tags r:id="rId7"/>
            </p:custDataLst>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8"/>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进度安排</a:t>
            </a:r>
          </a:p>
        </p:txBody>
      </p:sp>
      <p:sp>
        <p:nvSpPr>
          <p:cNvPr id="13" name="矩形: 圆角 28"/>
          <p:cNvSpPr/>
          <p:nvPr>
            <p:custDataLst>
              <p:tags r:id="rId9"/>
            </p:custDataLst>
          </p:nvPr>
        </p:nvSpPr>
        <p:spPr>
          <a:xfrm>
            <a:off x="149698" y="2855250"/>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10"/>
            </p:custDataLst>
          </p:nvPr>
        </p:nvSpPr>
        <p:spPr>
          <a:xfrm>
            <a:off x="221792" y="2880646"/>
            <a:ext cx="1464081" cy="398780"/>
          </a:xfrm>
          <a:prstGeom prst="rect">
            <a:avLst/>
          </a:prstGeom>
          <a:noFill/>
          <a:extLst>
            <a:ext uri="{909E8E84-426E-40DD-AFC4-6F175D3DCCD1}">
              <a14:hiddenFill xmlns:a14="http://schemas.microsoft.com/office/drawing/2010/main">
                <a:solidFill>
                  <a:srgbClr val="580C6E"/>
                </a:solidFill>
              </a14:hiddenFill>
            </a:ext>
          </a:extLst>
        </p:spPr>
        <p:txBody>
          <a:bodyPr wrap="square" rtlCol="0">
            <a:spAutoFit/>
          </a:bodyPr>
          <a:lstStyle/>
          <a:p>
            <a:pPr algn="dist"/>
            <a:r>
              <a:rPr lang="zh-CN" altLang="en-US" sz="2000" b="1" dirty="0">
                <a:solidFill>
                  <a:srgbClr val="580C6E"/>
                </a:solidFill>
                <a:latin typeface="思源黑体 CN Bold" panose="020B0800000000000000" pitchFamily="34" charset="-122"/>
                <a:ea typeface="思源黑体 CN Bold" panose="020B0800000000000000" pitchFamily="34" charset="-122"/>
              </a:rPr>
              <a:t>研究目标</a:t>
            </a:r>
          </a:p>
        </p:txBody>
      </p:sp>
      <p:pic>
        <p:nvPicPr>
          <p:cNvPr id="3" name="图片 2" descr="截屏2025-01-03 22.12.57"/>
          <p:cNvPicPr>
            <a:picLocks noChangeAspect="1"/>
          </p:cNvPicPr>
          <p:nvPr/>
        </p:nvPicPr>
        <p:blipFill>
          <a:blip r:embed="rId15"/>
          <a:stretch>
            <a:fillRect/>
          </a:stretch>
        </p:blipFill>
        <p:spPr>
          <a:xfrm>
            <a:off x="3497580" y="0"/>
            <a:ext cx="7079615"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748" y="-15896"/>
            <a:ext cx="12227495" cy="6873896"/>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 name="组合 108"/>
          <p:cNvGrpSpPr/>
          <p:nvPr/>
        </p:nvGrpSpPr>
        <p:grpSpPr>
          <a:xfrm>
            <a:off x="9550515" y="287953"/>
            <a:ext cx="2246965" cy="691351"/>
            <a:chOff x="9730702" y="211219"/>
            <a:chExt cx="2374282" cy="701101"/>
          </a:xfrm>
        </p:grpSpPr>
        <p:pic>
          <p:nvPicPr>
            <p:cNvPr id="110" name="图片 109"/>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11" name="图片 110"/>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16" name="文本框 115"/>
          <p:cNvSpPr txBox="1"/>
          <p:nvPr/>
        </p:nvSpPr>
        <p:spPr>
          <a:xfrm>
            <a:off x="977223" y="2327931"/>
            <a:ext cx="8793417" cy="11068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600" b="1" dirty="0">
                <a:solidFill>
                  <a:prstClr val="white"/>
                </a:solidFill>
                <a:latin typeface="+mn-ea"/>
                <a:cs typeface="+mj-cs"/>
              </a:rPr>
              <a:t>03   </a:t>
            </a:r>
            <a:r>
              <a:rPr lang="zh-CN" altLang="en-US" sz="6600" b="1" dirty="0">
                <a:solidFill>
                  <a:prstClr val="white"/>
                </a:solidFill>
                <a:latin typeface="+mn-ea"/>
                <a:cs typeface="+mj-cs"/>
              </a:rPr>
              <a:t>研究技术与方法</a:t>
            </a:r>
          </a:p>
        </p:txBody>
      </p:sp>
      <p:grpSp>
        <p:nvGrpSpPr>
          <p:cNvPr id="34" name="图形 10"/>
          <p:cNvGrpSpPr/>
          <p:nvPr/>
        </p:nvGrpSpPr>
        <p:grpSpPr>
          <a:xfrm rot="1911398" flipH="1">
            <a:off x="-6739926" y="718486"/>
            <a:ext cx="18785954" cy="9463205"/>
            <a:chOff x="1364551" y="1662116"/>
            <a:chExt cx="9464325" cy="3530151"/>
          </a:xfrm>
          <a:noFill/>
        </p:grpSpPr>
        <p:sp>
          <p:nvSpPr>
            <p:cNvPr id="35" name="任意多边形: 形状 34"/>
            <p:cNvSpPr/>
            <p:nvPr/>
          </p:nvSpPr>
          <p:spPr>
            <a:xfrm>
              <a:off x="1364551" y="3777993"/>
              <a:ext cx="9464325" cy="1414274"/>
            </a:xfrm>
            <a:custGeom>
              <a:avLst/>
              <a:gdLst>
                <a:gd name="connsiteX0" fmla="*/ 0 w 9464325"/>
                <a:gd name="connsiteY0" fmla="*/ 1414275 h 1414274"/>
                <a:gd name="connsiteX1" fmla="*/ 3078766 w 9464325"/>
                <a:gd name="connsiteY1" fmla="*/ 426056 h 1414274"/>
                <a:gd name="connsiteX2" fmla="*/ 6081522 w 9464325"/>
                <a:gd name="connsiteY2" fmla="*/ 920213 h 1414274"/>
                <a:gd name="connsiteX3" fmla="*/ 9464326 w 9464325"/>
                <a:gd name="connsiteY3" fmla="*/ 46008 h 1414274"/>
              </a:gdLst>
              <a:ahLst/>
              <a:cxnLst>
                <a:cxn ang="0">
                  <a:pos x="connsiteX0" y="connsiteY0"/>
                </a:cxn>
                <a:cxn ang="0">
                  <a:pos x="connsiteX1" y="connsiteY1"/>
                </a:cxn>
                <a:cxn ang="0">
                  <a:pos x="connsiteX2" y="connsiteY2"/>
                </a:cxn>
                <a:cxn ang="0">
                  <a:pos x="connsiteX3" y="connsiteY3"/>
                </a:cxn>
              </a:cxnLst>
              <a:rect l="l" t="t" r="r" b="b"/>
              <a:pathLst>
                <a:path w="9464325" h="1414274">
                  <a:moveTo>
                    <a:pt x="0" y="1414275"/>
                  </a:moveTo>
                  <a:cubicBezTo>
                    <a:pt x="0" y="1414275"/>
                    <a:pt x="1824419" y="312042"/>
                    <a:pt x="3078766" y="426056"/>
                  </a:cubicBezTo>
                  <a:cubicBezTo>
                    <a:pt x="4184618" y="526545"/>
                    <a:pt x="4763834" y="1160910"/>
                    <a:pt x="6081522" y="920213"/>
                  </a:cubicBezTo>
                  <a:cubicBezTo>
                    <a:pt x="7029831" y="746953"/>
                    <a:pt x="8235410" y="-220025"/>
                    <a:pt x="9464326" y="4600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0" name="任意多边形: 形状 59"/>
            <p:cNvSpPr/>
            <p:nvPr/>
          </p:nvSpPr>
          <p:spPr>
            <a:xfrm>
              <a:off x="1385887" y="3686296"/>
              <a:ext cx="9428702" cy="1351094"/>
            </a:xfrm>
            <a:custGeom>
              <a:avLst/>
              <a:gdLst>
                <a:gd name="connsiteX0" fmla="*/ 0 w 9428702"/>
                <a:gd name="connsiteY0" fmla="*/ 1351095 h 1351094"/>
                <a:gd name="connsiteX1" fmla="*/ 3014282 w 9428702"/>
                <a:gd name="connsiteY1" fmla="*/ 411263 h 1351094"/>
                <a:gd name="connsiteX2" fmla="*/ 6063139 w 9428702"/>
                <a:gd name="connsiteY2" fmla="*/ 975619 h 1351094"/>
                <a:gd name="connsiteX3" fmla="*/ 9428702 w 9428702"/>
                <a:gd name="connsiteY3" fmla="*/ 43788 h 1351094"/>
              </a:gdLst>
              <a:ahLst/>
              <a:cxnLst>
                <a:cxn ang="0">
                  <a:pos x="connsiteX0" y="connsiteY0"/>
                </a:cxn>
                <a:cxn ang="0">
                  <a:pos x="connsiteX1" y="connsiteY1"/>
                </a:cxn>
                <a:cxn ang="0">
                  <a:pos x="connsiteX2" y="connsiteY2"/>
                </a:cxn>
                <a:cxn ang="0">
                  <a:pos x="connsiteX3" y="connsiteY3"/>
                </a:cxn>
              </a:cxnLst>
              <a:rect l="l" t="t" r="r" b="b"/>
              <a:pathLst>
                <a:path w="9428702" h="1351094">
                  <a:moveTo>
                    <a:pt x="0" y="1351095"/>
                  </a:moveTo>
                  <a:cubicBezTo>
                    <a:pt x="0" y="1351095"/>
                    <a:pt x="1769840" y="284390"/>
                    <a:pt x="3014282" y="411263"/>
                  </a:cubicBezTo>
                  <a:cubicBezTo>
                    <a:pt x="4125754" y="528516"/>
                    <a:pt x="4762024" y="1211934"/>
                    <a:pt x="6063139" y="975619"/>
                  </a:cubicBezTo>
                  <a:cubicBezTo>
                    <a:pt x="7011639" y="803788"/>
                    <a:pt x="8199692" y="-222245"/>
                    <a:pt x="9428702" y="4378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1" name="任意多边形: 形状 60"/>
            <p:cNvSpPr/>
            <p:nvPr/>
          </p:nvSpPr>
          <p:spPr>
            <a:xfrm>
              <a:off x="1407128" y="3594367"/>
              <a:ext cx="9392983" cy="1288052"/>
            </a:xfrm>
            <a:custGeom>
              <a:avLst/>
              <a:gdLst>
                <a:gd name="connsiteX0" fmla="*/ 0 w 9392983"/>
                <a:gd name="connsiteY0" fmla="*/ 1288053 h 1288052"/>
                <a:gd name="connsiteX1" fmla="*/ 2949798 w 9392983"/>
                <a:gd name="connsiteY1" fmla="*/ 396513 h 1288052"/>
                <a:gd name="connsiteX2" fmla="*/ 6044661 w 9392983"/>
                <a:gd name="connsiteY2" fmla="*/ 1031163 h 1288052"/>
                <a:gd name="connsiteX3" fmla="*/ 9392983 w 9392983"/>
                <a:gd name="connsiteY3" fmla="*/ 41802 h 1288052"/>
              </a:gdLst>
              <a:ahLst/>
              <a:cxnLst>
                <a:cxn ang="0">
                  <a:pos x="connsiteX0" y="connsiteY0"/>
                </a:cxn>
                <a:cxn ang="0">
                  <a:pos x="connsiteX1" y="connsiteY1"/>
                </a:cxn>
                <a:cxn ang="0">
                  <a:pos x="connsiteX2" y="connsiteY2"/>
                </a:cxn>
                <a:cxn ang="0">
                  <a:pos x="connsiteX3" y="connsiteY3"/>
                </a:cxn>
              </a:cxnLst>
              <a:rect l="l" t="t" r="r" b="b"/>
              <a:pathLst>
                <a:path w="9392983" h="1288052">
                  <a:moveTo>
                    <a:pt x="0" y="1288053"/>
                  </a:moveTo>
                  <a:cubicBezTo>
                    <a:pt x="0" y="1288053"/>
                    <a:pt x="1715643" y="252780"/>
                    <a:pt x="2949798" y="396513"/>
                  </a:cubicBezTo>
                  <a:cubicBezTo>
                    <a:pt x="4067270" y="526719"/>
                    <a:pt x="4760119" y="1263002"/>
                    <a:pt x="6044661" y="1031163"/>
                  </a:cubicBezTo>
                  <a:cubicBezTo>
                    <a:pt x="6993446" y="860666"/>
                    <a:pt x="8163973" y="-224327"/>
                    <a:pt x="9392983" y="4180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2" name="任意多边形: 形状 61"/>
            <p:cNvSpPr/>
            <p:nvPr/>
          </p:nvSpPr>
          <p:spPr>
            <a:xfrm>
              <a:off x="1428464" y="3502412"/>
              <a:ext cx="9357169" cy="1225130"/>
            </a:xfrm>
            <a:custGeom>
              <a:avLst/>
              <a:gdLst>
                <a:gd name="connsiteX0" fmla="*/ 0 w 9357169"/>
                <a:gd name="connsiteY0" fmla="*/ 1225131 h 1225130"/>
                <a:gd name="connsiteX1" fmla="*/ 2885218 w 9357169"/>
                <a:gd name="connsiteY1" fmla="*/ 381978 h 1225130"/>
                <a:gd name="connsiteX2" fmla="*/ 6026182 w 9357169"/>
                <a:gd name="connsiteY2" fmla="*/ 1086923 h 1225130"/>
                <a:gd name="connsiteX3" fmla="*/ 9357169 w 9357169"/>
                <a:gd name="connsiteY3" fmla="*/ 39935 h 1225130"/>
              </a:gdLst>
              <a:ahLst/>
              <a:cxnLst>
                <a:cxn ang="0">
                  <a:pos x="connsiteX0" y="connsiteY0"/>
                </a:cxn>
                <a:cxn ang="0">
                  <a:pos x="connsiteX1" y="connsiteY1"/>
                </a:cxn>
                <a:cxn ang="0">
                  <a:pos x="connsiteX2" y="connsiteY2"/>
                </a:cxn>
                <a:cxn ang="0">
                  <a:pos x="connsiteX3" y="connsiteY3"/>
                </a:cxn>
              </a:cxnLst>
              <a:rect l="l" t="t" r="r" b="b"/>
              <a:pathLst>
                <a:path w="9357169" h="1225130">
                  <a:moveTo>
                    <a:pt x="0" y="1225131"/>
                  </a:moveTo>
                  <a:cubicBezTo>
                    <a:pt x="0" y="1225131"/>
                    <a:pt x="1661255" y="223672"/>
                    <a:pt x="2885218" y="381978"/>
                  </a:cubicBezTo>
                  <a:cubicBezTo>
                    <a:pt x="4008596" y="527330"/>
                    <a:pt x="4758214" y="1314190"/>
                    <a:pt x="6026182" y="1086923"/>
                  </a:cubicBezTo>
                  <a:cubicBezTo>
                    <a:pt x="6975158" y="917855"/>
                    <a:pt x="8128254" y="-226098"/>
                    <a:pt x="9357169" y="399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3" name="任意多边形: 形状 62"/>
            <p:cNvSpPr/>
            <p:nvPr/>
          </p:nvSpPr>
          <p:spPr>
            <a:xfrm>
              <a:off x="1449800" y="3410088"/>
              <a:ext cx="9321545" cy="1180334"/>
            </a:xfrm>
            <a:custGeom>
              <a:avLst/>
              <a:gdLst>
                <a:gd name="connsiteX0" fmla="*/ 0 w 9321545"/>
                <a:gd name="connsiteY0" fmla="*/ 1162484 h 1180334"/>
                <a:gd name="connsiteX1" fmla="*/ 2820734 w 9321545"/>
                <a:gd name="connsiteY1" fmla="*/ 367717 h 1180334"/>
                <a:gd name="connsiteX2" fmla="*/ 6007799 w 9321545"/>
                <a:gd name="connsiteY2" fmla="*/ 1142862 h 1180334"/>
                <a:gd name="connsiteX3" fmla="*/ 9321546 w 9321545"/>
                <a:gd name="connsiteY3" fmla="*/ 38248 h 1180334"/>
              </a:gdLst>
              <a:ahLst/>
              <a:cxnLst>
                <a:cxn ang="0">
                  <a:pos x="connsiteX0" y="connsiteY0"/>
                </a:cxn>
                <a:cxn ang="0">
                  <a:pos x="connsiteX1" y="connsiteY1"/>
                </a:cxn>
                <a:cxn ang="0">
                  <a:pos x="connsiteX2" y="connsiteY2"/>
                </a:cxn>
                <a:cxn ang="0">
                  <a:pos x="connsiteX3" y="connsiteY3"/>
                </a:cxn>
              </a:cxnLst>
              <a:rect l="l" t="t" r="r" b="b"/>
              <a:pathLst>
                <a:path w="9321545" h="1180334">
                  <a:moveTo>
                    <a:pt x="0" y="1162484"/>
                  </a:moveTo>
                  <a:cubicBezTo>
                    <a:pt x="0" y="1162484"/>
                    <a:pt x="1606868" y="195125"/>
                    <a:pt x="2820734" y="367717"/>
                  </a:cubicBezTo>
                  <a:cubicBezTo>
                    <a:pt x="3949922" y="528309"/>
                    <a:pt x="4756309" y="1365747"/>
                    <a:pt x="6007799" y="1142862"/>
                  </a:cubicBezTo>
                  <a:cubicBezTo>
                    <a:pt x="6957060" y="975222"/>
                    <a:pt x="8092536" y="-227785"/>
                    <a:pt x="9321546" y="3824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4" name="任意多边形: 形状 63"/>
            <p:cNvSpPr/>
            <p:nvPr/>
          </p:nvSpPr>
          <p:spPr>
            <a:xfrm>
              <a:off x="1471040" y="3317886"/>
              <a:ext cx="9285732" cy="1233216"/>
            </a:xfrm>
            <a:custGeom>
              <a:avLst/>
              <a:gdLst>
                <a:gd name="connsiteX0" fmla="*/ 0 w 9285732"/>
                <a:gd name="connsiteY0" fmla="*/ 1099808 h 1233216"/>
                <a:gd name="connsiteX1" fmla="*/ 2756249 w 9285732"/>
                <a:gd name="connsiteY1" fmla="*/ 353429 h 1233216"/>
                <a:gd name="connsiteX2" fmla="*/ 5989320 w 9285732"/>
                <a:gd name="connsiteY2" fmla="*/ 1198869 h 1233216"/>
                <a:gd name="connsiteX3" fmla="*/ 9285732 w 9285732"/>
                <a:gd name="connsiteY3" fmla="*/ 36723 h 1233216"/>
              </a:gdLst>
              <a:ahLst/>
              <a:cxnLst>
                <a:cxn ang="0">
                  <a:pos x="connsiteX0" y="connsiteY0"/>
                </a:cxn>
                <a:cxn ang="0">
                  <a:pos x="connsiteX1" y="connsiteY1"/>
                </a:cxn>
                <a:cxn ang="0">
                  <a:pos x="connsiteX2" y="connsiteY2"/>
                </a:cxn>
                <a:cxn ang="0">
                  <a:pos x="connsiteX3" y="connsiteY3"/>
                </a:cxn>
              </a:cxnLst>
              <a:rect l="l" t="t" r="r" b="b"/>
              <a:pathLst>
                <a:path w="9285732" h="1233216">
                  <a:moveTo>
                    <a:pt x="0" y="1099808"/>
                  </a:moveTo>
                  <a:cubicBezTo>
                    <a:pt x="0" y="1099808"/>
                    <a:pt x="1552575" y="166739"/>
                    <a:pt x="2756249" y="353429"/>
                  </a:cubicBezTo>
                  <a:cubicBezTo>
                    <a:pt x="3891344" y="529547"/>
                    <a:pt x="4754499" y="1417277"/>
                    <a:pt x="5989320" y="1198869"/>
                  </a:cubicBezTo>
                  <a:cubicBezTo>
                    <a:pt x="6938772" y="1032562"/>
                    <a:pt x="8056817" y="-229405"/>
                    <a:pt x="9285732" y="3672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5" name="任意多边形: 形状 64"/>
            <p:cNvSpPr/>
            <p:nvPr/>
          </p:nvSpPr>
          <p:spPr>
            <a:xfrm>
              <a:off x="1492377" y="3225423"/>
              <a:ext cx="9250108" cy="1286593"/>
            </a:xfrm>
            <a:custGeom>
              <a:avLst/>
              <a:gdLst>
                <a:gd name="connsiteX0" fmla="*/ 0 w 9250108"/>
                <a:gd name="connsiteY0" fmla="*/ 1037395 h 1286593"/>
                <a:gd name="connsiteX1" fmla="*/ 2691765 w 9250108"/>
                <a:gd name="connsiteY1" fmla="*/ 339402 h 1286593"/>
                <a:gd name="connsiteX2" fmla="*/ 5970937 w 9250108"/>
                <a:gd name="connsiteY2" fmla="*/ 1255041 h 1286593"/>
                <a:gd name="connsiteX3" fmla="*/ 9250109 w 9250108"/>
                <a:gd name="connsiteY3" fmla="*/ 35269 h 1286593"/>
              </a:gdLst>
              <a:ahLst/>
              <a:cxnLst>
                <a:cxn ang="0">
                  <a:pos x="connsiteX0" y="connsiteY0"/>
                </a:cxn>
                <a:cxn ang="0">
                  <a:pos x="connsiteX1" y="connsiteY1"/>
                </a:cxn>
                <a:cxn ang="0">
                  <a:pos x="connsiteX2" y="connsiteY2"/>
                </a:cxn>
                <a:cxn ang="0">
                  <a:pos x="connsiteX3" y="connsiteY3"/>
                </a:cxn>
              </a:cxnLst>
              <a:rect l="l" t="t" r="r" b="b"/>
              <a:pathLst>
                <a:path w="9250108" h="1286593">
                  <a:moveTo>
                    <a:pt x="0" y="1037395"/>
                  </a:moveTo>
                  <a:cubicBezTo>
                    <a:pt x="0" y="1037395"/>
                    <a:pt x="1498187" y="138901"/>
                    <a:pt x="2691765" y="339402"/>
                  </a:cubicBezTo>
                  <a:cubicBezTo>
                    <a:pt x="3832765" y="531141"/>
                    <a:pt x="4752594" y="1469067"/>
                    <a:pt x="5970937" y="1255041"/>
                  </a:cubicBezTo>
                  <a:cubicBezTo>
                    <a:pt x="6920675" y="1090163"/>
                    <a:pt x="8021098" y="-230764"/>
                    <a:pt x="9250109" y="3526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6" name="任意多边形: 形状 65"/>
            <p:cNvSpPr/>
            <p:nvPr/>
          </p:nvSpPr>
          <p:spPr>
            <a:xfrm>
              <a:off x="1513713" y="3132904"/>
              <a:ext cx="9214485" cy="1340243"/>
            </a:xfrm>
            <a:custGeom>
              <a:avLst/>
              <a:gdLst>
                <a:gd name="connsiteX0" fmla="*/ 0 w 9214485"/>
                <a:gd name="connsiteY0" fmla="*/ 974942 h 1340243"/>
                <a:gd name="connsiteX1" fmla="*/ 2627281 w 9214485"/>
                <a:gd name="connsiteY1" fmla="*/ 325337 h 1340243"/>
                <a:gd name="connsiteX2" fmla="*/ 5952554 w 9214485"/>
                <a:gd name="connsiteY2" fmla="*/ 1311270 h 1340243"/>
                <a:gd name="connsiteX3" fmla="*/ 9214485 w 9214485"/>
                <a:gd name="connsiteY3" fmla="*/ 33967 h 1340243"/>
              </a:gdLst>
              <a:ahLst/>
              <a:cxnLst>
                <a:cxn ang="0">
                  <a:pos x="connsiteX0" y="connsiteY0"/>
                </a:cxn>
                <a:cxn ang="0">
                  <a:pos x="connsiteX1" y="connsiteY1"/>
                </a:cxn>
                <a:cxn ang="0">
                  <a:pos x="connsiteX2" y="connsiteY2"/>
                </a:cxn>
                <a:cxn ang="0">
                  <a:pos x="connsiteX3" y="connsiteY3"/>
                </a:cxn>
              </a:cxnLst>
              <a:rect l="l" t="t" r="r" b="b"/>
              <a:pathLst>
                <a:path w="9214485" h="1340243">
                  <a:moveTo>
                    <a:pt x="0" y="974942"/>
                  </a:moveTo>
                  <a:cubicBezTo>
                    <a:pt x="0" y="974942"/>
                    <a:pt x="1443800" y="111120"/>
                    <a:pt x="2627281" y="325337"/>
                  </a:cubicBezTo>
                  <a:cubicBezTo>
                    <a:pt x="3774186" y="532887"/>
                    <a:pt x="4750785" y="1520725"/>
                    <a:pt x="5952554" y="1311270"/>
                  </a:cubicBezTo>
                  <a:cubicBezTo>
                    <a:pt x="6902482" y="1147821"/>
                    <a:pt x="7985474" y="-232161"/>
                    <a:pt x="9214485" y="33967"/>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7" name="任意多边形: 形状 66"/>
            <p:cNvSpPr/>
            <p:nvPr/>
          </p:nvSpPr>
          <p:spPr>
            <a:xfrm>
              <a:off x="1535048" y="3040331"/>
              <a:ext cx="9178670" cy="1394298"/>
            </a:xfrm>
            <a:custGeom>
              <a:avLst/>
              <a:gdLst>
                <a:gd name="connsiteX0" fmla="*/ 0 w 9178670"/>
                <a:gd name="connsiteY0" fmla="*/ 912638 h 1394298"/>
                <a:gd name="connsiteX1" fmla="*/ 2562797 w 9178670"/>
                <a:gd name="connsiteY1" fmla="*/ 311420 h 1394298"/>
                <a:gd name="connsiteX2" fmla="*/ 5934075 w 9178670"/>
                <a:gd name="connsiteY2" fmla="*/ 1367648 h 1394298"/>
                <a:gd name="connsiteX3" fmla="*/ 9178671 w 9178670"/>
                <a:gd name="connsiteY3" fmla="*/ 32719 h 1394298"/>
              </a:gdLst>
              <a:ahLst/>
              <a:cxnLst>
                <a:cxn ang="0">
                  <a:pos x="connsiteX0" y="connsiteY0"/>
                </a:cxn>
                <a:cxn ang="0">
                  <a:pos x="connsiteX1" y="connsiteY1"/>
                </a:cxn>
                <a:cxn ang="0">
                  <a:pos x="connsiteX2" y="connsiteY2"/>
                </a:cxn>
                <a:cxn ang="0">
                  <a:pos x="connsiteX3" y="connsiteY3"/>
                </a:cxn>
              </a:cxnLst>
              <a:rect l="l" t="t" r="r" b="b"/>
              <a:pathLst>
                <a:path w="9178670" h="1394298">
                  <a:moveTo>
                    <a:pt x="0" y="912638"/>
                  </a:moveTo>
                  <a:cubicBezTo>
                    <a:pt x="0" y="912638"/>
                    <a:pt x="1389412" y="83868"/>
                    <a:pt x="2562797" y="311420"/>
                  </a:cubicBezTo>
                  <a:cubicBezTo>
                    <a:pt x="3715607" y="534972"/>
                    <a:pt x="4748879" y="1572626"/>
                    <a:pt x="5934075" y="1367648"/>
                  </a:cubicBezTo>
                  <a:cubicBezTo>
                    <a:pt x="6884194" y="1205532"/>
                    <a:pt x="7949756" y="-233314"/>
                    <a:pt x="9178671" y="32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8" name="任意多边形: 形状 67"/>
            <p:cNvSpPr/>
            <p:nvPr/>
          </p:nvSpPr>
          <p:spPr>
            <a:xfrm>
              <a:off x="1556289" y="2947464"/>
              <a:ext cx="9142952" cy="1448684"/>
            </a:xfrm>
            <a:custGeom>
              <a:avLst/>
              <a:gdLst>
                <a:gd name="connsiteX0" fmla="*/ 0 w 9142952"/>
                <a:gd name="connsiteY0" fmla="*/ 850534 h 1448684"/>
                <a:gd name="connsiteX1" fmla="*/ 2498217 w 9142952"/>
                <a:gd name="connsiteY1" fmla="*/ 297703 h 1448684"/>
                <a:gd name="connsiteX2" fmla="*/ 5915597 w 9142952"/>
                <a:gd name="connsiteY2" fmla="*/ 1424130 h 1448684"/>
                <a:gd name="connsiteX3" fmla="*/ 9142953 w 9142952"/>
                <a:gd name="connsiteY3" fmla="*/ 31575 h 1448684"/>
              </a:gdLst>
              <a:ahLst/>
              <a:cxnLst>
                <a:cxn ang="0">
                  <a:pos x="connsiteX0" y="connsiteY0"/>
                </a:cxn>
                <a:cxn ang="0">
                  <a:pos x="connsiteX1" y="connsiteY1"/>
                </a:cxn>
                <a:cxn ang="0">
                  <a:pos x="connsiteX2" y="connsiteY2"/>
                </a:cxn>
                <a:cxn ang="0">
                  <a:pos x="connsiteX3" y="connsiteY3"/>
                </a:cxn>
              </a:cxnLst>
              <a:rect l="l" t="t" r="r" b="b"/>
              <a:pathLst>
                <a:path w="9142952" h="1448684">
                  <a:moveTo>
                    <a:pt x="0" y="850534"/>
                  </a:moveTo>
                  <a:cubicBezTo>
                    <a:pt x="0" y="850534"/>
                    <a:pt x="1334929" y="56911"/>
                    <a:pt x="2498217" y="297703"/>
                  </a:cubicBezTo>
                  <a:cubicBezTo>
                    <a:pt x="3656838" y="537448"/>
                    <a:pt x="4746975" y="1624726"/>
                    <a:pt x="5915597" y="1424130"/>
                  </a:cubicBezTo>
                  <a:cubicBezTo>
                    <a:pt x="6866001" y="1263443"/>
                    <a:pt x="7913942" y="-234458"/>
                    <a:pt x="9142953" y="315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69" name="任意多边形: 形状 68"/>
            <p:cNvSpPr/>
            <p:nvPr/>
          </p:nvSpPr>
          <p:spPr>
            <a:xfrm>
              <a:off x="1577625" y="2854784"/>
              <a:ext cx="9107329" cy="1503233"/>
            </a:xfrm>
            <a:custGeom>
              <a:avLst/>
              <a:gdLst>
                <a:gd name="connsiteX0" fmla="*/ 0 w 9107329"/>
                <a:gd name="connsiteY0" fmla="*/ 788337 h 1503233"/>
                <a:gd name="connsiteX1" fmla="*/ 2433733 w 9107329"/>
                <a:gd name="connsiteY1" fmla="*/ 283893 h 1503233"/>
                <a:gd name="connsiteX2" fmla="*/ 5897214 w 9107329"/>
                <a:gd name="connsiteY2" fmla="*/ 1480614 h 1503233"/>
                <a:gd name="connsiteX3" fmla="*/ 9107329 w 9107329"/>
                <a:gd name="connsiteY3" fmla="*/ 30528 h 1503233"/>
              </a:gdLst>
              <a:ahLst/>
              <a:cxnLst>
                <a:cxn ang="0">
                  <a:pos x="connsiteX0" y="connsiteY0"/>
                </a:cxn>
                <a:cxn ang="0">
                  <a:pos x="connsiteX1" y="connsiteY1"/>
                </a:cxn>
                <a:cxn ang="0">
                  <a:pos x="connsiteX2" y="connsiteY2"/>
                </a:cxn>
                <a:cxn ang="0">
                  <a:pos x="connsiteX3" y="connsiteY3"/>
                </a:cxn>
              </a:cxnLst>
              <a:rect l="l" t="t" r="r" b="b"/>
              <a:pathLst>
                <a:path w="9107329" h="1503233">
                  <a:moveTo>
                    <a:pt x="0" y="788337"/>
                  </a:moveTo>
                  <a:cubicBezTo>
                    <a:pt x="0" y="788337"/>
                    <a:pt x="1280541" y="30147"/>
                    <a:pt x="2433733" y="283893"/>
                  </a:cubicBezTo>
                  <a:cubicBezTo>
                    <a:pt x="3598164" y="540116"/>
                    <a:pt x="4745069" y="1676734"/>
                    <a:pt x="5897214" y="1480614"/>
                  </a:cubicBezTo>
                  <a:cubicBezTo>
                    <a:pt x="6847808" y="1321356"/>
                    <a:pt x="7878318" y="-235600"/>
                    <a:pt x="9107329" y="3052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0" name="任意多边形: 形状 69"/>
            <p:cNvSpPr/>
            <p:nvPr/>
          </p:nvSpPr>
          <p:spPr>
            <a:xfrm>
              <a:off x="1598961" y="2761788"/>
              <a:ext cx="9071610" cy="1558068"/>
            </a:xfrm>
            <a:custGeom>
              <a:avLst/>
              <a:gdLst>
                <a:gd name="connsiteX0" fmla="*/ 0 w 9071610"/>
                <a:gd name="connsiteY0" fmla="*/ 726362 h 1558068"/>
                <a:gd name="connsiteX1" fmla="*/ 2369248 w 9071610"/>
                <a:gd name="connsiteY1" fmla="*/ 270210 h 1558068"/>
                <a:gd name="connsiteX2" fmla="*/ 5878830 w 9071610"/>
                <a:gd name="connsiteY2" fmla="*/ 1537225 h 1558068"/>
                <a:gd name="connsiteX3" fmla="*/ 9071610 w 9071610"/>
                <a:gd name="connsiteY3" fmla="*/ 29513 h 1558068"/>
              </a:gdLst>
              <a:ahLst/>
              <a:cxnLst>
                <a:cxn ang="0">
                  <a:pos x="connsiteX0" y="connsiteY0"/>
                </a:cxn>
                <a:cxn ang="0">
                  <a:pos x="connsiteX1" y="connsiteY1"/>
                </a:cxn>
                <a:cxn ang="0">
                  <a:pos x="connsiteX2" y="connsiteY2"/>
                </a:cxn>
                <a:cxn ang="0">
                  <a:pos x="connsiteX3" y="connsiteY3"/>
                </a:cxn>
              </a:cxnLst>
              <a:rect l="l" t="t" r="r" b="b"/>
              <a:pathLst>
                <a:path w="9071610" h="1558068">
                  <a:moveTo>
                    <a:pt x="0" y="726362"/>
                  </a:moveTo>
                  <a:cubicBezTo>
                    <a:pt x="0" y="726362"/>
                    <a:pt x="1225963" y="3700"/>
                    <a:pt x="2369248" y="270210"/>
                  </a:cubicBezTo>
                  <a:cubicBezTo>
                    <a:pt x="3539490" y="543006"/>
                    <a:pt x="4743260" y="1728868"/>
                    <a:pt x="5878830" y="1537225"/>
                  </a:cubicBezTo>
                  <a:cubicBezTo>
                    <a:pt x="6829711" y="1379301"/>
                    <a:pt x="7842695" y="-236520"/>
                    <a:pt x="9071610" y="2951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1" name="任意多边形: 形状 70"/>
            <p:cNvSpPr/>
            <p:nvPr/>
          </p:nvSpPr>
          <p:spPr>
            <a:xfrm>
              <a:off x="1620202" y="2668806"/>
              <a:ext cx="9035891" cy="1613130"/>
            </a:xfrm>
            <a:custGeom>
              <a:avLst/>
              <a:gdLst>
                <a:gd name="connsiteX0" fmla="*/ 0 w 9035891"/>
                <a:gd name="connsiteY0" fmla="*/ 664467 h 1613130"/>
                <a:gd name="connsiteX1" fmla="*/ 2304764 w 9035891"/>
                <a:gd name="connsiteY1" fmla="*/ 256702 h 1613130"/>
                <a:gd name="connsiteX2" fmla="*/ 5860352 w 9035891"/>
                <a:gd name="connsiteY2" fmla="*/ 1593917 h 1613130"/>
                <a:gd name="connsiteX3" fmla="*/ 9035891 w 9035891"/>
                <a:gd name="connsiteY3" fmla="*/ 28578 h 1613130"/>
              </a:gdLst>
              <a:ahLst/>
              <a:cxnLst>
                <a:cxn ang="0">
                  <a:pos x="connsiteX0" y="connsiteY0"/>
                </a:cxn>
                <a:cxn ang="0">
                  <a:pos x="connsiteX1" y="connsiteY1"/>
                </a:cxn>
                <a:cxn ang="0">
                  <a:pos x="connsiteX2" y="connsiteY2"/>
                </a:cxn>
                <a:cxn ang="0">
                  <a:pos x="connsiteX3" y="connsiteY3"/>
                </a:cxn>
              </a:cxnLst>
              <a:rect l="l" t="t" r="r" b="b"/>
              <a:pathLst>
                <a:path w="9035891" h="1613130">
                  <a:moveTo>
                    <a:pt x="0" y="664467"/>
                  </a:moveTo>
                  <a:cubicBezTo>
                    <a:pt x="0" y="664467"/>
                    <a:pt x="1171480" y="-22381"/>
                    <a:pt x="2304764" y="256702"/>
                  </a:cubicBezTo>
                  <a:cubicBezTo>
                    <a:pt x="3480721" y="546262"/>
                    <a:pt x="4741355" y="1781083"/>
                    <a:pt x="5860352" y="1593917"/>
                  </a:cubicBezTo>
                  <a:cubicBezTo>
                    <a:pt x="6811423" y="1437421"/>
                    <a:pt x="7806880" y="-237455"/>
                    <a:pt x="9035891" y="285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2" name="任意多边形: 形状 71"/>
            <p:cNvSpPr/>
            <p:nvPr/>
          </p:nvSpPr>
          <p:spPr>
            <a:xfrm>
              <a:off x="1641538" y="2575939"/>
              <a:ext cx="9000172" cy="1668302"/>
            </a:xfrm>
            <a:custGeom>
              <a:avLst/>
              <a:gdLst>
                <a:gd name="connsiteX0" fmla="*/ 0 w 9000172"/>
                <a:gd name="connsiteY0" fmla="*/ 602458 h 1668302"/>
                <a:gd name="connsiteX1" fmla="*/ 2240280 w 9000172"/>
                <a:gd name="connsiteY1" fmla="*/ 243080 h 1668302"/>
                <a:gd name="connsiteX2" fmla="*/ 5841968 w 9000172"/>
                <a:gd name="connsiteY2" fmla="*/ 1650589 h 1668302"/>
                <a:gd name="connsiteX3" fmla="*/ 9000172 w 9000172"/>
                <a:gd name="connsiteY3" fmla="*/ 27719 h 1668302"/>
              </a:gdLst>
              <a:ahLst/>
              <a:cxnLst>
                <a:cxn ang="0">
                  <a:pos x="connsiteX0" y="connsiteY0"/>
                </a:cxn>
                <a:cxn ang="0">
                  <a:pos x="connsiteX1" y="connsiteY1"/>
                </a:cxn>
                <a:cxn ang="0">
                  <a:pos x="connsiteX2" y="connsiteY2"/>
                </a:cxn>
                <a:cxn ang="0">
                  <a:pos x="connsiteX3" y="connsiteY3"/>
                </a:cxn>
              </a:cxnLst>
              <a:rect l="l" t="t" r="r" b="b"/>
              <a:pathLst>
                <a:path w="9000172" h="1668302">
                  <a:moveTo>
                    <a:pt x="0" y="602458"/>
                  </a:moveTo>
                  <a:cubicBezTo>
                    <a:pt x="0" y="602458"/>
                    <a:pt x="1116902" y="-48385"/>
                    <a:pt x="2240280" y="243080"/>
                  </a:cubicBezTo>
                  <a:cubicBezTo>
                    <a:pt x="3421952" y="549689"/>
                    <a:pt x="4739545" y="1833279"/>
                    <a:pt x="5841968" y="1650589"/>
                  </a:cubicBezTo>
                  <a:cubicBezTo>
                    <a:pt x="6793325" y="1495522"/>
                    <a:pt x="7771257" y="-238409"/>
                    <a:pt x="9000172" y="2771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3" name="任意多边形: 形状 72"/>
            <p:cNvSpPr/>
            <p:nvPr/>
          </p:nvSpPr>
          <p:spPr>
            <a:xfrm>
              <a:off x="1662874" y="2482864"/>
              <a:ext cx="8964548" cy="1723703"/>
            </a:xfrm>
            <a:custGeom>
              <a:avLst/>
              <a:gdLst>
                <a:gd name="connsiteX0" fmla="*/ 0 w 8964548"/>
                <a:gd name="connsiteY0" fmla="*/ 540561 h 1723703"/>
                <a:gd name="connsiteX1" fmla="*/ 2175796 w 8964548"/>
                <a:gd name="connsiteY1" fmla="*/ 229570 h 1723703"/>
                <a:gd name="connsiteX2" fmla="*/ 5823585 w 8964548"/>
                <a:gd name="connsiteY2" fmla="*/ 1707373 h 1723703"/>
                <a:gd name="connsiteX3" fmla="*/ 8964549 w 8964548"/>
                <a:gd name="connsiteY3" fmla="*/ 26878 h 1723703"/>
              </a:gdLst>
              <a:ahLst/>
              <a:cxnLst>
                <a:cxn ang="0">
                  <a:pos x="connsiteX0" y="connsiteY0"/>
                </a:cxn>
                <a:cxn ang="0">
                  <a:pos x="connsiteX1" y="connsiteY1"/>
                </a:cxn>
                <a:cxn ang="0">
                  <a:pos x="connsiteX2" y="connsiteY2"/>
                </a:cxn>
                <a:cxn ang="0">
                  <a:pos x="connsiteX3" y="connsiteY3"/>
                </a:cxn>
              </a:cxnLst>
              <a:rect l="l" t="t" r="r" b="b"/>
              <a:pathLst>
                <a:path w="8964548" h="1723703">
                  <a:moveTo>
                    <a:pt x="0" y="540561"/>
                  </a:moveTo>
                  <a:cubicBezTo>
                    <a:pt x="0" y="540561"/>
                    <a:pt x="1062228" y="-74087"/>
                    <a:pt x="2175796" y="229570"/>
                  </a:cubicBezTo>
                  <a:cubicBezTo>
                    <a:pt x="3363087" y="553420"/>
                    <a:pt x="4737735" y="1885586"/>
                    <a:pt x="5823585" y="1707373"/>
                  </a:cubicBezTo>
                  <a:cubicBezTo>
                    <a:pt x="6775133" y="1553640"/>
                    <a:pt x="7735539" y="-239156"/>
                    <a:pt x="8964549" y="26878"/>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4" name="任意多边形: 形状 73"/>
            <p:cNvSpPr/>
            <p:nvPr/>
          </p:nvSpPr>
          <p:spPr>
            <a:xfrm>
              <a:off x="1684115" y="2389726"/>
              <a:ext cx="8928829" cy="1779288"/>
            </a:xfrm>
            <a:custGeom>
              <a:avLst/>
              <a:gdLst>
                <a:gd name="connsiteX0" fmla="*/ 0 w 8928829"/>
                <a:gd name="connsiteY0" fmla="*/ 478823 h 1779288"/>
                <a:gd name="connsiteX1" fmla="*/ 2111216 w 8928829"/>
                <a:gd name="connsiteY1" fmla="*/ 216218 h 1779288"/>
                <a:gd name="connsiteX2" fmla="*/ 5805012 w 8928829"/>
                <a:gd name="connsiteY2" fmla="*/ 1764221 h 1779288"/>
                <a:gd name="connsiteX3" fmla="*/ 8928830 w 8928829"/>
                <a:gd name="connsiteY3" fmla="*/ 26099 h 1779288"/>
              </a:gdLst>
              <a:ahLst/>
              <a:cxnLst>
                <a:cxn ang="0">
                  <a:pos x="connsiteX0" y="connsiteY0"/>
                </a:cxn>
                <a:cxn ang="0">
                  <a:pos x="connsiteX1" y="connsiteY1"/>
                </a:cxn>
                <a:cxn ang="0">
                  <a:pos x="connsiteX2" y="connsiteY2"/>
                </a:cxn>
                <a:cxn ang="0">
                  <a:pos x="connsiteX3" y="connsiteY3"/>
                </a:cxn>
              </a:cxnLst>
              <a:rect l="l" t="t" r="r" b="b"/>
              <a:pathLst>
                <a:path w="8928829" h="1779288">
                  <a:moveTo>
                    <a:pt x="0" y="478823"/>
                  </a:moveTo>
                  <a:cubicBezTo>
                    <a:pt x="0" y="478823"/>
                    <a:pt x="1007459" y="-99535"/>
                    <a:pt x="2111216" y="216218"/>
                  </a:cubicBezTo>
                  <a:cubicBezTo>
                    <a:pt x="3304032" y="557404"/>
                    <a:pt x="4735735" y="1938053"/>
                    <a:pt x="5805012" y="1764221"/>
                  </a:cubicBezTo>
                  <a:cubicBezTo>
                    <a:pt x="6756940" y="1611917"/>
                    <a:pt x="7699820" y="-239934"/>
                    <a:pt x="8928830" y="26099"/>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5" name="任意多边形: 形状 74"/>
            <p:cNvSpPr/>
            <p:nvPr/>
          </p:nvSpPr>
          <p:spPr>
            <a:xfrm>
              <a:off x="1705451" y="2296638"/>
              <a:ext cx="8893016" cy="1834890"/>
            </a:xfrm>
            <a:custGeom>
              <a:avLst/>
              <a:gdLst>
                <a:gd name="connsiteX0" fmla="*/ 0 w 8893016"/>
                <a:gd name="connsiteY0" fmla="*/ 416939 h 1834890"/>
                <a:gd name="connsiteX1" fmla="*/ 2046732 w 8893016"/>
                <a:gd name="connsiteY1" fmla="*/ 202722 h 1834890"/>
                <a:gd name="connsiteX2" fmla="*/ 5786628 w 8893016"/>
                <a:gd name="connsiteY2" fmla="*/ 1821019 h 1834890"/>
                <a:gd name="connsiteX3" fmla="*/ 8893016 w 8893016"/>
                <a:gd name="connsiteY3" fmla="*/ 25366 h 1834890"/>
              </a:gdLst>
              <a:ahLst/>
              <a:cxnLst>
                <a:cxn ang="0">
                  <a:pos x="connsiteX0" y="connsiteY0"/>
                </a:cxn>
                <a:cxn ang="0">
                  <a:pos x="connsiteX1" y="connsiteY1"/>
                </a:cxn>
                <a:cxn ang="0">
                  <a:pos x="connsiteX2" y="connsiteY2"/>
                </a:cxn>
                <a:cxn ang="0">
                  <a:pos x="connsiteX3" y="connsiteY3"/>
                </a:cxn>
              </a:cxnLst>
              <a:rect l="l" t="t" r="r" b="b"/>
              <a:pathLst>
                <a:path w="8893016" h="1834890">
                  <a:moveTo>
                    <a:pt x="0" y="416939"/>
                  </a:moveTo>
                  <a:cubicBezTo>
                    <a:pt x="0" y="416939"/>
                    <a:pt x="952691" y="-124938"/>
                    <a:pt x="2046732" y="202722"/>
                  </a:cubicBezTo>
                  <a:cubicBezTo>
                    <a:pt x="3244977" y="561528"/>
                    <a:pt x="4733925" y="1990279"/>
                    <a:pt x="5786628" y="1821019"/>
                  </a:cubicBezTo>
                  <a:cubicBezTo>
                    <a:pt x="6738652" y="1670143"/>
                    <a:pt x="7664101" y="-240667"/>
                    <a:pt x="8893016" y="25366"/>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6" name="任意多边形: 形状 75"/>
            <p:cNvSpPr/>
            <p:nvPr/>
          </p:nvSpPr>
          <p:spPr>
            <a:xfrm>
              <a:off x="1726787" y="2203415"/>
              <a:ext cx="8857392" cy="1890742"/>
            </a:xfrm>
            <a:custGeom>
              <a:avLst/>
              <a:gdLst>
                <a:gd name="connsiteX0" fmla="*/ 0 w 8857392"/>
                <a:gd name="connsiteY0" fmla="*/ 355286 h 1890742"/>
                <a:gd name="connsiteX1" fmla="*/ 1982248 w 8857392"/>
                <a:gd name="connsiteY1" fmla="*/ 189455 h 1890742"/>
                <a:gd name="connsiteX2" fmla="*/ 5768245 w 8857392"/>
                <a:gd name="connsiteY2" fmla="*/ 1877952 h 1890742"/>
                <a:gd name="connsiteX3" fmla="*/ 8857393 w 8857392"/>
                <a:gd name="connsiteY3" fmla="*/ 24673 h 1890742"/>
              </a:gdLst>
              <a:ahLst/>
              <a:cxnLst>
                <a:cxn ang="0">
                  <a:pos x="connsiteX0" y="connsiteY0"/>
                </a:cxn>
                <a:cxn ang="0">
                  <a:pos x="connsiteX1" y="connsiteY1"/>
                </a:cxn>
                <a:cxn ang="0">
                  <a:pos x="connsiteX2" y="connsiteY2"/>
                </a:cxn>
                <a:cxn ang="0">
                  <a:pos x="connsiteX3" y="connsiteY3"/>
                </a:cxn>
              </a:cxnLst>
              <a:rect l="l" t="t" r="r" b="b"/>
              <a:pathLst>
                <a:path w="8857392" h="1890742">
                  <a:moveTo>
                    <a:pt x="0" y="355286"/>
                  </a:moveTo>
                  <a:cubicBezTo>
                    <a:pt x="0" y="355286"/>
                    <a:pt x="897827" y="-149920"/>
                    <a:pt x="1982248" y="189455"/>
                  </a:cubicBezTo>
                  <a:cubicBezTo>
                    <a:pt x="3185922" y="566074"/>
                    <a:pt x="4732020" y="2042830"/>
                    <a:pt x="5768245" y="1877952"/>
                  </a:cubicBezTo>
                  <a:cubicBezTo>
                    <a:pt x="6720459" y="1728410"/>
                    <a:pt x="7628382" y="-241360"/>
                    <a:pt x="8857393" y="2467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7" name="任意多边形: 形状 76"/>
            <p:cNvSpPr/>
            <p:nvPr/>
          </p:nvSpPr>
          <p:spPr>
            <a:xfrm>
              <a:off x="1748123" y="2110330"/>
              <a:ext cx="8821578" cy="1946617"/>
            </a:xfrm>
            <a:custGeom>
              <a:avLst/>
              <a:gdLst>
                <a:gd name="connsiteX0" fmla="*/ 0 w 8821578"/>
                <a:gd name="connsiteY0" fmla="*/ 293494 h 1946617"/>
                <a:gd name="connsiteX1" fmla="*/ 1917764 w 8821578"/>
                <a:gd name="connsiteY1" fmla="*/ 176051 h 1946617"/>
                <a:gd name="connsiteX2" fmla="*/ 5749766 w 8821578"/>
                <a:gd name="connsiteY2" fmla="*/ 1934842 h 1946617"/>
                <a:gd name="connsiteX3" fmla="*/ 8821579 w 8821578"/>
                <a:gd name="connsiteY3" fmla="*/ 24032 h 1946617"/>
              </a:gdLst>
              <a:ahLst/>
              <a:cxnLst>
                <a:cxn ang="0">
                  <a:pos x="connsiteX0" y="connsiteY0"/>
                </a:cxn>
                <a:cxn ang="0">
                  <a:pos x="connsiteX1" y="connsiteY1"/>
                </a:cxn>
                <a:cxn ang="0">
                  <a:pos x="connsiteX2" y="connsiteY2"/>
                </a:cxn>
                <a:cxn ang="0">
                  <a:pos x="connsiteX3" y="connsiteY3"/>
                </a:cxn>
              </a:cxnLst>
              <a:rect l="l" t="t" r="r" b="b"/>
              <a:pathLst>
                <a:path w="8821578" h="1946617">
                  <a:moveTo>
                    <a:pt x="0" y="293494"/>
                  </a:moveTo>
                  <a:cubicBezTo>
                    <a:pt x="0" y="293494"/>
                    <a:pt x="842867" y="-174850"/>
                    <a:pt x="1917764" y="176051"/>
                  </a:cubicBezTo>
                  <a:cubicBezTo>
                    <a:pt x="3126677" y="570767"/>
                    <a:pt x="4730211" y="2095243"/>
                    <a:pt x="5749766" y="1934842"/>
                  </a:cubicBezTo>
                  <a:cubicBezTo>
                    <a:pt x="6702266" y="1786728"/>
                    <a:pt x="7592663" y="-242097"/>
                    <a:pt x="8821579" y="24032"/>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8" name="任意多边形: 形状 77"/>
            <p:cNvSpPr/>
            <p:nvPr/>
          </p:nvSpPr>
          <p:spPr>
            <a:xfrm>
              <a:off x="1769363" y="2016957"/>
              <a:ext cx="8785955" cy="2002662"/>
            </a:xfrm>
            <a:custGeom>
              <a:avLst/>
              <a:gdLst>
                <a:gd name="connsiteX0" fmla="*/ 0 w 8785955"/>
                <a:gd name="connsiteY0" fmla="*/ 231895 h 2002662"/>
                <a:gd name="connsiteX1" fmla="*/ 1853279 w 8785955"/>
                <a:gd name="connsiteY1" fmla="*/ 162744 h 2002662"/>
                <a:gd name="connsiteX2" fmla="*/ 5731383 w 8785955"/>
                <a:gd name="connsiteY2" fmla="*/ 1991829 h 2002662"/>
                <a:gd name="connsiteX3" fmla="*/ 8785955 w 8785955"/>
                <a:gd name="connsiteY3" fmla="*/ 23393 h 2002662"/>
              </a:gdLst>
              <a:ahLst/>
              <a:cxnLst>
                <a:cxn ang="0">
                  <a:pos x="connsiteX0" y="connsiteY0"/>
                </a:cxn>
                <a:cxn ang="0">
                  <a:pos x="connsiteX1" y="connsiteY1"/>
                </a:cxn>
                <a:cxn ang="0">
                  <a:pos x="connsiteX2" y="connsiteY2"/>
                </a:cxn>
                <a:cxn ang="0">
                  <a:pos x="connsiteX3" y="connsiteY3"/>
                </a:cxn>
              </a:cxnLst>
              <a:rect l="l" t="t" r="r" b="b"/>
              <a:pathLst>
                <a:path w="8785955" h="2002662">
                  <a:moveTo>
                    <a:pt x="0" y="231895"/>
                  </a:moveTo>
                  <a:cubicBezTo>
                    <a:pt x="0" y="231895"/>
                    <a:pt x="787908" y="-199492"/>
                    <a:pt x="1853279" y="162744"/>
                  </a:cubicBezTo>
                  <a:cubicBezTo>
                    <a:pt x="3067431" y="575652"/>
                    <a:pt x="4728305" y="2147754"/>
                    <a:pt x="5731383" y="1991829"/>
                  </a:cubicBezTo>
                  <a:cubicBezTo>
                    <a:pt x="6684074" y="1845144"/>
                    <a:pt x="7557040" y="-242640"/>
                    <a:pt x="8785955" y="23393"/>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79" name="任意多边形: 形状 78"/>
            <p:cNvSpPr/>
            <p:nvPr/>
          </p:nvSpPr>
          <p:spPr>
            <a:xfrm>
              <a:off x="1790700" y="1912397"/>
              <a:ext cx="8750236" cy="2070069"/>
            </a:xfrm>
            <a:custGeom>
              <a:avLst/>
              <a:gdLst>
                <a:gd name="connsiteX0" fmla="*/ 0 w 8750236"/>
                <a:gd name="connsiteY0" fmla="*/ 181578 h 2070069"/>
                <a:gd name="connsiteX1" fmla="*/ 1788700 w 8750236"/>
                <a:gd name="connsiteY1" fmla="*/ 160814 h 2070069"/>
                <a:gd name="connsiteX2" fmla="*/ 5712905 w 8750236"/>
                <a:gd name="connsiteY2" fmla="*/ 2060099 h 2070069"/>
                <a:gd name="connsiteX3" fmla="*/ 8750236 w 8750236"/>
                <a:gd name="connsiteY3" fmla="*/ 34131 h 2070069"/>
              </a:gdLst>
              <a:ahLst/>
              <a:cxnLst>
                <a:cxn ang="0">
                  <a:pos x="connsiteX0" y="connsiteY0"/>
                </a:cxn>
                <a:cxn ang="0">
                  <a:pos x="connsiteX1" y="connsiteY1"/>
                </a:cxn>
                <a:cxn ang="0">
                  <a:pos x="connsiteX2" y="connsiteY2"/>
                </a:cxn>
                <a:cxn ang="0">
                  <a:pos x="connsiteX3" y="connsiteY3"/>
                </a:cxn>
              </a:cxnLst>
              <a:rect l="l" t="t" r="r" b="b"/>
              <a:pathLst>
                <a:path w="8750236" h="2070069">
                  <a:moveTo>
                    <a:pt x="0" y="181578"/>
                  </a:moveTo>
                  <a:cubicBezTo>
                    <a:pt x="0" y="181578"/>
                    <a:pt x="732758" y="-212757"/>
                    <a:pt x="1788700" y="160814"/>
                  </a:cubicBezTo>
                  <a:cubicBezTo>
                    <a:pt x="3007900" y="592106"/>
                    <a:pt x="4726401" y="2211642"/>
                    <a:pt x="5712905" y="2060099"/>
                  </a:cubicBezTo>
                  <a:cubicBezTo>
                    <a:pt x="6665881" y="1914843"/>
                    <a:pt x="7521226" y="-231997"/>
                    <a:pt x="8750236" y="34131"/>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0" name="任意多边形: 形状 79"/>
            <p:cNvSpPr/>
            <p:nvPr/>
          </p:nvSpPr>
          <p:spPr>
            <a:xfrm>
              <a:off x="1812036" y="1788977"/>
              <a:ext cx="8714517" cy="2156395"/>
            </a:xfrm>
            <a:custGeom>
              <a:avLst/>
              <a:gdLst>
                <a:gd name="connsiteX0" fmla="*/ 0 w 8714517"/>
                <a:gd name="connsiteY0" fmla="*/ 150026 h 2156395"/>
                <a:gd name="connsiteX1" fmla="*/ 1724215 w 8714517"/>
                <a:gd name="connsiteY1" fmla="*/ 177649 h 2156395"/>
                <a:gd name="connsiteX2" fmla="*/ 5694522 w 8714517"/>
                <a:gd name="connsiteY2" fmla="*/ 2147229 h 2156395"/>
                <a:gd name="connsiteX3" fmla="*/ 8714518 w 8714517"/>
                <a:gd name="connsiteY3" fmla="*/ 63635 h 2156395"/>
              </a:gdLst>
              <a:ahLst/>
              <a:cxnLst>
                <a:cxn ang="0">
                  <a:pos x="connsiteX0" y="connsiteY0"/>
                </a:cxn>
                <a:cxn ang="0">
                  <a:pos x="connsiteX1" y="connsiteY1"/>
                </a:cxn>
                <a:cxn ang="0">
                  <a:pos x="connsiteX2" y="connsiteY2"/>
                </a:cxn>
                <a:cxn ang="0">
                  <a:pos x="connsiteX3" y="connsiteY3"/>
                </a:cxn>
              </a:cxnLst>
              <a:rect l="l" t="t" r="r" b="b"/>
              <a:pathLst>
                <a:path w="8714517" h="2156395">
                  <a:moveTo>
                    <a:pt x="0" y="150026"/>
                  </a:moveTo>
                  <a:cubicBezTo>
                    <a:pt x="0" y="150026"/>
                    <a:pt x="676942" y="-205256"/>
                    <a:pt x="1724215" y="177649"/>
                  </a:cubicBezTo>
                  <a:cubicBezTo>
                    <a:pt x="2947607" y="629705"/>
                    <a:pt x="4724495" y="2294295"/>
                    <a:pt x="5694522" y="2147229"/>
                  </a:cubicBezTo>
                  <a:cubicBezTo>
                    <a:pt x="6647688" y="2003306"/>
                    <a:pt x="7485507" y="-202399"/>
                    <a:pt x="8714518" y="6363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sp>
          <p:nvSpPr>
            <p:cNvPr id="81" name="任意多边形: 形状 80"/>
            <p:cNvSpPr/>
            <p:nvPr/>
          </p:nvSpPr>
          <p:spPr>
            <a:xfrm>
              <a:off x="1833276" y="1662116"/>
              <a:ext cx="8678894" cy="2246283"/>
            </a:xfrm>
            <a:custGeom>
              <a:avLst/>
              <a:gdLst>
                <a:gd name="connsiteX0" fmla="*/ 0 w 8678894"/>
                <a:gd name="connsiteY0" fmla="*/ 122011 h 2246283"/>
                <a:gd name="connsiteX1" fmla="*/ 1659731 w 8678894"/>
                <a:gd name="connsiteY1" fmla="*/ 198021 h 2246283"/>
                <a:gd name="connsiteX2" fmla="*/ 5676138 w 8678894"/>
                <a:gd name="connsiteY2" fmla="*/ 2237895 h 2246283"/>
                <a:gd name="connsiteX3" fmla="*/ 8678894 w 8678894"/>
                <a:gd name="connsiteY3" fmla="*/ 96675 h 2246283"/>
              </a:gdLst>
              <a:ahLst/>
              <a:cxnLst>
                <a:cxn ang="0">
                  <a:pos x="connsiteX0" y="connsiteY0"/>
                </a:cxn>
                <a:cxn ang="0">
                  <a:pos x="connsiteX1" y="connsiteY1"/>
                </a:cxn>
                <a:cxn ang="0">
                  <a:pos x="connsiteX2" y="connsiteY2"/>
                </a:cxn>
                <a:cxn ang="0">
                  <a:pos x="connsiteX3" y="connsiteY3"/>
                </a:cxn>
              </a:cxnLst>
              <a:rect l="l" t="t" r="r" b="b"/>
              <a:pathLst>
                <a:path w="8678894" h="2246283">
                  <a:moveTo>
                    <a:pt x="0" y="122011"/>
                  </a:moveTo>
                  <a:cubicBezTo>
                    <a:pt x="0" y="122011"/>
                    <a:pt x="622268" y="-197743"/>
                    <a:pt x="1659731" y="198021"/>
                  </a:cubicBezTo>
                  <a:cubicBezTo>
                    <a:pt x="2888742" y="666746"/>
                    <a:pt x="4722686" y="2380389"/>
                    <a:pt x="5676138" y="2237895"/>
                  </a:cubicBezTo>
                  <a:cubicBezTo>
                    <a:pt x="6629495" y="2095401"/>
                    <a:pt x="7449884" y="-169359"/>
                    <a:pt x="8678894" y="96675"/>
                  </a:cubicBezTo>
                </a:path>
              </a:pathLst>
            </a:custGeom>
            <a:noFill/>
            <a:ln w="9525" cap="flat">
              <a:gradFill>
                <a:gsLst>
                  <a:gs pos="0">
                    <a:schemeClr val="bg1">
                      <a:alpha val="7000"/>
                    </a:schemeClr>
                  </a:gs>
                  <a:gs pos="74000">
                    <a:schemeClr val="bg1">
                      <a:alpha val="19000"/>
                    </a:schemeClr>
                  </a:gs>
                  <a:gs pos="83000">
                    <a:schemeClr val="bg1">
                      <a:alpha val="15000"/>
                    </a:schemeClr>
                  </a:gs>
                  <a:gs pos="100000">
                    <a:schemeClr val="bg1">
                      <a:alpha val="8000"/>
                    </a:schemeClr>
                  </a:gs>
                </a:gsLst>
                <a:lin ang="5400000" scaled="1"/>
              </a:gradFill>
              <a:prstDash val="solid"/>
              <a:miter/>
            </a:ln>
          </p:spPr>
          <p:txBody>
            <a:bodyPr rtlCol="0" anchor="ctr"/>
            <a:lstStyle/>
            <a:p>
              <a:pPr>
                <a:defRPr/>
              </a:pPr>
              <a:endParaRPr lang="zh-CN" altLang="en-US">
                <a:solidFill>
                  <a:prstClr val="black"/>
                </a:solidFill>
                <a:latin typeface="Gotham Rounded Book"/>
                <a:ea typeface="思源黑体 CN Regular"/>
              </a:endParaRP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custDataLst>
              <p:tags r:id="rId1"/>
            </p:custDataLst>
          </p:nvPr>
        </p:nvSpPr>
        <p:spPr>
          <a:xfrm rot="5400000">
            <a:off x="-2485415" y="2485419"/>
            <a:ext cx="6858000" cy="1887166"/>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custDataLst>
              <p:tags r:id="rId2"/>
            </p:custDataLst>
          </p:nvPr>
        </p:nvPicPr>
        <p:blipFill>
          <a:blip r:embed="rId16" cstate="print">
            <a:lum bright="70000" contrast="-70000"/>
            <a:extLst>
              <a:ext uri="{BEBA8EAE-BF5A-486C-A8C5-ECC9F3942E4B}">
                <a14:imgProps xmlns:a14="http://schemas.microsoft.com/office/drawing/2010/main">
                  <a14:imgLayer r:embed="rId17">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87002" y="338387"/>
            <a:ext cx="1311701" cy="1325314"/>
          </a:xfrm>
          <a:prstGeom prst="rect">
            <a:avLst/>
          </a:prstGeom>
        </p:spPr>
      </p:pic>
      <p:sp>
        <p:nvSpPr>
          <p:cNvPr id="6" name="文本框 5"/>
          <p:cNvSpPr txBox="1"/>
          <p:nvPr>
            <p:custDataLst>
              <p:tags r:id="rId3"/>
            </p:custDataLst>
          </p:nvPr>
        </p:nvSpPr>
        <p:spPr>
          <a:xfrm>
            <a:off x="221792" y="2164037"/>
            <a:ext cx="1464081" cy="411809"/>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研究背景</a:t>
            </a:r>
          </a:p>
        </p:txBody>
      </p:sp>
      <p:sp>
        <p:nvSpPr>
          <p:cNvPr id="33" name="文本框 32"/>
          <p:cNvSpPr txBox="1"/>
          <p:nvPr>
            <p:custDataLst>
              <p:tags r:id="rId4"/>
            </p:custDataLst>
          </p:nvPr>
        </p:nvSpPr>
        <p:spPr>
          <a:xfrm>
            <a:off x="221792" y="428780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预期结果</a:t>
            </a:r>
          </a:p>
        </p:txBody>
      </p:sp>
      <p:sp>
        <p:nvSpPr>
          <p:cNvPr id="9" name="文本框 8"/>
          <p:cNvSpPr txBox="1"/>
          <p:nvPr>
            <p:custDataLst>
              <p:tags r:id="rId5"/>
            </p:custDataLst>
          </p:nvPr>
        </p:nvSpPr>
        <p:spPr>
          <a:xfrm>
            <a:off x="221792" y="499138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当前工作</a:t>
            </a:r>
          </a:p>
        </p:txBody>
      </p:sp>
      <p:cxnSp>
        <p:nvCxnSpPr>
          <p:cNvPr id="11" name="直接连接符 10"/>
          <p:cNvCxnSpPr/>
          <p:nvPr>
            <p:custDataLst>
              <p:tags r:id="rId6"/>
            </p:custDataLst>
          </p:nvPr>
        </p:nvCxnSpPr>
        <p:spPr>
          <a:xfrm>
            <a:off x="330828" y="1883050"/>
            <a:ext cx="1256300" cy="0"/>
          </a:xfrm>
          <a:prstGeom prst="line">
            <a:avLst/>
          </a:prstGeom>
          <a:ln w="3175">
            <a:solidFill>
              <a:schemeClr val="bg1">
                <a:alpha val="82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7"/>
            </p:custDataLst>
          </p:nvPr>
        </p:nvSpPr>
        <p:spPr>
          <a:xfrm>
            <a:off x="221792" y="5694966"/>
            <a:ext cx="1464081" cy="398780"/>
          </a:xfrm>
          <a:prstGeom prst="rect">
            <a:avLst/>
          </a:prstGeom>
          <a:noFill/>
        </p:spPr>
        <p:txBody>
          <a:bodyPr wrap="square" rtlCol="0">
            <a:spAutoFit/>
          </a:bodyPr>
          <a:lstStyle/>
          <a:p>
            <a:pPr algn="dist"/>
            <a:r>
              <a:rPr lang="zh-CN" altLang="en-US" sz="2000" b="1" dirty="0">
                <a:solidFill>
                  <a:schemeClr val="bg1"/>
                </a:solidFill>
                <a:latin typeface="思源黑体 CN Bold" panose="020B0800000000000000" pitchFamily="34" charset="-122"/>
                <a:ea typeface="思源黑体 CN Bold" panose="020B0800000000000000" pitchFamily="34" charset="-122"/>
              </a:rPr>
              <a:t>进度安排</a:t>
            </a:r>
          </a:p>
        </p:txBody>
      </p:sp>
      <p:sp>
        <p:nvSpPr>
          <p:cNvPr id="13" name="矩形: 圆角 28"/>
          <p:cNvSpPr/>
          <p:nvPr>
            <p:custDataLst>
              <p:tags r:id="rId8"/>
            </p:custDataLst>
          </p:nvPr>
        </p:nvSpPr>
        <p:spPr>
          <a:xfrm>
            <a:off x="153421" y="3558521"/>
            <a:ext cx="1611053" cy="4515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9"/>
            </p:custDataLst>
          </p:nvPr>
        </p:nvSpPr>
        <p:spPr>
          <a:xfrm>
            <a:off x="221792" y="2880646"/>
            <a:ext cx="1464081" cy="398780"/>
          </a:xfrm>
          <a:prstGeom prst="rect">
            <a:avLst/>
          </a:prstGeom>
          <a:noFill/>
          <a:extLst>
            <a:ext uri="{909E8E84-426E-40DD-AFC4-6F175D3DCCD1}">
              <a14:hiddenFill xmlns:a14="http://schemas.microsoft.com/office/drawing/2010/main">
                <a:solidFill>
                  <a:srgbClr val="580C6E"/>
                </a:solidFill>
              </a14:hiddenFill>
            </a:ext>
          </a:extLst>
        </p:spPr>
        <p:txBody>
          <a:bodyPr wrap="square" rtlCol="0">
            <a:spAutoFit/>
          </a:bodyPr>
          <a:lstStyle/>
          <a:p>
            <a:pPr algn="dist"/>
            <a:r>
              <a:rPr lang="zh-CN" altLang="en-US" sz="2000" b="1" dirty="0">
                <a:solidFill>
                  <a:srgbClr val="FFFFFF"/>
                </a:solidFill>
                <a:latin typeface="思源黑体 CN Bold" panose="020B0800000000000000" pitchFamily="34" charset="-122"/>
                <a:ea typeface="思源黑体 CN Bold" panose="020B0800000000000000" pitchFamily="34" charset="-122"/>
              </a:rPr>
              <a:t>研究目标</a:t>
            </a:r>
          </a:p>
        </p:txBody>
      </p:sp>
      <p:sp>
        <p:nvSpPr>
          <p:cNvPr id="53" name="矩形: 圆角 52"/>
          <p:cNvSpPr/>
          <p:nvPr>
            <p:custDataLst>
              <p:tags r:id="rId10"/>
            </p:custDataLst>
          </p:nvPr>
        </p:nvSpPr>
        <p:spPr>
          <a:xfrm>
            <a:off x="2592705" y="338455"/>
            <a:ext cx="8837930" cy="6219190"/>
          </a:xfrm>
          <a:prstGeom prst="roundRect">
            <a:avLst>
              <a:gd name="adj" fmla="val 8717"/>
            </a:avLst>
          </a:prstGeom>
          <a:solidFill>
            <a:sysClr val="window" lastClr="FFFFFF"/>
          </a:solidFill>
          <a:ln w="6350" cap="flat" cmpd="sng" algn="ctr">
            <a:solidFill>
              <a:srgbClr val="E7E6E6">
                <a:lumMod val="75000"/>
              </a:srgbClr>
            </a:solidFill>
            <a:prstDash val="solid"/>
            <a:miter lim="800000"/>
          </a:ln>
          <a:effectLst>
            <a:outerShdw blurRad="1270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Docer Falling Dust PPT demo 12"/>
          <p:cNvSpPr txBox="1"/>
          <p:nvPr>
            <p:custDataLst>
              <p:tags r:id="rId11"/>
            </p:custDataLst>
          </p:nvPr>
        </p:nvSpPr>
        <p:spPr>
          <a:xfrm>
            <a:off x="3078480" y="709540"/>
            <a:ext cx="1409700" cy="462915"/>
          </a:xfrm>
          <a:prstGeom prst="rect">
            <a:avLst/>
          </a:prstGeom>
          <a:solidFill>
            <a:schemeClr val="bg1"/>
          </a:solidFill>
        </p:spPr>
        <p:txBody>
          <a:bodyPr wrap="none" lIns="94002" tIns="47001" rIns="94002" bIns="47001" rtlCol="0">
            <a:spAutoFit/>
          </a:bodyPr>
          <a:lstStyle/>
          <a:p>
            <a:r>
              <a:rPr lang="zh-CN" altLang="en-US" sz="2400" b="1" dirty="0">
                <a:solidFill>
                  <a:srgbClr val="703881"/>
                </a:solidFill>
                <a:latin typeface="微软雅黑" charset="0"/>
                <a:ea typeface="微软雅黑" charset="0"/>
                <a:cs typeface="微软雅黑" charset="0"/>
                <a:sym typeface="+mn-lt"/>
              </a:rPr>
              <a:t>研究方法</a:t>
            </a:r>
          </a:p>
        </p:txBody>
      </p:sp>
      <p:sp>
        <p:nvSpPr>
          <p:cNvPr id="15" name="矩形 14"/>
          <p:cNvSpPr>
            <a:spLocks noChangeArrowheads="1"/>
          </p:cNvSpPr>
          <p:nvPr>
            <p:custDataLst>
              <p:tags r:id="rId12"/>
            </p:custDataLst>
          </p:nvPr>
        </p:nvSpPr>
        <p:spPr bwMode="auto">
          <a:xfrm>
            <a:off x="3078480" y="1336993"/>
            <a:ext cx="8162925" cy="388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defTabSz="1216025">
              <a:defRPr>
                <a:solidFill>
                  <a:schemeClr val="tx1"/>
                </a:solidFill>
                <a:latin typeface="Calibri" panose="020F0502020204030204" pitchFamily="34" charset="0"/>
                <a:ea typeface="宋体" pitchFamily="2" charset="-122"/>
              </a:defRPr>
            </a:lvl1pPr>
            <a:lvl2pPr marL="742950" indent="-285750" defTabSz="1216025">
              <a:defRPr>
                <a:solidFill>
                  <a:schemeClr val="tx1"/>
                </a:solidFill>
                <a:latin typeface="Calibri" panose="020F0502020204030204" pitchFamily="34" charset="0"/>
                <a:ea typeface="宋体" pitchFamily="2" charset="-122"/>
              </a:defRPr>
            </a:lvl2pPr>
            <a:lvl3pPr marL="1143000" indent="-228600" defTabSz="1216025">
              <a:defRPr>
                <a:solidFill>
                  <a:schemeClr val="tx1"/>
                </a:solidFill>
                <a:latin typeface="Calibri" panose="020F0502020204030204" pitchFamily="34" charset="0"/>
                <a:ea typeface="宋体" pitchFamily="2" charset="-122"/>
              </a:defRPr>
            </a:lvl3pPr>
            <a:lvl4pPr marL="1600200" indent="-228600" defTabSz="1216025">
              <a:defRPr>
                <a:solidFill>
                  <a:schemeClr val="tx1"/>
                </a:solidFill>
                <a:latin typeface="Calibri" panose="020F0502020204030204" pitchFamily="34" charset="0"/>
                <a:ea typeface="宋体" pitchFamily="2" charset="-122"/>
              </a:defRPr>
            </a:lvl4pPr>
            <a:lvl5pPr marL="2057400" indent="-228600" defTabSz="1216025">
              <a:defRPr>
                <a:solidFill>
                  <a:schemeClr val="tx1"/>
                </a:solidFill>
                <a:latin typeface="Calibri" panose="020F0502020204030204" pitchFamily="34" charset="0"/>
                <a:ea typeface="宋体" pitchFamily="2" charset="-122"/>
              </a:defRPr>
            </a:lvl5pPr>
            <a:lvl6pPr marL="25146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marL="29718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marL="34290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marL="3886200" indent="-228600" defTabSz="1216025"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marL="285750" indent="-285750" eaLnBrk="1" hangingPunct="1">
              <a:lnSpc>
                <a:spcPct val="120000"/>
              </a:lnSpc>
              <a:spcBef>
                <a:spcPct val="20000"/>
              </a:spcBef>
              <a:buFont typeface="Arial" panose="020B0604020202090204" pitchFamily="34" charset="0"/>
              <a:buChar char="•"/>
            </a:pPr>
            <a:r>
              <a:rPr lang="zh-CN" altLang="en-US" b="1" dirty="0">
                <a:solidFill>
                  <a:srgbClr val="7030A0"/>
                </a:solidFill>
                <a:latin typeface="微软雅黑" charset="0"/>
                <a:ea typeface="微软雅黑" charset="0"/>
                <a:cs typeface="微软雅黑" charset="0"/>
                <a:sym typeface="字魂58号-创中黑" panose="00000500000000000000" pitchFamily="2" charset="-122"/>
              </a:rPr>
              <a:t>技术基础</a:t>
            </a:r>
          </a:p>
          <a:p>
            <a:pPr indent="0" eaLnBrk="1" hangingPunct="1">
              <a:lnSpc>
                <a:spcPct val="120000"/>
              </a:lnSpc>
              <a:spcBef>
                <a:spcPct val="20000"/>
              </a:spcBef>
              <a:buNone/>
            </a:pPr>
            <a:r>
              <a:rPr lang="zh-CN" altLang="en-US" b="1" dirty="0">
                <a:solidFill>
                  <a:srgbClr val="595959"/>
                </a:solidFill>
                <a:latin typeface="微软雅黑" charset="0"/>
                <a:ea typeface="微软雅黑" charset="0"/>
                <a:cs typeface="微软雅黑" charset="0"/>
                <a:sym typeface="字魂58号-创中黑" panose="00000500000000000000" pitchFamily="2" charset="-122"/>
              </a:rPr>
              <a:t>操作系统宏内核知识：</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深入学习宏内核的体系结构、工作原理以及内部各模块间的交互机制，奠定理论和实践基础。</a:t>
            </a:r>
          </a:p>
          <a:p>
            <a:pPr indent="0" eaLnBrk="1" hangingPunct="1">
              <a:lnSpc>
                <a:spcPct val="120000"/>
              </a:lnSpc>
              <a:spcBef>
                <a:spcPct val="20000"/>
              </a:spcBef>
              <a:buNone/>
            </a:pPr>
            <a:r>
              <a:rPr lang="en-US" altLang="zh-CN" b="1" dirty="0">
                <a:solidFill>
                  <a:srgbClr val="595959"/>
                </a:solidFill>
                <a:latin typeface="微软雅黑" charset="0"/>
                <a:ea typeface="微软雅黑" charset="0"/>
                <a:cs typeface="微软雅黑" charset="0"/>
                <a:sym typeface="字魂58号-创中黑" panose="00000500000000000000" pitchFamily="2" charset="-122"/>
              </a:rPr>
              <a:t>Rust </a:t>
            </a:r>
            <a:r>
              <a:rPr lang="zh-CN" altLang="en-US" b="1" dirty="0">
                <a:solidFill>
                  <a:srgbClr val="595959"/>
                </a:solidFill>
                <a:latin typeface="微软雅黑" charset="0"/>
                <a:ea typeface="微软雅黑" charset="0"/>
                <a:cs typeface="微软雅黑" charset="0"/>
                <a:sym typeface="字魂58号-创中黑" panose="00000500000000000000" pitchFamily="2" charset="-122"/>
              </a:rPr>
              <a:t>语言特性掌握：</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熟练运用</a:t>
            </a:r>
            <a:r>
              <a:rPr lang="en-US" altLang="zh-CN" dirty="0">
                <a:solidFill>
                  <a:srgbClr val="595959"/>
                </a:solidFill>
                <a:latin typeface="微软雅黑" charset="0"/>
                <a:ea typeface="微软雅黑" charset="0"/>
                <a:cs typeface="微软雅黑" charset="0"/>
                <a:sym typeface="字魂58号-创中黑" panose="00000500000000000000" pitchFamily="2" charset="-122"/>
              </a:rPr>
              <a:t> Rust </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语言进行系统级编程。</a:t>
            </a:r>
          </a:p>
          <a:p>
            <a:pPr marL="285750" indent="-285750" eaLnBrk="1" hangingPunct="1">
              <a:lnSpc>
                <a:spcPct val="120000"/>
              </a:lnSpc>
              <a:spcBef>
                <a:spcPct val="20000"/>
              </a:spcBef>
              <a:buFont typeface="Arial" panose="020B0604020202090204" pitchFamily="34" charset="0"/>
              <a:buChar char="•"/>
            </a:pPr>
            <a:r>
              <a:rPr lang="zh-CN" altLang="en-US" b="1" dirty="0">
                <a:solidFill>
                  <a:srgbClr val="7030A0"/>
                </a:solidFill>
                <a:latin typeface="微软雅黑" charset="0"/>
                <a:ea typeface="微软雅黑" charset="0"/>
                <a:cs typeface="微软雅黑" charset="0"/>
                <a:sym typeface="字魂58号-创中黑" panose="00000500000000000000" pitchFamily="2" charset="-122"/>
              </a:rPr>
              <a:t>组件设计</a:t>
            </a:r>
            <a:endParaRPr lang="en-US" altLang="zh-CN" b="1" dirty="0">
              <a:solidFill>
                <a:srgbClr val="7030A0"/>
              </a:solidFill>
              <a:latin typeface="微软雅黑" charset="0"/>
              <a:ea typeface="微软雅黑" charset="0"/>
              <a:cs typeface="微软雅黑" charset="0"/>
              <a:sym typeface="字魂58号-创中黑" panose="00000500000000000000" pitchFamily="2" charset="-122"/>
            </a:endParaRPr>
          </a:p>
          <a:p>
            <a:pPr indent="0" eaLnBrk="1" hangingPunct="1">
              <a:lnSpc>
                <a:spcPct val="120000"/>
              </a:lnSpc>
              <a:spcBef>
                <a:spcPct val="20000"/>
              </a:spcBef>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1. </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任务数据结构设计：任务控制块、任务队列、就绪队列</a:t>
            </a:r>
          </a:p>
          <a:p>
            <a:pPr indent="0" eaLnBrk="1" hangingPunct="1">
              <a:lnSpc>
                <a:spcPct val="120000"/>
              </a:lnSpc>
              <a:spcBef>
                <a:spcPct val="20000"/>
              </a:spcBef>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2. </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任务创建与销毁</a:t>
            </a:r>
          </a:p>
          <a:p>
            <a:pPr indent="0" eaLnBrk="1" hangingPunct="1">
              <a:lnSpc>
                <a:spcPct val="120000"/>
              </a:lnSpc>
              <a:spcBef>
                <a:spcPct val="20000"/>
              </a:spcBef>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3. </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任务调度：优先级调度、轮转调度、完全公平调度</a:t>
            </a:r>
          </a:p>
          <a:p>
            <a:pPr indent="0" eaLnBrk="1" hangingPunct="1">
              <a:lnSpc>
                <a:spcPct val="120000"/>
              </a:lnSpc>
              <a:spcBef>
                <a:spcPct val="20000"/>
              </a:spcBef>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4.</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 任务间通信：信号量机制、消息队列机制、共享内存机制</a:t>
            </a:r>
          </a:p>
          <a:p>
            <a:pPr indent="0" eaLnBrk="1" hangingPunct="1">
              <a:lnSpc>
                <a:spcPct val="120000"/>
              </a:lnSpc>
              <a:spcBef>
                <a:spcPct val="20000"/>
              </a:spcBef>
              <a:buNone/>
            </a:pPr>
            <a:r>
              <a:rPr lang="en-US" altLang="zh-CN" dirty="0">
                <a:solidFill>
                  <a:srgbClr val="595959"/>
                </a:solidFill>
                <a:latin typeface="微软雅黑" charset="0"/>
                <a:ea typeface="微软雅黑" charset="0"/>
                <a:cs typeface="微软雅黑" charset="0"/>
                <a:sym typeface="字魂58号-创中黑" panose="00000500000000000000" pitchFamily="2" charset="-122"/>
              </a:rPr>
              <a:t>5.</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安全性保障：权限控制机制、访问控制列表、死锁检测和预防机制</a:t>
            </a:r>
          </a:p>
          <a:p>
            <a:pPr marL="285750" indent="-285750" eaLnBrk="1" hangingPunct="1">
              <a:lnSpc>
                <a:spcPct val="120000"/>
              </a:lnSpc>
              <a:spcBef>
                <a:spcPct val="20000"/>
              </a:spcBef>
              <a:buFont typeface="Arial" panose="020B0604020202090204" pitchFamily="34" charset="0"/>
              <a:buChar char="•"/>
            </a:pPr>
            <a:r>
              <a:rPr lang="zh-CN" altLang="en-US" b="1" dirty="0">
                <a:solidFill>
                  <a:srgbClr val="7030A0"/>
                </a:solidFill>
                <a:latin typeface="微软雅黑" charset="0"/>
                <a:ea typeface="微软雅黑" charset="0"/>
                <a:cs typeface="微软雅黑" charset="0"/>
                <a:sym typeface="字魂58号-创中黑" panose="00000500000000000000" pitchFamily="2" charset="-122"/>
              </a:rPr>
              <a:t>集成测试</a:t>
            </a:r>
          </a:p>
          <a:p>
            <a:pPr indent="0" eaLnBrk="1" hangingPunct="1">
              <a:lnSpc>
                <a:spcPct val="120000"/>
              </a:lnSpc>
              <a:spcBef>
                <a:spcPct val="20000"/>
              </a:spcBef>
              <a:buNone/>
            </a:pPr>
            <a:r>
              <a:rPr lang="zh-CN" altLang="en-US" dirty="0">
                <a:solidFill>
                  <a:srgbClr val="595959"/>
                </a:solidFill>
                <a:latin typeface="微软雅黑" charset="0"/>
                <a:ea typeface="微软雅黑" charset="0"/>
                <a:cs typeface="微软雅黑" charset="0"/>
                <a:sym typeface="字魂58号-创中黑" panose="00000500000000000000" pitchFamily="2" charset="-122"/>
              </a:rPr>
              <a:t>编写</a:t>
            </a:r>
            <a:r>
              <a:rPr lang="en-US" altLang="zh-CN" dirty="0">
                <a:solidFill>
                  <a:srgbClr val="595959"/>
                </a:solidFill>
                <a:latin typeface="微软雅黑" charset="0"/>
                <a:ea typeface="微软雅黑" charset="0"/>
                <a:cs typeface="微软雅黑" charset="0"/>
                <a:sym typeface="字魂58号-创中黑" panose="00000500000000000000" pitchFamily="2" charset="-122"/>
              </a:rPr>
              <a:t>/</a:t>
            </a:r>
            <a:r>
              <a:rPr lang="zh-CN" altLang="en-US" dirty="0">
                <a:solidFill>
                  <a:srgbClr val="595959"/>
                </a:solidFill>
                <a:latin typeface="微软雅黑" charset="0"/>
                <a:ea typeface="微软雅黑" charset="0"/>
                <a:cs typeface="微软雅黑" charset="0"/>
                <a:sym typeface="字魂58号-创中黑" panose="00000500000000000000" pitchFamily="2" charset="-122"/>
              </a:rPr>
              <a:t>使用测试用例，对实现的组件进行测试以确保组件的正确性、可靠性以及功能完整性</a:t>
            </a:r>
          </a:p>
        </p:txBody>
      </p:sp>
      <p:sp>
        <p:nvSpPr>
          <p:cNvPr id="7" name="文本框 6"/>
          <p:cNvSpPr txBox="1"/>
          <p:nvPr>
            <p:custDataLst>
              <p:tags r:id="rId13"/>
            </p:custDataLst>
          </p:nvPr>
        </p:nvSpPr>
        <p:spPr>
          <a:xfrm>
            <a:off x="221792" y="3584226"/>
            <a:ext cx="1464081" cy="398780"/>
          </a:xfrm>
          <a:prstGeom prst="rect">
            <a:avLst/>
          </a:prstGeom>
          <a:noFill/>
        </p:spPr>
        <p:txBody>
          <a:bodyPr wrap="square" rtlCol="0">
            <a:spAutoFit/>
          </a:bodyPr>
          <a:lstStyle/>
          <a:p>
            <a:pPr algn="dist"/>
            <a:r>
              <a:rPr lang="zh-CN" altLang="en-US" sz="2000" b="1" dirty="0">
                <a:solidFill>
                  <a:srgbClr val="580C6E"/>
                </a:solidFill>
                <a:latin typeface="思源黑体 CN Bold" panose="020B0800000000000000" pitchFamily="34" charset="-122"/>
                <a:ea typeface="思源黑体 CN Bold" panose="020B0800000000000000" pitchFamily="34" charset="-122"/>
              </a:rPr>
              <a:t>研究方法</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PO+Helve">
      <a:majorFont>
        <a:latin typeface="等线 Light"/>
        <a:ea typeface="等线 Light"/>
        <a:cs typeface=""/>
      </a:majorFont>
      <a:minorFont>
        <a:latin typeface="HelveticaExt-Normal"/>
        <a:ea typeface="OPPOSans 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PO+Helve">
      <a:majorFont>
        <a:latin typeface="等线 Light"/>
        <a:ea typeface="等线 Light"/>
        <a:cs typeface=""/>
      </a:majorFont>
      <a:minorFont>
        <a:latin typeface="HelveticaExt-Normal"/>
        <a:ea typeface="OPPOSans 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5407</Words>
  <Application>Microsoft Office PowerPoint</Application>
  <PresentationFormat>宽屏</PresentationFormat>
  <Paragraphs>261</Paragraphs>
  <Slides>17</Slides>
  <Notes>17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17</vt:i4>
      </vt:variant>
    </vt:vector>
  </HeadingPairs>
  <TitlesOfParts>
    <vt:vector size="30" baseType="lpstr">
      <vt:lpstr>Gotham Rounded Book</vt:lpstr>
      <vt:lpstr>HelveticaExt-Normal</vt:lpstr>
      <vt:lpstr>OPPOSans M</vt:lpstr>
      <vt:lpstr>等线</vt:lpstr>
      <vt:lpstr>等线 Light</vt:lpstr>
      <vt:lpstr>思源黑体 CN Bold</vt:lpstr>
      <vt:lpstr>微软雅黑</vt:lpstr>
      <vt:lpstr>字魂58号-创中黑</vt:lpstr>
      <vt:lpstr>Arial</vt:lpstr>
      <vt:lpstr>Calibri</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3528571680@qq.com</dc:creator>
  <cp:lastModifiedBy>yingyan yu</cp:lastModifiedBy>
  <cp:revision>22</cp:revision>
  <dcterms:created xsi:type="dcterms:W3CDTF">2025-01-09T03:31:52Z</dcterms:created>
  <dcterms:modified xsi:type="dcterms:W3CDTF">2025-01-09T06:45:35Z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289C38EA4DD4EE9234D577676B71BF99_43</vt:lpwstr>
  </property>
  <property fmtid="{D5CDD505-2E9C-101B-9397-08002B2CF9AE}" pid="3" name="KSOProductBuildVer">
    <vt:lpwstr>2052-6.4.0.8550</vt:lpwstr>
  </property>
</Properties>
</file>