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9"/>
  </p:notesMasterIdLst>
  <p:sldIdLst>
    <p:sldId id="270" r:id="rId2"/>
    <p:sldId id="283" r:id="rId3"/>
    <p:sldId id="289" r:id="rId4"/>
    <p:sldId id="276" r:id="rId5"/>
    <p:sldId id="290" r:id="rId6"/>
    <p:sldId id="291" r:id="rId7"/>
    <p:sldId id="312" r:id="rId8"/>
    <p:sldId id="311" r:id="rId9"/>
    <p:sldId id="285" r:id="rId10"/>
    <p:sldId id="307" r:id="rId11"/>
    <p:sldId id="314" r:id="rId12"/>
    <p:sldId id="308" r:id="rId13"/>
    <p:sldId id="313" r:id="rId14"/>
    <p:sldId id="315" r:id="rId15"/>
    <p:sldId id="304" r:id="rId16"/>
    <p:sldId id="30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7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2"/>
    <p:restoredTop sz="86378"/>
  </p:normalViewPr>
  <p:slideViewPr>
    <p:cSldViewPr snapToGrid="0" snapToObjects="1">
      <p:cViewPr>
        <p:scale>
          <a:sx n="60" d="100"/>
          <a:sy n="60" d="100"/>
        </p:scale>
        <p:origin x="952" y="11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omp/starry-nex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操作系统宏内核的任务管理组件设计与实现</a:t>
            </a:r>
            <a:br>
              <a:rPr kumimoji="1" lang="en-US" altLang="zh-CN" dirty="0"/>
            </a:br>
            <a:r>
              <a:rPr kumimoji="1" lang="zh-CN" altLang="en-US" sz="2400" dirty="0"/>
              <a:t>毕业设计中期汇报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俞颖妍</a:t>
            </a:r>
            <a:endParaRPr kumimoji="1" lang="en-US" altLang="zh-CN" dirty="0"/>
          </a:p>
          <a:p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27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指导教师：戴桂兰 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D92766-592D-014E-9F18-662C5E93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1882787"/>
            <a:ext cx="8587069" cy="408407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对每日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周工作进行简要记录与总结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积累毕设素材</a:t>
            </a:r>
            <a:r>
              <a:rPr kumimoji="1" lang="en-US" altLang="zh-CN" sz="1800" b="1" dirty="0"/>
              <a:t>10000+</a:t>
            </a:r>
            <a:r>
              <a:rPr kumimoji="1" lang="zh-CN" altLang="en-US" sz="1800" dirty="0"/>
              <a:t>字、</a:t>
            </a:r>
            <a:r>
              <a:rPr kumimoji="1" lang="en-US" altLang="zh-CN" sz="1800" b="1" dirty="0"/>
              <a:t>40+</a:t>
            </a:r>
            <a:r>
              <a:rPr kumimoji="1" lang="zh-CN" altLang="en-US" sz="1800" dirty="0"/>
              <a:t>页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本科毕设记录文档开源至</a:t>
            </a:r>
            <a:r>
              <a:rPr kumimoji="1" lang="en-US" altLang="zh-CN" sz="1800" dirty="0"/>
              <a:t>https://y3none.github.io/GraduationProjectRecords/#/</a:t>
            </a:r>
          </a:p>
          <a:p>
            <a:r>
              <a:rPr kumimoji="1" lang="zh-CN" altLang="en-US" sz="2000" dirty="0"/>
              <a:t>撰写 </a:t>
            </a:r>
            <a:r>
              <a:rPr kumimoji="1" lang="en-US" altLang="zh-CN" sz="2000" dirty="0"/>
              <a:t>Starry-</a:t>
            </a:r>
            <a:r>
              <a:rPr kumimoji="1" lang="en-US" altLang="zh-CN" sz="2000" dirty="0" err="1"/>
              <a:t>Toturial</a:t>
            </a:r>
            <a:r>
              <a:rPr kumimoji="1" lang="en-US" altLang="zh-CN" sz="2000" dirty="0"/>
              <a:t>-Book</a:t>
            </a:r>
            <a:r>
              <a:rPr kumimoji="1" lang="zh-CN" altLang="en-US" sz="2000" dirty="0"/>
              <a:t>的</a:t>
            </a:r>
            <a:r>
              <a:rPr kumimoji="1" lang="en-US" altLang="zh-CN" sz="2000" dirty="0" err="1"/>
              <a:t>arceos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任务调度模块细节文档</a:t>
            </a:r>
            <a:endParaRPr kumimoji="1" lang="en-US" altLang="zh-CN" sz="2000" dirty="0"/>
          </a:p>
          <a:p>
            <a:r>
              <a:rPr kumimoji="1" lang="zh-CN" altLang="en-US" sz="2000" dirty="0"/>
              <a:t>对</a:t>
            </a:r>
            <a:r>
              <a:rPr kumimoji="1" lang="en-US" altLang="zh-CN" sz="2000" dirty="0" err="1"/>
              <a:t>libc</a:t>
            </a:r>
            <a:r>
              <a:rPr kumimoji="1" lang="en-US" altLang="zh-CN" sz="2000" dirty="0"/>
              <a:t>-test</a:t>
            </a:r>
            <a:r>
              <a:rPr kumimoji="1" lang="zh-CN" altLang="en-US" sz="2000" dirty="0"/>
              <a:t>的复杂测例进行系统调用分析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810FC4F-0386-B54D-8D15-808CE4D9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文档记录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5E94F1-CD4F-5A26-786B-D72D579E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314" y="291398"/>
            <a:ext cx="2248793" cy="62752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33BC22-5C50-807C-3B4B-4505AEEC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37" y="3561907"/>
            <a:ext cx="1993678" cy="315570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455B248-94D9-08B0-9C1A-93F5A702611B}"/>
              </a:ext>
            </a:extLst>
          </p:cNvPr>
          <p:cNvGrpSpPr/>
          <p:nvPr/>
        </p:nvGrpSpPr>
        <p:grpSpPr>
          <a:xfrm>
            <a:off x="2594234" y="4315681"/>
            <a:ext cx="4774131" cy="2250921"/>
            <a:chOff x="2541069" y="4315681"/>
            <a:chExt cx="4774131" cy="225092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50DABA6-2CAB-BC90-8F1F-63713CE9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1069" y="4315681"/>
              <a:ext cx="4774131" cy="225092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5ECBF7-D5CF-F0FD-83C8-27B3C4F82349}"/>
                </a:ext>
              </a:extLst>
            </p:cNvPr>
            <p:cNvSpPr/>
            <p:nvPr/>
          </p:nvSpPr>
          <p:spPr>
            <a:xfrm>
              <a:off x="4395788" y="4354513"/>
              <a:ext cx="1239837" cy="176212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19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B4DE9-02E7-3204-53D8-8252305EC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C7CD28-8987-AABF-0636-739CF5FD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8587069" cy="408407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使用 </a:t>
            </a:r>
            <a:r>
              <a:rPr kumimoji="1" lang="en-US" altLang="zh-CN" sz="2000" dirty="0" err="1"/>
              <a:t>strace</a:t>
            </a:r>
            <a:r>
              <a:rPr kumimoji="1" lang="en-US" altLang="zh-CN" sz="2000" dirty="0"/>
              <a:t> -f -e trace=‘!</a:t>
            </a:r>
            <a:r>
              <a:rPr kumimoji="1" lang="en-US" altLang="zh-CN" sz="2000" dirty="0" err="1"/>
              <a:t>read,write,readv,writev,lseek,dup</a:t>
            </a:r>
            <a:r>
              <a:rPr kumimoji="1" lang="en-US" altLang="zh-CN" sz="2000" dirty="0"/>
              <a:t>’ xxx </a:t>
            </a:r>
            <a:r>
              <a:rPr kumimoji="1" lang="zh-CN" altLang="en-US" sz="2000" dirty="0"/>
              <a:t>分析测例表现</a:t>
            </a:r>
            <a:endParaRPr kumimoji="1" lang="en-US" altLang="zh-CN" sz="1800" dirty="0"/>
          </a:p>
          <a:p>
            <a:r>
              <a:rPr kumimoji="1" lang="zh-CN" altLang="en-US" sz="2000" dirty="0"/>
              <a:t>使用</a:t>
            </a:r>
            <a:r>
              <a:rPr kumimoji="1" lang="en-US" altLang="zh-CN" sz="2000" dirty="0"/>
              <a:t>log=INFO</a:t>
            </a:r>
            <a:r>
              <a:rPr kumimoji="1" lang="zh-CN" altLang="en-US" sz="2000" dirty="0"/>
              <a:t>得到程序运行中各种系统调用等执行情况</a:t>
            </a:r>
            <a:endParaRPr kumimoji="1" lang="en-US" altLang="zh-CN" sz="2000" dirty="0"/>
          </a:p>
          <a:p>
            <a:r>
              <a:rPr kumimoji="1" lang="zh-CN" altLang="en-US" sz="2000" dirty="0"/>
              <a:t>对比分析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测例的系统调用情况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执行中的报错定位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9FEED8A-E061-DD94-DD3D-ECCCEC48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分析手段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A3FD0E-F1A8-ACE3-F5B3-657AB5C0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7" y="4295786"/>
            <a:ext cx="4952592" cy="22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B9BC87-6A5F-B412-DA52-F2F5D093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03" y="3551721"/>
            <a:ext cx="5864103" cy="30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7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1B88CC-2A7A-644D-91FB-92560274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698624"/>
            <a:ext cx="10658489" cy="470217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用于在当前进程的上下文中执行一个新的程序</a:t>
            </a:r>
            <a:endParaRPr kumimoji="1" lang="en-US" altLang="zh-CN" sz="2000" dirty="0"/>
          </a:p>
          <a:p>
            <a:r>
              <a:rPr kumimoji="1" lang="zh-CN" altLang="en-US" sz="2000" dirty="0"/>
              <a:t>当调用 </a:t>
            </a:r>
            <a:r>
              <a:rPr kumimoji="1" lang="en-US" altLang="zh-CN" sz="2000" dirty="0" err="1"/>
              <a:t>execve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时，当前进程的代码段、数据段和堆栈段都会被新程序的相应部分替换，新程序将从其入口点开始执行</a:t>
            </a:r>
            <a:endParaRPr kumimoji="1" lang="en-US" altLang="zh-CN" sz="2000" dirty="0"/>
          </a:p>
          <a:p>
            <a:r>
              <a:rPr kumimoji="1" lang="en-US" altLang="zh-CN" sz="2000" dirty="0"/>
              <a:t>basic</a:t>
            </a:r>
            <a:r>
              <a:rPr kumimoji="1" lang="zh-CN" altLang="en-US" sz="2000" dirty="0"/>
              <a:t>测例调用</a:t>
            </a:r>
            <a:r>
              <a:rPr kumimoji="1" lang="en-US" altLang="zh-CN" sz="2000" dirty="0" err="1"/>
              <a:t>execve</a:t>
            </a: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test_echo</a:t>
            </a:r>
            <a:r>
              <a:rPr kumimoji="1" lang="zh-CN" altLang="en-US" sz="2000" dirty="0"/>
              <a:t>程序来测试其正确性</a:t>
            </a:r>
            <a:endParaRPr kumimoji="1" lang="en-US" altLang="zh-CN" sz="2000" dirty="0"/>
          </a:p>
          <a:p>
            <a:r>
              <a:rPr kumimoji="1" lang="zh-CN" altLang="en-US" sz="2000" dirty="0"/>
              <a:t>问题发现与解决</a:t>
            </a:r>
            <a:endParaRPr kumimoji="1" lang="en-US" altLang="zh-CN" sz="2000" dirty="0"/>
          </a:p>
          <a:p>
            <a:pPr lvl="1"/>
            <a:r>
              <a:rPr kumimoji="1" lang="en-US" altLang="zh-CN" sz="1800" dirty="0" err="1"/>
              <a:t>aspace</a:t>
            </a:r>
            <a:r>
              <a:rPr kumimoji="1" lang="zh-CN" altLang="en-US" sz="1800" dirty="0"/>
              <a:t>被</a:t>
            </a:r>
            <a:r>
              <a:rPr kumimoji="1" lang="en-US" altLang="zh-CN" sz="1800" dirty="0"/>
              <a:t>lock</a:t>
            </a:r>
            <a:r>
              <a:rPr kumimoji="1" lang="zh-CN" altLang="en-US" sz="1800" dirty="0"/>
              <a:t>，进入新程序后无法释放，导致重复获得锁的错误</a:t>
            </a:r>
            <a:endParaRPr kumimoji="1" lang="en-US" altLang="zh-CN" sz="1800" dirty="0"/>
          </a:p>
          <a:p>
            <a:pPr marL="323992" lvl="1" indent="0">
              <a:buNone/>
            </a:pPr>
            <a:r>
              <a:rPr kumimoji="1" lang="en-US" altLang="zh-CN" sz="1800" dirty="0"/>
              <a:t>		-&gt;</a:t>
            </a:r>
            <a:r>
              <a:rPr kumimoji="1" lang="zh-CN" altLang="en-US" sz="1800" dirty="0"/>
              <a:t>在函数末</a:t>
            </a:r>
            <a:r>
              <a:rPr kumimoji="1" lang="en-US" altLang="zh-CN" sz="1800" dirty="0" err="1"/>
              <a:t>enter_uspace</a:t>
            </a:r>
            <a:r>
              <a:rPr kumimoji="1" lang="zh-CN" altLang="en-US" sz="1800" dirty="0"/>
              <a:t>之前加入</a:t>
            </a:r>
            <a:r>
              <a:rPr kumimoji="1" lang="en-US" altLang="zh-CN" sz="1800" dirty="0"/>
              <a:t>drop(</a:t>
            </a:r>
            <a:r>
              <a:rPr kumimoji="1" lang="en-US" altLang="zh-CN" sz="1800" dirty="0" err="1"/>
              <a:t>aspace</a:t>
            </a:r>
            <a:r>
              <a:rPr kumimoji="1" lang="en-US" altLang="zh-CN" sz="1800" dirty="0"/>
              <a:t>);</a:t>
            </a:r>
            <a:r>
              <a:rPr kumimoji="1" lang="zh-CN" altLang="en-US" sz="1800" dirty="0"/>
              <a:t>来将锁释放</a:t>
            </a:r>
          </a:p>
          <a:p>
            <a:pPr lvl="1"/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AEBA0F-B724-3A47-90FA-2046B5DF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实现细节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execve</a:t>
            </a:r>
            <a:endParaRPr kumimoji="1" lang="zh-CN" alt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58FD780-77F4-4090-40E9-29585587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88" y="4601132"/>
            <a:ext cx="4603455" cy="19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F13A01C-3A72-E61F-3CC6-2E59911C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93" y="4607256"/>
            <a:ext cx="4603455" cy="193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7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97CF5-9898-3340-CA3B-49F3580B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5657F3-9D18-4774-7D9D-31CF3883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698624"/>
            <a:ext cx="10658489" cy="470217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用于创建新进程或线程</a:t>
            </a:r>
            <a:endParaRPr kumimoji="1" lang="en-US" altLang="zh-CN" sz="2000" dirty="0"/>
          </a:p>
          <a:p>
            <a:r>
              <a:rPr kumimoji="1" lang="zh-CN" altLang="en-US" sz="2000" dirty="0"/>
              <a:t>允许调用者选择是否共享内存空间、文件描述符表等以创建轻量级的线程（共享大部分资源）或创建与 </a:t>
            </a:r>
            <a:r>
              <a:rPr kumimoji="1" lang="en-US" altLang="zh-CN" sz="2000" dirty="0"/>
              <a:t>fork </a:t>
            </a:r>
            <a:r>
              <a:rPr kumimoji="1" lang="zh-CN" altLang="en-US" sz="2000" dirty="0"/>
              <a:t>类似的子进程（不共享资源）</a:t>
            </a:r>
            <a:endParaRPr kumimoji="1" lang="en-US" altLang="zh-CN" sz="2000" dirty="0"/>
          </a:p>
          <a:p>
            <a:r>
              <a:rPr kumimoji="1" lang="en-US" altLang="zh-CN" sz="2000" dirty="0"/>
              <a:t>basic</a:t>
            </a:r>
            <a:r>
              <a:rPr kumimoji="1" lang="zh-CN" altLang="en-US" sz="2000" dirty="0"/>
              <a:t>测例调用</a:t>
            </a:r>
            <a:r>
              <a:rPr kumimoji="1" lang="en-US" altLang="zh-CN" sz="2000" dirty="0"/>
              <a:t>clone</a:t>
            </a:r>
            <a:r>
              <a:rPr kumimoji="1" lang="zh-CN" altLang="en-US" sz="2000" dirty="0"/>
              <a:t>创建简单子进程来测试其正确性</a:t>
            </a:r>
            <a:endParaRPr kumimoji="1" lang="en-US" altLang="zh-CN" sz="2000" dirty="0"/>
          </a:p>
          <a:p>
            <a:r>
              <a:rPr kumimoji="1" lang="zh-CN" altLang="en-US" sz="2000" dirty="0"/>
              <a:t>问题发现与解决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基座框架</a:t>
            </a:r>
            <a:r>
              <a:rPr kumimoji="1" lang="en-US" altLang="zh-CN" sz="1800" dirty="0" err="1"/>
              <a:t>arceos</a:t>
            </a:r>
            <a:r>
              <a:rPr kumimoji="1" lang="zh-CN" altLang="en-US" sz="1800" dirty="0"/>
              <a:t>地址映射失误</a:t>
            </a:r>
            <a:r>
              <a:rPr kumimoji="1" lang="en-US" altLang="zh-CN" sz="1800" dirty="0"/>
              <a:t>	-&gt; </a:t>
            </a:r>
            <a:r>
              <a:rPr kumimoji="1" lang="zh-CN" altLang="en-US" sz="1800" dirty="0"/>
              <a:t>避免将懒分配的内存区域映射到零地址</a:t>
            </a:r>
          </a:p>
          <a:p>
            <a:pPr lvl="1"/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5D78ED-0352-61D8-3414-B789DF71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实现细节</a:t>
            </a:r>
            <a:r>
              <a:rPr kumimoji="1" lang="en-US" altLang="zh-CN" dirty="0"/>
              <a:t>-CLONE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68E6D7-1C21-9787-F411-48F4EDA1C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8" r="9371" b="12653"/>
          <a:stretch/>
        </p:blipFill>
        <p:spPr bwMode="auto">
          <a:xfrm>
            <a:off x="1035432" y="4494582"/>
            <a:ext cx="5548252" cy="20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E669FE-227E-EF16-E855-F9E1D649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4494582"/>
            <a:ext cx="4734320" cy="20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46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707C-D611-DA11-16BE-A55224A0A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C0665E-6A9B-BBAF-AAF6-B47949F7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698624"/>
            <a:ext cx="10658489" cy="470217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用于获取当前线程的线程 </a:t>
            </a:r>
            <a:r>
              <a:rPr kumimoji="1" lang="en-US" altLang="zh-CN" sz="2000" dirty="0"/>
              <a:t>ID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TID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r>
              <a:rPr kumimoji="1" lang="en-US" altLang="zh-CN" sz="2000" dirty="0" err="1"/>
              <a:t>libc</a:t>
            </a:r>
            <a:r>
              <a:rPr kumimoji="1" lang="en-US" altLang="zh-CN" sz="2000" dirty="0"/>
              <a:t>-test</a:t>
            </a:r>
            <a:r>
              <a:rPr kumimoji="1" lang="zh-CN" altLang="en-US" sz="2000" dirty="0"/>
              <a:t>所有测例均使用</a:t>
            </a:r>
            <a:endParaRPr kumimoji="1" lang="en-US" altLang="zh-CN" sz="2000" dirty="0"/>
          </a:p>
          <a:p>
            <a:r>
              <a:rPr kumimoji="1" lang="zh-CN" altLang="en-US" sz="2000" dirty="0"/>
              <a:t>简化测例编写 </a:t>
            </a:r>
            <a:r>
              <a:rPr kumimoji="1" lang="en-US" altLang="zh-CN" sz="2000" dirty="0"/>
              <a:t>– </a:t>
            </a:r>
            <a:r>
              <a:rPr kumimoji="1" lang="zh-CN" altLang="en-US" sz="2000" dirty="0"/>
              <a:t>绕过</a:t>
            </a:r>
            <a:r>
              <a:rPr kumimoji="1" lang="en-US" altLang="zh-CN" sz="2000" dirty="0" err="1"/>
              <a:t>futex</a:t>
            </a:r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921B3A-3F38-B6AE-1B3B-CD912FF7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实现细节</a:t>
            </a:r>
            <a:r>
              <a:rPr kumimoji="1" lang="en-US" altLang="zh-CN" dirty="0"/>
              <a:t>-GETTID</a:t>
            </a:r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437A51-CF30-67C9-9346-045694BB1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4"/>
          <a:stretch/>
        </p:blipFill>
        <p:spPr bwMode="auto">
          <a:xfrm>
            <a:off x="6266567" y="3139239"/>
            <a:ext cx="5458832" cy="3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81CCC0-FF7D-694F-4E0D-60DA6404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49" y="3131862"/>
            <a:ext cx="5050351" cy="33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3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后续规划</a:t>
            </a:r>
          </a:p>
        </p:txBody>
      </p:sp>
    </p:spTree>
    <p:extLst>
      <p:ext uri="{BB962C8B-B14F-4D97-AF65-F5344CB8AC3E}">
        <p14:creationId xmlns:p14="http://schemas.microsoft.com/office/powerpoint/2010/main" val="184462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E5C7F-B88D-8D47-894D-79CCCD0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中期</a:t>
            </a:r>
            <a:r>
              <a:rPr kumimoji="1" lang="en-US" altLang="zh-CN" sz="2000" dirty="0"/>
              <a:t>——9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实现任务管理相关所有</a:t>
            </a:r>
            <a:r>
              <a:rPr kumimoji="1" lang="en-US" altLang="zh-CN" sz="1800" dirty="0" err="1"/>
              <a:t>syscall</a:t>
            </a:r>
            <a:r>
              <a:rPr kumimoji="1" lang="zh-CN" altLang="en-US" sz="1800" dirty="0"/>
              <a:t>，并在四个架构上进行测试</a:t>
            </a:r>
            <a:endParaRPr kumimoji="1" lang="en-US" altLang="zh-CN" sz="1800" dirty="0"/>
          </a:p>
          <a:p>
            <a:r>
              <a:rPr kumimoji="1" lang="en-US" altLang="zh-CN" sz="2000" dirty="0"/>
              <a:t>9</a:t>
            </a:r>
            <a:r>
              <a:rPr kumimoji="1" lang="zh-CN" altLang="en-US" sz="2000" dirty="0"/>
              <a:t>周</a:t>
            </a:r>
            <a:r>
              <a:rPr kumimoji="1" lang="en-US" altLang="zh-CN" sz="2000" dirty="0"/>
              <a:t>——14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进行组件抽象、调度优化及接口文档的撰写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进行任务管理组件的集成测试，并与其余组件交互，最终在机器人上适配应用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撰写论文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AC9EC-3C3A-F146-A772-6BB54F6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后续规划</a:t>
            </a:r>
          </a:p>
        </p:txBody>
      </p:sp>
    </p:spTree>
    <p:extLst>
      <p:ext uri="{BB962C8B-B14F-4D97-AF65-F5344CB8AC3E}">
        <p14:creationId xmlns:p14="http://schemas.microsoft.com/office/powerpoint/2010/main" val="18431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kumimoji="1" lang="en-US" altLang="zh-CN" dirty="0"/>
            </a:br>
            <a:r>
              <a:rPr kumimoji="1" lang="zh-CN" altLang="en-US" dirty="0"/>
              <a:t>敬请各位老师批评指正</a:t>
            </a:r>
            <a:br>
              <a:rPr kumimoji="1" lang="zh-CN" altLang="en-US" dirty="0"/>
            </a:br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课题内容</a:t>
            </a:r>
          </a:p>
        </p:txBody>
      </p:sp>
    </p:spTree>
    <p:extLst>
      <p:ext uri="{BB962C8B-B14F-4D97-AF65-F5344CB8AC3E}">
        <p14:creationId xmlns:p14="http://schemas.microsoft.com/office/powerpoint/2010/main" val="22678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5-01-03 22.12.57">
            <a:extLst>
              <a:ext uri="{FF2B5EF4-FFF2-40B4-BE49-F238E27FC236}">
                <a16:creationId xmlns:a16="http://schemas.microsoft.com/office/drawing/2014/main" id="{E7AEA9A6-DBA7-A336-677B-A4E14AF4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80" r="14145"/>
          <a:stretch/>
        </p:blipFill>
        <p:spPr>
          <a:xfrm>
            <a:off x="9370032" y="0"/>
            <a:ext cx="2821968" cy="3556000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408407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2200" dirty="0"/>
              <a:t>基于现有的宏内核底层基础设施，补全系统调用，提供简洁易用的接口。</a:t>
            </a:r>
          </a:p>
          <a:p>
            <a:r>
              <a:rPr kumimoji="1" lang="zh-CN" altLang="en-US" sz="2200" dirty="0"/>
              <a:t>提供灵活的任务调度策略，支持多任务并发执行，优化系统性能。</a:t>
            </a:r>
          </a:p>
          <a:p>
            <a:r>
              <a:rPr kumimoji="1" lang="zh-CN" altLang="en-US" sz="2200" dirty="0"/>
              <a:t>比较现有组件化内核并优化，实现高效、稳定、相对独立的任务管理组件。</a:t>
            </a:r>
            <a:endParaRPr kumimoji="1" lang="en-US" altLang="zh-CN" sz="2200" dirty="0"/>
          </a:p>
          <a:p>
            <a:endParaRPr kumimoji="1" lang="en-US" altLang="zh-CN" sz="2000" dirty="0"/>
          </a:p>
          <a:p>
            <a:r>
              <a:rPr kumimoji="1" lang="zh-CN" altLang="en-US" sz="2200" dirty="0"/>
              <a:t>通过深入研究并设计实现宏内核的任务管理组件，进一步探索操作系统内核中任务管理机制的优化方向，拓展相关理论知识体系。</a:t>
            </a:r>
          </a:p>
          <a:p>
            <a:r>
              <a:rPr kumimoji="1" lang="zh-CN" altLang="en-US" sz="2200" dirty="0"/>
              <a:t>为特定应用场景定制更高效、可靠且安全的操作系统任务管理解决方案</a:t>
            </a:r>
            <a:endParaRPr kumimoji="1" lang="en-US" altLang="zh-CN" sz="2200" dirty="0"/>
          </a:p>
          <a:p>
            <a:pPr lvl="1"/>
            <a:r>
              <a:rPr kumimoji="1" lang="zh-CN" altLang="en-US" sz="1900" dirty="0"/>
              <a:t>提高系统资源利用率</a:t>
            </a:r>
            <a:endParaRPr kumimoji="1" lang="en-US" altLang="zh-CN" sz="1900" dirty="0"/>
          </a:p>
          <a:p>
            <a:pPr lvl="1"/>
            <a:r>
              <a:rPr kumimoji="1" lang="zh-CN" altLang="en-US" sz="1900" dirty="0"/>
              <a:t>增强系统整体稳定性</a:t>
            </a:r>
            <a:endParaRPr kumimoji="1" lang="en-US" altLang="zh-CN" sz="1900" dirty="0"/>
          </a:p>
          <a:p>
            <a:r>
              <a:rPr kumimoji="1" lang="zh-CN" altLang="en-US" sz="2200" dirty="0"/>
              <a:t>基于</a:t>
            </a:r>
            <a:r>
              <a:rPr kumimoji="1" lang="en-US" altLang="zh-CN" sz="2200" dirty="0"/>
              <a:t>starry-next</a:t>
            </a:r>
            <a:r>
              <a:rPr kumimoji="1" lang="zh-CN" altLang="en-US" sz="2200" dirty="0"/>
              <a:t>框架与</a:t>
            </a:r>
            <a:r>
              <a:rPr kumimoji="1" lang="en-US" altLang="zh-CN" sz="2200" dirty="0" err="1"/>
              <a:t>arceos</a:t>
            </a:r>
            <a:r>
              <a:rPr kumimoji="1" lang="zh-CN" altLang="en-US" sz="2200" dirty="0"/>
              <a:t>基座代码，在</a:t>
            </a:r>
            <a:r>
              <a:rPr kumimoji="1" lang="en-US" altLang="zh-CN" sz="2200" dirty="0">
                <a:hlinkClick r:id="rId3"/>
              </a:rPr>
              <a:t>https://github.com/oscomp/starry-next</a:t>
            </a:r>
            <a:r>
              <a:rPr kumimoji="1" lang="zh-CN" altLang="en-US" sz="2200" dirty="0"/>
              <a:t>的</a:t>
            </a:r>
            <a:r>
              <a:rPr kumimoji="1" lang="en-US" altLang="zh-CN" sz="2200" dirty="0" err="1"/>
              <a:t>yyy</a:t>
            </a:r>
            <a:r>
              <a:rPr kumimoji="1" lang="en-US" altLang="zh-CN" sz="2200" dirty="0"/>
              <a:t>-dev   </a:t>
            </a:r>
            <a:r>
              <a:rPr kumimoji="1" lang="zh-CN" altLang="en-US" sz="2200" dirty="0"/>
              <a:t>分支上进行协同开发</a:t>
            </a:r>
          </a:p>
          <a:p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课题内容</a:t>
            </a:r>
          </a:p>
        </p:txBody>
      </p:sp>
    </p:spTree>
    <p:extLst>
      <p:ext uri="{BB962C8B-B14F-4D97-AF65-F5344CB8AC3E}">
        <p14:creationId xmlns:p14="http://schemas.microsoft.com/office/powerpoint/2010/main" val="202557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E5C7F-B88D-8D47-894D-79CCCD0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Autofit/>
          </a:bodyPr>
          <a:lstStyle/>
          <a:p>
            <a:r>
              <a:rPr kumimoji="1" lang="zh-CN" altLang="en-US" sz="2000" dirty="0"/>
              <a:t>开题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第二周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深入调研现有操作系统宏内核中任务管理系统调用的实现，分析所需的支撑功能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进一步细化任务管理组件的设计方案</a:t>
            </a:r>
          </a:p>
          <a:p>
            <a:r>
              <a:rPr kumimoji="1" lang="zh-CN" altLang="en-US" sz="2000" b="1" dirty="0"/>
              <a:t>第二周</a:t>
            </a:r>
            <a:r>
              <a:rPr kumimoji="1" lang="en-US" altLang="zh-CN" sz="2000" b="1" dirty="0"/>
              <a:t>——</a:t>
            </a:r>
            <a:r>
              <a:rPr kumimoji="1" lang="zh-CN" altLang="en-US" sz="2000" b="1" dirty="0"/>
              <a:t>中期前后</a:t>
            </a:r>
            <a:endParaRPr kumimoji="1" lang="en-US" altLang="zh-CN" sz="2000" b="1" dirty="0"/>
          </a:p>
          <a:p>
            <a:pPr lvl="1"/>
            <a:r>
              <a:rPr kumimoji="1" lang="zh-CN" altLang="en-US" sz="1800" dirty="0"/>
              <a:t>进行任务管理相关系统调用实现分析及在四个架构上的补全</a:t>
            </a:r>
            <a:endParaRPr kumimoji="1" lang="en-US" altLang="zh-CN" sz="1800" dirty="0"/>
          </a:p>
          <a:p>
            <a:r>
              <a:rPr kumimoji="1" lang="zh-CN" altLang="en-US" sz="2000" dirty="0"/>
              <a:t>中期</a:t>
            </a:r>
            <a:r>
              <a:rPr kumimoji="1" lang="en-US" altLang="zh-CN" sz="2000" dirty="0"/>
              <a:t>——9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进行组件抽象优化及接口文档的撰写</a:t>
            </a:r>
            <a:endParaRPr kumimoji="1" lang="en-US" altLang="zh-CN" sz="1800" dirty="0"/>
          </a:p>
          <a:p>
            <a:r>
              <a:rPr kumimoji="1" lang="en-US" altLang="zh-CN" sz="2000" dirty="0"/>
              <a:t>9</a:t>
            </a:r>
            <a:r>
              <a:rPr kumimoji="1" lang="zh-CN" altLang="en-US" sz="2000" dirty="0"/>
              <a:t>周</a:t>
            </a:r>
            <a:r>
              <a:rPr kumimoji="1" lang="en-US" altLang="zh-CN" sz="2000" dirty="0"/>
              <a:t>——14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进行任务管理组件的集成测试，并与其余组件交互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撰写论文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AC9EC-3C3A-F146-A772-6BB54F6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设计规划</a:t>
            </a:r>
          </a:p>
        </p:txBody>
      </p:sp>
    </p:spTree>
    <p:extLst>
      <p:ext uri="{BB962C8B-B14F-4D97-AF65-F5344CB8AC3E}">
        <p14:creationId xmlns:p14="http://schemas.microsoft.com/office/powerpoint/2010/main" val="34714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具体工作</a:t>
            </a:r>
          </a:p>
        </p:txBody>
      </p:sp>
    </p:spTree>
    <p:extLst>
      <p:ext uri="{BB962C8B-B14F-4D97-AF65-F5344CB8AC3E}">
        <p14:creationId xmlns:p14="http://schemas.microsoft.com/office/powerpoint/2010/main" val="386456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1F027F-6460-6D43-AF70-FA05E166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956142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200" dirty="0"/>
              <a:t>完成系统调用分析与实现计划</a:t>
            </a:r>
            <a:endParaRPr kumimoji="1" lang="en-US" altLang="zh-CN" sz="1900" dirty="0"/>
          </a:p>
          <a:p>
            <a:pPr lvl="1"/>
            <a:r>
              <a:rPr kumimoji="1" lang="zh-CN" altLang="en-US" sz="1900" dirty="0"/>
              <a:t>系统调用分析：对</a:t>
            </a:r>
            <a:r>
              <a:rPr kumimoji="1" lang="en-US" altLang="zh-CN" sz="1900" dirty="0"/>
              <a:t>54</a:t>
            </a:r>
            <a:r>
              <a:rPr kumimoji="1" lang="zh-CN" altLang="en-US" sz="1900" dirty="0"/>
              <a:t>个相关系统调用进行分析，熟悉其功能和在任务管理中的作用</a:t>
            </a:r>
          </a:p>
          <a:p>
            <a:pPr lvl="1"/>
            <a:r>
              <a:rPr kumimoji="1" lang="zh-CN" altLang="en-US" sz="1900" dirty="0"/>
              <a:t>实现计划与分组：根据系统调用的功能和难度进行分组，如：</a:t>
            </a:r>
            <a:endParaRPr kumimoji="1" lang="en-US" altLang="zh-CN" sz="1900" dirty="0"/>
          </a:p>
          <a:p>
            <a:pPr lvl="2"/>
            <a:r>
              <a:rPr kumimoji="1" lang="zh-CN" altLang="en-US" sz="1800" dirty="0"/>
              <a:t>基础系统调用（</a:t>
            </a:r>
            <a:r>
              <a:rPr kumimoji="1" lang="en-US" altLang="zh-CN" sz="1800" dirty="0"/>
              <a:t>GETPID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GETPPID 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EXIT</a:t>
            </a:r>
            <a:r>
              <a:rPr kumimoji="1" lang="zh-CN" altLang="en-US" sz="1800" dirty="0"/>
              <a:t>等）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时间相关系统调用（</a:t>
            </a:r>
            <a:r>
              <a:rPr kumimoji="1" lang="en-US" altLang="zh-CN" sz="1800" dirty="0"/>
              <a:t>GETTIMEOFDAY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NANO_SLEEP </a:t>
            </a:r>
            <a:r>
              <a:rPr kumimoji="1" lang="zh-CN" altLang="en-US" sz="1800" dirty="0"/>
              <a:t>等）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信号同步相关系统调用（</a:t>
            </a:r>
            <a:r>
              <a:rPr kumimoji="1" lang="en-US" altLang="zh-CN" sz="1800" dirty="0"/>
              <a:t>FUTEX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PRCTL</a:t>
            </a:r>
            <a:r>
              <a:rPr kumimoji="1" lang="zh-CN" altLang="en-US" sz="1800" dirty="0"/>
              <a:t>等）</a:t>
            </a:r>
            <a:endParaRPr kumimoji="1" lang="en-US" altLang="zh-CN" sz="1800" dirty="0"/>
          </a:p>
          <a:p>
            <a:r>
              <a:rPr kumimoji="1" lang="zh-CN" altLang="en-US" sz="2200" dirty="0"/>
              <a:t>系统调用实现</a:t>
            </a:r>
            <a:endParaRPr kumimoji="1" lang="en-US" altLang="zh-CN" sz="2200" dirty="0"/>
          </a:p>
          <a:p>
            <a:pPr lvl="1"/>
            <a:r>
              <a:rPr kumimoji="1" lang="zh-CN" altLang="en-US" sz="1800" dirty="0"/>
              <a:t>对任务管理中基础且常见的系统调用进行实现与补全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在</a:t>
            </a:r>
            <a:r>
              <a:rPr kumimoji="1" lang="en-US" altLang="zh-CN" sz="1800" dirty="0"/>
              <a:t>riscv64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x86-64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aarch64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loongarch64</a:t>
            </a:r>
            <a:r>
              <a:rPr kumimoji="1" lang="zh-CN" altLang="en-US" sz="1800" dirty="0"/>
              <a:t>四个架构上运行并通过基础测试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commit</a:t>
            </a:r>
            <a:r>
              <a:rPr kumimoji="1" lang="en-US" altLang="zh-CN" sz="1800" b="1" dirty="0"/>
              <a:t>15+</a:t>
            </a:r>
            <a:r>
              <a:rPr kumimoji="1" lang="zh-CN" altLang="en-US" sz="1800" dirty="0"/>
              <a:t>次 代码修改与添加</a:t>
            </a:r>
            <a:r>
              <a:rPr kumimoji="1" lang="en-US" altLang="zh-CN" sz="1800" b="1" dirty="0"/>
              <a:t>100+</a:t>
            </a:r>
            <a:r>
              <a:rPr kumimoji="1" lang="zh-CN" altLang="en-US" sz="1800" dirty="0"/>
              <a:t>行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B3D61AD-C1AA-4242-BBB7-9BB40A25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具体工作</a:t>
            </a:r>
          </a:p>
        </p:txBody>
      </p:sp>
    </p:spTree>
    <p:extLst>
      <p:ext uri="{BB962C8B-B14F-4D97-AF65-F5344CB8AC3E}">
        <p14:creationId xmlns:p14="http://schemas.microsoft.com/office/powerpoint/2010/main" val="15042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290B6-0882-A733-3161-D0EDC0782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B37A2E-4933-79B4-6531-53DA717BB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095434"/>
            <a:ext cx="5822603" cy="490078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框架使用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src/syscall_imp/mod.rs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对应用调用的</a:t>
            </a:r>
            <a:r>
              <a:rPr kumimoji="1" lang="en-US" altLang="zh-CN" sz="1600" dirty="0" err="1"/>
              <a:t>syscall</a:t>
            </a:r>
            <a:r>
              <a:rPr kumimoji="1" lang="zh-CN" altLang="en-US" sz="1600" dirty="0"/>
              <a:t>进行集中分配</a:t>
            </a:r>
            <a:endParaRPr kumimoji="1" lang="en-US" altLang="zh-CN" sz="1600" dirty="0"/>
          </a:p>
          <a:p>
            <a:pPr lvl="1"/>
            <a:r>
              <a:rPr kumimoji="1" lang="en-US" altLang="zh-CN" sz="1800" dirty="0"/>
              <a:t>src/syscall_imp/task/thread.rs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对任务相关</a:t>
            </a:r>
            <a:r>
              <a:rPr kumimoji="1" lang="en-US" altLang="zh-CN" sz="1600" dirty="0" err="1"/>
              <a:t>syscall</a:t>
            </a:r>
            <a:r>
              <a:rPr kumimoji="1" lang="zh-CN" altLang="en-US" sz="1600" dirty="0"/>
              <a:t>进行大方向的实现</a:t>
            </a:r>
            <a:endParaRPr kumimoji="1" lang="en-US" altLang="zh-CN" sz="1600" dirty="0"/>
          </a:p>
          <a:p>
            <a:pPr lvl="1"/>
            <a:r>
              <a:rPr kumimoji="1" lang="en-US" altLang="zh-CN" sz="1800" dirty="0"/>
              <a:t>src/task.rs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调用</a:t>
            </a:r>
            <a:r>
              <a:rPr kumimoji="1" lang="en-US" altLang="zh-CN" sz="1600" dirty="0" err="1"/>
              <a:t>axtask</a:t>
            </a:r>
            <a:r>
              <a:rPr kumimoji="1" lang="zh-CN" altLang="en-US" sz="1600" dirty="0"/>
              <a:t>等底层组件，完成对</a:t>
            </a:r>
            <a:r>
              <a:rPr kumimoji="1" lang="en-US" altLang="zh-CN" sz="1600" dirty="0" err="1"/>
              <a:t>syscall</a:t>
            </a:r>
            <a:r>
              <a:rPr kumimoji="1" lang="zh-CN" altLang="en-US" sz="1600" dirty="0"/>
              <a:t>的支持</a:t>
            </a:r>
            <a:endParaRPr kumimoji="1" lang="en-US" altLang="zh-CN" sz="1600" dirty="0"/>
          </a:p>
          <a:p>
            <a:r>
              <a:rPr kumimoji="1" lang="zh-CN" altLang="en-US" sz="2000" dirty="0"/>
              <a:t>重点支撑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文件读写：</a:t>
            </a:r>
            <a:r>
              <a:rPr kumimoji="1" lang="en-US" altLang="zh-CN" sz="1800" dirty="0" err="1"/>
              <a:t>axfs</a:t>
            </a:r>
            <a:r>
              <a:rPr kumimoji="1" lang="zh-CN" altLang="en-US" sz="1800" dirty="0"/>
              <a:t>等模块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内存分配：</a:t>
            </a:r>
            <a:r>
              <a:rPr kumimoji="1" lang="en-US" altLang="zh-CN" sz="1800" dirty="0" err="1"/>
              <a:t>axmm</a:t>
            </a:r>
            <a:r>
              <a:rPr kumimoji="1" lang="zh-CN" altLang="en-US" sz="1800" dirty="0"/>
              <a:t>等模块</a:t>
            </a:r>
            <a:endParaRPr kumimoji="1" lang="en-US" altLang="zh-CN" sz="2000" dirty="0"/>
          </a:p>
          <a:p>
            <a:pPr lvl="1"/>
            <a:r>
              <a:rPr kumimoji="1" lang="en-US" altLang="zh-CN" sz="1800" dirty="0" err="1"/>
              <a:t>pid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ppid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tid</a:t>
            </a:r>
            <a:r>
              <a:rPr kumimoji="1" lang="zh-CN" altLang="en-US" sz="1800" dirty="0"/>
              <a:t>等任务标志管理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ACF1B5-4D41-73B0-0CE4-FD67D281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系统调用实现</a:t>
            </a:r>
            <a:endParaRPr kumimoji="1"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3A994E-7A8F-25D6-8F66-E7F9A995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377" y="706515"/>
            <a:ext cx="5182978" cy="6861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C1F5AF-E4C2-42C5-52AB-E6E9DE474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77" y="1392634"/>
            <a:ext cx="5182978" cy="21784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507555-A535-0C7F-A991-F6AC39098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377" y="3571119"/>
            <a:ext cx="5182978" cy="29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1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5563-CC06-23A3-6EF4-2FD45A121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57EFA8-8D27-B76E-3D15-184EC0FC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095434"/>
            <a:ext cx="6522462" cy="4555582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四个架构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riscv64</a:t>
            </a:r>
          </a:p>
          <a:p>
            <a:pPr lvl="1"/>
            <a:r>
              <a:rPr kumimoji="1" lang="en-US" altLang="zh-CN" sz="1800" dirty="0"/>
              <a:t>x86-64</a:t>
            </a:r>
          </a:p>
          <a:p>
            <a:pPr lvl="1"/>
            <a:r>
              <a:rPr kumimoji="1" lang="en-US" altLang="zh-CN" sz="1800" dirty="0"/>
              <a:t>aarch64</a:t>
            </a:r>
          </a:p>
          <a:p>
            <a:pPr lvl="1"/>
            <a:r>
              <a:rPr kumimoji="1" lang="en-US" altLang="zh-CN" sz="1800" dirty="0"/>
              <a:t>loongarch64</a:t>
            </a:r>
          </a:p>
          <a:p>
            <a:r>
              <a:rPr kumimoji="1" lang="zh-CN" altLang="en-US" sz="2000" dirty="0"/>
              <a:t>层级测试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basic</a:t>
            </a:r>
          </a:p>
          <a:p>
            <a:pPr lvl="1"/>
            <a:r>
              <a:rPr kumimoji="1" lang="en-US" altLang="zh-CN" sz="1800" dirty="0" err="1"/>
              <a:t>libc</a:t>
            </a:r>
            <a:r>
              <a:rPr kumimoji="1" lang="en-US" altLang="zh-CN" sz="1800" dirty="0"/>
              <a:t>-test</a:t>
            </a:r>
          </a:p>
          <a:p>
            <a:pPr lvl="1"/>
            <a:r>
              <a:rPr kumimoji="1" lang="en-US" altLang="zh-CN" sz="1800" dirty="0" err="1"/>
              <a:t>busybox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9B3C3-6146-FE52-0B1D-707A021E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系统调用测试</a:t>
            </a:r>
            <a:endParaRPr kumimoji="1"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46D4FB-AD67-BBAA-FDBD-F951F026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90" y="2600960"/>
            <a:ext cx="7154749" cy="33986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9B9246-886F-9262-F8F3-8253FBF9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79"/>
          <a:stretch/>
        </p:blipFill>
        <p:spPr>
          <a:xfrm>
            <a:off x="8188377" y="1094489"/>
            <a:ext cx="3414816" cy="327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进展积累</a:t>
            </a:r>
          </a:p>
        </p:txBody>
      </p:sp>
    </p:spTree>
    <p:extLst>
      <p:ext uri="{BB962C8B-B14F-4D97-AF65-F5344CB8AC3E}">
        <p14:creationId xmlns:p14="http://schemas.microsoft.com/office/powerpoint/2010/main" val="37916754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10273</TotalTime>
  <Words>870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Gill Sans MT</vt:lpstr>
      <vt:lpstr>Wingdings 2</vt:lpstr>
      <vt:lpstr>清华简约主题-扁平-16:9</vt:lpstr>
      <vt:lpstr>操作系统宏内核的任务管理组件设计与实现 毕业设计中期汇报</vt:lpstr>
      <vt:lpstr>课题内容</vt:lpstr>
      <vt:lpstr>课题内容</vt:lpstr>
      <vt:lpstr>设计规划</vt:lpstr>
      <vt:lpstr>具体工作</vt:lpstr>
      <vt:lpstr>具体工作</vt:lpstr>
      <vt:lpstr>系统调用实现</vt:lpstr>
      <vt:lpstr>系统调用测试</vt:lpstr>
      <vt:lpstr>进展积累</vt:lpstr>
      <vt:lpstr>文档记录</vt:lpstr>
      <vt:lpstr>分析手段</vt:lpstr>
      <vt:lpstr>实现细节-execve</vt:lpstr>
      <vt:lpstr>实现细节-CLONE</vt:lpstr>
      <vt:lpstr>实现细节-GETTID</vt:lpstr>
      <vt:lpstr>后续规划</vt:lpstr>
      <vt:lpstr>后续规划</vt:lpstr>
      <vt:lpstr> 敬请各位老师批评指正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yingyan yu</cp:lastModifiedBy>
  <cp:revision>1591</cp:revision>
  <cp:lastPrinted>2020-04-04T02:50:47Z</cp:lastPrinted>
  <dcterms:created xsi:type="dcterms:W3CDTF">2020-01-04T07:43:38Z</dcterms:created>
  <dcterms:modified xsi:type="dcterms:W3CDTF">2025-03-24T10:18:59Z</dcterms:modified>
</cp:coreProperties>
</file>