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69" r:id="rId8"/>
    <p:sldId id="272" r:id="rId9"/>
    <p:sldId id="263" r:id="rId10"/>
    <p:sldId id="273" r:id="rId11"/>
    <p:sldId id="268" r:id="rId12"/>
    <p:sldId id="274" r:id="rId13"/>
    <p:sldId id="264" r:id="rId14"/>
    <p:sldId id="265" r:id="rId15"/>
    <p:sldId id="27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2431" autoAdjust="0"/>
  </p:normalViewPr>
  <p:slideViewPr>
    <p:cSldViewPr snapToGrid="0">
      <p:cViewPr varScale="1">
        <p:scale>
          <a:sx n="68" d="100"/>
          <a:sy n="68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2400" b="1" dirty="0"/>
            <a:t>Understanding Usage Patterns</a:t>
          </a:r>
        </a:p>
        <a:p>
          <a:pPr>
            <a:lnSpc>
              <a:spcPct val="100000"/>
            </a:lnSpc>
            <a:defRPr cap="all"/>
          </a:pPr>
          <a:endParaRPr lang="pt-BR" altLang="zh-TW" sz="1800" dirty="0"/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Trip duration</a:t>
          </a:r>
          <a:endParaRPr lang="zh-TW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trends</a:t>
          </a:r>
          <a:endParaRPr lang="zh-TW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Bike preferences</a:t>
          </a:r>
          <a:endParaRPr lang="zh-TW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Weekly trends</a:t>
          </a:r>
          <a:endParaRPr lang="zh-TW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b="1" dirty="0"/>
            <a:t>Targeted Strategies</a:t>
          </a:r>
        </a:p>
        <a:p>
          <a:pPr>
            <a:lnSpc>
              <a:spcPct val="100000"/>
            </a:lnSpc>
            <a:defRPr cap="all"/>
          </a:pPr>
          <a:r>
            <a:rPr lang="en-US" altLang="zh-TW" sz="18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 Promotions and discounts</a:t>
          </a:r>
          <a:endParaRPr lang="zh-TW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 Highlighting cost savings</a:t>
          </a:r>
          <a:endParaRPr lang="zh-TW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marketing campaigns</a:t>
          </a: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b="1" dirty="0"/>
            <a:t>Increased Annual Memberships</a:t>
          </a:r>
        </a:p>
        <a:p>
          <a:pPr>
            <a:lnSpc>
              <a:spcPct val="100000"/>
            </a:lnSpc>
            <a:defRPr cap="all"/>
          </a:pPr>
          <a:endParaRPr lang="zh-TW" altLang="en-US" b="0" i="0" dirty="0"/>
        </a:p>
        <a:p>
          <a:pPr>
            <a:lnSpc>
              <a:spcPct val="100000"/>
            </a:lnSpc>
            <a:defRPr cap="all"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Higher profitability</a:t>
          </a:r>
          <a:endParaRPr lang="zh-TW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Enhanced customer engagement</a:t>
          </a:r>
          <a:endParaRPr lang="zh-TW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Sustainable growth for the company</a:t>
          </a: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430749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884124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2727678"/>
          <a:ext cx="3926088" cy="3699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2400" b="1" kern="1200" dirty="0"/>
            <a:t>Understanding Usage Patterns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altLang="zh-TW" sz="1800" kern="1200" dirty="0"/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Trip duration</a:t>
          </a:r>
          <a:endParaRPr lang="zh-TW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trends</a:t>
          </a:r>
          <a:endParaRPr lang="zh-TW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Bike preferences</a:t>
          </a:r>
          <a:endParaRPr lang="zh-TW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Weekly trends</a:t>
          </a:r>
          <a:endParaRPr lang="zh-TW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2727678"/>
        <a:ext cx="3926088" cy="3699572"/>
      </dsp:txXfrm>
    </dsp:sp>
    <dsp:sp modelId="{E25D46DA-3CCC-4690-B645-92B8158A50C4}">
      <dsp:nvSpPr>
        <dsp:cNvPr id="0" name=""/>
        <dsp:cNvSpPr/>
      </dsp:nvSpPr>
      <dsp:spPr>
        <a:xfrm>
          <a:off x="5251606" y="425295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878670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2711316"/>
          <a:ext cx="3487500" cy="372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b="1" kern="1200" dirty="0"/>
            <a:t>Targeted Strategies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800" kern="1200" dirty="0"/>
            <a:t>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Promotions and discounts</a:t>
          </a:r>
          <a:endParaRPr lang="zh-TW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Highlighting cost savings</a:t>
          </a:r>
          <a:endParaRPr lang="zh-TW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Seasonal marketing campaigns</a:t>
          </a:r>
        </a:p>
      </dsp:txBody>
      <dsp:txXfrm>
        <a:off x="4571544" y="2711316"/>
        <a:ext cx="3487500" cy="3721388"/>
      </dsp:txXfrm>
    </dsp:sp>
    <dsp:sp modelId="{172B5539-CDB8-4AAF-88C5-F1BFC720604B}">
      <dsp:nvSpPr>
        <dsp:cNvPr id="0" name=""/>
        <dsp:cNvSpPr/>
      </dsp:nvSpPr>
      <dsp:spPr>
        <a:xfrm>
          <a:off x="9349419" y="419943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873318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2695260"/>
          <a:ext cx="3487500" cy="374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100" b="1" kern="1200" dirty="0"/>
            <a:t>Increased Annual Memberships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TW" altLang="en-US" sz="2100" b="0" i="0" kern="1200" dirty="0"/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Higher profitability</a:t>
          </a:r>
          <a:endParaRPr lang="zh-TW" sz="21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Enhanced customer engagement</a:t>
          </a:r>
          <a:endParaRPr lang="zh-TW" sz="21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Sustainable growth for the company</a:t>
          </a:r>
        </a:p>
      </dsp:txBody>
      <dsp:txXfrm>
        <a:off x="8669356" y="2695260"/>
        <a:ext cx="3487500" cy="374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2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7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6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1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54661CB-BE3B-4C8D-DBA6-9A4A476A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75566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0" y="1065402"/>
            <a:ext cx="3068691" cy="50195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bikes are the most popular kind.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casual users use docked bikes, membership users prefer classic bike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89AC469-9CAF-1567-F190-E581A8C0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417" y="519865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ECD4CB-C6BE-8847-A0A2-FA9481FF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952"/>
            <a:ext cx="9825645" cy="6877952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644" y="1409351"/>
            <a:ext cx="2366356" cy="41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 Duration: On weekends, casual riders have longer ride durations.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9BFBD2F-7729-DE64-F419-C5737825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547" y="1038151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99B1F6F-BF70-0934-E25A-51F7DDBF9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" y="38905"/>
            <a:ext cx="8472042" cy="6819095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8819" y="1"/>
            <a:ext cx="3686403" cy="61205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umber of rides during the summer months.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 consistently surpass casual riders.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verage ride length for casual riders was less than half that of members.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CC6F5F7-955C-8BAA-1641-D9B266A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785" y="424475"/>
            <a:ext cx="2246470" cy="625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07655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205" y="0"/>
            <a:ext cx="1507589" cy="8440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1998" cy="61335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14350"/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Differences:</a:t>
            </a: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Trip Frequency and Duration: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Casual Riders: Fewer but longer rides, especially on weekends, indicating leisure use.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Annual Members: More frequent, shorter rides, indicating commuting or errands, with longer rides on weekends.</a:t>
            </a:r>
          </a:p>
          <a:p>
            <a:pPr marL="514350"/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Bike Type Preference: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Casual Riders: Prefer classic bikes, use docked bikes for short trips.</a:t>
            </a:r>
          </a:p>
          <a:p>
            <a:pPr marL="285750" indent="0"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Annual Members: Prefer both classic and electric bikes, indicating a mix of commuting and leisure use.</a:t>
            </a:r>
          </a:p>
          <a:p>
            <a:pPr marL="514350"/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Seasonality: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groups ride most frequently during summer months.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93" y="0"/>
            <a:ext cx="1019502" cy="675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0" algn="ctr"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For Casual Riders: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Promote the convenience and affordability of classic bikes for leisure.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Offer weekend promotions or discounts.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Target docked bike usage in popular sightseeing or recreational areas.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For Converting Casual Riders to Annual Members: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Highlight cost savings of annual membership over frequent casual rides.</a:t>
            </a:r>
          </a:p>
          <a:p>
            <a:pPr marL="0" indent="0" rtl="0">
              <a:buNone/>
            </a:pP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Showcase the versatility of classic and electric bikes for various uses.   </a:t>
            </a:r>
          </a:p>
          <a:p>
            <a:pPr marL="0" indent="0" rtl="0">
              <a:buNone/>
            </a:pPr>
            <a:r>
              <a:rPr lang="zh-TW" altLang="en-US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marketing efforts during the peak summer months.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26291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869870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Amazon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](https://divvy-tripdata.s3.amazonaws.com/index.html)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About the Company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ffers a bike-sharing service across the city, featuring over ten thousand bikes at a thousand stations. We provide flexible pricing options, including single-ride day passes and annual memberships.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Problem Statement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oal is to increase the number of annual members, as they are more profitable.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Proposed Solution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trategy is to convert existing casual riders into annual members. Casual riders are already familiar with our service, making them prime targets for membership.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7" y="1232255"/>
            <a:ext cx="5569527" cy="398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285345"/>
              </p:ext>
            </p:extLst>
          </p:nvPr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ctr"/>
            <a:r>
              <a:rPr lang="en-US" altLang="zh-TW" sz="3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task</a:t>
            </a:r>
            <a:endParaRPr lang="en-US" altLang="zh-TW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out how casual riders and annual members use bikes differently. From these insights, would help team to design a new marketing strategy to convert casual riders into annual members.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endParaRPr lang="en-US" altLang="zh-TW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 data from open database.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requires cleaning but is readable and conforms to ROCCC standards.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172314"/>
            <a:ext cx="3241786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Python in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efficient data cleaning and manipulation.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each step to ensure reproducibility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6712FC4-0733-66CC-A605-79EB74AE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01"/>
            <a:ext cx="5753686" cy="5969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929" y="2150430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686" y="2395655"/>
            <a:ext cx="6438314" cy="25957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trip duration for the casual rider is less than that of average trip durations of the members. </a:t>
            </a: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474D7EB-2AF3-D2F0-58D3-BFC6041E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31"/>
            <a:ext cx="10121003" cy="6641869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05" y="2145710"/>
            <a:ext cx="2848494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summer months number of rides at its highest level for both casual and member riders.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1536C30-ACDD-BBEA-1FA6-AE809DE0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005" y="1403310"/>
            <a:ext cx="3551493" cy="742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0" y="2803027"/>
            <a:ext cx="5541819" cy="2201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riders are member users.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2BE2BD-FDF7-1EF0-BD14-38A5AA2F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650183" cy="6900012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77E4EC15-DB99-58CA-9433-DC2C59E9B783}"/>
              </a:ext>
            </a:extLst>
          </p:cNvPr>
          <p:cNvSpPr txBox="1">
            <a:spLocks/>
          </p:cNvSpPr>
          <p:nvPr/>
        </p:nvSpPr>
        <p:spPr>
          <a:xfrm>
            <a:off x="7934896" y="2060627"/>
            <a:ext cx="3551493" cy="74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401</TotalTime>
  <Words>613</Words>
  <Application>Microsoft Office PowerPoint</Application>
  <PresentationFormat>寬螢幕</PresentationFormat>
  <Paragraphs>86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Aptos</vt:lpstr>
      <vt:lpstr>Arial</vt:lpstr>
      <vt:lpstr>Gill Sans MT</vt:lpstr>
      <vt:lpstr>Times New Roman</vt:lpstr>
      <vt:lpstr>圖庫</vt:lpstr>
      <vt:lpstr>How Does a Bike-Share Navigate Speedy Success? </vt:lpstr>
      <vt:lpstr>Scenario</vt:lpstr>
      <vt:lpstr>Produce  a report  with the deliverables</vt:lpstr>
      <vt:lpstr>ASK</vt:lpstr>
      <vt:lpstr>Prepare</vt:lpstr>
      <vt:lpstr>Process</vt:lpstr>
      <vt:lpstr>Analyze</vt:lpstr>
      <vt:lpstr>Analyze</vt:lpstr>
      <vt:lpstr>PowerPoint 簡報</vt:lpstr>
      <vt:lpstr>Analyze</vt:lpstr>
      <vt:lpstr>Analyze</vt:lpstr>
      <vt:lpstr>Analyze</vt:lpstr>
      <vt:lpstr>Share</vt:lpstr>
      <vt:lpstr>Act</vt:lpstr>
      <vt:lpstr>PowerPoint 簡報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祐昇 何</cp:lastModifiedBy>
  <cp:revision>56</cp:revision>
  <dcterms:created xsi:type="dcterms:W3CDTF">2024-02-15T06:09:52Z</dcterms:created>
  <dcterms:modified xsi:type="dcterms:W3CDTF">2024-06-17T02:54:23Z</dcterms:modified>
</cp:coreProperties>
</file>