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18"/>
  </p:notesMasterIdLst>
  <p:sldIdLst>
    <p:sldId id="256" r:id="rId2"/>
    <p:sldId id="258" r:id="rId3"/>
    <p:sldId id="260" r:id="rId4"/>
    <p:sldId id="259" r:id="rId5"/>
    <p:sldId id="261" r:id="rId6"/>
    <p:sldId id="262" r:id="rId7"/>
    <p:sldId id="269" r:id="rId8"/>
    <p:sldId id="272" r:id="rId9"/>
    <p:sldId id="263" r:id="rId10"/>
    <p:sldId id="273" r:id="rId11"/>
    <p:sldId id="268" r:id="rId12"/>
    <p:sldId id="274" r:id="rId13"/>
    <p:sldId id="264" r:id="rId14"/>
    <p:sldId id="265" r:id="rId15"/>
    <p:sldId id="270" r:id="rId16"/>
    <p:sldId id="29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2431" autoAdjust="0"/>
  </p:normalViewPr>
  <p:slideViewPr>
    <p:cSldViewPr snapToGrid="0">
      <p:cViewPr varScale="1">
        <p:scale>
          <a:sx n="130" d="100"/>
          <a:sy n="130" d="100"/>
        </p:scale>
        <p:origin x="61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BA49E5-E3C0-4ECA-972B-18F35FD0F41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DBEC265-EC9C-4408-80A0-5F2E46D6042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1. A clear statement of the business task </a:t>
          </a:r>
        </a:p>
      </dgm:t>
    </dgm:pt>
    <dgm:pt modelId="{6D9064B4-C9D3-4711-BFBE-DFD032493C01}" type="parTrans" cxnId="{45014BA9-3871-4C00-B89C-7EA8B4630480}">
      <dgm:prSet/>
      <dgm:spPr/>
      <dgm:t>
        <a:bodyPr/>
        <a:lstStyle/>
        <a:p>
          <a:endParaRPr lang="en-US"/>
        </a:p>
      </dgm:t>
    </dgm:pt>
    <dgm:pt modelId="{5373E0B2-4C19-4E29-AE73-86FFB771607F}" type="sibTrans" cxnId="{45014BA9-3871-4C00-B89C-7EA8B4630480}">
      <dgm:prSet/>
      <dgm:spPr/>
      <dgm:t>
        <a:bodyPr/>
        <a:lstStyle/>
        <a:p>
          <a:endParaRPr lang="en-US"/>
        </a:p>
      </dgm:t>
    </dgm:pt>
    <dgm:pt modelId="{449BE7DF-827C-4EDC-AE34-B2EF056F311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2. A description of all data sources used </a:t>
          </a:r>
        </a:p>
      </dgm:t>
    </dgm:pt>
    <dgm:pt modelId="{D657C7B9-E331-41AA-9260-1A8F8C36F818}" type="parTrans" cxnId="{FC3EC48F-9326-4E5B-A429-D6FD4E507343}">
      <dgm:prSet/>
      <dgm:spPr/>
      <dgm:t>
        <a:bodyPr/>
        <a:lstStyle/>
        <a:p>
          <a:endParaRPr lang="en-US"/>
        </a:p>
      </dgm:t>
    </dgm:pt>
    <dgm:pt modelId="{5E658F17-C9B9-4AB3-B45B-12A68A4CD39A}" type="sibTrans" cxnId="{FC3EC48F-9326-4E5B-A429-D6FD4E507343}">
      <dgm:prSet/>
      <dgm:spPr/>
      <dgm:t>
        <a:bodyPr/>
        <a:lstStyle/>
        <a:p>
          <a:endParaRPr lang="en-US"/>
        </a:p>
      </dgm:t>
    </dgm:pt>
    <dgm:pt modelId="{721910DE-4264-4A76-8332-48EAA7B1406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3. Documentation of any cleaning or manipulation of data </a:t>
          </a:r>
        </a:p>
      </dgm:t>
    </dgm:pt>
    <dgm:pt modelId="{F52F8107-4282-4B3A-A420-5A652E928594}" type="parTrans" cxnId="{B3B0D453-F5F8-4433-98CC-12CF28DF9469}">
      <dgm:prSet/>
      <dgm:spPr/>
      <dgm:t>
        <a:bodyPr/>
        <a:lstStyle/>
        <a:p>
          <a:endParaRPr lang="en-US"/>
        </a:p>
      </dgm:t>
    </dgm:pt>
    <dgm:pt modelId="{D4C8E82F-6BC2-4879-8389-3277B007B95E}" type="sibTrans" cxnId="{B3B0D453-F5F8-4433-98CC-12CF28DF9469}">
      <dgm:prSet/>
      <dgm:spPr/>
      <dgm:t>
        <a:bodyPr/>
        <a:lstStyle/>
        <a:p>
          <a:endParaRPr lang="en-US"/>
        </a:p>
      </dgm:t>
    </dgm:pt>
    <dgm:pt modelId="{24D36206-6E1B-49FC-9375-BFE4467AA6A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4. A summary of my analysis </a:t>
          </a:r>
        </a:p>
      </dgm:t>
    </dgm:pt>
    <dgm:pt modelId="{B13EF978-5FA6-46AB-9BCC-716390E39373}" type="parTrans" cxnId="{3BB5DDD7-3915-4791-A6A6-EE421471F373}">
      <dgm:prSet/>
      <dgm:spPr/>
      <dgm:t>
        <a:bodyPr/>
        <a:lstStyle/>
        <a:p>
          <a:endParaRPr lang="en-US"/>
        </a:p>
      </dgm:t>
    </dgm:pt>
    <dgm:pt modelId="{B51B5982-7D1F-4AC4-89FC-1391816C1E5D}" type="sibTrans" cxnId="{3BB5DDD7-3915-4791-A6A6-EE421471F373}">
      <dgm:prSet/>
      <dgm:spPr/>
      <dgm:t>
        <a:bodyPr/>
        <a:lstStyle/>
        <a:p>
          <a:endParaRPr lang="en-US"/>
        </a:p>
      </dgm:t>
    </dgm:pt>
    <dgm:pt modelId="{A1B62600-826A-440D-A075-70E1215E11F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5. Supporting visualizations and key findings </a:t>
          </a:r>
        </a:p>
      </dgm:t>
    </dgm:pt>
    <dgm:pt modelId="{7F9A5DA9-0F6C-44DB-9997-9E550C17788B}" type="parTrans" cxnId="{8AFC7E78-303D-4D2E-918C-3A12A9D0E942}">
      <dgm:prSet/>
      <dgm:spPr/>
      <dgm:t>
        <a:bodyPr/>
        <a:lstStyle/>
        <a:p>
          <a:endParaRPr lang="en-US"/>
        </a:p>
      </dgm:t>
    </dgm:pt>
    <dgm:pt modelId="{3CBA9A2E-704E-44C8-A269-4D99025109DC}" type="sibTrans" cxnId="{8AFC7E78-303D-4D2E-918C-3A12A9D0E942}">
      <dgm:prSet/>
      <dgm:spPr/>
      <dgm:t>
        <a:bodyPr/>
        <a:lstStyle/>
        <a:p>
          <a:endParaRPr lang="en-US"/>
        </a:p>
      </dgm:t>
    </dgm:pt>
    <dgm:pt modelId="{7065CFB7-E024-448C-8724-AC4AC1DD254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6. My top three recommendations based on analysis</a:t>
          </a:r>
        </a:p>
      </dgm:t>
    </dgm:pt>
    <dgm:pt modelId="{4BAAACB1-D202-42FA-90F6-87672DA92334}" type="parTrans" cxnId="{7F3D4D5F-DFF8-4263-B459-27E6DDE792B9}">
      <dgm:prSet/>
      <dgm:spPr/>
      <dgm:t>
        <a:bodyPr/>
        <a:lstStyle/>
        <a:p>
          <a:endParaRPr lang="en-US"/>
        </a:p>
      </dgm:t>
    </dgm:pt>
    <dgm:pt modelId="{D7E8A34B-9EAA-45A8-97B0-0EE296A5591E}" type="sibTrans" cxnId="{7F3D4D5F-DFF8-4263-B459-27E6DDE792B9}">
      <dgm:prSet/>
      <dgm:spPr/>
      <dgm:t>
        <a:bodyPr/>
        <a:lstStyle/>
        <a:p>
          <a:endParaRPr lang="en-US"/>
        </a:p>
      </dgm:t>
    </dgm:pt>
    <dgm:pt modelId="{CE9D4750-766C-4AAF-9A50-CA37A5016AA7}" type="pres">
      <dgm:prSet presAssocID="{76BA49E5-E3C0-4ECA-972B-18F35FD0F410}" presName="Name0" presStyleCnt="0">
        <dgm:presLayoutVars>
          <dgm:dir/>
          <dgm:resizeHandles val="exact"/>
        </dgm:presLayoutVars>
      </dgm:prSet>
      <dgm:spPr/>
    </dgm:pt>
    <dgm:pt modelId="{DB690B9B-032E-4C2D-B5A3-D07905AE2240}" type="pres">
      <dgm:prSet presAssocID="{3DBEC265-EC9C-4408-80A0-5F2E46D60421}" presName="node" presStyleLbl="node1" presStyleIdx="0" presStyleCnt="6">
        <dgm:presLayoutVars>
          <dgm:bulletEnabled val="1"/>
        </dgm:presLayoutVars>
      </dgm:prSet>
      <dgm:spPr/>
    </dgm:pt>
    <dgm:pt modelId="{7412B727-77A6-4CC2-AB36-000FBE705304}" type="pres">
      <dgm:prSet presAssocID="{5373E0B2-4C19-4E29-AE73-86FFB771607F}" presName="sibTrans" presStyleLbl="sibTrans1D1" presStyleIdx="0" presStyleCnt="5"/>
      <dgm:spPr/>
    </dgm:pt>
    <dgm:pt modelId="{1ACCB9CA-48AB-42D1-8BFB-5A0D83DC52BA}" type="pres">
      <dgm:prSet presAssocID="{5373E0B2-4C19-4E29-AE73-86FFB771607F}" presName="connectorText" presStyleLbl="sibTrans1D1" presStyleIdx="0" presStyleCnt="5"/>
      <dgm:spPr/>
    </dgm:pt>
    <dgm:pt modelId="{D2695415-87B3-4A73-AC95-789DFFDFC4EC}" type="pres">
      <dgm:prSet presAssocID="{449BE7DF-827C-4EDC-AE34-B2EF056F311D}" presName="node" presStyleLbl="node1" presStyleIdx="1" presStyleCnt="6" custLinFactNeighborX="-1300">
        <dgm:presLayoutVars>
          <dgm:bulletEnabled val="1"/>
        </dgm:presLayoutVars>
      </dgm:prSet>
      <dgm:spPr/>
    </dgm:pt>
    <dgm:pt modelId="{CC71B7E5-0426-49DF-8328-E8EE08BE682B}" type="pres">
      <dgm:prSet presAssocID="{5E658F17-C9B9-4AB3-B45B-12A68A4CD39A}" presName="sibTrans" presStyleLbl="sibTrans1D1" presStyleIdx="1" presStyleCnt="5"/>
      <dgm:spPr/>
    </dgm:pt>
    <dgm:pt modelId="{F1245A25-C2E7-42B0-83A0-C481F4014485}" type="pres">
      <dgm:prSet presAssocID="{5E658F17-C9B9-4AB3-B45B-12A68A4CD39A}" presName="connectorText" presStyleLbl="sibTrans1D1" presStyleIdx="1" presStyleCnt="5"/>
      <dgm:spPr/>
    </dgm:pt>
    <dgm:pt modelId="{08A8D615-2696-400F-8203-0B1EFC92E853}" type="pres">
      <dgm:prSet presAssocID="{721910DE-4264-4A76-8332-48EAA7B14069}" presName="node" presStyleLbl="node1" presStyleIdx="2" presStyleCnt="6">
        <dgm:presLayoutVars>
          <dgm:bulletEnabled val="1"/>
        </dgm:presLayoutVars>
      </dgm:prSet>
      <dgm:spPr/>
    </dgm:pt>
    <dgm:pt modelId="{87B68683-8656-4C52-B5D8-8F225D13EDB1}" type="pres">
      <dgm:prSet presAssocID="{D4C8E82F-6BC2-4879-8389-3277B007B95E}" presName="sibTrans" presStyleLbl="sibTrans1D1" presStyleIdx="2" presStyleCnt="5"/>
      <dgm:spPr/>
    </dgm:pt>
    <dgm:pt modelId="{200E8ADA-0AF3-4D64-A243-EDFC4CE19AA2}" type="pres">
      <dgm:prSet presAssocID="{D4C8E82F-6BC2-4879-8389-3277B007B95E}" presName="connectorText" presStyleLbl="sibTrans1D1" presStyleIdx="2" presStyleCnt="5"/>
      <dgm:spPr/>
    </dgm:pt>
    <dgm:pt modelId="{1AC5F153-AD69-423A-9CA9-2B5913B2AFE6}" type="pres">
      <dgm:prSet presAssocID="{24D36206-6E1B-49FC-9375-BFE4467AA6A1}" presName="node" presStyleLbl="node1" presStyleIdx="3" presStyleCnt="6">
        <dgm:presLayoutVars>
          <dgm:bulletEnabled val="1"/>
        </dgm:presLayoutVars>
      </dgm:prSet>
      <dgm:spPr/>
    </dgm:pt>
    <dgm:pt modelId="{DA45CA35-409C-4E07-A290-A76329E1A77F}" type="pres">
      <dgm:prSet presAssocID="{B51B5982-7D1F-4AC4-89FC-1391816C1E5D}" presName="sibTrans" presStyleLbl="sibTrans1D1" presStyleIdx="3" presStyleCnt="5"/>
      <dgm:spPr/>
    </dgm:pt>
    <dgm:pt modelId="{8329F06F-B2B5-4A5B-A2A8-B8D14F8B54E4}" type="pres">
      <dgm:prSet presAssocID="{B51B5982-7D1F-4AC4-89FC-1391816C1E5D}" presName="connectorText" presStyleLbl="sibTrans1D1" presStyleIdx="3" presStyleCnt="5"/>
      <dgm:spPr/>
    </dgm:pt>
    <dgm:pt modelId="{BB192C63-6B77-4BF8-9F5C-CB51DDC88E91}" type="pres">
      <dgm:prSet presAssocID="{A1B62600-826A-440D-A075-70E1215E11FF}" presName="node" presStyleLbl="node1" presStyleIdx="4" presStyleCnt="6">
        <dgm:presLayoutVars>
          <dgm:bulletEnabled val="1"/>
        </dgm:presLayoutVars>
      </dgm:prSet>
      <dgm:spPr/>
    </dgm:pt>
    <dgm:pt modelId="{FD2B853B-4A08-4987-B43D-66E0EF37FB83}" type="pres">
      <dgm:prSet presAssocID="{3CBA9A2E-704E-44C8-A269-4D99025109DC}" presName="sibTrans" presStyleLbl="sibTrans1D1" presStyleIdx="4" presStyleCnt="5"/>
      <dgm:spPr/>
    </dgm:pt>
    <dgm:pt modelId="{1205E956-FF94-4894-AC25-DA8DCC21C5DE}" type="pres">
      <dgm:prSet presAssocID="{3CBA9A2E-704E-44C8-A269-4D99025109DC}" presName="connectorText" presStyleLbl="sibTrans1D1" presStyleIdx="4" presStyleCnt="5"/>
      <dgm:spPr/>
    </dgm:pt>
    <dgm:pt modelId="{23B1CC88-A996-4ADB-A5CA-2A252EBBCD4C}" type="pres">
      <dgm:prSet presAssocID="{7065CFB7-E024-448C-8724-AC4AC1DD254F}" presName="node" presStyleLbl="node1" presStyleIdx="5" presStyleCnt="6">
        <dgm:presLayoutVars>
          <dgm:bulletEnabled val="1"/>
        </dgm:presLayoutVars>
      </dgm:prSet>
      <dgm:spPr/>
    </dgm:pt>
  </dgm:ptLst>
  <dgm:cxnLst>
    <dgm:cxn modelId="{EC509420-EE79-4177-ACB3-696F665FD4B3}" type="presOf" srcId="{3DBEC265-EC9C-4408-80A0-5F2E46D60421}" destId="{DB690B9B-032E-4C2D-B5A3-D07905AE2240}" srcOrd="0" destOrd="0" presId="urn:microsoft.com/office/officeart/2016/7/layout/RepeatingBendingProcessNew"/>
    <dgm:cxn modelId="{257AA82D-175B-47BA-880F-09D227F4D279}" type="presOf" srcId="{3CBA9A2E-704E-44C8-A269-4D99025109DC}" destId="{1205E956-FF94-4894-AC25-DA8DCC21C5DE}" srcOrd="1" destOrd="0" presId="urn:microsoft.com/office/officeart/2016/7/layout/RepeatingBendingProcessNew"/>
    <dgm:cxn modelId="{C91D3D35-529C-4F34-A17E-45C931AABA46}" type="presOf" srcId="{5E658F17-C9B9-4AB3-B45B-12A68A4CD39A}" destId="{F1245A25-C2E7-42B0-83A0-C481F4014485}" srcOrd="1" destOrd="0" presId="urn:microsoft.com/office/officeart/2016/7/layout/RepeatingBendingProcessNew"/>
    <dgm:cxn modelId="{2E476C3A-0872-480E-9E02-737FF7BBC081}" type="presOf" srcId="{B51B5982-7D1F-4AC4-89FC-1391816C1E5D}" destId="{8329F06F-B2B5-4A5B-A2A8-B8D14F8B54E4}" srcOrd="1" destOrd="0" presId="urn:microsoft.com/office/officeart/2016/7/layout/RepeatingBendingProcessNew"/>
    <dgm:cxn modelId="{2AA2DF5C-E463-42B0-AF16-13749262080B}" type="presOf" srcId="{5373E0B2-4C19-4E29-AE73-86FFB771607F}" destId="{7412B727-77A6-4CC2-AB36-000FBE705304}" srcOrd="0" destOrd="0" presId="urn:microsoft.com/office/officeart/2016/7/layout/RepeatingBendingProcessNew"/>
    <dgm:cxn modelId="{7F3D4D5F-DFF8-4263-B459-27E6DDE792B9}" srcId="{76BA49E5-E3C0-4ECA-972B-18F35FD0F410}" destId="{7065CFB7-E024-448C-8724-AC4AC1DD254F}" srcOrd="5" destOrd="0" parTransId="{4BAAACB1-D202-42FA-90F6-87672DA92334}" sibTransId="{D7E8A34B-9EAA-45A8-97B0-0EE296A5591E}"/>
    <dgm:cxn modelId="{5E03B860-7CE5-417D-894B-C83786197412}" type="presOf" srcId="{B51B5982-7D1F-4AC4-89FC-1391816C1E5D}" destId="{DA45CA35-409C-4E07-A290-A76329E1A77F}" srcOrd="0" destOrd="0" presId="urn:microsoft.com/office/officeart/2016/7/layout/RepeatingBendingProcessNew"/>
    <dgm:cxn modelId="{D83F6661-2EC7-4CEA-85B0-AC32E12259E4}" type="presOf" srcId="{449BE7DF-827C-4EDC-AE34-B2EF056F311D}" destId="{D2695415-87B3-4A73-AC95-789DFFDFC4EC}" srcOrd="0" destOrd="0" presId="urn:microsoft.com/office/officeart/2016/7/layout/RepeatingBendingProcessNew"/>
    <dgm:cxn modelId="{72CCF763-B1EB-4864-A886-65CDA4A1E118}" type="presOf" srcId="{3CBA9A2E-704E-44C8-A269-4D99025109DC}" destId="{FD2B853B-4A08-4987-B43D-66E0EF37FB83}" srcOrd="0" destOrd="0" presId="urn:microsoft.com/office/officeart/2016/7/layout/RepeatingBendingProcessNew"/>
    <dgm:cxn modelId="{C1B62370-F4D6-4214-B0EC-CEA70DE47AD9}" type="presOf" srcId="{D4C8E82F-6BC2-4879-8389-3277B007B95E}" destId="{87B68683-8656-4C52-B5D8-8F225D13EDB1}" srcOrd="0" destOrd="0" presId="urn:microsoft.com/office/officeart/2016/7/layout/RepeatingBendingProcessNew"/>
    <dgm:cxn modelId="{B3B0D453-F5F8-4433-98CC-12CF28DF9469}" srcId="{76BA49E5-E3C0-4ECA-972B-18F35FD0F410}" destId="{721910DE-4264-4A76-8332-48EAA7B14069}" srcOrd="2" destOrd="0" parTransId="{F52F8107-4282-4B3A-A420-5A652E928594}" sibTransId="{D4C8E82F-6BC2-4879-8389-3277B007B95E}"/>
    <dgm:cxn modelId="{A2568D55-E110-480B-B5FD-7D78BAC3D08E}" type="presOf" srcId="{721910DE-4264-4A76-8332-48EAA7B14069}" destId="{08A8D615-2696-400F-8203-0B1EFC92E853}" srcOrd="0" destOrd="0" presId="urn:microsoft.com/office/officeart/2016/7/layout/RepeatingBendingProcessNew"/>
    <dgm:cxn modelId="{8AFC7E78-303D-4D2E-918C-3A12A9D0E942}" srcId="{76BA49E5-E3C0-4ECA-972B-18F35FD0F410}" destId="{A1B62600-826A-440D-A075-70E1215E11FF}" srcOrd="4" destOrd="0" parTransId="{7F9A5DA9-0F6C-44DB-9997-9E550C17788B}" sibTransId="{3CBA9A2E-704E-44C8-A269-4D99025109DC}"/>
    <dgm:cxn modelId="{D1E1A38B-8607-443A-B75B-3B204DE064E2}" type="presOf" srcId="{76BA49E5-E3C0-4ECA-972B-18F35FD0F410}" destId="{CE9D4750-766C-4AAF-9A50-CA37A5016AA7}" srcOrd="0" destOrd="0" presId="urn:microsoft.com/office/officeart/2016/7/layout/RepeatingBendingProcessNew"/>
    <dgm:cxn modelId="{FC3EC48F-9326-4E5B-A429-D6FD4E507343}" srcId="{76BA49E5-E3C0-4ECA-972B-18F35FD0F410}" destId="{449BE7DF-827C-4EDC-AE34-B2EF056F311D}" srcOrd="1" destOrd="0" parTransId="{D657C7B9-E331-41AA-9260-1A8F8C36F818}" sibTransId="{5E658F17-C9B9-4AB3-B45B-12A68A4CD39A}"/>
    <dgm:cxn modelId="{03EF8294-9D25-4B08-BEF3-D099E4AC4F29}" type="presOf" srcId="{5373E0B2-4C19-4E29-AE73-86FFB771607F}" destId="{1ACCB9CA-48AB-42D1-8BFB-5A0D83DC52BA}" srcOrd="1" destOrd="0" presId="urn:microsoft.com/office/officeart/2016/7/layout/RepeatingBendingProcessNew"/>
    <dgm:cxn modelId="{9E2A75A3-E608-43CC-8F06-355F93BB64FC}" type="presOf" srcId="{D4C8E82F-6BC2-4879-8389-3277B007B95E}" destId="{200E8ADA-0AF3-4D64-A243-EDFC4CE19AA2}" srcOrd="1" destOrd="0" presId="urn:microsoft.com/office/officeart/2016/7/layout/RepeatingBendingProcessNew"/>
    <dgm:cxn modelId="{45014BA9-3871-4C00-B89C-7EA8B4630480}" srcId="{76BA49E5-E3C0-4ECA-972B-18F35FD0F410}" destId="{3DBEC265-EC9C-4408-80A0-5F2E46D60421}" srcOrd="0" destOrd="0" parTransId="{6D9064B4-C9D3-4711-BFBE-DFD032493C01}" sibTransId="{5373E0B2-4C19-4E29-AE73-86FFB771607F}"/>
    <dgm:cxn modelId="{C5A815C4-CF29-4FDA-82B7-35D694EB9DDE}" type="presOf" srcId="{24D36206-6E1B-49FC-9375-BFE4467AA6A1}" destId="{1AC5F153-AD69-423A-9CA9-2B5913B2AFE6}" srcOrd="0" destOrd="0" presId="urn:microsoft.com/office/officeart/2016/7/layout/RepeatingBendingProcessNew"/>
    <dgm:cxn modelId="{0804C4C9-0244-4A34-8A73-37C49665AFF4}" type="presOf" srcId="{7065CFB7-E024-448C-8724-AC4AC1DD254F}" destId="{23B1CC88-A996-4ADB-A5CA-2A252EBBCD4C}" srcOrd="0" destOrd="0" presId="urn:microsoft.com/office/officeart/2016/7/layout/RepeatingBendingProcessNew"/>
    <dgm:cxn modelId="{3BB5DDD7-3915-4791-A6A6-EE421471F373}" srcId="{76BA49E5-E3C0-4ECA-972B-18F35FD0F410}" destId="{24D36206-6E1B-49FC-9375-BFE4467AA6A1}" srcOrd="3" destOrd="0" parTransId="{B13EF978-5FA6-46AB-9BCC-716390E39373}" sibTransId="{B51B5982-7D1F-4AC4-89FC-1391816C1E5D}"/>
    <dgm:cxn modelId="{ACCFEADD-85E5-4520-8279-614A6630E731}" type="presOf" srcId="{A1B62600-826A-440D-A075-70E1215E11FF}" destId="{BB192C63-6B77-4BF8-9F5C-CB51DDC88E91}" srcOrd="0" destOrd="0" presId="urn:microsoft.com/office/officeart/2016/7/layout/RepeatingBendingProcessNew"/>
    <dgm:cxn modelId="{8763D8E6-B993-4349-A6E3-D15B3885A5FA}" type="presOf" srcId="{5E658F17-C9B9-4AB3-B45B-12A68A4CD39A}" destId="{CC71B7E5-0426-49DF-8328-E8EE08BE682B}" srcOrd="0" destOrd="0" presId="urn:microsoft.com/office/officeart/2016/7/layout/RepeatingBendingProcessNew"/>
    <dgm:cxn modelId="{F1DE2AF4-7603-45B3-B767-974F3BBC1FD7}" type="presParOf" srcId="{CE9D4750-766C-4AAF-9A50-CA37A5016AA7}" destId="{DB690B9B-032E-4C2D-B5A3-D07905AE2240}" srcOrd="0" destOrd="0" presId="urn:microsoft.com/office/officeart/2016/7/layout/RepeatingBendingProcessNew"/>
    <dgm:cxn modelId="{841DB0E5-1206-4AA5-9D1B-7D297A7D7F05}" type="presParOf" srcId="{CE9D4750-766C-4AAF-9A50-CA37A5016AA7}" destId="{7412B727-77A6-4CC2-AB36-000FBE705304}" srcOrd="1" destOrd="0" presId="urn:microsoft.com/office/officeart/2016/7/layout/RepeatingBendingProcessNew"/>
    <dgm:cxn modelId="{5E6286C4-ACF3-4819-820A-74EE1C392603}" type="presParOf" srcId="{7412B727-77A6-4CC2-AB36-000FBE705304}" destId="{1ACCB9CA-48AB-42D1-8BFB-5A0D83DC52BA}" srcOrd="0" destOrd="0" presId="urn:microsoft.com/office/officeart/2016/7/layout/RepeatingBendingProcessNew"/>
    <dgm:cxn modelId="{5A561519-9746-44EA-A7F2-029853844B3F}" type="presParOf" srcId="{CE9D4750-766C-4AAF-9A50-CA37A5016AA7}" destId="{D2695415-87B3-4A73-AC95-789DFFDFC4EC}" srcOrd="2" destOrd="0" presId="urn:microsoft.com/office/officeart/2016/7/layout/RepeatingBendingProcessNew"/>
    <dgm:cxn modelId="{E3DBB1FB-3F9B-4AA8-8B21-101977303AD9}" type="presParOf" srcId="{CE9D4750-766C-4AAF-9A50-CA37A5016AA7}" destId="{CC71B7E5-0426-49DF-8328-E8EE08BE682B}" srcOrd="3" destOrd="0" presId="urn:microsoft.com/office/officeart/2016/7/layout/RepeatingBendingProcessNew"/>
    <dgm:cxn modelId="{D8E6C8F1-9836-4C1A-9C72-10379AE3D2D6}" type="presParOf" srcId="{CC71B7E5-0426-49DF-8328-E8EE08BE682B}" destId="{F1245A25-C2E7-42B0-83A0-C481F4014485}" srcOrd="0" destOrd="0" presId="urn:microsoft.com/office/officeart/2016/7/layout/RepeatingBendingProcessNew"/>
    <dgm:cxn modelId="{86076C35-A5B9-463B-9E10-C6310527FBDB}" type="presParOf" srcId="{CE9D4750-766C-4AAF-9A50-CA37A5016AA7}" destId="{08A8D615-2696-400F-8203-0B1EFC92E853}" srcOrd="4" destOrd="0" presId="urn:microsoft.com/office/officeart/2016/7/layout/RepeatingBendingProcessNew"/>
    <dgm:cxn modelId="{144AD360-7533-4393-BA71-751B8AFAAAA5}" type="presParOf" srcId="{CE9D4750-766C-4AAF-9A50-CA37A5016AA7}" destId="{87B68683-8656-4C52-B5D8-8F225D13EDB1}" srcOrd="5" destOrd="0" presId="urn:microsoft.com/office/officeart/2016/7/layout/RepeatingBendingProcessNew"/>
    <dgm:cxn modelId="{9463B9DC-0393-4F96-A432-670365AB9729}" type="presParOf" srcId="{87B68683-8656-4C52-B5D8-8F225D13EDB1}" destId="{200E8ADA-0AF3-4D64-A243-EDFC4CE19AA2}" srcOrd="0" destOrd="0" presId="urn:microsoft.com/office/officeart/2016/7/layout/RepeatingBendingProcessNew"/>
    <dgm:cxn modelId="{A1B34321-5637-4D89-9212-9C33CE2BA56E}" type="presParOf" srcId="{CE9D4750-766C-4AAF-9A50-CA37A5016AA7}" destId="{1AC5F153-AD69-423A-9CA9-2B5913B2AFE6}" srcOrd="6" destOrd="0" presId="urn:microsoft.com/office/officeart/2016/7/layout/RepeatingBendingProcessNew"/>
    <dgm:cxn modelId="{70F7FC0C-CC22-40A8-ABBD-B4B6EA453A99}" type="presParOf" srcId="{CE9D4750-766C-4AAF-9A50-CA37A5016AA7}" destId="{DA45CA35-409C-4E07-A290-A76329E1A77F}" srcOrd="7" destOrd="0" presId="urn:microsoft.com/office/officeart/2016/7/layout/RepeatingBendingProcessNew"/>
    <dgm:cxn modelId="{5C2D30C0-680E-4AB5-B064-BF2A50A5C9B9}" type="presParOf" srcId="{DA45CA35-409C-4E07-A290-A76329E1A77F}" destId="{8329F06F-B2B5-4A5B-A2A8-B8D14F8B54E4}" srcOrd="0" destOrd="0" presId="urn:microsoft.com/office/officeart/2016/7/layout/RepeatingBendingProcessNew"/>
    <dgm:cxn modelId="{B5F5C543-253A-4FBF-9649-97EBC0E1256B}" type="presParOf" srcId="{CE9D4750-766C-4AAF-9A50-CA37A5016AA7}" destId="{BB192C63-6B77-4BF8-9F5C-CB51DDC88E91}" srcOrd="8" destOrd="0" presId="urn:microsoft.com/office/officeart/2016/7/layout/RepeatingBendingProcessNew"/>
    <dgm:cxn modelId="{20090672-9FA6-4488-935B-22AEED7E6BEC}" type="presParOf" srcId="{CE9D4750-766C-4AAF-9A50-CA37A5016AA7}" destId="{FD2B853B-4A08-4987-B43D-66E0EF37FB83}" srcOrd="9" destOrd="0" presId="urn:microsoft.com/office/officeart/2016/7/layout/RepeatingBendingProcessNew"/>
    <dgm:cxn modelId="{918C71A1-034A-4773-9C69-0C4CF4ED5CB9}" type="presParOf" srcId="{FD2B853B-4A08-4987-B43D-66E0EF37FB83}" destId="{1205E956-FF94-4894-AC25-DA8DCC21C5DE}" srcOrd="0" destOrd="0" presId="urn:microsoft.com/office/officeart/2016/7/layout/RepeatingBendingProcessNew"/>
    <dgm:cxn modelId="{76F01839-C02A-4D1E-BD0D-D0C5C7C059F2}" type="presParOf" srcId="{CE9D4750-766C-4AAF-9A50-CA37A5016AA7}" destId="{23B1CC88-A996-4ADB-A5CA-2A252EBBCD4C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099E61-6EA9-40C9-B9F8-A3589E994783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9A14A-2525-4E4F-AB23-9C6DDB1382A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altLang="zh-TW" sz="2400" b="1" dirty="0"/>
            <a:t>Understanding Usage Patterns</a:t>
          </a:r>
        </a:p>
        <a:p>
          <a:pPr>
            <a:lnSpc>
              <a:spcPct val="100000"/>
            </a:lnSpc>
            <a:defRPr cap="all"/>
          </a:pPr>
          <a:endParaRPr lang="pt-BR" altLang="zh-TW" sz="1800" dirty="0"/>
        </a:p>
        <a:p>
          <a:pPr>
            <a:lnSpc>
              <a:spcPct val="100000"/>
            </a:lnSpc>
            <a:defRPr cap="all"/>
          </a:pPr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- Trip duration</a:t>
          </a:r>
          <a:endParaRPr lang="zh-TW" sz="18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defRPr cap="all"/>
          </a:pPr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- Seasonal trends</a:t>
          </a:r>
          <a:endParaRPr lang="zh-TW" sz="18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defRPr cap="all"/>
          </a:pPr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- Bike preferences</a:t>
          </a:r>
          <a:endParaRPr lang="zh-TW" sz="18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defRPr cap="all"/>
          </a:pPr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- Weekly trends</a:t>
          </a:r>
          <a:endParaRPr lang="zh-TW" altLang="en-US" sz="18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88A67C-7187-4CE3-96BD-CBE417D816BB}" type="parTrans" cxnId="{DFDD3F43-9B4C-46E4-A677-1338A820AED3}">
      <dgm:prSet/>
      <dgm:spPr/>
      <dgm:t>
        <a:bodyPr/>
        <a:lstStyle/>
        <a:p>
          <a:endParaRPr lang="en-US"/>
        </a:p>
      </dgm:t>
    </dgm:pt>
    <dgm:pt modelId="{1F5FEF5E-CD5A-4AA9-ADC9-3B46C76A596C}" type="sibTrans" cxnId="{DFDD3F43-9B4C-46E4-A677-1338A820AED3}">
      <dgm:prSet/>
      <dgm:spPr/>
      <dgm:t>
        <a:bodyPr/>
        <a:lstStyle/>
        <a:p>
          <a:endParaRPr lang="en-US"/>
        </a:p>
      </dgm:t>
    </dgm:pt>
    <dgm:pt modelId="{A80C09FC-30F6-41E2-9A93-979C38CAB5B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TW" sz="2400" b="1" dirty="0"/>
            <a:t>Targeted Strategies</a:t>
          </a:r>
        </a:p>
        <a:p>
          <a:pPr>
            <a:lnSpc>
              <a:spcPct val="100000"/>
            </a:lnSpc>
            <a:defRPr cap="all"/>
          </a:pPr>
          <a:r>
            <a:rPr lang="en-US" altLang="zh-TW" sz="1800" dirty="0"/>
            <a:t> </a:t>
          </a:r>
        </a:p>
        <a:p>
          <a:pPr>
            <a:lnSpc>
              <a:spcPct val="100000"/>
            </a:lnSpc>
            <a:defRPr cap="all"/>
          </a:pP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- Promotions and discounts</a:t>
          </a:r>
          <a:endParaRPr lang="zh-TW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defRPr cap="all"/>
          </a:pP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- Highlighting cost savings</a:t>
          </a:r>
          <a:endParaRPr lang="zh-TW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defRPr cap="all"/>
          </a:pP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- Seasonal marketing campaigns</a:t>
          </a:r>
        </a:p>
      </dgm:t>
    </dgm:pt>
    <dgm:pt modelId="{B6A4AD5A-E1EB-4871-AEC6-F01CDF9A177D}" type="parTrans" cxnId="{972B5D9F-AC2A-43F8-ACB6-48ECE04C820E}">
      <dgm:prSet/>
      <dgm:spPr/>
      <dgm:t>
        <a:bodyPr/>
        <a:lstStyle/>
        <a:p>
          <a:endParaRPr lang="en-US"/>
        </a:p>
      </dgm:t>
    </dgm:pt>
    <dgm:pt modelId="{71A76E7C-0948-42CD-9CE0-76F64191C229}" type="sibTrans" cxnId="{972B5D9F-AC2A-43F8-ACB6-48ECE04C820E}">
      <dgm:prSet/>
      <dgm:spPr/>
      <dgm:t>
        <a:bodyPr/>
        <a:lstStyle/>
        <a:p>
          <a:endParaRPr lang="en-US"/>
        </a:p>
      </dgm:t>
    </dgm:pt>
    <dgm:pt modelId="{116E1105-B867-4515-8215-50D5AD6DB75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TW" b="1" dirty="0"/>
            <a:t>Increased Annual Memberships</a:t>
          </a:r>
        </a:p>
        <a:p>
          <a:pPr>
            <a:lnSpc>
              <a:spcPct val="100000"/>
            </a:lnSpc>
            <a:defRPr cap="all"/>
          </a:pPr>
          <a:endParaRPr lang="zh-TW" altLang="en-US" b="0" i="0" dirty="0"/>
        </a:p>
        <a:p>
          <a:pPr>
            <a:lnSpc>
              <a:spcPct val="100000"/>
            </a:lnSpc>
            <a:defRPr cap="all"/>
          </a:pP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- Higher profitability</a:t>
          </a:r>
          <a:endParaRPr lang="zh-TW" b="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defRPr cap="all"/>
          </a:pP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- Enhanced customer engagement</a:t>
          </a:r>
          <a:endParaRPr lang="zh-TW" b="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defRPr cap="all"/>
          </a:pP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- Sustainable growth for the company</a:t>
          </a:r>
        </a:p>
      </dgm:t>
    </dgm:pt>
    <dgm:pt modelId="{3E7E2710-FE9C-426F-A2E8-0D9F7EA62FE8}" type="parTrans" cxnId="{4CD48586-29F8-47C0-A1DE-2F47C34470AC}">
      <dgm:prSet/>
      <dgm:spPr/>
      <dgm:t>
        <a:bodyPr/>
        <a:lstStyle/>
        <a:p>
          <a:endParaRPr lang="en-US"/>
        </a:p>
      </dgm:t>
    </dgm:pt>
    <dgm:pt modelId="{998DFECF-28BD-4EB9-B21F-493EE626417F}" type="sibTrans" cxnId="{4CD48586-29F8-47C0-A1DE-2F47C34470AC}">
      <dgm:prSet/>
      <dgm:spPr/>
      <dgm:t>
        <a:bodyPr/>
        <a:lstStyle/>
        <a:p>
          <a:endParaRPr lang="en-US"/>
        </a:p>
      </dgm:t>
    </dgm:pt>
    <dgm:pt modelId="{E85E9140-173F-463D-B27F-C69E3B4DC1CA}" type="pres">
      <dgm:prSet presAssocID="{54099E61-6EA9-40C9-B9F8-A3589E994783}" presName="root" presStyleCnt="0">
        <dgm:presLayoutVars>
          <dgm:dir/>
          <dgm:resizeHandles val="exact"/>
        </dgm:presLayoutVars>
      </dgm:prSet>
      <dgm:spPr/>
    </dgm:pt>
    <dgm:pt modelId="{A4F4A53C-F67E-493E-A3F7-E8A2FEF1648D}" type="pres">
      <dgm:prSet presAssocID="{6269A14A-2525-4E4F-AB23-9C6DDB1382A4}" presName="compNode" presStyleCnt="0"/>
      <dgm:spPr/>
    </dgm:pt>
    <dgm:pt modelId="{8D406049-8A8E-4B22-B343-9ACF6FAC0E03}" type="pres">
      <dgm:prSet presAssocID="{6269A14A-2525-4E4F-AB23-9C6DDB1382A4}" presName="iconBgRect" presStyleLbl="bgShp" presStyleIdx="0" presStyleCnt="3"/>
      <dgm:spPr/>
    </dgm:pt>
    <dgm:pt modelId="{DF3D4E58-E507-44C8-94BF-C8CE9DD00668}" type="pres">
      <dgm:prSet presAssocID="{6269A14A-2525-4E4F-AB23-9C6DDB1382A4}" presName="iconRect" presStyleLbl="node1" presStyleIdx="0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清單 以實心填滿"/>
        </a:ext>
      </dgm:extLst>
    </dgm:pt>
    <dgm:pt modelId="{1F58E6DE-88D6-484D-96D4-20205065798C}" type="pres">
      <dgm:prSet presAssocID="{6269A14A-2525-4E4F-AB23-9C6DDB1382A4}" presName="spaceRect" presStyleCnt="0"/>
      <dgm:spPr/>
    </dgm:pt>
    <dgm:pt modelId="{F1E1E894-D8D8-40FE-9118-4EC989685A29}" type="pres">
      <dgm:prSet presAssocID="{6269A14A-2525-4E4F-AB23-9C6DDB1382A4}" presName="textRect" presStyleLbl="revTx" presStyleIdx="0" presStyleCnt="3" custScaleX="112576" custScaleY="136343">
        <dgm:presLayoutVars>
          <dgm:chMax val="1"/>
          <dgm:chPref val="1"/>
        </dgm:presLayoutVars>
      </dgm:prSet>
      <dgm:spPr/>
    </dgm:pt>
    <dgm:pt modelId="{DBFA91B9-76C3-4DC6-939A-9C9B835B3A65}" type="pres">
      <dgm:prSet presAssocID="{1F5FEF5E-CD5A-4AA9-ADC9-3B46C76A596C}" presName="sibTrans" presStyleCnt="0"/>
      <dgm:spPr/>
    </dgm:pt>
    <dgm:pt modelId="{0CE79D30-5E08-40FD-AF58-B3A509F85BFD}" type="pres">
      <dgm:prSet presAssocID="{A80C09FC-30F6-41E2-9A93-979C38CAB5BC}" presName="compNode" presStyleCnt="0"/>
      <dgm:spPr/>
    </dgm:pt>
    <dgm:pt modelId="{E25D46DA-3CCC-4690-B645-92B8158A50C4}" type="pres">
      <dgm:prSet presAssocID="{A80C09FC-30F6-41E2-9A93-979C38CAB5BC}" presName="iconBgRect" presStyleLbl="bgShp" presStyleIdx="1" presStyleCnt="3"/>
      <dgm:spPr/>
    </dgm:pt>
    <dgm:pt modelId="{0B17E7FA-8354-47B0-A95A-CF63A1D5B15B}" type="pres">
      <dgm:prSet presAssocID="{A80C09FC-30F6-41E2-9A93-979C38CAB5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橫條圖簡報 以實心填滿"/>
        </a:ext>
      </dgm:extLst>
    </dgm:pt>
    <dgm:pt modelId="{D9F14BB6-3C09-4730-A854-E40D5CCE2E3F}" type="pres">
      <dgm:prSet presAssocID="{A80C09FC-30F6-41E2-9A93-979C38CAB5BC}" presName="spaceRect" presStyleCnt="0"/>
      <dgm:spPr/>
    </dgm:pt>
    <dgm:pt modelId="{B9710D55-CDA9-4389-85FA-CC53D2C7561E}" type="pres">
      <dgm:prSet presAssocID="{A80C09FC-30F6-41E2-9A93-979C38CAB5BC}" presName="textRect" presStyleLbl="revTx" presStyleIdx="1" presStyleCnt="3" custScaleY="137147">
        <dgm:presLayoutVars>
          <dgm:chMax val="1"/>
          <dgm:chPref val="1"/>
        </dgm:presLayoutVars>
      </dgm:prSet>
      <dgm:spPr/>
    </dgm:pt>
    <dgm:pt modelId="{3B95438B-07A4-4BE0-A4EB-F6BB37005437}" type="pres">
      <dgm:prSet presAssocID="{71A76E7C-0948-42CD-9CE0-76F64191C229}" presName="sibTrans" presStyleCnt="0"/>
      <dgm:spPr/>
    </dgm:pt>
    <dgm:pt modelId="{A2C99F1B-0DEF-4D4C-8BA8-DC5740770408}" type="pres">
      <dgm:prSet presAssocID="{116E1105-B867-4515-8215-50D5AD6DB750}" presName="compNode" presStyleCnt="0"/>
      <dgm:spPr/>
    </dgm:pt>
    <dgm:pt modelId="{172B5539-CDB8-4AAF-88C5-F1BFC720604B}" type="pres">
      <dgm:prSet presAssocID="{116E1105-B867-4515-8215-50D5AD6DB750}" presName="iconBgRect" presStyleLbl="bgShp" presStyleIdx="2" presStyleCnt="3"/>
      <dgm:spPr/>
    </dgm:pt>
    <dgm:pt modelId="{0D59B028-73EB-40FA-B027-CFCC17247217}" type="pres">
      <dgm:prSet presAssocID="{116E1105-B867-4515-8215-50D5AD6DB7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上升趨勢的橫條圖 以實心填滿"/>
        </a:ext>
      </dgm:extLst>
    </dgm:pt>
    <dgm:pt modelId="{12731DCF-81C5-4CE1-BCB2-D8E1B423A88F}" type="pres">
      <dgm:prSet presAssocID="{116E1105-B867-4515-8215-50D5AD6DB750}" presName="spaceRect" presStyleCnt="0"/>
      <dgm:spPr/>
    </dgm:pt>
    <dgm:pt modelId="{1F820FB1-E2D1-48FE-A645-D9EE27D1247E}" type="pres">
      <dgm:prSet presAssocID="{116E1105-B867-4515-8215-50D5AD6DB750}" presName="textRect" presStyleLbl="revTx" presStyleIdx="2" presStyleCnt="3" custScaleY="137936">
        <dgm:presLayoutVars>
          <dgm:chMax val="1"/>
          <dgm:chPref val="1"/>
        </dgm:presLayoutVars>
      </dgm:prSet>
      <dgm:spPr/>
    </dgm:pt>
  </dgm:ptLst>
  <dgm:cxnLst>
    <dgm:cxn modelId="{35703126-11B2-4E59-AB8C-E6E9B128E900}" type="presOf" srcId="{A80C09FC-30F6-41E2-9A93-979C38CAB5BC}" destId="{B9710D55-CDA9-4389-85FA-CC53D2C7561E}" srcOrd="0" destOrd="0" presId="urn:microsoft.com/office/officeart/2018/5/layout/IconCircleLabelList"/>
    <dgm:cxn modelId="{DFDD3F43-9B4C-46E4-A677-1338A820AED3}" srcId="{54099E61-6EA9-40C9-B9F8-A3589E994783}" destId="{6269A14A-2525-4E4F-AB23-9C6DDB1382A4}" srcOrd="0" destOrd="0" parTransId="{2E88A67C-7187-4CE3-96BD-CBE417D816BB}" sibTransId="{1F5FEF5E-CD5A-4AA9-ADC9-3B46C76A596C}"/>
    <dgm:cxn modelId="{AB0AA97A-21CA-424F-86FF-A4B285C304B4}" type="presOf" srcId="{54099E61-6EA9-40C9-B9F8-A3589E994783}" destId="{E85E9140-173F-463D-B27F-C69E3B4DC1CA}" srcOrd="0" destOrd="0" presId="urn:microsoft.com/office/officeart/2018/5/layout/IconCircleLabelList"/>
    <dgm:cxn modelId="{2E0D9E84-5744-421B-864F-0E3BD589CD76}" type="presOf" srcId="{116E1105-B867-4515-8215-50D5AD6DB750}" destId="{1F820FB1-E2D1-48FE-A645-D9EE27D1247E}" srcOrd="0" destOrd="0" presId="urn:microsoft.com/office/officeart/2018/5/layout/IconCircleLabelList"/>
    <dgm:cxn modelId="{4CD48586-29F8-47C0-A1DE-2F47C34470AC}" srcId="{54099E61-6EA9-40C9-B9F8-A3589E994783}" destId="{116E1105-B867-4515-8215-50D5AD6DB750}" srcOrd="2" destOrd="0" parTransId="{3E7E2710-FE9C-426F-A2E8-0D9F7EA62FE8}" sibTransId="{998DFECF-28BD-4EB9-B21F-493EE626417F}"/>
    <dgm:cxn modelId="{972B5D9F-AC2A-43F8-ACB6-48ECE04C820E}" srcId="{54099E61-6EA9-40C9-B9F8-A3589E994783}" destId="{A80C09FC-30F6-41E2-9A93-979C38CAB5BC}" srcOrd="1" destOrd="0" parTransId="{B6A4AD5A-E1EB-4871-AEC6-F01CDF9A177D}" sibTransId="{71A76E7C-0948-42CD-9CE0-76F64191C229}"/>
    <dgm:cxn modelId="{C5D88AD5-5B8B-4283-9609-D43208A7E418}" type="presOf" srcId="{6269A14A-2525-4E4F-AB23-9C6DDB1382A4}" destId="{F1E1E894-D8D8-40FE-9118-4EC989685A29}" srcOrd="0" destOrd="0" presId="urn:microsoft.com/office/officeart/2018/5/layout/IconCircleLabelList"/>
    <dgm:cxn modelId="{E429BFFA-2ECD-4CDE-8683-BAC5778C1363}" type="presParOf" srcId="{E85E9140-173F-463D-B27F-C69E3B4DC1CA}" destId="{A4F4A53C-F67E-493E-A3F7-E8A2FEF1648D}" srcOrd="0" destOrd="0" presId="urn:microsoft.com/office/officeart/2018/5/layout/IconCircleLabelList"/>
    <dgm:cxn modelId="{8F3F7E62-5BDE-4E24-ACC0-F696E02032D2}" type="presParOf" srcId="{A4F4A53C-F67E-493E-A3F7-E8A2FEF1648D}" destId="{8D406049-8A8E-4B22-B343-9ACF6FAC0E03}" srcOrd="0" destOrd="0" presId="urn:microsoft.com/office/officeart/2018/5/layout/IconCircleLabelList"/>
    <dgm:cxn modelId="{6E31A179-CF39-4D8D-824D-66939B8C4AB4}" type="presParOf" srcId="{A4F4A53C-F67E-493E-A3F7-E8A2FEF1648D}" destId="{DF3D4E58-E507-44C8-94BF-C8CE9DD00668}" srcOrd="1" destOrd="0" presId="urn:microsoft.com/office/officeart/2018/5/layout/IconCircleLabelList"/>
    <dgm:cxn modelId="{704A3F1A-85C3-4AC3-9A2F-DDCB8A135775}" type="presParOf" srcId="{A4F4A53C-F67E-493E-A3F7-E8A2FEF1648D}" destId="{1F58E6DE-88D6-484D-96D4-20205065798C}" srcOrd="2" destOrd="0" presId="urn:microsoft.com/office/officeart/2018/5/layout/IconCircleLabelList"/>
    <dgm:cxn modelId="{FD17B6B6-4C4F-40A5-82F4-64666544D992}" type="presParOf" srcId="{A4F4A53C-F67E-493E-A3F7-E8A2FEF1648D}" destId="{F1E1E894-D8D8-40FE-9118-4EC989685A29}" srcOrd="3" destOrd="0" presId="urn:microsoft.com/office/officeart/2018/5/layout/IconCircleLabelList"/>
    <dgm:cxn modelId="{F72D7302-BFF0-4EB5-B9BF-A8040DA92F1C}" type="presParOf" srcId="{E85E9140-173F-463D-B27F-C69E3B4DC1CA}" destId="{DBFA91B9-76C3-4DC6-939A-9C9B835B3A65}" srcOrd="1" destOrd="0" presId="urn:microsoft.com/office/officeart/2018/5/layout/IconCircleLabelList"/>
    <dgm:cxn modelId="{63C27026-A4DA-4FC3-A77F-FBCA71063F5A}" type="presParOf" srcId="{E85E9140-173F-463D-B27F-C69E3B4DC1CA}" destId="{0CE79D30-5E08-40FD-AF58-B3A509F85BFD}" srcOrd="2" destOrd="0" presId="urn:microsoft.com/office/officeart/2018/5/layout/IconCircleLabelList"/>
    <dgm:cxn modelId="{DE269F6A-6DC6-4FCD-908E-4FF046602F27}" type="presParOf" srcId="{0CE79D30-5E08-40FD-AF58-B3A509F85BFD}" destId="{E25D46DA-3CCC-4690-B645-92B8158A50C4}" srcOrd="0" destOrd="0" presId="urn:microsoft.com/office/officeart/2018/5/layout/IconCircleLabelList"/>
    <dgm:cxn modelId="{4CD0CF55-5EB9-43C7-988A-AEFB70666762}" type="presParOf" srcId="{0CE79D30-5E08-40FD-AF58-B3A509F85BFD}" destId="{0B17E7FA-8354-47B0-A95A-CF63A1D5B15B}" srcOrd="1" destOrd="0" presId="urn:microsoft.com/office/officeart/2018/5/layout/IconCircleLabelList"/>
    <dgm:cxn modelId="{53854D28-540B-421E-85E4-D205C331B3C8}" type="presParOf" srcId="{0CE79D30-5E08-40FD-AF58-B3A509F85BFD}" destId="{D9F14BB6-3C09-4730-A854-E40D5CCE2E3F}" srcOrd="2" destOrd="0" presId="urn:microsoft.com/office/officeart/2018/5/layout/IconCircleLabelList"/>
    <dgm:cxn modelId="{A454FA9B-6AC8-499A-9590-78F8604F83B6}" type="presParOf" srcId="{0CE79D30-5E08-40FD-AF58-B3A509F85BFD}" destId="{B9710D55-CDA9-4389-85FA-CC53D2C7561E}" srcOrd="3" destOrd="0" presId="urn:microsoft.com/office/officeart/2018/5/layout/IconCircleLabelList"/>
    <dgm:cxn modelId="{73F072BC-0D72-4069-A343-12D71E281B85}" type="presParOf" srcId="{E85E9140-173F-463D-B27F-C69E3B4DC1CA}" destId="{3B95438B-07A4-4BE0-A4EB-F6BB37005437}" srcOrd="3" destOrd="0" presId="urn:microsoft.com/office/officeart/2018/5/layout/IconCircleLabelList"/>
    <dgm:cxn modelId="{C969E5E8-63E3-43A7-B3AE-EBBC05281A40}" type="presParOf" srcId="{E85E9140-173F-463D-B27F-C69E3B4DC1CA}" destId="{A2C99F1B-0DEF-4D4C-8BA8-DC5740770408}" srcOrd="4" destOrd="0" presId="urn:microsoft.com/office/officeart/2018/5/layout/IconCircleLabelList"/>
    <dgm:cxn modelId="{C0B7DF5A-D38D-4C44-A044-BA846F5B8414}" type="presParOf" srcId="{A2C99F1B-0DEF-4D4C-8BA8-DC5740770408}" destId="{172B5539-CDB8-4AAF-88C5-F1BFC720604B}" srcOrd="0" destOrd="0" presId="urn:microsoft.com/office/officeart/2018/5/layout/IconCircleLabelList"/>
    <dgm:cxn modelId="{35A0B6D8-6845-4B4A-B1BD-276A61F4C890}" type="presParOf" srcId="{A2C99F1B-0DEF-4D4C-8BA8-DC5740770408}" destId="{0D59B028-73EB-40FA-B027-CFCC17247217}" srcOrd="1" destOrd="0" presId="urn:microsoft.com/office/officeart/2018/5/layout/IconCircleLabelList"/>
    <dgm:cxn modelId="{FA9D1273-6FB9-4281-A6EF-3ABF21534B79}" type="presParOf" srcId="{A2C99F1B-0DEF-4D4C-8BA8-DC5740770408}" destId="{12731DCF-81C5-4CE1-BCB2-D8E1B423A88F}" srcOrd="2" destOrd="0" presId="urn:microsoft.com/office/officeart/2018/5/layout/IconCircleLabelList"/>
    <dgm:cxn modelId="{049F4FE9-6F65-48E3-B67D-974A8ABB9ED9}" type="presParOf" srcId="{A2C99F1B-0DEF-4D4C-8BA8-DC5740770408}" destId="{1F820FB1-E2D1-48FE-A645-D9EE27D124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2B727-77A6-4CC2-AB36-000FBE705304}">
      <dsp:nvSpPr>
        <dsp:cNvPr id="0" name=""/>
        <dsp:cNvSpPr/>
      </dsp:nvSpPr>
      <dsp:spPr>
        <a:xfrm>
          <a:off x="2614981" y="709129"/>
          <a:ext cx="5143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4320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58518" y="751961"/>
        <a:ext cx="27246" cy="5775"/>
      </dsp:txXfrm>
    </dsp:sp>
    <dsp:sp modelId="{DB690B9B-032E-4C2D-B5A3-D07905AE2240}">
      <dsp:nvSpPr>
        <dsp:cNvPr id="0" name=""/>
        <dsp:cNvSpPr/>
      </dsp:nvSpPr>
      <dsp:spPr>
        <a:xfrm>
          <a:off x="105624" y="1502"/>
          <a:ext cx="2511156" cy="15066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A clear statement of the business task </a:t>
          </a:r>
        </a:p>
      </dsp:txBody>
      <dsp:txXfrm>
        <a:off x="105624" y="1502"/>
        <a:ext cx="2511156" cy="1506693"/>
      </dsp:txXfrm>
    </dsp:sp>
    <dsp:sp modelId="{CC71B7E5-0426-49DF-8328-E8EE08BE682B}">
      <dsp:nvSpPr>
        <dsp:cNvPr id="0" name=""/>
        <dsp:cNvSpPr/>
      </dsp:nvSpPr>
      <dsp:spPr>
        <a:xfrm>
          <a:off x="1361202" y="1506396"/>
          <a:ext cx="3056077" cy="546965"/>
        </a:xfrm>
        <a:custGeom>
          <a:avLst/>
          <a:gdLst/>
          <a:ahLst/>
          <a:cxnLst/>
          <a:rect l="0" t="0" r="0" b="0"/>
          <a:pathLst>
            <a:path>
              <a:moveTo>
                <a:pt x="3056077" y="0"/>
              </a:moveTo>
              <a:lnTo>
                <a:pt x="3056077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9525" cap="flat" cmpd="sng" algn="ctr">
          <a:solidFill>
            <a:schemeClr val="accent5">
              <a:hueOff val="-421158"/>
              <a:satOff val="-1986"/>
              <a:lumOff val="49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11487" y="1776991"/>
        <a:ext cx="155508" cy="5775"/>
      </dsp:txXfrm>
    </dsp:sp>
    <dsp:sp modelId="{D2695415-87B3-4A73-AC95-789DFFDFC4EC}">
      <dsp:nvSpPr>
        <dsp:cNvPr id="0" name=""/>
        <dsp:cNvSpPr/>
      </dsp:nvSpPr>
      <dsp:spPr>
        <a:xfrm>
          <a:off x="3161701" y="1502"/>
          <a:ext cx="2511156" cy="1506693"/>
        </a:xfrm>
        <a:prstGeom prst="rect">
          <a:avLst/>
        </a:prstGeom>
        <a:solidFill>
          <a:schemeClr val="accent5">
            <a:hueOff val="-336926"/>
            <a:satOff val="-1589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 A description of all data sources used </a:t>
          </a:r>
        </a:p>
      </dsp:txBody>
      <dsp:txXfrm>
        <a:off x="3161701" y="1502"/>
        <a:ext cx="2511156" cy="1506693"/>
      </dsp:txXfrm>
    </dsp:sp>
    <dsp:sp modelId="{87B68683-8656-4C52-B5D8-8F225D13EDB1}">
      <dsp:nvSpPr>
        <dsp:cNvPr id="0" name=""/>
        <dsp:cNvSpPr/>
      </dsp:nvSpPr>
      <dsp:spPr>
        <a:xfrm>
          <a:off x="2614981" y="279338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9525" cap="flat" cmpd="sng" algn="ctr">
          <a:solidFill>
            <a:schemeClr val="accent5">
              <a:hueOff val="-842315"/>
              <a:satOff val="-3972"/>
              <a:lumOff val="98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2836221"/>
        <a:ext cx="28878" cy="5775"/>
      </dsp:txXfrm>
    </dsp:sp>
    <dsp:sp modelId="{08A8D615-2696-400F-8203-0B1EFC92E853}">
      <dsp:nvSpPr>
        <dsp:cNvPr id="0" name=""/>
        <dsp:cNvSpPr/>
      </dsp:nvSpPr>
      <dsp:spPr>
        <a:xfrm>
          <a:off x="105624" y="2085762"/>
          <a:ext cx="2511156" cy="1506693"/>
        </a:xfrm>
        <a:prstGeom prst="rect">
          <a:avLst/>
        </a:prstGeom>
        <a:solidFill>
          <a:schemeClr val="accent5">
            <a:hueOff val="-673852"/>
            <a:satOff val="-3178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3. Documentation of any cleaning or manipulation of data </a:t>
          </a:r>
        </a:p>
      </dsp:txBody>
      <dsp:txXfrm>
        <a:off x="105624" y="2085762"/>
        <a:ext cx="2511156" cy="1506693"/>
      </dsp:txXfrm>
    </dsp:sp>
    <dsp:sp modelId="{DA45CA35-409C-4E07-A290-A76329E1A77F}">
      <dsp:nvSpPr>
        <dsp:cNvPr id="0" name=""/>
        <dsp:cNvSpPr/>
      </dsp:nvSpPr>
      <dsp:spPr>
        <a:xfrm>
          <a:off x="1361202" y="359065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9525" cap="flat" cmpd="sng" algn="ctr">
          <a:solidFill>
            <a:schemeClr val="accent5">
              <a:hueOff val="-1263473"/>
              <a:satOff val="-5958"/>
              <a:lumOff val="147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7007" y="3861251"/>
        <a:ext cx="157112" cy="5775"/>
      </dsp:txXfrm>
    </dsp:sp>
    <dsp:sp modelId="{1AC5F153-AD69-423A-9CA9-2B5913B2AFE6}">
      <dsp:nvSpPr>
        <dsp:cNvPr id="0" name=""/>
        <dsp:cNvSpPr/>
      </dsp:nvSpPr>
      <dsp:spPr>
        <a:xfrm>
          <a:off x="3194346" y="2085762"/>
          <a:ext cx="2511156" cy="1506693"/>
        </a:xfrm>
        <a:prstGeom prst="rect">
          <a:avLst/>
        </a:prstGeom>
        <a:solidFill>
          <a:schemeClr val="accent5">
            <a:hueOff val="-1010778"/>
            <a:satOff val="-4766"/>
            <a:lumOff val="117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4. A summary of my analysis </a:t>
          </a:r>
        </a:p>
      </dsp:txBody>
      <dsp:txXfrm>
        <a:off x="3194346" y="2085762"/>
        <a:ext cx="2511156" cy="1506693"/>
      </dsp:txXfrm>
    </dsp:sp>
    <dsp:sp modelId="{FD2B853B-4A08-4987-B43D-66E0EF37FB83}">
      <dsp:nvSpPr>
        <dsp:cNvPr id="0" name=""/>
        <dsp:cNvSpPr/>
      </dsp:nvSpPr>
      <dsp:spPr>
        <a:xfrm>
          <a:off x="2614981" y="487764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9525" cap="flat" cmpd="sng" algn="ctr">
          <a:solidFill>
            <a:schemeClr val="accent5">
              <a:hueOff val="-1684631"/>
              <a:satOff val="-7944"/>
              <a:lumOff val="196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4920481"/>
        <a:ext cx="28878" cy="5775"/>
      </dsp:txXfrm>
    </dsp:sp>
    <dsp:sp modelId="{BB192C63-6B77-4BF8-9F5C-CB51DDC88E91}">
      <dsp:nvSpPr>
        <dsp:cNvPr id="0" name=""/>
        <dsp:cNvSpPr/>
      </dsp:nvSpPr>
      <dsp:spPr>
        <a:xfrm>
          <a:off x="105624" y="4170022"/>
          <a:ext cx="2511156" cy="1506693"/>
        </a:xfrm>
        <a:prstGeom prst="rect">
          <a:avLst/>
        </a:prstGeom>
        <a:solidFill>
          <a:schemeClr val="accent5">
            <a:hueOff val="-1347705"/>
            <a:satOff val="-6355"/>
            <a:lumOff val="156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5. Supporting visualizations and key findings </a:t>
          </a:r>
        </a:p>
      </dsp:txBody>
      <dsp:txXfrm>
        <a:off x="105624" y="4170022"/>
        <a:ext cx="2511156" cy="1506693"/>
      </dsp:txXfrm>
    </dsp:sp>
    <dsp:sp modelId="{23B1CC88-A996-4ADB-A5CA-2A252EBBCD4C}">
      <dsp:nvSpPr>
        <dsp:cNvPr id="0" name=""/>
        <dsp:cNvSpPr/>
      </dsp:nvSpPr>
      <dsp:spPr>
        <a:xfrm>
          <a:off x="3194346" y="4170022"/>
          <a:ext cx="2511156" cy="1506693"/>
        </a:xfrm>
        <a:prstGeom prst="rect">
          <a:avLst/>
        </a:prstGeom>
        <a:solidFill>
          <a:schemeClr val="accent5">
            <a:hueOff val="-1684631"/>
            <a:satOff val="-7944"/>
            <a:lumOff val="196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6. My top three recommendations based on analysis</a:t>
          </a:r>
        </a:p>
      </dsp:txBody>
      <dsp:txXfrm>
        <a:off x="3194346" y="4170022"/>
        <a:ext cx="2511156" cy="1506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06049-8A8E-4B22-B343-9ACF6FAC0E03}">
      <dsp:nvSpPr>
        <dsp:cNvPr id="0" name=""/>
        <dsp:cNvSpPr/>
      </dsp:nvSpPr>
      <dsp:spPr>
        <a:xfrm>
          <a:off x="934500" y="430749"/>
          <a:ext cx="2127375" cy="21273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D4E58-E507-44C8-94BF-C8CE9DD00668}">
      <dsp:nvSpPr>
        <dsp:cNvPr id="0" name=""/>
        <dsp:cNvSpPr/>
      </dsp:nvSpPr>
      <dsp:spPr>
        <a:xfrm>
          <a:off x="1387875" y="884124"/>
          <a:ext cx="1220625" cy="122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F1E1E894-D8D8-40FE-9118-4EC989685A29}">
      <dsp:nvSpPr>
        <dsp:cNvPr id="0" name=""/>
        <dsp:cNvSpPr/>
      </dsp:nvSpPr>
      <dsp:spPr>
        <a:xfrm>
          <a:off x="35143" y="2727678"/>
          <a:ext cx="3926088" cy="3699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altLang="zh-TW" sz="2400" b="1" kern="1200" dirty="0"/>
            <a:t>Understanding Usage Patterns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altLang="zh-TW" sz="1800" kern="1200" dirty="0"/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Trip duration</a:t>
          </a:r>
          <a:endParaRPr lang="zh-TW" sz="18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Seasonal trends</a:t>
          </a:r>
          <a:endParaRPr lang="zh-TW" sz="18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Bike preferences</a:t>
          </a:r>
          <a:endParaRPr lang="zh-TW" sz="18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Weekly trends</a:t>
          </a:r>
          <a:endParaRPr lang="zh-TW" altLang="en-US" sz="18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143" y="2727678"/>
        <a:ext cx="3926088" cy="3699572"/>
      </dsp:txXfrm>
    </dsp:sp>
    <dsp:sp modelId="{E25D46DA-3CCC-4690-B645-92B8158A50C4}">
      <dsp:nvSpPr>
        <dsp:cNvPr id="0" name=""/>
        <dsp:cNvSpPr/>
      </dsp:nvSpPr>
      <dsp:spPr>
        <a:xfrm>
          <a:off x="5251606" y="425295"/>
          <a:ext cx="2127375" cy="21273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17E7FA-8354-47B0-A95A-CF63A1D5B15B}">
      <dsp:nvSpPr>
        <dsp:cNvPr id="0" name=""/>
        <dsp:cNvSpPr/>
      </dsp:nvSpPr>
      <dsp:spPr>
        <a:xfrm>
          <a:off x="5704981" y="878670"/>
          <a:ext cx="1220625" cy="1220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10D55-CDA9-4389-85FA-CC53D2C7561E}">
      <dsp:nvSpPr>
        <dsp:cNvPr id="0" name=""/>
        <dsp:cNvSpPr/>
      </dsp:nvSpPr>
      <dsp:spPr>
        <a:xfrm>
          <a:off x="4571544" y="2711316"/>
          <a:ext cx="3487500" cy="3721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2400" b="1" kern="1200" dirty="0"/>
            <a:t>Targeted Strategies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1800" kern="1200" dirty="0"/>
            <a:t> 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Promotions and discounts</a:t>
          </a:r>
          <a:endParaRPr lang="zh-TW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Highlighting cost savings</a:t>
          </a:r>
          <a:endParaRPr lang="zh-TW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Seasonal marketing campaigns</a:t>
          </a:r>
        </a:p>
      </dsp:txBody>
      <dsp:txXfrm>
        <a:off x="4571544" y="2711316"/>
        <a:ext cx="3487500" cy="3721388"/>
      </dsp:txXfrm>
    </dsp:sp>
    <dsp:sp modelId="{172B5539-CDB8-4AAF-88C5-F1BFC720604B}">
      <dsp:nvSpPr>
        <dsp:cNvPr id="0" name=""/>
        <dsp:cNvSpPr/>
      </dsp:nvSpPr>
      <dsp:spPr>
        <a:xfrm>
          <a:off x="9349419" y="419943"/>
          <a:ext cx="2127375" cy="21273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9B028-73EB-40FA-B027-CFCC17247217}">
      <dsp:nvSpPr>
        <dsp:cNvPr id="0" name=""/>
        <dsp:cNvSpPr/>
      </dsp:nvSpPr>
      <dsp:spPr>
        <a:xfrm>
          <a:off x="9802794" y="873318"/>
          <a:ext cx="1220625" cy="12206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20FB1-E2D1-48FE-A645-D9EE27D1247E}">
      <dsp:nvSpPr>
        <dsp:cNvPr id="0" name=""/>
        <dsp:cNvSpPr/>
      </dsp:nvSpPr>
      <dsp:spPr>
        <a:xfrm>
          <a:off x="8669356" y="2695260"/>
          <a:ext cx="3487500" cy="3742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2100" b="1" kern="1200" dirty="0"/>
            <a:t>Increased Annual Memberships</a:t>
          </a:r>
        </a:p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zh-TW" altLang="en-US" sz="2100" b="0" i="0" kern="1200" dirty="0"/>
        </a:p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Higher profitability</a:t>
          </a:r>
          <a:endParaRPr lang="zh-TW" sz="2100" b="0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Enhanced customer engagement</a:t>
          </a:r>
          <a:endParaRPr lang="zh-TW" sz="2100" b="0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Sustainable growth for the company</a:t>
          </a:r>
        </a:p>
      </dsp:txBody>
      <dsp:txXfrm>
        <a:off x="8669356" y="2695260"/>
        <a:ext cx="3487500" cy="37427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5AD11-EA77-4B9E-BB80-86C404D5CDFF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CD8A4-8F2D-4EF3-BAF0-DB264CE3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2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05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F96BE-B10A-F126-FC6E-5E3A75C45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1A39DB5-61FB-DF49-BFE8-60E44E08F1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8E975B6-5BB8-4E63-7009-9EBE5005D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056FED-4876-611E-50C5-6F52F02DE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973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F96BE-B10A-F126-FC6E-5E3A75C45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1A39DB5-61FB-DF49-BFE8-60E44E08F1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8E975B6-5BB8-4E63-7009-9EBE5005D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056FED-4876-611E-50C5-6F52F02DE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275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2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96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122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E49F5-B90A-D8BD-7B7B-81946315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EDA058-2149-6938-CDF1-DB892BFE9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D6C503-6804-D2B3-A719-E69C18E2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5752F9-77D6-0546-BF19-A2AC2416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E694FE-6F91-C4B7-B199-F222C646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7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5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76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81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5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42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1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32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6D58518-40FE-4391-8D67-8017A93E5007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42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58518-40FE-4391-8D67-8017A93E5007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11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ivvy-tripdata.s3.amazonaws.com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騎腳踏車">
            <a:extLst>
              <a:ext uri="{FF2B5EF4-FFF2-40B4-BE49-F238E27FC236}">
                <a16:creationId xmlns:a16="http://schemas.microsoft.com/office/drawing/2014/main" id="{F4994668-49EB-8FB7-5F22-FE44F8B2C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482C6B6-C416-4900-400E-5174CE38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061" y="762538"/>
            <a:ext cx="5649349" cy="31998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TW" sz="56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a Bike-Share Navigate Speedy Success? </a:t>
            </a:r>
          </a:p>
        </p:txBody>
      </p:sp>
    </p:spTree>
    <p:extLst>
      <p:ext uri="{BB962C8B-B14F-4D97-AF65-F5344CB8AC3E}">
        <p14:creationId xmlns:p14="http://schemas.microsoft.com/office/powerpoint/2010/main" val="706777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54661CB-BE3B-4C8D-DBA6-9A4A476A2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975566" cy="6858000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18E00C-65AC-934F-3B14-6097CDC70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61120" y="1065402"/>
            <a:ext cx="3068691" cy="501951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514350"/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Classic bikes are the most popular kind.</a:t>
            </a:r>
          </a:p>
          <a:p>
            <a:pPr marL="514350"/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 casual users use docked bikes, membership users prefer classic bike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089AC469-9CAF-1567-F190-E581A8C04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2417" y="519865"/>
            <a:ext cx="3551493" cy="7424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</a:p>
        </p:txBody>
      </p:sp>
    </p:spTree>
    <p:extLst>
      <p:ext uri="{BB962C8B-B14F-4D97-AF65-F5344CB8AC3E}">
        <p14:creationId xmlns:p14="http://schemas.microsoft.com/office/powerpoint/2010/main" val="3554940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137E4A-17A8-B536-E814-F7FB6B0E4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DECD4CB-C6BE-8847-A0A2-FA9481FF3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9952"/>
            <a:ext cx="9825645" cy="6877952"/>
          </a:xfrm>
          <a:prstGeom prst="rect">
            <a:avLst/>
          </a:prstGeom>
        </p:spPr>
      </p:pic>
      <p:sp>
        <p:nvSpPr>
          <p:cNvPr id="14" name="文字版面配置區 2">
            <a:extLst>
              <a:ext uri="{FF2B5EF4-FFF2-40B4-BE49-F238E27FC236}">
                <a16:creationId xmlns:a16="http://schemas.microsoft.com/office/drawing/2014/main" id="{10329BD7-8254-DE9B-73DA-A39651D66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25644" y="1409351"/>
            <a:ext cx="2366356" cy="4124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Ride Duration: On weekends, casual riders have longer ride durations.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09BFBD2F-7729-DE64-F419-C5737825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3547" y="1038151"/>
            <a:ext cx="3551493" cy="7424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</a:p>
        </p:txBody>
      </p:sp>
    </p:spTree>
    <p:extLst>
      <p:ext uri="{BB962C8B-B14F-4D97-AF65-F5344CB8AC3E}">
        <p14:creationId xmlns:p14="http://schemas.microsoft.com/office/powerpoint/2010/main" val="375813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137E4A-17A8-B536-E814-F7FB6B0E4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99B1F6F-BF70-0934-E25A-51F7DDBF9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" y="38905"/>
            <a:ext cx="8472042" cy="6819095"/>
          </a:xfrm>
          <a:prstGeom prst="rect">
            <a:avLst/>
          </a:prstGeom>
        </p:spPr>
      </p:pic>
      <p:sp>
        <p:nvSpPr>
          <p:cNvPr id="14" name="文字版面配置區 2">
            <a:extLst>
              <a:ext uri="{FF2B5EF4-FFF2-40B4-BE49-F238E27FC236}">
                <a16:creationId xmlns:a16="http://schemas.microsoft.com/office/drawing/2014/main" id="{10329BD7-8254-DE9B-73DA-A39651D66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8819" y="1"/>
            <a:ext cx="3686403" cy="61205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umber of rides during the summer months.</a:t>
            </a:r>
          </a:p>
          <a:p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Members consistently surpass casual riders.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verage ride length for casual riders was less than half that of members.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DCC6F5F7-955C-8BAA-1641-D9B266AC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8785" y="424475"/>
            <a:ext cx="2246470" cy="6258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</a:p>
        </p:txBody>
      </p:sp>
    </p:spTree>
    <p:extLst>
      <p:ext uri="{BB962C8B-B14F-4D97-AF65-F5344CB8AC3E}">
        <p14:creationId xmlns:p14="http://schemas.microsoft.com/office/powerpoint/2010/main" val="4076554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9C3A1C-D76F-3DDF-3408-F3C11174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205" y="0"/>
            <a:ext cx="1507589" cy="8440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TW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1599DA-45A0-908F-5E2F-C8FABB191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"/>
            <a:ext cx="12191998" cy="6133514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514350"/>
            <a:r>
              <a:rPr lang="en-U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Differences:</a:t>
            </a:r>
          </a:p>
          <a:p>
            <a:pPr marL="514350"/>
            <a:r>
              <a:rPr lang="en-US" altLang="zh-TW" sz="2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Trip Frequency and Duration:</a:t>
            </a:r>
          </a:p>
          <a:p>
            <a:pPr marL="285750" indent="0"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Casual Riders: Fewer but longer rides, especially on weekends, indicating leisure use.</a:t>
            </a:r>
          </a:p>
          <a:p>
            <a:pPr marL="285750" indent="0"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Annual Members: More frequent, shorter rides, indicating commuting or errands, with longer rides on weekends.</a:t>
            </a:r>
          </a:p>
          <a:p>
            <a:pPr marL="514350"/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/>
            <a:r>
              <a:rPr lang="en-US" altLang="zh-TW" sz="2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Bike Type Preference:</a:t>
            </a:r>
          </a:p>
          <a:p>
            <a:pPr marL="285750" indent="0"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Casual Riders: Prefer classic bikes, use docked bikes for short trips.</a:t>
            </a:r>
          </a:p>
          <a:p>
            <a:pPr marL="285750" indent="0"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Annual Members: Prefer both classic and electric bikes, indicating a mix of commuting and leisure use.</a:t>
            </a:r>
          </a:p>
          <a:p>
            <a:pPr marL="514350"/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/>
            <a:r>
              <a:rPr lang="en-US" altLang="zh-TW" sz="2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Seasonality: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groups ride most frequently during summer months.</a:t>
            </a:r>
            <a:endParaRPr lang="en-US" altLang="zh-TW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691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D4C8B-5EB7-EF54-F443-82B2F47C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993" y="0"/>
            <a:ext cx="1019502" cy="675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58F9E1-8594-1F66-A6EF-6AB3F5639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78303"/>
            <a:ext cx="12192000" cy="5598940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85750" indent="0" algn="ctr">
              <a:buNone/>
            </a:pP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zh-TW" sz="30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For Casual Riders:</a:t>
            </a:r>
          </a:p>
          <a:p>
            <a:pPr marL="0" indent="0" rtl="0">
              <a:buNone/>
            </a:pPr>
            <a:r>
              <a:rPr lang="en-US" altLang="zh-TW" sz="28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- Promote the convenience and affordability of classic bikes for leisure.</a:t>
            </a:r>
          </a:p>
          <a:p>
            <a:pPr marL="0" indent="0" rtl="0">
              <a:buNone/>
            </a:pPr>
            <a:r>
              <a:rPr lang="en-US" altLang="zh-TW" sz="28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- Offer weekend promotions or discounts.</a:t>
            </a:r>
          </a:p>
          <a:p>
            <a:pPr marL="0" indent="0" rtl="0">
              <a:buNone/>
            </a:pPr>
            <a:r>
              <a:rPr lang="en-US" altLang="zh-TW" sz="28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- Target docked bike usage in popular sightseeing or recreational areas.</a:t>
            </a:r>
          </a:p>
          <a:p>
            <a:pPr rtl="0">
              <a:buFont typeface="Arial" panose="020B0604020202020204" pitchFamily="34" charset="0"/>
              <a:buChar char="•"/>
            </a:pPr>
            <a:endParaRPr lang="en-US" altLang="zh-TW" sz="2800" b="1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zh-TW" sz="30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For Converting Casual Riders to Annual Members:</a:t>
            </a:r>
          </a:p>
          <a:p>
            <a:pPr marL="0" indent="0" rtl="0">
              <a:buNone/>
            </a:pPr>
            <a:r>
              <a:rPr lang="en-US" altLang="zh-TW" sz="28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- Highlight cost savings of annual membership over frequent casual rides.</a:t>
            </a:r>
          </a:p>
          <a:p>
            <a:pPr marL="0" indent="0" rtl="0">
              <a:buNone/>
            </a:pPr>
            <a:r>
              <a:rPr lang="en-US" altLang="zh-TW" sz="28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- Showcase the versatility of classic and electric bikes for various uses.   </a:t>
            </a:r>
          </a:p>
          <a:p>
            <a:pPr marL="0" indent="0" rtl="0">
              <a:buNone/>
            </a:pPr>
            <a:r>
              <a:rPr lang="zh-TW" altLang="en-US" sz="28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8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Focus marketing efforts during the peak summer months.</a:t>
            </a:r>
          </a:p>
        </p:txBody>
      </p:sp>
    </p:spTree>
    <p:extLst>
      <p:ext uri="{BB962C8B-B14F-4D97-AF65-F5344CB8AC3E}">
        <p14:creationId xmlns:p14="http://schemas.microsoft.com/office/powerpoint/2010/main" val="3108690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39BDB5-5A31-5FF4-1863-9D7827B2E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文字版面配置區 2">
            <a:extLst>
              <a:ext uri="{FF2B5EF4-FFF2-40B4-BE49-F238E27FC236}">
                <a16:creationId xmlns:a16="http://schemas.microsoft.com/office/drawing/2014/main" id="{C9A6399B-224C-EF2C-C8D9-9AAA28CE96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5262913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十字形 17">
            <a:extLst>
              <a:ext uri="{FF2B5EF4-FFF2-40B4-BE49-F238E27FC236}">
                <a16:creationId xmlns:a16="http://schemas.microsoft.com/office/drawing/2014/main" id="{AF9BCD23-834D-CF7E-F6F2-0539BB605D79}"/>
              </a:ext>
            </a:extLst>
          </p:cNvPr>
          <p:cNvSpPr/>
          <p:nvPr/>
        </p:nvSpPr>
        <p:spPr>
          <a:xfrm>
            <a:off x="3869870" y="2865666"/>
            <a:ext cx="360000" cy="360000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等於 18">
            <a:extLst>
              <a:ext uri="{FF2B5EF4-FFF2-40B4-BE49-F238E27FC236}">
                <a16:creationId xmlns:a16="http://schemas.microsoft.com/office/drawing/2014/main" id="{E82B985E-467A-52EF-545B-C6E1EB8A5632}"/>
              </a:ext>
            </a:extLst>
          </p:cNvPr>
          <p:cNvSpPr/>
          <p:nvPr/>
        </p:nvSpPr>
        <p:spPr>
          <a:xfrm>
            <a:off x="8205107" y="2865666"/>
            <a:ext cx="360000" cy="360000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955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9BDB5-5A31-5FF4-1863-9D7827B2E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FFE422B-975F-BE51-CFC3-DAFFB73D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endParaRPr lang="zh-TW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D5B4E7-35FA-8F81-BBDA-FE727559F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[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hlinkClick r:id="rId3"/>
              </a:rPr>
              <a:t>Amazon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](https://divvy-tripdata.s3.amazonaws.com/index.html)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60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AA61AA-2D0C-5E98-B424-D01A2A90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88" y="2582289"/>
            <a:ext cx="3629693" cy="132469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z="5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449EE2-91CE-23F0-BFE6-98A003050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0"/>
            <a:ext cx="7744692" cy="61769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b="1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About the Company</a:t>
            </a:r>
            <a:endParaRPr lang="zh-TW" altLang="zh-TW" b="1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</a:t>
            </a:r>
            <a:r>
              <a:rPr lang="en-US" altLang="zh-TW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ffers a bike-sharing service across the city, featuring over ten thousand bikes at a thousand stations. We provide flexible pricing options, including single-ride day passes and annual memberships.</a:t>
            </a:r>
            <a:endParaRPr lang="zh-TW" altLang="zh-TW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zh-TW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b="1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Problem Statement</a:t>
            </a:r>
            <a:endParaRPr lang="zh-TW" altLang="zh-TW" b="1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</a:t>
            </a:r>
            <a:r>
              <a:rPr lang="en-US" altLang="zh-TW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oal is to increase the number of annual members, as they are more profitable.</a:t>
            </a:r>
            <a:endParaRPr lang="zh-TW" altLang="zh-TW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zh-TW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b="1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Proposed Solution</a:t>
            </a:r>
            <a:endParaRPr lang="zh-TW" altLang="zh-TW" b="1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lang="en-US" altLang="zh-TW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trategy is to convert existing casual riders into annual members. Casual riders are already familiar with our service, making them prime targets for membership.</a:t>
            </a:r>
            <a:endParaRPr lang="zh-TW" altLang="zh-TW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76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51B8BF-1309-B656-3A9B-A11432C4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17" y="1232255"/>
            <a:ext cx="5569527" cy="39866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TW" sz="5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 </a:t>
            </a:r>
            <a:br>
              <a:rPr lang="en-US" altLang="zh-TW" sz="5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5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report </a:t>
            </a:r>
            <a:br>
              <a:rPr lang="en-US" altLang="zh-TW" sz="5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5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deliverables</a:t>
            </a:r>
          </a:p>
        </p:txBody>
      </p:sp>
      <p:graphicFrame>
        <p:nvGraphicFramePr>
          <p:cNvPr id="5" name="文字版面配置區 2">
            <a:extLst>
              <a:ext uri="{FF2B5EF4-FFF2-40B4-BE49-F238E27FC236}">
                <a16:creationId xmlns:a16="http://schemas.microsoft.com/office/drawing/2014/main" id="{4D3A5AD3-8C6C-5A40-0FCA-E2DBF6621E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7285345"/>
              </p:ext>
            </p:extLst>
          </p:nvPr>
        </p:nvGraphicFramePr>
        <p:xfrm>
          <a:off x="5640644" y="386484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307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45ED9-A178-E507-6C42-BDD87EB7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677" y="2294313"/>
            <a:ext cx="1695796" cy="10141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5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D08B75-A79A-9392-B4DC-948590B01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0"/>
            <a:ext cx="7744692" cy="6176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algn="ctr"/>
            <a:r>
              <a:rPr lang="en-US" altLang="zh-TW" sz="32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task</a:t>
            </a:r>
            <a:endParaRPr lang="en-US" altLang="zh-TW" sz="32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/>
            <a:r>
              <a:rPr lang="en-US" altLang="zh-TW" sz="22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find out how casual riders and annual members use bikes differently. From these insights, would help team to design a new marketing strategy to convert casual riders into annual members.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62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A4CA38-DE4C-1F0B-E3BA-C8A05A72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753772"/>
            <a:ext cx="3308466" cy="11864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5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</a:t>
            </a:r>
            <a:endParaRPr lang="en-US" altLang="zh-TW" sz="36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B429AB-CB99-7F10-57B7-670F434CB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0"/>
            <a:ext cx="7744692" cy="6176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200" b="1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Sources</a:t>
            </a:r>
          </a:p>
          <a:p>
            <a:pPr marL="514350"/>
            <a:r>
              <a:rPr lang="en-US" altLang="zh-TW" sz="22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Publicly available data from open database.</a:t>
            </a:r>
          </a:p>
          <a:p>
            <a:pPr marL="514350"/>
            <a:r>
              <a:rPr lang="en-US" altLang="zh-TW" sz="22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requires cleaning but is readable and conforms to ROCCC standards.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56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4F2891-1EAA-D477-08B9-EF3624FD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1" y="2172314"/>
            <a:ext cx="3241786" cy="125668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z="5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6C27D2-FFE1-00B2-8748-726EFBCE8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0"/>
            <a:ext cx="7744692" cy="6176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algn="ctr"/>
            <a:r>
              <a:rPr lang="en-US" altLang="zh-TW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514350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Python in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for efficient data cleaning and manipulation.</a:t>
            </a:r>
          </a:p>
          <a:p>
            <a:pPr marL="514350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Documented each step to ensure reproducibility and transparency.</a:t>
            </a:r>
          </a:p>
        </p:txBody>
      </p:sp>
    </p:spTree>
    <p:extLst>
      <p:ext uri="{BB962C8B-B14F-4D97-AF65-F5344CB8AC3E}">
        <p14:creationId xmlns:p14="http://schemas.microsoft.com/office/powerpoint/2010/main" val="255958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9A3AB8-B1B4-F75C-046F-8D1E1CBA0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B6712FC4-0733-66CC-A605-79EB74AEA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801"/>
            <a:ext cx="5753686" cy="596983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7D41F91-72F2-C4F7-9FA5-8266AFBC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4929" y="2150430"/>
            <a:ext cx="3551493" cy="7424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3995CD-A093-0D82-1DF9-BFA36B7A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3686" y="2395655"/>
            <a:ext cx="6438314" cy="25957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2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average trip duration for the </a:t>
            </a:r>
            <a:r>
              <a:rPr lang="en-US" altLang="zh-TW" sz="22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TW" sz="2200" b="0" i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members  </a:t>
            </a:r>
            <a:r>
              <a:rPr lang="en-US" altLang="zh-TW" sz="22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less than that of average trip </a:t>
            </a:r>
            <a:r>
              <a:rPr lang="en-US" altLang="zh-TW" sz="2200" b="0" i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durations of casual </a:t>
            </a:r>
            <a:r>
              <a:rPr lang="en-US" altLang="zh-TW" sz="22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rider. </a:t>
            </a:r>
          </a:p>
        </p:txBody>
      </p:sp>
    </p:spTree>
    <p:extLst>
      <p:ext uri="{BB962C8B-B14F-4D97-AF65-F5344CB8AC3E}">
        <p14:creationId xmlns:p14="http://schemas.microsoft.com/office/powerpoint/2010/main" val="122126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9A3AB8-B1B4-F75C-046F-8D1E1CBA0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474D7EB-2AF3-D2F0-58D3-BFC6041E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131"/>
            <a:ext cx="10121003" cy="6641869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3995CD-A093-0D82-1DF9-BFA36B7A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43505" y="2145710"/>
            <a:ext cx="2848494" cy="3989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8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During summer months number of rides at its highest level for both casual and member riders.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31536C30-ACDD-BBEA-1FA6-AE809DE0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2005" y="1403310"/>
            <a:ext cx="3551493" cy="7424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</a:p>
        </p:txBody>
      </p:sp>
    </p:spTree>
    <p:extLst>
      <p:ext uri="{BB962C8B-B14F-4D97-AF65-F5344CB8AC3E}">
        <p14:creationId xmlns:p14="http://schemas.microsoft.com/office/powerpoint/2010/main" val="640028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18E00C-65AC-934F-3B14-6097CDC70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0180" y="2803027"/>
            <a:ext cx="5541819" cy="220123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514350"/>
            <a:r>
              <a:rPr lang="en-US" altLang="zh-TW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of the riders are member users.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92BE2BD-FDF7-1EF0-BD14-38A5AA2F9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6650183" cy="6900012"/>
          </a:xfrm>
          <a:prstGeom prst="rect">
            <a:avLst/>
          </a:prstGeo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77E4EC15-DB99-58CA-9433-DC2C59E9B783}"/>
              </a:ext>
            </a:extLst>
          </p:cNvPr>
          <p:cNvSpPr txBox="1">
            <a:spLocks/>
          </p:cNvSpPr>
          <p:nvPr/>
        </p:nvSpPr>
        <p:spPr>
          <a:xfrm>
            <a:off x="7934896" y="2060627"/>
            <a:ext cx="3551493" cy="742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</a:p>
        </p:txBody>
      </p:sp>
    </p:spTree>
    <p:extLst>
      <p:ext uri="{BB962C8B-B14F-4D97-AF65-F5344CB8AC3E}">
        <p14:creationId xmlns:p14="http://schemas.microsoft.com/office/powerpoint/2010/main" val="4236856388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401</TotalTime>
  <Words>613</Words>
  <Application>Microsoft Office PowerPoint</Application>
  <PresentationFormat>寬螢幕</PresentationFormat>
  <Paragraphs>86</Paragraphs>
  <Slides>16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Aptos</vt:lpstr>
      <vt:lpstr>Arial</vt:lpstr>
      <vt:lpstr>Gill Sans MT</vt:lpstr>
      <vt:lpstr>Times New Roman</vt:lpstr>
      <vt:lpstr>圖庫</vt:lpstr>
      <vt:lpstr>How Does a Bike-Share Navigate Speedy Success? </vt:lpstr>
      <vt:lpstr>Scenario</vt:lpstr>
      <vt:lpstr>Produce  a report  with the deliverables</vt:lpstr>
      <vt:lpstr>ASK</vt:lpstr>
      <vt:lpstr>Prepare</vt:lpstr>
      <vt:lpstr>Process</vt:lpstr>
      <vt:lpstr>Analyze</vt:lpstr>
      <vt:lpstr>Analyze</vt:lpstr>
      <vt:lpstr>PowerPoint 簡報</vt:lpstr>
      <vt:lpstr>Analyze</vt:lpstr>
      <vt:lpstr>Analyze</vt:lpstr>
      <vt:lpstr>Analyze</vt:lpstr>
      <vt:lpstr>Share</vt:lpstr>
      <vt:lpstr>Act</vt:lpstr>
      <vt:lpstr>PowerPoint 簡報</vt:lpstr>
      <vt:lpstr>Data 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a Bike-Share Navigate Speedy Success? </dc:title>
  <dc:creator>Ho</dc:creator>
  <cp:lastModifiedBy>Ho</cp:lastModifiedBy>
  <cp:revision>57</cp:revision>
  <dcterms:created xsi:type="dcterms:W3CDTF">2024-02-15T06:09:52Z</dcterms:created>
  <dcterms:modified xsi:type="dcterms:W3CDTF">2024-08-26T01:14:12Z</dcterms:modified>
</cp:coreProperties>
</file>