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7" r:id="rId4"/>
    <p:sldId id="258" r:id="rId5"/>
    <p:sldId id="260" r:id="rId6"/>
    <p:sldId id="259" r:id="rId7"/>
    <p:sldId id="261" r:id="rId8"/>
    <p:sldId id="262" r:id="rId9"/>
    <p:sldId id="269" r:id="rId10"/>
    <p:sldId id="272" r:id="rId11"/>
    <p:sldId id="263" r:id="rId12"/>
    <p:sldId id="271" r:id="rId13"/>
    <p:sldId id="268" r:id="rId14"/>
    <p:sldId id="264" r:id="rId15"/>
    <p:sldId id="265" r:id="rId16"/>
    <p:sldId id="270"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6441" autoAdjust="0"/>
  </p:normalViewPr>
  <p:slideViewPr>
    <p:cSldViewPr snapToGrid="0">
      <p:cViewPr varScale="1">
        <p:scale>
          <a:sx n="117" d="100"/>
          <a:sy n="117"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49E5-E3C0-4ECA-972B-18F35FD0F41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DBEC265-EC9C-4408-80A0-5F2E46D60421}">
      <dgm:prSet/>
      <dgm:spPr/>
      <dgm:t>
        <a:bodyPr/>
        <a:lstStyle/>
        <a:p>
          <a:r>
            <a:rPr lang="en-US" dirty="0">
              <a:latin typeface="Times New Roman" panose="02020603050405020304" pitchFamily="18" charset="0"/>
              <a:cs typeface="Times New Roman" panose="02020603050405020304" pitchFamily="18" charset="0"/>
            </a:rPr>
            <a:t>1. A clear statement of the business task </a:t>
          </a:r>
        </a:p>
      </dgm:t>
    </dgm:pt>
    <dgm:pt modelId="{6D9064B4-C9D3-4711-BFBE-DFD032493C01}" type="parTrans" cxnId="{45014BA9-3871-4C00-B89C-7EA8B4630480}">
      <dgm:prSet/>
      <dgm:spPr/>
      <dgm:t>
        <a:bodyPr/>
        <a:lstStyle/>
        <a:p>
          <a:endParaRPr lang="en-US"/>
        </a:p>
      </dgm:t>
    </dgm:pt>
    <dgm:pt modelId="{5373E0B2-4C19-4E29-AE73-86FFB771607F}" type="sibTrans" cxnId="{45014BA9-3871-4C00-B89C-7EA8B4630480}">
      <dgm:prSet/>
      <dgm:spPr/>
      <dgm:t>
        <a:bodyPr/>
        <a:lstStyle/>
        <a:p>
          <a:endParaRPr lang="en-US"/>
        </a:p>
      </dgm:t>
    </dgm:pt>
    <dgm:pt modelId="{449BE7DF-827C-4EDC-AE34-B2EF056F311D}">
      <dgm:prSet/>
      <dgm:spPr/>
      <dgm:t>
        <a:bodyPr/>
        <a:lstStyle/>
        <a:p>
          <a:r>
            <a:rPr lang="en-US" dirty="0">
              <a:latin typeface="Times New Roman" panose="02020603050405020304" pitchFamily="18" charset="0"/>
              <a:cs typeface="Times New Roman" panose="02020603050405020304" pitchFamily="18" charset="0"/>
            </a:rPr>
            <a:t>2. A description of all data sources used </a:t>
          </a:r>
        </a:p>
      </dgm:t>
    </dgm:pt>
    <dgm:pt modelId="{D657C7B9-E331-41AA-9260-1A8F8C36F818}" type="parTrans" cxnId="{FC3EC48F-9326-4E5B-A429-D6FD4E507343}">
      <dgm:prSet/>
      <dgm:spPr/>
      <dgm:t>
        <a:bodyPr/>
        <a:lstStyle/>
        <a:p>
          <a:endParaRPr lang="en-US"/>
        </a:p>
      </dgm:t>
    </dgm:pt>
    <dgm:pt modelId="{5E658F17-C9B9-4AB3-B45B-12A68A4CD39A}" type="sibTrans" cxnId="{FC3EC48F-9326-4E5B-A429-D6FD4E507343}">
      <dgm:prSet/>
      <dgm:spPr/>
      <dgm:t>
        <a:bodyPr/>
        <a:lstStyle/>
        <a:p>
          <a:endParaRPr lang="en-US"/>
        </a:p>
      </dgm:t>
    </dgm:pt>
    <dgm:pt modelId="{721910DE-4264-4A76-8332-48EAA7B14069}">
      <dgm:prSet/>
      <dgm:spPr/>
      <dgm:t>
        <a:bodyPr/>
        <a:lstStyle/>
        <a:p>
          <a:r>
            <a:rPr lang="en-US" dirty="0">
              <a:latin typeface="Times New Roman" panose="02020603050405020304" pitchFamily="18" charset="0"/>
              <a:cs typeface="Times New Roman" panose="02020603050405020304" pitchFamily="18" charset="0"/>
            </a:rPr>
            <a:t>3. Documentation of any cleaning or manipulation of data </a:t>
          </a:r>
        </a:p>
      </dgm:t>
    </dgm:pt>
    <dgm:pt modelId="{F52F8107-4282-4B3A-A420-5A652E928594}" type="parTrans" cxnId="{B3B0D453-F5F8-4433-98CC-12CF28DF9469}">
      <dgm:prSet/>
      <dgm:spPr/>
      <dgm:t>
        <a:bodyPr/>
        <a:lstStyle/>
        <a:p>
          <a:endParaRPr lang="en-US"/>
        </a:p>
      </dgm:t>
    </dgm:pt>
    <dgm:pt modelId="{D4C8E82F-6BC2-4879-8389-3277B007B95E}" type="sibTrans" cxnId="{B3B0D453-F5F8-4433-98CC-12CF28DF9469}">
      <dgm:prSet/>
      <dgm:spPr/>
      <dgm:t>
        <a:bodyPr/>
        <a:lstStyle/>
        <a:p>
          <a:endParaRPr lang="en-US"/>
        </a:p>
      </dgm:t>
    </dgm:pt>
    <dgm:pt modelId="{24D36206-6E1B-49FC-9375-BFE4467AA6A1}">
      <dgm:prSet/>
      <dgm:spPr/>
      <dgm:t>
        <a:bodyPr/>
        <a:lstStyle/>
        <a:p>
          <a:r>
            <a:rPr lang="en-US" dirty="0">
              <a:latin typeface="Times New Roman" panose="02020603050405020304" pitchFamily="18" charset="0"/>
              <a:cs typeface="Times New Roman" panose="02020603050405020304" pitchFamily="18" charset="0"/>
            </a:rPr>
            <a:t>4. A summary of my analysis </a:t>
          </a:r>
        </a:p>
      </dgm:t>
    </dgm:pt>
    <dgm:pt modelId="{B13EF978-5FA6-46AB-9BCC-716390E39373}" type="parTrans" cxnId="{3BB5DDD7-3915-4791-A6A6-EE421471F373}">
      <dgm:prSet/>
      <dgm:spPr/>
      <dgm:t>
        <a:bodyPr/>
        <a:lstStyle/>
        <a:p>
          <a:endParaRPr lang="en-US"/>
        </a:p>
      </dgm:t>
    </dgm:pt>
    <dgm:pt modelId="{B51B5982-7D1F-4AC4-89FC-1391816C1E5D}" type="sibTrans" cxnId="{3BB5DDD7-3915-4791-A6A6-EE421471F373}">
      <dgm:prSet/>
      <dgm:spPr/>
      <dgm:t>
        <a:bodyPr/>
        <a:lstStyle/>
        <a:p>
          <a:endParaRPr lang="en-US"/>
        </a:p>
      </dgm:t>
    </dgm:pt>
    <dgm:pt modelId="{A1B62600-826A-440D-A075-70E1215E11FF}">
      <dgm:prSet/>
      <dgm:spPr/>
      <dgm:t>
        <a:bodyPr/>
        <a:lstStyle/>
        <a:p>
          <a:r>
            <a:rPr lang="en-US" dirty="0">
              <a:latin typeface="Times New Roman" panose="02020603050405020304" pitchFamily="18" charset="0"/>
              <a:cs typeface="Times New Roman" panose="02020603050405020304" pitchFamily="18" charset="0"/>
            </a:rPr>
            <a:t>5. Supporting visualizations and key findings </a:t>
          </a:r>
        </a:p>
      </dgm:t>
    </dgm:pt>
    <dgm:pt modelId="{7F9A5DA9-0F6C-44DB-9997-9E550C17788B}" type="parTrans" cxnId="{8AFC7E78-303D-4D2E-918C-3A12A9D0E942}">
      <dgm:prSet/>
      <dgm:spPr/>
      <dgm:t>
        <a:bodyPr/>
        <a:lstStyle/>
        <a:p>
          <a:endParaRPr lang="en-US"/>
        </a:p>
      </dgm:t>
    </dgm:pt>
    <dgm:pt modelId="{3CBA9A2E-704E-44C8-A269-4D99025109DC}" type="sibTrans" cxnId="{8AFC7E78-303D-4D2E-918C-3A12A9D0E942}">
      <dgm:prSet/>
      <dgm:spPr/>
      <dgm:t>
        <a:bodyPr/>
        <a:lstStyle/>
        <a:p>
          <a:endParaRPr lang="en-US"/>
        </a:p>
      </dgm:t>
    </dgm:pt>
    <dgm:pt modelId="{7065CFB7-E024-448C-8724-AC4AC1DD254F}">
      <dgm:prSet/>
      <dgm:spPr/>
      <dgm:t>
        <a:bodyPr/>
        <a:lstStyle/>
        <a:p>
          <a:r>
            <a:rPr lang="en-US" dirty="0">
              <a:latin typeface="Times New Roman" panose="02020603050405020304" pitchFamily="18" charset="0"/>
              <a:cs typeface="Times New Roman" panose="02020603050405020304" pitchFamily="18" charset="0"/>
            </a:rPr>
            <a:t>6. My top three recommendations based on analysis</a:t>
          </a:r>
        </a:p>
      </dgm:t>
    </dgm:pt>
    <dgm:pt modelId="{4BAAACB1-D202-42FA-90F6-87672DA92334}" type="parTrans" cxnId="{7F3D4D5F-DFF8-4263-B459-27E6DDE792B9}">
      <dgm:prSet/>
      <dgm:spPr/>
      <dgm:t>
        <a:bodyPr/>
        <a:lstStyle/>
        <a:p>
          <a:endParaRPr lang="en-US"/>
        </a:p>
      </dgm:t>
    </dgm:pt>
    <dgm:pt modelId="{D7E8A34B-9EAA-45A8-97B0-0EE296A5591E}" type="sibTrans" cxnId="{7F3D4D5F-DFF8-4263-B459-27E6DDE792B9}">
      <dgm:prSet/>
      <dgm:spPr/>
      <dgm:t>
        <a:bodyPr/>
        <a:lstStyle/>
        <a:p>
          <a:endParaRPr lang="en-US"/>
        </a:p>
      </dgm:t>
    </dgm:pt>
    <dgm:pt modelId="{CE9D4750-766C-4AAF-9A50-CA37A5016AA7}" type="pres">
      <dgm:prSet presAssocID="{76BA49E5-E3C0-4ECA-972B-18F35FD0F410}" presName="Name0" presStyleCnt="0">
        <dgm:presLayoutVars>
          <dgm:dir/>
          <dgm:resizeHandles val="exact"/>
        </dgm:presLayoutVars>
      </dgm:prSet>
      <dgm:spPr/>
    </dgm:pt>
    <dgm:pt modelId="{DB690B9B-032E-4C2D-B5A3-D07905AE2240}" type="pres">
      <dgm:prSet presAssocID="{3DBEC265-EC9C-4408-80A0-5F2E46D60421}" presName="node" presStyleLbl="node1" presStyleIdx="0" presStyleCnt="6">
        <dgm:presLayoutVars>
          <dgm:bulletEnabled val="1"/>
        </dgm:presLayoutVars>
      </dgm:prSet>
      <dgm:spPr/>
    </dgm:pt>
    <dgm:pt modelId="{7412B727-77A6-4CC2-AB36-000FBE705304}" type="pres">
      <dgm:prSet presAssocID="{5373E0B2-4C19-4E29-AE73-86FFB771607F}" presName="sibTrans" presStyleLbl="sibTrans1D1" presStyleIdx="0" presStyleCnt="5"/>
      <dgm:spPr/>
    </dgm:pt>
    <dgm:pt modelId="{1ACCB9CA-48AB-42D1-8BFB-5A0D83DC52BA}" type="pres">
      <dgm:prSet presAssocID="{5373E0B2-4C19-4E29-AE73-86FFB771607F}" presName="connectorText" presStyleLbl="sibTrans1D1" presStyleIdx="0" presStyleCnt="5"/>
      <dgm:spPr/>
    </dgm:pt>
    <dgm:pt modelId="{D2695415-87B3-4A73-AC95-789DFFDFC4EC}" type="pres">
      <dgm:prSet presAssocID="{449BE7DF-827C-4EDC-AE34-B2EF056F311D}" presName="node" presStyleLbl="node1" presStyleIdx="1" presStyleCnt="6" custLinFactNeighborX="-1300">
        <dgm:presLayoutVars>
          <dgm:bulletEnabled val="1"/>
        </dgm:presLayoutVars>
      </dgm:prSet>
      <dgm:spPr/>
    </dgm:pt>
    <dgm:pt modelId="{CC71B7E5-0426-49DF-8328-E8EE08BE682B}" type="pres">
      <dgm:prSet presAssocID="{5E658F17-C9B9-4AB3-B45B-12A68A4CD39A}" presName="sibTrans" presStyleLbl="sibTrans1D1" presStyleIdx="1" presStyleCnt="5"/>
      <dgm:spPr/>
    </dgm:pt>
    <dgm:pt modelId="{F1245A25-C2E7-42B0-83A0-C481F4014485}" type="pres">
      <dgm:prSet presAssocID="{5E658F17-C9B9-4AB3-B45B-12A68A4CD39A}" presName="connectorText" presStyleLbl="sibTrans1D1" presStyleIdx="1" presStyleCnt="5"/>
      <dgm:spPr/>
    </dgm:pt>
    <dgm:pt modelId="{08A8D615-2696-400F-8203-0B1EFC92E853}" type="pres">
      <dgm:prSet presAssocID="{721910DE-4264-4A76-8332-48EAA7B14069}" presName="node" presStyleLbl="node1" presStyleIdx="2" presStyleCnt="6">
        <dgm:presLayoutVars>
          <dgm:bulletEnabled val="1"/>
        </dgm:presLayoutVars>
      </dgm:prSet>
      <dgm:spPr/>
    </dgm:pt>
    <dgm:pt modelId="{87B68683-8656-4C52-B5D8-8F225D13EDB1}" type="pres">
      <dgm:prSet presAssocID="{D4C8E82F-6BC2-4879-8389-3277B007B95E}" presName="sibTrans" presStyleLbl="sibTrans1D1" presStyleIdx="2" presStyleCnt="5"/>
      <dgm:spPr/>
    </dgm:pt>
    <dgm:pt modelId="{200E8ADA-0AF3-4D64-A243-EDFC4CE19AA2}" type="pres">
      <dgm:prSet presAssocID="{D4C8E82F-6BC2-4879-8389-3277B007B95E}" presName="connectorText" presStyleLbl="sibTrans1D1" presStyleIdx="2" presStyleCnt="5"/>
      <dgm:spPr/>
    </dgm:pt>
    <dgm:pt modelId="{1AC5F153-AD69-423A-9CA9-2B5913B2AFE6}" type="pres">
      <dgm:prSet presAssocID="{24D36206-6E1B-49FC-9375-BFE4467AA6A1}" presName="node" presStyleLbl="node1" presStyleIdx="3" presStyleCnt="6">
        <dgm:presLayoutVars>
          <dgm:bulletEnabled val="1"/>
        </dgm:presLayoutVars>
      </dgm:prSet>
      <dgm:spPr/>
    </dgm:pt>
    <dgm:pt modelId="{DA45CA35-409C-4E07-A290-A76329E1A77F}" type="pres">
      <dgm:prSet presAssocID="{B51B5982-7D1F-4AC4-89FC-1391816C1E5D}" presName="sibTrans" presStyleLbl="sibTrans1D1" presStyleIdx="3" presStyleCnt="5"/>
      <dgm:spPr/>
    </dgm:pt>
    <dgm:pt modelId="{8329F06F-B2B5-4A5B-A2A8-B8D14F8B54E4}" type="pres">
      <dgm:prSet presAssocID="{B51B5982-7D1F-4AC4-89FC-1391816C1E5D}" presName="connectorText" presStyleLbl="sibTrans1D1" presStyleIdx="3" presStyleCnt="5"/>
      <dgm:spPr/>
    </dgm:pt>
    <dgm:pt modelId="{BB192C63-6B77-4BF8-9F5C-CB51DDC88E91}" type="pres">
      <dgm:prSet presAssocID="{A1B62600-826A-440D-A075-70E1215E11FF}" presName="node" presStyleLbl="node1" presStyleIdx="4" presStyleCnt="6">
        <dgm:presLayoutVars>
          <dgm:bulletEnabled val="1"/>
        </dgm:presLayoutVars>
      </dgm:prSet>
      <dgm:spPr/>
    </dgm:pt>
    <dgm:pt modelId="{FD2B853B-4A08-4987-B43D-66E0EF37FB83}" type="pres">
      <dgm:prSet presAssocID="{3CBA9A2E-704E-44C8-A269-4D99025109DC}" presName="sibTrans" presStyleLbl="sibTrans1D1" presStyleIdx="4" presStyleCnt="5"/>
      <dgm:spPr/>
    </dgm:pt>
    <dgm:pt modelId="{1205E956-FF94-4894-AC25-DA8DCC21C5DE}" type="pres">
      <dgm:prSet presAssocID="{3CBA9A2E-704E-44C8-A269-4D99025109DC}" presName="connectorText" presStyleLbl="sibTrans1D1" presStyleIdx="4" presStyleCnt="5"/>
      <dgm:spPr/>
    </dgm:pt>
    <dgm:pt modelId="{23B1CC88-A996-4ADB-A5CA-2A252EBBCD4C}" type="pres">
      <dgm:prSet presAssocID="{7065CFB7-E024-448C-8724-AC4AC1DD254F}" presName="node" presStyleLbl="node1" presStyleIdx="5" presStyleCnt="6">
        <dgm:presLayoutVars>
          <dgm:bulletEnabled val="1"/>
        </dgm:presLayoutVars>
      </dgm:prSet>
      <dgm:spPr/>
    </dgm:pt>
  </dgm:ptLst>
  <dgm:cxnLst>
    <dgm:cxn modelId="{EC509420-EE79-4177-ACB3-696F665FD4B3}" type="presOf" srcId="{3DBEC265-EC9C-4408-80A0-5F2E46D60421}" destId="{DB690B9B-032E-4C2D-B5A3-D07905AE2240}" srcOrd="0" destOrd="0" presId="urn:microsoft.com/office/officeart/2016/7/layout/RepeatingBendingProcessNew"/>
    <dgm:cxn modelId="{257AA82D-175B-47BA-880F-09D227F4D279}" type="presOf" srcId="{3CBA9A2E-704E-44C8-A269-4D99025109DC}" destId="{1205E956-FF94-4894-AC25-DA8DCC21C5DE}" srcOrd="1" destOrd="0" presId="urn:microsoft.com/office/officeart/2016/7/layout/RepeatingBendingProcessNew"/>
    <dgm:cxn modelId="{C91D3D35-529C-4F34-A17E-45C931AABA46}" type="presOf" srcId="{5E658F17-C9B9-4AB3-B45B-12A68A4CD39A}" destId="{F1245A25-C2E7-42B0-83A0-C481F4014485}" srcOrd="1" destOrd="0" presId="urn:microsoft.com/office/officeart/2016/7/layout/RepeatingBendingProcessNew"/>
    <dgm:cxn modelId="{2E476C3A-0872-480E-9E02-737FF7BBC081}" type="presOf" srcId="{B51B5982-7D1F-4AC4-89FC-1391816C1E5D}" destId="{8329F06F-B2B5-4A5B-A2A8-B8D14F8B54E4}" srcOrd="1" destOrd="0" presId="urn:microsoft.com/office/officeart/2016/7/layout/RepeatingBendingProcessNew"/>
    <dgm:cxn modelId="{2AA2DF5C-E463-42B0-AF16-13749262080B}" type="presOf" srcId="{5373E0B2-4C19-4E29-AE73-86FFB771607F}" destId="{7412B727-77A6-4CC2-AB36-000FBE705304}" srcOrd="0" destOrd="0" presId="urn:microsoft.com/office/officeart/2016/7/layout/RepeatingBendingProcessNew"/>
    <dgm:cxn modelId="{7F3D4D5F-DFF8-4263-B459-27E6DDE792B9}" srcId="{76BA49E5-E3C0-4ECA-972B-18F35FD0F410}" destId="{7065CFB7-E024-448C-8724-AC4AC1DD254F}" srcOrd="5" destOrd="0" parTransId="{4BAAACB1-D202-42FA-90F6-87672DA92334}" sibTransId="{D7E8A34B-9EAA-45A8-97B0-0EE296A5591E}"/>
    <dgm:cxn modelId="{5E03B860-7CE5-417D-894B-C83786197412}" type="presOf" srcId="{B51B5982-7D1F-4AC4-89FC-1391816C1E5D}" destId="{DA45CA35-409C-4E07-A290-A76329E1A77F}" srcOrd="0" destOrd="0" presId="urn:microsoft.com/office/officeart/2016/7/layout/RepeatingBendingProcessNew"/>
    <dgm:cxn modelId="{D83F6661-2EC7-4CEA-85B0-AC32E12259E4}" type="presOf" srcId="{449BE7DF-827C-4EDC-AE34-B2EF056F311D}" destId="{D2695415-87B3-4A73-AC95-789DFFDFC4EC}" srcOrd="0" destOrd="0" presId="urn:microsoft.com/office/officeart/2016/7/layout/RepeatingBendingProcessNew"/>
    <dgm:cxn modelId="{72CCF763-B1EB-4864-A886-65CDA4A1E118}" type="presOf" srcId="{3CBA9A2E-704E-44C8-A269-4D99025109DC}" destId="{FD2B853B-4A08-4987-B43D-66E0EF37FB83}" srcOrd="0" destOrd="0" presId="urn:microsoft.com/office/officeart/2016/7/layout/RepeatingBendingProcessNew"/>
    <dgm:cxn modelId="{C1B62370-F4D6-4214-B0EC-CEA70DE47AD9}" type="presOf" srcId="{D4C8E82F-6BC2-4879-8389-3277B007B95E}" destId="{87B68683-8656-4C52-B5D8-8F225D13EDB1}" srcOrd="0" destOrd="0" presId="urn:microsoft.com/office/officeart/2016/7/layout/RepeatingBendingProcessNew"/>
    <dgm:cxn modelId="{B3B0D453-F5F8-4433-98CC-12CF28DF9469}" srcId="{76BA49E5-E3C0-4ECA-972B-18F35FD0F410}" destId="{721910DE-4264-4A76-8332-48EAA7B14069}" srcOrd="2" destOrd="0" parTransId="{F52F8107-4282-4B3A-A420-5A652E928594}" sibTransId="{D4C8E82F-6BC2-4879-8389-3277B007B95E}"/>
    <dgm:cxn modelId="{A2568D55-E110-480B-B5FD-7D78BAC3D08E}" type="presOf" srcId="{721910DE-4264-4A76-8332-48EAA7B14069}" destId="{08A8D615-2696-400F-8203-0B1EFC92E853}" srcOrd="0" destOrd="0" presId="urn:microsoft.com/office/officeart/2016/7/layout/RepeatingBendingProcessNew"/>
    <dgm:cxn modelId="{8AFC7E78-303D-4D2E-918C-3A12A9D0E942}" srcId="{76BA49E5-E3C0-4ECA-972B-18F35FD0F410}" destId="{A1B62600-826A-440D-A075-70E1215E11FF}" srcOrd="4" destOrd="0" parTransId="{7F9A5DA9-0F6C-44DB-9997-9E550C17788B}" sibTransId="{3CBA9A2E-704E-44C8-A269-4D99025109DC}"/>
    <dgm:cxn modelId="{D1E1A38B-8607-443A-B75B-3B204DE064E2}" type="presOf" srcId="{76BA49E5-E3C0-4ECA-972B-18F35FD0F410}" destId="{CE9D4750-766C-4AAF-9A50-CA37A5016AA7}" srcOrd="0" destOrd="0" presId="urn:microsoft.com/office/officeart/2016/7/layout/RepeatingBendingProcessNew"/>
    <dgm:cxn modelId="{FC3EC48F-9326-4E5B-A429-D6FD4E507343}" srcId="{76BA49E5-E3C0-4ECA-972B-18F35FD0F410}" destId="{449BE7DF-827C-4EDC-AE34-B2EF056F311D}" srcOrd="1" destOrd="0" parTransId="{D657C7B9-E331-41AA-9260-1A8F8C36F818}" sibTransId="{5E658F17-C9B9-4AB3-B45B-12A68A4CD39A}"/>
    <dgm:cxn modelId="{03EF8294-9D25-4B08-BEF3-D099E4AC4F29}" type="presOf" srcId="{5373E0B2-4C19-4E29-AE73-86FFB771607F}" destId="{1ACCB9CA-48AB-42D1-8BFB-5A0D83DC52BA}" srcOrd="1" destOrd="0" presId="urn:microsoft.com/office/officeart/2016/7/layout/RepeatingBendingProcessNew"/>
    <dgm:cxn modelId="{9E2A75A3-E608-43CC-8F06-355F93BB64FC}" type="presOf" srcId="{D4C8E82F-6BC2-4879-8389-3277B007B95E}" destId="{200E8ADA-0AF3-4D64-A243-EDFC4CE19AA2}" srcOrd="1" destOrd="0" presId="urn:microsoft.com/office/officeart/2016/7/layout/RepeatingBendingProcessNew"/>
    <dgm:cxn modelId="{45014BA9-3871-4C00-B89C-7EA8B4630480}" srcId="{76BA49E5-E3C0-4ECA-972B-18F35FD0F410}" destId="{3DBEC265-EC9C-4408-80A0-5F2E46D60421}" srcOrd="0" destOrd="0" parTransId="{6D9064B4-C9D3-4711-BFBE-DFD032493C01}" sibTransId="{5373E0B2-4C19-4E29-AE73-86FFB771607F}"/>
    <dgm:cxn modelId="{C5A815C4-CF29-4FDA-82B7-35D694EB9DDE}" type="presOf" srcId="{24D36206-6E1B-49FC-9375-BFE4467AA6A1}" destId="{1AC5F153-AD69-423A-9CA9-2B5913B2AFE6}" srcOrd="0" destOrd="0" presId="urn:microsoft.com/office/officeart/2016/7/layout/RepeatingBendingProcessNew"/>
    <dgm:cxn modelId="{0804C4C9-0244-4A34-8A73-37C49665AFF4}" type="presOf" srcId="{7065CFB7-E024-448C-8724-AC4AC1DD254F}" destId="{23B1CC88-A996-4ADB-A5CA-2A252EBBCD4C}" srcOrd="0" destOrd="0" presId="urn:microsoft.com/office/officeart/2016/7/layout/RepeatingBendingProcessNew"/>
    <dgm:cxn modelId="{3BB5DDD7-3915-4791-A6A6-EE421471F373}" srcId="{76BA49E5-E3C0-4ECA-972B-18F35FD0F410}" destId="{24D36206-6E1B-49FC-9375-BFE4467AA6A1}" srcOrd="3" destOrd="0" parTransId="{B13EF978-5FA6-46AB-9BCC-716390E39373}" sibTransId="{B51B5982-7D1F-4AC4-89FC-1391816C1E5D}"/>
    <dgm:cxn modelId="{ACCFEADD-85E5-4520-8279-614A6630E731}" type="presOf" srcId="{A1B62600-826A-440D-A075-70E1215E11FF}" destId="{BB192C63-6B77-4BF8-9F5C-CB51DDC88E91}" srcOrd="0" destOrd="0" presId="urn:microsoft.com/office/officeart/2016/7/layout/RepeatingBendingProcessNew"/>
    <dgm:cxn modelId="{8763D8E6-B993-4349-A6E3-D15B3885A5FA}" type="presOf" srcId="{5E658F17-C9B9-4AB3-B45B-12A68A4CD39A}" destId="{CC71B7E5-0426-49DF-8328-E8EE08BE682B}" srcOrd="0" destOrd="0" presId="urn:microsoft.com/office/officeart/2016/7/layout/RepeatingBendingProcessNew"/>
    <dgm:cxn modelId="{F1DE2AF4-7603-45B3-B767-974F3BBC1FD7}" type="presParOf" srcId="{CE9D4750-766C-4AAF-9A50-CA37A5016AA7}" destId="{DB690B9B-032E-4C2D-B5A3-D07905AE2240}" srcOrd="0" destOrd="0" presId="urn:microsoft.com/office/officeart/2016/7/layout/RepeatingBendingProcessNew"/>
    <dgm:cxn modelId="{841DB0E5-1206-4AA5-9D1B-7D297A7D7F05}" type="presParOf" srcId="{CE9D4750-766C-4AAF-9A50-CA37A5016AA7}" destId="{7412B727-77A6-4CC2-AB36-000FBE705304}" srcOrd="1" destOrd="0" presId="urn:microsoft.com/office/officeart/2016/7/layout/RepeatingBendingProcessNew"/>
    <dgm:cxn modelId="{5E6286C4-ACF3-4819-820A-74EE1C392603}" type="presParOf" srcId="{7412B727-77A6-4CC2-AB36-000FBE705304}" destId="{1ACCB9CA-48AB-42D1-8BFB-5A0D83DC52BA}" srcOrd="0" destOrd="0" presId="urn:microsoft.com/office/officeart/2016/7/layout/RepeatingBendingProcessNew"/>
    <dgm:cxn modelId="{5A561519-9746-44EA-A7F2-029853844B3F}" type="presParOf" srcId="{CE9D4750-766C-4AAF-9A50-CA37A5016AA7}" destId="{D2695415-87B3-4A73-AC95-789DFFDFC4EC}" srcOrd="2" destOrd="0" presId="urn:microsoft.com/office/officeart/2016/7/layout/RepeatingBendingProcessNew"/>
    <dgm:cxn modelId="{E3DBB1FB-3F9B-4AA8-8B21-101977303AD9}" type="presParOf" srcId="{CE9D4750-766C-4AAF-9A50-CA37A5016AA7}" destId="{CC71B7E5-0426-49DF-8328-E8EE08BE682B}" srcOrd="3" destOrd="0" presId="urn:microsoft.com/office/officeart/2016/7/layout/RepeatingBendingProcessNew"/>
    <dgm:cxn modelId="{D8E6C8F1-9836-4C1A-9C72-10379AE3D2D6}" type="presParOf" srcId="{CC71B7E5-0426-49DF-8328-E8EE08BE682B}" destId="{F1245A25-C2E7-42B0-83A0-C481F4014485}" srcOrd="0" destOrd="0" presId="urn:microsoft.com/office/officeart/2016/7/layout/RepeatingBendingProcessNew"/>
    <dgm:cxn modelId="{86076C35-A5B9-463B-9E10-C6310527FBDB}" type="presParOf" srcId="{CE9D4750-766C-4AAF-9A50-CA37A5016AA7}" destId="{08A8D615-2696-400F-8203-0B1EFC92E853}" srcOrd="4" destOrd="0" presId="urn:microsoft.com/office/officeart/2016/7/layout/RepeatingBendingProcessNew"/>
    <dgm:cxn modelId="{144AD360-7533-4393-BA71-751B8AFAAAA5}" type="presParOf" srcId="{CE9D4750-766C-4AAF-9A50-CA37A5016AA7}" destId="{87B68683-8656-4C52-B5D8-8F225D13EDB1}" srcOrd="5" destOrd="0" presId="urn:microsoft.com/office/officeart/2016/7/layout/RepeatingBendingProcessNew"/>
    <dgm:cxn modelId="{9463B9DC-0393-4F96-A432-670365AB9729}" type="presParOf" srcId="{87B68683-8656-4C52-B5D8-8F225D13EDB1}" destId="{200E8ADA-0AF3-4D64-A243-EDFC4CE19AA2}" srcOrd="0" destOrd="0" presId="urn:microsoft.com/office/officeart/2016/7/layout/RepeatingBendingProcessNew"/>
    <dgm:cxn modelId="{A1B34321-5637-4D89-9212-9C33CE2BA56E}" type="presParOf" srcId="{CE9D4750-766C-4AAF-9A50-CA37A5016AA7}" destId="{1AC5F153-AD69-423A-9CA9-2B5913B2AFE6}" srcOrd="6" destOrd="0" presId="urn:microsoft.com/office/officeart/2016/7/layout/RepeatingBendingProcessNew"/>
    <dgm:cxn modelId="{70F7FC0C-CC22-40A8-ABBD-B4B6EA453A99}" type="presParOf" srcId="{CE9D4750-766C-4AAF-9A50-CA37A5016AA7}" destId="{DA45CA35-409C-4E07-A290-A76329E1A77F}" srcOrd="7" destOrd="0" presId="urn:microsoft.com/office/officeart/2016/7/layout/RepeatingBendingProcessNew"/>
    <dgm:cxn modelId="{5C2D30C0-680E-4AB5-B064-BF2A50A5C9B9}" type="presParOf" srcId="{DA45CA35-409C-4E07-A290-A76329E1A77F}" destId="{8329F06F-B2B5-4A5B-A2A8-B8D14F8B54E4}" srcOrd="0" destOrd="0" presId="urn:microsoft.com/office/officeart/2016/7/layout/RepeatingBendingProcessNew"/>
    <dgm:cxn modelId="{B5F5C543-253A-4FBF-9649-97EBC0E1256B}" type="presParOf" srcId="{CE9D4750-766C-4AAF-9A50-CA37A5016AA7}" destId="{BB192C63-6B77-4BF8-9F5C-CB51DDC88E91}" srcOrd="8" destOrd="0" presId="urn:microsoft.com/office/officeart/2016/7/layout/RepeatingBendingProcessNew"/>
    <dgm:cxn modelId="{20090672-9FA6-4488-935B-22AEED7E6BEC}" type="presParOf" srcId="{CE9D4750-766C-4AAF-9A50-CA37A5016AA7}" destId="{FD2B853B-4A08-4987-B43D-66E0EF37FB83}" srcOrd="9" destOrd="0" presId="urn:microsoft.com/office/officeart/2016/7/layout/RepeatingBendingProcessNew"/>
    <dgm:cxn modelId="{918C71A1-034A-4773-9C69-0C4CF4ED5CB9}" type="presParOf" srcId="{FD2B853B-4A08-4987-B43D-66E0EF37FB83}" destId="{1205E956-FF94-4894-AC25-DA8DCC21C5DE}" srcOrd="0" destOrd="0" presId="urn:microsoft.com/office/officeart/2016/7/layout/RepeatingBendingProcessNew"/>
    <dgm:cxn modelId="{76F01839-C02A-4D1E-BD0D-D0C5C7C059F2}" type="presParOf" srcId="{CE9D4750-766C-4AAF-9A50-CA37A5016AA7}" destId="{23B1CC88-A996-4ADB-A5CA-2A252EBBCD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99E61-6EA9-40C9-B9F8-A3589E9947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69A14A-2525-4E4F-AB23-9C6DDB1382A4}">
      <dgm:prSet/>
      <dgm:spPr/>
      <dgm:t>
        <a:bodyPr/>
        <a:lstStyle/>
        <a:p>
          <a:pPr>
            <a:defRPr cap="all"/>
          </a:pPr>
          <a:r>
            <a:rPr lang="en-US"/>
            <a:t>Thanks for listening</a:t>
          </a:r>
        </a:p>
      </dgm:t>
    </dgm:pt>
    <dgm:pt modelId="{2E88A67C-7187-4CE3-96BD-CBE417D816BB}" type="parTrans" cxnId="{DFDD3F43-9B4C-46E4-A677-1338A820AED3}">
      <dgm:prSet/>
      <dgm:spPr/>
      <dgm:t>
        <a:bodyPr/>
        <a:lstStyle/>
        <a:p>
          <a:endParaRPr lang="en-US"/>
        </a:p>
      </dgm:t>
    </dgm:pt>
    <dgm:pt modelId="{1F5FEF5E-CD5A-4AA9-ADC9-3B46C76A596C}" type="sibTrans" cxnId="{DFDD3F43-9B4C-46E4-A677-1338A820AED3}">
      <dgm:prSet/>
      <dgm:spPr/>
      <dgm:t>
        <a:bodyPr/>
        <a:lstStyle/>
        <a:p>
          <a:endParaRPr lang="en-US"/>
        </a:p>
      </dgm:t>
    </dgm:pt>
    <dgm:pt modelId="{A80C09FC-30F6-41E2-9A93-979C38CAB5BC}">
      <dgm:prSet/>
      <dgm:spPr/>
      <dgm:t>
        <a:bodyPr/>
        <a:lstStyle/>
        <a:p>
          <a:pPr>
            <a:defRPr cap="all"/>
          </a:pPr>
          <a:r>
            <a:rPr lang="en-US"/>
            <a:t>If there’s any question, please let me know</a:t>
          </a:r>
        </a:p>
      </dgm:t>
    </dgm:pt>
    <dgm:pt modelId="{B6A4AD5A-E1EB-4871-AEC6-F01CDF9A177D}" type="parTrans" cxnId="{972B5D9F-AC2A-43F8-ACB6-48ECE04C820E}">
      <dgm:prSet/>
      <dgm:spPr/>
      <dgm:t>
        <a:bodyPr/>
        <a:lstStyle/>
        <a:p>
          <a:endParaRPr lang="en-US"/>
        </a:p>
      </dgm:t>
    </dgm:pt>
    <dgm:pt modelId="{71A76E7C-0948-42CD-9CE0-76F64191C229}" type="sibTrans" cxnId="{972B5D9F-AC2A-43F8-ACB6-48ECE04C820E}">
      <dgm:prSet/>
      <dgm:spPr/>
      <dgm:t>
        <a:bodyPr/>
        <a:lstStyle/>
        <a:p>
          <a:endParaRPr lang="en-US"/>
        </a:p>
      </dgm:t>
    </dgm:pt>
    <dgm:pt modelId="{116E1105-B867-4515-8215-50D5AD6DB750}">
      <dgm:prSet/>
      <dgm:spPr/>
      <dgm:t>
        <a:bodyPr/>
        <a:lstStyle/>
        <a:p>
          <a:pPr>
            <a:defRPr cap="all"/>
          </a:pPr>
          <a:r>
            <a:rPr lang="en-US"/>
            <a:t>If I can’t answer in short period of time, please leave a hint so I can understand how to connect individually. </a:t>
          </a:r>
        </a:p>
      </dgm:t>
    </dgm:pt>
    <dgm:pt modelId="{3E7E2710-FE9C-426F-A2E8-0D9F7EA62FE8}" type="parTrans" cxnId="{4CD48586-29F8-47C0-A1DE-2F47C34470AC}">
      <dgm:prSet/>
      <dgm:spPr/>
      <dgm:t>
        <a:bodyPr/>
        <a:lstStyle/>
        <a:p>
          <a:endParaRPr lang="en-US"/>
        </a:p>
      </dgm:t>
    </dgm:pt>
    <dgm:pt modelId="{998DFECF-28BD-4EB9-B21F-493EE626417F}" type="sibTrans" cxnId="{4CD48586-29F8-47C0-A1DE-2F47C34470AC}">
      <dgm:prSet/>
      <dgm:spPr/>
      <dgm:t>
        <a:bodyPr/>
        <a:lstStyle/>
        <a:p>
          <a:endParaRPr lang="en-US"/>
        </a:p>
      </dgm:t>
    </dgm:pt>
    <dgm:pt modelId="{E85E9140-173F-463D-B27F-C69E3B4DC1CA}" type="pres">
      <dgm:prSet presAssocID="{54099E61-6EA9-40C9-B9F8-A3589E994783}" presName="root" presStyleCnt="0">
        <dgm:presLayoutVars>
          <dgm:dir/>
          <dgm:resizeHandles val="exact"/>
        </dgm:presLayoutVars>
      </dgm:prSet>
      <dgm:spPr/>
    </dgm:pt>
    <dgm:pt modelId="{A4F4A53C-F67E-493E-A3F7-E8A2FEF1648D}" type="pres">
      <dgm:prSet presAssocID="{6269A14A-2525-4E4F-AB23-9C6DDB1382A4}" presName="compNode" presStyleCnt="0"/>
      <dgm:spPr/>
    </dgm:pt>
    <dgm:pt modelId="{8D406049-8A8E-4B22-B343-9ACF6FAC0E03}" type="pres">
      <dgm:prSet presAssocID="{6269A14A-2525-4E4F-AB23-9C6DDB1382A4}" presName="iconBgRect" presStyleLbl="bgShp" presStyleIdx="0" presStyleCnt="3"/>
      <dgm:spPr/>
    </dgm:pt>
    <dgm:pt modelId="{DF3D4E58-E507-44C8-94BF-C8CE9DD00668}" type="pres">
      <dgm:prSet presAssocID="{6269A14A-2525-4E4F-AB23-9C6DDB1382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F58E6DE-88D6-484D-96D4-20205065798C}" type="pres">
      <dgm:prSet presAssocID="{6269A14A-2525-4E4F-AB23-9C6DDB1382A4}" presName="spaceRect" presStyleCnt="0"/>
      <dgm:spPr/>
    </dgm:pt>
    <dgm:pt modelId="{F1E1E894-D8D8-40FE-9118-4EC989685A29}" type="pres">
      <dgm:prSet presAssocID="{6269A14A-2525-4E4F-AB23-9C6DDB1382A4}" presName="textRect" presStyleLbl="revTx" presStyleIdx="0" presStyleCnt="3">
        <dgm:presLayoutVars>
          <dgm:chMax val="1"/>
          <dgm:chPref val="1"/>
        </dgm:presLayoutVars>
      </dgm:prSet>
      <dgm:spPr/>
    </dgm:pt>
    <dgm:pt modelId="{DBFA91B9-76C3-4DC6-939A-9C9B835B3A65}" type="pres">
      <dgm:prSet presAssocID="{1F5FEF5E-CD5A-4AA9-ADC9-3B46C76A596C}" presName="sibTrans" presStyleCnt="0"/>
      <dgm:spPr/>
    </dgm:pt>
    <dgm:pt modelId="{0CE79D30-5E08-40FD-AF58-B3A509F85BFD}" type="pres">
      <dgm:prSet presAssocID="{A80C09FC-30F6-41E2-9A93-979C38CAB5BC}" presName="compNode" presStyleCnt="0"/>
      <dgm:spPr/>
    </dgm:pt>
    <dgm:pt modelId="{E25D46DA-3CCC-4690-B645-92B8158A50C4}" type="pres">
      <dgm:prSet presAssocID="{A80C09FC-30F6-41E2-9A93-979C38CAB5BC}" presName="iconBgRect" presStyleLbl="bgShp" presStyleIdx="1" presStyleCnt="3"/>
      <dgm:spPr/>
    </dgm:pt>
    <dgm:pt modelId="{0B17E7FA-8354-47B0-A95A-CF63A1D5B15B}" type="pres">
      <dgm:prSet presAssocID="{A80C09FC-30F6-41E2-9A93-979C38CAB5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D9F14BB6-3C09-4730-A854-E40D5CCE2E3F}" type="pres">
      <dgm:prSet presAssocID="{A80C09FC-30F6-41E2-9A93-979C38CAB5BC}" presName="spaceRect" presStyleCnt="0"/>
      <dgm:spPr/>
    </dgm:pt>
    <dgm:pt modelId="{B9710D55-CDA9-4389-85FA-CC53D2C7561E}" type="pres">
      <dgm:prSet presAssocID="{A80C09FC-30F6-41E2-9A93-979C38CAB5BC}" presName="textRect" presStyleLbl="revTx" presStyleIdx="1" presStyleCnt="3">
        <dgm:presLayoutVars>
          <dgm:chMax val="1"/>
          <dgm:chPref val="1"/>
        </dgm:presLayoutVars>
      </dgm:prSet>
      <dgm:spPr/>
    </dgm:pt>
    <dgm:pt modelId="{3B95438B-07A4-4BE0-A4EB-F6BB37005437}" type="pres">
      <dgm:prSet presAssocID="{71A76E7C-0948-42CD-9CE0-76F64191C229}" presName="sibTrans" presStyleCnt="0"/>
      <dgm:spPr/>
    </dgm:pt>
    <dgm:pt modelId="{A2C99F1B-0DEF-4D4C-8BA8-DC5740770408}" type="pres">
      <dgm:prSet presAssocID="{116E1105-B867-4515-8215-50D5AD6DB750}" presName="compNode" presStyleCnt="0"/>
      <dgm:spPr/>
    </dgm:pt>
    <dgm:pt modelId="{172B5539-CDB8-4AAF-88C5-F1BFC720604B}" type="pres">
      <dgm:prSet presAssocID="{116E1105-B867-4515-8215-50D5AD6DB750}" presName="iconBgRect" presStyleLbl="bgShp" presStyleIdx="2" presStyleCnt="3"/>
      <dgm:spPr/>
    </dgm:pt>
    <dgm:pt modelId="{0D59B028-73EB-40FA-B027-CFCC17247217}" type="pres">
      <dgm:prSet presAssocID="{116E1105-B867-4515-8215-50D5AD6DB7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問題"/>
        </a:ext>
      </dgm:extLst>
    </dgm:pt>
    <dgm:pt modelId="{12731DCF-81C5-4CE1-BCB2-D8E1B423A88F}" type="pres">
      <dgm:prSet presAssocID="{116E1105-B867-4515-8215-50D5AD6DB750}" presName="spaceRect" presStyleCnt="0"/>
      <dgm:spPr/>
    </dgm:pt>
    <dgm:pt modelId="{1F820FB1-E2D1-48FE-A645-D9EE27D1247E}" type="pres">
      <dgm:prSet presAssocID="{116E1105-B867-4515-8215-50D5AD6DB750}" presName="textRect" presStyleLbl="revTx" presStyleIdx="2" presStyleCnt="3">
        <dgm:presLayoutVars>
          <dgm:chMax val="1"/>
          <dgm:chPref val="1"/>
        </dgm:presLayoutVars>
      </dgm:prSet>
      <dgm:spPr/>
    </dgm:pt>
  </dgm:ptLst>
  <dgm:cxnLst>
    <dgm:cxn modelId="{35703126-11B2-4E59-AB8C-E6E9B128E900}" type="presOf" srcId="{A80C09FC-30F6-41E2-9A93-979C38CAB5BC}" destId="{B9710D55-CDA9-4389-85FA-CC53D2C7561E}" srcOrd="0" destOrd="0" presId="urn:microsoft.com/office/officeart/2018/5/layout/IconCircleLabelList"/>
    <dgm:cxn modelId="{DFDD3F43-9B4C-46E4-A677-1338A820AED3}" srcId="{54099E61-6EA9-40C9-B9F8-A3589E994783}" destId="{6269A14A-2525-4E4F-AB23-9C6DDB1382A4}" srcOrd="0" destOrd="0" parTransId="{2E88A67C-7187-4CE3-96BD-CBE417D816BB}" sibTransId="{1F5FEF5E-CD5A-4AA9-ADC9-3B46C76A596C}"/>
    <dgm:cxn modelId="{AB0AA97A-21CA-424F-86FF-A4B285C304B4}" type="presOf" srcId="{54099E61-6EA9-40C9-B9F8-A3589E994783}" destId="{E85E9140-173F-463D-B27F-C69E3B4DC1CA}" srcOrd="0" destOrd="0" presId="urn:microsoft.com/office/officeart/2018/5/layout/IconCircleLabelList"/>
    <dgm:cxn modelId="{2E0D9E84-5744-421B-864F-0E3BD589CD76}" type="presOf" srcId="{116E1105-B867-4515-8215-50D5AD6DB750}" destId="{1F820FB1-E2D1-48FE-A645-D9EE27D1247E}" srcOrd="0" destOrd="0" presId="urn:microsoft.com/office/officeart/2018/5/layout/IconCircleLabelList"/>
    <dgm:cxn modelId="{4CD48586-29F8-47C0-A1DE-2F47C34470AC}" srcId="{54099E61-6EA9-40C9-B9F8-A3589E994783}" destId="{116E1105-B867-4515-8215-50D5AD6DB750}" srcOrd="2" destOrd="0" parTransId="{3E7E2710-FE9C-426F-A2E8-0D9F7EA62FE8}" sibTransId="{998DFECF-28BD-4EB9-B21F-493EE626417F}"/>
    <dgm:cxn modelId="{972B5D9F-AC2A-43F8-ACB6-48ECE04C820E}" srcId="{54099E61-6EA9-40C9-B9F8-A3589E994783}" destId="{A80C09FC-30F6-41E2-9A93-979C38CAB5BC}" srcOrd="1" destOrd="0" parTransId="{B6A4AD5A-E1EB-4871-AEC6-F01CDF9A177D}" sibTransId="{71A76E7C-0948-42CD-9CE0-76F64191C229}"/>
    <dgm:cxn modelId="{C5D88AD5-5B8B-4283-9609-D43208A7E418}" type="presOf" srcId="{6269A14A-2525-4E4F-AB23-9C6DDB1382A4}" destId="{F1E1E894-D8D8-40FE-9118-4EC989685A29}" srcOrd="0" destOrd="0" presId="urn:microsoft.com/office/officeart/2018/5/layout/IconCircleLabelList"/>
    <dgm:cxn modelId="{E429BFFA-2ECD-4CDE-8683-BAC5778C1363}" type="presParOf" srcId="{E85E9140-173F-463D-B27F-C69E3B4DC1CA}" destId="{A4F4A53C-F67E-493E-A3F7-E8A2FEF1648D}" srcOrd="0" destOrd="0" presId="urn:microsoft.com/office/officeart/2018/5/layout/IconCircleLabelList"/>
    <dgm:cxn modelId="{8F3F7E62-5BDE-4E24-ACC0-F696E02032D2}" type="presParOf" srcId="{A4F4A53C-F67E-493E-A3F7-E8A2FEF1648D}" destId="{8D406049-8A8E-4B22-B343-9ACF6FAC0E03}" srcOrd="0" destOrd="0" presId="urn:microsoft.com/office/officeart/2018/5/layout/IconCircleLabelList"/>
    <dgm:cxn modelId="{6E31A179-CF39-4D8D-824D-66939B8C4AB4}" type="presParOf" srcId="{A4F4A53C-F67E-493E-A3F7-E8A2FEF1648D}" destId="{DF3D4E58-E507-44C8-94BF-C8CE9DD00668}" srcOrd="1" destOrd="0" presId="urn:microsoft.com/office/officeart/2018/5/layout/IconCircleLabelList"/>
    <dgm:cxn modelId="{704A3F1A-85C3-4AC3-9A2F-DDCB8A135775}" type="presParOf" srcId="{A4F4A53C-F67E-493E-A3F7-E8A2FEF1648D}" destId="{1F58E6DE-88D6-484D-96D4-20205065798C}" srcOrd="2" destOrd="0" presId="urn:microsoft.com/office/officeart/2018/5/layout/IconCircleLabelList"/>
    <dgm:cxn modelId="{FD17B6B6-4C4F-40A5-82F4-64666544D992}" type="presParOf" srcId="{A4F4A53C-F67E-493E-A3F7-E8A2FEF1648D}" destId="{F1E1E894-D8D8-40FE-9118-4EC989685A29}" srcOrd="3" destOrd="0" presId="urn:microsoft.com/office/officeart/2018/5/layout/IconCircleLabelList"/>
    <dgm:cxn modelId="{F72D7302-BFF0-4EB5-B9BF-A8040DA92F1C}" type="presParOf" srcId="{E85E9140-173F-463D-B27F-C69E3B4DC1CA}" destId="{DBFA91B9-76C3-4DC6-939A-9C9B835B3A65}" srcOrd="1" destOrd="0" presId="urn:microsoft.com/office/officeart/2018/5/layout/IconCircleLabelList"/>
    <dgm:cxn modelId="{63C27026-A4DA-4FC3-A77F-FBCA71063F5A}" type="presParOf" srcId="{E85E9140-173F-463D-B27F-C69E3B4DC1CA}" destId="{0CE79D30-5E08-40FD-AF58-B3A509F85BFD}" srcOrd="2" destOrd="0" presId="urn:microsoft.com/office/officeart/2018/5/layout/IconCircleLabelList"/>
    <dgm:cxn modelId="{DE269F6A-6DC6-4FCD-908E-4FF046602F27}" type="presParOf" srcId="{0CE79D30-5E08-40FD-AF58-B3A509F85BFD}" destId="{E25D46DA-3CCC-4690-B645-92B8158A50C4}" srcOrd="0" destOrd="0" presId="urn:microsoft.com/office/officeart/2018/5/layout/IconCircleLabelList"/>
    <dgm:cxn modelId="{4CD0CF55-5EB9-43C7-988A-AEFB70666762}" type="presParOf" srcId="{0CE79D30-5E08-40FD-AF58-B3A509F85BFD}" destId="{0B17E7FA-8354-47B0-A95A-CF63A1D5B15B}" srcOrd="1" destOrd="0" presId="urn:microsoft.com/office/officeart/2018/5/layout/IconCircleLabelList"/>
    <dgm:cxn modelId="{53854D28-540B-421E-85E4-D205C331B3C8}" type="presParOf" srcId="{0CE79D30-5E08-40FD-AF58-B3A509F85BFD}" destId="{D9F14BB6-3C09-4730-A854-E40D5CCE2E3F}" srcOrd="2" destOrd="0" presId="urn:microsoft.com/office/officeart/2018/5/layout/IconCircleLabelList"/>
    <dgm:cxn modelId="{A454FA9B-6AC8-499A-9590-78F8604F83B6}" type="presParOf" srcId="{0CE79D30-5E08-40FD-AF58-B3A509F85BFD}" destId="{B9710D55-CDA9-4389-85FA-CC53D2C7561E}" srcOrd="3" destOrd="0" presId="urn:microsoft.com/office/officeart/2018/5/layout/IconCircleLabelList"/>
    <dgm:cxn modelId="{73F072BC-0D72-4069-A343-12D71E281B85}" type="presParOf" srcId="{E85E9140-173F-463D-B27F-C69E3B4DC1CA}" destId="{3B95438B-07A4-4BE0-A4EB-F6BB37005437}" srcOrd="3" destOrd="0" presId="urn:microsoft.com/office/officeart/2018/5/layout/IconCircleLabelList"/>
    <dgm:cxn modelId="{C969E5E8-63E3-43A7-B3AE-EBBC05281A40}" type="presParOf" srcId="{E85E9140-173F-463D-B27F-C69E3B4DC1CA}" destId="{A2C99F1B-0DEF-4D4C-8BA8-DC5740770408}" srcOrd="4" destOrd="0" presId="urn:microsoft.com/office/officeart/2018/5/layout/IconCircleLabelList"/>
    <dgm:cxn modelId="{C0B7DF5A-D38D-4C44-A044-BA846F5B8414}" type="presParOf" srcId="{A2C99F1B-0DEF-4D4C-8BA8-DC5740770408}" destId="{172B5539-CDB8-4AAF-88C5-F1BFC720604B}" srcOrd="0" destOrd="0" presId="urn:microsoft.com/office/officeart/2018/5/layout/IconCircleLabelList"/>
    <dgm:cxn modelId="{35A0B6D8-6845-4B4A-B1BD-276A61F4C890}" type="presParOf" srcId="{A2C99F1B-0DEF-4D4C-8BA8-DC5740770408}" destId="{0D59B028-73EB-40FA-B027-CFCC17247217}" srcOrd="1" destOrd="0" presId="urn:microsoft.com/office/officeart/2018/5/layout/IconCircleLabelList"/>
    <dgm:cxn modelId="{FA9D1273-6FB9-4281-A6EF-3ABF21534B79}" type="presParOf" srcId="{A2C99F1B-0DEF-4D4C-8BA8-DC5740770408}" destId="{12731DCF-81C5-4CE1-BCB2-D8E1B423A88F}" srcOrd="2" destOrd="0" presId="urn:microsoft.com/office/officeart/2018/5/layout/IconCircleLabelList"/>
    <dgm:cxn modelId="{049F4FE9-6F65-48E3-B67D-974A8ABB9ED9}" type="presParOf" srcId="{A2C99F1B-0DEF-4D4C-8BA8-DC5740770408}" destId="{1F820FB1-E2D1-48FE-A645-D9EE27D124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B727-77A6-4CC2-AB36-000FBE705304}">
      <dsp:nvSpPr>
        <dsp:cNvPr id="0" name=""/>
        <dsp:cNvSpPr/>
      </dsp:nvSpPr>
      <dsp:spPr>
        <a:xfrm>
          <a:off x="2614981" y="709129"/>
          <a:ext cx="514320" cy="91440"/>
        </a:xfrm>
        <a:custGeom>
          <a:avLst/>
          <a:gdLst/>
          <a:ahLst/>
          <a:cxnLst/>
          <a:rect l="0" t="0" r="0" b="0"/>
          <a:pathLst>
            <a:path>
              <a:moveTo>
                <a:pt x="0" y="45720"/>
              </a:moveTo>
              <a:lnTo>
                <a:pt x="51432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518" y="751961"/>
        <a:ext cx="27246" cy="5775"/>
      </dsp:txXfrm>
    </dsp:sp>
    <dsp:sp modelId="{DB690B9B-032E-4C2D-B5A3-D07905AE2240}">
      <dsp:nvSpPr>
        <dsp:cNvPr id="0" name=""/>
        <dsp:cNvSpPr/>
      </dsp:nvSpPr>
      <dsp:spPr>
        <a:xfrm>
          <a:off x="105624" y="1502"/>
          <a:ext cx="2511156" cy="15066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1. A clear statement of the business task </a:t>
          </a:r>
        </a:p>
      </dsp:txBody>
      <dsp:txXfrm>
        <a:off x="105624" y="1502"/>
        <a:ext cx="2511156" cy="1506693"/>
      </dsp:txXfrm>
    </dsp:sp>
    <dsp:sp modelId="{CC71B7E5-0426-49DF-8328-E8EE08BE682B}">
      <dsp:nvSpPr>
        <dsp:cNvPr id="0" name=""/>
        <dsp:cNvSpPr/>
      </dsp:nvSpPr>
      <dsp:spPr>
        <a:xfrm>
          <a:off x="1361202" y="1506396"/>
          <a:ext cx="3056077" cy="546965"/>
        </a:xfrm>
        <a:custGeom>
          <a:avLst/>
          <a:gdLst/>
          <a:ahLst/>
          <a:cxnLst/>
          <a:rect l="0" t="0" r="0" b="0"/>
          <a:pathLst>
            <a:path>
              <a:moveTo>
                <a:pt x="3056077" y="0"/>
              </a:moveTo>
              <a:lnTo>
                <a:pt x="3056077" y="290582"/>
              </a:lnTo>
              <a:lnTo>
                <a:pt x="0" y="290582"/>
              </a:lnTo>
              <a:lnTo>
                <a:pt x="0" y="546965"/>
              </a:lnTo>
            </a:path>
          </a:pathLst>
        </a:custGeom>
        <a:noFill/>
        <a:ln w="12700" cap="flat" cmpd="sng" algn="ctr">
          <a:solidFill>
            <a:schemeClr val="accent5">
              <a:hueOff val="-3038037"/>
              <a:satOff val="-207"/>
              <a:lumOff val="4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1487" y="1776991"/>
        <a:ext cx="155508" cy="5775"/>
      </dsp:txXfrm>
    </dsp:sp>
    <dsp:sp modelId="{D2695415-87B3-4A73-AC95-789DFFDFC4EC}">
      <dsp:nvSpPr>
        <dsp:cNvPr id="0" name=""/>
        <dsp:cNvSpPr/>
      </dsp:nvSpPr>
      <dsp:spPr>
        <a:xfrm>
          <a:off x="3161701" y="1502"/>
          <a:ext cx="2511156" cy="1506693"/>
        </a:xfrm>
        <a:prstGeom prst="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2. A description of all data sources used </a:t>
          </a:r>
        </a:p>
      </dsp:txBody>
      <dsp:txXfrm>
        <a:off x="3161701" y="1502"/>
        <a:ext cx="2511156" cy="1506693"/>
      </dsp:txXfrm>
    </dsp:sp>
    <dsp:sp modelId="{87B68683-8656-4C52-B5D8-8F225D13EDB1}">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12700" cap="flat" cmpd="sng" algn="ctr">
          <a:solidFill>
            <a:schemeClr val="accent5">
              <a:hueOff val="-6076075"/>
              <a:satOff val="-413"/>
              <a:lumOff val="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8A8D615-2696-400F-8203-0B1EFC92E853}">
      <dsp:nvSpPr>
        <dsp:cNvPr id="0" name=""/>
        <dsp:cNvSpPr/>
      </dsp:nvSpPr>
      <dsp:spPr>
        <a:xfrm>
          <a:off x="105624" y="2085762"/>
          <a:ext cx="2511156" cy="1506693"/>
        </a:xfrm>
        <a:prstGeom prst="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3. Documentation of any cleaning or manipulation of data </a:t>
          </a:r>
        </a:p>
      </dsp:txBody>
      <dsp:txXfrm>
        <a:off x="105624" y="2085762"/>
        <a:ext cx="2511156" cy="1506693"/>
      </dsp:txXfrm>
    </dsp:sp>
    <dsp:sp modelId="{DA45CA35-409C-4E07-A290-A76329E1A77F}">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9114112"/>
              <a:satOff val="-620"/>
              <a:lumOff val="1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1AC5F153-AD69-423A-9CA9-2B5913B2AFE6}">
      <dsp:nvSpPr>
        <dsp:cNvPr id="0" name=""/>
        <dsp:cNvSpPr/>
      </dsp:nvSpPr>
      <dsp:spPr>
        <a:xfrm>
          <a:off x="3194346" y="2085762"/>
          <a:ext cx="2511156" cy="1506693"/>
        </a:xfrm>
        <a:prstGeom prst="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4. A summary of my analysis </a:t>
          </a:r>
        </a:p>
      </dsp:txBody>
      <dsp:txXfrm>
        <a:off x="3194346" y="2085762"/>
        <a:ext cx="2511156" cy="1506693"/>
      </dsp:txXfrm>
    </dsp:sp>
    <dsp:sp modelId="{FD2B853B-4A08-4987-B43D-66E0EF37FB83}">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BB192C63-6B77-4BF8-9F5C-CB51DDC88E91}">
      <dsp:nvSpPr>
        <dsp:cNvPr id="0" name=""/>
        <dsp:cNvSpPr/>
      </dsp:nvSpPr>
      <dsp:spPr>
        <a:xfrm>
          <a:off x="105624" y="4170022"/>
          <a:ext cx="2511156" cy="1506693"/>
        </a:xfrm>
        <a:prstGeom prst="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5. Supporting visualizations and key findings </a:t>
          </a:r>
        </a:p>
      </dsp:txBody>
      <dsp:txXfrm>
        <a:off x="105624" y="4170022"/>
        <a:ext cx="2511156" cy="1506693"/>
      </dsp:txXfrm>
    </dsp:sp>
    <dsp:sp modelId="{23B1CC88-A996-4ADB-A5CA-2A252EBBCD4C}">
      <dsp:nvSpPr>
        <dsp:cNvPr id="0" name=""/>
        <dsp:cNvSpPr/>
      </dsp:nvSpPr>
      <dsp:spPr>
        <a:xfrm>
          <a:off x="3194346" y="4170022"/>
          <a:ext cx="2511156" cy="150669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6. My top three recommendations based on analysis</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6049-8A8E-4B22-B343-9ACF6FAC0E03}">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D4E58-E507-44C8-94BF-C8CE9DD0066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E1E894-D8D8-40FE-9118-4EC989685A29}">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Thanks for listening</a:t>
          </a:r>
        </a:p>
      </dsp:txBody>
      <dsp:txXfrm>
        <a:off x="93445" y="3018902"/>
        <a:ext cx="3206250" cy="720000"/>
      </dsp:txXfrm>
    </dsp:sp>
    <dsp:sp modelId="{E25D46DA-3CCC-4690-B645-92B8158A50C4}">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7E7FA-8354-47B0-A95A-CF63A1D5B15B}">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10D55-CDA9-4389-85FA-CC53D2C7561E}">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there’s any question, please let me know</a:t>
          </a:r>
        </a:p>
      </dsp:txBody>
      <dsp:txXfrm>
        <a:off x="3860789" y="3018902"/>
        <a:ext cx="3206250" cy="720000"/>
      </dsp:txXfrm>
    </dsp:sp>
    <dsp:sp modelId="{172B5539-CDB8-4AAF-88C5-F1BFC720604B}">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9B028-73EB-40FA-B027-CFCC1724721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20FB1-E2D1-48FE-A645-D9EE27D1247E}">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I can’t answer in short period of time, please leave a hint so I can understand how to connect individually. </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5AD11-EA77-4B9E-BB80-86C404D5CDFF}" type="datetimeFigureOut">
              <a:rPr lang="zh-TW" altLang="en-US" smtClean="0"/>
              <a:t>2024/2/16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CD8A4-8F2D-4EF3-BAF0-DB264CE395B6}" type="slidenum">
              <a:rPr lang="zh-TW" altLang="en-US" smtClean="0"/>
              <a:t>‹#›</a:t>
            </a:fld>
            <a:endParaRPr lang="zh-TW" altLang="en-US"/>
          </a:p>
        </p:txBody>
      </p:sp>
    </p:spTree>
    <p:extLst>
      <p:ext uri="{BB962C8B-B14F-4D97-AF65-F5344CB8AC3E}">
        <p14:creationId xmlns:p14="http://schemas.microsoft.com/office/powerpoint/2010/main" val="32622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45CD8A4-8F2D-4EF3-BAF0-DB264CE395B6}" type="slidenum">
              <a:rPr lang="zh-TW" altLang="en-US" smtClean="0"/>
              <a:t>15</a:t>
            </a:fld>
            <a:endParaRPr lang="zh-TW" altLang="en-US"/>
          </a:p>
        </p:txBody>
      </p:sp>
    </p:spTree>
    <p:extLst>
      <p:ext uri="{BB962C8B-B14F-4D97-AF65-F5344CB8AC3E}">
        <p14:creationId xmlns:p14="http://schemas.microsoft.com/office/powerpoint/2010/main" val="241805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16</a:t>
            </a:fld>
            <a:endParaRPr lang="zh-TW" altLang="en-US"/>
          </a:p>
        </p:txBody>
      </p:sp>
    </p:spTree>
    <p:extLst>
      <p:ext uri="{BB962C8B-B14F-4D97-AF65-F5344CB8AC3E}">
        <p14:creationId xmlns:p14="http://schemas.microsoft.com/office/powerpoint/2010/main" val="312497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3901F-57F3-E07E-58DE-134556EA951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E55EBC-4A21-6DDC-6116-32B0ECF6A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EBDD168-D78C-E647-CF00-A524103D36A7}"/>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4ED1CF71-8927-250A-B401-B27801CF6EB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A751EF-68AA-3137-5CAE-9406FBE04969}"/>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0499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39EF1-5727-1272-0996-3B9D721D5E8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D2FBBEC-D8A1-D379-F61C-F591B90E1C4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D584C2-41FD-79D2-A804-1C2C4AA1A483}"/>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FAB774C6-D3DD-49F9-B1DD-FE751159058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4D3F64-C552-131F-E406-56419DE7C47D}"/>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408135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39C3B1A-95F7-E539-A191-4556272ABE8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A00BD6B-EE62-0DCD-7823-98E5C096C6E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1E2056-297B-0EFB-8A04-4428F3BCD503}"/>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98E96BB0-2983-ADD5-FDCD-AF16F2D55D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141F982-4AE8-687C-867D-FE6DD78588C0}"/>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61589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49F5-B90A-D8BD-7B7B-81946315564E}"/>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EDA058-2149-6938-CDF1-DB892BFE9F25}"/>
              </a:ext>
            </a:extLst>
          </p:cNvPr>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0D6C503-6804-D2B3-A719-E69C18E2115E}"/>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2B5752F9-77D6-0546-BF19-A2AC241628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694FE-6F91-C4B7-B199-F222C646ECC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23506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5AE820-8EBC-B992-DCF5-D5333DE31F1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26B244-EFA4-37EB-11D1-4CB822D2F0B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FA262E-C99C-E742-477F-3EAAD1BD3805}"/>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CF80251E-722E-A559-364A-05F13D739D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288189-9108-20FE-1FA3-0C8C6F568B7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3173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ECF3D-4396-7D4B-A8B2-CEEF67DFFF7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A0DC2E6-8208-AC88-C010-B4182AC93C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10B0085-95CE-43C2-1C21-2C4B9C69B494}"/>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C79458D1-6ABD-AA73-E18D-71914A284D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585FD-9033-6A8B-BB4A-1437E493F64C}"/>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4167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34962-A6FD-1F61-06F4-A65C31BDA5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D4956C9-312D-F013-0F14-1BD19323E23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80453C3-CBE1-E79A-7773-091122F8C10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0967F6-3D72-4501-27F1-0B072D4F3B9B}"/>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6" name="頁尾版面配置區 5">
            <a:extLst>
              <a:ext uri="{FF2B5EF4-FFF2-40B4-BE49-F238E27FC236}">
                <a16:creationId xmlns:a16="http://schemas.microsoft.com/office/drawing/2014/main" id="{292E4234-EF9D-E202-0BA6-D94DAA3892C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BC2ECC1-DE44-37B3-DD54-9E13D2F08D8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90403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853546-4DA5-4216-F591-70EAD53AA6E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2FF8557-E15F-0972-C58D-81A036B35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BB532A8-4D4F-A8BE-E918-2E7A28C677C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E775AE-6B37-CE88-D34F-EDB664243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B1A0BBE-44D6-659C-546F-6F255C68CF1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B5863B9-7051-CD94-8CA2-9B0B9F22B22E}"/>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8" name="頁尾版面配置區 7">
            <a:extLst>
              <a:ext uri="{FF2B5EF4-FFF2-40B4-BE49-F238E27FC236}">
                <a16:creationId xmlns:a16="http://schemas.microsoft.com/office/drawing/2014/main" id="{15EC6453-9A44-3C9A-4986-3BC32F18234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E868A11-5221-3553-8C41-455D6041418A}"/>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1167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A66C4E-2E4F-B0F7-D381-E3788C4E9B9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7468352-9B13-BDB3-86DB-C9BD45799A66}"/>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4" name="頁尾版面配置區 3">
            <a:extLst>
              <a:ext uri="{FF2B5EF4-FFF2-40B4-BE49-F238E27FC236}">
                <a16:creationId xmlns:a16="http://schemas.microsoft.com/office/drawing/2014/main" id="{0434B08F-48A2-F768-D74A-857EF13BD18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F2E574-E005-3E88-8249-8F18FC60F161}"/>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61033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F55E060-87E1-DE5F-7512-F860E68B3B83}"/>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3" name="頁尾版面配置區 2">
            <a:extLst>
              <a:ext uri="{FF2B5EF4-FFF2-40B4-BE49-F238E27FC236}">
                <a16:creationId xmlns:a16="http://schemas.microsoft.com/office/drawing/2014/main" id="{AECD6BDC-F524-69FF-FED6-667C4824B11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E9582FD-9F54-1D94-BD33-4FD8CA75B38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6811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0DDC2E-A6B4-5EFD-1446-F3D1A8979D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CE2164F-6EBC-2820-0F2A-5C9F81FC8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42F2BC-CF13-5C8F-1FB9-AA50B376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8F206BE-BEE8-0508-4FB4-2BEF1FD0231C}"/>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6" name="頁尾版面配置區 5">
            <a:extLst>
              <a:ext uri="{FF2B5EF4-FFF2-40B4-BE49-F238E27FC236}">
                <a16:creationId xmlns:a16="http://schemas.microsoft.com/office/drawing/2014/main" id="{78758B40-5D20-4AD3-167E-D440775EF45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879172C-4852-FC6B-984E-55844022819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067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D3361-A94D-D168-86D2-094D5B06211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FECA00D-374D-9990-FCD6-6AB382AA0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a:extLst>
              <a:ext uri="{FF2B5EF4-FFF2-40B4-BE49-F238E27FC236}">
                <a16:creationId xmlns:a16="http://schemas.microsoft.com/office/drawing/2014/main" id="{4D605405-05FA-D6D5-6B42-6E23CA7E6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061980C-A53B-43A1-85C5-A37BFC1BD8DA}"/>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6" name="頁尾版面配置區 5">
            <a:extLst>
              <a:ext uri="{FF2B5EF4-FFF2-40B4-BE49-F238E27FC236}">
                <a16:creationId xmlns:a16="http://schemas.microsoft.com/office/drawing/2014/main" id="{F94AFDA8-14C4-BBFD-98F8-88A8A25CE51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7DF52A-462D-8B0F-2E6E-E32E83A39F7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50094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C504B2-3920-4CF9-0844-5CE16B90C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228D80A-5F2E-0A61-3F9A-3AC81C814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0EB0A2-1055-49F8-CE70-501200D01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7FA826B9-AC93-B5C1-FDE9-3798EC40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CFA5254-66A1-B867-D242-0739B0DB8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4528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7482C6B6-C416-4900-400E-5174CE389EE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altLang="zh-TW" sz="6100" kern="1200">
                <a:solidFill>
                  <a:schemeClr val="tx1"/>
                </a:solidFill>
                <a:latin typeface="+mj-lt"/>
                <a:ea typeface="+mj-ea"/>
                <a:cs typeface="+mj-cs"/>
              </a:rPr>
              <a:t>How can a wellness technology company play it smart</a:t>
            </a:r>
          </a:p>
        </p:txBody>
      </p:sp>
      <p:sp>
        <p:nvSpPr>
          <p:cNvPr id="38" name="Rectangle 3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7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FBD01C-D033-4C6D-B0E3-94F8EB34EF90}"/>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FAA0714-F9F2-25CF-01C1-17674048C4B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altLang="zh-TW" sz="3600" kern="1200" dirty="0">
                <a:solidFill>
                  <a:schemeClr val="tx1"/>
                </a:solidFill>
                <a:latin typeface="Times New Roman" panose="02020603050405020304" pitchFamily="18" charset="0"/>
                <a:cs typeface="Times New Roman" panose="02020603050405020304" pitchFamily="18" charset="0"/>
              </a:rPr>
              <a:t>Analyze</a:t>
            </a:r>
          </a:p>
        </p:txBody>
      </p:sp>
      <p:sp>
        <p:nvSpPr>
          <p:cNvPr id="54"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ECCE53A2-DA82-96B7-31AA-EA7DE23E5A8F}"/>
              </a:ext>
            </a:extLst>
          </p:cNvPr>
          <p:cNvSpPr>
            <a:spLocks noGrp="1"/>
          </p:cNvSpPr>
          <p:nvPr>
            <p:ph type="body" idx="1"/>
          </p:nvPr>
        </p:nvSpPr>
        <p:spPr>
          <a:xfrm>
            <a:off x="645066" y="2031101"/>
            <a:ext cx="4282984" cy="3511943"/>
          </a:xfrm>
        </p:spPr>
        <p:txBody>
          <a:bodyPr vert="horz" lIns="91440" tIns="45720" rIns="91440" bIns="45720" rtlCol="0" anchor="ctr">
            <a:normAutofit/>
          </a:bodyPr>
          <a:lstStyle/>
          <a:p>
            <a:pPr marL="285750"/>
            <a:r>
              <a:rPr lang="en-US" altLang="zh-TW" sz="1800" dirty="0">
                <a:latin typeface="Times New Roman" panose="02020603050405020304" pitchFamily="18" charset="0"/>
                <a:cs typeface="Times New Roman" panose="02020603050405020304" pitchFamily="18" charset="0"/>
              </a:rPr>
              <a:t>A summary of my analysis</a:t>
            </a:r>
          </a:p>
          <a:p>
            <a:endParaRPr lang="en-US" altLang="zh-TW" sz="1800" b="0" i="0" dirty="0">
              <a:effectLst/>
              <a:latin typeface="Times New Roman" panose="02020603050405020304" pitchFamily="18" charset="0"/>
              <a:cs typeface="Times New Roman" panose="02020603050405020304" pitchFamily="18" charset="0"/>
            </a:endParaRPr>
          </a:p>
          <a:p>
            <a:r>
              <a:rPr lang="en-US" altLang="zh-TW" sz="1800" b="0" i="0" dirty="0">
                <a:effectLst/>
                <a:latin typeface="Times New Roman" panose="02020603050405020304" pitchFamily="18" charset="0"/>
                <a:cs typeface="Times New Roman" panose="02020603050405020304" pitchFamily="18" charset="0"/>
              </a:rPr>
              <a:t>Correlation between the number of hours slept and the number of hours spent in bed. The data points are very close, and the correlation is equally strong. If users want to enhance their well-being, it is evident that the time spent in bed must be increased.</a:t>
            </a:r>
          </a:p>
        </p:txBody>
      </p:sp>
      <p:sp>
        <p:nvSpPr>
          <p:cNvPr id="56"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descr="一張含有 文字, 螢幕擷取畫面, 圖表, 數字 的圖片&#10;&#10;自動產生的描述">
            <a:extLst>
              <a:ext uri="{FF2B5EF4-FFF2-40B4-BE49-F238E27FC236}">
                <a16:creationId xmlns:a16="http://schemas.microsoft.com/office/drawing/2014/main" id="{B970AB41-1579-7042-92D0-ED108DC43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449" y="801062"/>
            <a:ext cx="5628018" cy="5023006"/>
          </a:xfrm>
          <a:prstGeom prst="rect">
            <a:avLst/>
          </a:prstGeom>
        </p:spPr>
      </p:pic>
    </p:spTree>
    <p:extLst>
      <p:ext uri="{BB962C8B-B14F-4D97-AF65-F5344CB8AC3E}">
        <p14:creationId xmlns:p14="http://schemas.microsoft.com/office/powerpoint/2010/main" val="239670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2EA6DC5-E21C-514E-0ABF-346F0216418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altLang="zh-TW" sz="5400" kern="1200">
                <a:solidFill>
                  <a:schemeClr val="tx1"/>
                </a:solidFill>
                <a:latin typeface="+mj-lt"/>
                <a:ea typeface="+mj-ea"/>
                <a:cs typeface="+mj-cs"/>
              </a:rPr>
              <a:t>Analyze</a:t>
            </a:r>
          </a:p>
        </p:txBody>
      </p:sp>
      <p:sp>
        <p:nvSpPr>
          <p:cNvPr id="4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95932" y="2807208"/>
            <a:ext cx="3964004" cy="3410712"/>
          </a:xfrm>
        </p:spPr>
        <p:txBody>
          <a:bodyPr vert="horz" lIns="91440" tIns="45720" rIns="91440" bIns="45720" rtlCol="0" anchor="t">
            <a:normAutofit/>
          </a:bodyPr>
          <a:lstStyle/>
          <a:p>
            <a:pPr marL="285750"/>
            <a:r>
              <a:rPr lang="en-US" altLang="zh-TW" sz="2200" dirty="0">
                <a:latin typeface="Times New Roman" panose="02020603050405020304" pitchFamily="18" charset="0"/>
                <a:cs typeface="Times New Roman" panose="02020603050405020304" pitchFamily="18" charset="0"/>
              </a:rPr>
              <a:t>A summary of my analysis</a:t>
            </a:r>
          </a:p>
          <a:p>
            <a:pPr marL="285750" indent="0">
              <a:buNone/>
            </a:pPr>
            <a:endParaRPr lang="en-US" altLang="zh-TW" sz="2200" dirty="0">
              <a:latin typeface="Times New Roman" panose="02020603050405020304" pitchFamily="18" charset="0"/>
              <a:cs typeface="Times New Roman" panose="02020603050405020304" pitchFamily="18" charset="0"/>
            </a:endParaRPr>
          </a:p>
          <a:p>
            <a:pPr marL="628650" indent="-342900"/>
            <a:r>
              <a:rPr lang="en-US" altLang="zh-TW" sz="2200" b="0" i="0" dirty="0">
                <a:effectLst/>
                <a:latin typeface="Times New Roman" panose="02020603050405020304" pitchFamily="18" charset="0"/>
                <a:cs typeface="Times New Roman" panose="02020603050405020304" pitchFamily="18" charset="0"/>
              </a:rPr>
              <a:t>While the average sedentary activity clearly dominates, it appears that there are no differences in activity levels based on the days of the week, regardless of the type of activity.</a:t>
            </a:r>
          </a:p>
        </p:txBody>
      </p:sp>
      <p:pic>
        <p:nvPicPr>
          <p:cNvPr id="9" name="圖片 8" descr="一張含有 文字, 螢幕擷取畫面, 平行, 行 的圖片&#10;&#10;自動產生的描述">
            <a:extLst>
              <a:ext uri="{FF2B5EF4-FFF2-40B4-BE49-F238E27FC236}">
                <a16:creationId xmlns:a16="http://schemas.microsoft.com/office/drawing/2014/main" id="{F1C4FD56-DE04-35CA-F0C9-0202FBB13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140" y="838178"/>
            <a:ext cx="8323928" cy="5181644"/>
          </a:xfrm>
          <a:prstGeom prst="rect">
            <a:avLst/>
          </a:prstGeom>
        </p:spPr>
      </p:pic>
    </p:spTree>
    <p:extLst>
      <p:ext uri="{BB962C8B-B14F-4D97-AF65-F5344CB8AC3E}">
        <p14:creationId xmlns:p14="http://schemas.microsoft.com/office/powerpoint/2010/main" val="423685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3C9E6A-F389-A269-9406-592F6A3FC3E0}"/>
            </a:ext>
          </a:extLst>
        </p:cNvPr>
        <p:cNvGrpSpPr/>
        <p:nvPr/>
      </p:nvGrpSpPr>
      <p:grpSpPr>
        <a:xfrm>
          <a:off x="0" y="0"/>
          <a:ext cx="0" cy="0"/>
          <a:chOff x="0" y="0"/>
          <a:chExt cx="0" cy="0"/>
        </a:xfrm>
      </p:grpSpPr>
      <p:sp useBgFill="1">
        <p:nvSpPr>
          <p:cNvPr id="46" name="Rectangle 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F066CD-1160-44F5-391A-B44128D96C03}"/>
              </a:ext>
            </a:extLst>
          </p:cNvPr>
          <p:cNvSpPr>
            <a:spLocks noGrp="1"/>
          </p:cNvSpPr>
          <p:nvPr>
            <p:ph type="title"/>
          </p:nvPr>
        </p:nvSpPr>
        <p:spPr>
          <a:xfrm>
            <a:off x="5894962" y="480224"/>
            <a:ext cx="5458838" cy="1325563"/>
          </a:xfrm>
        </p:spPr>
        <p:txBody>
          <a:bodyPr vert="horz" lIns="91440" tIns="45720" rIns="91440" bIns="45720" rtlCol="0" anchor="ctr">
            <a:normAutofit/>
          </a:bodyPr>
          <a:lstStyle/>
          <a:p>
            <a:r>
              <a:rPr lang="en-US" altLang="zh-TW" kern="1200">
                <a:solidFill>
                  <a:schemeClr val="tx1"/>
                </a:solidFill>
                <a:latin typeface="Times New Roman" panose="02020603050405020304" pitchFamily="18" charset="0"/>
                <a:cs typeface="Times New Roman" panose="02020603050405020304" pitchFamily="18" charset="0"/>
              </a:rPr>
              <a:t>Analyze</a:t>
            </a:r>
          </a:p>
        </p:txBody>
      </p:sp>
      <p:sp>
        <p:nvSpPr>
          <p:cNvPr id="48" name="Freeform: Shape 4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圖片 3" descr="一張含有 文字, 螢幕擷取畫面, 平行, 字型 的圖片&#10;&#10;自動產生的描述">
            <a:extLst>
              <a:ext uri="{FF2B5EF4-FFF2-40B4-BE49-F238E27FC236}">
                <a16:creationId xmlns:a16="http://schemas.microsoft.com/office/drawing/2014/main" id="{043AF18E-F184-7C0B-9DA8-3E457D9E6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790" y="0"/>
            <a:ext cx="3754754" cy="68580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文字版面配置區 2">
            <a:extLst>
              <a:ext uri="{FF2B5EF4-FFF2-40B4-BE49-F238E27FC236}">
                <a16:creationId xmlns:a16="http://schemas.microsoft.com/office/drawing/2014/main" id="{13980B4B-C8B7-A1A3-5680-DFA218832475}"/>
              </a:ext>
            </a:extLst>
          </p:cNvPr>
          <p:cNvSpPr>
            <a:spLocks noGrp="1"/>
          </p:cNvSpPr>
          <p:nvPr>
            <p:ph type="body" idx="1"/>
          </p:nvPr>
        </p:nvSpPr>
        <p:spPr>
          <a:xfrm>
            <a:off x="5486401" y="1985173"/>
            <a:ext cx="6609742" cy="4717705"/>
          </a:xfrm>
        </p:spPr>
        <p:txBody>
          <a:bodyPr vert="horz" lIns="91440" tIns="45720" rIns="91440" bIns="45720" rtlCol="0">
            <a:normAutofit/>
          </a:bodyPr>
          <a:lstStyle/>
          <a:p>
            <a:pPr marL="285750"/>
            <a:r>
              <a:rPr lang="en-US" altLang="zh-TW" dirty="0">
                <a:latin typeface="Times New Roman" panose="02020603050405020304" pitchFamily="18" charset="0"/>
                <a:cs typeface="Times New Roman" panose="02020603050405020304" pitchFamily="18" charset="0"/>
              </a:rPr>
              <a:t>A summary of my analysis</a:t>
            </a:r>
          </a:p>
          <a:p>
            <a:pPr marL="285750"/>
            <a:endParaRPr lang="en-US" altLang="zh-TW" dirty="0">
              <a:latin typeface="Times New Roman" panose="02020603050405020304" pitchFamily="18" charset="0"/>
              <a:cs typeface="Times New Roman" panose="02020603050405020304" pitchFamily="18" charset="0"/>
            </a:endParaRPr>
          </a:p>
          <a:p>
            <a:pPr marL="514350"/>
            <a:r>
              <a:rPr lang="en-US" altLang="zh-TW" dirty="0">
                <a:latin typeface="Times New Roman" panose="02020603050405020304" pitchFamily="18" charset="0"/>
                <a:cs typeface="Times New Roman" panose="02020603050405020304" pitchFamily="18" charset="0"/>
              </a:rPr>
              <a:t>T</a:t>
            </a:r>
            <a:r>
              <a:rPr lang="en-US" altLang="zh-TW" b="0" i="0" dirty="0">
                <a:effectLst/>
                <a:latin typeface="Times New Roman" panose="02020603050405020304" pitchFamily="18" charset="0"/>
                <a:cs typeface="Times New Roman" panose="02020603050405020304" pitchFamily="18" charset="0"/>
              </a:rPr>
              <a:t>he weekends and Wednesdays show a slight increase compared to the other days of the week, which could be explained by non-working days.</a:t>
            </a:r>
          </a:p>
        </p:txBody>
      </p:sp>
    </p:spTree>
    <p:extLst>
      <p:ext uri="{BB962C8B-B14F-4D97-AF65-F5344CB8AC3E}">
        <p14:creationId xmlns:p14="http://schemas.microsoft.com/office/powerpoint/2010/main" val="412889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2647882-B40A-0087-E356-20C0C4636AAA}"/>
              </a:ext>
            </a:extLst>
          </p:cNvPr>
          <p:cNvSpPr>
            <a:spLocks noGrp="1"/>
          </p:cNvSpPr>
          <p:nvPr>
            <p:ph type="title"/>
          </p:nvPr>
        </p:nvSpPr>
        <p:spPr>
          <a:xfrm>
            <a:off x="1178772" y="816428"/>
            <a:ext cx="854136" cy="634930"/>
          </a:xfrm>
        </p:spPr>
        <p:txBody>
          <a:bodyPr vert="horz" lIns="91440" tIns="45720" rIns="91440" bIns="45720" rtlCol="0" anchor="b">
            <a:normAutofit/>
          </a:bodyPr>
          <a:lstStyle/>
          <a:p>
            <a:r>
              <a:rPr lang="en-US" altLang="zh-TW" sz="3200" kern="1200">
                <a:solidFill>
                  <a:schemeClr val="tx1"/>
                </a:solidFill>
                <a:latin typeface="Times New Roman" panose="02020603050405020304" pitchFamily="18" charset="0"/>
                <a:cs typeface="Times New Roman" panose="02020603050405020304" pitchFamily="18" charset="0"/>
              </a:rPr>
              <a:t>Act</a:t>
            </a:r>
          </a:p>
        </p:txBody>
      </p:sp>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116297" y="2533476"/>
            <a:ext cx="3455821" cy="3447832"/>
          </a:xfrm>
        </p:spPr>
        <p:txBody>
          <a:bodyPr vert="horz" lIns="91440" tIns="45720" rIns="91440" bIns="45720" rtlCol="0" anchor="t">
            <a:normAutofit/>
          </a:bodyPr>
          <a:lstStyle/>
          <a:p>
            <a:pPr marL="0"/>
            <a:r>
              <a:rPr lang="en-US" altLang="zh-TW" sz="2000" dirty="0">
                <a:latin typeface="Times New Roman" panose="02020603050405020304" pitchFamily="18" charset="0"/>
                <a:cs typeface="Times New Roman" panose="02020603050405020304" pitchFamily="18" charset="0"/>
              </a:rPr>
              <a:t>A summary of my analysis</a:t>
            </a:r>
          </a:p>
          <a:p>
            <a:r>
              <a:rPr lang="en-US" altLang="zh-TW" sz="2000" dirty="0">
                <a:latin typeface="Times New Roman" panose="02020603050405020304" pitchFamily="18" charset="0"/>
                <a:cs typeface="Times New Roman" panose="02020603050405020304" pitchFamily="18" charset="0"/>
              </a:rPr>
              <a:t>M</a:t>
            </a:r>
            <a:r>
              <a:rPr lang="en-US" altLang="zh-TW" sz="2000" b="0" i="0" dirty="0">
                <a:effectLst/>
                <a:latin typeface="Times New Roman" panose="02020603050405020304" pitchFamily="18" charset="0"/>
                <a:cs typeface="Times New Roman" panose="02020603050405020304" pitchFamily="18" charset="0"/>
              </a:rPr>
              <a:t>ost active hours are after work from 5 to 7 PM, as well as the break hours starting from 12 PM.</a:t>
            </a:r>
          </a:p>
        </p:txBody>
      </p:sp>
      <p:pic>
        <p:nvPicPr>
          <p:cNvPr id="13" name="圖片 12" descr="一張含有 文字, 圖表, 螢幕擷取畫面, 字型 的圖片&#10;&#10;自動產生的描述">
            <a:extLst>
              <a:ext uri="{FF2B5EF4-FFF2-40B4-BE49-F238E27FC236}">
                <a16:creationId xmlns:a16="http://schemas.microsoft.com/office/drawing/2014/main" id="{7B0965CD-B340-C5D3-8F45-C8B2D8EC6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077" y="1874914"/>
            <a:ext cx="7974822" cy="4764956"/>
          </a:xfrm>
          <a:prstGeom prst="rect">
            <a:avLst/>
          </a:prstGeom>
        </p:spPr>
      </p:pic>
      <p:grpSp>
        <p:nvGrpSpPr>
          <p:cNvPr id="35" name="Group 3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6" name="Rectangle 3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13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59C3A1C-D76F-3DDF-3408-F3C111745F4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Share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5C1599DA-45A0-908F-5E2F-C8FABB191E4F}"/>
              </a:ext>
            </a:extLst>
          </p:cNvPr>
          <p:cNvSpPr>
            <a:spLocks noGrp="1"/>
          </p:cNvSpPr>
          <p:nvPr>
            <p:ph type="body" idx="1"/>
          </p:nvPr>
        </p:nvSpPr>
        <p:spPr>
          <a:xfrm>
            <a:off x="4447308" y="138793"/>
            <a:ext cx="6906491" cy="6719207"/>
          </a:xfrm>
        </p:spPr>
        <p:txBody>
          <a:bodyPr vert="horz" lIns="91440" tIns="45720" rIns="91440" bIns="45720" rtlCol="0" anchor="ctr">
            <a:normAutofit lnSpcReduction="10000"/>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p>
          <a:p>
            <a:pPr marL="0"/>
            <a:r>
              <a:rPr lang="en-US" altLang="zh-TW" sz="2200" dirty="0">
                <a:latin typeface="Times New Roman" panose="02020603050405020304" pitchFamily="18" charset="0"/>
                <a:cs typeface="Times New Roman" panose="02020603050405020304" pitchFamily="18" charset="0"/>
              </a:rPr>
              <a:t>1. What are some trends in smart device usage to apply to customers?</a:t>
            </a:r>
          </a:p>
          <a:p>
            <a:pPr marL="0"/>
            <a:r>
              <a:rPr lang="en-US" altLang="zh-TW" sz="2200" dirty="0">
                <a:latin typeface="Times New Roman" panose="02020603050405020304" pitchFamily="18" charset="0"/>
                <a:cs typeface="Times New Roman" panose="02020603050405020304" pitchFamily="18" charset="0"/>
              </a:rPr>
              <a:t>2. How could these trends help influence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marketing strategy?</a:t>
            </a:r>
          </a:p>
          <a:p>
            <a:pPr marL="285750" indent="0" algn="ctr">
              <a:buNone/>
            </a:pPr>
            <a:r>
              <a:rPr lang="en-US" altLang="zh-TW" sz="2600" dirty="0">
                <a:latin typeface="Times New Roman" panose="02020603050405020304" pitchFamily="18" charset="0"/>
                <a:cs typeface="Times New Roman" panose="02020603050405020304" pitchFamily="18" charset="0"/>
              </a:rPr>
              <a:t>Answer:</a:t>
            </a:r>
            <a:endParaRPr lang="en-US" altLang="zh-TW" sz="3000" b="1" dirty="0">
              <a:solidFill>
                <a:srgbClr val="1F1F1F"/>
              </a:solidFill>
              <a:latin typeface="Times New Roman" panose="02020603050405020304" pitchFamily="18" charset="0"/>
              <a:cs typeface="Times New Roman" panose="02020603050405020304" pitchFamily="18" charset="0"/>
            </a:endParaRP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1. Smart Device Usage Trends: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Peak activity hours: 5 to 7 PM and 12 PM.</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Slight increase on weekends and Wednesdays.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No significant differences in activity levels on weekdays.</a:t>
            </a:r>
          </a:p>
          <a:p>
            <a:pPr marL="0" indent="0">
              <a:buNone/>
            </a:pPr>
            <a:endParaRPr lang="en-US" altLang="zh-TW" sz="2400" dirty="0">
              <a:solidFill>
                <a:srgbClr val="1F1F1F"/>
              </a:solidFill>
              <a:latin typeface="Times New Roman" panose="02020603050405020304" pitchFamily="18" charset="0"/>
              <a:cs typeface="Times New Roman" panose="02020603050405020304" pitchFamily="18" charset="0"/>
            </a:endParaRP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2. Marketing Strategy:</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Tailor marketing to peak activity hours.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Consider non-working day promotions.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Optimize strategies based on usage trends.</a:t>
            </a:r>
          </a:p>
        </p:txBody>
      </p:sp>
    </p:spTree>
    <p:extLst>
      <p:ext uri="{BB962C8B-B14F-4D97-AF65-F5344CB8AC3E}">
        <p14:creationId xmlns:p14="http://schemas.microsoft.com/office/powerpoint/2010/main" val="3221691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DAD4C8B-5EB7-EF54-F443-82B2F47C4C2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858F9E1-8594-1F66-A6EF-6AB3F5639D78}"/>
              </a:ext>
            </a:extLst>
          </p:cNvPr>
          <p:cNvSpPr>
            <a:spLocks noGrp="1"/>
          </p:cNvSpPr>
          <p:nvPr>
            <p:ph type="body" idx="1"/>
          </p:nvPr>
        </p:nvSpPr>
        <p:spPr>
          <a:xfrm>
            <a:off x="4447308" y="591344"/>
            <a:ext cx="6906491" cy="6136027"/>
          </a:xfrm>
        </p:spPr>
        <p:txBody>
          <a:bodyPr vert="horz" lIns="91440" tIns="45720" rIns="91440" bIns="45720" rtlCol="0" anchor="ctr">
            <a:normAutofit/>
          </a:bodyPr>
          <a:lstStyle/>
          <a:p>
            <a:pPr marL="285750" indent="0">
              <a:buNone/>
            </a:pPr>
            <a:r>
              <a:rPr lang="en-US" altLang="zh-TW" sz="2400" dirty="0">
                <a:latin typeface="Times New Roman" panose="02020603050405020304" pitchFamily="18" charset="0"/>
                <a:cs typeface="Times New Roman" panose="02020603050405020304" pitchFamily="18" charset="0"/>
              </a:rPr>
              <a:t>My top recommendations based on analysis</a:t>
            </a:r>
          </a:p>
          <a:p>
            <a:pPr marL="514350"/>
            <a:endParaRPr lang="en-US" altLang="zh-TW" sz="28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Set reminders during peak activity hours to engage users in physical exercise if calorie goals are unmet.</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Record average wake-up times to recommend optimal bedtimes for better rest.</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Create varied activity programs to suit different schedules and preferences.</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Gamify usage to incentivize goal achievement and promote engagement.</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Use data-driven insights to continuously optimize marketing initiatives.</a:t>
            </a:r>
          </a:p>
        </p:txBody>
      </p:sp>
    </p:spTree>
    <p:extLst>
      <p:ext uri="{BB962C8B-B14F-4D97-AF65-F5344CB8AC3E}">
        <p14:creationId xmlns:p14="http://schemas.microsoft.com/office/powerpoint/2010/main" val="310869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文字版面配置區 2">
            <a:extLst>
              <a:ext uri="{FF2B5EF4-FFF2-40B4-BE49-F238E27FC236}">
                <a16:creationId xmlns:a16="http://schemas.microsoft.com/office/drawing/2014/main" id="{AC1FD95F-B3A1-2A16-9A30-57DF2DA14B18}"/>
              </a:ext>
            </a:extLst>
          </p:cNvPr>
          <p:cNvGraphicFramePr/>
          <p:nvPr>
            <p:extLst>
              <p:ext uri="{D42A27DB-BD31-4B8C-83A1-F6EECF244321}">
                <p14:modId xmlns:p14="http://schemas.microsoft.com/office/powerpoint/2010/main" val="33921803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95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681CD4-4111-D962-352D-E5FFB0F6F6FD}"/>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0AE57B7-CF96-2082-15A7-1A8435A1441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sz="4400" kern="1200" dirty="0">
                <a:solidFill>
                  <a:srgbClr val="FFFFFF"/>
                </a:solidFill>
                <a:latin typeface="Times New Roman" panose="02020603050405020304" pitchFamily="18" charset="0"/>
                <a:cs typeface="Times New Roman" panose="02020603050405020304" pitchFamily="18" charset="0"/>
              </a:rPr>
              <a:t>How can a wellness technology company play it smart</a:t>
            </a:r>
            <a:endParaRPr lang="en-US" altLang="zh-TW" kern="1200" dirty="0">
              <a:solidFill>
                <a:srgbClr val="FFFFFF"/>
              </a:solidFill>
              <a:latin typeface="Times New Roman" panose="02020603050405020304" pitchFamily="18" charset="0"/>
              <a:cs typeface="Times New Roman" panose="02020603050405020304" pitchFamily="18" charset="0"/>
            </a:endParaRP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7E4F5251-F363-923F-C5E8-4111D56823F3}"/>
              </a:ext>
            </a:extLst>
          </p:cNvPr>
          <p:cNvSpPr>
            <a:spLocks noGrp="1"/>
          </p:cNvSpPr>
          <p:nvPr>
            <p:ph type="body" idx="1"/>
          </p:nvPr>
        </p:nvSpPr>
        <p:spPr>
          <a:xfrm>
            <a:off x="4447308" y="591344"/>
            <a:ext cx="6906491" cy="6266656"/>
          </a:xfrm>
        </p:spPr>
        <p:txBody>
          <a:bodyPr vert="horz" lIns="91440" tIns="45720" rIns="91440" bIns="45720" rtlCol="0" anchor="ctr">
            <a:normAutofit/>
          </a:bodyPr>
          <a:lstStyle/>
          <a:p>
            <a:pPr marL="0" indent="0">
              <a:buNone/>
            </a:pPr>
            <a:r>
              <a:rPr lang="en-US" altLang="zh-TW" sz="2400" dirty="0">
                <a:latin typeface="Times New Roman" panose="02020603050405020304" pitchFamily="18" charset="0"/>
                <a:cs typeface="Times New Roman" panose="02020603050405020304" pitchFamily="18" charset="0"/>
              </a:rPr>
              <a:t>Introduction: </a:t>
            </a:r>
          </a:p>
          <a:p>
            <a:r>
              <a:rPr lang="en-US" altLang="zh-TW" sz="2200" dirty="0">
                <a:latin typeface="Times New Roman" panose="02020603050405020304" pitchFamily="18" charset="0"/>
                <a:cs typeface="Times New Roman" panose="02020603050405020304" pitchFamily="18" charset="0"/>
              </a:rPr>
              <a:t>follow the steps of the data analysis process: ask, prepare, process, analyze, share, and act. </a:t>
            </a:r>
          </a:p>
          <a:p>
            <a:endParaRPr lang="en-US" altLang="zh-TW" sz="2200" dirty="0">
              <a:latin typeface="Times New Roman" panose="02020603050405020304" pitchFamily="18" charset="0"/>
              <a:cs typeface="Times New Roman" panose="02020603050405020304" pitchFamily="18" charset="0"/>
            </a:endParaRPr>
          </a:p>
          <a:p>
            <a:pPr marL="0" indent="0">
              <a:buNone/>
            </a:pPr>
            <a:r>
              <a:rPr lang="en-US" altLang="zh-TW" sz="2400" dirty="0">
                <a:latin typeface="Times New Roman" panose="02020603050405020304" pitchFamily="18" charset="0"/>
                <a:cs typeface="Times New Roman" panose="02020603050405020304" pitchFamily="18" charset="0"/>
              </a:rPr>
              <a:t>Scenario: </a:t>
            </a:r>
          </a:p>
          <a:p>
            <a:r>
              <a:rPr lang="en-US" altLang="zh-TW" sz="2200" dirty="0">
                <a:latin typeface="Times New Roman" panose="02020603050405020304" pitchFamily="18" charset="0"/>
                <a:cs typeface="Times New Roman" panose="02020603050405020304" pitchFamily="18" charset="0"/>
              </a:rPr>
              <a:t>Data analyst working at leading manufacturer of health-focused products for women, tasked with analyzing smart device data to unearth growth opportunities.</a:t>
            </a:r>
          </a:p>
          <a:p>
            <a:r>
              <a:rPr lang="en-US" altLang="zh-TW" sz="2200" dirty="0">
                <a:latin typeface="Times New Roman" panose="02020603050405020304" pitchFamily="18" charset="0"/>
                <a:cs typeface="Times New Roman" panose="02020603050405020304" pitchFamily="18" charset="0"/>
              </a:rPr>
              <a:t>Company's co-founder and Chief Creative Officer, leveraging smart device fitness data can drive this growth.</a:t>
            </a:r>
          </a:p>
          <a:p>
            <a:r>
              <a:rPr lang="en-US" altLang="zh-TW" sz="2200" dirty="0">
                <a:latin typeface="Times New Roman" panose="02020603050405020304" pitchFamily="18" charset="0"/>
                <a:cs typeface="Times New Roman" panose="02020603050405020304" pitchFamily="18" charset="0"/>
              </a:rPr>
              <a:t>Examining consumer usage patterns and deriving insights to shape the company's marketing strategy.</a:t>
            </a:r>
          </a:p>
        </p:txBody>
      </p:sp>
    </p:spTree>
    <p:extLst>
      <p:ext uri="{BB962C8B-B14F-4D97-AF65-F5344CB8AC3E}">
        <p14:creationId xmlns:p14="http://schemas.microsoft.com/office/powerpoint/2010/main" val="24454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A7F641-910C-D6CD-C1C2-B1548F3D7A8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A3F50E5-7534-AE56-4FB5-0EB91F2E4D49}"/>
              </a:ext>
            </a:extLst>
          </p:cNvPr>
          <p:cNvSpPr>
            <a:spLocks noGrp="1"/>
          </p:cNvSpPr>
          <p:nvPr>
            <p:ph type="title"/>
          </p:nvPr>
        </p:nvSpPr>
        <p:spPr>
          <a:xfrm>
            <a:off x="686834" y="1129079"/>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Characters and teams </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文字版面配置區 2">
            <a:extLst>
              <a:ext uri="{FF2B5EF4-FFF2-40B4-BE49-F238E27FC236}">
                <a16:creationId xmlns:a16="http://schemas.microsoft.com/office/drawing/2014/main" id="{F36ABEA9-8866-AF77-178B-EAE4BDFCA6F2}"/>
              </a:ext>
            </a:extLst>
          </p:cNvPr>
          <p:cNvSpPr>
            <a:spLocks noGrp="1"/>
          </p:cNvSpPr>
          <p:nvPr>
            <p:ph type="body" idx="1"/>
          </p:nvPr>
        </p:nvSpPr>
        <p:spPr>
          <a:xfrm>
            <a:off x="4447308" y="566851"/>
            <a:ext cx="6906491" cy="6217670"/>
          </a:xfrm>
        </p:spPr>
        <p:txBody>
          <a:bodyPr vert="horz" lIns="91440" tIns="45720" rIns="91440" bIns="45720" rtlCol="0" anchor="ctr">
            <a:normAutofit fontScale="47500" lnSpcReduction="20000"/>
          </a:bodyPr>
          <a:lstStyle/>
          <a:p>
            <a:r>
              <a:rPr lang="en-US" altLang="zh-TW" sz="3800" dirty="0">
                <a:latin typeface="Times New Roman" panose="02020603050405020304" pitchFamily="18" charset="0"/>
                <a:cs typeface="Times New Roman" panose="02020603050405020304" pitchFamily="18" charset="0"/>
              </a:rPr>
              <a:t>Characters</a:t>
            </a:r>
            <a:r>
              <a:rPr lang="en-US" altLang="zh-TW" dirty="0">
                <a:latin typeface="Times New Roman" panose="02020603050405020304" pitchFamily="18" charset="0"/>
                <a:cs typeface="Times New Roman" panose="02020603050405020304" pitchFamily="18" charset="0"/>
              </a:rPr>
              <a:t>:</a:t>
            </a:r>
          </a:p>
          <a:p>
            <a:r>
              <a:rPr lang="en-US" altLang="zh-TW" sz="3600" dirty="0">
                <a:latin typeface="Times New Roman" panose="02020603050405020304" pitchFamily="18" charset="0"/>
                <a:cs typeface="Times New Roman" panose="02020603050405020304" pitchFamily="18" charset="0"/>
              </a:rPr>
              <a:t>- Ur : Co-founder and Chief Creative Officer of Bx.</a:t>
            </a:r>
          </a:p>
          <a:p>
            <a:r>
              <a:rPr lang="en-US" altLang="zh-TW" sz="3600" dirty="0">
                <a:latin typeface="Times New Roman" panose="02020603050405020304" pitchFamily="18" charset="0"/>
                <a:cs typeface="Times New Roman" panose="02020603050405020304" pitchFamily="18" charset="0"/>
              </a:rPr>
              <a:t>- Mur: Co-founder and mathematician, a key member of the Bx executive team.</a:t>
            </a:r>
          </a:p>
          <a:p>
            <a:r>
              <a:rPr lang="en-US" altLang="zh-TW" sz="3600" dirty="0">
                <a:latin typeface="Times New Roman" panose="02020603050405020304" pitchFamily="18" charset="0"/>
                <a:cs typeface="Times New Roman" panose="02020603050405020304" pitchFamily="18" charset="0"/>
              </a:rPr>
              <a:t>- Bx marketing analytics team: A group of data analysts responsible for collecting, analyzing, and reporting data to guide Bx’s marketing strategy.</a:t>
            </a:r>
          </a:p>
          <a:p>
            <a:endParaRPr lang="en-US" altLang="zh-TW" dirty="0">
              <a:latin typeface="Times New Roman" panose="02020603050405020304" pitchFamily="18" charset="0"/>
              <a:cs typeface="Times New Roman" panose="02020603050405020304" pitchFamily="18" charset="0"/>
            </a:endParaRPr>
          </a:p>
          <a:p>
            <a:r>
              <a:rPr lang="en-US" altLang="zh-TW" sz="3600" dirty="0">
                <a:latin typeface="Times New Roman" panose="02020603050405020304" pitchFamily="18" charset="0"/>
                <a:cs typeface="Times New Roman" panose="02020603050405020304" pitchFamily="18" charset="0"/>
              </a:rPr>
              <a:t>Products:</a:t>
            </a:r>
          </a:p>
          <a:p>
            <a:r>
              <a:rPr lang="en-US" altLang="zh-TW" sz="3600" dirty="0">
                <a:latin typeface="Times New Roman" panose="02020603050405020304" pitchFamily="18" charset="0"/>
                <a:cs typeface="Times New Roman" panose="02020603050405020304" pitchFamily="18" charset="0"/>
              </a:rPr>
              <a:t>- Bx app: Provides users with health data on activity, sleep, stress, menstrual cycle, and mindfulness habits. It connects to Bx's smart wellness products.</a:t>
            </a:r>
          </a:p>
          <a:p>
            <a:r>
              <a:rPr lang="en-US" altLang="zh-TW" sz="3600" dirty="0">
                <a:latin typeface="Times New Roman" panose="02020603050405020304" pitchFamily="18" charset="0"/>
                <a:cs typeface="Times New Roman" panose="02020603050405020304" pitchFamily="18" charset="0"/>
              </a:rPr>
              <a:t>- Leaf: Bx’s classic wellness tracker worn as a bracelet, necklace, or clip, tracks activity, sleep, and stress.</a:t>
            </a:r>
          </a:p>
          <a:p>
            <a:r>
              <a:rPr lang="en-US" altLang="zh-TW" sz="3600" dirty="0">
                <a:latin typeface="Times New Roman" panose="02020603050405020304" pitchFamily="18" charset="0"/>
                <a:cs typeface="Times New Roman" panose="02020603050405020304" pitchFamily="18" charset="0"/>
              </a:rPr>
              <a:t>- Time: A wellness watch combining a classic timepiece with smart technology to track activity, sleep, and stress. It connects to the Bx app.</a:t>
            </a:r>
          </a:p>
          <a:p>
            <a:r>
              <a:rPr lang="en-US" altLang="zh-TW" sz="3600" dirty="0">
                <a:latin typeface="Times New Roman" panose="02020603050405020304" pitchFamily="18" charset="0"/>
                <a:cs typeface="Times New Roman" panose="02020603050405020304" pitchFamily="18" charset="0"/>
              </a:rPr>
              <a:t>- Spring: A water bottle that tracks daily water intake using smart technology, connects to the Bx app to monitor hydration levels.</a:t>
            </a:r>
          </a:p>
          <a:p>
            <a:r>
              <a:rPr lang="en-US" altLang="zh-TW" sz="3600" dirty="0">
                <a:latin typeface="Times New Roman" panose="02020603050405020304" pitchFamily="18" charset="0"/>
                <a:cs typeface="Times New Roman" panose="02020603050405020304" pitchFamily="18" charset="0"/>
              </a:rPr>
              <a:t>- Bx membership: A subscription-based program providing users with personalized guidance on nutrition, activity, sleep, health and beauty, and mindfulness, tailored to their lifestyle and goals.</a:t>
            </a:r>
          </a:p>
        </p:txBody>
      </p:sp>
    </p:spTree>
    <p:extLst>
      <p:ext uri="{BB962C8B-B14F-4D97-AF65-F5344CB8AC3E}">
        <p14:creationId xmlns:p14="http://schemas.microsoft.com/office/powerpoint/2010/main" val="246318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About Company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591344"/>
            <a:ext cx="6906491" cy="5585619"/>
          </a:xfrm>
        </p:spPr>
        <p:txBody>
          <a:bodyPr vert="horz" lIns="91440" tIns="45720" rIns="91440" bIns="45720" rtlCol="0" anchor="ctr">
            <a:normAutofit fontScale="92500" lnSpcReduction="20000"/>
          </a:bodyPr>
          <a:lstStyle/>
          <a:p>
            <a:r>
              <a:rPr lang="en-US" altLang="zh-TW" sz="2400" dirty="0">
                <a:effectLst/>
                <a:latin typeface="Times New Roman" panose="02020603050405020304" pitchFamily="18" charset="0"/>
                <a:cs typeface="Times New Roman" panose="02020603050405020304" pitchFamily="18" charset="0"/>
              </a:rPr>
              <a:t>Bx, founded by Ur and Mur, is a prominent high-tech company specializing in health-focused smart products. Leveraging </a:t>
            </a:r>
            <a:r>
              <a:rPr lang="en-US" altLang="zh-TW" sz="2400" dirty="0">
                <a:latin typeface="Times New Roman" panose="02020603050405020304" pitchFamily="18" charset="0"/>
                <a:cs typeface="Times New Roman" panose="02020603050405020304" pitchFamily="18" charset="0"/>
              </a:rPr>
              <a:t>Ur</a:t>
            </a:r>
            <a:r>
              <a:rPr lang="en-US" altLang="zh-TW" sz="2400" dirty="0">
                <a:effectLst/>
                <a:latin typeface="Times New Roman" panose="02020603050405020304" pitchFamily="18" charset="0"/>
                <a:cs typeface="Times New Roman" panose="02020603050405020304" pitchFamily="18" charset="0"/>
              </a:rPr>
              <a:t> artistic background, Bx crafts beautifully designed technology aimed at informing and inspiring women worldwide. Through data collection on activity, sleep, stress, and reproductive health, Bx empowers women with insights into their health and habits. Since its establishment in 2XXX, Bx has experienced rapid growth, establishing itself as a tech-driven wellness leader for women.</a:t>
            </a:r>
          </a:p>
          <a:p>
            <a:endParaRPr lang="en-US" altLang="zh-TW" sz="2400" dirty="0">
              <a:effectLst/>
              <a:latin typeface="Times New Roman" panose="02020603050405020304" pitchFamily="18" charset="0"/>
              <a:cs typeface="Times New Roman" panose="02020603050405020304" pitchFamily="18" charset="0"/>
            </a:endParaRPr>
          </a:p>
          <a:p>
            <a:r>
              <a:rPr lang="en-US" altLang="zh-TW" sz="2400" dirty="0">
                <a:effectLst/>
                <a:latin typeface="Times New Roman" panose="02020603050405020304" pitchFamily="18" charset="0"/>
                <a:cs typeface="Times New Roman" panose="02020603050405020304" pitchFamily="18" charset="0"/>
              </a:rPr>
              <a:t>By 2XXX, Bx expanded globally, launching various products and making them available through numerous online retailers and its own e-commerce platform. The company employs a diverse marketing strategy, investing in traditional media like radio, billboards, print, and television, while focusing extensively on digital marketing channels. Bx maintains an active presence on platforms like Google Search, Facebook, Instagram, and Twitter, complemented by video ads on YouTube and display ads on the Network.</a:t>
            </a:r>
          </a:p>
        </p:txBody>
      </p:sp>
    </p:spTree>
    <p:extLst>
      <p:ext uri="{BB962C8B-B14F-4D97-AF65-F5344CB8AC3E}">
        <p14:creationId xmlns:p14="http://schemas.microsoft.com/office/powerpoint/2010/main" val="395476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5451B8BF-1309-B656-3A9B-A11432C43945}"/>
              </a:ext>
            </a:extLst>
          </p:cNvPr>
          <p:cNvSpPr>
            <a:spLocks noGrp="1"/>
          </p:cNvSpPr>
          <p:nvPr>
            <p:ph type="title"/>
          </p:nvPr>
        </p:nvSpPr>
        <p:spPr>
          <a:xfrm>
            <a:off x="838200" y="673770"/>
            <a:ext cx="3220329" cy="2027227"/>
          </a:xfrm>
        </p:spPr>
        <p:txBody>
          <a:bodyPr vert="horz" lIns="91440" tIns="45720" rIns="91440" bIns="45720" rtlCol="0" anchor="t">
            <a:normAutofit/>
          </a:bodyPr>
          <a:lstStyle/>
          <a:p>
            <a:r>
              <a:rPr lang="en-US" altLang="zh-TW" sz="3800" kern="1200" dirty="0">
                <a:solidFill>
                  <a:srgbClr val="FFFFFF"/>
                </a:solidFill>
                <a:latin typeface="Times New Roman" panose="02020603050405020304" pitchFamily="18" charset="0"/>
                <a:cs typeface="Times New Roman" panose="02020603050405020304" pitchFamily="18" charset="0"/>
              </a:rPr>
              <a:t>Produce a report with the deliverables</a:t>
            </a:r>
          </a:p>
        </p:txBody>
      </p:sp>
      <p:graphicFrame>
        <p:nvGraphicFramePr>
          <p:cNvPr id="5" name="文字版面配置區 2">
            <a:extLst>
              <a:ext uri="{FF2B5EF4-FFF2-40B4-BE49-F238E27FC236}">
                <a16:creationId xmlns:a16="http://schemas.microsoft.com/office/drawing/2014/main" id="{4D3A5AD3-8C6C-5A40-0FCA-E2DBF6621EBF}"/>
              </a:ext>
            </a:extLst>
          </p:cNvPr>
          <p:cNvGraphicFramePr/>
          <p:nvPr>
            <p:extLst>
              <p:ext uri="{D42A27DB-BD31-4B8C-83A1-F6EECF244321}">
                <p14:modId xmlns:p14="http://schemas.microsoft.com/office/powerpoint/2010/main" val="346030338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07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2045ED9-A178-E507-6C42-BDD87EB7591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ASK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BD08B75-A79A-9392-B4DC-948590B0145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 </a:t>
            </a:r>
          </a:p>
          <a:p>
            <a:pPr marL="0"/>
            <a:r>
              <a:rPr lang="en-US" altLang="zh-TW" sz="2200" i="0" dirty="0">
                <a:solidFill>
                  <a:srgbClr val="3C4043"/>
                </a:solidFill>
                <a:effectLst/>
                <a:latin typeface="Times New Roman" panose="02020603050405020304" pitchFamily="18" charset="0"/>
                <a:cs typeface="Times New Roman" panose="02020603050405020304" pitchFamily="18" charset="0"/>
              </a:rPr>
              <a:t> Identify the business task</a:t>
            </a:r>
            <a:endParaRPr lang="en-US" altLang="zh-TW" sz="2200" dirty="0">
              <a:latin typeface="Times New Roman" panose="02020603050405020304" pitchFamily="18" charset="0"/>
              <a:cs typeface="Times New Roman" panose="02020603050405020304" pitchFamily="18" charset="0"/>
            </a:endParaRPr>
          </a:p>
          <a:p>
            <a:pPr marL="0"/>
            <a:endParaRPr lang="en-US" altLang="zh-TW" sz="2200" dirty="0">
              <a:latin typeface="Times New Roman" panose="02020603050405020304" pitchFamily="18" charset="0"/>
              <a:cs typeface="Times New Roman" panose="02020603050405020304" pitchFamily="18" charset="0"/>
            </a:endParaRPr>
          </a:p>
          <a:p>
            <a:pPr marL="0" indent="0" algn="ctr">
              <a:buNone/>
            </a:pPr>
            <a:r>
              <a:rPr lang="en-US" altLang="zh-TW" sz="2200" dirty="0">
                <a:latin typeface="Times New Roman" panose="02020603050405020304" pitchFamily="18" charset="0"/>
                <a:cs typeface="Times New Roman" panose="02020603050405020304" pitchFamily="18" charset="0"/>
              </a:rPr>
              <a:t>Answer:</a:t>
            </a:r>
          </a:p>
          <a:p>
            <a:pPr marL="0"/>
            <a:r>
              <a:rPr lang="en-US" altLang="zh-TW" sz="2200" dirty="0">
                <a:latin typeface="Times New Roman" panose="02020603050405020304" pitchFamily="18" charset="0"/>
                <a:cs typeface="Times New Roman" panose="02020603050405020304" pitchFamily="18" charset="0"/>
              </a:rPr>
              <a:t>1. What are some trends in smart device usage?</a:t>
            </a:r>
          </a:p>
          <a:p>
            <a:pPr marL="0"/>
            <a:r>
              <a:rPr lang="en-US" altLang="zh-TW" sz="2200" dirty="0">
                <a:latin typeface="Times New Roman" panose="02020603050405020304" pitchFamily="18" charset="0"/>
                <a:cs typeface="Times New Roman" panose="02020603050405020304" pitchFamily="18" charset="0"/>
              </a:rPr>
              <a:t>2. How could these trends apply to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customers?</a:t>
            </a:r>
          </a:p>
          <a:p>
            <a:pPr marL="0"/>
            <a:r>
              <a:rPr lang="en-US" altLang="zh-TW" sz="2200" dirty="0">
                <a:latin typeface="Times New Roman" panose="02020603050405020304" pitchFamily="18" charset="0"/>
                <a:cs typeface="Times New Roman" panose="02020603050405020304" pitchFamily="18" charset="0"/>
              </a:rPr>
              <a:t>3. How could these trends help influence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marketing strategy?</a:t>
            </a:r>
          </a:p>
        </p:txBody>
      </p:sp>
    </p:spTree>
    <p:extLst>
      <p:ext uri="{BB962C8B-B14F-4D97-AF65-F5344CB8AC3E}">
        <p14:creationId xmlns:p14="http://schemas.microsoft.com/office/powerpoint/2010/main" val="147662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Prepare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 </a:t>
            </a:r>
          </a:p>
          <a:p>
            <a:pPr algn="ctr"/>
            <a:r>
              <a:rPr lang="en-US" altLang="zh-TW" sz="2200" dirty="0">
                <a:latin typeface="Times New Roman" panose="02020603050405020304" pitchFamily="18" charset="0"/>
                <a:cs typeface="Times New Roman" panose="02020603050405020304" pitchFamily="18" charset="0"/>
              </a:rPr>
              <a:t>A description of all data sources used </a:t>
            </a:r>
            <a:endParaRPr lang="zh-TW" altLang="en-US" sz="2200" dirty="0">
              <a:latin typeface="Times New Roman" panose="02020603050405020304" pitchFamily="18" charset="0"/>
              <a:cs typeface="Times New Roman" panose="02020603050405020304" pitchFamily="18" charset="0"/>
            </a:endParaRPr>
          </a:p>
          <a:p>
            <a:pPr marL="514350"/>
            <a:endParaRPr lang="en-US" altLang="zh-TW" sz="2200" dirty="0">
              <a:latin typeface="Times New Roman" panose="02020603050405020304" pitchFamily="18" charset="0"/>
              <a:cs typeface="Times New Roman" panose="02020603050405020304" pitchFamily="18" charset="0"/>
            </a:endParaRPr>
          </a:p>
          <a:p>
            <a:pPr marL="285750" indent="0" algn="ctr">
              <a:buNone/>
            </a:pPr>
            <a:r>
              <a:rPr lang="en-US" altLang="zh-TW" sz="2200" dirty="0">
                <a:latin typeface="Times New Roman" panose="02020603050405020304" pitchFamily="18" charset="0"/>
                <a:cs typeface="Times New Roman" panose="02020603050405020304" pitchFamily="18" charset="0"/>
              </a:rPr>
              <a:t>Answer:</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The primary data source utilized for analysis is the </a:t>
            </a:r>
            <a:r>
              <a:rPr lang="en-US" altLang="zh-TW" sz="2200" b="0" i="0" dirty="0" err="1">
                <a:solidFill>
                  <a:srgbClr val="3C4043"/>
                </a:solidFill>
                <a:effectLst/>
                <a:latin typeface="Times New Roman" panose="02020603050405020304" pitchFamily="18" charset="0"/>
                <a:cs typeface="Times New Roman" panose="02020603050405020304" pitchFamily="18" charset="0"/>
              </a:rPr>
              <a:t>FitBit</a:t>
            </a:r>
            <a:r>
              <a:rPr lang="en-US" altLang="zh-TW" sz="2200" b="0" i="0" dirty="0">
                <a:solidFill>
                  <a:srgbClr val="3C4043"/>
                </a:solidFill>
                <a:effectLst/>
                <a:latin typeface="Times New Roman" panose="02020603050405020304" pitchFamily="18" charset="0"/>
                <a:cs typeface="Times New Roman" panose="02020603050405020304" pitchFamily="18" charset="0"/>
              </a:rPr>
              <a:t> Fitness Tracker Data, which is available under the CC0: Public Domain license and made accessible through Mobius. This dataset encompasses personal fitness tracker information from thirty Fitbit users who provided consent for the submission of their data. </a:t>
            </a:r>
          </a:p>
          <a:p>
            <a:pPr marL="514350"/>
            <a:r>
              <a:rPr lang="en-US" altLang="zh-TW" sz="2200" dirty="0">
                <a:solidFill>
                  <a:srgbClr val="3C4043"/>
                </a:solidFill>
                <a:latin typeface="Times New Roman" panose="02020603050405020304" pitchFamily="18" charset="0"/>
                <a:cs typeface="Times New Roman" panose="02020603050405020304" pitchFamily="18" charset="0"/>
              </a:rPr>
              <a:t>Fit into the guideline of ROCCC</a:t>
            </a:r>
            <a:endParaRPr lang="en-US" altLang="zh-TW" sz="22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6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B4F2891-1EAA-D477-08B9-EF3624FD631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3B6C27D2-FFE1-00B2-8748-726EFBCE819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a:t>
            </a:r>
          </a:p>
          <a:p>
            <a:pPr marL="514350"/>
            <a:r>
              <a:rPr lang="en-US" altLang="zh-TW" sz="2200" dirty="0">
                <a:latin typeface="Times New Roman" panose="02020603050405020304" pitchFamily="18" charset="0"/>
                <a:cs typeface="Times New Roman" panose="02020603050405020304" pitchFamily="18" charset="0"/>
              </a:rPr>
              <a:t>Documentation of any cleaning or manipulation of data</a:t>
            </a:r>
          </a:p>
          <a:p>
            <a:pPr marL="514350"/>
            <a:endParaRPr lang="en-US" altLang="zh-TW" sz="2200" dirty="0">
              <a:latin typeface="Times New Roman" panose="02020603050405020304" pitchFamily="18" charset="0"/>
              <a:cs typeface="Times New Roman" panose="02020603050405020304" pitchFamily="18" charset="0"/>
            </a:endParaRPr>
          </a:p>
          <a:p>
            <a:pPr algn="l" fontAlgn="auto"/>
            <a:r>
              <a:rPr lang="en-US" altLang="zh-TW" sz="1600" b="1" i="0" dirty="0">
                <a:effectLst/>
                <a:latin typeface="Times New Roman" panose="02020603050405020304" pitchFamily="18" charset="0"/>
                <a:ea typeface="Microsoft Yahei" panose="020B0503020204020204" pitchFamily="34" charset="-122"/>
                <a:cs typeface="Times New Roman" panose="02020603050405020304" pitchFamily="18" charset="0"/>
              </a:rPr>
              <a:t>ROCCC analysis</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Reliability: </a:t>
            </a:r>
            <a:r>
              <a:rPr lang="en-US" altLang="zh-TW" sz="1600" b="1" dirty="0">
                <a:effectLst/>
                <a:latin typeface="Times New Roman" panose="02020603050405020304" pitchFamily="18" charset="0"/>
                <a:cs typeface="Times New Roman" panose="02020603050405020304" pitchFamily="18" charset="0"/>
              </a:rPr>
              <a:t>LOW</a:t>
            </a:r>
            <a:r>
              <a:rPr lang="en-US" altLang="zh-TW" sz="1600" dirty="0">
                <a:effectLst/>
                <a:latin typeface="Times New Roman" panose="02020603050405020304" pitchFamily="18" charset="0"/>
                <a:cs typeface="Times New Roman" panose="02020603050405020304" pitchFamily="18" charset="0"/>
              </a:rPr>
              <a:t> — dataset was collected from 30 individuals whose gender is unknown.</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Originality: </a:t>
            </a:r>
            <a:r>
              <a:rPr lang="en-US" altLang="zh-TW" sz="1600" b="1" dirty="0">
                <a:effectLst/>
                <a:latin typeface="Times New Roman" panose="02020603050405020304" pitchFamily="18" charset="0"/>
                <a:cs typeface="Times New Roman" panose="02020603050405020304" pitchFamily="18" charset="0"/>
              </a:rPr>
              <a:t>LOW</a:t>
            </a:r>
            <a:r>
              <a:rPr lang="en-US" altLang="zh-TW" sz="1600" dirty="0">
                <a:effectLst/>
                <a:latin typeface="Times New Roman" panose="02020603050405020304" pitchFamily="18" charset="0"/>
                <a:cs typeface="Times New Roman" panose="02020603050405020304" pitchFamily="18" charset="0"/>
              </a:rPr>
              <a:t> — third-party data collected using Amazon Mechanical Turk.</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Comprehensive: </a:t>
            </a:r>
            <a:r>
              <a:rPr lang="en-US" altLang="zh-TW" sz="1600" b="1" dirty="0">
                <a:effectLst/>
                <a:latin typeface="Times New Roman" panose="02020603050405020304" pitchFamily="18" charset="0"/>
                <a:cs typeface="Times New Roman" panose="02020603050405020304" pitchFamily="18" charset="0"/>
              </a:rPr>
              <a:t>MEDIUM</a:t>
            </a:r>
            <a:r>
              <a:rPr lang="en-US" altLang="zh-TW" sz="1600" dirty="0">
                <a:effectLst/>
                <a:latin typeface="Times New Roman" panose="02020603050405020304" pitchFamily="18" charset="0"/>
                <a:cs typeface="Times New Roman" panose="02020603050405020304" pitchFamily="18" charset="0"/>
              </a:rPr>
              <a:t> — dataset contains multiple fields on daily activity intensity, calories used, daily steps taken, daily sleep time, and weight record.</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Current: </a:t>
            </a:r>
            <a:r>
              <a:rPr lang="en-US" altLang="zh-TW" sz="1600" b="1" dirty="0">
                <a:effectLst/>
                <a:latin typeface="Times New Roman" panose="02020603050405020304" pitchFamily="18" charset="0"/>
                <a:cs typeface="Times New Roman" panose="02020603050405020304" pitchFamily="18" charset="0"/>
              </a:rPr>
              <a:t>MEDIUM</a:t>
            </a:r>
            <a:r>
              <a:rPr lang="en-US" altLang="zh-TW" sz="1600" dirty="0">
                <a:effectLst/>
                <a:latin typeface="Times New Roman" panose="02020603050405020304" pitchFamily="18" charset="0"/>
                <a:cs typeface="Times New Roman" panose="02020603050405020304" pitchFamily="18" charset="0"/>
              </a:rPr>
              <a:t> — data is few years old but the habit of how people live does not change over a few years</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Cited: </a:t>
            </a:r>
            <a:r>
              <a:rPr lang="en-US" altLang="zh-TW" sz="1600" b="1" dirty="0">
                <a:effectLst/>
                <a:latin typeface="Times New Roman" panose="02020603050405020304" pitchFamily="18" charset="0"/>
                <a:cs typeface="Times New Roman" panose="02020603050405020304" pitchFamily="18" charset="0"/>
              </a:rPr>
              <a:t>HIGH</a:t>
            </a:r>
            <a:r>
              <a:rPr lang="en-US" altLang="zh-TW" sz="1600" dirty="0">
                <a:effectLst/>
                <a:latin typeface="Times New Roman" panose="02020603050405020304" pitchFamily="18" charset="0"/>
                <a:cs typeface="Times New Roman" panose="02020603050405020304" pitchFamily="18" charset="0"/>
              </a:rPr>
              <a:t> — data collector and the source is well documented</a:t>
            </a:r>
          </a:p>
        </p:txBody>
      </p:sp>
    </p:spTree>
    <p:extLst>
      <p:ext uri="{BB962C8B-B14F-4D97-AF65-F5344CB8AC3E}">
        <p14:creationId xmlns:p14="http://schemas.microsoft.com/office/powerpoint/2010/main" val="25595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TW" sz="5400" kern="1200" dirty="0">
                <a:solidFill>
                  <a:schemeClr val="tx1"/>
                </a:solidFill>
                <a:latin typeface="Times New Roman" panose="02020603050405020304" pitchFamily="18" charset="0"/>
                <a:cs typeface="Times New Roman" panose="02020603050405020304" pitchFamily="18" charset="0"/>
              </a:rPr>
              <a:t>Analyze</a:t>
            </a:r>
          </a:p>
        </p:txBody>
      </p:sp>
      <p:sp>
        <p:nvSpPr>
          <p:cNvPr id="6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4239205" y="975521"/>
            <a:ext cx="6807073" cy="1785967"/>
          </a:xfrm>
        </p:spPr>
        <p:txBody>
          <a:bodyPr vert="horz" lIns="91440" tIns="45720" rIns="91440" bIns="45720" rtlCol="0" anchor="t">
            <a:normAutofit/>
          </a:bodyPr>
          <a:lstStyle/>
          <a:p>
            <a:pPr marL="285750"/>
            <a:r>
              <a:rPr lang="en-US" altLang="zh-TW" sz="2200" dirty="0">
                <a:latin typeface="Times New Roman" panose="02020603050405020304" pitchFamily="18" charset="0"/>
                <a:cs typeface="Times New Roman" panose="02020603050405020304" pitchFamily="18" charset="0"/>
              </a:rPr>
              <a:t>A summary of my analysis</a:t>
            </a:r>
          </a:p>
          <a:p>
            <a:r>
              <a:rPr lang="en-US" altLang="zh-TW" sz="1600" dirty="0">
                <a:solidFill>
                  <a:srgbClr val="242424"/>
                </a:solidFill>
                <a:latin typeface="Times New Roman" panose="02020603050405020304" pitchFamily="18" charset="0"/>
                <a:cs typeface="Times New Roman" panose="02020603050405020304" pitchFamily="18" charset="0"/>
              </a:rPr>
              <a:t>C</a:t>
            </a:r>
            <a:r>
              <a:rPr lang="en-US" altLang="zh-TW" sz="1600" b="0" i="0" dirty="0">
                <a:solidFill>
                  <a:srgbClr val="242424"/>
                </a:solidFill>
                <a:effectLst/>
                <a:latin typeface="Times New Roman" panose="02020603050405020304" pitchFamily="18" charset="0"/>
                <a:cs typeface="Times New Roman" panose="02020603050405020304" pitchFamily="18" charset="0"/>
              </a:rPr>
              <a:t>orrelation between the number of steps and the calories burned by the users. We can see on the graph below a positive correlation: the more active the user is, the more significant the number of burned calories is.</a:t>
            </a:r>
            <a:endParaRPr lang="en-US" altLang="zh-TW" sz="2200" b="0" i="0" dirty="0">
              <a:effectLst/>
              <a:latin typeface="Times New Roman" panose="02020603050405020304" pitchFamily="18" charset="0"/>
              <a:cs typeface="Times New Roman" panose="02020603050405020304" pitchFamily="18" charset="0"/>
            </a:endParaRPr>
          </a:p>
        </p:txBody>
      </p:sp>
      <p:pic>
        <p:nvPicPr>
          <p:cNvPr id="5" name="圖片 4" descr="一張含有 文字, 行, 圖表 的圖片&#10;&#10;自動產生的描述">
            <a:extLst>
              <a:ext uri="{FF2B5EF4-FFF2-40B4-BE49-F238E27FC236}">
                <a16:creationId xmlns:a16="http://schemas.microsoft.com/office/drawing/2014/main" id="{2E18A3A0-157D-79AA-F877-622E25595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93" y="2235450"/>
            <a:ext cx="9513555" cy="4495152"/>
          </a:xfrm>
          <a:prstGeom prst="rect">
            <a:avLst/>
          </a:prstGeom>
        </p:spPr>
      </p:pic>
    </p:spTree>
    <p:extLst>
      <p:ext uri="{BB962C8B-B14F-4D97-AF65-F5344CB8AC3E}">
        <p14:creationId xmlns:p14="http://schemas.microsoft.com/office/powerpoint/2010/main" val="12212691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Bike_Share</Template>
  <TotalTime>477</TotalTime>
  <Words>1156</Words>
  <Application>Microsoft Office PowerPoint</Application>
  <PresentationFormat>寬螢幕</PresentationFormat>
  <Paragraphs>102</Paragraphs>
  <Slides>16</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Aptos</vt:lpstr>
      <vt:lpstr>Aptos Display</vt:lpstr>
      <vt:lpstr>Arial</vt:lpstr>
      <vt:lpstr>Calibri</vt:lpstr>
      <vt:lpstr>Times New Roman</vt:lpstr>
      <vt:lpstr>Office 佈景主題</vt:lpstr>
      <vt:lpstr>How can a wellness technology company play it smart</vt:lpstr>
      <vt:lpstr>How can a wellness technology company play it smart</vt:lpstr>
      <vt:lpstr>Characters and teams </vt:lpstr>
      <vt:lpstr>About Company</vt:lpstr>
      <vt:lpstr>Produce a report with the deliverables</vt:lpstr>
      <vt:lpstr>ASK</vt:lpstr>
      <vt:lpstr>Prepare</vt:lpstr>
      <vt:lpstr>Process</vt:lpstr>
      <vt:lpstr>Analyze</vt:lpstr>
      <vt:lpstr>Analyze</vt:lpstr>
      <vt:lpstr>Analyze</vt:lpstr>
      <vt:lpstr>Analyze</vt:lpstr>
      <vt:lpstr>Act</vt:lpstr>
      <vt:lpstr>Share</vt:lpstr>
      <vt:lpstr>Act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 </dc:title>
  <dc:creator>Ho</dc:creator>
  <cp:lastModifiedBy>Ho</cp:lastModifiedBy>
  <cp:revision>45</cp:revision>
  <dcterms:created xsi:type="dcterms:W3CDTF">2024-02-15T06:09:52Z</dcterms:created>
  <dcterms:modified xsi:type="dcterms:W3CDTF">2024-02-16T11:23:04Z</dcterms:modified>
</cp:coreProperties>
</file>