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1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8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6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2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2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3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4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2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彩色顏料">
            <a:extLst>
              <a:ext uri="{FF2B5EF4-FFF2-40B4-BE49-F238E27FC236}">
                <a16:creationId xmlns:a16="http://schemas.microsoft.com/office/drawing/2014/main" id="{A12D22CA-EAC0-D34D-927F-2375A3E4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BFCB27-760B-5FF3-72F5-581461CE1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999" cy="12801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FAD7C13-C0FF-4C1B-8FA3-64FC1BA86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6"/>
            <a:ext cx="8277112" cy="5926396"/>
          </a:xfrm>
        </p:spPr>
        <p:txBody>
          <a:bodyPr anchor="ctr">
            <a:normAutofit/>
          </a:bodyPr>
          <a:lstStyle/>
          <a:p>
            <a:r>
              <a:rPr lang="en-US" altLang="zh-TW" sz="5400" b="1" dirty="0"/>
              <a:t>SpaceX Falcon 9 Launch Analysis</a:t>
            </a:r>
            <a:br>
              <a:rPr lang="en-US" altLang="zh-TW" sz="5400" dirty="0"/>
            </a:br>
            <a:r>
              <a:rPr lang="en-US" altLang="zh-TW" sz="5400" i="1" dirty="0"/>
              <a:t>An End-to-End Data Analytics Project</a:t>
            </a:r>
            <a:endParaRPr lang="zh-TW" altLang="en-US" sz="287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823457-5212-FE52-DB02-5E3CF54EB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7152" y="175146"/>
            <a:ext cx="3402123" cy="960120"/>
          </a:xfrm>
        </p:spPr>
        <p:txBody>
          <a:bodyPr anchor="ctr">
            <a:normAutofit/>
          </a:bodyPr>
          <a:lstStyle/>
          <a:p>
            <a:pPr algn="r"/>
            <a:endParaRPr lang="zh-TW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240230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C8E80-E954-63C9-F2D4-A71C0248D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79104-A11C-4B0E-BD24-1A65D675A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674130" cy="1112242"/>
          </a:xfrm>
        </p:spPr>
        <p:txBody>
          <a:bodyPr anchor="t">
            <a:normAutofit/>
          </a:bodyPr>
          <a:lstStyle/>
          <a:p>
            <a:r>
              <a:rPr lang="en-US" altLang="zh-TW" sz="6600" dirty="0"/>
              <a:t>EDA with SQL Results</a:t>
            </a:r>
            <a:endParaRPr lang="zh-TW" altLang="en-US" sz="41300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504483-CB87-198B-23ED-61684D609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2211186"/>
            <a:ext cx="11552210" cy="3905576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zh-TW" altLang="en-US" dirty="0"/>
              <a:t>（每張圖可以搭配 </a:t>
            </a:r>
            <a:r>
              <a:rPr lang="en-US" altLang="zh-TW" dirty="0"/>
              <a:t>SQL </a:t>
            </a:r>
            <a:r>
              <a:rPr lang="zh-TW" altLang="en-US" dirty="0"/>
              <a:t>語句與可視化圖表）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SQL: </a:t>
            </a:r>
            <a:r>
              <a:rPr lang="zh-TW" altLang="en-US" dirty="0"/>
              <a:t>成功率前五高的發射場地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SQL: </a:t>
            </a:r>
            <a:r>
              <a:rPr lang="zh-TW" altLang="en-US" dirty="0"/>
              <a:t>成功與失敗發射的比例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SQL: </a:t>
            </a:r>
            <a:r>
              <a:rPr lang="zh-TW" altLang="en-US" dirty="0"/>
              <a:t>不同任務軌道平均酬載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SQL: </a:t>
            </a:r>
            <a:r>
              <a:rPr lang="zh-TW" altLang="en-US" dirty="0"/>
              <a:t>火箭版本與成功機率關聯表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61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C8EF0-C2F9-515E-EB4C-2B57F7D25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FBAED-C3DD-FF1A-5178-C4CF25E6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674130" cy="1112242"/>
          </a:xfrm>
        </p:spPr>
        <p:txBody>
          <a:bodyPr anchor="t">
            <a:normAutofit/>
          </a:bodyPr>
          <a:lstStyle/>
          <a:p>
            <a:r>
              <a:rPr lang="en-US" altLang="zh-TW" sz="6600" dirty="0"/>
              <a:t>Interactive Map with Folium</a:t>
            </a:r>
            <a:endParaRPr lang="zh-TW" altLang="en-US" sz="41300" dirty="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48090A-9B4B-43B8-5642-714207C262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7525" y="2211388"/>
            <a:ext cx="11552238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利用 Folium 建立互動地圖呈現 SpaceX 發射場位置。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地圖上標註各發射場並顯示名稱與發射次數。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有助於直觀理解地理位置與發射熱點。</a:t>
            </a:r>
          </a:p>
        </p:txBody>
      </p:sp>
    </p:spTree>
    <p:extLst>
      <p:ext uri="{BB962C8B-B14F-4D97-AF65-F5344CB8AC3E}">
        <p14:creationId xmlns:p14="http://schemas.microsoft.com/office/powerpoint/2010/main" val="356408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D2CC1-46E0-796F-90D6-16D37C695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954A2-DD5C-A2FE-1C92-B0C712FB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674130" cy="1112242"/>
          </a:xfrm>
        </p:spPr>
        <p:txBody>
          <a:bodyPr anchor="t">
            <a:normAutofit/>
          </a:bodyPr>
          <a:lstStyle/>
          <a:p>
            <a:r>
              <a:rPr lang="en-US" altLang="zh-TW" sz="6600" dirty="0" err="1"/>
              <a:t>Plotly</a:t>
            </a:r>
            <a:r>
              <a:rPr lang="en-US" altLang="zh-TW" sz="6600" dirty="0"/>
              <a:t> Dash Dashboard</a:t>
            </a:r>
            <a:endParaRPr lang="zh-TW" altLang="en-US" sz="41300" dirty="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4E81E3-9315-C2E1-D7C9-0D66A3B455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7525" y="2211388"/>
            <a:ext cx="11552238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Dash 建立互動儀表板。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功能包含：依發射地點與酬載範圍篩選資料。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動態圖表即時顯示發射結果變化。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增強非技術用戶理解資料的能力。</a:t>
            </a:r>
          </a:p>
        </p:txBody>
      </p:sp>
    </p:spTree>
    <p:extLst>
      <p:ext uri="{BB962C8B-B14F-4D97-AF65-F5344CB8AC3E}">
        <p14:creationId xmlns:p14="http://schemas.microsoft.com/office/powerpoint/2010/main" val="280580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8E643-6DA8-865C-A849-36D63AF6F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CE656-6F99-C29C-F004-9C72B020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674130" cy="1112242"/>
          </a:xfrm>
        </p:spPr>
        <p:txBody>
          <a:bodyPr anchor="t">
            <a:normAutofit fontScale="90000"/>
          </a:bodyPr>
          <a:lstStyle/>
          <a:p>
            <a:r>
              <a:rPr lang="en-US" altLang="zh-TW" sz="6600" dirty="0"/>
              <a:t>Predictive Analysis Methodology</a:t>
            </a:r>
            <a:endParaRPr lang="zh-TW" altLang="en-US" sz="41300" dirty="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D8851D-5042-6F19-AB44-796EF6FE5A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7525" y="2211388"/>
            <a:ext cx="11552238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建立二元分類模型預測發射成功機率。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使用特徵包括：酬載重量、地點、火箭版本、發射年。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分析特徵重要性以瞭解最關鍵的成功因子。</a:t>
            </a:r>
          </a:p>
        </p:txBody>
      </p:sp>
    </p:spTree>
    <p:extLst>
      <p:ext uri="{BB962C8B-B14F-4D97-AF65-F5344CB8AC3E}">
        <p14:creationId xmlns:p14="http://schemas.microsoft.com/office/powerpoint/2010/main" val="129997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0EAC4-36E3-B9AB-B48C-E11CAE99C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7769D-B4C4-5AE3-5A85-483A288E8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674130" cy="1112242"/>
          </a:xfrm>
        </p:spPr>
        <p:txBody>
          <a:bodyPr anchor="t">
            <a:normAutofit/>
          </a:bodyPr>
          <a:lstStyle/>
          <a:p>
            <a:r>
              <a:rPr lang="en-US" altLang="zh-TW" sz="6600" dirty="0"/>
              <a:t>Predictive Analysis Results</a:t>
            </a:r>
            <a:endParaRPr lang="zh-TW" altLang="en-US" sz="41300" dirty="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04CA1D-C664-37D0-14FF-744F705C63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7525" y="2211388"/>
            <a:ext cx="11552238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模型預測準確率達到 85%。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最關鍵特徵：酬載重量、發射地點、火箭版本。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模型可作為未來發射成功風險評估工具。</a:t>
            </a:r>
          </a:p>
        </p:txBody>
      </p:sp>
    </p:spTree>
    <p:extLst>
      <p:ext uri="{BB962C8B-B14F-4D97-AF65-F5344CB8AC3E}">
        <p14:creationId xmlns:p14="http://schemas.microsoft.com/office/powerpoint/2010/main" val="424746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D663D-6D22-CE9C-E2A5-22E23E3CE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17263-DAF8-D09A-1761-941536634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674130" cy="1112242"/>
          </a:xfrm>
        </p:spPr>
        <p:txBody>
          <a:bodyPr anchor="t">
            <a:normAutofit/>
          </a:bodyPr>
          <a:lstStyle/>
          <a:p>
            <a:r>
              <a:rPr lang="en-US" altLang="zh-TW" sz="6600" dirty="0"/>
              <a:t>Conclusion</a:t>
            </a:r>
            <a:endParaRPr lang="zh-TW" altLang="en-US" sz="41300" dirty="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6D1132-11C7-E42A-4C2D-32A415C977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7525" y="2211388"/>
            <a:ext cx="11552238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地點、酬載重量與火箭版本為發射成功的主要因子。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與可視化分析提供不同維度的洞察。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預測模型有助於做出更可靠的決策。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此分析流程可應用於其他航太任務或科技專案。</a:t>
            </a:r>
          </a:p>
        </p:txBody>
      </p:sp>
    </p:spTree>
    <p:extLst>
      <p:ext uri="{BB962C8B-B14F-4D97-AF65-F5344CB8AC3E}">
        <p14:creationId xmlns:p14="http://schemas.microsoft.com/office/powerpoint/2010/main" val="130843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138D9-1E8A-42BA-B46B-5F441A5F8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7F1D4-B618-1058-1AC9-4DA630776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674130" cy="1112242"/>
          </a:xfrm>
        </p:spPr>
        <p:txBody>
          <a:bodyPr anchor="t">
            <a:normAutofit/>
          </a:bodyPr>
          <a:lstStyle/>
          <a:p>
            <a:r>
              <a:rPr lang="en-US" altLang="zh-TW" sz="6600" dirty="0"/>
              <a:t>Creative Enhancements</a:t>
            </a:r>
            <a:endParaRPr lang="zh-TW" altLang="en-US" sz="41300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55448C-4970-F6AF-D5B6-6FE61D4FD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2211186"/>
            <a:ext cx="11552210" cy="390557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加入互動式地圖與儀表板提升展示體驗。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將多來源資料整合至單一數據管線。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預測模型進一步延伸資料分析應用場景。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03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FE78A-FC2C-2A9B-440C-B7122716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0CE572-3A66-3A3C-CE16-A0564BFE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674130" cy="1112242"/>
          </a:xfrm>
        </p:spPr>
        <p:txBody>
          <a:bodyPr anchor="t">
            <a:normAutofit/>
          </a:bodyPr>
          <a:lstStyle/>
          <a:p>
            <a:r>
              <a:rPr lang="en-US" altLang="zh-TW" sz="6600" dirty="0"/>
              <a:t>Innovative Insights</a:t>
            </a:r>
            <a:endParaRPr lang="zh-TW" altLang="en-US" sz="41300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D21EB8-E192-A4F9-734D-B138BF8E6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2211186"/>
            <a:ext cx="11552210" cy="390557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成功率與發射地點明顯相關，特定基地表現穩定。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Booster </a:t>
            </a:r>
            <a:r>
              <a:rPr lang="zh-TW" altLang="en-US" dirty="0"/>
              <a:t>版本升級後成功率顯著提升。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較重酬載反而成功率較高，與預期相反，值得深入探究。</a:t>
            </a:r>
          </a:p>
        </p:txBody>
      </p:sp>
    </p:spTree>
    <p:extLst>
      <p:ext uri="{BB962C8B-B14F-4D97-AF65-F5344CB8AC3E}">
        <p14:creationId xmlns:p14="http://schemas.microsoft.com/office/powerpoint/2010/main" val="279778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AABE7-8AE9-A6D7-8C8B-856A9243C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彩色顏料">
            <a:extLst>
              <a:ext uri="{FF2B5EF4-FFF2-40B4-BE49-F238E27FC236}">
                <a16:creationId xmlns:a16="http://schemas.microsoft.com/office/drawing/2014/main" id="{466E8823-7086-6839-5F66-30C7FAAA2D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8" r="-1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E2F0523-B2FA-5426-0ABC-F6DB56E14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309511"/>
          </a:xfrm>
        </p:spPr>
        <p:txBody>
          <a:bodyPr anchor="t">
            <a:normAutofit/>
          </a:bodyPr>
          <a:lstStyle/>
          <a:p>
            <a:r>
              <a:rPr lang="en-US" altLang="zh-TW" sz="6000" dirty="0">
                <a:solidFill>
                  <a:srgbClr val="FFFFFF"/>
                </a:solidFill>
              </a:rPr>
              <a:t>Thank you</a:t>
            </a:r>
            <a:endParaRPr lang="zh-TW" altLang="en-US" sz="6000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292B26-434A-6B46-CD13-02421A25A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3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AD0B3-867E-E4E2-8B69-53857DE43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E216547-9031-45BA-6D31-1B8DFCD51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3465681" cy="2450592"/>
          </a:xfrm>
        </p:spPr>
        <p:txBody>
          <a:bodyPr anchor="t">
            <a:normAutofit fontScale="90000"/>
          </a:bodyPr>
          <a:lstStyle/>
          <a:p>
            <a:r>
              <a:rPr lang="en-US" altLang="zh-TW" sz="6000" b="1" dirty="0"/>
              <a:t>Executive Summary</a:t>
            </a:r>
            <a:endParaRPr lang="zh-TW" altLang="en-US" sz="372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849CB7-0572-915F-4176-C701E8EA08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7525" y="3071813"/>
            <a:ext cx="11436350" cy="304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本專案透過分析 SpaceX Falcon 9 火箭的發射資料，瞭解成功因素與發射趨勢。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資料來自 SpaceX API，並進行資料清理與整併。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應用 SQL 與視覺化工具進行 EDA（探索性資料分析）。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製作互動式地圖與儀表板以強化使用者參與。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進行初步預測分析以評估發射成功機率。</a:t>
            </a:r>
          </a:p>
        </p:txBody>
      </p:sp>
    </p:spTree>
    <p:extLst>
      <p:ext uri="{BB962C8B-B14F-4D97-AF65-F5344CB8AC3E}">
        <p14:creationId xmlns:p14="http://schemas.microsoft.com/office/powerpoint/2010/main" val="377799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55C42-8928-CE5B-3B94-9655728D8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CCE715C-7DB7-053B-EED1-BBD187297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1A51A4-6D1D-EF61-FC47-6EE8042AD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674130" cy="1112242"/>
          </a:xfrm>
        </p:spPr>
        <p:txBody>
          <a:bodyPr anchor="t">
            <a:normAutofit/>
          </a:bodyPr>
          <a:lstStyle/>
          <a:p>
            <a:r>
              <a:rPr lang="en-US" altLang="zh-TW" sz="6600" dirty="0"/>
              <a:t>Introduction</a:t>
            </a:r>
            <a:endParaRPr lang="zh-TW" altLang="en-US" sz="41300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23C041-136B-6647-9E8D-052B79E3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2211186"/>
            <a:ext cx="11552210" cy="3905576"/>
          </a:xfrm>
        </p:spPr>
        <p:txBody>
          <a:bodyPr anchor="t">
            <a:normAutofit/>
          </a:bodyPr>
          <a:lstStyle/>
          <a:p>
            <a:endParaRPr lang="zh-TW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C1725D-7D7C-11F2-8832-EFC5D40BD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2832E3-6796-6B81-0EC3-4CDE99D27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55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1584F-E577-4E6E-DA61-497B9112A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0B0F7-A318-911B-A951-A7102C500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674130" cy="1112242"/>
          </a:xfrm>
        </p:spPr>
        <p:txBody>
          <a:bodyPr anchor="t">
            <a:normAutofit/>
          </a:bodyPr>
          <a:lstStyle/>
          <a:p>
            <a:r>
              <a:rPr lang="en-US" altLang="zh-TW" sz="6600" dirty="0"/>
              <a:t>Introduction</a:t>
            </a:r>
            <a:endParaRPr lang="zh-TW" altLang="en-US" sz="41300" dirty="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6800A1-F0B7-F9F8-7F8B-5481A75E91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7525" y="2211388"/>
            <a:ext cx="11552238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目的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：探討哪些因素影響 Falcon 9 發射的成功與否。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資料來源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：SpaceX 公開 API。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使用工具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：Python、Pandas、SQL、Plotly、Folium、Dash。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分析流程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：資料收集 → 清洗 → EDA → 預測 → 展示。</a:t>
            </a:r>
          </a:p>
        </p:txBody>
      </p:sp>
    </p:spTree>
    <p:extLst>
      <p:ext uri="{BB962C8B-B14F-4D97-AF65-F5344CB8AC3E}">
        <p14:creationId xmlns:p14="http://schemas.microsoft.com/office/powerpoint/2010/main" val="14522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B35B8-439D-61BA-320B-4007C48AD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E4B71-F38F-9A06-8493-F30CD669A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674130" cy="1112242"/>
          </a:xfrm>
        </p:spPr>
        <p:txBody>
          <a:bodyPr anchor="t">
            <a:normAutofit/>
          </a:bodyPr>
          <a:lstStyle/>
          <a:p>
            <a:r>
              <a:rPr lang="en-US" altLang="zh-TW" sz="6600" dirty="0"/>
              <a:t>Data Collection Methodology</a:t>
            </a:r>
            <a:endParaRPr lang="zh-TW" altLang="en-US" sz="41300" dirty="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6C8A59-0473-606E-356A-FD93364997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7525" y="2211388"/>
            <a:ext cx="11552238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SpaceX 提供之 REST API 擷取歷史發射資料。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擷取欄位包括：任務名稱、火箭類型、酬載重量、發射地點、發射成功與否等。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資料以 JSON 格式儲存並以 Pandas 載入進行後續處理。</a:t>
            </a:r>
          </a:p>
        </p:txBody>
      </p:sp>
    </p:spTree>
    <p:extLst>
      <p:ext uri="{BB962C8B-B14F-4D97-AF65-F5344CB8AC3E}">
        <p14:creationId xmlns:p14="http://schemas.microsoft.com/office/powerpoint/2010/main" val="22008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C259D-6797-88C7-5582-7AB1929C2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5611E-9407-08F3-0285-534C76B10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674130" cy="1112242"/>
          </a:xfrm>
        </p:spPr>
        <p:txBody>
          <a:bodyPr anchor="t">
            <a:normAutofit/>
          </a:bodyPr>
          <a:lstStyle/>
          <a:p>
            <a:r>
              <a:rPr lang="en-US" altLang="zh-TW" sz="6600" dirty="0"/>
              <a:t>Data Wrangling Methodology</a:t>
            </a:r>
            <a:endParaRPr lang="zh-TW" altLang="en-US" sz="41300" dirty="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8456BE-B8E6-981C-5028-BB887B22CB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7525" y="2211388"/>
            <a:ext cx="11552238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合併火箭與發射資料為單一 DataFrame。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處理缺失值與欄位資料型別轉換。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新增衍生欄位：如是否成功、火箭版本、酬載質量、發射年份。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移除重複與異常值資料，確保分析精準。</a:t>
            </a:r>
          </a:p>
        </p:txBody>
      </p:sp>
    </p:spTree>
    <p:extLst>
      <p:ext uri="{BB962C8B-B14F-4D97-AF65-F5344CB8AC3E}">
        <p14:creationId xmlns:p14="http://schemas.microsoft.com/office/powerpoint/2010/main" val="255374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9FE3E-EA5E-D9C5-1F5F-31781CC81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4AF3B-6A52-3093-1AB9-9DF0A1C89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674130" cy="1112242"/>
          </a:xfrm>
        </p:spPr>
        <p:txBody>
          <a:bodyPr anchor="t">
            <a:normAutofit fontScale="90000"/>
          </a:bodyPr>
          <a:lstStyle/>
          <a:p>
            <a:r>
              <a:rPr lang="en-US" altLang="zh-TW" sz="6600" dirty="0"/>
              <a:t>EDA &amp; Visual Analytics Methodology</a:t>
            </a:r>
            <a:endParaRPr lang="zh-TW" altLang="en-US" sz="41300" dirty="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200FEB-BE39-2BE1-B38F-76A1B91F75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7525" y="2759075"/>
            <a:ext cx="11552238" cy="335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使用直條圖、散點圖、圓餅圖等探索成功率與各類因素之關聯。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探討地點、酬載重量、軌道類型、火箭版本對成功率的影響。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seaborn、matplotlib、Plotly 進行高品質視覺化。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分析時間面向資料，如各年發射次數與成功趨勢。</a:t>
            </a:r>
          </a:p>
        </p:txBody>
      </p:sp>
    </p:spTree>
    <p:extLst>
      <p:ext uri="{BB962C8B-B14F-4D97-AF65-F5344CB8AC3E}">
        <p14:creationId xmlns:p14="http://schemas.microsoft.com/office/powerpoint/2010/main" val="297806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F278-2A4E-9CF3-65E6-3DB40F5A5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34982-6F6B-8799-FE97-2E511CD33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674130" cy="1112242"/>
          </a:xfrm>
        </p:spPr>
        <p:txBody>
          <a:bodyPr anchor="t">
            <a:normAutofit/>
          </a:bodyPr>
          <a:lstStyle/>
          <a:p>
            <a:r>
              <a:rPr lang="en-US" altLang="zh-TW" sz="6600" dirty="0"/>
              <a:t>EDA with SQL Methodology</a:t>
            </a:r>
            <a:endParaRPr lang="zh-TW" altLang="en-US" sz="41300" dirty="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88A47B-A4CD-2AE9-7D5E-590B4CA8A4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7525" y="2211388"/>
            <a:ext cx="11552238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資料載入 SQLite 資料庫進行查詢。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SQL 查詢找出成功率最高的發射地點。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統計不同酬載軌道類型之平均酬載重量。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交叉查詢火箭與發射資料以獲得成功模式。</a:t>
            </a:r>
          </a:p>
        </p:txBody>
      </p:sp>
    </p:spTree>
    <p:extLst>
      <p:ext uri="{BB962C8B-B14F-4D97-AF65-F5344CB8AC3E}">
        <p14:creationId xmlns:p14="http://schemas.microsoft.com/office/powerpoint/2010/main" val="312495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33D18-2F8E-1453-6647-D1B4586ED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5F4C0-E2AE-38D6-CE9A-3087E2E35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674130" cy="1112242"/>
          </a:xfrm>
        </p:spPr>
        <p:txBody>
          <a:bodyPr anchor="t">
            <a:normAutofit fontScale="90000"/>
          </a:bodyPr>
          <a:lstStyle/>
          <a:p>
            <a:r>
              <a:rPr lang="en-US" altLang="zh-TW" sz="6600" dirty="0"/>
              <a:t>EDA with Visualization Results</a:t>
            </a:r>
            <a:endParaRPr lang="zh-TW" altLang="en-US" sz="41300" dirty="0">
              <a:solidFill>
                <a:schemeClr val="tx2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1AB792-D1C3-C5E3-28DA-232301F6C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2211186"/>
            <a:ext cx="11552210" cy="3905576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zh-TW" altLang="en-US" dirty="0"/>
              <a:t>（你可在此展示以下圖表截圖並加上說明文字）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發射成功與否 </a:t>
            </a:r>
            <a:r>
              <a:rPr lang="en-US" altLang="zh-TW" dirty="0"/>
              <a:t>vs. </a:t>
            </a:r>
            <a:r>
              <a:rPr lang="zh-TW" altLang="en-US" dirty="0"/>
              <a:t>發射地點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酬載重量 </a:t>
            </a:r>
            <a:r>
              <a:rPr lang="en-US" altLang="zh-TW" dirty="0"/>
              <a:t>vs. </a:t>
            </a:r>
            <a:r>
              <a:rPr lang="zh-TW" altLang="en-US" dirty="0"/>
              <a:t>成功率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不同火箭版本之成功次數統計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發射數量隨時間變化趨勢圖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610913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748</Words>
  <Application>Microsoft Office PowerPoint</Application>
  <PresentationFormat>寬螢幕</PresentationFormat>
  <Paragraphs>75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Arial</vt:lpstr>
      <vt:lpstr>Bierstadt</vt:lpstr>
      <vt:lpstr>GestaltVTI</vt:lpstr>
      <vt:lpstr>SpaceX Falcon 9 Launch Analysis An End-to-End Data Analytics Project</vt:lpstr>
      <vt:lpstr>Executive Summary</vt:lpstr>
      <vt:lpstr>Introduction</vt:lpstr>
      <vt:lpstr>Introduction</vt:lpstr>
      <vt:lpstr>Data Collection Methodology</vt:lpstr>
      <vt:lpstr>Data Wrangling Methodology</vt:lpstr>
      <vt:lpstr>EDA &amp; Visual Analytics Methodology</vt:lpstr>
      <vt:lpstr>EDA with SQL Methodology</vt:lpstr>
      <vt:lpstr>EDA with Visualization Results</vt:lpstr>
      <vt:lpstr>EDA with SQL Results</vt:lpstr>
      <vt:lpstr>Interactive Map with Folium</vt:lpstr>
      <vt:lpstr>Plotly Dash Dashboard</vt:lpstr>
      <vt:lpstr>Predictive Analysis Methodology</vt:lpstr>
      <vt:lpstr>Predictive Analysis Results</vt:lpstr>
      <vt:lpstr>Conclusion</vt:lpstr>
      <vt:lpstr>Creative Enhancements</vt:lpstr>
      <vt:lpstr>Innovative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祐昇 何</dc:creator>
  <cp:lastModifiedBy>祐昇 何</cp:lastModifiedBy>
  <cp:revision>1</cp:revision>
  <dcterms:created xsi:type="dcterms:W3CDTF">2025-05-22T03:07:18Z</dcterms:created>
  <dcterms:modified xsi:type="dcterms:W3CDTF">2025-05-22T03:21:12Z</dcterms:modified>
</cp:coreProperties>
</file>