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61" r:id="rId6"/>
    <p:sldId id="262" r:id="rId7"/>
    <p:sldId id="289" r:id="rId8"/>
    <p:sldId id="269" r:id="rId9"/>
    <p:sldId id="263" r:id="rId10"/>
    <p:sldId id="288" r:id="rId11"/>
    <p:sldId id="268" r:id="rId12"/>
    <p:sldId id="287" r:id="rId13"/>
    <p:sldId id="264" r:id="rId14"/>
    <p:sldId id="265" r:id="rId15"/>
    <p:sldId id="291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6441" autoAdjust="0"/>
  </p:normalViewPr>
  <p:slideViewPr>
    <p:cSldViewPr snapToGrid="0">
      <p:cViewPr varScale="1">
        <p:scale>
          <a:sx n="62" d="100"/>
          <a:sy n="62" d="100"/>
        </p:scale>
        <p:origin x="6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6C89A1D-ADA0-4BF0-B565-24DAECCBD75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：所有資料來源說明</a:t>
          </a:r>
        </a:p>
      </dgm:t>
    </dgm:pt>
    <dgm:pt modelId="{271D6A63-0D9D-4BF9-9E96-28FD0956C860}" type="par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75538F3E-3338-42E9-8440-08F0558DCDB7}" type="sib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F3FD5FC8-A8EE-4DE3-84C1-A80A4F2EA8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：任何資料清理或處理記錄</a:t>
          </a:r>
        </a:p>
      </dgm:t>
    </dgm:pt>
    <dgm:pt modelId="{7FFF86FF-34C6-4D5A-9EED-D8C7E5E0CF11}" type="par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F4A444-E39D-4D33-B49F-27FD8DEED9EB}" type="sib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5FADCE-7FE1-43F8-937C-1B007E99E722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：我分析摘要</a:t>
          </a:r>
        </a:p>
      </dgm:t>
    </dgm:pt>
    <dgm:pt modelId="{E92B47E7-1546-4CFA-A5EB-FB0C73C795B2}" type="par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F9EB313-3C37-43F7-9943-FAC5A5E925FB}" type="sib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237F8CC-367A-4EBD-BBAF-CA4B43079BE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gm:t>
    </dgm:pt>
    <dgm:pt modelId="{CFB4B474-2B2B-4D5E-8339-0748C3697584}" type="par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1254EEE5-A015-4419-BD5C-6A81AFC3AF24}" type="sib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E3B5CC6D-14CD-4E42-B1F6-CCD4EB5C9D33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：我分析提出三大建議</a:t>
          </a:r>
        </a:p>
      </dgm:t>
    </dgm:pt>
    <dgm:pt modelId="{058D3EA9-35A2-4F12-983B-702572702DF7}" type="par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27EBC806-22A5-40F1-BBE8-E6C215A9A3CB}" type="sib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 custLinFactNeighborX="2832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CFBE963E-CD8B-4756-A9F2-6520EBA17D27}" type="pres">
      <dgm:prSet presAssocID="{76C89A1D-ADA0-4BF0-B565-24DAECCBD751}" presName="node" presStyleLbl="node1" presStyleIdx="1" presStyleCnt="6">
        <dgm:presLayoutVars>
          <dgm:bulletEnabled val="1"/>
        </dgm:presLayoutVars>
      </dgm:prSet>
      <dgm:spPr/>
    </dgm:pt>
    <dgm:pt modelId="{A2BDE073-509F-4675-BA3E-9AC1B87F4EF1}" type="pres">
      <dgm:prSet presAssocID="{75538F3E-3338-42E9-8440-08F0558DCDB7}" presName="sibTrans" presStyleLbl="sibTrans1D1" presStyleIdx="1" presStyleCnt="5"/>
      <dgm:spPr/>
    </dgm:pt>
    <dgm:pt modelId="{E814A58E-D8E1-4475-94E2-1C6BECF6E874}" type="pres">
      <dgm:prSet presAssocID="{75538F3E-3338-42E9-8440-08F0558DCDB7}" presName="connectorText" presStyleLbl="sibTrans1D1" presStyleIdx="1" presStyleCnt="5"/>
      <dgm:spPr/>
    </dgm:pt>
    <dgm:pt modelId="{C0B541B7-299D-44F2-B7D9-7668727F3147}" type="pres">
      <dgm:prSet presAssocID="{F3FD5FC8-A8EE-4DE3-84C1-A80A4F2EA895}" presName="node" presStyleLbl="node1" presStyleIdx="2" presStyleCnt="6">
        <dgm:presLayoutVars>
          <dgm:bulletEnabled val="1"/>
        </dgm:presLayoutVars>
      </dgm:prSet>
      <dgm:spPr/>
    </dgm:pt>
    <dgm:pt modelId="{C02DBDBF-E285-4C0F-B3F3-FAB3967739E6}" type="pres">
      <dgm:prSet presAssocID="{5BF4A444-E39D-4D33-B49F-27FD8DEED9EB}" presName="sibTrans" presStyleLbl="sibTrans1D1" presStyleIdx="2" presStyleCnt="5"/>
      <dgm:spPr/>
    </dgm:pt>
    <dgm:pt modelId="{D2BA4408-D6BD-4F5D-AEA9-E36E1CAA588E}" type="pres">
      <dgm:prSet presAssocID="{5BF4A444-E39D-4D33-B49F-27FD8DEED9EB}" presName="connectorText" presStyleLbl="sibTrans1D1" presStyleIdx="2" presStyleCnt="5"/>
      <dgm:spPr/>
    </dgm:pt>
    <dgm:pt modelId="{765620C9-DC33-4AA4-97F1-8C42D39B2762}" type="pres">
      <dgm:prSet presAssocID="{5B5FADCE-7FE1-43F8-937C-1B007E99E722}" presName="node" presStyleLbl="node1" presStyleIdx="3" presStyleCnt="6">
        <dgm:presLayoutVars>
          <dgm:bulletEnabled val="1"/>
        </dgm:presLayoutVars>
      </dgm:prSet>
      <dgm:spPr/>
    </dgm:pt>
    <dgm:pt modelId="{60FCE320-4C75-48EE-B835-DF480D394678}" type="pres">
      <dgm:prSet presAssocID="{4F9EB313-3C37-43F7-9943-FAC5A5E925FB}" presName="sibTrans" presStyleLbl="sibTrans1D1" presStyleIdx="3" presStyleCnt="5"/>
      <dgm:spPr/>
    </dgm:pt>
    <dgm:pt modelId="{06F21FD1-5786-4DB5-8F90-D40274AECEB1}" type="pres">
      <dgm:prSet presAssocID="{4F9EB313-3C37-43F7-9943-FAC5A5E925FB}" presName="connectorText" presStyleLbl="sibTrans1D1" presStyleIdx="3" presStyleCnt="5"/>
      <dgm:spPr/>
    </dgm:pt>
    <dgm:pt modelId="{6180FE7E-B879-4484-89EA-B18898031433}" type="pres">
      <dgm:prSet presAssocID="{4237F8CC-367A-4EBD-BBAF-CA4B43079BE1}" presName="node" presStyleLbl="node1" presStyleIdx="4" presStyleCnt="6">
        <dgm:presLayoutVars>
          <dgm:bulletEnabled val="1"/>
        </dgm:presLayoutVars>
      </dgm:prSet>
      <dgm:spPr/>
    </dgm:pt>
    <dgm:pt modelId="{291F733B-E617-4426-A28B-2327B59C1156}" type="pres">
      <dgm:prSet presAssocID="{1254EEE5-A015-4419-BD5C-6A81AFC3AF24}" presName="sibTrans" presStyleLbl="sibTrans1D1" presStyleIdx="4" presStyleCnt="5"/>
      <dgm:spPr/>
    </dgm:pt>
    <dgm:pt modelId="{EA224EE2-963F-4853-B92E-F441D63000D0}" type="pres">
      <dgm:prSet presAssocID="{1254EEE5-A015-4419-BD5C-6A81AFC3AF24}" presName="connectorText" presStyleLbl="sibTrans1D1" presStyleIdx="4" presStyleCnt="5"/>
      <dgm:spPr/>
    </dgm:pt>
    <dgm:pt modelId="{EAA5DE16-DDEB-45D5-BE56-578B1281E264}" type="pres">
      <dgm:prSet presAssocID="{E3B5CC6D-14CD-4E42-B1F6-CCD4EB5C9D33}" presName="node" presStyleLbl="node1" presStyleIdx="5" presStyleCnt="6">
        <dgm:presLayoutVars>
          <dgm:bulletEnabled val="1"/>
        </dgm:presLayoutVars>
      </dgm:prSet>
      <dgm:spPr/>
    </dgm:pt>
  </dgm:ptLst>
  <dgm:cxnLst>
    <dgm:cxn modelId="{E6A0490C-D6A9-4E2B-9462-4A8E97D632A8}" type="presOf" srcId="{4F9EB313-3C37-43F7-9943-FAC5A5E925FB}" destId="{06F21FD1-5786-4DB5-8F90-D40274AECEB1}" srcOrd="1" destOrd="0" presId="urn:microsoft.com/office/officeart/2016/7/layout/RepeatingBendingProcessNew"/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9AFF9F32-6CC7-4641-AC8A-4CD23BBBB072}" type="presOf" srcId="{F3FD5FC8-A8EE-4DE3-84C1-A80A4F2EA895}" destId="{C0B541B7-299D-44F2-B7D9-7668727F3147}" srcOrd="0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DB57F05C-65C7-459D-AF2E-7259DAB6D65B}" type="presOf" srcId="{1254EEE5-A015-4419-BD5C-6A81AFC3AF24}" destId="{EA224EE2-963F-4853-B92E-F441D63000D0}" srcOrd="1" destOrd="0" presId="urn:microsoft.com/office/officeart/2016/7/layout/RepeatingBendingProcessNew"/>
    <dgm:cxn modelId="{6509505E-B592-486D-AF5E-5D23DBC1A971}" type="presOf" srcId="{4F9EB313-3C37-43F7-9943-FAC5A5E925FB}" destId="{60FCE320-4C75-48EE-B835-DF480D394678}" srcOrd="0" destOrd="0" presId="urn:microsoft.com/office/officeart/2016/7/layout/RepeatingBendingProcessNew"/>
    <dgm:cxn modelId="{5F7EA441-C68B-45BE-AC33-668C88B641D0}" type="presOf" srcId="{75538F3E-3338-42E9-8440-08F0558DCDB7}" destId="{A2BDE073-509F-4675-BA3E-9AC1B87F4EF1}" srcOrd="0" destOrd="0" presId="urn:microsoft.com/office/officeart/2016/7/layout/RepeatingBendingProcessNew"/>
    <dgm:cxn modelId="{6BB7BE4B-CC0C-4E2C-B432-C9905C4B7F1C}" type="presOf" srcId="{4237F8CC-367A-4EBD-BBAF-CA4B43079BE1}" destId="{6180FE7E-B879-4484-89EA-B18898031433}" srcOrd="0" destOrd="0" presId="urn:microsoft.com/office/officeart/2016/7/layout/RepeatingBendingProcessNew"/>
    <dgm:cxn modelId="{D6A03E4F-BF00-47A6-9019-51DC2871852A}" type="presOf" srcId="{5BF4A444-E39D-4D33-B49F-27FD8DEED9EB}" destId="{C02DBDBF-E285-4C0F-B3F3-FAB3967739E6}" srcOrd="0" destOrd="0" presId="urn:microsoft.com/office/officeart/2016/7/layout/RepeatingBendingProcessNew"/>
    <dgm:cxn modelId="{17080955-52B0-47BC-B263-2B6DC4C7E0A6}" type="presOf" srcId="{1254EEE5-A015-4419-BD5C-6A81AFC3AF24}" destId="{291F733B-E617-4426-A28B-2327B59C1156}" srcOrd="0" destOrd="0" presId="urn:microsoft.com/office/officeart/2016/7/layout/RepeatingBendingProcessNew"/>
    <dgm:cxn modelId="{FC295076-4E5F-4824-A20F-1EFA05A87108}" type="presOf" srcId="{76C89A1D-ADA0-4BF0-B565-24DAECCBD751}" destId="{CFBE963E-CD8B-4756-A9F2-6520EBA17D27}" srcOrd="0" destOrd="0" presId="urn:microsoft.com/office/officeart/2016/7/layout/RepeatingBendingProcessNew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0219D38B-1C6F-4A80-A036-7BF90338BDCF}" type="presOf" srcId="{5B5FADCE-7FE1-43F8-937C-1B007E99E722}" destId="{765620C9-DC33-4AA4-97F1-8C42D39B2762}" srcOrd="0" destOrd="0" presId="urn:microsoft.com/office/officeart/2016/7/layout/RepeatingBendingProcessNew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34B7E3A1-9AE7-4FB7-8502-B3C8A52090F5}" type="presOf" srcId="{E3B5CC6D-14CD-4E42-B1F6-CCD4EB5C9D33}" destId="{EAA5DE16-DDEB-45D5-BE56-578B1281E264}" srcOrd="0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E49AF6B4-0E3F-424D-B8AF-9E3C5ED63CBB}" srcId="{76BA49E5-E3C0-4ECA-972B-18F35FD0F410}" destId="{4237F8CC-367A-4EBD-BBAF-CA4B43079BE1}" srcOrd="4" destOrd="0" parTransId="{CFB4B474-2B2B-4D5E-8339-0748C3697584}" sibTransId="{1254EEE5-A015-4419-BD5C-6A81AFC3AF24}"/>
    <dgm:cxn modelId="{38EE53B6-DB1C-453C-A052-6E9B5B06B9E7}" type="presOf" srcId="{5BF4A444-E39D-4D33-B49F-27FD8DEED9EB}" destId="{D2BA4408-D6BD-4F5D-AEA9-E36E1CAA588E}" srcOrd="1" destOrd="0" presId="urn:microsoft.com/office/officeart/2016/7/layout/RepeatingBendingProcessNew"/>
    <dgm:cxn modelId="{AC2334BA-E313-4F3B-926E-A823FB1A6EE3}" srcId="{76BA49E5-E3C0-4ECA-972B-18F35FD0F410}" destId="{F3FD5FC8-A8EE-4DE3-84C1-A80A4F2EA895}" srcOrd="2" destOrd="0" parTransId="{7FFF86FF-34C6-4D5A-9EED-D8C7E5E0CF11}" sibTransId="{5BF4A444-E39D-4D33-B49F-27FD8DEED9EB}"/>
    <dgm:cxn modelId="{1063C1D3-8DA6-4600-A1E7-CDB0439F30B2}" srcId="{76BA49E5-E3C0-4ECA-972B-18F35FD0F410}" destId="{76C89A1D-ADA0-4BF0-B565-24DAECCBD751}" srcOrd="1" destOrd="0" parTransId="{271D6A63-0D9D-4BF9-9E96-28FD0956C860}" sibTransId="{75538F3E-3338-42E9-8440-08F0558DCDB7}"/>
    <dgm:cxn modelId="{D47CD9D6-3D6C-49B5-85BA-C5C8A7066454}" type="presOf" srcId="{75538F3E-3338-42E9-8440-08F0558DCDB7}" destId="{E814A58E-D8E1-4475-94E2-1C6BECF6E874}" srcOrd="1" destOrd="0" presId="urn:microsoft.com/office/officeart/2016/7/layout/RepeatingBendingProcessNew"/>
    <dgm:cxn modelId="{90213CDE-EDB9-4530-BEAA-B112516DDD95}" srcId="{76BA49E5-E3C0-4ECA-972B-18F35FD0F410}" destId="{5B5FADCE-7FE1-43F8-937C-1B007E99E722}" srcOrd="3" destOrd="0" parTransId="{E92B47E7-1546-4CFA-A5EB-FB0C73C795B2}" sibTransId="{4F9EB313-3C37-43F7-9943-FAC5A5E925FB}"/>
    <dgm:cxn modelId="{95E5AFEF-9CD1-44CA-A595-9365149097DC}" srcId="{76BA49E5-E3C0-4ECA-972B-18F35FD0F410}" destId="{E3B5CC6D-14CD-4E42-B1F6-CCD4EB5C9D33}" srcOrd="5" destOrd="0" parTransId="{058D3EA9-35A2-4F12-983B-702572702DF7}" sibTransId="{27EBC806-22A5-40F1-BBE8-E6C215A9A3CB}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3C51C09F-5A31-4F54-B51D-3C09A0346ADF}" type="presParOf" srcId="{CE9D4750-766C-4AAF-9A50-CA37A5016AA7}" destId="{CFBE963E-CD8B-4756-A9F2-6520EBA17D27}" srcOrd="2" destOrd="0" presId="urn:microsoft.com/office/officeart/2016/7/layout/RepeatingBendingProcessNew"/>
    <dgm:cxn modelId="{0784E1E7-5A9D-46BF-B2F3-3D54CCCBC91C}" type="presParOf" srcId="{CE9D4750-766C-4AAF-9A50-CA37A5016AA7}" destId="{A2BDE073-509F-4675-BA3E-9AC1B87F4EF1}" srcOrd="3" destOrd="0" presId="urn:microsoft.com/office/officeart/2016/7/layout/RepeatingBendingProcessNew"/>
    <dgm:cxn modelId="{DD9784C1-C928-435F-A624-9FAC54BB00B6}" type="presParOf" srcId="{A2BDE073-509F-4675-BA3E-9AC1B87F4EF1}" destId="{E814A58E-D8E1-4475-94E2-1C6BECF6E874}" srcOrd="0" destOrd="0" presId="urn:microsoft.com/office/officeart/2016/7/layout/RepeatingBendingProcessNew"/>
    <dgm:cxn modelId="{85409539-434A-48C4-8C12-E57BE2875D06}" type="presParOf" srcId="{CE9D4750-766C-4AAF-9A50-CA37A5016AA7}" destId="{C0B541B7-299D-44F2-B7D9-7668727F3147}" srcOrd="4" destOrd="0" presId="urn:microsoft.com/office/officeart/2016/7/layout/RepeatingBendingProcessNew"/>
    <dgm:cxn modelId="{0AB16358-D89E-431C-8630-7BC807BB1E0C}" type="presParOf" srcId="{CE9D4750-766C-4AAF-9A50-CA37A5016AA7}" destId="{C02DBDBF-E285-4C0F-B3F3-FAB3967739E6}" srcOrd="5" destOrd="0" presId="urn:microsoft.com/office/officeart/2016/7/layout/RepeatingBendingProcessNew"/>
    <dgm:cxn modelId="{3F691C2E-53B6-429F-B9F3-547B77267BD4}" type="presParOf" srcId="{C02DBDBF-E285-4C0F-B3F3-FAB3967739E6}" destId="{D2BA4408-D6BD-4F5D-AEA9-E36E1CAA588E}" srcOrd="0" destOrd="0" presId="urn:microsoft.com/office/officeart/2016/7/layout/RepeatingBendingProcessNew"/>
    <dgm:cxn modelId="{1F1875C6-6485-4C25-8FCD-5E731BE56C71}" type="presParOf" srcId="{CE9D4750-766C-4AAF-9A50-CA37A5016AA7}" destId="{765620C9-DC33-4AA4-97F1-8C42D39B2762}" srcOrd="6" destOrd="0" presId="urn:microsoft.com/office/officeart/2016/7/layout/RepeatingBendingProcessNew"/>
    <dgm:cxn modelId="{69C518F5-9F14-4DC1-9624-1A893C88E76C}" type="presParOf" srcId="{CE9D4750-766C-4AAF-9A50-CA37A5016AA7}" destId="{60FCE320-4C75-48EE-B835-DF480D394678}" srcOrd="7" destOrd="0" presId="urn:microsoft.com/office/officeart/2016/7/layout/RepeatingBendingProcessNew"/>
    <dgm:cxn modelId="{AC162621-6486-49B1-9861-78D1756BEB2F}" type="presParOf" srcId="{60FCE320-4C75-48EE-B835-DF480D394678}" destId="{06F21FD1-5786-4DB5-8F90-D40274AECEB1}" srcOrd="0" destOrd="0" presId="urn:microsoft.com/office/officeart/2016/7/layout/RepeatingBendingProcessNew"/>
    <dgm:cxn modelId="{E35D0AD0-DC74-479C-94DD-7DE0039BE146}" type="presParOf" srcId="{CE9D4750-766C-4AAF-9A50-CA37A5016AA7}" destId="{6180FE7E-B879-4484-89EA-B18898031433}" srcOrd="8" destOrd="0" presId="urn:microsoft.com/office/officeart/2016/7/layout/RepeatingBendingProcessNew"/>
    <dgm:cxn modelId="{C92019F6-3610-4A5B-BF77-456AF47FAF58}" type="presParOf" srcId="{CE9D4750-766C-4AAF-9A50-CA37A5016AA7}" destId="{291F733B-E617-4426-A28B-2327B59C1156}" srcOrd="9" destOrd="0" presId="urn:microsoft.com/office/officeart/2016/7/layout/RepeatingBendingProcessNew"/>
    <dgm:cxn modelId="{57B003AF-9BFD-4B42-BD53-8C642B6FA6A7}" type="presParOf" srcId="{291F733B-E617-4426-A28B-2327B59C1156}" destId="{EA224EE2-963F-4853-B92E-F441D63000D0}" srcOrd="0" destOrd="0" presId="urn:microsoft.com/office/officeart/2016/7/layout/RepeatingBendingProcessNew"/>
    <dgm:cxn modelId="{6BCB67E1-CF80-49BF-BFDB-101FCB1CB763}" type="presParOf" srcId="{CE9D4750-766C-4AAF-9A50-CA37A5016AA7}" destId="{EAA5DE16-DDEB-45D5-BE56-578B1281E2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2800" b="1" dirty="0">
              <a:latin typeface="標楷體" panose="03000509000000000000" pitchFamily="65" charset="-120"/>
              <a:ea typeface="標楷體" panose="03000509000000000000" pitchFamily="65" charset="-120"/>
            </a:rPr>
            <a:t>了解使用模式</a:t>
          </a:r>
          <a:endParaRPr lang="en-US" altLang="zh-TW" sz="2800" b="1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行程持續時間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季節性趨勢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自行車偏好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每週趨勢</a:t>
          </a:r>
          <a:endParaRPr lang="zh-TW" alt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2800" b="1" dirty="0">
              <a:latin typeface="標楷體" panose="03000509000000000000" pitchFamily="65" charset="-120"/>
              <a:ea typeface="標楷體" panose="03000509000000000000" pitchFamily="65" charset="-120"/>
            </a:rPr>
            <a:t>針對性行銷策略</a:t>
          </a:r>
          <a:endParaRPr lang="en-US" altLang="zh-TW" sz="2800" b="1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促銷和折扣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強調成本節約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季節性行銷活動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2800" b="1" dirty="0">
              <a:latin typeface="標楷體" panose="03000509000000000000" pitchFamily="65" charset="-120"/>
              <a:ea typeface="標楷體" panose="03000509000000000000" pitchFamily="65" charset="-120"/>
            </a:rPr>
            <a:t>會員數量增加</a:t>
          </a:r>
          <a:endParaRPr lang="en-US" altLang="zh-TW" sz="2800" b="1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endParaRPr 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更高獲利能力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增強客戶參與度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公司永續發展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清單 以實心填滿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X="112576" custScaleY="13634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橫條圖簡報 以實心填滿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 custScaleY="137147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上升趨勢的橫條圖 以實心填滿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Y="137936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86096" y="709129"/>
          <a:ext cx="475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360" y="751961"/>
        <a:ext cx="25322" cy="5775"/>
      </dsp:txXfrm>
    </dsp:sp>
    <dsp:sp modelId="{DB690B9B-032E-4C2D-B5A3-D07905AE2240}">
      <dsp:nvSpPr>
        <dsp:cNvPr id="0" name=""/>
        <dsp:cNvSpPr/>
      </dsp:nvSpPr>
      <dsp:spPr>
        <a:xfrm>
          <a:off x="176740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76740" y="1502"/>
        <a:ext cx="2511156" cy="1506693"/>
      </dsp:txXfrm>
    </dsp:sp>
    <dsp:sp modelId="{A2BDE073-509F-4675-BA3E-9AC1B87F4EF1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1776991"/>
        <a:ext cx="157112" cy="5775"/>
      </dsp:txXfrm>
    </dsp:sp>
    <dsp:sp modelId="{CFBE963E-CD8B-4756-A9F2-6520EBA17D2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：所有資料來源說明</a:t>
          </a:r>
        </a:p>
      </dsp:txBody>
      <dsp:txXfrm>
        <a:off x="3194346" y="1502"/>
        <a:ext cx="2511156" cy="1506693"/>
      </dsp:txXfrm>
    </dsp:sp>
    <dsp:sp modelId="{C02DBDBF-E285-4C0F-B3F3-FAB3967739E6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2836221"/>
        <a:ext cx="28878" cy="5775"/>
      </dsp:txXfrm>
    </dsp:sp>
    <dsp:sp modelId="{C0B541B7-299D-44F2-B7D9-7668727F3147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：任何資料清理或處理記錄</a:t>
          </a:r>
        </a:p>
      </dsp:txBody>
      <dsp:txXfrm>
        <a:off x="105624" y="2085762"/>
        <a:ext cx="2511156" cy="1506693"/>
      </dsp:txXfrm>
    </dsp:sp>
    <dsp:sp modelId="{60FCE320-4C75-48EE-B835-DF480D394678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3861251"/>
        <a:ext cx="157112" cy="5775"/>
      </dsp:txXfrm>
    </dsp:sp>
    <dsp:sp modelId="{765620C9-DC33-4AA4-97F1-8C42D39B2762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：我分析摘要</a:t>
          </a:r>
        </a:p>
      </dsp:txBody>
      <dsp:txXfrm>
        <a:off x="3194346" y="2085762"/>
        <a:ext cx="2511156" cy="1506693"/>
      </dsp:txXfrm>
    </dsp:sp>
    <dsp:sp modelId="{291F733B-E617-4426-A28B-2327B59C1156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4920481"/>
        <a:ext cx="28878" cy="5775"/>
      </dsp:txXfrm>
    </dsp:sp>
    <dsp:sp modelId="{6180FE7E-B879-4484-89EA-B1889803143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sp:txBody>
      <dsp:txXfrm>
        <a:off x="105624" y="4170022"/>
        <a:ext cx="2511156" cy="1506693"/>
      </dsp:txXfrm>
    </dsp:sp>
    <dsp:sp modelId="{EAA5DE16-DDEB-45D5-BE56-578B1281E2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：我分析提出三大建議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934500" y="119622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387875" y="572997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E1E894-D8D8-40FE-9118-4EC989685A29}">
      <dsp:nvSpPr>
        <dsp:cNvPr id="0" name=""/>
        <dsp:cNvSpPr/>
      </dsp:nvSpPr>
      <dsp:spPr>
        <a:xfrm>
          <a:off x="35143" y="2320865"/>
          <a:ext cx="3926088" cy="441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了解使用模式</a:t>
          </a:r>
          <a:endParaRPr lang="en-US" altLang="zh-TW" sz="28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行程持續時間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季節性趨勢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自行車偏好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每週趨勢</a:t>
          </a:r>
          <a:endParaRPr lang="zh-TW" alt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43" y="2320865"/>
        <a:ext cx="3926088" cy="4417513"/>
      </dsp:txXfrm>
    </dsp:sp>
    <dsp:sp modelId="{E25D46DA-3CCC-4690-B645-92B8158A50C4}">
      <dsp:nvSpPr>
        <dsp:cNvPr id="0" name=""/>
        <dsp:cNvSpPr/>
      </dsp:nvSpPr>
      <dsp:spPr>
        <a:xfrm>
          <a:off x="5251606" y="113109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704981" y="566484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571544" y="2301328"/>
          <a:ext cx="3487500" cy="444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針對性行銷策略</a:t>
          </a:r>
          <a:endParaRPr lang="en-US" altLang="zh-TW" sz="28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促銷和折扣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強調成本節約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季節性行銷活動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1544" y="2301328"/>
        <a:ext cx="3487500" cy="4443562"/>
      </dsp:txXfrm>
    </dsp:sp>
    <dsp:sp modelId="{172B5539-CDB8-4AAF-88C5-F1BFC720604B}">
      <dsp:nvSpPr>
        <dsp:cNvPr id="0" name=""/>
        <dsp:cNvSpPr/>
      </dsp:nvSpPr>
      <dsp:spPr>
        <a:xfrm>
          <a:off x="9349419" y="106718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802794" y="560093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669356" y="2282155"/>
          <a:ext cx="3487500" cy="446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會員數量增加</a:t>
          </a:r>
          <a:endParaRPr lang="en-US" altLang="zh-TW" sz="28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更高獲利能力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增強客戶參與度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公司永續發展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669356" y="2282155"/>
        <a:ext cx="3487500" cy="4469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10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26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2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6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6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2971800"/>
            <a:ext cx="5963060" cy="990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共享單車如何成功</a:t>
            </a:r>
            <a:endParaRPr lang="en-US" altLang="zh-TW" sz="56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7F9147-E318-B127-3415-9DE91E1E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8082"/>
            <a:ext cx="9168108" cy="6876081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7742" y="1752599"/>
            <a:ext cx="5264258" cy="41987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經典自行車最受歡迎。</a:t>
            </a:r>
          </a:p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只有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使用無樁電動自行車，會員更喜歡經典自行車，而會員使用電動自行車數幾乎是臨時使用者使用數兩倍。</a:t>
            </a:r>
            <a:endParaRPr lang="en-US" altLang="zh-TW" sz="3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8EB1118-EAEC-A0D8-3086-8711AF34661D}"/>
              </a:ext>
            </a:extLst>
          </p:cNvPr>
          <p:cNvSpPr txBox="1">
            <a:spLocks/>
          </p:cNvSpPr>
          <p:nvPr/>
        </p:nvSpPr>
        <p:spPr>
          <a:xfrm>
            <a:off x="9803042" y="984529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5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AC3AC8-41B8-CCA5-6840-F318FE0C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50668" cy="6901982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783080"/>
            <a:ext cx="6096000" cy="4121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 b="1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騎乘時間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：在週末，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騎乘時長比工作日更長，這表示他們使用自行車進行休閒活動。相反，會員在一周內騎行長度相對穩定，這可能表明其用於通勤。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E3DD225-3625-6142-BB29-034C9BA3CD34}"/>
              </a:ext>
            </a:extLst>
          </p:cNvPr>
          <p:cNvSpPr txBox="1">
            <a:spLocks/>
          </p:cNvSpPr>
          <p:nvPr/>
        </p:nvSpPr>
        <p:spPr>
          <a:xfrm>
            <a:off x="8676337" y="1245602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44B4FE-DB08-ED89-7DB5-ED42E5D2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429999" cy="6858000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0"/>
            <a:ext cx="6096000" cy="61874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和會員不同季節客流量趨勢。夏季（七月至九月）乘車次數明顯增加。</a:t>
            </a:r>
          </a:p>
          <a:p>
            <a:endParaRPr lang="zh-TW" altLang="en-US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會員乘車量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：會員乘車次數持續超過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r>
              <a:rPr lang="zh-TW" altLang="en-US" sz="320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比較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2023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平均騎乘長度不到會員一半。</a:t>
            </a:r>
            <a:endParaRPr lang="en-US" altLang="zh-TW" sz="3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199C76-729A-B86F-6F53-834ECA800D67}"/>
              </a:ext>
            </a:extLst>
          </p:cNvPr>
          <p:cNvSpPr txBox="1">
            <a:spLocks/>
          </p:cNvSpPr>
          <p:nvPr/>
        </p:nvSpPr>
        <p:spPr>
          <a:xfrm>
            <a:off x="4042344" y="459395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4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847" y="0"/>
            <a:ext cx="1576306" cy="1004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070080" cy="6179819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zh-TW" altLang="en-US" sz="3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使用差異：</a:t>
            </a:r>
          </a:p>
          <a:p>
            <a:r>
              <a:rPr lang="en-US" altLang="zh-TW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出行頻率和持續時間：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：騎乘次數較少但時間較長，尤其是在週末，顯示休閒用途。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會員：更頻繁、更短行程，表示通勤或辦事，週末行程更長。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自行車類型偏好：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：喜歡經典自行車，短途旅行時使用停泊自行車。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會員：喜歡經典自行車和電動自行車，顯示通勤和休閒用途結合。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季節性：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兩組人在夏季騎乘最頻繁。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37" y="-29276"/>
            <a:ext cx="1725090" cy="7607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</a:t>
            </a:r>
            <a:endParaRPr lang="en-US" altLang="zh-TW" sz="4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61038"/>
            <a:ext cx="12192000" cy="5394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0">
              <a:buNone/>
            </a:pPr>
            <a:r>
              <a:rPr lang="en-US" altLang="zh-TW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對於臨時使用者：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提升經典自行車休閒便利性和可負擔性。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提供週末促銷或折扣。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在熱門觀光或休閒區域定位停放自行車使用情況。</a:t>
            </a:r>
          </a:p>
          <a:p>
            <a:pPr marL="285750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en-US" altLang="zh-TW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將臨時使用者轉為會員：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強調會員資格比頻繁臨時使用節省成本。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展示經典自行車和電動自行車多種用途多功能性。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在夏季高峰期間集中行銷工作。</a:t>
            </a:r>
            <a:endParaRPr lang="en-US" altLang="zh-TW" sz="28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3525DF6D-0257-8528-BCDE-1C0675006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686126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十字形 4">
            <a:extLst>
              <a:ext uri="{FF2B5EF4-FFF2-40B4-BE49-F238E27FC236}">
                <a16:creationId xmlns:a16="http://schemas.microsoft.com/office/drawing/2014/main" id="{6031123F-8622-2352-84F6-929813E7B2A4}"/>
              </a:ext>
            </a:extLst>
          </p:cNvPr>
          <p:cNvSpPr/>
          <p:nvPr/>
        </p:nvSpPr>
        <p:spPr>
          <a:xfrm>
            <a:off x="3869870" y="2865666"/>
            <a:ext cx="360000" cy="3600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於 5">
            <a:extLst>
              <a:ext uri="{FF2B5EF4-FFF2-40B4-BE49-F238E27FC236}">
                <a16:creationId xmlns:a16="http://schemas.microsoft.com/office/drawing/2014/main" id="{B5E09F49-93BE-DC24-1843-C1C422AFA8CE}"/>
              </a:ext>
            </a:extLst>
          </p:cNvPr>
          <p:cNvSpPr/>
          <p:nvPr/>
        </p:nvSpPr>
        <p:spPr>
          <a:xfrm>
            <a:off x="8205107" y="2865666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9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資料來源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Amazon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](https://divvy-tripdata.s3.amazonaws.com/index.html)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3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en-US" altLang="zh-TW" sz="4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2422" y="227428"/>
            <a:ext cx="7744692" cy="563997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關於公司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全市範圍內提供自行車共享服務，在千個站點擁有萬輛自行車。我們提供靈活定價選項，包括單程日票和會員資格。</a:t>
            </a:r>
          </a:p>
          <a:p>
            <a:endParaRPr lang="zh-TW" altLang="en-US" sz="2400" b="1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問題陳述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目標是增加會員數量，因其提供利潤更高。</a:t>
            </a:r>
          </a:p>
          <a:p>
            <a:endParaRPr lang="zh-TW" altLang="en-US" sz="2400" b="1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建議解決方案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策略是將現有臨時使用者轉變為會員。休閒騎手已經熟悉我們服務，這使他們成為會員主要目標。</a:t>
            </a:r>
            <a:endParaRPr lang="zh-TW" altLang="zh-TW" sz="24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8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產生成果報告</a:t>
            </a:r>
            <a:endParaRPr lang="en-US" altLang="zh-TW" sz="38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161416"/>
              </p:ext>
            </p:extLst>
          </p:nvPr>
        </p:nvGraphicFramePr>
        <p:xfrm>
          <a:off x="5542672" y="4425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59C96DE-3695-9F01-DD66-357515297F9A}"/>
              </a:ext>
            </a:extLst>
          </p:cNvPr>
          <p:cNvSpPr txBox="1"/>
          <p:nvPr/>
        </p:nvSpPr>
        <p:spPr>
          <a:xfrm>
            <a:off x="838200" y="2558380"/>
            <a:ext cx="42576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產生包含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可交付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成果報告</a:t>
            </a:r>
          </a:p>
        </p:txBody>
      </p:sp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確定業務任務</a:t>
            </a: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和會員使用自行車不同方式。從這些洞察中，幫助團隊設計新行銷策略，將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轉化為會員。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020" y="591344"/>
            <a:ext cx="678278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資料來源</a:t>
            </a:r>
            <a:endParaRPr lang="en-US" altLang="zh-TW" sz="3200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這些數據屬於公開數據，可用於探索不同客戶類型如何使用自行車。</a:t>
            </a:r>
            <a:endParaRPr lang="en-US" altLang="zh-TW" sz="2400" dirty="0">
              <a:solidFill>
                <a:srgbClr val="3C40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資料只需清理，</a:t>
            </a:r>
            <a:r>
              <a:rPr lang="zh-TW" altLang="en-US" sz="2400" dirty="0">
                <a:solidFill>
                  <a:srgbClr val="3C40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文件皆標明出處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。符合</a:t>
            </a:r>
            <a:r>
              <a:rPr lang="en-US" altLang="zh-TW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74164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資料清理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JupyterNotebook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進行高效率資料清理和操作。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記錄每個步驟以確保可重複性和透明度。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B7FED9-4F76-7902-C45E-2E897390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477573" cy="690301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5444" y="2185956"/>
            <a:ext cx="1681308" cy="75544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7572" y="2941401"/>
            <a:ext cx="3714428" cy="3273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臨時使用者平均騎乘時間比會員平均騎乘時間少。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3FA5381-501E-0D6C-C7C9-A67C486D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630"/>
            <a:ext cx="9709101" cy="67963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438" y="1808023"/>
            <a:ext cx="1754021" cy="768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7952" y="2347042"/>
            <a:ext cx="2614047" cy="3929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夏季，臨時使用者和會員旅行次數都達到了最高水準。</a:t>
            </a:r>
            <a:endParaRPr lang="en-US" altLang="zh-TW" sz="3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4E497E-92A2-7259-D038-FF5B8860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86"/>
            <a:ext cx="8493071" cy="6852614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3069" y="2774237"/>
            <a:ext cx="3425128" cy="26811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大多數使用者都是會員。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2FCBA78-66F4-B487-6306-64ABBFC4375B}"/>
              </a:ext>
            </a:extLst>
          </p:cNvPr>
          <p:cNvSpPr txBox="1">
            <a:spLocks/>
          </p:cNvSpPr>
          <p:nvPr/>
        </p:nvSpPr>
        <p:spPr>
          <a:xfrm>
            <a:off x="9575239" y="2171508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463</TotalTime>
  <Words>647</Words>
  <Application>Microsoft Office PowerPoint</Application>
  <PresentationFormat>寬螢幕</PresentationFormat>
  <Paragraphs>89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標楷體</vt:lpstr>
      <vt:lpstr>Aptos</vt:lpstr>
      <vt:lpstr>Arial</vt:lpstr>
      <vt:lpstr>Calibri</vt:lpstr>
      <vt:lpstr>Gill Sans MT</vt:lpstr>
      <vt:lpstr>Times New Roman</vt:lpstr>
      <vt:lpstr>圖庫</vt:lpstr>
      <vt:lpstr>共享單車如何成功</vt:lpstr>
      <vt:lpstr>介紹</vt:lpstr>
      <vt:lpstr>產生成果報告</vt:lpstr>
      <vt:lpstr>詢問</vt:lpstr>
      <vt:lpstr>準備</vt:lpstr>
      <vt:lpstr>處理</vt:lpstr>
      <vt:lpstr>分析</vt:lpstr>
      <vt:lpstr>分析</vt:lpstr>
      <vt:lpstr>PowerPoint 簡報</vt:lpstr>
      <vt:lpstr>PowerPoint 簡報</vt:lpstr>
      <vt:lpstr>PowerPoint 簡報</vt:lpstr>
      <vt:lpstr>PowerPoint 簡報</vt:lpstr>
      <vt:lpstr>分享</vt:lpstr>
      <vt:lpstr>行動</vt:lpstr>
      <vt:lpstr>PowerPoint 簡報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祐昇 何</cp:lastModifiedBy>
  <cp:revision>66</cp:revision>
  <dcterms:created xsi:type="dcterms:W3CDTF">2024-02-15T06:09:52Z</dcterms:created>
  <dcterms:modified xsi:type="dcterms:W3CDTF">2024-06-14T01:33:20Z</dcterms:modified>
</cp:coreProperties>
</file>