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8"/>
  </p:notesMasterIdLst>
  <p:sldIdLst>
    <p:sldId id="256" r:id="rId2"/>
    <p:sldId id="258" r:id="rId3"/>
    <p:sldId id="260" r:id="rId4"/>
    <p:sldId id="259" r:id="rId5"/>
    <p:sldId id="261" r:id="rId6"/>
    <p:sldId id="262" r:id="rId7"/>
    <p:sldId id="269" r:id="rId8"/>
    <p:sldId id="272" r:id="rId9"/>
    <p:sldId id="263" r:id="rId10"/>
    <p:sldId id="273" r:id="rId11"/>
    <p:sldId id="268" r:id="rId12"/>
    <p:sldId id="274" r:id="rId13"/>
    <p:sldId id="264" r:id="rId14"/>
    <p:sldId id="265" r:id="rId15"/>
    <p:sldId id="270"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83025" autoAdjust="0"/>
  </p:normalViewPr>
  <p:slideViewPr>
    <p:cSldViewPr snapToGrid="0">
      <p:cViewPr varScale="1">
        <p:scale>
          <a:sx n="58" d="100"/>
          <a:sy n="58" d="100"/>
        </p:scale>
        <p:origin x="102" y="1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269A14A-2525-4E4F-AB23-9C6DDB1382A4}">
      <dgm:prSet custT="1"/>
      <dgm:spPr/>
      <dgm:t>
        <a:bodyPr/>
        <a:lstStyle/>
        <a:p>
          <a:pPr>
            <a:lnSpc>
              <a:spcPct val="100000"/>
            </a:lnSpc>
            <a:defRPr cap="all"/>
          </a:pPr>
          <a:r>
            <a:rPr lang="pt-BR" altLang="zh-TW" sz="2400" b="1" dirty="0"/>
            <a:t>Understanding Usage Patterns</a:t>
          </a:r>
        </a:p>
        <a:p>
          <a:pPr>
            <a:lnSpc>
              <a:spcPct val="100000"/>
            </a:lnSpc>
            <a:defRPr cap="all"/>
          </a:pPr>
          <a:endParaRPr lang="pt-BR" altLang="zh-TW" sz="1800" dirty="0"/>
        </a:p>
        <a:p>
          <a:pPr>
            <a:lnSpc>
              <a:spcPct val="100000"/>
            </a:lnSpc>
            <a:defRPr cap="all"/>
          </a:pPr>
          <a:r>
            <a:rPr lang="en-US" sz="1800" b="0" dirty="0">
              <a:latin typeface="Times New Roman" panose="02020603050405020304" pitchFamily="18" charset="0"/>
              <a:cs typeface="Times New Roman" panose="02020603050405020304" pitchFamily="18" charset="0"/>
            </a:rPr>
            <a:t>- Trip duration</a:t>
          </a:r>
          <a:endParaRPr lang="zh-TW" sz="1800" b="0" dirty="0">
            <a:latin typeface="Times New Roman" panose="02020603050405020304" pitchFamily="18" charset="0"/>
            <a:cs typeface="Times New Roman" panose="02020603050405020304" pitchFamily="18" charset="0"/>
          </a:endParaRPr>
        </a:p>
        <a:p>
          <a:pPr>
            <a:lnSpc>
              <a:spcPct val="100000"/>
            </a:lnSpc>
            <a:defRPr cap="all"/>
          </a:pPr>
          <a:r>
            <a:rPr lang="en-US" sz="1800" b="0" dirty="0">
              <a:latin typeface="Times New Roman" panose="02020603050405020304" pitchFamily="18" charset="0"/>
              <a:cs typeface="Times New Roman" panose="02020603050405020304" pitchFamily="18" charset="0"/>
            </a:rPr>
            <a:t>- Seasonal trends</a:t>
          </a:r>
          <a:endParaRPr lang="zh-TW" sz="1800" b="0" dirty="0">
            <a:latin typeface="Times New Roman" panose="02020603050405020304" pitchFamily="18" charset="0"/>
            <a:cs typeface="Times New Roman" panose="02020603050405020304" pitchFamily="18" charset="0"/>
          </a:endParaRPr>
        </a:p>
        <a:p>
          <a:pPr>
            <a:lnSpc>
              <a:spcPct val="100000"/>
            </a:lnSpc>
            <a:defRPr cap="all"/>
          </a:pPr>
          <a:r>
            <a:rPr lang="en-US" sz="1800" b="0" dirty="0">
              <a:latin typeface="Times New Roman" panose="02020603050405020304" pitchFamily="18" charset="0"/>
              <a:cs typeface="Times New Roman" panose="02020603050405020304" pitchFamily="18" charset="0"/>
            </a:rPr>
            <a:t>- Bike preferences</a:t>
          </a:r>
          <a:endParaRPr lang="zh-TW" sz="1800" b="0" dirty="0">
            <a:latin typeface="Times New Roman" panose="02020603050405020304" pitchFamily="18" charset="0"/>
            <a:cs typeface="Times New Roman" panose="02020603050405020304" pitchFamily="18" charset="0"/>
          </a:endParaRPr>
        </a:p>
        <a:p>
          <a:pPr>
            <a:lnSpc>
              <a:spcPct val="100000"/>
            </a:lnSpc>
            <a:defRPr cap="all"/>
          </a:pPr>
          <a:r>
            <a:rPr lang="en-US" sz="1800" b="0" dirty="0">
              <a:latin typeface="Times New Roman" panose="02020603050405020304" pitchFamily="18" charset="0"/>
              <a:cs typeface="Times New Roman" panose="02020603050405020304" pitchFamily="18" charset="0"/>
            </a:rPr>
            <a:t>- Weekly trends</a:t>
          </a:r>
          <a:endParaRPr lang="zh-TW" altLang="en-US" sz="1800" b="0" dirty="0">
            <a:latin typeface="Times New Roman" panose="02020603050405020304" pitchFamily="18" charset="0"/>
            <a:cs typeface="Times New Roman" panose="02020603050405020304" pitchFamily="18" charset="0"/>
          </a:endParaRP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custT="1"/>
      <dgm:spPr/>
      <dgm:t>
        <a:bodyPr/>
        <a:lstStyle/>
        <a:p>
          <a:pPr>
            <a:lnSpc>
              <a:spcPct val="100000"/>
            </a:lnSpc>
            <a:defRPr cap="all"/>
          </a:pPr>
          <a:r>
            <a:rPr lang="en-US" altLang="zh-TW" sz="2400" b="1" dirty="0"/>
            <a:t>Targeted Strategies</a:t>
          </a:r>
        </a:p>
        <a:p>
          <a:pPr>
            <a:lnSpc>
              <a:spcPct val="100000"/>
            </a:lnSpc>
            <a:defRPr cap="all"/>
          </a:pPr>
          <a:r>
            <a:rPr lang="en-US" altLang="zh-TW" sz="1800" dirty="0"/>
            <a:t> </a:t>
          </a:r>
        </a:p>
        <a:p>
          <a:pPr>
            <a:lnSpc>
              <a:spcPct val="100000"/>
            </a:lnSpc>
            <a:defRPr cap="all"/>
          </a:pPr>
          <a:r>
            <a:rPr lang="en-US" sz="1800" dirty="0">
              <a:latin typeface="Times New Roman" panose="02020603050405020304" pitchFamily="18" charset="0"/>
              <a:cs typeface="Times New Roman" panose="02020603050405020304" pitchFamily="18" charset="0"/>
            </a:rPr>
            <a:t>- Promotions and discounts</a:t>
          </a:r>
          <a:endParaRPr lang="zh-TW" sz="1800" dirty="0">
            <a:latin typeface="Times New Roman" panose="02020603050405020304" pitchFamily="18" charset="0"/>
            <a:cs typeface="Times New Roman" panose="02020603050405020304" pitchFamily="18" charset="0"/>
          </a:endParaRPr>
        </a:p>
        <a:p>
          <a:pPr>
            <a:lnSpc>
              <a:spcPct val="100000"/>
            </a:lnSpc>
            <a:defRPr cap="all"/>
          </a:pPr>
          <a:r>
            <a:rPr lang="en-US" sz="1800" dirty="0">
              <a:latin typeface="Times New Roman" panose="02020603050405020304" pitchFamily="18" charset="0"/>
              <a:cs typeface="Times New Roman" panose="02020603050405020304" pitchFamily="18" charset="0"/>
            </a:rPr>
            <a:t>- Highlighting cost savings</a:t>
          </a:r>
          <a:endParaRPr lang="zh-TW" sz="1800" dirty="0">
            <a:latin typeface="Times New Roman" panose="02020603050405020304" pitchFamily="18" charset="0"/>
            <a:cs typeface="Times New Roman" panose="02020603050405020304" pitchFamily="18" charset="0"/>
          </a:endParaRPr>
        </a:p>
        <a:p>
          <a:pPr>
            <a:lnSpc>
              <a:spcPct val="100000"/>
            </a:lnSpc>
            <a:defRPr cap="all"/>
          </a:pPr>
          <a:r>
            <a:rPr lang="en-US" sz="1800" dirty="0">
              <a:latin typeface="Times New Roman" panose="02020603050405020304" pitchFamily="18" charset="0"/>
              <a:cs typeface="Times New Roman" panose="02020603050405020304" pitchFamily="18" charset="0"/>
            </a:rPr>
            <a:t>- Seasonal marketing campaigns</a:t>
          </a: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dgm:spPr/>
      <dgm:t>
        <a:bodyPr/>
        <a:lstStyle/>
        <a:p>
          <a:pPr>
            <a:lnSpc>
              <a:spcPct val="100000"/>
            </a:lnSpc>
            <a:defRPr cap="all"/>
          </a:pPr>
          <a:r>
            <a:rPr lang="en-US" altLang="zh-TW" b="1" dirty="0"/>
            <a:t>Increased Annual Memberships</a:t>
          </a:r>
        </a:p>
        <a:p>
          <a:pPr>
            <a:lnSpc>
              <a:spcPct val="100000"/>
            </a:lnSpc>
            <a:defRPr cap="all"/>
          </a:pPr>
          <a:endParaRPr lang="zh-TW" altLang="en-US" b="0" i="0" dirty="0"/>
        </a:p>
        <a:p>
          <a:pPr>
            <a:lnSpc>
              <a:spcPct val="100000"/>
            </a:lnSpc>
            <a:defRPr cap="all"/>
          </a:pPr>
          <a:r>
            <a:rPr lang="en-US" b="0" i="0" dirty="0">
              <a:latin typeface="Times New Roman" panose="02020603050405020304" pitchFamily="18" charset="0"/>
              <a:cs typeface="Times New Roman" panose="02020603050405020304" pitchFamily="18" charset="0"/>
            </a:rPr>
            <a:t>- Higher profitability</a:t>
          </a:r>
          <a:endParaRPr lang="zh-TW" b="0" i="0" dirty="0">
            <a:latin typeface="Times New Roman" panose="02020603050405020304" pitchFamily="18" charset="0"/>
            <a:cs typeface="Times New Roman" panose="02020603050405020304" pitchFamily="18" charset="0"/>
          </a:endParaRPr>
        </a:p>
        <a:p>
          <a:pPr>
            <a:lnSpc>
              <a:spcPct val="100000"/>
            </a:lnSpc>
            <a:defRPr cap="all"/>
          </a:pPr>
          <a:r>
            <a:rPr lang="en-US" b="0" i="0" dirty="0">
              <a:latin typeface="Times New Roman" panose="02020603050405020304" pitchFamily="18" charset="0"/>
              <a:cs typeface="Times New Roman" panose="02020603050405020304" pitchFamily="18" charset="0"/>
            </a:rPr>
            <a:t>- Enhanced customer engagement</a:t>
          </a:r>
          <a:endParaRPr lang="zh-TW" b="0" i="0" dirty="0">
            <a:latin typeface="Times New Roman" panose="02020603050405020304" pitchFamily="18" charset="0"/>
            <a:cs typeface="Times New Roman" panose="02020603050405020304" pitchFamily="18" charset="0"/>
          </a:endParaRPr>
        </a:p>
        <a:p>
          <a:pPr>
            <a:lnSpc>
              <a:spcPct val="100000"/>
            </a:lnSpc>
            <a:defRPr cap="all"/>
          </a:pPr>
          <a:r>
            <a:rPr lang="en-US" b="0" i="0" dirty="0">
              <a:latin typeface="Times New Roman" panose="02020603050405020304" pitchFamily="18" charset="0"/>
              <a:cs typeface="Times New Roman" panose="02020603050405020304" pitchFamily="18" charset="0"/>
            </a:rPr>
            <a:t>- Sustainable growth for the company</a:t>
          </a: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tyle>
          <a:lnRef idx="2">
            <a:schemeClr val="dk1"/>
          </a:lnRef>
          <a:fillRef idx="1">
            <a:schemeClr val="lt1"/>
          </a:fillRef>
          <a:effectRef idx="0">
            <a:schemeClr val="dk1"/>
          </a:effectRef>
          <a:fontRef idx="minor">
            <a:schemeClr val="dk1"/>
          </a:fontRef>
        </dgm:style>
      </dgm:prSet>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清單 以實心填滿"/>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custScaleX="112576" custScaleY="13634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橫條圖簡報 以實心填滿"/>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custScaleY="137147">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上升趨勢的橫條圖 以實心填滿"/>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custScaleY="137936">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9525" cap="flat" cmpd="sng" algn="ctr">
          <a:solidFill>
            <a:schemeClr val="accent5">
              <a:hueOff val="-421158"/>
              <a:satOff val="-1986"/>
              <a:lumOff val="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336926"/>
            <a:satOff val="-158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9525" cap="flat" cmpd="sng" algn="ctr">
          <a:solidFill>
            <a:schemeClr val="accent5">
              <a:hueOff val="-842315"/>
              <a:satOff val="-3972"/>
              <a:lumOff val="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673852"/>
            <a:satOff val="-3178"/>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9525" cap="flat" cmpd="sng" algn="ctr">
          <a:solidFill>
            <a:schemeClr val="accent5">
              <a:hueOff val="-1263473"/>
              <a:satOff val="-5958"/>
              <a:lumOff val="14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1010778"/>
            <a:satOff val="-4766"/>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9525" cap="flat" cmpd="sng" algn="ctr">
          <a:solidFill>
            <a:schemeClr val="accent5">
              <a:hueOff val="-1684631"/>
              <a:satOff val="-7944"/>
              <a:lumOff val="19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1347705"/>
            <a:satOff val="-6355"/>
            <a:lumOff val="1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934500" y="430749"/>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387875" y="884124"/>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hemeClr val="dk1"/>
        </a:lnRef>
        <a:fillRef idx="1">
          <a:schemeClr val="lt1"/>
        </a:fillRef>
        <a:effectRef idx="0">
          <a:schemeClr val="dk1"/>
        </a:effectRef>
        <a:fontRef idx="minor">
          <a:schemeClr val="dk1"/>
        </a:fontRef>
      </dsp:style>
    </dsp:sp>
    <dsp:sp modelId="{F1E1E894-D8D8-40FE-9118-4EC989685A29}">
      <dsp:nvSpPr>
        <dsp:cNvPr id="0" name=""/>
        <dsp:cNvSpPr/>
      </dsp:nvSpPr>
      <dsp:spPr>
        <a:xfrm>
          <a:off x="35143" y="2727678"/>
          <a:ext cx="3926088" cy="369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pt-BR" altLang="zh-TW" sz="2400" b="1" kern="1200" dirty="0"/>
            <a:t>Understanding Usage Patterns</a:t>
          </a:r>
        </a:p>
        <a:p>
          <a:pPr marL="0" lvl="0" indent="0" algn="ctr" defTabSz="1066800">
            <a:lnSpc>
              <a:spcPct val="100000"/>
            </a:lnSpc>
            <a:spcBef>
              <a:spcPct val="0"/>
            </a:spcBef>
            <a:spcAft>
              <a:spcPct val="35000"/>
            </a:spcAft>
            <a:buNone/>
            <a:defRPr cap="all"/>
          </a:pPr>
          <a:endParaRPr lang="pt-BR" altLang="zh-TW" sz="1800" kern="1200" dirty="0"/>
        </a:p>
        <a:p>
          <a:pPr marL="0" lvl="0" indent="0" algn="ctr" defTabSz="1066800">
            <a:lnSpc>
              <a:spcPct val="100000"/>
            </a:lnSpc>
            <a:spcBef>
              <a:spcPct val="0"/>
            </a:spcBef>
            <a:spcAft>
              <a:spcPct val="35000"/>
            </a:spcAft>
            <a:buNone/>
            <a:defRPr cap="all"/>
          </a:pPr>
          <a:r>
            <a:rPr lang="en-US" sz="1800" b="0" kern="1200" dirty="0">
              <a:latin typeface="Times New Roman" panose="02020603050405020304" pitchFamily="18" charset="0"/>
              <a:cs typeface="Times New Roman" panose="02020603050405020304" pitchFamily="18" charset="0"/>
            </a:rPr>
            <a:t>- Trip duration</a:t>
          </a:r>
          <a:endParaRPr lang="zh-TW" sz="1800" b="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defRPr cap="all"/>
          </a:pPr>
          <a:r>
            <a:rPr lang="en-US" sz="1800" b="0" kern="1200" dirty="0">
              <a:latin typeface="Times New Roman" panose="02020603050405020304" pitchFamily="18" charset="0"/>
              <a:cs typeface="Times New Roman" panose="02020603050405020304" pitchFamily="18" charset="0"/>
            </a:rPr>
            <a:t>- Seasonal trends</a:t>
          </a:r>
          <a:endParaRPr lang="zh-TW" sz="1800" b="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defRPr cap="all"/>
          </a:pPr>
          <a:r>
            <a:rPr lang="en-US" sz="1800" b="0" kern="1200" dirty="0">
              <a:latin typeface="Times New Roman" panose="02020603050405020304" pitchFamily="18" charset="0"/>
              <a:cs typeface="Times New Roman" panose="02020603050405020304" pitchFamily="18" charset="0"/>
            </a:rPr>
            <a:t>- Bike preferences</a:t>
          </a:r>
          <a:endParaRPr lang="zh-TW" sz="1800" b="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defRPr cap="all"/>
          </a:pPr>
          <a:r>
            <a:rPr lang="en-US" sz="1800" b="0" kern="1200" dirty="0">
              <a:latin typeface="Times New Roman" panose="02020603050405020304" pitchFamily="18" charset="0"/>
              <a:cs typeface="Times New Roman" panose="02020603050405020304" pitchFamily="18" charset="0"/>
            </a:rPr>
            <a:t>- Weekly trends</a:t>
          </a:r>
          <a:endParaRPr lang="zh-TW" altLang="en-US" sz="1800" b="0" kern="1200" dirty="0">
            <a:latin typeface="Times New Roman" panose="02020603050405020304" pitchFamily="18" charset="0"/>
            <a:cs typeface="Times New Roman" panose="02020603050405020304" pitchFamily="18" charset="0"/>
          </a:endParaRPr>
        </a:p>
      </dsp:txBody>
      <dsp:txXfrm>
        <a:off x="35143" y="2727678"/>
        <a:ext cx="3926088" cy="3699572"/>
      </dsp:txXfrm>
    </dsp:sp>
    <dsp:sp modelId="{E25D46DA-3CCC-4690-B645-92B8158A50C4}">
      <dsp:nvSpPr>
        <dsp:cNvPr id="0" name=""/>
        <dsp:cNvSpPr/>
      </dsp:nvSpPr>
      <dsp:spPr>
        <a:xfrm>
          <a:off x="5251606" y="425295"/>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5704981" y="878670"/>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4571544" y="2711316"/>
          <a:ext cx="3487500" cy="3721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altLang="zh-TW" sz="2400" b="1" kern="1200" dirty="0"/>
            <a:t>Targeted Strategies</a:t>
          </a:r>
        </a:p>
        <a:p>
          <a:pPr marL="0" lvl="0" indent="0" algn="ctr" defTabSz="1066800">
            <a:lnSpc>
              <a:spcPct val="100000"/>
            </a:lnSpc>
            <a:spcBef>
              <a:spcPct val="0"/>
            </a:spcBef>
            <a:spcAft>
              <a:spcPct val="35000"/>
            </a:spcAft>
            <a:buNone/>
            <a:defRPr cap="all"/>
          </a:pPr>
          <a:r>
            <a:rPr lang="en-US" altLang="zh-TW" sz="1800" kern="1200" dirty="0"/>
            <a:t> </a:t>
          </a:r>
        </a:p>
        <a:p>
          <a:pPr marL="0" lvl="0" indent="0" algn="ctr" defTabSz="10668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 Promotions and discounts</a:t>
          </a:r>
          <a:endParaRPr lang="zh-TW" sz="180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 Highlighting cost savings</a:t>
          </a:r>
          <a:endParaRPr lang="zh-TW" sz="1800" kern="1200" dirty="0">
            <a:latin typeface="Times New Roman" panose="02020603050405020304" pitchFamily="18" charset="0"/>
            <a:cs typeface="Times New Roman" panose="02020603050405020304" pitchFamily="18" charset="0"/>
          </a:endParaRPr>
        </a:p>
        <a:p>
          <a:pPr marL="0" lvl="0" indent="0" algn="ctr" defTabSz="1066800">
            <a:lnSpc>
              <a:spcPct val="100000"/>
            </a:lnSpc>
            <a:spcBef>
              <a:spcPct val="0"/>
            </a:spcBef>
            <a:spcAft>
              <a:spcPct val="35000"/>
            </a:spcAft>
            <a:buNone/>
            <a:defRPr cap="all"/>
          </a:pPr>
          <a:r>
            <a:rPr lang="en-US" sz="1800" kern="1200" dirty="0">
              <a:latin typeface="Times New Roman" panose="02020603050405020304" pitchFamily="18" charset="0"/>
              <a:cs typeface="Times New Roman" panose="02020603050405020304" pitchFamily="18" charset="0"/>
            </a:rPr>
            <a:t>- Seasonal marketing campaigns</a:t>
          </a:r>
        </a:p>
      </dsp:txBody>
      <dsp:txXfrm>
        <a:off x="4571544" y="2711316"/>
        <a:ext cx="3487500" cy="3721388"/>
      </dsp:txXfrm>
    </dsp:sp>
    <dsp:sp modelId="{172B5539-CDB8-4AAF-88C5-F1BFC720604B}">
      <dsp:nvSpPr>
        <dsp:cNvPr id="0" name=""/>
        <dsp:cNvSpPr/>
      </dsp:nvSpPr>
      <dsp:spPr>
        <a:xfrm>
          <a:off x="9349419" y="419943"/>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9802794" y="873318"/>
          <a:ext cx="1220625" cy="1220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8669356" y="2695260"/>
          <a:ext cx="3487500" cy="374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altLang="zh-TW" sz="2100" b="1" kern="1200" dirty="0"/>
            <a:t>Increased Annual Memberships</a:t>
          </a:r>
        </a:p>
        <a:p>
          <a:pPr marL="0" lvl="0" indent="0" algn="ctr" defTabSz="933450">
            <a:lnSpc>
              <a:spcPct val="100000"/>
            </a:lnSpc>
            <a:spcBef>
              <a:spcPct val="0"/>
            </a:spcBef>
            <a:spcAft>
              <a:spcPct val="35000"/>
            </a:spcAft>
            <a:buNone/>
            <a:defRPr cap="all"/>
          </a:pPr>
          <a:endParaRPr lang="zh-TW" altLang="en-US" sz="2100" b="0" i="0" kern="1200" dirty="0"/>
        </a:p>
        <a:p>
          <a:pPr marL="0" lvl="0" indent="0" algn="ctr" defTabSz="933450">
            <a:lnSpc>
              <a:spcPct val="100000"/>
            </a:lnSpc>
            <a:spcBef>
              <a:spcPct val="0"/>
            </a:spcBef>
            <a:spcAft>
              <a:spcPct val="35000"/>
            </a:spcAft>
            <a:buNone/>
            <a:defRPr cap="all"/>
          </a:pPr>
          <a:r>
            <a:rPr lang="en-US" sz="2100" b="0" i="0" kern="1200" dirty="0">
              <a:latin typeface="Times New Roman" panose="02020603050405020304" pitchFamily="18" charset="0"/>
              <a:cs typeface="Times New Roman" panose="02020603050405020304" pitchFamily="18" charset="0"/>
            </a:rPr>
            <a:t>- Higher profitability</a:t>
          </a:r>
          <a:endParaRPr lang="zh-TW" sz="2100" b="0" i="0" kern="1200" dirty="0">
            <a:latin typeface="Times New Roman" panose="02020603050405020304" pitchFamily="18" charset="0"/>
            <a:cs typeface="Times New Roman" panose="02020603050405020304" pitchFamily="18" charset="0"/>
          </a:endParaRPr>
        </a:p>
        <a:p>
          <a:pPr marL="0" lvl="0" indent="0" algn="ctr" defTabSz="933450">
            <a:lnSpc>
              <a:spcPct val="100000"/>
            </a:lnSpc>
            <a:spcBef>
              <a:spcPct val="0"/>
            </a:spcBef>
            <a:spcAft>
              <a:spcPct val="35000"/>
            </a:spcAft>
            <a:buNone/>
            <a:defRPr cap="all"/>
          </a:pPr>
          <a:r>
            <a:rPr lang="en-US" sz="2100" b="0" i="0" kern="1200" dirty="0">
              <a:latin typeface="Times New Roman" panose="02020603050405020304" pitchFamily="18" charset="0"/>
              <a:cs typeface="Times New Roman" panose="02020603050405020304" pitchFamily="18" charset="0"/>
            </a:rPr>
            <a:t>- Enhanced customer engagement</a:t>
          </a:r>
          <a:endParaRPr lang="zh-TW" sz="2100" b="0" i="0" kern="1200" dirty="0">
            <a:latin typeface="Times New Roman" panose="02020603050405020304" pitchFamily="18" charset="0"/>
            <a:cs typeface="Times New Roman" panose="02020603050405020304" pitchFamily="18" charset="0"/>
          </a:endParaRPr>
        </a:p>
        <a:p>
          <a:pPr marL="0" lvl="0" indent="0" algn="ctr" defTabSz="933450">
            <a:lnSpc>
              <a:spcPct val="100000"/>
            </a:lnSpc>
            <a:spcBef>
              <a:spcPct val="0"/>
            </a:spcBef>
            <a:spcAft>
              <a:spcPct val="35000"/>
            </a:spcAft>
            <a:buNone/>
            <a:defRPr cap="all"/>
          </a:pPr>
          <a:r>
            <a:rPr lang="en-US" sz="2100" b="0" i="0" kern="1200" dirty="0">
              <a:latin typeface="Times New Roman" panose="02020603050405020304" pitchFamily="18" charset="0"/>
              <a:cs typeface="Times New Roman" panose="02020603050405020304" pitchFamily="18" charset="0"/>
            </a:rPr>
            <a:t>- Sustainable growth for the company</a:t>
          </a:r>
        </a:p>
      </dsp:txBody>
      <dsp:txXfrm>
        <a:off x="8669356" y="2695260"/>
        <a:ext cx="3487500" cy="374279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2024/6/14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14</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16</a:t>
            </a:fld>
            <a:endParaRPr lang="zh-TW" altLang="en-US"/>
          </a:p>
        </p:txBody>
      </p:sp>
    </p:spTree>
    <p:extLst>
      <p:ext uri="{BB962C8B-B14F-4D97-AF65-F5344CB8AC3E}">
        <p14:creationId xmlns:p14="http://schemas.microsoft.com/office/powerpoint/2010/main" val="203927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82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96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12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3117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5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76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581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5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4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631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6D58518-40FE-4391-8D67-8017A93E5007}" type="datetimeFigureOut">
              <a:rPr lang="zh-TW" altLang="en-US" smtClean="0"/>
              <a:t>2024/6/14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432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D58518-40FE-4391-8D67-8017A93E5007}" type="datetimeFigureOut">
              <a:rPr lang="zh-TW" altLang="en-US" smtClean="0"/>
              <a:t>2024/6/14</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42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D58518-40FE-4391-8D67-8017A93E5007}" type="datetimeFigureOut">
              <a:rPr lang="zh-TW" altLang="en-US" smtClean="0"/>
              <a:t>2024/6/14</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D2E380-2FE2-4EE3-AD50-163CCAD11071}"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1130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騎腳踏車">
            <a:extLst>
              <a:ext uri="{FF2B5EF4-FFF2-40B4-BE49-F238E27FC236}">
                <a16:creationId xmlns:a16="http://schemas.microsoft.com/office/drawing/2014/main" id="{F4994668-49EB-8FB7-5F22-FE44F8B2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5649349" cy="3199862"/>
          </a:xfrm>
        </p:spPr>
        <p:txBody>
          <a:bodyPr vert="horz" lIns="91440" tIns="45720" rIns="91440" bIns="45720" rtlCol="0" anchor="b">
            <a:normAutofit fontScale="90000"/>
          </a:bodyPr>
          <a:lstStyle/>
          <a:p>
            <a:r>
              <a:rPr lang="en-US" altLang="zh-TW" sz="5600" kern="1200" dirty="0">
                <a:latin typeface="Times New Roman" panose="02020603050405020304" pitchFamily="18" charset="0"/>
                <a:cs typeface="Times New Roman" panose="02020603050405020304" pitchFamily="18" charset="0"/>
              </a:rPr>
              <a:t>How Does a Bike-Share Navigate Speedy Success? </a:t>
            </a:r>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7198822" y="1065402"/>
            <a:ext cx="4830990" cy="5019514"/>
          </a:xfrm>
        </p:spPr>
        <p:txBody>
          <a:bodyPr vert="horz" lIns="91440" tIns="45720" rIns="91440" bIns="45720" rtlCol="0" anchor="ctr">
            <a:noAutofit/>
          </a:bodyPr>
          <a:lstStyle/>
          <a:p>
            <a:pPr marL="514350"/>
            <a:r>
              <a:rPr lang="en-US" altLang="zh-TW" sz="2200" b="0" i="0" dirty="0">
                <a:effectLst/>
                <a:latin typeface="Times New Roman" panose="02020603050405020304" pitchFamily="18" charset="0"/>
                <a:cs typeface="Times New Roman" panose="02020603050405020304" pitchFamily="18" charset="0"/>
              </a:rPr>
              <a:t>Classic bikes are the most popular kind.</a:t>
            </a:r>
          </a:p>
          <a:p>
            <a:pPr marL="514350"/>
            <a:r>
              <a:rPr lang="en-US" altLang="zh-TW" sz="2200" b="0" i="0" dirty="0">
                <a:effectLst/>
                <a:latin typeface="Times New Roman" panose="02020603050405020304" pitchFamily="18" charset="0"/>
                <a:cs typeface="Times New Roman" panose="02020603050405020304" pitchFamily="18" charset="0"/>
              </a:rPr>
              <a:t>Only casual users use docked bikes, membership users prefer classic bikes, While the number of e-bikes used by members is almost double the number used by casual visitors.</a:t>
            </a:r>
          </a:p>
        </p:txBody>
      </p:sp>
      <p:pic>
        <p:nvPicPr>
          <p:cNvPr id="7" name="圖片 6">
            <a:extLst>
              <a:ext uri="{FF2B5EF4-FFF2-40B4-BE49-F238E27FC236}">
                <a16:creationId xmlns:a16="http://schemas.microsoft.com/office/drawing/2014/main" id="{454661CB-BE3B-4C8D-DBA6-9A4A476A2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975566" cy="6858000"/>
          </a:xfrm>
          <a:prstGeom prst="rect">
            <a:avLst/>
          </a:prstGeom>
        </p:spPr>
      </p:pic>
      <p:sp>
        <p:nvSpPr>
          <p:cNvPr id="6" name="標題 1">
            <a:extLst>
              <a:ext uri="{FF2B5EF4-FFF2-40B4-BE49-F238E27FC236}">
                <a16:creationId xmlns:a16="http://schemas.microsoft.com/office/drawing/2014/main" id="{089AC469-9CAF-1567-F190-E581A8C04249}"/>
              </a:ext>
            </a:extLst>
          </p:cNvPr>
          <p:cNvSpPr>
            <a:spLocks noGrp="1"/>
          </p:cNvSpPr>
          <p:nvPr>
            <p:ph type="title"/>
          </p:nvPr>
        </p:nvSpPr>
        <p:spPr>
          <a:xfrm>
            <a:off x="8199818" y="773084"/>
            <a:ext cx="3551493" cy="742400"/>
          </a:xfrm>
        </p:spPr>
        <p:txBody>
          <a:bodyPr vert="horz" lIns="91440" tIns="45720" rIns="91440" bIns="45720" rtlCol="0" anchor="ctr">
            <a:noAutofit/>
          </a:bodyPr>
          <a:lstStyle/>
          <a:p>
            <a:r>
              <a:rPr lang="en-US" altLang="zh-TW" sz="5400" dirty="0">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35549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6DECD4CB-C6BE-8847-A0A2-FA9481FF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952"/>
            <a:ext cx="9825645" cy="6877952"/>
          </a:xfrm>
          <a:prstGeom prst="rect">
            <a:avLst/>
          </a:prstGeom>
        </p:spPr>
      </p:pic>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6531110" y="1409351"/>
            <a:ext cx="5660890" cy="4124570"/>
          </a:xfrm>
        </p:spPr>
        <p:txBody>
          <a:bodyPr vert="horz" lIns="91440" tIns="45720" rIns="91440" bIns="45720" rtlCol="0" anchor="ctr">
            <a:normAutofit/>
          </a:bodyPr>
          <a:lstStyle/>
          <a:p>
            <a:r>
              <a:rPr lang="en-US" altLang="zh-TW" sz="2200" b="0" i="0" dirty="0">
                <a:effectLst/>
                <a:latin typeface="Times New Roman" panose="02020603050405020304" pitchFamily="18" charset="0"/>
                <a:cs typeface="Times New Roman" panose="02020603050405020304" pitchFamily="18" charset="0"/>
              </a:rPr>
              <a:t>Ride Duration: On weekends, casual riders have longer ride durations compared to weekdays, suggesting they use bikes for leisure activities. Conversely, members have relatively consistent ride lengths throughout the week, likely indicating usage for commuting.</a:t>
            </a:r>
          </a:p>
        </p:txBody>
      </p:sp>
      <p:sp>
        <p:nvSpPr>
          <p:cNvPr id="6" name="標題 1">
            <a:extLst>
              <a:ext uri="{FF2B5EF4-FFF2-40B4-BE49-F238E27FC236}">
                <a16:creationId xmlns:a16="http://schemas.microsoft.com/office/drawing/2014/main" id="{09BFBD2F-7729-DE64-F419-C573782502DA}"/>
              </a:ext>
            </a:extLst>
          </p:cNvPr>
          <p:cNvSpPr>
            <a:spLocks noGrp="1"/>
          </p:cNvSpPr>
          <p:nvPr>
            <p:ph type="title"/>
          </p:nvPr>
        </p:nvSpPr>
        <p:spPr>
          <a:xfrm>
            <a:off x="7836944" y="978922"/>
            <a:ext cx="3551493" cy="742400"/>
          </a:xfrm>
        </p:spPr>
        <p:txBody>
          <a:bodyPr vert="horz" lIns="91440" tIns="45720" rIns="91440" bIns="45720" rtlCol="0" anchor="ctr">
            <a:noAutofit/>
          </a:bodyPr>
          <a:lstStyle/>
          <a:p>
            <a:r>
              <a:rPr lang="en-US" altLang="zh-TW" sz="5400" dirty="0">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375813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F99B1F6F-BF70-0934-E25A-51F7DDBF9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8" y="38905"/>
            <a:ext cx="8472042" cy="6819095"/>
          </a:xfrm>
          <a:prstGeom prst="rect">
            <a:avLst/>
          </a:prstGeom>
        </p:spPr>
      </p:pic>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5456903" y="1"/>
            <a:ext cx="6718320" cy="6120580"/>
          </a:xfrm>
        </p:spPr>
        <p:txBody>
          <a:bodyPr vert="horz" lIns="91440" tIns="45720" rIns="91440" bIns="45720" rtlCol="0" anchor="ctr">
            <a:normAutofit/>
          </a:bodyPr>
          <a:lstStyle/>
          <a:p>
            <a:r>
              <a:rPr lang="en-US" altLang="zh-TW" sz="2200" dirty="0">
                <a:latin typeface="Times New Roman" panose="02020603050405020304" pitchFamily="18" charset="0"/>
                <a:cs typeface="Times New Roman" panose="02020603050405020304" pitchFamily="18" charset="0"/>
              </a:rPr>
              <a:t>D</a:t>
            </a:r>
            <a:r>
              <a:rPr lang="en-US" altLang="zh-TW" sz="2200" b="0" i="0" dirty="0">
                <a:effectLst/>
                <a:latin typeface="Times New Roman" panose="02020603050405020304" pitchFamily="18" charset="0"/>
                <a:cs typeface="Times New Roman" panose="02020603050405020304" pitchFamily="18" charset="0"/>
              </a:rPr>
              <a:t>istinct seasonal trends in ridership for both casual and member riders. There is a noticeable increase in the number of rides during the summer months (July to September).</a:t>
            </a:r>
          </a:p>
          <a:p>
            <a:endParaRPr lang="en-US" altLang="zh-TW" sz="2200" b="0" i="0" dirty="0">
              <a:effectLst/>
              <a:latin typeface="Times New Roman" panose="02020603050405020304" pitchFamily="18" charset="0"/>
              <a:cs typeface="Times New Roman" panose="02020603050405020304" pitchFamily="18" charset="0"/>
            </a:endParaRPr>
          </a:p>
          <a:p>
            <a:r>
              <a:rPr lang="en-US" altLang="zh-TW" sz="2200" b="0" i="0" dirty="0">
                <a:effectLst/>
                <a:latin typeface="Times New Roman" panose="02020603050405020304" pitchFamily="18" charset="0"/>
                <a:cs typeface="Times New Roman" panose="02020603050405020304" pitchFamily="18" charset="0"/>
              </a:rPr>
              <a:t>Member Ridership: Members consistently surpass casual riders in terms of the number of rides.</a:t>
            </a:r>
          </a:p>
          <a:p>
            <a:r>
              <a:rPr lang="en-US" altLang="zh-TW" sz="2200" b="0" i="0" dirty="0">
                <a:effectLst/>
                <a:latin typeface="Times New Roman" panose="02020603050405020304" pitchFamily="18" charset="0"/>
                <a:cs typeface="Times New Roman" panose="02020603050405020304" pitchFamily="18" charset="0"/>
              </a:rPr>
              <a:t>Annual Comparison: In 2023, the average ride length for casual riders was less than half that of members.</a:t>
            </a:r>
          </a:p>
        </p:txBody>
      </p:sp>
      <p:sp>
        <p:nvSpPr>
          <p:cNvPr id="7" name="標題 1">
            <a:extLst>
              <a:ext uri="{FF2B5EF4-FFF2-40B4-BE49-F238E27FC236}">
                <a16:creationId xmlns:a16="http://schemas.microsoft.com/office/drawing/2014/main" id="{DCC6F5F7-955C-8BAA-1641-D9B266AC0660}"/>
              </a:ext>
            </a:extLst>
          </p:cNvPr>
          <p:cNvSpPr>
            <a:spLocks noGrp="1"/>
          </p:cNvSpPr>
          <p:nvPr>
            <p:ph type="title"/>
          </p:nvPr>
        </p:nvSpPr>
        <p:spPr>
          <a:xfrm>
            <a:off x="7921230" y="111531"/>
            <a:ext cx="2246470" cy="62588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407655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5342205" y="0"/>
            <a:ext cx="1507589" cy="844063"/>
          </a:xfrm>
        </p:spPr>
        <p:txBody>
          <a:bodyPr vert="horz" lIns="91440" tIns="45720" rIns="91440" bIns="45720" rtlCol="0" anchor="ctr">
            <a:normAutofit fontScale="90000"/>
          </a:bodyPr>
          <a:lstStyle/>
          <a:p>
            <a:r>
              <a:rPr lang="en-US" altLang="zh-TW" kern="1200" dirty="0">
                <a:latin typeface="Times New Roman" panose="02020603050405020304" pitchFamily="18" charset="0"/>
                <a:cs typeface="Times New Roman" panose="02020603050405020304" pitchFamily="18" charset="0"/>
              </a:rPr>
              <a:t>Share</a:t>
            </a:r>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0" y="1"/>
            <a:ext cx="12191998" cy="6133514"/>
          </a:xfrm>
        </p:spPr>
        <p:txBody>
          <a:bodyPr vert="horz" lIns="91440" tIns="45720" rIns="91440" bIns="45720" rtlCol="0" anchor="ctr">
            <a:normAutofit fontScale="92500" lnSpcReduction="10000"/>
          </a:bodyPr>
          <a:lstStyle/>
          <a:p>
            <a:pPr marL="514350"/>
            <a:r>
              <a:rPr lang="en-US" altLang="zh-TW" sz="2600" b="1" dirty="0">
                <a:latin typeface="Times New Roman" panose="02020603050405020304" pitchFamily="18" charset="0"/>
                <a:cs typeface="Times New Roman" panose="02020603050405020304" pitchFamily="18" charset="0"/>
              </a:rPr>
              <a:t>Usage Differences:</a:t>
            </a:r>
          </a:p>
          <a:p>
            <a:pPr marL="514350"/>
            <a:r>
              <a:rPr lang="en-US" altLang="zh-TW" sz="2600" b="1" dirty="0">
                <a:solidFill>
                  <a:schemeClr val="accent6"/>
                </a:solidFill>
                <a:latin typeface="Times New Roman" panose="02020603050405020304" pitchFamily="18" charset="0"/>
                <a:cs typeface="Times New Roman" panose="02020603050405020304" pitchFamily="18" charset="0"/>
              </a:rPr>
              <a:t>1. Trip Frequency and Duration:</a:t>
            </a:r>
          </a:p>
          <a:p>
            <a:pPr marL="285750" indent="0">
              <a:buNone/>
            </a:pPr>
            <a:r>
              <a:rPr lang="en-US" altLang="zh-TW" sz="2600" dirty="0">
                <a:latin typeface="Times New Roman" panose="02020603050405020304" pitchFamily="18" charset="0"/>
                <a:cs typeface="Times New Roman" panose="02020603050405020304" pitchFamily="18" charset="0"/>
              </a:rPr>
              <a:t>   - Casual Riders: Fewer but longer rides, especially on weekends, indicating leisure use.</a:t>
            </a:r>
          </a:p>
          <a:p>
            <a:pPr marL="285750" indent="0">
              <a:buNone/>
            </a:pPr>
            <a:r>
              <a:rPr lang="en-US" altLang="zh-TW" sz="2600" dirty="0">
                <a:latin typeface="Times New Roman" panose="02020603050405020304" pitchFamily="18" charset="0"/>
                <a:cs typeface="Times New Roman" panose="02020603050405020304" pitchFamily="18" charset="0"/>
              </a:rPr>
              <a:t>   - Annual Members: More frequent, shorter rides, indicating commuting or errands, with longer rides on weekends.</a:t>
            </a:r>
          </a:p>
          <a:p>
            <a:pPr marL="514350"/>
            <a:endParaRPr lang="en-US" altLang="zh-TW" sz="2600" dirty="0">
              <a:latin typeface="Times New Roman" panose="02020603050405020304" pitchFamily="18" charset="0"/>
              <a:cs typeface="Times New Roman" panose="02020603050405020304" pitchFamily="18" charset="0"/>
            </a:endParaRPr>
          </a:p>
          <a:p>
            <a:pPr marL="514350"/>
            <a:r>
              <a:rPr lang="en-US" altLang="zh-TW" sz="2600" b="1" dirty="0">
                <a:solidFill>
                  <a:schemeClr val="accent6"/>
                </a:solidFill>
                <a:latin typeface="Times New Roman" panose="02020603050405020304" pitchFamily="18" charset="0"/>
                <a:cs typeface="Times New Roman" panose="02020603050405020304" pitchFamily="18" charset="0"/>
              </a:rPr>
              <a:t>2. Bike Type Preference:</a:t>
            </a:r>
          </a:p>
          <a:p>
            <a:pPr marL="285750" indent="0">
              <a:buNone/>
            </a:pPr>
            <a:r>
              <a:rPr lang="en-US" altLang="zh-TW" sz="2600" dirty="0">
                <a:latin typeface="Times New Roman" panose="02020603050405020304" pitchFamily="18" charset="0"/>
                <a:cs typeface="Times New Roman" panose="02020603050405020304" pitchFamily="18" charset="0"/>
              </a:rPr>
              <a:t>   - Casual Riders: Prefer classic bikes, use docked bikes for short trips.</a:t>
            </a:r>
          </a:p>
          <a:p>
            <a:pPr marL="285750" indent="0">
              <a:buNone/>
            </a:pPr>
            <a:r>
              <a:rPr lang="en-US" altLang="zh-TW" sz="2600" dirty="0">
                <a:latin typeface="Times New Roman" panose="02020603050405020304" pitchFamily="18" charset="0"/>
                <a:cs typeface="Times New Roman" panose="02020603050405020304" pitchFamily="18" charset="0"/>
              </a:rPr>
              <a:t>   - Annual Members: Prefer both classic and electric bikes, indicating a mix of commuting and leisure use.</a:t>
            </a:r>
          </a:p>
          <a:p>
            <a:pPr marL="514350"/>
            <a:endParaRPr lang="en-US" altLang="zh-TW" sz="2600" dirty="0">
              <a:latin typeface="Times New Roman" panose="02020603050405020304" pitchFamily="18" charset="0"/>
              <a:cs typeface="Times New Roman" panose="02020603050405020304" pitchFamily="18" charset="0"/>
            </a:endParaRPr>
          </a:p>
          <a:p>
            <a:pPr marL="514350"/>
            <a:r>
              <a:rPr lang="en-US" altLang="zh-TW" sz="2600" b="1" dirty="0">
                <a:solidFill>
                  <a:schemeClr val="accent6"/>
                </a:solidFill>
                <a:latin typeface="Times New Roman" panose="02020603050405020304" pitchFamily="18" charset="0"/>
                <a:cs typeface="Times New Roman" panose="02020603050405020304" pitchFamily="18" charset="0"/>
              </a:rPr>
              <a:t>3. Seasonality: </a:t>
            </a:r>
            <a:r>
              <a:rPr lang="en-US" altLang="zh-TW" sz="2600" dirty="0">
                <a:latin typeface="Times New Roman" panose="02020603050405020304" pitchFamily="18" charset="0"/>
                <a:cs typeface="Times New Roman" panose="02020603050405020304" pitchFamily="18" charset="0"/>
              </a:rPr>
              <a:t>Both groups ride most frequently during summer months.</a:t>
            </a:r>
            <a:endParaRPr lang="en-US" altLang="zh-TW"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9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5740993" y="0"/>
            <a:ext cx="1019502" cy="675228"/>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Act</a:t>
            </a:r>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0" y="478303"/>
            <a:ext cx="12192000" cy="5598940"/>
          </a:xfrm>
        </p:spPr>
        <p:txBody>
          <a:bodyPr vert="horz" lIns="91440" tIns="45720" rIns="91440" bIns="45720" rtlCol="0" anchor="ctr">
            <a:normAutofit fontScale="92500" lnSpcReduction="20000"/>
          </a:bodyPr>
          <a:lstStyle/>
          <a:p>
            <a:pPr marL="285750" indent="0" algn="ctr">
              <a:buNone/>
            </a:pPr>
            <a:r>
              <a:rPr lang="en-US" altLang="zh-TW" sz="2800" b="1" dirty="0">
                <a:latin typeface="Times New Roman" panose="02020603050405020304" pitchFamily="18" charset="0"/>
                <a:cs typeface="Times New Roman" panose="02020603050405020304" pitchFamily="18" charset="0"/>
              </a:rPr>
              <a:t>Recommendations</a:t>
            </a:r>
          </a:p>
          <a:p>
            <a:pPr rtl="0">
              <a:buFont typeface="Arial" panose="020B0604020202020204" pitchFamily="34" charset="0"/>
              <a:buChar char="•"/>
            </a:pPr>
            <a:r>
              <a:rPr lang="en-US" altLang="zh-TW" sz="3000" b="1" dirty="0">
                <a:solidFill>
                  <a:schemeClr val="accent6"/>
                </a:solidFill>
                <a:effectLst/>
                <a:latin typeface="Times New Roman" panose="02020603050405020304" pitchFamily="18" charset="0"/>
                <a:cs typeface="Times New Roman" panose="02020603050405020304" pitchFamily="18" charset="0"/>
              </a:rPr>
              <a:t>1. For Casual Riders:</a:t>
            </a:r>
          </a:p>
          <a:p>
            <a:pPr marL="0" indent="0" rtl="0">
              <a:buNone/>
            </a:pPr>
            <a:r>
              <a:rPr lang="en-US" altLang="zh-TW" sz="2800" dirty="0">
                <a:solidFill>
                  <a:srgbClr val="1F1F1F"/>
                </a:solidFill>
                <a:effectLst/>
                <a:latin typeface="Times New Roman" panose="02020603050405020304" pitchFamily="18" charset="0"/>
                <a:cs typeface="Times New Roman" panose="02020603050405020304" pitchFamily="18" charset="0"/>
              </a:rPr>
              <a:t>   - Promote the convenience and affordability of classic bikes for leisure.</a:t>
            </a:r>
          </a:p>
          <a:p>
            <a:pPr marL="0" indent="0" rtl="0">
              <a:buNone/>
            </a:pPr>
            <a:r>
              <a:rPr lang="en-US" altLang="zh-TW" sz="2800" dirty="0">
                <a:solidFill>
                  <a:srgbClr val="1F1F1F"/>
                </a:solidFill>
                <a:effectLst/>
                <a:latin typeface="Times New Roman" panose="02020603050405020304" pitchFamily="18" charset="0"/>
                <a:cs typeface="Times New Roman" panose="02020603050405020304" pitchFamily="18" charset="0"/>
              </a:rPr>
              <a:t>   - Offer weekend promotions or discounts.</a:t>
            </a:r>
          </a:p>
          <a:p>
            <a:pPr marL="0" indent="0" rtl="0">
              <a:buNone/>
            </a:pPr>
            <a:r>
              <a:rPr lang="en-US" altLang="zh-TW" sz="2800" dirty="0">
                <a:solidFill>
                  <a:srgbClr val="1F1F1F"/>
                </a:solidFill>
                <a:effectLst/>
                <a:latin typeface="Times New Roman" panose="02020603050405020304" pitchFamily="18" charset="0"/>
                <a:cs typeface="Times New Roman" panose="02020603050405020304" pitchFamily="18" charset="0"/>
              </a:rPr>
              <a:t>   - Target docked bike usage in popular sightseeing or recreational areas.</a:t>
            </a:r>
          </a:p>
          <a:p>
            <a:pPr rtl="0">
              <a:buFont typeface="Arial" panose="020B0604020202020204" pitchFamily="34" charset="0"/>
              <a:buChar char="•"/>
            </a:pPr>
            <a:endParaRPr lang="en-US" altLang="zh-TW" sz="2800" b="1"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3000" b="1" dirty="0">
                <a:solidFill>
                  <a:schemeClr val="accent6"/>
                </a:solidFill>
                <a:effectLst/>
                <a:latin typeface="Times New Roman" panose="02020603050405020304" pitchFamily="18" charset="0"/>
                <a:cs typeface="Times New Roman" panose="02020603050405020304" pitchFamily="18" charset="0"/>
              </a:rPr>
              <a:t>2. For Converting Casual Riders to Annual Members:</a:t>
            </a:r>
          </a:p>
          <a:p>
            <a:pPr marL="0" indent="0" rtl="0">
              <a:buNone/>
            </a:pPr>
            <a:r>
              <a:rPr lang="en-US" altLang="zh-TW" sz="2800" dirty="0">
                <a:solidFill>
                  <a:srgbClr val="1F1F1F"/>
                </a:solidFill>
                <a:effectLst/>
                <a:latin typeface="Times New Roman" panose="02020603050405020304" pitchFamily="18" charset="0"/>
                <a:cs typeface="Times New Roman" panose="02020603050405020304" pitchFamily="18" charset="0"/>
              </a:rPr>
              <a:t>   - Highlight cost savings of annual membership over frequent casual rides.</a:t>
            </a:r>
          </a:p>
          <a:p>
            <a:pPr marL="0" indent="0" rtl="0">
              <a:buNone/>
            </a:pPr>
            <a:r>
              <a:rPr lang="en-US" altLang="zh-TW" sz="2800" dirty="0">
                <a:solidFill>
                  <a:srgbClr val="1F1F1F"/>
                </a:solidFill>
                <a:effectLst/>
                <a:latin typeface="Times New Roman" panose="02020603050405020304" pitchFamily="18" charset="0"/>
                <a:cs typeface="Times New Roman" panose="02020603050405020304" pitchFamily="18" charset="0"/>
              </a:rPr>
              <a:t>   - Showcase the versatility of classic and electric bikes for various uses.   </a:t>
            </a:r>
          </a:p>
          <a:p>
            <a:pPr marL="0" indent="0" rtl="0">
              <a:buNone/>
            </a:pPr>
            <a:r>
              <a:rPr lang="zh-TW" altLang="en-US" sz="2800" dirty="0">
                <a:solidFill>
                  <a:srgbClr val="1F1F1F"/>
                </a:solidFill>
                <a:latin typeface="Times New Roman" panose="02020603050405020304" pitchFamily="18" charset="0"/>
                <a:cs typeface="Times New Roman" panose="02020603050405020304" pitchFamily="18" charset="0"/>
              </a:rPr>
              <a:t>   </a:t>
            </a:r>
            <a:r>
              <a:rPr lang="en-US" altLang="zh-TW" sz="2800" dirty="0">
                <a:solidFill>
                  <a:srgbClr val="1F1F1F"/>
                </a:solidFill>
                <a:latin typeface="Times New Roman" panose="02020603050405020304" pitchFamily="18" charset="0"/>
                <a:cs typeface="Times New Roman" panose="02020603050405020304" pitchFamily="18" charset="0"/>
              </a:rPr>
              <a:t>-</a:t>
            </a:r>
            <a:r>
              <a:rPr lang="en-US" altLang="zh-TW" sz="2800" dirty="0">
                <a:solidFill>
                  <a:srgbClr val="1F1F1F"/>
                </a:solidFill>
                <a:effectLst/>
                <a:latin typeface="Times New Roman" panose="02020603050405020304" pitchFamily="18" charset="0"/>
                <a:cs typeface="Times New Roman" panose="02020603050405020304" pitchFamily="18" charset="0"/>
              </a:rPr>
              <a:t> Focus marketing efforts during the peak summer months.</a:t>
            </a:r>
          </a:p>
        </p:txBody>
      </p:sp>
    </p:spTree>
    <p:extLst>
      <p:ext uri="{BB962C8B-B14F-4D97-AF65-F5344CB8AC3E}">
        <p14:creationId xmlns:p14="http://schemas.microsoft.com/office/powerpoint/2010/main" val="310869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graphicFrame>
        <p:nvGraphicFramePr>
          <p:cNvPr id="3" name="文字版面配置區 2">
            <a:extLst>
              <a:ext uri="{FF2B5EF4-FFF2-40B4-BE49-F238E27FC236}">
                <a16:creationId xmlns:a16="http://schemas.microsoft.com/office/drawing/2014/main" id="{C9A6399B-224C-EF2C-C8D9-9AAA28CE9651}"/>
              </a:ext>
            </a:extLst>
          </p:cNvPr>
          <p:cNvGraphicFramePr/>
          <p:nvPr>
            <p:extLst>
              <p:ext uri="{D42A27DB-BD31-4B8C-83A1-F6EECF244321}">
                <p14:modId xmlns:p14="http://schemas.microsoft.com/office/powerpoint/2010/main" val="2165262913"/>
              </p:ext>
            </p:extLst>
          </p:nvPr>
        </p:nvGraphicFramePr>
        <p:xfrm>
          <a:off x="0" y="0"/>
          <a:ext cx="12192000"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十字形 17">
            <a:extLst>
              <a:ext uri="{FF2B5EF4-FFF2-40B4-BE49-F238E27FC236}">
                <a16:creationId xmlns:a16="http://schemas.microsoft.com/office/drawing/2014/main" id="{AF9BCD23-834D-CF7E-F6F2-0539BB605D79}"/>
              </a:ext>
            </a:extLst>
          </p:cNvPr>
          <p:cNvSpPr/>
          <p:nvPr/>
        </p:nvSpPr>
        <p:spPr>
          <a:xfrm>
            <a:off x="3869870" y="2865666"/>
            <a:ext cx="360000" cy="360000"/>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等於 18">
            <a:extLst>
              <a:ext uri="{FF2B5EF4-FFF2-40B4-BE49-F238E27FC236}">
                <a16:creationId xmlns:a16="http://schemas.microsoft.com/office/drawing/2014/main" id="{E82B985E-467A-52EF-545B-C6E1EB8A5632}"/>
              </a:ext>
            </a:extLst>
          </p:cNvPr>
          <p:cNvSpPr/>
          <p:nvPr/>
        </p:nvSpPr>
        <p:spPr>
          <a:xfrm>
            <a:off x="8205107" y="2865666"/>
            <a:ext cx="360000" cy="3600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20995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DFFE422B-975F-BE51-CFC3-DAFFB73D32E0}"/>
              </a:ext>
            </a:extLst>
          </p:cNvPr>
          <p:cNvSpPr>
            <a:spLocks noGrp="1"/>
          </p:cNvSpPr>
          <p:nvPr>
            <p:ph type="title"/>
          </p:nvPr>
        </p:nvSpPr>
        <p:spPr/>
        <p:txBody>
          <a:bodyPr>
            <a:normAutofit/>
          </a:bodyPr>
          <a:lstStyle/>
          <a:p>
            <a:r>
              <a:rPr lang="en-US" altLang="zh-TW" sz="5400" b="1" dirty="0">
                <a:latin typeface="Times New Roman" panose="02020603050405020304" pitchFamily="18" charset="0"/>
                <a:cs typeface="Times New Roman" panose="02020603050405020304" pitchFamily="18" charset="0"/>
              </a:rPr>
              <a:t>Data Source</a:t>
            </a:r>
            <a:endParaRPr lang="zh-TW" altLang="en-US" sz="5400" b="1" dirty="0">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3FD5B4E7-35FA-8F81-BBDA-FE727559F7FD}"/>
              </a:ext>
            </a:extLst>
          </p:cNvPr>
          <p:cNvSpPr>
            <a:spLocks noGrp="1"/>
          </p:cNvSpPr>
          <p:nvPr>
            <p:ph idx="1"/>
          </p:nvPr>
        </p:nvSpPr>
        <p:spPr/>
        <p:txBody>
          <a:bodyPr/>
          <a:lstStyle/>
          <a:p>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hlinkClick r:id="rId3"/>
              </a:rPr>
              <a:t>Amazon</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](https://divvy-tripdata.s3.amazonaws.com/index.html)</a:t>
            </a:r>
            <a:endParaRPr lang="zh-TW"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92360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448888" y="2582289"/>
            <a:ext cx="3629693" cy="1324693"/>
          </a:xfrm>
        </p:spPr>
        <p:txBody>
          <a:bodyPr vert="horz" lIns="91440" tIns="45720" rIns="91440" bIns="45720" rtlCol="0" anchor="ctr">
            <a:noAutofit/>
          </a:bodyPr>
          <a:lstStyle/>
          <a:p>
            <a:r>
              <a:rPr lang="en-US" altLang="zh-TW" sz="5400" kern="1200" dirty="0">
                <a:latin typeface="Times New Roman" panose="02020603050405020304" pitchFamily="18" charset="0"/>
                <a:cs typeface="Times New Roman" panose="02020603050405020304" pitchFamily="18" charset="0"/>
              </a:rPr>
              <a:t>Scenario</a:t>
            </a:r>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0"/>
            <a:ext cx="7744692" cy="6176963"/>
          </a:xfrm>
        </p:spPr>
        <p:txBody>
          <a:bodyPr vert="horz" lIns="91440" tIns="45720" rIns="91440" bIns="45720" rtlCol="0" anchor="ctr">
            <a:normAutofit/>
          </a:bodyPr>
          <a:lstStyle/>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About the Company</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O</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ffers a bike-sharing service across the city, featuring over ten thousand bikes at a thousand stations. We provide flexible pricing options, including single-ride day passes and annual memberships.</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Problem Statement</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G</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oal is to increase the number of annual members, as they are more profitable.</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Proposed Solution</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S</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trategy is to convert existing casual riders into annual members. Casual riders are already familiar with our service, making them prime targets for membership.</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95476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71117" y="1232255"/>
            <a:ext cx="5569527" cy="3986675"/>
          </a:xfrm>
        </p:spPr>
        <p:txBody>
          <a:bodyPr vert="horz" lIns="91440" tIns="45720" rIns="91440" bIns="45720" rtlCol="0" anchor="t">
            <a:noAutofit/>
          </a:bodyPr>
          <a:lstStyle/>
          <a:p>
            <a:r>
              <a:rPr lang="en-US" altLang="zh-TW" sz="5400" kern="1200" dirty="0">
                <a:latin typeface="Times New Roman" panose="02020603050405020304" pitchFamily="18" charset="0"/>
                <a:cs typeface="Times New Roman" panose="02020603050405020304" pitchFamily="18" charset="0"/>
              </a:rPr>
              <a:t>Produce </a:t>
            </a:r>
            <a:br>
              <a:rPr lang="en-US" altLang="zh-TW" sz="5400" kern="1200" dirty="0">
                <a:latin typeface="Times New Roman" panose="02020603050405020304" pitchFamily="18" charset="0"/>
                <a:cs typeface="Times New Roman" panose="02020603050405020304" pitchFamily="18" charset="0"/>
              </a:rPr>
            </a:br>
            <a:r>
              <a:rPr lang="en-US" altLang="zh-TW" sz="5400" kern="1200" dirty="0">
                <a:latin typeface="Times New Roman" panose="02020603050405020304" pitchFamily="18" charset="0"/>
                <a:cs typeface="Times New Roman" panose="02020603050405020304" pitchFamily="18" charset="0"/>
              </a:rPr>
              <a:t>a report </a:t>
            </a:r>
            <a:br>
              <a:rPr lang="en-US" altLang="zh-TW" sz="5400" kern="1200" dirty="0">
                <a:latin typeface="Times New Roman" panose="02020603050405020304" pitchFamily="18" charset="0"/>
                <a:cs typeface="Times New Roman" panose="02020603050405020304" pitchFamily="18" charset="0"/>
              </a:rPr>
            </a:br>
            <a:r>
              <a:rPr lang="en-US" altLang="zh-TW" sz="5400" kern="1200" dirty="0">
                <a:latin typeface="Times New Roman" panose="02020603050405020304" pitchFamily="18" charset="0"/>
                <a:cs typeface="Times New Roman" panose="02020603050405020304" pitchFamily="18" charset="0"/>
              </a:rPr>
              <a:t>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1077285345"/>
              </p:ext>
            </p:extLst>
          </p:nvPr>
        </p:nvGraphicFramePr>
        <p:xfrm>
          <a:off x="5640644" y="386484"/>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1878677" y="2294313"/>
            <a:ext cx="1695796" cy="1014152"/>
          </a:xfrm>
        </p:spPr>
        <p:txBody>
          <a:bodyPr vert="horz" lIns="91440" tIns="45720" rIns="91440" bIns="45720" rtlCol="0" anchor="ctr">
            <a:normAutofit/>
          </a:bodyPr>
          <a:lstStyle/>
          <a:p>
            <a:r>
              <a:rPr lang="en-US" altLang="zh-TW" sz="5400" kern="1200" dirty="0">
                <a:latin typeface="Times New Roman" panose="02020603050405020304" pitchFamily="18" charset="0"/>
                <a:cs typeface="Times New Roman" panose="02020603050405020304" pitchFamily="18" charset="0"/>
              </a:rPr>
              <a:t>ASK</a:t>
            </a:r>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0" algn="ctr"/>
            <a:r>
              <a:rPr lang="en-US" altLang="zh-TW" sz="3200" b="1" dirty="0">
                <a:solidFill>
                  <a:schemeClr val="accent6"/>
                </a:solidFill>
                <a:effectLst/>
                <a:latin typeface="Times New Roman" panose="02020603050405020304" pitchFamily="18" charset="0"/>
                <a:cs typeface="Times New Roman" panose="02020603050405020304" pitchFamily="18" charset="0"/>
              </a:rPr>
              <a:t>Business task</a:t>
            </a:r>
            <a:endParaRPr lang="en-US" altLang="zh-TW" sz="3200" b="1" dirty="0">
              <a:solidFill>
                <a:schemeClr val="accent6"/>
              </a:solidFill>
              <a:latin typeface="Times New Roman" panose="02020603050405020304" pitchFamily="18" charset="0"/>
              <a:cs typeface="Times New Roman" panose="02020603050405020304" pitchFamily="18" charset="0"/>
            </a:endParaRPr>
          </a:p>
          <a:p>
            <a:pPr marL="0"/>
            <a:r>
              <a:rPr lang="en-US" altLang="zh-TW" sz="2200" b="0" i="0" dirty="0">
                <a:solidFill>
                  <a:srgbClr val="3C4043"/>
                </a:solidFill>
                <a:effectLst/>
                <a:latin typeface="Times New Roman" panose="02020603050405020304" pitchFamily="18" charset="0"/>
                <a:cs typeface="Times New Roman" panose="02020603050405020304" pitchFamily="18" charset="0"/>
              </a:rPr>
              <a:t>To find out how casual riders and annual members use bikes differently. From these insights, would help team to design a new marketing strategy to convert casual riders into annual members.</a:t>
            </a:r>
            <a:endParaRPr lang="en-US" altLang="zh-TW"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62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65018" y="2753772"/>
            <a:ext cx="3308466" cy="1186461"/>
          </a:xfrm>
        </p:spPr>
        <p:txBody>
          <a:bodyPr vert="horz" lIns="91440" tIns="45720" rIns="91440" bIns="45720" rtlCol="0" anchor="ctr">
            <a:normAutofit/>
          </a:bodyPr>
          <a:lstStyle/>
          <a:p>
            <a:r>
              <a:rPr lang="en-US" altLang="zh-TW" sz="5400" kern="1200" dirty="0">
                <a:latin typeface="Times New Roman" panose="02020603050405020304" pitchFamily="18" charset="0"/>
                <a:cs typeface="Times New Roman" panose="02020603050405020304" pitchFamily="18" charset="0"/>
              </a:rPr>
              <a:t>Prepare</a:t>
            </a:r>
            <a:endParaRPr lang="en-US" altLang="zh-TW" sz="3600" kern="1200" dirty="0">
              <a:latin typeface="Times New Roman" panose="02020603050405020304" pitchFamily="18" charset="0"/>
              <a:cs typeface="Times New Roman" panose="02020603050405020304" pitchFamily="18" charset="0"/>
            </a:endParaRPr>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algn="ctr"/>
            <a:r>
              <a:rPr lang="en-US" altLang="zh-TW" sz="3200" b="1" i="0" dirty="0">
                <a:solidFill>
                  <a:schemeClr val="accent6"/>
                </a:solidFill>
                <a:effectLst/>
                <a:latin typeface="Times New Roman" panose="02020603050405020304" pitchFamily="18" charset="0"/>
                <a:cs typeface="Times New Roman" panose="02020603050405020304" pitchFamily="18" charset="0"/>
              </a:rPr>
              <a:t>Data Sources</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Publicly available data from open database.</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Data requires cleaning but is readable and conforms to ROCCC standards.</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764771" y="2172314"/>
            <a:ext cx="3241786" cy="1256686"/>
          </a:xfrm>
        </p:spPr>
        <p:txBody>
          <a:bodyPr vert="horz" lIns="91440" tIns="45720" rIns="91440" bIns="45720" rtlCol="0" anchor="ctr">
            <a:noAutofit/>
          </a:bodyPr>
          <a:lstStyle/>
          <a:p>
            <a:r>
              <a:rPr lang="en-US" altLang="zh-TW" sz="5400" kern="1200" dirty="0">
                <a:latin typeface="Times New Roman" panose="02020603050405020304" pitchFamily="18" charset="0"/>
                <a:cs typeface="Times New Roman" panose="02020603050405020304" pitchFamily="18" charset="0"/>
              </a:rPr>
              <a:t>Process</a:t>
            </a:r>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514350" algn="ctr"/>
            <a:r>
              <a:rPr lang="en-US" altLang="zh-TW" sz="3200" b="1" dirty="0">
                <a:solidFill>
                  <a:schemeClr val="accent6"/>
                </a:solidFill>
                <a:latin typeface="Times New Roman" panose="02020603050405020304" pitchFamily="18" charset="0"/>
                <a:cs typeface="Times New Roman" panose="02020603050405020304" pitchFamily="18" charset="0"/>
              </a:rPr>
              <a:t>Data Cleaning </a:t>
            </a:r>
          </a:p>
          <a:p>
            <a:pPr marL="514350"/>
            <a:r>
              <a:rPr lang="en-US" altLang="zh-TW" sz="2200" dirty="0">
                <a:latin typeface="Times New Roman" panose="02020603050405020304" pitchFamily="18" charset="0"/>
                <a:cs typeface="Times New Roman" panose="02020603050405020304" pitchFamily="18" charset="0"/>
              </a:rPr>
              <a:t>Used Python in </a:t>
            </a:r>
            <a:r>
              <a:rPr lang="en-US" altLang="zh-TW" sz="2200" dirty="0" err="1">
                <a:latin typeface="Times New Roman" panose="02020603050405020304" pitchFamily="18" charset="0"/>
                <a:cs typeface="Times New Roman" panose="02020603050405020304" pitchFamily="18" charset="0"/>
              </a:rPr>
              <a:t>Jupyter</a:t>
            </a:r>
            <a:r>
              <a:rPr lang="en-US" altLang="zh-TW" sz="2200" dirty="0">
                <a:latin typeface="Times New Roman" panose="02020603050405020304" pitchFamily="18" charset="0"/>
                <a:cs typeface="Times New Roman" panose="02020603050405020304" pitchFamily="18" charset="0"/>
              </a:rPr>
              <a:t> Notebook for efficient data cleaning and manipulation.</a:t>
            </a:r>
          </a:p>
          <a:p>
            <a:pPr marL="514350"/>
            <a:r>
              <a:rPr lang="en-US" altLang="zh-TW" sz="2200" dirty="0">
                <a:latin typeface="Times New Roman" panose="02020603050405020304" pitchFamily="18" charset="0"/>
                <a:cs typeface="Times New Roman" panose="02020603050405020304" pitchFamily="18" charset="0"/>
              </a:rPr>
              <a:t>Documented each step to ensure reproducibility and transparency.</a:t>
            </a:r>
          </a:p>
        </p:txBody>
      </p:sp>
    </p:spTree>
    <p:extLst>
      <p:ext uri="{BB962C8B-B14F-4D97-AF65-F5344CB8AC3E}">
        <p14:creationId xmlns:p14="http://schemas.microsoft.com/office/powerpoint/2010/main" val="25595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pic>
        <p:nvPicPr>
          <p:cNvPr id="9" name="圖片 8">
            <a:extLst>
              <a:ext uri="{FF2B5EF4-FFF2-40B4-BE49-F238E27FC236}">
                <a16:creationId xmlns:a16="http://schemas.microsoft.com/office/drawing/2014/main" id="{B6712FC4-0733-66CC-A605-79EB74AE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801"/>
            <a:ext cx="5753686" cy="5969837"/>
          </a:xfrm>
          <a:prstGeom prst="rect">
            <a:avLst/>
          </a:prstGeom>
        </p:spPr>
      </p:pic>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7304929" y="2150430"/>
            <a:ext cx="3551493" cy="742400"/>
          </a:xfrm>
        </p:spPr>
        <p:txBody>
          <a:bodyPr vert="horz" lIns="91440" tIns="45720" rIns="91440" bIns="45720" rtlCol="0" anchor="ctr">
            <a:noAutofit/>
          </a:bodyPr>
          <a:lstStyle/>
          <a:p>
            <a:r>
              <a:rPr lang="en-US" altLang="zh-TW" sz="5400" dirty="0">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5753686" y="2395655"/>
            <a:ext cx="6438314" cy="2595795"/>
          </a:xfrm>
        </p:spPr>
        <p:txBody>
          <a:bodyPr vert="horz" lIns="91440" tIns="45720" rIns="91440" bIns="45720" rtlCol="0" anchor="ctr">
            <a:normAutofit/>
          </a:bodyPr>
          <a:lstStyle/>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The average trip duration for the casual rider is less than that of average trip durations of the members. </a:t>
            </a:r>
          </a:p>
        </p:txBody>
      </p:sp>
    </p:spTree>
    <p:extLst>
      <p:ext uri="{BB962C8B-B14F-4D97-AF65-F5344CB8AC3E}">
        <p14:creationId xmlns:p14="http://schemas.microsoft.com/office/powerpoint/2010/main" val="122126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pic>
        <p:nvPicPr>
          <p:cNvPr id="7" name="圖片 6">
            <a:extLst>
              <a:ext uri="{FF2B5EF4-FFF2-40B4-BE49-F238E27FC236}">
                <a16:creationId xmlns:a16="http://schemas.microsoft.com/office/drawing/2014/main" id="{E474D7EB-2AF3-D2F0-58D3-BFC6041EC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131"/>
            <a:ext cx="10121003" cy="6641869"/>
          </a:xfrm>
          <a:prstGeom prst="rect">
            <a:avLst/>
          </a:prstGeom>
        </p:spPr>
      </p:pic>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9343505" y="2145710"/>
            <a:ext cx="2848494" cy="3989083"/>
          </a:xfrm>
        </p:spPr>
        <p:txBody>
          <a:bodyPr vert="horz" lIns="91440" tIns="45720" rIns="91440" bIns="45720" rtlCol="0" anchor="ctr">
            <a:normAutofit/>
          </a:bodyPr>
          <a:lstStyle/>
          <a:p>
            <a:pPr algn="l">
              <a:buFont typeface="Arial" panose="020B0604020202020204" pitchFamily="34" charset="0"/>
              <a:buChar char="•"/>
            </a:pPr>
            <a:r>
              <a:rPr lang="en-US" altLang="zh-TW" sz="2800" b="0" i="0" dirty="0">
                <a:solidFill>
                  <a:srgbClr val="3C4043"/>
                </a:solidFill>
                <a:effectLst/>
                <a:latin typeface="Times New Roman" panose="02020603050405020304" pitchFamily="18" charset="0"/>
                <a:cs typeface="Times New Roman" panose="02020603050405020304" pitchFamily="18" charset="0"/>
              </a:rPr>
              <a:t>During summer months number of rides at its highest level for both casual and member riders.</a:t>
            </a:r>
          </a:p>
        </p:txBody>
      </p:sp>
      <p:sp>
        <p:nvSpPr>
          <p:cNvPr id="6" name="標題 1">
            <a:extLst>
              <a:ext uri="{FF2B5EF4-FFF2-40B4-BE49-F238E27FC236}">
                <a16:creationId xmlns:a16="http://schemas.microsoft.com/office/drawing/2014/main" id="{31536C30-ACDD-BBEA-1FA6-AE809DE02029}"/>
              </a:ext>
            </a:extLst>
          </p:cNvPr>
          <p:cNvSpPr>
            <a:spLocks noGrp="1"/>
          </p:cNvSpPr>
          <p:nvPr>
            <p:ph type="title"/>
          </p:nvPr>
        </p:nvSpPr>
        <p:spPr>
          <a:xfrm>
            <a:off x="8992005" y="1403310"/>
            <a:ext cx="3551493" cy="742400"/>
          </a:xfrm>
        </p:spPr>
        <p:txBody>
          <a:bodyPr vert="horz" lIns="91440" tIns="45720" rIns="91440" bIns="45720" rtlCol="0" anchor="ctr">
            <a:noAutofit/>
          </a:bodyPr>
          <a:lstStyle/>
          <a:p>
            <a:r>
              <a:rPr lang="en-US" altLang="zh-TW" sz="5400" dirty="0">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64002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6650180" y="2803027"/>
            <a:ext cx="5541819" cy="2201235"/>
          </a:xfrm>
        </p:spPr>
        <p:txBody>
          <a:bodyPr vert="horz" lIns="91440" tIns="45720" rIns="91440" bIns="45720" rtlCol="0" anchor="ctr">
            <a:noAutofit/>
          </a:bodyPr>
          <a:lstStyle/>
          <a:p>
            <a:pPr marL="514350"/>
            <a:r>
              <a:rPr lang="en-US" altLang="zh-TW" sz="2800" b="0" i="0" dirty="0">
                <a:effectLst/>
                <a:latin typeface="Times New Roman" panose="02020603050405020304" pitchFamily="18" charset="0"/>
                <a:cs typeface="Times New Roman" panose="02020603050405020304" pitchFamily="18" charset="0"/>
              </a:rPr>
              <a:t>Most of the riders are member users.</a:t>
            </a:r>
          </a:p>
        </p:txBody>
      </p:sp>
      <p:pic>
        <p:nvPicPr>
          <p:cNvPr id="5" name="圖片 4">
            <a:extLst>
              <a:ext uri="{FF2B5EF4-FFF2-40B4-BE49-F238E27FC236}">
                <a16:creationId xmlns:a16="http://schemas.microsoft.com/office/drawing/2014/main" id="{D92BE2BD-FDF7-1EF0-BD14-38A5AA2F9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6650183" cy="6900012"/>
          </a:xfrm>
          <a:prstGeom prst="rect">
            <a:avLst/>
          </a:prstGeom>
        </p:spPr>
      </p:pic>
      <p:sp>
        <p:nvSpPr>
          <p:cNvPr id="4" name="標題 1">
            <a:extLst>
              <a:ext uri="{FF2B5EF4-FFF2-40B4-BE49-F238E27FC236}">
                <a16:creationId xmlns:a16="http://schemas.microsoft.com/office/drawing/2014/main" id="{77E4EC15-DB99-58CA-9433-DC2C59E9B783}"/>
              </a:ext>
            </a:extLst>
          </p:cNvPr>
          <p:cNvSpPr txBox="1">
            <a:spLocks/>
          </p:cNvSpPr>
          <p:nvPr/>
        </p:nvSpPr>
        <p:spPr>
          <a:xfrm>
            <a:off x="7934896" y="2060627"/>
            <a:ext cx="3551493" cy="74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ltLang="zh-TW" sz="5400" dirty="0">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4236856388"/>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397</TotalTime>
  <Words>701</Words>
  <Application>Microsoft Office PowerPoint</Application>
  <PresentationFormat>寬螢幕</PresentationFormat>
  <Paragraphs>87</Paragraphs>
  <Slides>16</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Aptos</vt:lpstr>
      <vt:lpstr>Arial</vt:lpstr>
      <vt:lpstr>Gill Sans MT</vt:lpstr>
      <vt:lpstr>Times New Roman</vt:lpstr>
      <vt:lpstr>圖庫</vt:lpstr>
      <vt:lpstr>How Does a Bike-Share Navigate Speedy Success? </vt:lpstr>
      <vt:lpstr>Scenario</vt:lpstr>
      <vt:lpstr>Produce  a report  with the deliverables</vt:lpstr>
      <vt:lpstr>ASK</vt:lpstr>
      <vt:lpstr>Prepare</vt:lpstr>
      <vt:lpstr>Process</vt:lpstr>
      <vt:lpstr>Analyze</vt:lpstr>
      <vt:lpstr>Analyze</vt:lpstr>
      <vt:lpstr>PowerPoint 簡報</vt:lpstr>
      <vt:lpstr>Analyze</vt:lpstr>
      <vt:lpstr>Analyze</vt:lpstr>
      <vt:lpstr>Analyze</vt:lpstr>
      <vt:lpstr>Share</vt:lpstr>
      <vt:lpstr>Act</vt:lpstr>
      <vt:lpstr>PowerPoint 簡報</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祐昇 何</cp:lastModifiedBy>
  <cp:revision>55</cp:revision>
  <dcterms:created xsi:type="dcterms:W3CDTF">2024-02-15T06:09:52Z</dcterms:created>
  <dcterms:modified xsi:type="dcterms:W3CDTF">2024-06-14T01:33:19Z</dcterms:modified>
</cp:coreProperties>
</file>