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6" r:id="rId3"/>
    <p:sldId id="267" r:id="rId4"/>
    <p:sldId id="258" r:id="rId5"/>
    <p:sldId id="260" r:id="rId6"/>
    <p:sldId id="259" r:id="rId7"/>
    <p:sldId id="261" r:id="rId8"/>
    <p:sldId id="262" r:id="rId9"/>
    <p:sldId id="269" r:id="rId10"/>
    <p:sldId id="263" r:id="rId11"/>
    <p:sldId id="268" r:id="rId12"/>
    <p:sldId id="264" r:id="rId13"/>
    <p:sldId id="265" r:id="rId14"/>
    <p:sldId id="270"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6441" autoAdjust="0"/>
  </p:normalViewPr>
  <p:slideViewPr>
    <p:cSldViewPr snapToGrid="0">
      <p:cViewPr varScale="1">
        <p:scale>
          <a:sx n="99" d="100"/>
          <a:sy n="99" d="100"/>
        </p:scale>
        <p:origin x="10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69A14A-2525-4E4F-AB23-9C6DDB1382A4}">
      <dgm:prSet/>
      <dgm:spPr/>
      <dgm:t>
        <a:bodyPr/>
        <a:lstStyle/>
        <a:p>
          <a:pPr>
            <a:defRPr cap="all"/>
          </a:pPr>
          <a:r>
            <a:rPr lang="en-US"/>
            <a:t>Thanks for listening</a:t>
          </a: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dgm:spPr/>
      <dgm:t>
        <a:bodyPr/>
        <a:lstStyle/>
        <a:p>
          <a:pPr>
            <a:defRPr cap="all"/>
          </a:pPr>
          <a:r>
            <a:rPr lang="en-US"/>
            <a:t>If there’s any question, please let me know</a:t>
          </a: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dgm:spPr/>
      <dgm:t>
        <a:bodyPr/>
        <a:lstStyle/>
        <a:p>
          <a:pPr>
            <a:defRPr cap="all"/>
          </a:pPr>
          <a:r>
            <a:rPr lang="en-US"/>
            <a:t>If I can’t answer in short period of time, please leave a hint so I can understand how to connect individually. </a:t>
          </a: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問題"/>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12700" cap="flat" cmpd="sng" algn="ctr">
          <a:solidFill>
            <a:schemeClr val="accent5">
              <a:hueOff val="-3038037"/>
              <a:satOff val="-207"/>
              <a:lumOff val="49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2430430"/>
            <a:satOff val="-165"/>
            <a:lumOff val="3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6076075"/>
              <a:satOff val="-413"/>
              <a:lumOff val="9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4860860"/>
            <a:satOff val="-330"/>
            <a:lumOff val="78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9114112"/>
              <a:satOff val="-620"/>
              <a:lumOff val="1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7291290"/>
            <a:satOff val="-496"/>
            <a:lumOff val="11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9721720"/>
            <a:satOff val="-661"/>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Thanks for listening</a:t>
          </a:r>
        </a:p>
      </dsp:txBody>
      <dsp:txXfrm>
        <a:off x="93445" y="3018902"/>
        <a:ext cx="3206250" cy="720000"/>
      </dsp:txXfrm>
    </dsp:sp>
    <dsp:sp modelId="{E25D46DA-3CCC-4690-B645-92B8158A50C4}">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there’s any question, please let me know</a:t>
          </a:r>
        </a:p>
      </dsp:txBody>
      <dsp:txXfrm>
        <a:off x="3860789" y="3018902"/>
        <a:ext cx="3206250" cy="720000"/>
      </dsp:txXfrm>
    </dsp:sp>
    <dsp:sp modelId="{172B5539-CDB8-4AAF-88C5-F1BFC720604B}">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If I can’t answer in short period of time, please leave a hint so I can understand how to connect individually. </a:t>
          </a: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2024/2/15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13</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14</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43901F-57F3-E07E-58DE-134556EA951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5E55EBC-4A21-6DDC-6116-32B0ECF6A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BDD168-D78C-E647-CF00-A524103D36A7}"/>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4ED1CF71-8927-250A-B401-B27801CF6EB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CA751EF-68AA-3137-5CAE-9406FBE04969}"/>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0499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639EF1-5727-1272-0996-3B9D721D5E8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D2FBBEC-D8A1-D379-F61C-F591B90E1C4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5D584C2-41FD-79D2-A804-1C2C4AA1A483}"/>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FAB774C6-D3DD-49F9-B1DD-FE751159058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14D3F64-C552-131F-E406-56419DE7C47D}"/>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4081352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39C3B1A-95F7-E539-A191-4556272ABE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A00BD6B-EE62-0DCD-7823-98E5C096C6E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1E2056-297B-0EFB-8A04-4428F3BCD503}"/>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98E96BB0-2983-ADD5-FDCD-AF16F2D55D2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141F982-4AE8-687C-867D-FE6DD78588C0}"/>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615892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35062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5AE820-8EBC-B992-DCF5-D5333DE31F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26B244-EFA4-37EB-11D1-4CB822D2F0B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FA262E-C99C-E742-477F-3EAAD1BD3805}"/>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CF80251E-722E-A559-364A-05F13D739D9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288189-9108-20FE-1FA3-0C8C6F568B7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31733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0ECF3D-4396-7D4B-A8B2-CEEF67DFFF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A0DC2E6-8208-AC88-C010-B4182AC93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10B0085-95CE-43C2-1C21-2C4B9C69B494}"/>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C79458D1-6ABD-AA73-E18D-71914A284DF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585FD-9033-6A8B-BB4A-1437E493F64C}"/>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4167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E34962-A6FD-1F61-06F4-A65C31BDA5C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D4956C9-312D-F013-0F14-1BD19323E23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80453C3-CBE1-E79A-7773-091122F8C10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20967F6-3D72-4501-27F1-0B072D4F3B9B}"/>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6" name="頁尾版面配置區 5">
            <a:extLst>
              <a:ext uri="{FF2B5EF4-FFF2-40B4-BE49-F238E27FC236}">
                <a16:creationId xmlns:a16="http://schemas.microsoft.com/office/drawing/2014/main" id="{292E4234-EF9D-E202-0BA6-D94DAA3892C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BC2ECC1-DE44-37B3-DD54-9E13D2F08D8B}"/>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290403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853546-4DA5-4216-F591-70EAD53AA6E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2FF8557-E15F-0972-C58D-81A036B355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7BB532A8-4D4F-A8BE-E918-2E7A28C677C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2E775AE-6B37-CE88-D34F-EDB664243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B1A0BBE-44D6-659C-546F-6F255C68CF12}"/>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EB5863B9-7051-CD94-8CA2-9B0B9F22B22E}"/>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8" name="頁尾版面配置區 7">
            <a:extLst>
              <a:ext uri="{FF2B5EF4-FFF2-40B4-BE49-F238E27FC236}">
                <a16:creationId xmlns:a16="http://schemas.microsoft.com/office/drawing/2014/main" id="{15EC6453-9A44-3C9A-4986-3BC32F182349}"/>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E868A11-5221-3553-8C41-455D6041418A}"/>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11675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A66C4E-2E4F-B0F7-D381-E3788C4E9B9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7468352-9B13-BDB3-86DB-C9BD45799A66}"/>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4" name="頁尾版面配置區 3">
            <a:extLst>
              <a:ext uri="{FF2B5EF4-FFF2-40B4-BE49-F238E27FC236}">
                <a16:creationId xmlns:a16="http://schemas.microsoft.com/office/drawing/2014/main" id="{0434B08F-48A2-F768-D74A-857EF13BD18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1F2E574-E005-3E88-8249-8F18FC60F161}"/>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61033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F55E060-87E1-DE5F-7512-F860E68B3B83}"/>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3" name="頁尾版面配置區 2">
            <a:extLst>
              <a:ext uri="{FF2B5EF4-FFF2-40B4-BE49-F238E27FC236}">
                <a16:creationId xmlns:a16="http://schemas.microsoft.com/office/drawing/2014/main" id="{AECD6BDC-F524-69FF-FED6-667C4824B114}"/>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E9582FD-9F54-1D94-BD33-4FD8CA75B38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06811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0DDC2E-A6B4-5EFD-1446-F3D1A8979D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CE2164F-6EBC-2820-0F2A-5C9F81FC8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F42F2BC-CF13-5C8F-1FB9-AA50B376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8F206BE-BEE8-0508-4FB4-2BEF1FD0231C}"/>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6" name="頁尾版面配置區 5">
            <a:extLst>
              <a:ext uri="{FF2B5EF4-FFF2-40B4-BE49-F238E27FC236}">
                <a16:creationId xmlns:a16="http://schemas.microsoft.com/office/drawing/2014/main" id="{78758B40-5D20-4AD3-167E-D440775EF45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879172C-4852-FC6B-984E-55844022819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9067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7D3361-A94D-D168-86D2-094D5B06211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FECA00D-374D-9990-FCD6-6AB382AA01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a:extLst>
              <a:ext uri="{FF2B5EF4-FFF2-40B4-BE49-F238E27FC236}">
                <a16:creationId xmlns:a16="http://schemas.microsoft.com/office/drawing/2014/main" id="{4D605405-05FA-D6D5-6B42-6E23CA7E6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061980C-A53B-43A1-85C5-A37BFC1BD8DA}"/>
              </a:ext>
            </a:extLst>
          </p:cNvPr>
          <p:cNvSpPr>
            <a:spLocks noGrp="1"/>
          </p:cNvSpPr>
          <p:nvPr>
            <p:ph type="dt" sz="half" idx="10"/>
          </p:nvPr>
        </p:nvSpPr>
        <p:spPr/>
        <p:txBody>
          <a:bodyPr/>
          <a:lstStyle/>
          <a:p>
            <a:fld id="{E6D58518-40FE-4391-8D67-8017A93E5007}" type="datetimeFigureOut">
              <a:rPr lang="zh-TW" altLang="en-US" smtClean="0"/>
              <a:t>2024/2/15</a:t>
            </a:fld>
            <a:endParaRPr lang="zh-TW" altLang="en-US"/>
          </a:p>
        </p:txBody>
      </p:sp>
      <p:sp>
        <p:nvSpPr>
          <p:cNvPr id="6" name="頁尾版面配置區 5">
            <a:extLst>
              <a:ext uri="{FF2B5EF4-FFF2-40B4-BE49-F238E27FC236}">
                <a16:creationId xmlns:a16="http://schemas.microsoft.com/office/drawing/2014/main" id="{F94AFDA8-14C4-BBFD-98F8-88A8A25CE51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7DF52A-462D-8B0F-2E6E-E32E83A39F77}"/>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500944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CC504B2-3920-4CF9-0844-5CE16B90C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228D80A-5F2E-0A61-3F9A-3AC81C814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A0EB0A2-1055-49F8-CE70-501200D01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D58518-40FE-4391-8D67-8017A93E5007}" type="datetimeFigureOut">
              <a:rPr lang="zh-TW" altLang="en-US" smtClean="0"/>
              <a:t>2024/2/15</a:t>
            </a:fld>
            <a:endParaRPr lang="zh-TW" altLang="en-US"/>
          </a:p>
        </p:txBody>
      </p:sp>
      <p:sp>
        <p:nvSpPr>
          <p:cNvPr id="5" name="頁尾版面配置區 4">
            <a:extLst>
              <a:ext uri="{FF2B5EF4-FFF2-40B4-BE49-F238E27FC236}">
                <a16:creationId xmlns:a16="http://schemas.microsoft.com/office/drawing/2014/main" id="{7FA826B9-AC93-B5C1-FDE9-3798EC40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CFA5254-66A1-B867-D242-0739B0DB80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174528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騎腳踏車">
            <a:extLst>
              <a:ext uri="{FF2B5EF4-FFF2-40B4-BE49-F238E27FC236}">
                <a16:creationId xmlns:a16="http://schemas.microsoft.com/office/drawing/2014/main" id="{F4994668-49EB-8FB7-5F22-FE44F8B2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5" name="Freeform: Shape 24">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altLang="zh-TW" sz="5600" kern="1200" dirty="0">
                <a:solidFill>
                  <a:srgbClr val="FFFFFF"/>
                </a:solidFill>
                <a:latin typeface="Times New Roman" panose="02020603050405020304" pitchFamily="18" charset="0"/>
                <a:cs typeface="Times New Roman" panose="02020603050405020304" pitchFamily="18" charset="0"/>
              </a:rPr>
              <a:t>How Does a Bike-Share Navigate Speedy Success? </a:t>
            </a:r>
          </a:p>
        </p:txBody>
      </p:sp>
      <p:sp>
        <p:nvSpPr>
          <p:cNvPr id="27"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589009" y="535057"/>
            <a:ext cx="3367171" cy="1818064"/>
          </a:xfrm>
        </p:spPr>
        <p:txBody>
          <a:bodyPr vert="horz" lIns="91440" tIns="45720" rIns="91440" bIns="45720" rtlCol="0" anchor="ctr">
            <a:normAutofit/>
          </a:bodyPr>
          <a:lstStyle/>
          <a:p>
            <a:pPr algn="ctr"/>
            <a:r>
              <a:rPr lang="en-US" altLang="zh-TW" sz="2800" kern="1200">
                <a:solidFill>
                  <a:schemeClr val="tx1"/>
                </a:solidFill>
                <a:latin typeface="Times New Roman" panose="02020603050405020304" pitchFamily="18" charset="0"/>
                <a:cs typeface="Times New Roman" panose="02020603050405020304" pitchFamily="18" charset="0"/>
              </a:rPr>
              <a:t>Analyze</a:t>
            </a:r>
          </a:p>
        </p:txBody>
      </p:sp>
      <p:sp>
        <p:nvSpPr>
          <p:cNvPr id="33" name="Rectangle 32">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5449633" y="3487865"/>
            <a:ext cx="5742432" cy="2344708"/>
          </a:xfrm>
        </p:spPr>
        <p:txBody>
          <a:bodyPr vert="horz" lIns="91440" tIns="45720" rIns="91440" bIns="45720" rtlCol="0" anchor="ctr">
            <a:noAutofit/>
          </a:bodyPr>
          <a:lstStyle/>
          <a:p>
            <a:pPr marL="285750" indent="0" algn="ctr">
              <a:buNone/>
            </a:pPr>
            <a:r>
              <a:rPr lang="en-US" altLang="zh-TW" sz="2200" dirty="0">
                <a:latin typeface="Times New Roman" panose="02020603050405020304" pitchFamily="18" charset="0"/>
                <a:cs typeface="Times New Roman" panose="02020603050405020304" pitchFamily="18" charset="0"/>
              </a:rPr>
              <a:t>A summary of my analysis</a:t>
            </a:r>
          </a:p>
          <a:p>
            <a:pPr marL="514350"/>
            <a:r>
              <a:rPr lang="en-US" altLang="zh-TW" sz="2200" b="0" i="0" dirty="0">
                <a:effectLst/>
                <a:latin typeface="Times New Roman" panose="02020603050405020304" pitchFamily="18" charset="0"/>
                <a:cs typeface="Times New Roman" panose="02020603050405020304" pitchFamily="18" charset="0"/>
              </a:rPr>
              <a:t>Most of the riders are member users.</a:t>
            </a:r>
          </a:p>
          <a:p>
            <a:pPr marL="514350"/>
            <a:r>
              <a:rPr lang="en-US" altLang="zh-TW" sz="2200" b="0" i="0" dirty="0">
                <a:effectLst/>
                <a:latin typeface="Times New Roman" panose="02020603050405020304" pitchFamily="18" charset="0"/>
                <a:cs typeface="Times New Roman" panose="02020603050405020304" pitchFamily="18" charset="0"/>
              </a:rPr>
              <a:t>Classic bikes are the most popular kind.</a:t>
            </a:r>
          </a:p>
          <a:p>
            <a:pPr marL="514350"/>
            <a:r>
              <a:rPr lang="en-US" altLang="zh-TW" sz="2200" b="0" i="0" dirty="0">
                <a:effectLst/>
                <a:latin typeface="Times New Roman" panose="02020603050405020304" pitchFamily="18" charset="0"/>
                <a:cs typeface="Times New Roman" panose="02020603050405020304" pitchFamily="18" charset="0"/>
              </a:rPr>
              <a:t>Only casual users use docked bikes, membership users prefer classic bikes and both of use the electric bikes almost equally.</a:t>
            </a:r>
          </a:p>
        </p:txBody>
      </p:sp>
      <p:sp>
        <p:nvSpPr>
          <p:cNvPr id="35" name="Rectangle 34">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15" name="圖片 14" descr="一張含有 圖表, Rectangle, 行, 繪圖 的圖片&#10;&#10;自動產生的描述">
            <a:extLst>
              <a:ext uri="{FF2B5EF4-FFF2-40B4-BE49-F238E27FC236}">
                <a16:creationId xmlns:a16="http://schemas.microsoft.com/office/drawing/2014/main" id="{1CC72E1E-C6F0-9192-1DBB-861C95A65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772" y="160742"/>
            <a:ext cx="7261700" cy="2566694"/>
          </a:xfrm>
          <a:prstGeom prst="rect">
            <a:avLst/>
          </a:prstGeom>
        </p:spPr>
      </p:pic>
      <p:sp>
        <p:nvSpPr>
          <p:cNvPr id="21" name="文字方塊 20">
            <a:extLst>
              <a:ext uri="{FF2B5EF4-FFF2-40B4-BE49-F238E27FC236}">
                <a16:creationId xmlns:a16="http://schemas.microsoft.com/office/drawing/2014/main" id="{FE9CFFD5-2754-B388-4033-C54C6F80E254}"/>
              </a:ext>
            </a:extLst>
          </p:cNvPr>
          <p:cNvSpPr txBox="1"/>
          <p:nvPr/>
        </p:nvSpPr>
        <p:spPr>
          <a:xfrm>
            <a:off x="7359242" y="165725"/>
            <a:ext cx="1658923" cy="369332"/>
          </a:xfrm>
          <a:prstGeom prst="rect">
            <a:avLst/>
          </a:prstGeom>
          <a:noFill/>
        </p:spPr>
        <p:txBody>
          <a:bodyPr wrap="square">
            <a:spAutoFit/>
          </a:bodyPr>
          <a:lstStyle/>
          <a:p>
            <a:r>
              <a:rPr lang="en-US" altLang="zh-TW" dirty="0"/>
              <a:t>Rideable type</a:t>
            </a:r>
            <a:endParaRPr lang="zh-TW" altLang="en-US" dirty="0"/>
          </a:p>
        </p:txBody>
      </p:sp>
      <p:pic>
        <p:nvPicPr>
          <p:cNvPr id="23" name="圖片 22" descr="一張含有 文字, 螢幕擷取畫面, 圖表, 字型 的圖片&#10;&#10;自動產生的描述">
            <a:extLst>
              <a:ext uri="{FF2B5EF4-FFF2-40B4-BE49-F238E27FC236}">
                <a16:creationId xmlns:a16="http://schemas.microsoft.com/office/drawing/2014/main" id="{B8F420B8-D8D0-C13A-5C2F-FD3D4232B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73" y="2869822"/>
            <a:ext cx="3791635" cy="3940859"/>
          </a:xfrm>
          <a:prstGeom prst="rect">
            <a:avLst/>
          </a:prstGeom>
        </p:spPr>
      </p:pic>
    </p:spTree>
    <p:extLst>
      <p:ext uri="{BB962C8B-B14F-4D97-AF65-F5344CB8AC3E}">
        <p14:creationId xmlns:p14="http://schemas.microsoft.com/office/powerpoint/2010/main" val="423685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useBgFill="1">
        <p:nvSpPr>
          <p:cNvPr id="29" name="Rectangle 23">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589009" y="502400"/>
            <a:ext cx="3367171" cy="1818064"/>
          </a:xfrm>
        </p:spPr>
        <p:txBody>
          <a:bodyPr vert="horz" lIns="91440" tIns="45720" rIns="91440" bIns="45720" rtlCol="0" anchor="ctr">
            <a:normAutofit/>
          </a:bodyPr>
          <a:lstStyle/>
          <a:p>
            <a:pPr algn="ctr"/>
            <a:r>
              <a:rPr lang="en-US" altLang="zh-TW" sz="2800" kern="1200" dirty="0">
                <a:solidFill>
                  <a:schemeClr val="tx1"/>
                </a:solidFill>
                <a:latin typeface="Times New Roman" panose="02020603050405020304" pitchFamily="18" charset="0"/>
                <a:cs typeface="Times New Roman" panose="02020603050405020304" pitchFamily="18" charset="0"/>
              </a:rPr>
              <a:t>Act</a:t>
            </a:r>
          </a:p>
        </p:txBody>
      </p:sp>
      <p:sp>
        <p:nvSpPr>
          <p:cNvPr id="30" name="Rectangle 25">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4619244" y="2826737"/>
            <a:ext cx="7572755" cy="4031263"/>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A summary of my analysis</a:t>
            </a:r>
          </a:p>
          <a:p>
            <a:r>
              <a:rPr lang="en-US" altLang="zh-TW" sz="2200" b="0" i="0" dirty="0">
                <a:effectLst/>
                <a:latin typeface="Times New Roman" panose="02020603050405020304" pitchFamily="18" charset="0"/>
                <a:cs typeface="Times New Roman" panose="02020603050405020304" pitchFamily="18" charset="0"/>
              </a:rPr>
              <a:t>There is a seasonal trend in ridership by both casual and member riders. Can see that the rise in no of rides during summer (July to September) and during summer the casual ridership surpasses member ridership.</a:t>
            </a:r>
          </a:p>
          <a:p>
            <a:r>
              <a:rPr lang="en-US" altLang="zh-TW" sz="2200" b="0" i="0" dirty="0">
                <a:effectLst/>
                <a:latin typeface="Times New Roman" panose="02020603050405020304" pitchFamily="18" charset="0"/>
                <a:cs typeface="Times New Roman" panose="02020603050405020304" pitchFamily="18" charset="0"/>
              </a:rPr>
              <a:t>In weekends casual riders' ride length is maximum when compared to Weekdays. Members' ride length tend to be almost same in all weekdays</a:t>
            </a:r>
          </a:p>
          <a:p>
            <a:r>
              <a:rPr lang="en-US" altLang="zh-TW" sz="2200" b="0" i="0" dirty="0">
                <a:effectLst/>
                <a:latin typeface="Times New Roman" panose="02020603050405020304" pitchFamily="18" charset="0"/>
                <a:cs typeface="Times New Roman" panose="02020603050405020304" pitchFamily="18" charset="0"/>
              </a:rPr>
              <a:t>The average ride length by casual riders is more than twice the members in the same year (2023).</a:t>
            </a:r>
          </a:p>
        </p:txBody>
      </p:sp>
      <p:sp>
        <p:nvSpPr>
          <p:cNvPr id="28" name="Rectangle 27">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20" name="圖片 19" descr="一張含有 文字, 螢幕擷取畫面, 字型, 圖表 的圖片&#10;&#10;自動產生的描述">
            <a:extLst>
              <a:ext uri="{FF2B5EF4-FFF2-40B4-BE49-F238E27FC236}">
                <a16:creationId xmlns:a16="http://schemas.microsoft.com/office/drawing/2014/main" id="{FD73E7BA-768E-DEA0-C643-52CE0D725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3" y="3155194"/>
            <a:ext cx="4572009" cy="3200406"/>
          </a:xfrm>
          <a:prstGeom prst="rect">
            <a:avLst/>
          </a:prstGeom>
        </p:spPr>
      </p:pic>
      <p:pic>
        <p:nvPicPr>
          <p:cNvPr id="25" name="圖片 24" descr="一張含有 繪圖, 行, 圖表, 斜率、斜坡 的圖片&#10;&#10;自動產生的描述">
            <a:extLst>
              <a:ext uri="{FF2B5EF4-FFF2-40B4-BE49-F238E27FC236}">
                <a16:creationId xmlns:a16="http://schemas.microsoft.com/office/drawing/2014/main" id="{31880BA8-C598-99B7-2DF2-3C2C59E964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017" y="502400"/>
            <a:ext cx="7518251" cy="1902819"/>
          </a:xfrm>
          <a:prstGeom prst="rect">
            <a:avLst/>
          </a:prstGeom>
        </p:spPr>
      </p:pic>
      <p:sp>
        <p:nvSpPr>
          <p:cNvPr id="31" name="文字方塊 30">
            <a:extLst>
              <a:ext uri="{FF2B5EF4-FFF2-40B4-BE49-F238E27FC236}">
                <a16:creationId xmlns:a16="http://schemas.microsoft.com/office/drawing/2014/main" id="{5883A6DC-F083-F2B8-44DD-BF6DD79DBF3B}"/>
              </a:ext>
            </a:extLst>
          </p:cNvPr>
          <p:cNvSpPr txBox="1"/>
          <p:nvPr/>
        </p:nvSpPr>
        <p:spPr>
          <a:xfrm>
            <a:off x="7344562" y="285730"/>
            <a:ext cx="1371600" cy="369332"/>
          </a:xfrm>
          <a:prstGeom prst="rect">
            <a:avLst/>
          </a:prstGeom>
          <a:noFill/>
        </p:spPr>
        <p:txBody>
          <a:bodyPr wrap="square">
            <a:spAutoFit/>
          </a:bodyPr>
          <a:lstStyle/>
          <a:p>
            <a:r>
              <a:rPr lang="en-US" altLang="zh-TW" dirty="0"/>
              <a:t>Bike usage</a:t>
            </a:r>
            <a:endParaRPr lang="zh-TW" altLang="en-US" dirty="0"/>
          </a:p>
        </p:txBody>
      </p:sp>
    </p:spTree>
    <p:extLst>
      <p:ext uri="{BB962C8B-B14F-4D97-AF65-F5344CB8AC3E}">
        <p14:creationId xmlns:p14="http://schemas.microsoft.com/office/powerpoint/2010/main" val="375813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Share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4447308" y="138793"/>
            <a:ext cx="6906491" cy="6719207"/>
          </a:xfrm>
        </p:spPr>
        <p:txBody>
          <a:bodyPr vert="horz" lIns="91440" tIns="45720" rIns="91440" bIns="45720" rtlCol="0" anchor="ctr">
            <a:normAutofit fontScale="70000" lnSpcReduction="20000"/>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p>
          <a:p>
            <a:pPr marL="514350"/>
            <a:r>
              <a:rPr lang="en-US" altLang="zh-TW" sz="2200" dirty="0">
                <a:latin typeface="Times New Roman" panose="02020603050405020304" pitchFamily="18" charset="0"/>
                <a:cs typeface="Times New Roman" panose="02020603050405020304" pitchFamily="18" charset="0"/>
              </a:rPr>
              <a:t>How annual members and casual riders use Company’s bikes differently? </a:t>
            </a:r>
          </a:p>
          <a:p>
            <a:pPr marL="285750" indent="0" algn="ctr">
              <a:buNone/>
            </a:pPr>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sz="2400" dirty="0">
                <a:latin typeface="Times New Roman" panose="02020603050405020304" pitchFamily="18" charset="0"/>
                <a:cs typeface="Times New Roman" panose="02020603050405020304" pitchFamily="18" charset="0"/>
              </a:rPr>
              <a:t>Answer:</a:t>
            </a:r>
          </a:p>
          <a:p>
            <a:pPr rtl="0"/>
            <a:r>
              <a:rPr lang="en-US" altLang="zh-TW" b="1" dirty="0">
                <a:solidFill>
                  <a:srgbClr val="1F1F1F"/>
                </a:solidFill>
                <a:effectLst/>
                <a:latin typeface="Times New Roman" panose="02020603050405020304" pitchFamily="18" charset="0"/>
                <a:cs typeface="Times New Roman" panose="02020603050405020304" pitchFamily="18" charset="0"/>
              </a:rPr>
              <a:t>Trip Frequency and Duration:</a:t>
            </a:r>
            <a:endParaRPr lang="en-US" altLang="zh-TW"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Casual riders:</a:t>
            </a:r>
            <a:r>
              <a:rPr lang="en-US" altLang="zh-TW" dirty="0">
                <a:solidFill>
                  <a:srgbClr val="1F1F1F"/>
                </a:solidFill>
                <a:effectLst/>
                <a:latin typeface="Times New Roman" panose="02020603050405020304" pitchFamily="18" charset="0"/>
                <a:cs typeface="Times New Roman" panose="02020603050405020304" pitchFamily="18" charset="0"/>
              </a:rPr>
              <a:t> Take fewer rides overall but their individual rides tend to be longer, especially on weekends, suggesting they use bikes for leisure or personal activities.</a:t>
            </a: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Annual members:</a:t>
            </a:r>
            <a:r>
              <a:rPr lang="en-US" altLang="zh-TW" dirty="0">
                <a:solidFill>
                  <a:srgbClr val="1F1F1F"/>
                </a:solidFill>
                <a:effectLst/>
                <a:latin typeface="Times New Roman" panose="02020603050405020304" pitchFamily="18" charset="0"/>
                <a:cs typeface="Times New Roman" panose="02020603050405020304" pitchFamily="18" charset="0"/>
              </a:rPr>
              <a:t> Make more frequent trips, potentially indicating usage for commuting or errands. Their average trip duration is shorter, though they also use bikes for longer rides on weekends.</a:t>
            </a:r>
          </a:p>
          <a:p>
            <a:pPr rtl="0"/>
            <a:r>
              <a:rPr lang="en-US" altLang="zh-TW" b="1" dirty="0">
                <a:solidFill>
                  <a:srgbClr val="1F1F1F"/>
                </a:solidFill>
                <a:effectLst/>
                <a:latin typeface="Times New Roman" panose="02020603050405020304" pitchFamily="18" charset="0"/>
                <a:cs typeface="Times New Roman" panose="02020603050405020304" pitchFamily="18" charset="0"/>
              </a:rPr>
              <a:t>Bike Type Preference:</a:t>
            </a:r>
            <a:endParaRPr lang="en-US" altLang="zh-TW"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Casual riders:</a:t>
            </a:r>
            <a:r>
              <a:rPr lang="en-US" altLang="zh-TW" dirty="0">
                <a:solidFill>
                  <a:srgbClr val="1F1F1F"/>
                </a:solidFill>
                <a:effectLst/>
                <a:latin typeface="Times New Roman" panose="02020603050405020304" pitchFamily="18" charset="0"/>
                <a:cs typeface="Times New Roman" panose="02020603050405020304" pitchFamily="18" charset="0"/>
              </a:rPr>
              <a:t> Primarily use classic bikes, possibly for their affordability and familiarity. They are the only group using docked bikes, suggesting shorter point-to-point trips.</a:t>
            </a: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Annual members:</a:t>
            </a:r>
            <a:r>
              <a:rPr lang="en-US" altLang="zh-TW" dirty="0">
                <a:solidFill>
                  <a:srgbClr val="1F1F1F"/>
                </a:solidFill>
                <a:effectLst/>
                <a:latin typeface="Times New Roman" panose="02020603050405020304" pitchFamily="18" charset="0"/>
                <a:cs typeface="Times New Roman" panose="02020603050405020304" pitchFamily="18" charset="0"/>
              </a:rPr>
              <a:t> Prefer classic bikes but also use electric bikes nearly as much. This might indicate a mix of commuting and leisure purposes, with electric bikes chosen for efficiency or fun on some occasions.</a:t>
            </a:r>
          </a:p>
          <a:p>
            <a:pPr rtl="0"/>
            <a:r>
              <a:rPr lang="en-US" altLang="zh-TW" b="1" dirty="0">
                <a:solidFill>
                  <a:srgbClr val="1F1F1F"/>
                </a:solidFill>
                <a:effectLst/>
                <a:latin typeface="Times New Roman" panose="02020603050405020304" pitchFamily="18" charset="0"/>
                <a:cs typeface="Times New Roman" panose="02020603050405020304" pitchFamily="18" charset="0"/>
              </a:rPr>
              <a:t>Seasonality:</a:t>
            </a:r>
            <a:endParaRPr lang="en-US" altLang="zh-TW"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Both groups:</a:t>
            </a:r>
            <a:r>
              <a:rPr lang="en-US" altLang="zh-TW" dirty="0">
                <a:solidFill>
                  <a:srgbClr val="1F1F1F"/>
                </a:solidFill>
                <a:effectLst/>
                <a:latin typeface="Times New Roman" panose="02020603050405020304" pitchFamily="18" charset="0"/>
                <a:cs typeface="Times New Roman" panose="02020603050405020304" pitchFamily="18" charset="0"/>
              </a:rPr>
              <a:t> Ride most frequently during summer months, aligning with leisure activities and potentially warmer weather encouraging cycling.</a:t>
            </a:r>
          </a:p>
        </p:txBody>
      </p:sp>
    </p:spTree>
    <p:extLst>
      <p:ext uri="{BB962C8B-B14F-4D97-AF65-F5344CB8AC3E}">
        <p14:creationId xmlns:p14="http://schemas.microsoft.com/office/powerpoint/2010/main" val="3221691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dirty="0">
                <a:solidFill>
                  <a:srgbClr val="FFFFFF"/>
                </a:solidFill>
                <a:latin typeface="Times New Roman" panose="02020603050405020304" pitchFamily="18" charset="0"/>
                <a:cs typeface="Times New Roman" panose="02020603050405020304" pitchFamily="18" charset="0"/>
              </a:rPr>
              <a:t>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4447308" y="591344"/>
            <a:ext cx="6906491" cy="6136027"/>
          </a:xfrm>
        </p:spPr>
        <p:txBody>
          <a:bodyPr vert="horz" lIns="91440" tIns="45720" rIns="91440" bIns="45720" rtlCol="0" anchor="ctr">
            <a:normAutofit fontScale="92500" lnSpcReduction="10000"/>
          </a:bodyPr>
          <a:lstStyle/>
          <a:p>
            <a:pPr marL="285750" indent="0">
              <a:buNone/>
            </a:pPr>
            <a:r>
              <a:rPr lang="en-US" altLang="zh-TW" sz="2400" dirty="0">
                <a:latin typeface="Times New Roman" panose="02020603050405020304" pitchFamily="18" charset="0"/>
                <a:cs typeface="Times New Roman" panose="02020603050405020304" pitchFamily="18" charset="0"/>
              </a:rPr>
              <a:t>My top three recommendations based on analysis</a:t>
            </a:r>
          </a:p>
          <a:p>
            <a:pPr marL="514350"/>
            <a:endParaRPr lang="en-US" altLang="zh-TW" sz="28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For casual riders:</a:t>
            </a:r>
            <a:r>
              <a:rPr lang="en-US" altLang="zh-TW" dirty="0">
                <a:solidFill>
                  <a:srgbClr val="1F1F1F"/>
                </a:solidFill>
                <a:effectLst/>
                <a:latin typeface="Times New Roman" panose="02020603050405020304" pitchFamily="18" charset="0"/>
                <a:cs typeface="Times New Roman" panose="02020603050405020304" pitchFamily="18" charset="0"/>
              </a:rPr>
              <a:t> </a:t>
            </a:r>
          </a:p>
          <a:p>
            <a:pPr marL="742950" lvl="1" indent="-285750" rtl="0">
              <a:buFont typeface="Arial" panose="020B0604020202020204" pitchFamily="34" charset="0"/>
              <a:buChar char="•"/>
            </a:pPr>
            <a:r>
              <a:rPr lang="en-US" altLang="zh-TW" dirty="0">
                <a:solidFill>
                  <a:srgbClr val="1F1F1F"/>
                </a:solidFill>
                <a:effectLst/>
                <a:latin typeface="Times New Roman" panose="02020603050405020304" pitchFamily="18" charset="0"/>
                <a:cs typeface="Times New Roman" panose="02020603050405020304" pitchFamily="18" charset="0"/>
              </a:rPr>
              <a:t>Highlight the convenience and affordability of classic bikes for leisure activities.</a:t>
            </a:r>
          </a:p>
          <a:p>
            <a:pPr marL="742950" lvl="1" indent="-285750" rtl="0">
              <a:buFont typeface="Arial" panose="020B0604020202020204" pitchFamily="34" charset="0"/>
              <a:buChar char="•"/>
            </a:pPr>
            <a:r>
              <a:rPr lang="en-US" altLang="zh-TW" dirty="0">
                <a:solidFill>
                  <a:srgbClr val="1F1F1F"/>
                </a:solidFill>
                <a:effectLst/>
                <a:latin typeface="Times New Roman" panose="02020603050405020304" pitchFamily="18" charset="0"/>
                <a:cs typeface="Times New Roman" panose="02020603050405020304" pitchFamily="18" charset="0"/>
              </a:rPr>
              <a:t>Offer weekend promotions or discounts to encourage more frequent usage.</a:t>
            </a:r>
          </a:p>
          <a:p>
            <a:pPr marL="742950" lvl="1" indent="-285750" rtl="0">
              <a:buFont typeface="Arial" panose="020B0604020202020204" pitchFamily="34" charset="0"/>
              <a:buChar char="•"/>
            </a:pPr>
            <a:r>
              <a:rPr lang="en-US" altLang="zh-TW" dirty="0">
                <a:solidFill>
                  <a:srgbClr val="1F1F1F"/>
                </a:solidFill>
                <a:effectLst/>
                <a:latin typeface="Times New Roman" panose="02020603050405020304" pitchFamily="18" charset="0"/>
                <a:cs typeface="Times New Roman" panose="02020603050405020304" pitchFamily="18" charset="0"/>
              </a:rPr>
              <a:t>Consider promoting docked bikes in specific areas popular for sightseeing or recreation.</a:t>
            </a:r>
          </a:p>
          <a:p>
            <a:pPr marL="742950" lvl="1" indent="-285750" rtl="0">
              <a:buFont typeface="Arial" panose="020B0604020202020204" pitchFamily="34" charset="0"/>
              <a:buChar char="•"/>
            </a:pPr>
            <a:endParaRPr lang="en-US" altLang="zh-TW"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b="1" dirty="0">
                <a:solidFill>
                  <a:srgbClr val="1F1F1F"/>
                </a:solidFill>
                <a:effectLst/>
                <a:latin typeface="Times New Roman" panose="02020603050405020304" pitchFamily="18" charset="0"/>
                <a:cs typeface="Times New Roman" panose="02020603050405020304" pitchFamily="18" charset="0"/>
              </a:rPr>
              <a:t>For converting casual riders to annual members:</a:t>
            </a:r>
            <a:r>
              <a:rPr lang="en-US" altLang="zh-TW" dirty="0">
                <a:solidFill>
                  <a:srgbClr val="1F1F1F"/>
                </a:solidFill>
                <a:effectLst/>
                <a:latin typeface="Times New Roman" panose="02020603050405020304" pitchFamily="18" charset="0"/>
                <a:cs typeface="Times New Roman" panose="02020603050405020304" pitchFamily="18" charset="0"/>
              </a:rPr>
              <a:t> </a:t>
            </a:r>
          </a:p>
          <a:p>
            <a:pPr marL="742950" lvl="1" indent="-285750" rtl="0">
              <a:buFont typeface="Arial" panose="020B0604020202020204" pitchFamily="34" charset="0"/>
              <a:buChar char="•"/>
            </a:pPr>
            <a:r>
              <a:rPr lang="en-US" altLang="zh-TW" dirty="0">
                <a:solidFill>
                  <a:srgbClr val="1F1F1F"/>
                </a:solidFill>
                <a:effectLst/>
                <a:latin typeface="Times New Roman" panose="02020603050405020304" pitchFamily="18" charset="0"/>
                <a:cs typeface="Times New Roman" panose="02020603050405020304" pitchFamily="18" charset="0"/>
              </a:rPr>
              <a:t>Emphasize the cost savings of an annual membership compared to frequent casual rides.</a:t>
            </a:r>
          </a:p>
          <a:p>
            <a:pPr marL="742950" lvl="1" indent="-285750" rtl="0">
              <a:buFont typeface="Arial" panose="020B0604020202020204" pitchFamily="34" charset="0"/>
              <a:buChar char="•"/>
            </a:pPr>
            <a:r>
              <a:rPr lang="en-US" altLang="zh-TW" dirty="0">
                <a:solidFill>
                  <a:srgbClr val="1F1F1F"/>
                </a:solidFill>
                <a:effectLst/>
                <a:latin typeface="Times New Roman" panose="02020603050405020304" pitchFamily="18" charset="0"/>
                <a:cs typeface="Times New Roman" panose="02020603050405020304" pitchFamily="18" charset="0"/>
              </a:rPr>
              <a:t>Showcase the versatility of classic and electric bikes for commuting, errands, and leisure.</a:t>
            </a:r>
          </a:p>
          <a:p>
            <a:pPr marL="742950" lvl="1" indent="-285750" rtl="0">
              <a:buFont typeface="Arial" panose="020B0604020202020204" pitchFamily="34" charset="0"/>
              <a:buChar char="•"/>
            </a:pPr>
            <a:r>
              <a:rPr lang="en-US" altLang="zh-TW" dirty="0">
                <a:solidFill>
                  <a:srgbClr val="1F1F1F"/>
                </a:solidFill>
                <a:effectLst/>
                <a:latin typeface="Times New Roman" panose="02020603050405020304" pitchFamily="18" charset="0"/>
                <a:cs typeface="Times New Roman" panose="02020603050405020304" pitchFamily="18" charset="0"/>
              </a:rPr>
              <a:t>Target marketing campaigns during the summer months when cycling is most popular.</a:t>
            </a:r>
          </a:p>
        </p:txBody>
      </p:sp>
    </p:spTree>
    <p:extLst>
      <p:ext uri="{BB962C8B-B14F-4D97-AF65-F5344CB8AC3E}">
        <p14:creationId xmlns:p14="http://schemas.microsoft.com/office/powerpoint/2010/main" val="310869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文字版面配置區 2">
            <a:extLst>
              <a:ext uri="{FF2B5EF4-FFF2-40B4-BE49-F238E27FC236}">
                <a16:creationId xmlns:a16="http://schemas.microsoft.com/office/drawing/2014/main" id="{AC1FD95F-B3A1-2A16-9A30-57DF2DA14B18}"/>
              </a:ext>
            </a:extLst>
          </p:cNvPr>
          <p:cNvGraphicFramePr/>
          <p:nvPr>
            <p:extLst>
              <p:ext uri="{D42A27DB-BD31-4B8C-83A1-F6EECF244321}">
                <p14:modId xmlns:p14="http://schemas.microsoft.com/office/powerpoint/2010/main" val="33921803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681CD4-4111-D962-352D-E5FFB0F6F6FD}"/>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AE57B7-CF96-2082-15A7-1A8435A14418}"/>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How Does a Bike-Share Navigate Speedy Success? </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7E4F5251-F363-923F-C5E8-4111D56823F3}"/>
              </a:ext>
            </a:extLst>
          </p:cNvPr>
          <p:cNvSpPr>
            <a:spLocks noGrp="1"/>
          </p:cNvSpPr>
          <p:nvPr>
            <p:ph type="body" idx="1"/>
          </p:nvPr>
        </p:nvSpPr>
        <p:spPr>
          <a:xfrm>
            <a:off x="4447308" y="591344"/>
            <a:ext cx="6906491" cy="6266656"/>
          </a:xfrm>
        </p:spPr>
        <p:txBody>
          <a:bodyPr vert="horz" lIns="91440" tIns="45720" rIns="91440" bIns="45720" rtlCol="0" anchor="ctr">
            <a:normAutofit/>
          </a:bodyPr>
          <a:lstStyle/>
          <a:p>
            <a:pPr marL="0" indent="0">
              <a:buNone/>
            </a:pPr>
            <a:r>
              <a:rPr lang="en-US" altLang="zh-TW" sz="2400" dirty="0">
                <a:latin typeface="Times New Roman" panose="02020603050405020304" pitchFamily="18" charset="0"/>
                <a:cs typeface="Times New Roman" panose="02020603050405020304" pitchFamily="18" charset="0"/>
              </a:rPr>
              <a:t>Introduction: </a:t>
            </a:r>
          </a:p>
          <a:p>
            <a:r>
              <a:rPr lang="en-US" altLang="zh-TW" sz="2200" dirty="0">
                <a:latin typeface="Times New Roman" panose="02020603050405020304" pitchFamily="18" charset="0"/>
                <a:cs typeface="Times New Roman" panose="02020603050405020304" pitchFamily="18" charset="0"/>
              </a:rPr>
              <a:t>follow the steps of the data analysis process: ask, prepare, process, analyze, share, and act. </a:t>
            </a:r>
          </a:p>
          <a:p>
            <a:endParaRPr lang="en-US" altLang="zh-TW" sz="2200" dirty="0">
              <a:latin typeface="Times New Roman" panose="02020603050405020304" pitchFamily="18" charset="0"/>
              <a:cs typeface="Times New Roman" panose="02020603050405020304" pitchFamily="18" charset="0"/>
            </a:endParaRPr>
          </a:p>
          <a:p>
            <a:pPr marL="0" indent="0">
              <a:buNone/>
            </a:pPr>
            <a:r>
              <a:rPr lang="en-US" altLang="zh-TW" sz="2400" dirty="0">
                <a:latin typeface="Times New Roman" panose="02020603050405020304" pitchFamily="18" charset="0"/>
                <a:cs typeface="Times New Roman" panose="02020603050405020304" pitchFamily="18" charset="0"/>
              </a:rPr>
              <a:t>Scenario: </a:t>
            </a:r>
          </a:p>
          <a:p>
            <a:r>
              <a:rPr lang="en-US" altLang="zh-TW" sz="2200" dirty="0">
                <a:latin typeface="Times New Roman" panose="02020603050405020304" pitchFamily="18" charset="0"/>
                <a:cs typeface="Times New Roman" panose="02020603050405020304" pitchFamily="18" charset="0"/>
              </a:rPr>
              <a:t>Data analyst working in the marketing analyst team at Company, a bike-share company in City. </a:t>
            </a:r>
          </a:p>
          <a:p>
            <a:r>
              <a:rPr lang="en-US" altLang="zh-TW" sz="2200" dirty="0">
                <a:latin typeface="Times New Roman" panose="02020603050405020304" pitchFamily="18" charset="0"/>
                <a:cs typeface="Times New Roman" panose="02020603050405020304" pitchFamily="18" charset="0"/>
              </a:rPr>
              <a:t>The director of marketing believes the company’s future success depends on maximizing the number of annual memberships. </a:t>
            </a:r>
          </a:p>
          <a:p>
            <a:r>
              <a:rPr lang="en-US" altLang="zh-TW" sz="2200" dirty="0">
                <a:latin typeface="Times New Roman" panose="02020603050405020304" pitchFamily="18" charset="0"/>
                <a:cs typeface="Times New Roman" panose="02020603050405020304" pitchFamily="18" charset="0"/>
              </a:rPr>
              <a:t>Therefore, team wants to understand how casual riders and annual members use Company bikes differently. </a:t>
            </a:r>
          </a:p>
          <a:p>
            <a:r>
              <a:rPr lang="en-US" altLang="zh-TW" sz="2200" dirty="0">
                <a:latin typeface="Times New Roman" panose="02020603050405020304" pitchFamily="18" charset="0"/>
                <a:cs typeface="Times New Roman" panose="02020603050405020304" pitchFamily="18" charset="0"/>
              </a:rPr>
              <a:t>From these insights, my team will design a new marketing strategy to convert casual riders into annual members.</a:t>
            </a:r>
          </a:p>
        </p:txBody>
      </p:sp>
    </p:spTree>
    <p:extLst>
      <p:ext uri="{BB962C8B-B14F-4D97-AF65-F5344CB8AC3E}">
        <p14:creationId xmlns:p14="http://schemas.microsoft.com/office/powerpoint/2010/main" val="24454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A7F641-910C-D6CD-C1C2-B1548F3D7A8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A3F50E5-7534-AE56-4FB5-0EB91F2E4D49}"/>
              </a:ext>
            </a:extLst>
          </p:cNvPr>
          <p:cNvSpPr>
            <a:spLocks noGrp="1"/>
          </p:cNvSpPr>
          <p:nvPr>
            <p:ph type="title"/>
          </p:nvPr>
        </p:nvSpPr>
        <p:spPr>
          <a:xfrm>
            <a:off x="686834" y="1129079"/>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Characters and teams </a:t>
            </a:r>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文字版面配置區 2">
            <a:extLst>
              <a:ext uri="{FF2B5EF4-FFF2-40B4-BE49-F238E27FC236}">
                <a16:creationId xmlns:a16="http://schemas.microsoft.com/office/drawing/2014/main" id="{F36ABEA9-8866-AF77-178B-EAE4BDFCA6F2}"/>
              </a:ext>
            </a:extLst>
          </p:cNvPr>
          <p:cNvSpPr>
            <a:spLocks noGrp="1"/>
          </p:cNvSpPr>
          <p:nvPr>
            <p:ph type="body" idx="1"/>
          </p:nvPr>
        </p:nvSpPr>
        <p:spPr>
          <a:xfrm>
            <a:off x="4447308" y="566851"/>
            <a:ext cx="6906491" cy="6217670"/>
          </a:xfrm>
        </p:spPr>
        <p:txBody>
          <a:bodyPr vert="horz" lIns="91440" tIns="45720" rIns="91440" bIns="45720" rtlCol="0" anchor="ctr">
            <a:normAutofit/>
          </a:bodyPr>
          <a:lstStyle/>
          <a:p>
            <a:r>
              <a:rPr lang="en-US" altLang="zh-TW" dirty="0">
                <a:latin typeface="Times New Roman" panose="02020603050405020304" pitchFamily="18" charset="0"/>
                <a:cs typeface="Times New Roman" panose="02020603050405020304" pitchFamily="18" charset="0"/>
              </a:rPr>
              <a:t>A: The director of marketing and my manager. </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Marketing analytics team: A team of data analysts who are responsible for collecting, analyzing, and reporting data that helps guide Company marketing strategy. </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Executive team: The notoriously detail-oriented executive team will decide whether to approve the recommended marketing program.</a:t>
            </a:r>
          </a:p>
        </p:txBody>
      </p:sp>
    </p:spTree>
    <p:extLst>
      <p:ext uri="{BB962C8B-B14F-4D97-AF65-F5344CB8AC3E}">
        <p14:creationId xmlns:p14="http://schemas.microsoft.com/office/powerpoint/2010/main" val="2463181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About Company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r>
              <a:rPr lang="en-US" altLang="zh-TW" sz="2400" b="1" dirty="0">
                <a:effectLst/>
                <a:latin typeface="Times New Roman" panose="02020603050405020304" pitchFamily="18" charset="0"/>
                <a:cs typeface="Times New Roman" panose="02020603050405020304" pitchFamily="18" charset="0"/>
              </a:rPr>
              <a:t>offers bike-sharing across City with over 10000 bikes at 1000 stations.</a:t>
            </a:r>
            <a:r>
              <a:rPr lang="en-US" altLang="zh-TW" sz="2400" dirty="0">
                <a:effectLst/>
                <a:latin typeface="Times New Roman" panose="02020603050405020304" pitchFamily="18" charset="0"/>
                <a:cs typeface="Times New Roman" panose="02020603050405020304" pitchFamily="18" charset="0"/>
              </a:rPr>
              <a:t> They rely on flexible pricing with single-ride, day passes, and annual memberships.</a:t>
            </a:r>
          </a:p>
          <a:p>
            <a:r>
              <a:rPr lang="en-US" altLang="zh-TW" sz="2400" b="1" dirty="0">
                <a:effectLst/>
                <a:latin typeface="Times New Roman" panose="02020603050405020304" pitchFamily="18" charset="0"/>
                <a:cs typeface="Times New Roman" panose="02020603050405020304" pitchFamily="18" charset="0"/>
              </a:rPr>
              <a:t>Problem:</a:t>
            </a:r>
            <a:r>
              <a:rPr lang="en-US" altLang="zh-TW" sz="2400" dirty="0">
                <a:effectLst/>
                <a:latin typeface="Times New Roman" panose="02020603050405020304" pitchFamily="18" charset="0"/>
                <a:cs typeface="Times New Roman" panose="02020603050405020304" pitchFamily="18" charset="0"/>
              </a:rPr>
              <a:t> While attracting customers, we want to increase </a:t>
            </a:r>
            <a:r>
              <a:rPr lang="en-US" altLang="zh-TW" sz="2400" b="1" dirty="0">
                <a:effectLst/>
                <a:latin typeface="Times New Roman" panose="02020603050405020304" pitchFamily="18" charset="0"/>
                <a:cs typeface="Times New Roman" panose="02020603050405020304" pitchFamily="18" charset="0"/>
              </a:rPr>
              <a:t>annual members</a:t>
            </a:r>
            <a:r>
              <a:rPr lang="en-US" altLang="zh-TW" sz="2400" dirty="0">
                <a:effectLst/>
                <a:latin typeface="Times New Roman" panose="02020603050405020304" pitchFamily="18" charset="0"/>
                <a:cs typeface="Times New Roman" panose="02020603050405020304" pitchFamily="18" charset="0"/>
              </a:rPr>
              <a:t> who are more profitable.</a:t>
            </a:r>
          </a:p>
          <a:p>
            <a:r>
              <a:rPr lang="en-US" altLang="zh-TW" sz="2400" b="1" dirty="0">
                <a:effectLst/>
                <a:latin typeface="Times New Roman" panose="02020603050405020304" pitchFamily="18" charset="0"/>
                <a:cs typeface="Times New Roman" panose="02020603050405020304" pitchFamily="18" charset="0"/>
              </a:rPr>
              <a:t>Solution:</a:t>
            </a:r>
            <a:r>
              <a:rPr lang="en-US" altLang="zh-TW" sz="2400" dirty="0">
                <a:effectLst/>
                <a:latin typeface="Times New Roman" panose="02020603050405020304" pitchFamily="18" charset="0"/>
                <a:cs typeface="Times New Roman" panose="02020603050405020304" pitchFamily="18" charset="0"/>
              </a:rPr>
              <a:t> Convert existing </a:t>
            </a:r>
            <a:r>
              <a:rPr lang="en-US" altLang="zh-TW" sz="2400" b="1" dirty="0">
                <a:effectLst/>
                <a:latin typeface="Times New Roman" panose="02020603050405020304" pitchFamily="18" charset="0"/>
                <a:cs typeface="Times New Roman" panose="02020603050405020304" pitchFamily="18" charset="0"/>
              </a:rPr>
              <a:t>casual riders</a:t>
            </a:r>
            <a:r>
              <a:rPr lang="en-US" altLang="zh-TW" sz="2400" dirty="0">
                <a:effectLst/>
                <a:latin typeface="Times New Roman" panose="02020603050405020304" pitchFamily="18" charset="0"/>
                <a:cs typeface="Times New Roman" panose="02020603050405020304" pitchFamily="18" charset="0"/>
              </a:rPr>
              <a:t> to members. Casual riders already know and use, making them prime targets.</a:t>
            </a:r>
          </a:p>
          <a:p>
            <a:r>
              <a:rPr lang="en-US" altLang="zh-TW" sz="2400" b="1" dirty="0">
                <a:effectLst/>
                <a:latin typeface="Times New Roman" panose="02020603050405020304" pitchFamily="18" charset="0"/>
                <a:cs typeface="Times New Roman" panose="02020603050405020304" pitchFamily="18" charset="0"/>
              </a:rPr>
              <a:t>Goal:</a:t>
            </a:r>
            <a:r>
              <a:rPr lang="en-US" altLang="zh-TW" sz="2400" dirty="0">
                <a:effectLst/>
                <a:latin typeface="Times New Roman" panose="02020603050405020304" pitchFamily="18" charset="0"/>
                <a:cs typeface="Times New Roman" panose="02020603050405020304" pitchFamily="18" charset="0"/>
              </a:rPr>
              <a:t> Design marketing strategies targeting casual rider conversion.</a:t>
            </a:r>
          </a:p>
          <a:p>
            <a:r>
              <a:rPr lang="en-US" altLang="zh-TW" sz="2400" b="1" dirty="0">
                <a:effectLst/>
                <a:latin typeface="Times New Roman" panose="02020603050405020304" pitchFamily="18" charset="0"/>
                <a:cs typeface="Times New Roman" panose="02020603050405020304" pitchFamily="18" charset="0"/>
              </a:rPr>
              <a:t>Action:</a:t>
            </a:r>
            <a:r>
              <a:rPr lang="en-US" altLang="zh-TW" sz="2400" dirty="0">
                <a:effectLst/>
                <a:latin typeface="Times New Roman" panose="02020603050405020304" pitchFamily="18" charset="0"/>
                <a:cs typeface="Times New Roman" panose="02020603050405020304" pitchFamily="18" charset="0"/>
              </a:rPr>
              <a:t> Analyze historical data to understand differences between casual riders and members, motivations for membership, and digital media's impact.</a:t>
            </a:r>
          </a:p>
        </p:txBody>
      </p:sp>
    </p:spTree>
    <p:extLst>
      <p:ext uri="{BB962C8B-B14F-4D97-AF65-F5344CB8AC3E}">
        <p14:creationId xmlns:p14="http://schemas.microsoft.com/office/powerpoint/2010/main" val="395476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838200" y="673770"/>
            <a:ext cx="3220329" cy="2027227"/>
          </a:xfrm>
        </p:spPr>
        <p:txBody>
          <a:bodyPr vert="horz" lIns="91440" tIns="45720" rIns="91440" bIns="45720" rtlCol="0" anchor="t">
            <a:normAutofit/>
          </a:bodyPr>
          <a:lstStyle/>
          <a:p>
            <a:r>
              <a:rPr lang="en-US" altLang="zh-TW" sz="3800" kern="1200" dirty="0">
                <a:solidFill>
                  <a:srgbClr val="FFFFFF"/>
                </a:solidFill>
                <a:latin typeface="Times New Roman" panose="02020603050405020304" pitchFamily="18" charset="0"/>
                <a:cs typeface="Times New Roman" panose="02020603050405020304" pitchFamily="18" charset="0"/>
              </a:rPr>
              <a:t>Produce a report 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346030338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ASK</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marL="0"/>
            <a:r>
              <a:rPr lang="en-US" altLang="zh-TW" sz="2200" i="0" dirty="0">
                <a:solidFill>
                  <a:srgbClr val="3C4043"/>
                </a:solidFill>
                <a:effectLst/>
                <a:latin typeface="Times New Roman" panose="02020603050405020304" pitchFamily="18" charset="0"/>
                <a:cs typeface="Times New Roman" panose="02020603050405020304" pitchFamily="18" charset="0"/>
              </a:rPr>
              <a:t> Identify the business task</a:t>
            </a:r>
            <a:endParaRPr lang="en-US" altLang="zh-TW" sz="2200" dirty="0">
              <a:latin typeface="Times New Roman" panose="02020603050405020304" pitchFamily="18" charset="0"/>
              <a:cs typeface="Times New Roman" panose="02020603050405020304" pitchFamily="18" charset="0"/>
            </a:endParaRPr>
          </a:p>
          <a:p>
            <a:pPr marL="0"/>
            <a:endParaRPr lang="en-US" altLang="zh-TW" sz="2200" dirty="0">
              <a:latin typeface="Times New Roman" panose="02020603050405020304" pitchFamily="18" charset="0"/>
              <a:cs typeface="Times New Roman" panose="02020603050405020304" pitchFamily="18" charset="0"/>
            </a:endParaRPr>
          </a:p>
          <a:p>
            <a:pPr marL="0" indent="0" algn="ctr">
              <a:buNone/>
            </a:pPr>
            <a:r>
              <a:rPr lang="en-US" altLang="zh-TW" sz="2200" dirty="0">
                <a:latin typeface="Times New Roman" panose="02020603050405020304" pitchFamily="18" charset="0"/>
                <a:cs typeface="Times New Roman" panose="02020603050405020304" pitchFamily="18" charset="0"/>
              </a:rPr>
              <a:t>Answer:</a:t>
            </a:r>
          </a:p>
          <a:p>
            <a:pPr marL="0"/>
            <a:r>
              <a:rPr lang="en-US" altLang="zh-TW" sz="2200" b="0" i="0" dirty="0">
                <a:solidFill>
                  <a:srgbClr val="3C4043"/>
                </a:solidFill>
                <a:effectLst/>
                <a:latin typeface="Times New Roman" panose="02020603050405020304" pitchFamily="18" charset="0"/>
                <a:cs typeface="Times New Roman" panose="02020603050405020304" pitchFamily="18" charset="0"/>
              </a:rPr>
              <a:t>To find out how casual riders and annual members use bikes differently. From these insights, would help team to design a new marketing strategy to convert casual riders into annual members.</a:t>
            </a:r>
            <a:endParaRPr lang="en-US" altLang="zh-TW"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6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Prepare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 </a:t>
            </a:r>
          </a:p>
          <a:p>
            <a:pPr algn="ctr"/>
            <a:r>
              <a:rPr lang="en-US" altLang="zh-TW" sz="2200" dirty="0">
                <a:latin typeface="Times New Roman" panose="02020603050405020304" pitchFamily="18" charset="0"/>
                <a:cs typeface="Times New Roman" panose="02020603050405020304" pitchFamily="18" charset="0"/>
              </a:rPr>
              <a:t>A description of all data sources used </a:t>
            </a:r>
            <a:endParaRPr lang="zh-TW" altLang="en-US" sz="2200" dirty="0">
              <a:latin typeface="Times New Roman" panose="02020603050405020304" pitchFamily="18" charset="0"/>
              <a:cs typeface="Times New Roman" panose="02020603050405020304" pitchFamily="18" charset="0"/>
            </a:endParaRPr>
          </a:p>
          <a:p>
            <a:pPr marL="514350"/>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sz="2200" dirty="0">
                <a:latin typeface="Times New Roman" panose="02020603050405020304" pitchFamily="18" charset="0"/>
                <a:cs typeface="Times New Roman" panose="02020603050405020304" pitchFamily="18" charset="0"/>
              </a:rPr>
              <a:t>Answer:</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The data has been made available by Motivate International Inc. This is public data that can use to explore how different customer types are using bikes.</a:t>
            </a:r>
          </a:p>
          <a:p>
            <a:pPr marL="514350"/>
            <a:r>
              <a:rPr lang="en-US" altLang="zh-TW" sz="2200" dirty="0">
                <a:solidFill>
                  <a:srgbClr val="3C4043"/>
                </a:solidFill>
                <a:latin typeface="Times New Roman" panose="02020603050405020304" pitchFamily="18" charset="0"/>
                <a:cs typeface="Times New Roman" panose="02020603050405020304" pitchFamily="18" charset="0"/>
              </a:rPr>
              <a:t>Data are disorganized, but only needs to be cleaned, all the file are readable. It’s ROCCC.</a:t>
            </a:r>
            <a:endParaRPr lang="en-US" altLang="zh-TW" sz="2200" dirty="0">
              <a:latin typeface="Times New Roman" panose="02020603050405020304" pitchFamily="18" charset="0"/>
              <a:cs typeface="Times New Roman" panose="02020603050405020304" pitchFamily="18" charset="0"/>
            </a:endParaRPr>
          </a:p>
          <a:p>
            <a:pPr marL="514350"/>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altLang="zh-TW" kern="1200">
                <a:solidFill>
                  <a:srgbClr val="FFFFFF"/>
                </a:solidFill>
                <a:latin typeface="Times New Roman" panose="02020603050405020304" pitchFamily="18" charset="0"/>
                <a:cs typeface="Times New Roman" panose="02020603050405020304" pitchFamily="18" charset="0"/>
              </a:rPr>
              <a:t>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marL="0" indent="0" algn="ctr">
              <a:buNone/>
            </a:pPr>
            <a:r>
              <a:rPr lang="en-US" altLang="zh-TW" sz="2400" dirty="0">
                <a:latin typeface="Times New Roman" panose="02020603050405020304" pitchFamily="18" charset="0"/>
                <a:cs typeface="Times New Roman" panose="02020603050405020304" pitchFamily="18" charset="0"/>
              </a:rPr>
              <a:t>Questions</a:t>
            </a:r>
            <a:r>
              <a:rPr lang="en-US" altLang="zh-TW" sz="2200" dirty="0">
                <a:latin typeface="Times New Roman" panose="02020603050405020304" pitchFamily="18" charset="0"/>
                <a:cs typeface="Times New Roman" panose="02020603050405020304" pitchFamily="18" charset="0"/>
              </a:rPr>
              <a:t>:</a:t>
            </a:r>
          </a:p>
          <a:p>
            <a:pPr marL="514350"/>
            <a:r>
              <a:rPr lang="en-US" altLang="zh-TW" sz="2200" dirty="0">
                <a:latin typeface="Times New Roman" panose="02020603050405020304" pitchFamily="18" charset="0"/>
                <a:cs typeface="Times New Roman" panose="02020603050405020304" pitchFamily="18" charset="0"/>
              </a:rPr>
              <a:t>Documentation of any cleaning or manipulation of data</a:t>
            </a:r>
          </a:p>
          <a:p>
            <a:pPr marL="514350"/>
            <a:endParaRPr lang="en-US" altLang="zh-TW" sz="2200" dirty="0">
              <a:latin typeface="Times New Roman" panose="02020603050405020304" pitchFamily="18" charset="0"/>
              <a:cs typeface="Times New Roman" panose="02020603050405020304" pitchFamily="18" charset="0"/>
            </a:endParaRPr>
          </a:p>
          <a:p>
            <a:pPr marL="285750" indent="0" algn="ctr">
              <a:buNone/>
            </a:pPr>
            <a:r>
              <a:rPr lang="en-US" altLang="zh-TW" sz="2200" dirty="0">
                <a:latin typeface="Times New Roman" panose="02020603050405020304" pitchFamily="18" charset="0"/>
                <a:cs typeface="Times New Roman" panose="02020603050405020304" pitchFamily="18" charset="0"/>
              </a:rPr>
              <a:t>Answer:</a:t>
            </a:r>
          </a:p>
          <a:p>
            <a:pPr marL="514350"/>
            <a:r>
              <a:rPr lang="en-US" altLang="zh-TW" sz="2200" dirty="0">
                <a:latin typeface="Times New Roman" panose="02020603050405020304" pitchFamily="18" charset="0"/>
                <a:cs typeface="Times New Roman" panose="02020603050405020304" pitchFamily="18" charset="0"/>
              </a:rPr>
              <a:t>Using python in </a:t>
            </a:r>
            <a:r>
              <a:rPr lang="en-US" altLang="zh-TW" sz="2200" dirty="0" err="1">
                <a:latin typeface="Times New Roman" panose="02020603050405020304" pitchFamily="18" charset="0"/>
                <a:cs typeface="Times New Roman" panose="02020603050405020304" pitchFamily="18" charset="0"/>
              </a:rPr>
              <a:t>Jupyter</a:t>
            </a:r>
            <a:r>
              <a:rPr lang="en-US" altLang="zh-TW" sz="2200" dirty="0">
                <a:latin typeface="Times New Roman" panose="02020603050405020304" pitchFamily="18" charset="0"/>
                <a:cs typeface="Times New Roman" panose="02020603050405020304" pitchFamily="18" charset="0"/>
              </a:rPr>
              <a:t> notebook helps notify and adjusting in short period of time, by running code in a line with short time, and gives out result after running saving lots of time, therefore I can check the data every now and then, and it can document every steps I take.</a:t>
            </a:r>
          </a:p>
        </p:txBody>
      </p:sp>
    </p:spTree>
    <p:extLst>
      <p:ext uri="{BB962C8B-B14F-4D97-AF65-F5344CB8AC3E}">
        <p14:creationId xmlns:p14="http://schemas.microsoft.com/office/powerpoint/2010/main" val="25595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altLang="zh-TW" sz="3200" dirty="0">
                <a:latin typeface="Times New Roman" panose="02020603050405020304" pitchFamily="18" charset="0"/>
                <a:cs typeface="Times New Roman" panose="02020603050405020304" pitchFamily="18" charset="0"/>
              </a:rPr>
              <a:t>Analyze</a:t>
            </a:r>
          </a:p>
        </p:txBody>
      </p:sp>
      <p:sp>
        <p:nvSpPr>
          <p:cNvPr id="45" name="Rectangle 4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7" name="Rectangle 4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4984205" y="365125"/>
            <a:ext cx="6737657" cy="2089317"/>
          </a:xfrm>
        </p:spPr>
        <p:txBody>
          <a:bodyPr vert="horz" lIns="91440" tIns="45720" rIns="91440" bIns="45720" rtlCol="0" anchor="ctr">
            <a:normAutofit/>
          </a:bodyPr>
          <a:lstStyle/>
          <a:p>
            <a:pPr marL="285750" indent="0" algn="ctr">
              <a:buNone/>
            </a:pPr>
            <a:r>
              <a:rPr lang="en-US" altLang="zh-TW" sz="2200" dirty="0">
                <a:latin typeface="Times New Roman" panose="02020603050405020304" pitchFamily="18" charset="0"/>
                <a:cs typeface="Times New Roman" panose="02020603050405020304" pitchFamily="18" charset="0"/>
              </a:rPr>
              <a:t>A summary of my analysis</a:t>
            </a:r>
          </a:p>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The average trip duration for the casual rider is more than that of average trip durations of the members. </a:t>
            </a:r>
          </a:p>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During summer months number of rides at its highest level for both casual and member riders.</a:t>
            </a:r>
          </a:p>
        </p:txBody>
      </p:sp>
      <p:pic>
        <p:nvPicPr>
          <p:cNvPr id="4" name="圖片 3" descr="一張含有 文字, 螢幕擷取畫面, 字型, 圖表 的圖片&#10;&#10;自動產生的描述">
            <a:extLst>
              <a:ext uri="{FF2B5EF4-FFF2-40B4-BE49-F238E27FC236}">
                <a16:creationId xmlns:a16="http://schemas.microsoft.com/office/drawing/2014/main" id="{2FEECC8B-3576-DBF9-81FF-2C421E0D2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072" y="2661627"/>
            <a:ext cx="3361928" cy="3483864"/>
          </a:xfrm>
          <a:prstGeom prst="rect">
            <a:avLst/>
          </a:prstGeom>
        </p:spPr>
      </p:pic>
      <p:pic>
        <p:nvPicPr>
          <p:cNvPr id="6" name="圖片 5" descr="一張含有 文字, 螢幕擷取畫面, 繪圖, 字型 的圖片&#10;&#10;自動產生的描述">
            <a:extLst>
              <a:ext uri="{FF2B5EF4-FFF2-40B4-BE49-F238E27FC236}">
                <a16:creationId xmlns:a16="http://schemas.microsoft.com/office/drawing/2014/main" id="{C7A49B4A-C104-1153-7A5C-7AE329F63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05421"/>
            <a:ext cx="9111368" cy="2300619"/>
          </a:xfrm>
          <a:prstGeom prst="rect">
            <a:avLst/>
          </a:prstGeom>
        </p:spPr>
      </p:pic>
    </p:spTree>
    <p:extLst>
      <p:ext uri="{BB962C8B-B14F-4D97-AF65-F5344CB8AC3E}">
        <p14:creationId xmlns:p14="http://schemas.microsoft.com/office/powerpoint/2010/main" val="12212691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Bike_Share</Template>
  <TotalTime>196</TotalTime>
  <Words>1000</Words>
  <Application>Microsoft Office PowerPoint</Application>
  <PresentationFormat>寬螢幕</PresentationFormat>
  <Paragraphs>94</Paragraphs>
  <Slides>14</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Aptos</vt:lpstr>
      <vt:lpstr>Aptos Display</vt:lpstr>
      <vt:lpstr>Arial</vt:lpstr>
      <vt:lpstr>Calibri</vt:lpstr>
      <vt:lpstr>Times New Roman</vt:lpstr>
      <vt:lpstr>Office 佈景主題</vt:lpstr>
      <vt:lpstr>How Does a Bike-Share Navigate Speedy Success? </vt:lpstr>
      <vt:lpstr>How Does a Bike-Share Navigate Speedy Success? </vt:lpstr>
      <vt:lpstr>Characters and teams </vt:lpstr>
      <vt:lpstr>About Company</vt:lpstr>
      <vt:lpstr>Produce a report with the deliverables</vt:lpstr>
      <vt:lpstr>ASK</vt:lpstr>
      <vt:lpstr>Prepare</vt:lpstr>
      <vt:lpstr>Process</vt:lpstr>
      <vt:lpstr>Analyze</vt:lpstr>
      <vt:lpstr>Analyze</vt:lpstr>
      <vt:lpstr>Act</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Ho</cp:lastModifiedBy>
  <cp:revision>31</cp:revision>
  <dcterms:created xsi:type="dcterms:W3CDTF">2024-02-15T06:09:52Z</dcterms:created>
  <dcterms:modified xsi:type="dcterms:W3CDTF">2024-02-15T12:52:13Z</dcterms:modified>
</cp:coreProperties>
</file>