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256" r:id="rId2"/>
    <p:sldId id="258" r:id="rId3"/>
    <p:sldId id="260" r:id="rId4"/>
    <p:sldId id="259" r:id="rId5"/>
    <p:sldId id="261" r:id="rId6"/>
    <p:sldId id="262" r:id="rId7"/>
    <p:sldId id="289" r:id="rId8"/>
    <p:sldId id="269" r:id="rId9"/>
    <p:sldId id="263" r:id="rId10"/>
    <p:sldId id="288" r:id="rId11"/>
    <p:sldId id="268" r:id="rId12"/>
    <p:sldId id="287" r:id="rId13"/>
    <p:sldId id="264" r:id="rId14"/>
    <p:sldId id="265" r:id="rId15"/>
    <p:sldId id="28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6441" autoAdjust="0"/>
  </p:normalViewPr>
  <p:slideViewPr>
    <p:cSldViewPr snapToGrid="0">
      <p:cViewPr varScale="1">
        <p:scale>
          <a:sx n="126" d="100"/>
          <a:sy n="126" d="100"/>
        </p:scale>
        <p:origin x="16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A49E5-E3C0-4ECA-972B-18F35FD0F41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DBEC265-EC9C-4408-80A0-5F2E46D60421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1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：明確業務任務</a:t>
          </a:r>
          <a:endParaRPr lang="en-US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D9064B4-C9D3-4711-BFBE-DFD032493C01}" type="parTrans" cxnId="{45014BA9-3871-4C00-B89C-7EA8B4630480}">
      <dgm:prSet/>
      <dgm:spPr/>
      <dgm:t>
        <a:bodyPr/>
        <a:lstStyle/>
        <a:p>
          <a:endParaRPr lang="en-US"/>
        </a:p>
      </dgm:t>
    </dgm:pt>
    <dgm:pt modelId="{5373E0B2-4C19-4E29-AE73-86FFB771607F}" type="sibTrans" cxnId="{45014BA9-3871-4C00-B89C-7EA8B4630480}">
      <dgm:prSet/>
      <dgm:spPr/>
      <dgm:t>
        <a:bodyPr/>
        <a:lstStyle/>
        <a:p>
          <a:endParaRPr lang="en-US"/>
        </a:p>
      </dgm:t>
    </dgm:pt>
    <dgm:pt modelId="{76C89A1D-ADA0-4BF0-B565-24DAECCBD751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2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：所有資料來源的說明</a:t>
          </a:r>
        </a:p>
      </dgm:t>
    </dgm:pt>
    <dgm:pt modelId="{271D6A63-0D9D-4BF9-9E96-28FD0956C860}" type="parTrans" cxnId="{1063C1D3-8DA6-4600-A1E7-CDB0439F30B2}">
      <dgm:prSet/>
      <dgm:spPr/>
      <dgm:t>
        <a:bodyPr/>
        <a:lstStyle/>
        <a:p>
          <a:endParaRPr lang="zh-TW" altLang="en-US"/>
        </a:p>
      </dgm:t>
    </dgm:pt>
    <dgm:pt modelId="{75538F3E-3338-42E9-8440-08F0558DCDB7}" type="sibTrans" cxnId="{1063C1D3-8DA6-4600-A1E7-CDB0439F30B2}">
      <dgm:prSet/>
      <dgm:spPr/>
      <dgm:t>
        <a:bodyPr/>
        <a:lstStyle/>
        <a:p>
          <a:endParaRPr lang="zh-TW" altLang="en-US"/>
        </a:p>
      </dgm:t>
    </dgm:pt>
    <dgm:pt modelId="{F3FD5FC8-A8EE-4DE3-84C1-A80A4F2EA895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3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：任何資料清理或處理的記錄</a:t>
          </a:r>
        </a:p>
      </dgm:t>
    </dgm:pt>
    <dgm:pt modelId="{7FFF86FF-34C6-4D5A-9EED-D8C7E5E0CF11}" type="parTrans" cxnId="{AC2334BA-E313-4F3B-926E-A823FB1A6EE3}">
      <dgm:prSet/>
      <dgm:spPr/>
      <dgm:t>
        <a:bodyPr/>
        <a:lstStyle/>
        <a:p>
          <a:endParaRPr lang="zh-TW" altLang="en-US"/>
        </a:p>
      </dgm:t>
    </dgm:pt>
    <dgm:pt modelId="{5BF4A444-E39D-4D33-B49F-27FD8DEED9EB}" type="sibTrans" cxnId="{AC2334BA-E313-4F3B-926E-A823FB1A6EE3}">
      <dgm:prSet/>
      <dgm:spPr/>
      <dgm:t>
        <a:bodyPr/>
        <a:lstStyle/>
        <a:p>
          <a:endParaRPr lang="zh-TW" altLang="en-US"/>
        </a:p>
      </dgm:t>
    </dgm:pt>
    <dgm:pt modelId="{5B5FADCE-7FE1-43F8-937C-1B007E99E722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4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：我的分析摘要</a:t>
          </a:r>
        </a:p>
      </dgm:t>
    </dgm:pt>
    <dgm:pt modelId="{E92B47E7-1546-4CFA-A5EB-FB0C73C795B2}" type="parTrans" cxnId="{90213CDE-EDB9-4530-BEAA-B112516DDD95}">
      <dgm:prSet/>
      <dgm:spPr/>
      <dgm:t>
        <a:bodyPr/>
        <a:lstStyle/>
        <a:p>
          <a:endParaRPr lang="zh-TW" altLang="en-US"/>
        </a:p>
      </dgm:t>
    </dgm:pt>
    <dgm:pt modelId="{4F9EB313-3C37-43F7-9943-FAC5A5E925FB}" type="sibTrans" cxnId="{90213CDE-EDB9-4530-BEAA-B112516DDD95}">
      <dgm:prSet/>
      <dgm:spPr/>
      <dgm:t>
        <a:bodyPr/>
        <a:lstStyle/>
        <a:p>
          <a:endParaRPr lang="zh-TW" altLang="en-US"/>
        </a:p>
      </dgm:t>
    </dgm:pt>
    <dgm:pt modelId="{4237F8CC-367A-4EBD-BBAF-CA4B43079BE1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5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：可視化支持和發現主要</a:t>
          </a:r>
        </a:p>
      </dgm:t>
    </dgm:pt>
    <dgm:pt modelId="{CFB4B474-2B2B-4D5E-8339-0748C3697584}" type="parTrans" cxnId="{E49AF6B4-0E3F-424D-B8AF-9E3C5ED63CBB}">
      <dgm:prSet/>
      <dgm:spPr/>
      <dgm:t>
        <a:bodyPr/>
        <a:lstStyle/>
        <a:p>
          <a:endParaRPr lang="zh-TW" altLang="en-US"/>
        </a:p>
      </dgm:t>
    </dgm:pt>
    <dgm:pt modelId="{1254EEE5-A015-4419-BD5C-6A81AFC3AF24}" type="sibTrans" cxnId="{E49AF6B4-0E3F-424D-B8AF-9E3C5ED63CBB}">
      <dgm:prSet/>
      <dgm:spPr/>
      <dgm:t>
        <a:bodyPr/>
        <a:lstStyle/>
        <a:p>
          <a:endParaRPr lang="zh-TW" altLang="en-US"/>
        </a:p>
      </dgm:t>
    </dgm:pt>
    <dgm:pt modelId="{E3B5CC6D-14CD-4E42-B1F6-CCD4EB5C9D33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6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：我根據分析提出的三大建議</a:t>
          </a:r>
        </a:p>
      </dgm:t>
    </dgm:pt>
    <dgm:pt modelId="{058D3EA9-35A2-4F12-983B-702572702DF7}" type="parTrans" cxnId="{95E5AFEF-9CD1-44CA-A595-9365149097DC}">
      <dgm:prSet/>
      <dgm:spPr/>
      <dgm:t>
        <a:bodyPr/>
        <a:lstStyle/>
        <a:p>
          <a:endParaRPr lang="zh-TW" altLang="en-US"/>
        </a:p>
      </dgm:t>
    </dgm:pt>
    <dgm:pt modelId="{27EBC806-22A5-40F1-BBE8-E6C215A9A3CB}" type="sibTrans" cxnId="{95E5AFEF-9CD1-44CA-A595-9365149097DC}">
      <dgm:prSet/>
      <dgm:spPr/>
      <dgm:t>
        <a:bodyPr/>
        <a:lstStyle/>
        <a:p>
          <a:endParaRPr lang="zh-TW" altLang="en-US"/>
        </a:p>
      </dgm:t>
    </dgm:pt>
    <dgm:pt modelId="{CE9D4750-766C-4AAF-9A50-CA37A5016AA7}" type="pres">
      <dgm:prSet presAssocID="{76BA49E5-E3C0-4ECA-972B-18F35FD0F410}" presName="Name0" presStyleCnt="0">
        <dgm:presLayoutVars>
          <dgm:dir/>
          <dgm:resizeHandles val="exact"/>
        </dgm:presLayoutVars>
      </dgm:prSet>
      <dgm:spPr/>
    </dgm:pt>
    <dgm:pt modelId="{DB690B9B-032E-4C2D-B5A3-D07905AE2240}" type="pres">
      <dgm:prSet presAssocID="{3DBEC265-EC9C-4408-80A0-5F2E46D60421}" presName="node" presStyleLbl="node1" presStyleIdx="0" presStyleCnt="6" custLinFactNeighborX="2832">
        <dgm:presLayoutVars>
          <dgm:bulletEnabled val="1"/>
        </dgm:presLayoutVars>
      </dgm:prSet>
      <dgm:spPr/>
    </dgm:pt>
    <dgm:pt modelId="{7412B727-77A6-4CC2-AB36-000FBE705304}" type="pres">
      <dgm:prSet presAssocID="{5373E0B2-4C19-4E29-AE73-86FFB771607F}" presName="sibTrans" presStyleLbl="sibTrans1D1" presStyleIdx="0" presStyleCnt="5"/>
      <dgm:spPr/>
    </dgm:pt>
    <dgm:pt modelId="{1ACCB9CA-48AB-42D1-8BFB-5A0D83DC52BA}" type="pres">
      <dgm:prSet presAssocID="{5373E0B2-4C19-4E29-AE73-86FFB771607F}" presName="connectorText" presStyleLbl="sibTrans1D1" presStyleIdx="0" presStyleCnt="5"/>
      <dgm:spPr/>
    </dgm:pt>
    <dgm:pt modelId="{CFBE963E-CD8B-4756-A9F2-6520EBA17D27}" type="pres">
      <dgm:prSet presAssocID="{76C89A1D-ADA0-4BF0-B565-24DAECCBD751}" presName="node" presStyleLbl="node1" presStyleIdx="1" presStyleCnt="6">
        <dgm:presLayoutVars>
          <dgm:bulletEnabled val="1"/>
        </dgm:presLayoutVars>
      </dgm:prSet>
      <dgm:spPr/>
    </dgm:pt>
    <dgm:pt modelId="{A2BDE073-509F-4675-BA3E-9AC1B87F4EF1}" type="pres">
      <dgm:prSet presAssocID="{75538F3E-3338-42E9-8440-08F0558DCDB7}" presName="sibTrans" presStyleLbl="sibTrans1D1" presStyleIdx="1" presStyleCnt="5"/>
      <dgm:spPr/>
    </dgm:pt>
    <dgm:pt modelId="{E814A58E-D8E1-4475-94E2-1C6BECF6E874}" type="pres">
      <dgm:prSet presAssocID="{75538F3E-3338-42E9-8440-08F0558DCDB7}" presName="connectorText" presStyleLbl="sibTrans1D1" presStyleIdx="1" presStyleCnt="5"/>
      <dgm:spPr/>
    </dgm:pt>
    <dgm:pt modelId="{C0B541B7-299D-44F2-B7D9-7668727F3147}" type="pres">
      <dgm:prSet presAssocID="{F3FD5FC8-A8EE-4DE3-84C1-A80A4F2EA895}" presName="node" presStyleLbl="node1" presStyleIdx="2" presStyleCnt="6">
        <dgm:presLayoutVars>
          <dgm:bulletEnabled val="1"/>
        </dgm:presLayoutVars>
      </dgm:prSet>
      <dgm:spPr/>
    </dgm:pt>
    <dgm:pt modelId="{C02DBDBF-E285-4C0F-B3F3-FAB3967739E6}" type="pres">
      <dgm:prSet presAssocID="{5BF4A444-E39D-4D33-B49F-27FD8DEED9EB}" presName="sibTrans" presStyleLbl="sibTrans1D1" presStyleIdx="2" presStyleCnt="5"/>
      <dgm:spPr/>
    </dgm:pt>
    <dgm:pt modelId="{D2BA4408-D6BD-4F5D-AEA9-E36E1CAA588E}" type="pres">
      <dgm:prSet presAssocID="{5BF4A444-E39D-4D33-B49F-27FD8DEED9EB}" presName="connectorText" presStyleLbl="sibTrans1D1" presStyleIdx="2" presStyleCnt="5"/>
      <dgm:spPr/>
    </dgm:pt>
    <dgm:pt modelId="{765620C9-DC33-4AA4-97F1-8C42D39B2762}" type="pres">
      <dgm:prSet presAssocID="{5B5FADCE-7FE1-43F8-937C-1B007E99E722}" presName="node" presStyleLbl="node1" presStyleIdx="3" presStyleCnt="6">
        <dgm:presLayoutVars>
          <dgm:bulletEnabled val="1"/>
        </dgm:presLayoutVars>
      </dgm:prSet>
      <dgm:spPr/>
    </dgm:pt>
    <dgm:pt modelId="{60FCE320-4C75-48EE-B835-DF480D394678}" type="pres">
      <dgm:prSet presAssocID="{4F9EB313-3C37-43F7-9943-FAC5A5E925FB}" presName="sibTrans" presStyleLbl="sibTrans1D1" presStyleIdx="3" presStyleCnt="5"/>
      <dgm:spPr/>
    </dgm:pt>
    <dgm:pt modelId="{06F21FD1-5786-4DB5-8F90-D40274AECEB1}" type="pres">
      <dgm:prSet presAssocID="{4F9EB313-3C37-43F7-9943-FAC5A5E925FB}" presName="connectorText" presStyleLbl="sibTrans1D1" presStyleIdx="3" presStyleCnt="5"/>
      <dgm:spPr/>
    </dgm:pt>
    <dgm:pt modelId="{6180FE7E-B879-4484-89EA-B18898031433}" type="pres">
      <dgm:prSet presAssocID="{4237F8CC-367A-4EBD-BBAF-CA4B43079BE1}" presName="node" presStyleLbl="node1" presStyleIdx="4" presStyleCnt="6">
        <dgm:presLayoutVars>
          <dgm:bulletEnabled val="1"/>
        </dgm:presLayoutVars>
      </dgm:prSet>
      <dgm:spPr/>
    </dgm:pt>
    <dgm:pt modelId="{291F733B-E617-4426-A28B-2327B59C1156}" type="pres">
      <dgm:prSet presAssocID="{1254EEE5-A015-4419-BD5C-6A81AFC3AF24}" presName="sibTrans" presStyleLbl="sibTrans1D1" presStyleIdx="4" presStyleCnt="5"/>
      <dgm:spPr/>
    </dgm:pt>
    <dgm:pt modelId="{EA224EE2-963F-4853-B92E-F441D63000D0}" type="pres">
      <dgm:prSet presAssocID="{1254EEE5-A015-4419-BD5C-6A81AFC3AF24}" presName="connectorText" presStyleLbl="sibTrans1D1" presStyleIdx="4" presStyleCnt="5"/>
      <dgm:spPr/>
    </dgm:pt>
    <dgm:pt modelId="{EAA5DE16-DDEB-45D5-BE56-578B1281E264}" type="pres">
      <dgm:prSet presAssocID="{E3B5CC6D-14CD-4E42-B1F6-CCD4EB5C9D33}" presName="node" presStyleLbl="node1" presStyleIdx="5" presStyleCnt="6">
        <dgm:presLayoutVars>
          <dgm:bulletEnabled val="1"/>
        </dgm:presLayoutVars>
      </dgm:prSet>
      <dgm:spPr/>
    </dgm:pt>
  </dgm:ptLst>
  <dgm:cxnLst>
    <dgm:cxn modelId="{E6A0490C-D6A9-4E2B-9462-4A8E97D632A8}" type="presOf" srcId="{4F9EB313-3C37-43F7-9943-FAC5A5E925FB}" destId="{06F21FD1-5786-4DB5-8F90-D40274AECEB1}" srcOrd="1" destOrd="0" presId="urn:microsoft.com/office/officeart/2016/7/layout/RepeatingBendingProcessNew"/>
    <dgm:cxn modelId="{EC509420-EE79-4177-ACB3-696F665FD4B3}" type="presOf" srcId="{3DBEC265-EC9C-4408-80A0-5F2E46D60421}" destId="{DB690B9B-032E-4C2D-B5A3-D07905AE2240}" srcOrd="0" destOrd="0" presId="urn:microsoft.com/office/officeart/2016/7/layout/RepeatingBendingProcessNew"/>
    <dgm:cxn modelId="{9AFF9F32-6CC7-4641-AC8A-4CD23BBBB072}" type="presOf" srcId="{F3FD5FC8-A8EE-4DE3-84C1-A80A4F2EA895}" destId="{C0B541B7-299D-44F2-B7D9-7668727F3147}" srcOrd="0" destOrd="0" presId="urn:microsoft.com/office/officeart/2016/7/layout/RepeatingBendingProcessNew"/>
    <dgm:cxn modelId="{2AA2DF5C-E463-42B0-AF16-13749262080B}" type="presOf" srcId="{5373E0B2-4C19-4E29-AE73-86FFB771607F}" destId="{7412B727-77A6-4CC2-AB36-000FBE705304}" srcOrd="0" destOrd="0" presId="urn:microsoft.com/office/officeart/2016/7/layout/RepeatingBendingProcessNew"/>
    <dgm:cxn modelId="{DB57F05C-65C7-459D-AF2E-7259DAB6D65B}" type="presOf" srcId="{1254EEE5-A015-4419-BD5C-6A81AFC3AF24}" destId="{EA224EE2-963F-4853-B92E-F441D63000D0}" srcOrd="1" destOrd="0" presId="urn:microsoft.com/office/officeart/2016/7/layout/RepeatingBendingProcessNew"/>
    <dgm:cxn modelId="{6509505E-B592-486D-AF5E-5D23DBC1A971}" type="presOf" srcId="{4F9EB313-3C37-43F7-9943-FAC5A5E925FB}" destId="{60FCE320-4C75-48EE-B835-DF480D394678}" srcOrd="0" destOrd="0" presId="urn:microsoft.com/office/officeart/2016/7/layout/RepeatingBendingProcessNew"/>
    <dgm:cxn modelId="{5F7EA441-C68B-45BE-AC33-668C88B641D0}" type="presOf" srcId="{75538F3E-3338-42E9-8440-08F0558DCDB7}" destId="{A2BDE073-509F-4675-BA3E-9AC1B87F4EF1}" srcOrd="0" destOrd="0" presId="urn:microsoft.com/office/officeart/2016/7/layout/RepeatingBendingProcessNew"/>
    <dgm:cxn modelId="{6BB7BE4B-CC0C-4E2C-B432-C9905C4B7F1C}" type="presOf" srcId="{4237F8CC-367A-4EBD-BBAF-CA4B43079BE1}" destId="{6180FE7E-B879-4484-89EA-B18898031433}" srcOrd="0" destOrd="0" presId="urn:microsoft.com/office/officeart/2016/7/layout/RepeatingBendingProcessNew"/>
    <dgm:cxn modelId="{D6A03E4F-BF00-47A6-9019-51DC2871852A}" type="presOf" srcId="{5BF4A444-E39D-4D33-B49F-27FD8DEED9EB}" destId="{C02DBDBF-E285-4C0F-B3F3-FAB3967739E6}" srcOrd="0" destOrd="0" presId="urn:microsoft.com/office/officeart/2016/7/layout/RepeatingBendingProcessNew"/>
    <dgm:cxn modelId="{17080955-52B0-47BC-B263-2B6DC4C7E0A6}" type="presOf" srcId="{1254EEE5-A015-4419-BD5C-6A81AFC3AF24}" destId="{291F733B-E617-4426-A28B-2327B59C1156}" srcOrd="0" destOrd="0" presId="urn:microsoft.com/office/officeart/2016/7/layout/RepeatingBendingProcessNew"/>
    <dgm:cxn modelId="{FC295076-4E5F-4824-A20F-1EFA05A87108}" type="presOf" srcId="{76C89A1D-ADA0-4BF0-B565-24DAECCBD751}" destId="{CFBE963E-CD8B-4756-A9F2-6520EBA17D27}" srcOrd="0" destOrd="0" presId="urn:microsoft.com/office/officeart/2016/7/layout/RepeatingBendingProcessNew"/>
    <dgm:cxn modelId="{D1E1A38B-8607-443A-B75B-3B204DE064E2}" type="presOf" srcId="{76BA49E5-E3C0-4ECA-972B-18F35FD0F410}" destId="{CE9D4750-766C-4AAF-9A50-CA37A5016AA7}" srcOrd="0" destOrd="0" presId="urn:microsoft.com/office/officeart/2016/7/layout/RepeatingBendingProcessNew"/>
    <dgm:cxn modelId="{0219D38B-1C6F-4A80-A036-7BF90338BDCF}" type="presOf" srcId="{5B5FADCE-7FE1-43F8-937C-1B007E99E722}" destId="{765620C9-DC33-4AA4-97F1-8C42D39B2762}" srcOrd="0" destOrd="0" presId="urn:microsoft.com/office/officeart/2016/7/layout/RepeatingBendingProcessNew"/>
    <dgm:cxn modelId="{03EF8294-9D25-4B08-BEF3-D099E4AC4F29}" type="presOf" srcId="{5373E0B2-4C19-4E29-AE73-86FFB771607F}" destId="{1ACCB9CA-48AB-42D1-8BFB-5A0D83DC52BA}" srcOrd="1" destOrd="0" presId="urn:microsoft.com/office/officeart/2016/7/layout/RepeatingBendingProcessNew"/>
    <dgm:cxn modelId="{34B7E3A1-9AE7-4FB7-8502-B3C8A52090F5}" type="presOf" srcId="{E3B5CC6D-14CD-4E42-B1F6-CCD4EB5C9D33}" destId="{EAA5DE16-DDEB-45D5-BE56-578B1281E264}" srcOrd="0" destOrd="0" presId="urn:microsoft.com/office/officeart/2016/7/layout/RepeatingBendingProcessNew"/>
    <dgm:cxn modelId="{45014BA9-3871-4C00-B89C-7EA8B4630480}" srcId="{76BA49E5-E3C0-4ECA-972B-18F35FD0F410}" destId="{3DBEC265-EC9C-4408-80A0-5F2E46D60421}" srcOrd="0" destOrd="0" parTransId="{6D9064B4-C9D3-4711-BFBE-DFD032493C01}" sibTransId="{5373E0B2-4C19-4E29-AE73-86FFB771607F}"/>
    <dgm:cxn modelId="{E49AF6B4-0E3F-424D-B8AF-9E3C5ED63CBB}" srcId="{76BA49E5-E3C0-4ECA-972B-18F35FD0F410}" destId="{4237F8CC-367A-4EBD-BBAF-CA4B43079BE1}" srcOrd="4" destOrd="0" parTransId="{CFB4B474-2B2B-4D5E-8339-0748C3697584}" sibTransId="{1254EEE5-A015-4419-BD5C-6A81AFC3AF24}"/>
    <dgm:cxn modelId="{38EE53B6-DB1C-453C-A052-6E9B5B06B9E7}" type="presOf" srcId="{5BF4A444-E39D-4D33-B49F-27FD8DEED9EB}" destId="{D2BA4408-D6BD-4F5D-AEA9-E36E1CAA588E}" srcOrd="1" destOrd="0" presId="urn:microsoft.com/office/officeart/2016/7/layout/RepeatingBendingProcessNew"/>
    <dgm:cxn modelId="{AC2334BA-E313-4F3B-926E-A823FB1A6EE3}" srcId="{76BA49E5-E3C0-4ECA-972B-18F35FD0F410}" destId="{F3FD5FC8-A8EE-4DE3-84C1-A80A4F2EA895}" srcOrd="2" destOrd="0" parTransId="{7FFF86FF-34C6-4D5A-9EED-D8C7E5E0CF11}" sibTransId="{5BF4A444-E39D-4D33-B49F-27FD8DEED9EB}"/>
    <dgm:cxn modelId="{1063C1D3-8DA6-4600-A1E7-CDB0439F30B2}" srcId="{76BA49E5-E3C0-4ECA-972B-18F35FD0F410}" destId="{76C89A1D-ADA0-4BF0-B565-24DAECCBD751}" srcOrd="1" destOrd="0" parTransId="{271D6A63-0D9D-4BF9-9E96-28FD0956C860}" sibTransId="{75538F3E-3338-42E9-8440-08F0558DCDB7}"/>
    <dgm:cxn modelId="{D47CD9D6-3D6C-49B5-85BA-C5C8A7066454}" type="presOf" srcId="{75538F3E-3338-42E9-8440-08F0558DCDB7}" destId="{E814A58E-D8E1-4475-94E2-1C6BECF6E874}" srcOrd="1" destOrd="0" presId="urn:microsoft.com/office/officeart/2016/7/layout/RepeatingBendingProcessNew"/>
    <dgm:cxn modelId="{90213CDE-EDB9-4530-BEAA-B112516DDD95}" srcId="{76BA49E5-E3C0-4ECA-972B-18F35FD0F410}" destId="{5B5FADCE-7FE1-43F8-937C-1B007E99E722}" srcOrd="3" destOrd="0" parTransId="{E92B47E7-1546-4CFA-A5EB-FB0C73C795B2}" sibTransId="{4F9EB313-3C37-43F7-9943-FAC5A5E925FB}"/>
    <dgm:cxn modelId="{95E5AFEF-9CD1-44CA-A595-9365149097DC}" srcId="{76BA49E5-E3C0-4ECA-972B-18F35FD0F410}" destId="{E3B5CC6D-14CD-4E42-B1F6-CCD4EB5C9D33}" srcOrd="5" destOrd="0" parTransId="{058D3EA9-35A2-4F12-983B-702572702DF7}" sibTransId="{27EBC806-22A5-40F1-BBE8-E6C215A9A3CB}"/>
    <dgm:cxn modelId="{F1DE2AF4-7603-45B3-B767-974F3BBC1FD7}" type="presParOf" srcId="{CE9D4750-766C-4AAF-9A50-CA37A5016AA7}" destId="{DB690B9B-032E-4C2D-B5A3-D07905AE2240}" srcOrd="0" destOrd="0" presId="urn:microsoft.com/office/officeart/2016/7/layout/RepeatingBendingProcessNew"/>
    <dgm:cxn modelId="{841DB0E5-1206-4AA5-9D1B-7D297A7D7F05}" type="presParOf" srcId="{CE9D4750-766C-4AAF-9A50-CA37A5016AA7}" destId="{7412B727-77A6-4CC2-AB36-000FBE705304}" srcOrd="1" destOrd="0" presId="urn:microsoft.com/office/officeart/2016/7/layout/RepeatingBendingProcessNew"/>
    <dgm:cxn modelId="{5E6286C4-ACF3-4819-820A-74EE1C392603}" type="presParOf" srcId="{7412B727-77A6-4CC2-AB36-000FBE705304}" destId="{1ACCB9CA-48AB-42D1-8BFB-5A0D83DC52BA}" srcOrd="0" destOrd="0" presId="urn:microsoft.com/office/officeart/2016/7/layout/RepeatingBendingProcessNew"/>
    <dgm:cxn modelId="{3C51C09F-5A31-4F54-B51D-3C09A0346ADF}" type="presParOf" srcId="{CE9D4750-766C-4AAF-9A50-CA37A5016AA7}" destId="{CFBE963E-CD8B-4756-A9F2-6520EBA17D27}" srcOrd="2" destOrd="0" presId="urn:microsoft.com/office/officeart/2016/7/layout/RepeatingBendingProcessNew"/>
    <dgm:cxn modelId="{0784E1E7-5A9D-46BF-B2F3-3D54CCCBC91C}" type="presParOf" srcId="{CE9D4750-766C-4AAF-9A50-CA37A5016AA7}" destId="{A2BDE073-509F-4675-BA3E-9AC1B87F4EF1}" srcOrd="3" destOrd="0" presId="urn:microsoft.com/office/officeart/2016/7/layout/RepeatingBendingProcessNew"/>
    <dgm:cxn modelId="{DD9784C1-C928-435F-A624-9FAC54BB00B6}" type="presParOf" srcId="{A2BDE073-509F-4675-BA3E-9AC1B87F4EF1}" destId="{E814A58E-D8E1-4475-94E2-1C6BECF6E874}" srcOrd="0" destOrd="0" presId="urn:microsoft.com/office/officeart/2016/7/layout/RepeatingBendingProcessNew"/>
    <dgm:cxn modelId="{85409539-434A-48C4-8C12-E57BE2875D06}" type="presParOf" srcId="{CE9D4750-766C-4AAF-9A50-CA37A5016AA7}" destId="{C0B541B7-299D-44F2-B7D9-7668727F3147}" srcOrd="4" destOrd="0" presId="urn:microsoft.com/office/officeart/2016/7/layout/RepeatingBendingProcessNew"/>
    <dgm:cxn modelId="{0AB16358-D89E-431C-8630-7BC807BB1E0C}" type="presParOf" srcId="{CE9D4750-766C-4AAF-9A50-CA37A5016AA7}" destId="{C02DBDBF-E285-4C0F-B3F3-FAB3967739E6}" srcOrd="5" destOrd="0" presId="urn:microsoft.com/office/officeart/2016/7/layout/RepeatingBendingProcessNew"/>
    <dgm:cxn modelId="{3F691C2E-53B6-429F-B9F3-547B77267BD4}" type="presParOf" srcId="{C02DBDBF-E285-4C0F-B3F3-FAB3967739E6}" destId="{D2BA4408-D6BD-4F5D-AEA9-E36E1CAA588E}" srcOrd="0" destOrd="0" presId="urn:microsoft.com/office/officeart/2016/7/layout/RepeatingBendingProcessNew"/>
    <dgm:cxn modelId="{1F1875C6-6485-4C25-8FCD-5E731BE56C71}" type="presParOf" srcId="{CE9D4750-766C-4AAF-9A50-CA37A5016AA7}" destId="{765620C9-DC33-4AA4-97F1-8C42D39B2762}" srcOrd="6" destOrd="0" presId="urn:microsoft.com/office/officeart/2016/7/layout/RepeatingBendingProcessNew"/>
    <dgm:cxn modelId="{69C518F5-9F14-4DC1-9624-1A893C88E76C}" type="presParOf" srcId="{CE9D4750-766C-4AAF-9A50-CA37A5016AA7}" destId="{60FCE320-4C75-48EE-B835-DF480D394678}" srcOrd="7" destOrd="0" presId="urn:microsoft.com/office/officeart/2016/7/layout/RepeatingBendingProcessNew"/>
    <dgm:cxn modelId="{AC162621-6486-49B1-9861-78D1756BEB2F}" type="presParOf" srcId="{60FCE320-4C75-48EE-B835-DF480D394678}" destId="{06F21FD1-5786-4DB5-8F90-D40274AECEB1}" srcOrd="0" destOrd="0" presId="urn:microsoft.com/office/officeart/2016/7/layout/RepeatingBendingProcessNew"/>
    <dgm:cxn modelId="{E35D0AD0-DC74-479C-94DD-7DE0039BE146}" type="presParOf" srcId="{CE9D4750-766C-4AAF-9A50-CA37A5016AA7}" destId="{6180FE7E-B879-4484-89EA-B18898031433}" srcOrd="8" destOrd="0" presId="urn:microsoft.com/office/officeart/2016/7/layout/RepeatingBendingProcessNew"/>
    <dgm:cxn modelId="{C92019F6-3610-4A5B-BF77-456AF47FAF58}" type="presParOf" srcId="{CE9D4750-766C-4AAF-9A50-CA37A5016AA7}" destId="{291F733B-E617-4426-A28B-2327B59C1156}" srcOrd="9" destOrd="0" presId="urn:microsoft.com/office/officeart/2016/7/layout/RepeatingBendingProcessNew"/>
    <dgm:cxn modelId="{57B003AF-9BFD-4B42-BD53-8C642B6FA6A7}" type="presParOf" srcId="{291F733B-E617-4426-A28B-2327B59C1156}" destId="{EA224EE2-963F-4853-B92E-F441D63000D0}" srcOrd="0" destOrd="0" presId="urn:microsoft.com/office/officeart/2016/7/layout/RepeatingBendingProcessNew"/>
    <dgm:cxn modelId="{6BCB67E1-CF80-49BF-BFDB-101FCB1CB763}" type="presParOf" srcId="{CE9D4750-766C-4AAF-9A50-CA37A5016AA7}" destId="{EAA5DE16-DDEB-45D5-BE56-578B1281E26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099E61-6EA9-40C9-B9F8-A3589E99478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9A14A-2525-4E4F-AB23-9C6DDB1382A4}">
      <dgm:prSet custT="1"/>
      <dgm:spPr/>
      <dgm:t>
        <a:bodyPr/>
        <a:lstStyle/>
        <a:p>
          <a:pPr algn="ctr">
            <a:lnSpc>
              <a:spcPct val="100000"/>
            </a:lnSpc>
            <a:defRPr cap="all"/>
          </a:pPr>
          <a:r>
            <a:rPr 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A</a:t>
          </a:r>
          <a:r>
            <a:rPr 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：了解使用模式（分析流程）</a:t>
          </a:r>
        </a:p>
        <a:p>
          <a:pPr algn="l">
            <a:lnSpc>
              <a:spcPct val="100000"/>
            </a:lnSpc>
          </a:pPr>
          <a:r>
            <a: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- </a:t>
          </a:r>
          <a:r>
            <a:rPr 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行程持續時間</a:t>
          </a:r>
        </a:p>
        <a:p>
          <a:pPr algn="l">
            <a:lnSpc>
              <a:spcPct val="100000"/>
            </a:lnSpc>
          </a:pPr>
          <a:r>
            <a:rPr 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- </a:t>
          </a:r>
          <a:r>
            <a:rPr 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季節性趨勢</a:t>
          </a:r>
        </a:p>
        <a:p>
          <a:pPr algn="l">
            <a:lnSpc>
              <a:spcPct val="100000"/>
            </a:lnSpc>
          </a:pPr>
          <a:r>
            <a:rPr 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- </a:t>
          </a:r>
          <a:r>
            <a:rPr 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自行車偏好</a:t>
          </a:r>
        </a:p>
        <a:p>
          <a:pPr algn="l">
            <a:lnSpc>
              <a:spcPct val="100000"/>
            </a:lnSpc>
          </a:pPr>
          <a:r>
            <a:rPr 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- </a:t>
          </a:r>
          <a:r>
            <a:rPr 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每週趨勢</a:t>
          </a:r>
          <a:endParaRPr lang="zh-TW" altLang="en-US" sz="2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E88A67C-7187-4CE3-96BD-CBE417D816BB}" type="parTrans" cxnId="{DFDD3F43-9B4C-46E4-A677-1338A820AED3}">
      <dgm:prSet/>
      <dgm:spPr/>
      <dgm:t>
        <a:bodyPr/>
        <a:lstStyle/>
        <a:p>
          <a:endParaRPr lang="en-US"/>
        </a:p>
      </dgm:t>
    </dgm:pt>
    <dgm:pt modelId="{1F5FEF5E-CD5A-4AA9-ADC9-3B46C76A596C}" type="sibTrans" cxnId="{DFDD3F43-9B4C-46E4-A677-1338A820AED3}">
      <dgm:prSet/>
      <dgm:spPr/>
      <dgm:t>
        <a:bodyPr/>
        <a:lstStyle/>
        <a:p>
          <a:endParaRPr lang="en-US"/>
        </a:p>
      </dgm:t>
    </dgm:pt>
    <dgm:pt modelId="{A80C09FC-30F6-41E2-9A93-979C38CAB5BC}">
      <dgm:prSet/>
      <dgm:spPr/>
      <dgm:t>
        <a:bodyPr/>
        <a:lstStyle/>
        <a:p>
          <a:pPr algn="ctr">
            <a:lnSpc>
              <a:spcPct val="100000"/>
            </a:lnSpc>
            <a:defRPr cap="all"/>
          </a:pPr>
          <a:r>
            <a:rPr lang="en-US" dirty="0">
              <a:latin typeface="標楷體" panose="03000509000000000000" pitchFamily="65" charset="-120"/>
              <a:ea typeface="標楷體" panose="03000509000000000000" pitchFamily="65" charset="-120"/>
            </a:rPr>
            <a:t>B</a:t>
          </a:r>
          <a:r>
            <a:rPr lang="zh-TW" dirty="0">
              <a:latin typeface="標楷體" panose="03000509000000000000" pitchFamily="65" charset="-120"/>
              <a:ea typeface="標楷體" panose="03000509000000000000" pitchFamily="65" charset="-120"/>
            </a:rPr>
            <a:t>：針對性的行銷策略（行動過程）</a:t>
          </a:r>
        </a:p>
        <a:p>
          <a:pPr algn="l">
            <a:lnSpc>
              <a:spcPct val="100000"/>
            </a:lnSpc>
          </a:pPr>
          <a:r>
            <a:rPr lang="en-US" dirty="0">
              <a:latin typeface="標楷體" panose="03000509000000000000" pitchFamily="65" charset="-120"/>
              <a:ea typeface="標楷體" panose="03000509000000000000" pitchFamily="65" charset="-120"/>
            </a:rPr>
            <a:t>- </a:t>
          </a:r>
          <a:r>
            <a:rPr lang="zh-TW" dirty="0">
              <a:latin typeface="標楷體" panose="03000509000000000000" pitchFamily="65" charset="-120"/>
              <a:ea typeface="標楷體" panose="03000509000000000000" pitchFamily="65" charset="-120"/>
            </a:rPr>
            <a:t>促銷和折扣</a:t>
          </a:r>
        </a:p>
        <a:p>
          <a:pPr algn="l">
            <a:lnSpc>
              <a:spcPct val="100000"/>
            </a:lnSpc>
          </a:pPr>
          <a:r>
            <a:rPr lang="en-US" dirty="0">
              <a:latin typeface="標楷體" panose="03000509000000000000" pitchFamily="65" charset="-120"/>
              <a:ea typeface="標楷體" panose="03000509000000000000" pitchFamily="65" charset="-120"/>
            </a:rPr>
            <a:t>- </a:t>
          </a:r>
          <a:r>
            <a:rPr lang="zh-TW" dirty="0">
              <a:latin typeface="標楷體" panose="03000509000000000000" pitchFamily="65" charset="-120"/>
              <a:ea typeface="標楷體" panose="03000509000000000000" pitchFamily="65" charset="-120"/>
            </a:rPr>
            <a:t>強調成本節約</a:t>
          </a:r>
        </a:p>
        <a:p>
          <a:pPr algn="l">
            <a:lnSpc>
              <a:spcPct val="100000"/>
            </a:lnSpc>
          </a:pPr>
          <a:r>
            <a:rPr lang="en-US" dirty="0">
              <a:latin typeface="標楷體" panose="03000509000000000000" pitchFamily="65" charset="-120"/>
              <a:ea typeface="標楷體" panose="03000509000000000000" pitchFamily="65" charset="-120"/>
            </a:rPr>
            <a:t>- </a:t>
          </a:r>
          <a:r>
            <a:rPr lang="zh-TW" dirty="0">
              <a:latin typeface="標楷體" panose="03000509000000000000" pitchFamily="65" charset="-120"/>
              <a:ea typeface="標楷體" panose="03000509000000000000" pitchFamily="65" charset="-120"/>
            </a:rPr>
            <a:t>季節性行銷活動</a:t>
          </a:r>
          <a:endParaRPr 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6A4AD5A-E1EB-4871-AEC6-F01CDF9A177D}" type="parTrans" cxnId="{972B5D9F-AC2A-43F8-ACB6-48ECE04C820E}">
      <dgm:prSet/>
      <dgm:spPr/>
      <dgm:t>
        <a:bodyPr/>
        <a:lstStyle/>
        <a:p>
          <a:endParaRPr lang="en-US"/>
        </a:p>
      </dgm:t>
    </dgm:pt>
    <dgm:pt modelId="{71A76E7C-0948-42CD-9CE0-76F64191C229}" type="sibTrans" cxnId="{972B5D9F-AC2A-43F8-ACB6-48ECE04C820E}">
      <dgm:prSet/>
      <dgm:spPr/>
      <dgm:t>
        <a:bodyPr/>
        <a:lstStyle/>
        <a:p>
          <a:endParaRPr lang="en-US"/>
        </a:p>
      </dgm:t>
    </dgm:pt>
    <dgm:pt modelId="{116E1105-B867-4515-8215-50D5AD6DB750}">
      <dgm:prSet/>
      <dgm:spPr/>
      <dgm:t>
        <a:bodyPr/>
        <a:lstStyle/>
        <a:p>
          <a:pPr algn="ctr">
            <a:lnSpc>
              <a:spcPct val="100000"/>
            </a:lnSpc>
            <a:defRPr cap="all"/>
          </a:pPr>
          <a:r>
            <a:rPr lang="en-US" dirty="0">
              <a:latin typeface="標楷體" panose="03000509000000000000" pitchFamily="65" charset="-120"/>
              <a:ea typeface="標楷體" panose="03000509000000000000" pitchFamily="65" charset="-120"/>
            </a:rPr>
            <a:t>C</a:t>
          </a:r>
          <a:r>
            <a:rPr lang="zh-TW" dirty="0">
              <a:latin typeface="標楷體" panose="03000509000000000000" pitchFamily="65" charset="-120"/>
              <a:ea typeface="標楷體" panose="03000509000000000000" pitchFamily="65" charset="-120"/>
            </a:rPr>
            <a:t>：年度會員數量增加並取得成功</a:t>
          </a:r>
        </a:p>
        <a:p>
          <a:pPr algn="l">
            <a:lnSpc>
              <a:spcPct val="100000"/>
            </a:lnSpc>
          </a:pPr>
          <a:r>
            <a:rPr lang="en-US" dirty="0">
              <a:latin typeface="標楷體" panose="03000509000000000000" pitchFamily="65" charset="-120"/>
              <a:ea typeface="標楷體" panose="03000509000000000000" pitchFamily="65" charset="-120"/>
            </a:rPr>
            <a:t>- </a:t>
          </a:r>
          <a:r>
            <a:rPr lang="zh-TW" dirty="0">
              <a:latin typeface="標楷體" panose="03000509000000000000" pitchFamily="65" charset="-120"/>
              <a:ea typeface="標楷體" panose="03000509000000000000" pitchFamily="65" charset="-120"/>
            </a:rPr>
            <a:t>更高的獲利能力</a:t>
          </a:r>
        </a:p>
        <a:p>
          <a:pPr algn="l">
            <a:lnSpc>
              <a:spcPct val="100000"/>
            </a:lnSpc>
          </a:pPr>
          <a:r>
            <a:rPr lang="en-US" dirty="0">
              <a:latin typeface="標楷體" panose="03000509000000000000" pitchFamily="65" charset="-120"/>
              <a:ea typeface="標楷體" panose="03000509000000000000" pitchFamily="65" charset="-120"/>
            </a:rPr>
            <a:t>- </a:t>
          </a:r>
          <a:r>
            <a:rPr lang="zh-TW" dirty="0">
              <a:latin typeface="標楷體" panose="03000509000000000000" pitchFamily="65" charset="-120"/>
              <a:ea typeface="標楷體" panose="03000509000000000000" pitchFamily="65" charset="-120"/>
            </a:rPr>
            <a:t>增強客戶參與度</a:t>
          </a:r>
        </a:p>
        <a:p>
          <a:pPr algn="l">
            <a:lnSpc>
              <a:spcPct val="100000"/>
            </a:lnSpc>
          </a:pPr>
          <a:r>
            <a:rPr lang="en-US" dirty="0">
              <a:latin typeface="標楷體" panose="03000509000000000000" pitchFamily="65" charset="-120"/>
              <a:ea typeface="標楷體" panose="03000509000000000000" pitchFamily="65" charset="-120"/>
            </a:rPr>
            <a:t>- </a:t>
          </a:r>
          <a:r>
            <a:rPr lang="zh-TW" dirty="0">
              <a:latin typeface="標楷體" panose="03000509000000000000" pitchFamily="65" charset="-120"/>
              <a:ea typeface="標楷體" panose="03000509000000000000" pitchFamily="65" charset="-120"/>
            </a:rPr>
            <a:t>公司永續發展</a:t>
          </a:r>
          <a:endParaRPr 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E7E2710-FE9C-426F-A2E8-0D9F7EA62FE8}" type="parTrans" cxnId="{4CD48586-29F8-47C0-A1DE-2F47C34470AC}">
      <dgm:prSet/>
      <dgm:spPr/>
      <dgm:t>
        <a:bodyPr/>
        <a:lstStyle/>
        <a:p>
          <a:endParaRPr lang="en-US"/>
        </a:p>
      </dgm:t>
    </dgm:pt>
    <dgm:pt modelId="{998DFECF-28BD-4EB9-B21F-493EE626417F}" type="sibTrans" cxnId="{4CD48586-29F8-47C0-A1DE-2F47C34470AC}">
      <dgm:prSet/>
      <dgm:spPr/>
      <dgm:t>
        <a:bodyPr/>
        <a:lstStyle/>
        <a:p>
          <a:endParaRPr lang="en-US"/>
        </a:p>
      </dgm:t>
    </dgm:pt>
    <dgm:pt modelId="{E85E9140-173F-463D-B27F-C69E3B4DC1CA}" type="pres">
      <dgm:prSet presAssocID="{54099E61-6EA9-40C9-B9F8-A3589E994783}" presName="root" presStyleCnt="0">
        <dgm:presLayoutVars>
          <dgm:dir/>
          <dgm:resizeHandles val="exact"/>
        </dgm:presLayoutVars>
      </dgm:prSet>
      <dgm:spPr/>
    </dgm:pt>
    <dgm:pt modelId="{A4F4A53C-F67E-493E-A3F7-E8A2FEF1648D}" type="pres">
      <dgm:prSet presAssocID="{6269A14A-2525-4E4F-AB23-9C6DDB1382A4}" presName="compNode" presStyleCnt="0"/>
      <dgm:spPr/>
    </dgm:pt>
    <dgm:pt modelId="{8D406049-8A8E-4B22-B343-9ACF6FAC0E03}" type="pres">
      <dgm:prSet presAssocID="{6269A14A-2525-4E4F-AB23-9C6DDB1382A4}" presName="iconBgRect" presStyleLbl="bgShp" presStyleIdx="0" presStyleCnt="3"/>
      <dgm:spPr/>
    </dgm:pt>
    <dgm:pt modelId="{DF3D4E58-E507-44C8-94BF-C8CE9DD00668}" type="pres">
      <dgm:prSet presAssocID="{6269A14A-2525-4E4F-AB23-9C6DDB1382A4}" presName="iconRect" presStyleLbl="node1" presStyleIdx="0" presStyleCnt="3"/>
      <dgm:spPr/>
    </dgm:pt>
    <dgm:pt modelId="{1F58E6DE-88D6-484D-96D4-20205065798C}" type="pres">
      <dgm:prSet presAssocID="{6269A14A-2525-4E4F-AB23-9C6DDB1382A4}" presName="spaceRect" presStyleCnt="0"/>
      <dgm:spPr/>
    </dgm:pt>
    <dgm:pt modelId="{F1E1E894-D8D8-40FE-9118-4EC989685A29}" type="pres">
      <dgm:prSet presAssocID="{6269A14A-2525-4E4F-AB23-9C6DDB1382A4}" presName="textRect" presStyleLbl="revTx" presStyleIdx="0" presStyleCnt="3">
        <dgm:presLayoutVars>
          <dgm:chMax val="1"/>
          <dgm:chPref val="1"/>
        </dgm:presLayoutVars>
      </dgm:prSet>
      <dgm:spPr/>
    </dgm:pt>
    <dgm:pt modelId="{DBFA91B9-76C3-4DC6-939A-9C9B835B3A65}" type="pres">
      <dgm:prSet presAssocID="{1F5FEF5E-CD5A-4AA9-ADC9-3B46C76A596C}" presName="sibTrans" presStyleCnt="0"/>
      <dgm:spPr/>
    </dgm:pt>
    <dgm:pt modelId="{0CE79D30-5E08-40FD-AF58-B3A509F85BFD}" type="pres">
      <dgm:prSet presAssocID="{A80C09FC-30F6-41E2-9A93-979C38CAB5BC}" presName="compNode" presStyleCnt="0"/>
      <dgm:spPr/>
    </dgm:pt>
    <dgm:pt modelId="{E25D46DA-3CCC-4690-B645-92B8158A50C4}" type="pres">
      <dgm:prSet presAssocID="{A80C09FC-30F6-41E2-9A93-979C38CAB5BC}" presName="iconBgRect" presStyleLbl="bgShp" presStyleIdx="1" presStyleCnt="3"/>
      <dgm:spPr/>
    </dgm:pt>
    <dgm:pt modelId="{0B17E7FA-8354-47B0-A95A-CF63A1D5B15B}" type="pres">
      <dgm:prSet presAssocID="{A80C09FC-30F6-41E2-9A93-979C38CAB5BC}" presName="iconRect" presStyleLbl="node1" presStyleIdx="1" presStyleCnt="3"/>
      <dgm:spPr/>
    </dgm:pt>
    <dgm:pt modelId="{D9F14BB6-3C09-4730-A854-E40D5CCE2E3F}" type="pres">
      <dgm:prSet presAssocID="{A80C09FC-30F6-41E2-9A93-979C38CAB5BC}" presName="spaceRect" presStyleCnt="0"/>
      <dgm:spPr/>
    </dgm:pt>
    <dgm:pt modelId="{B9710D55-CDA9-4389-85FA-CC53D2C7561E}" type="pres">
      <dgm:prSet presAssocID="{A80C09FC-30F6-41E2-9A93-979C38CAB5BC}" presName="textRect" presStyleLbl="revTx" presStyleIdx="1" presStyleCnt="3">
        <dgm:presLayoutVars>
          <dgm:chMax val="1"/>
          <dgm:chPref val="1"/>
        </dgm:presLayoutVars>
      </dgm:prSet>
      <dgm:spPr/>
    </dgm:pt>
    <dgm:pt modelId="{3B95438B-07A4-4BE0-A4EB-F6BB37005437}" type="pres">
      <dgm:prSet presAssocID="{71A76E7C-0948-42CD-9CE0-76F64191C229}" presName="sibTrans" presStyleCnt="0"/>
      <dgm:spPr/>
    </dgm:pt>
    <dgm:pt modelId="{A2C99F1B-0DEF-4D4C-8BA8-DC5740770408}" type="pres">
      <dgm:prSet presAssocID="{116E1105-B867-4515-8215-50D5AD6DB750}" presName="compNode" presStyleCnt="0"/>
      <dgm:spPr/>
    </dgm:pt>
    <dgm:pt modelId="{172B5539-CDB8-4AAF-88C5-F1BFC720604B}" type="pres">
      <dgm:prSet presAssocID="{116E1105-B867-4515-8215-50D5AD6DB750}" presName="iconBgRect" presStyleLbl="bgShp" presStyleIdx="2" presStyleCnt="3"/>
      <dgm:spPr/>
    </dgm:pt>
    <dgm:pt modelId="{0D59B028-73EB-40FA-B027-CFCC17247217}" type="pres">
      <dgm:prSet presAssocID="{116E1105-B867-4515-8215-50D5AD6DB750}" presName="iconRect" presStyleLbl="node1" presStyleIdx="2" presStyleCnt="3"/>
      <dgm:spPr/>
    </dgm:pt>
    <dgm:pt modelId="{12731DCF-81C5-4CE1-BCB2-D8E1B423A88F}" type="pres">
      <dgm:prSet presAssocID="{116E1105-B867-4515-8215-50D5AD6DB750}" presName="spaceRect" presStyleCnt="0"/>
      <dgm:spPr/>
    </dgm:pt>
    <dgm:pt modelId="{1F820FB1-E2D1-48FE-A645-D9EE27D1247E}" type="pres">
      <dgm:prSet presAssocID="{116E1105-B867-4515-8215-50D5AD6DB75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5703126-11B2-4E59-AB8C-E6E9B128E900}" type="presOf" srcId="{A80C09FC-30F6-41E2-9A93-979C38CAB5BC}" destId="{B9710D55-CDA9-4389-85FA-CC53D2C7561E}" srcOrd="0" destOrd="0" presId="urn:microsoft.com/office/officeart/2018/5/layout/IconCircleLabelList"/>
    <dgm:cxn modelId="{DFDD3F43-9B4C-46E4-A677-1338A820AED3}" srcId="{54099E61-6EA9-40C9-B9F8-A3589E994783}" destId="{6269A14A-2525-4E4F-AB23-9C6DDB1382A4}" srcOrd="0" destOrd="0" parTransId="{2E88A67C-7187-4CE3-96BD-CBE417D816BB}" sibTransId="{1F5FEF5E-CD5A-4AA9-ADC9-3B46C76A596C}"/>
    <dgm:cxn modelId="{AB0AA97A-21CA-424F-86FF-A4B285C304B4}" type="presOf" srcId="{54099E61-6EA9-40C9-B9F8-A3589E994783}" destId="{E85E9140-173F-463D-B27F-C69E3B4DC1CA}" srcOrd="0" destOrd="0" presId="urn:microsoft.com/office/officeart/2018/5/layout/IconCircleLabelList"/>
    <dgm:cxn modelId="{2E0D9E84-5744-421B-864F-0E3BD589CD76}" type="presOf" srcId="{116E1105-B867-4515-8215-50D5AD6DB750}" destId="{1F820FB1-E2D1-48FE-A645-D9EE27D1247E}" srcOrd="0" destOrd="0" presId="urn:microsoft.com/office/officeart/2018/5/layout/IconCircleLabelList"/>
    <dgm:cxn modelId="{4CD48586-29F8-47C0-A1DE-2F47C34470AC}" srcId="{54099E61-6EA9-40C9-B9F8-A3589E994783}" destId="{116E1105-B867-4515-8215-50D5AD6DB750}" srcOrd="2" destOrd="0" parTransId="{3E7E2710-FE9C-426F-A2E8-0D9F7EA62FE8}" sibTransId="{998DFECF-28BD-4EB9-B21F-493EE626417F}"/>
    <dgm:cxn modelId="{972B5D9F-AC2A-43F8-ACB6-48ECE04C820E}" srcId="{54099E61-6EA9-40C9-B9F8-A3589E994783}" destId="{A80C09FC-30F6-41E2-9A93-979C38CAB5BC}" srcOrd="1" destOrd="0" parTransId="{B6A4AD5A-E1EB-4871-AEC6-F01CDF9A177D}" sibTransId="{71A76E7C-0948-42CD-9CE0-76F64191C229}"/>
    <dgm:cxn modelId="{C5D88AD5-5B8B-4283-9609-D43208A7E418}" type="presOf" srcId="{6269A14A-2525-4E4F-AB23-9C6DDB1382A4}" destId="{F1E1E894-D8D8-40FE-9118-4EC989685A29}" srcOrd="0" destOrd="0" presId="urn:microsoft.com/office/officeart/2018/5/layout/IconCircleLabelList"/>
    <dgm:cxn modelId="{E429BFFA-2ECD-4CDE-8683-BAC5778C1363}" type="presParOf" srcId="{E85E9140-173F-463D-B27F-C69E3B4DC1CA}" destId="{A4F4A53C-F67E-493E-A3F7-E8A2FEF1648D}" srcOrd="0" destOrd="0" presId="urn:microsoft.com/office/officeart/2018/5/layout/IconCircleLabelList"/>
    <dgm:cxn modelId="{8F3F7E62-5BDE-4E24-ACC0-F696E02032D2}" type="presParOf" srcId="{A4F4A53C-F67E-493E-A3F7-E8A2FEF1648D}" destId="{8D406049-8A8E-4B22-B343-9ACF6FAC0E03}" srcOrd="0" destOrd="0" presId="urn:microsoft.com/office/officeart/2018/5/layout/IconCircleLabelList"/>
    <dgm:cxn modelId="{6E31A179-CF39-4D8D-824D-66939B8C4AB4}" type="presParOf" srcId="{A4F4A53C-F67E-493E-A3F7-E8A2FEF1648D}" destId="{DF3D4E58-E507-44C8-94BF-C8CE9DD00668}" srcOrd="1" destOrd="0" presId="urn:microsoft.com/office/officeart/2018/5/layout/IconCircleLabelList"/>
    <dgm:cxn modelId="{704A3F1A-85C3-4AC3-9A2F-DDCB8A135775}" type="presParOf" srcId="{A4F4A53C-F67E-493E-A3F7-E8A2FEF1648D}" destId="{1F58E6DE-88D6-484D-96D4-20205065798C}" srcOrd="2" destOrd="0" presId="urn:microsoft.com/office/officeart/2018/5/layout/IconCircleLabelList"/>
    <dgm:cxn modelId="{FD17B6B6-4C4F-40A5-82F4-64666544D992}" type="presParOf" srcId="{A4F4A53C-F67E-493E-A3F7-E8A2FEF1648D}" destId="{F1E1E894-D8D8-40FE-9118-4EC989685A29}" srcOrd="3" destOrd="0" presId="urn:microsoft.com/office/officeart/2018/5/layout/IconCircleLabelList"/>
    <dgm:cxn modelId="{F72D7302-BFF0-4EB5-B9BF-A8040DA92F1C}" type="presParOf" srcId="{E85E9140-173F-463D-B27F-C69E3B4DC1CA}" destId="{DBFA91B9-76C3-4DC6-939A-9C9B835B3A65}" srcOrd="1" destOrd="0" presId="urn:microsoft.com/office/officeart/2018/5/layout/IconCircleLabelList"/>
    <dgm:cxn modelId="{63C27026-A4DA-4FC3-A77F-FBCA71063F5A}" type="presParOf" srcId="{E85E9140-173F-463D-B27F-C69E3B4DC1CA}" destId="{0CE79D30-5E08-40FD-AF58-B3A509F85BFD}" srcOrd="2" destOrd="0" presId="urn:microsoft.com/office/officeart/2018/5/layout/IconCircleLabelList"/>
    <dgm:cxn modelId="{DE269F6A-6DC6-4FCD-908E-4FF046602F27}" type="presParOf" srcId="{0CE79D30-5E08-40FD-AF58-B3A509F85BFD}" destId="{E25D46DA-3CCC-4690-B645-92B8158A50C4}" srcOrd="0" destOrd="0" presId="urn:microsoft.com/office/officeart/2018/5/layout/IconCircleLabelList"/>
    <dgm:cxn modelId="{4CD0CF55-5EB9-43C7-988A-AEFB70666762}" type="presParOf" srcId="{0CE79D30-5E08-40FD-AF58-B3A509F85BFD}" destId="{0B17E7FA-8354-47B0-A95A-CF63A1D5B15B}" srcOrd="1" destOrd="0" presId="urn:microsoft.com/office/officeart/2018/5/layout/IconCircleLabelList"/>
    <dgm:cxn modelId="{53854D28-540B-421E-85E4-D205C331B3C8}" type="presParOf" srcId="{0CE79D30-5E08-40FD-AF58-B3A509F85BFD}" destId="{D9F14BB6-3C09-4730-A854-E40D5CCE2E3F}" srcOrd="2" destOrd="0" presId="urn:microsoft.com/office/officeart/2018/5/layout/IconCircleLabelList"/>
    <dgm:cxn modelId="{A454FA9B-6AC8-499A-9590-78F8604F83B6}" type="presParOf" srcId="{0CE79D30-5E08-40FD-AF58-B3A509F85BFD}" destId="{B9710D55-CDA9-4389-85FA-CC53D2C7561E}" srcOrd="3" destOrd="0" presId="urn:microsoft.com/office/officeart/2018/5/layout/IconCircleLabelList"/>
    <dgm:cxn modelId="{73F072BC-0D72-4069-A343-12D71E281B85}" type="presParOf" srcId="{E85E9140-173F-463D-B27F-C69E3B4DC1CA}" destId="{3B95438B-07A4-4BE0-A4EB-F6BB37005437}" srcOrd="3" destOrd="0" presId="urn:microsoft.com/office/officeart/2018/5/layout/IconCircleLabelList"/>
    <dgm:cxn modelId="{C969E5E8-63E3-43A7-B3AE-EBBC05281A40}" type="presParOf" srcId="{E85E9140-173F-463D-B27F-C69E3B4DC1CA}" destId="{A2C99F1B-0DEF-4D4C-8BA8-DC5740770408}" srcOrd="4" destOrd="0" presId="urn:microsoft.com/office/officeart/2018/5/layout/IconCircleLabelList"/>
    <dgm:cxn modelId="{C0B7DF5A-D38D-4C44-A044-BA846F5B8414}" type="presParOf" srcId="{A2C99F1B-0DEF-4D4C-8BA8-DC5740770408}" destId="{172B5539-CDB8-4AAF-88C5-F1BFC720604B}" srcOrd="0" destOrd="0" presId="urn:microsoft.com/office/officeart/2018/5/layout/IconCircleLabelList"/>
    <dgm:cxn modelId="{35A0B6D8-6845-4B4A-B1BD-276A61F4C890}" type="presParOf" srcId="{A2C99F1B-0DEF-4D4C-8BA8-DC5740770408}" destId="{0D59B028-73EB-40FA-B027-CFCC17247217}" srcOrd="1" destOrd="0" presId="urn:microsoft.com/office/officeart/2018/5/layout/IconCircleLabelList"/>
    <dgm:cxn modelId="{FA9D1273-6FB9-4281-A6EF-3ABF21534B79}" type="presParOf" srcId="{A2C99F1B-0DEF-4D4C-8BA8-DC5740770408}" destId="{12731DCF-81C5-4CE1-BCB2-D8E1B423A88F}" srcOrd="2" destOrd="0" presId="urn:microsoft.com/office/officeart/2018/5/layout/IconCircleLabelList"/>
    <dgm:cxn modelId="{049F4FE9-6F65-48E3-B67D-974A8ABB9ED9}" type="presParOf" srcId="{A2C99F1B-0DEF-4D4C-8BA8-DC5740770408}" destId="{1F820FB1-E2D1-48FE-A645-D9EE27D124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2B727-77A6-4CC2-AB36-000FBE705304}">
      <dsp:nvSpPr>
        <dsp:cNvPr id="0" name=""/>
        <dsp:cNvSpPr/>
      </dsp:nvSpPr>
      <dsp:spPr>
        <a:xfrm>
          <a:off x="2686096" y="709129"/>
          <a:ext cx="4758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5850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1360" y="751961"/>
        <a:ext cx="25322" cy="5775"/>
      </dsp:txXfrm>
    </dsp:sp>
    <dsp:sp modelId="{DB690B9B-032E-4C2D-B5A3-D07905AE2240}">
      <dsp:nvSpPr>
        <dsp:cNvPr id="0" name=""/>
        <dsp:cNvSpPr/>
      </dsp:nvSpPr>
      <dsp:spPr>
        <a:xfrm>
          <a:off x="176740" y="1502"/>
          <a:ext cx="2511156" cy="15066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1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：明確業務任務</a:t>
          </a:r>
          <a:endParaRPr lang="en-US" sz="2700" kern="1200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176740" y="1502"/>
        <a:ext cx="2511156" cy="1506693"/>
      </dsp:txXfrm>
    </dsp:sp>
    <dsp:sp modelId="{A2BDE073-509F-4675-BA3E-9AC1B87F4EF1}">
      <dsp:nvSpPr>
        <dsp:cNvPr id="0" name=""/>
        <dsp:cNvSpPr/>
      </dsp:nvSpPr>
      <dsp:spPr>
        <a:xfrm>
          <a:off x="1361202" y="150639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9525" cap="flat" cmpd="sng" algn="ctr">
          <a:solidFill>
            <a:schemeClr val="accent5">
              <a:hueOff val="-421158"/>
              <a:satOff val="-1986"/>
              <a:lumOff val="49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27007" y="1776991"/>
        <a:ext cx="157112" cy="5775"/>
      </dsp:txXfrm>
    </dsp:sp>
    <dsp:sp modelId="{CFBE963E-CD8B-4756-A9F2-6520EBA17D27}">
      <dsp:nvSpPr>
        <dsp:cNvPr id="0" name=""/>
        <dsp:cNvSpPr/>
      </dsp:nvSpPr>
      <dsp:spPr>
        <a:xfrm>
          <a:off x="3194346" y="1502"/>
          <a:ext cx="2511156" cy="1506693"/>
        </a:xfrm>
        <a:prstGeom prst="rect">
          <a:avLst/>
        </a:prstGeom>
        <a:solidFill>
          <a:schemeClr val="accent5">
            <a:hueOff val="-336926"/>
            <a:satOff val="-1589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2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：所有資料來源的說明</a:t>
          </a:r>
        </a:p>
      </dsp:txBody>
      <dsp:txXfrm>
        <a:off x="3194346" y="1502"/>
        <a:ext cx="2511156" cy="1506693"/>
      </dsp:txXfrm>
    </dsp:sp>
    <dsp:sp modelId="{C02DBDBF-E285-4C0F-B3F3-FAB3967739E6}">
      <dsp:nvSpPr>
        <dsp:cNvPr id="0" name=""/>
        <dsp:cNvSpPr/>
      </dsp:nvSpPr>
      <dsp:spPr>
        <a:xfrm>
          <a:off x="2614981" y="279338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9525" cap="flat" cmpd="sng" algn="ctr">
          <a:solidFill>
            <a:schemeClr val="accent5">
              <a:hueOff val="-842315"/>
              <a:satOff val="-3972"/>
              <a:lumOff val="98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74024" y="2836221"/>
        <a:ext cx="28878" cy="5775"/>
      </dsp:txXfrm>
    </dsp:sp>
    <dsp:sp modelId="{C0B541B7-299D-44F2-B7D9-7668727F3147}">
      <dsp:nvSpPr>
        <dsp:cNvPr id="0" name=""/>
        <dsp:cNvSpPr/>
      </dsp:nvSpPr>
      <dsp:spPr>
        <a:xfrm>
          <a:off x="105624" y="2085762"/>
          <a:ext cx="2511156" cy="1506693"/>
        </a:xfrm>
        <a:prstGeom prst="rect">
          <a:avLst/>
        </a:prstGeom>
        <a:solidFill>
          <a:schemeClr val="accent5">
            <a:hueOff val="-673852"/>
            <a:satOff val="-3178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3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：任何資料清理或處理的記錄</a:t>
          </a:r>
        </a:p>
      </dsp:txBody>
      <dsp:txXfrm>
        <a:off x="105624" y="2085762"/>
        <a:ext cx="2511156" cy="1506693"/>
      </dsp:txXfrm>
    </dsp:sp>
    <dsp:sp modelId="{60FCE320-4C75-48EE-B835-DF480D394678}">
      <dsp:nvSpPr>
        <dsp:cNvPr id="0" name=""/>
        <dsp:cNvSpPr/>
      </dsp:nvSpPr>
      <dsp:spPr>
        <a:xfrm>
          <a:off x="1361202" y="359065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9525" cap="flat" cmpd="sng" algn="ctr">
          <a:solidFill>
            <a:schemeClr val="accent5">
              <a:hueOff val="-1263473"/>
              <a:satOff val="-5958"/>
              <a:lumOff val="147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27007" y="3861251"/>
        <a:ext cx="157112" cy="5775"/>
      </dsp:txXfrm>
    </dsp:sp>
    <dsp:sp modelId="{765620C9-DC33-4AA4-97F1-8C42D39B2762}">
      <dsp:nvSpPr>
        <dsp:cNvPr id="0" name=""/>
        <dsp:cNvSpPr/>
      </dsp:nvSpPr>
      <dsp:spPr>
        <a:xfrm>
          <a:off x="3194346" y="2085762"/>
          <a:ext cx="2511156" cy="1506693"/>
        </a:xfrm>
        <a:prstGeom prst="rect">
          <a:avLst/>
        </a:prstGeom>
        <a:solidFill>
          <a:schemeClr val="accent5">
            <a:hueOff val="-1010778"/>
            <a:satOff val="-4766"/>
            <a:lumOff val="117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4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：我的分析摘要</a:t>
          </a:r>
        </a:p>
      </dsp:txBody>
      <dsp:txXfrm>
        <a:off x="3194346" y="2085762"/>
        <a:ext cx="2511156" cy="1506693"/>
      </dsp:txXfrm>
    </dsp:sp>
    <dsp:sp modelId="{291F733B-E617-4426-A28B-2327B59C1156}">
      <dsp:nvSpPr>
        <dsp:cNvPr id="0" name=""/>
        <dsp:cNvSpPr/>
      </dsp:nvSpPr>
      <dsp:spPr>
        <a:xfrm>
          <a:off x="2614981" y="487764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9525" cap="flat" cmpd="sng" algn="ctr">
          <a:solidFill>
            <a:schemeClr val="accent5">
              <a:hueOff val="-1684631"/>
              <a:satOff val="-7944"/>
              <a:lumOff val="196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74024" y="4920481"/>
        <a:ext cx="28878" cy="5775"/>
      </dsp:txXfrm>
    </dsp:sp>
    <dsp:sp modelId="{6180FE7E-B879-4484-89EA-B18898031433}">
      <dsp:nvSpPr>
        <dsp:cNvPr id="0" name=""/>
        <dsp:cNvSpPr/>
      </dsp:nvSpPr>
      <dsp:spPr>
        <a:xfrm>
          <a:off x="105624" y="4170022"/>
          <a:ext cx="2511156" cy="1506693"/>
        </a:xfrm>
        <a:prstGeom prst="rect">
          <a:avLst/>
        </a:prstGeom>
        <a:solidFill>
          <a:schemeClr val="accent5">
            <a:hueOff val="-1347705"/>
            <a:satOff val="-6355"/>
            <a:lumOff val="156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5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：可視化支持和發現主要</a:t>
          </a:r>
        </a:p>
      </dsp:txBody>
      <dsp:txXfrm>
        <a:off x="105624" y="4170022"/>
        <a:ext cx="2511156" cy="1506693"/>
      </dsp:txXfrm>
    </dsp:sp>
    <dsp:sp modelId="{EAA5DE16-DDEB-45D5-BE56-578B1281E264}">
      <dsp:nvSpPr>
        <dsp:cNvPr id="0" name=""/>
        <dsp:cNvSpPr/>
      </dsp:nvSpPr>
      <dsp:spPr>
        <a:xfrm>
          <a:off x="3194346" y="4170022"/>
          <a:ext cx="2511156" cy="1506693"/>
        </a:xfrm>
        <a:prstGeom prst="rect">
          <a:avLst/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6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：我根據分析提出的三大建議</a:t>
          </a:r>
        </a:p>
      </dsp:txBody>
      <dsp:txXfrm>
        <a:off x="3194346" y="4170022"/>
        <a:ext cx="2511156" cy="1506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06049-8A8E-4B22-B343-9ACF6FAC0E03}">
      <dsp:nvSpPr>
        <dsp:cNvPr id="0" name=""/>
        <dsp:cNvSpPr/>
      </dsp:nvSpPr>
      <dsp:spPr>
        <a:xfrm>
          <a:off x="768000" y="142664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D4E58-E507-44C8-94BF-C8CE9DD00668}">
      <dsp:nvSpPr>
        <dsp:cNvPr id="0" name=""/>
        <dsp:cNvSpPr/>
      </dsp:nvSpPr>
      <dsp:spPr>
        <a:xfrm>
          <a:off x="1236000" y="610664"/>
          <a:ext cx="1260000" cy="126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1E894-D8D8-40FE-9118-4EC989685A29}">
      <dsp:nvSpPr>
        <dsp:cNvPr id="0" name=""/>
        <dsp:cNvSpPr/>
      </dsp:nvSpPr>
      <dsp:spPr>
        <a:xfrm>
          <a:off x="66000" y="3022664"/>
          <a:ext cx="3600000" cy="29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A</a:t>
          </a:r>
          <a:r>
            <a:rPr 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：了解使用模式（分析流程）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- </a:t>
          </a:r>
          <a:r>
            <a:rPr 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行程持續時間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- </a:t>
          </a:r>
          <a:r>
            <a:rPr 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季節性趨勢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- </a:t>
          </a:r>
          <a:r>
            <a:rPr 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自行車偏好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- </a:t>
          </a:r>
          <a:r>
            <a:rPr 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每週趨勢</a:t>
          </a:r>
          <a:endParaRPr lang="zh-TW" altLang="en-US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66000" y="3022664"/>
        <a:ext cx="3600000" cy="2970000"/>
      </dsp:txXfrm>
    </dsp:sp>
    <dsp:sp modelId="{E25D46DA-3CCC-4690-B645-92B8158A50C4}">
      <dsp:nvSpPr>
        <dsp:cNvPr id="0" name=""/>
        <dsp:cNvSpPr/>
      </dsp:nvSpPr>
      <dsp:spPr>
        <a:xfrm>
          <a:off x="4998000" y="142664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17E7FA-8354-47B0-A95A-CF63A1D5B15B}">
      <dsp:nvSpPr>
        <dsp:cNvPr id="0" name=""/>
        <dsp:cNvSpPr/>
      </dsp:nvSpPr>
      <dsp:spPr>
        <a:xfrm>
          <a:off x="5466000" y="610664"/>
          <a:ext cx="1260000" cy="126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10D55-CDA9-4389-85FA-CC53D2C7561E}">
      <dsp:nvSpPr>
        <dsp:cNvPr id="0" name=""/>
        <dsp:cNvSpPr/>
      </dsp:nvSpPr>
      <dsp:spPr>
        <a:xfrm>
          <a:off x="4296000" y="3022664"/>
          <a:ext cx="3600000" cy="29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 dirty="0">
              <a:latin typeface="標楷體" panose="03000509000000000000" pitchFamily="65" charset="-120"/>
              <a:ea typeface="標楷體" panose="03000509000000000000" pitchFamily="65" charset="-120"/>
            </a:rPr>
            <a:t>B</a:t>
          </a:r>
          <a:r>
            <a:rPr lang="zh-TW" sz="2900" kern="1200" dirty="0">
              <a:latin typeface="標楷體" panose="03000509000000000000" pitchFamily="65" charset="-120"/>
              <a:ea typeface="標楷體" panose="03000509000000000000" pitchFamily="65" charset="-120"/>
            </a:rPr>
            <a:t>：針對性的行銷策略（行動過程）</a:t>
          </a:r>
        </a:p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標楷體" panose="03000509000000000000" pitchFamily="65" charset="-120"/>
              <a:ea typeface="標楷體" panose="03000509000000000000" pitchFamily="65" charset="-120"/>
            </a:rPr>
            <a:t>- </a:t>
          </a:r>
          <a:r>
            <a:rPr lang="zh-TW" sz="2900" kern="1200" dirty="0">
              <a:latin typeface="標楷體" panose="03000509000000000000" pitchFamily="65" charset="-120"/>
              <a:ea typeface="標楷體" panose="03000509000000000000" pitchFamily="65" charset="-120"/>
            </a:rPr>
            <a:t>促銷和折扣</a:t>
          </a:r>
        </a:p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標楷體" panose="03000509000000000000" pitchFamily="65" charset="-120"/>
              <a:ea typeface="標楷體" panose="03000509000000000000" pitchFamily="65" charset="-120"/>
            </a:rPr>
            <a:t>- </a:t>
          </a:r>
          <a:r>
            <a:rPr lang="zh-TW" sz="2900" kern="1200" dirty="0">
              <a:latin typeface="標楷體" panose="03000509000000000000" pitchFamily="65" charset="-120"/>
              <a:ea typeface="標楷體" panose="03000509000000000000" pitchFamily="65" charset="-120"/>
            </a:rPr>
            <a:t>強調成本節約</a:t>
          </a:r>
        </a:p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標楷體" panose="03000509000000000000" pitchFamily="65" charset="-120"/>
              <a:ea typeface="標楷體" panose="03000509000000000000" pitchFamily="65" charset="-120"/>
            </a:rPr>
            <a:t>- </a:t>
          </a:r>
          <a:r>
            <a:rPr lang="zh-TW" sz="2900" kern="1200" dirty="0">
              <a:latin typeface="標楷體" panose="03000509000000000000" pitchFamily="65" charset="-120"/>
              <a:ea typeface="標楷體" panose="03000509000000000000" pitchFamily="65" charset="-120"/>
            </a:rPr>
            <a:t>季節性行銷活動</a:t>
          </a:r>
          <a:endParaRPr lang="en-US" sz="29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296000" y="3022664"/>
        <a:ext cx="3600000" cy="2970000"/>
      </dsp:txXfrm>
    </dsp:sp>
    <dsp:sp modelId="{172B5539-CDB8-4AAF-88C5-F1BFC720604B}">
      <dsp:nvSpPr>
        <dsp:cNvPr id="0" name=""/>
        <dsp:cNvSpPr/>
      </dsp:nvSpPr>
      <dsp:spPr>
        <a:xfrm>
          <a:off x="9228000" y="142664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9B028-73EB-40FA-B027-CFCC17247217}">
      <dsp:nvSpPr>
        <dsp:cNvPr id="0" name=""/>
        <dsp:cNvSpPr/>
      </dsp:nvSpPr>
      <dsp:spPr>
        <a:xfrm>
          <a:off x="9696000" y="610664"/>
          <a:ext cx="1260000" cy="126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20FB1-E2D1-48FE-A645-D9EE27D1247E}">
      <dsp:nvSpPr>
        <dsp:cNvPr id="0" name=""/>
        <dsp:cNvSpPr/>
      </dsp:nvSpPr>
      <dsp:spPr>
        <a:xfrm>
          <a:off x="8526000" y="3022664"/>
          <a:ext cx="3600000" cy="29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 dirty="0">
              <a:latin typeface="標楷體" panose="03000509000000000000" pitchFamily="65" charset="-120"/>
              <a:ea typeface="標楷體" panose="03000509000000000000" pitchFamily="65" charset="-120"/>
            </a:rPr>
            <a:t>C</a:t>
          </a:r>
          <a:r>
            <a:rPr lang="zh-TW" sz="2900" kern="1200" dirty="0">
              <a:latin typeface="標楷體" panose="03000509000000000000" pitchFamily="65" charset="-120"/>
              <a:ea typeface="標楷體" panose="03000509000000000000" pitchFamily="65" charset="-120"/>
            </a:rPr>
            <a:t>：年度會員數量增加並取得成功</a:t>
          </a:r>
        </a:p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標楷體" panose="03000509000000000000" pitchFamily="65" charset="-120"/>
              <a:ea typeface="標楷體" panose="03000509000000000000" pitchFamily="65" charset="-120"/>
            </a:rPr>
            <a:t>- </a:t>
          </a:r>
          <a:r>
            <a:rPr lang="zh-TW" sz="2900" kern="1200" dirty="0">
              <a:latin typeface="標楷體" panose="03000509000000000000" pitchFamily="65" charset="-120"/>
              <a:ea typeface="標楷體" panose="03000509000000000000" pitchFamily="65" charset="-120"/>
            </a:rPr>
            <a:t>更高的獲利能力</a:t>
          </a:r>
        </a:p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標楷體" panose="03000509000000000000" pitchFamily="65" charset="-120"/>
              <a:ea typeface="標楷體" panose="03000509000000000000" pitchFamily="65" charset="-120"/>
            </a:rPr>
            <a:t>- </a:t>
          </a:r>
          <a:r>
            <a:rPr lang="zh-TW" sz="2900" kern="1200" dirty="0">
              <a:latin typeface="標楷體" panose="03000509000000000000" pitchFamily="65" charset="-120"/>
              <a:ea typeface="標楷體" panose="03000509000000000000" pitchFamily="65" charset="-120"/>
            </a:rPr>
            <a:t>增強客戶參與度</a:t>
          </a:r>
        </a:p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標楷體" panose="03000509000000000000" pitchFamily="65" charset="-120"/>
              <a:ea typeface="標楷體" panose="03000509000000000000" pitchFamily="65" charset="-120"/>
            </a:rPr>
            <a:t>- </a:t>
          </a:r>
          <a:r>
            <a:rPr lang="zh-TW" sz="2900" kern="1200" dirty="0">
              <a:latin typeface="標楷體" panose="03000509000000000000" pitchFamily="65" charset="-120"/>
              <a:ea typeface="標楷體" panose="03000509000000000000" pitchFamily="65" charset="-120"/>
            </a:rPr>
            <a:t>公司永續發展</a:t>
          </a:r>
          <a:endParaRPr lang="en-US" sz="29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8526000" y="3022664"/>
        <a:ext cx="3600000" cy="297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5AD11-EA77-4B9E-BB80-86C404D5CDFF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CD8A4-8F2D-4EF3-BAF0-DB264CE3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2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05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F96BE-B10A-F126-FC6E-5E3A75C45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1A39DB5-61FB-DF49-BFE8-60E44E08F1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E975B6-5BB8-4E63-7009-9EBE5005D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056FED-4876-611E-50C5-6F52F02DE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97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89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7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225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E49F5-B90A-D8BD-7B7B-81946315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EDA058-2149-6938-CDF1-DB892BFE9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D6C503-6804-D2B3-A719-E69C18E2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5752F9-77D6-0546-BF19-A2AC2416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E694FE-6F91-C4B7-B199-F222C646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60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23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34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34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68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46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3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55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31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58518-40FE-4391-8D67-8017A93E5007}" type="datetimeFigureOut">
              <a:rPr lang="zh-TW" altLang="en-US" smtClean="0"/>
              <a:t>2024/6/13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0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騎腳踏車">
            <a:extLst>
              <a:ext uri="{FF2B5EF4-FFF2-40B4-BE49-F238E27FC236}">
                <a16:creationId xmlns:a16="http://schemas.microsoft.com/office/drawing/2014/main" id="{F4994668-49EB-8FB7-5F22-FE44F8B2C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482C6B6-C416-4900-400E-5174CE38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2971800"/>
            <a:ext cx="5963060" cy="990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5600" kern="1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共享單車如何成功</a:t>
            </a:r>
            <a:endParaRPr lang="en-US" altLang="zh-TW" sz="56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77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C7F9147-E318-B127-3415-9DE91E1E0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3251"/>
            <a:ext cx="7630332" cy="5722749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18E00C-65AC-934F-3B14-6097CDC7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6420" y="1752600"/>
            <a:ext cx="6545580" cy="410706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628650" indent="-342900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經典自行車最受歡迎。</a:t>
            </a:r>
          </a:p>
          <a:p>
            <a:pPr marL="628650" indent="-342900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只有</a:t>
            </a:r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散客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使用無樁電動自行車，會員更喜歡經典自行車，而會員使用電動自行車數幾乎是散客使用數的兩倍。</a:t>
            </a:r>
            <a:endParaRPr lang="en-US" altLang="zh-TW" sz="3200" b="0" i="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C8EB1118-EAEC-A0D8-3086-8711AF34661D}"/>
              </a:ext>
            </a:extLst>
          </p:cNvPr>
          <p:cNvSpPr txBox="1">
            <a:spLocks/>
          </p:cNvSpPr>
          <p:nvPr/>
        </p:nvSpPr>
        <p:spPr>
          <a:xfrm>
            <a:off x="8676337" y="1245602"/>
            <a:ext cx="1754021" cy="768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059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137E4A-17A8-B536-E814-F7FB6B0E4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6AC3AC8-41B8-CCA5-6840-F318FE0C7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520"/>
            <a:ext cx="7437415" cy="5158740"/>
          </a:xfrm>
          <a:prstGeom prst="rect">
            <a:avLst/>
          </a:prstGeom>
        </p:spPr>
      </p:pic>
      <p:sp>
        <p:nvSpPr>
          <p:cNvPr id="14" name="文字版面配置區 2">
            <a:extLst>
              <a:ext uri="{FF2B5EF4-FFF2-40B4-BE49-F238E27FC236}">
                <a16:creationId xmlns:a16="http://schemas.microsoft.com/office/drawing/2014/main" id="{10329BD7-8254-DE9B-73DA-A39651D6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7419" y="1783080"/>
            <a:ext cx="6164581" cy="41071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騎乘時間：在週末，</a:t>
            </a:r>
            <a:r>
              <a:rPr lang="zh-TW" altLang="en-US" sz="3200" dirty="0">
                <a:solidFill>
                  <a:srgbClr val="1F1F1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臨時使用者</a:t>
            </a:r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的騎乘時長比工作日更長，這表示他們使用自行車進行休閒活動。相反，會員在一周內的騎行長度相對穩定，這可能表明其用於通勤。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9E3DD225-3625-6142-BB29-034C9BA3CD34}"/>
              </a:ext>
            </a:extLst>
          </p:cNvPr>
          <p:cNvSpPr txBox="1">
            <a:spLocks/>
          </p:cNvSpPr>
          <p:nvPr/>
        </p:nvSpPr>
        <p:spPr>
          <a:xfrm>
            <a:off x="8676337" y="1245602"/>
            <a:ext cx="1754021" cy="768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13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137E4A-17A8-B536-E814-F7FB6B0E4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D44B4FE-DB08-ED89-7DB5-ED42E5D2B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010"/>
            <a:ext cx="7702658" cy="4621595"/>
          </a:xfrm>
          <a:prstGeom prst="rect">
            <a:avLst/>
          </a:prstGeom>
        </p:spPr>
      </p:pic>
      <p:sp>
        <p:nvSpPr>
          <p:cNvPr id="14" name="文字版面配置區 2">
            <a:extLst>
              <a:ext uri="{FF2B5EF4-FFF2-40B4-BE49-F238E27FC236}">
                <a16:creationId xmlns:a16="http://schemas.microsoft.com/office/drawing/2014/main" id="{10329BD7-8254-DE9B-73DA-A39651D6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0"/>
            <a:ext cx="6096000" cy="618744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z="3200" dirty="0">
                <a:solidFill>
                  <a:srgbClr val="1F1F1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臨時使用者</a:t>
            </a:r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和會員的不同季節客流量趨勢。夏季（七月至九月）的乘車次數明顯增加。</a:t>
            </a:r>
          </a:p>
          <a:p>
            <a:endParaRPr lang="zh-TW" altLang="en-US" sz="3200" dirty="0">
              <a:solidFill>
                <a:srgbClr val="1F1F1F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會員乘車量：會員的乘車次數持續超過</a:t>
            </a:r>
            <a:r>
              <a:rPr lang="zh-TW" altLang="en-US" sz="3200" dirty="0">
                <a:solidFill>
                  <a:srgbClr val="1F1F1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臨時使用者</a:t>
            </a:r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年度比較：</a:t>
            </a:r>
            <a:r>
              <a:rPr lang="en-US" altLang="zh-TW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2023</a:t>
            </a:r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年，</a:t>
            </a:r>
            <a:r>
              <a:rPr lang="zh-TW" altLang="en-US" sz="3200" dirty="0">
                <a:solidFill>
                  <a:srgbClr val="1F1F1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臨時使用者</a:t>
            </a:r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的平均騎乘長度不到會員的一半。</a:t>
            </a:r>
            <a:endParaRPr lang="en-US" altLang="zh-TW" sz="3200" b="0" i="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199C76-729A-B86F-6F53-834ECA800D67}"/>
              </a:ext>
            </a:extLst>
          </p:cNvPr>
          <p:cNvSpPr txBox="1">
            <a:spLocks/>
          </p:cNvSpPr>
          <p:nvPr/>
        </p:nvSpPr>
        <p:spPr>
          <a:xfrm>
            <a:off x="4042344" y="459395"/>
            <a:ext cx="1754021" cy="768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441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C3A1C-D76F-3DDF-3408-F3C11174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847" y="0"/>
            <a:ext cx="1576306" cy="10046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分享</a:t>
            </a:r>
            <a:endParaRPr lang="en-US" altLang="zh-TW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1599DA-45A0-908F-5E2F-C8FABB191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"/>
            <a:ext cx="12070080" cy="6179819"/>
          </a:xfr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使用差異：</a:t>
            </a:r>
          </a:p>
          <a:p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1. 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出行頻率和持續時間：</a:t>
            </a: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 </a:t>
            </a:r>
            <a:r>
              <a:rPr lang="zh-TW" altLang="en-US" sz="3200" dirty="0">
                <a:solidFill>
                  <a:srgbClr val="1F1F1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臨時使用者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：騎乘次數較少但時間較長，尤其是在週末，顯示休閒用途。</a:t>
            </a: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會員：更頻繁、更短的行程，表示通勤或辦事，週末的行程更長。</a:t>
            </a:r>
          </a:p>
          <a:p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自行車類型偏好：</a:t>
            </a: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 </a:t>
            </a:r>
            <a:r>
              <a:rPr lang="zh-TW" altLang="en-US" sz="3200" dirty="0">
                <a:solidFill>
                  <a:srgbClr val="1F1F1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臨時使用者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：喜歡經典自行車，短途旅行時使用停泊自行車。</a:t>
            </a:r>
          </a:p>
          <a:p>
            <a:pPr marL="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會員：喜歡經典自行車和電動自行車，顯示通勤和休閒用途的結合。</a:t>
            </a:r>
          </a:p>
          <a:p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季節性：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兩組人在夏季騎乘最頻繁。</a:t>
            </a:r>
            <a:endParaRPr lang="en-US" altLang="zh-TW" sz="3200" dirty="0">
              <a:solidFill>
                <a:srgbClr val="1F1F1F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691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D4C8B-5EB7-EF54-F443-82B2F47C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137" y="-29276"/>
            <a:ext cx="1725090" cy="76079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行動</a:t>
            </a:r>
            <a:endParaRPr lang="en-US" altLang="zh-TW" sz="40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58F9E1-8594-1F66-A6EF-6AB3F563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31519"/>
            <a:ext cx="12192000" cy="539496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85750" indent="0">
              <a:buNone/>
            </a:pP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1. 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對於臨時使用者：</a:t>
            </a:r>
          </a:p>
          <a:p>
            <a:pPr marL="28575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提升經典自行車休閒的便利性和可負擔性。</a:t>
            </a:r>
          </a:p>
          <a:p>
            <a:pPr marL="28575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提供週末促銷或折扣。</a:t>
            </a:r>
          </a:p>
          <a:p>
            <a:pPr marL="28575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在熱門的觀光或休閒區域定位停放自行車的使用情況。</a:t>
            </a:r>
          </a:p>
          <a:p>
            <a:pPr marL="285750" indent="0">
              <a:buNone/>
            </a:pP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0">
              <a:buNone/>
            </a:pP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將臨時使用者轉為會員：</a:t>
            </a:r>
          </a:p>
          <a:p>
            <a:pPr marL="28575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強調會員資格比頻繁臨時使用節省的成本。</a:t>
            </a:r>
          </a:p>
          <a:p>
            <a:pPr marL="28575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展示經典自行車和電動自行車的多種用途的多功能性。   </a:t>
            </a:r>
          </a:p>
          <a:p>
            <a:pPr marL="285750" indent="0">
              <a:buNone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在夏季高峰期間集中行銷工作。</a:t>
            </a:r>
            <a:endParaRPr lang="en-US" altLang="zh-TW" sz="3200" dirty="0">
              <a:solidFill>
                <a:srgbClr val="1F1F1F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690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9BDB5-5A31-5FF4-1863-9D7827B2E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文字版面配置區 2">
            <a:extLst>
              <a:ext uri="{FF2B5EF4-FFF2-40B4-BE49-F238E27FC236}">
                <a16:creationId xmlns:a16="http://schemas.microsoft.com/office/drawing/2014/main" id="{FF703D66-E224-5084-9438-B18B667CD3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7100252"/>
              </p:ext>
            </p:extLst>
          </p:nvPr>
        </p:nvGraphicFramePr>
        <p:xfrm>
          <a:off x="0" y="0"/>
          <a:ext cx="12192000" cy="6135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995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AA61AA-2D0C-5E98-B424-D01A2A90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400" kern="1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介紹</a:t>
            </a:r>
            <a:endParaRPr lang="en-US" altLang="zh-TW" sz="44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449EE2-91CE-23F0-BFE6-98A003050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2422" y="227428"/>
            <a:ext cx="7744692" cy="5639972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zh-TW" altLang="en-US" sz="2400" b="1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關於公司</a:t>
            </a:r>
          </a:p>
          <a:p>
            <a:r>
              <a:rPr lang="zh-TW" altLang="en-US" sz="24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全市範圍內提供自行車共享服務，在千個站點擁有一萬多輛自行車。我們提供靈活的定價選項，包括單程日票和年度會員資格。</a:t>
            </a:r>
          </a:p>
          <a:p>
            <a:endParaRPr lang="zh-TW" altLang="en-US" sz="2400" b="1" kern="1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b="1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問題陳述</a:t>
            </a:r>
          </a:p>
          <a:p>
            <a:r>
              <a:rPr lang="zh-TW" altLang="en-US" sz="24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目標是增加年度會員的數量，因為他們的利潤更高。</a:t>
            </a:r>
          </a:p>
          <a:p>
            <a:endParaRPr lang="zh-TW" altLang="en-US" sz="2400" b="1" kern="1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b="1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建議的解決方案</a:t>
            </a:r>
          </a:p>
          <a:p>
            <a:r>
              <a:rPr lang="zh-TW" altLang="en-US" sz="24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策略是將現有的休閒騎士轉變為年度會員。休閒騎手已經熟悉我們的服務，這使他們成為會員的主要目標。</a:t>
            </a:r>
            <a:endParaRPr lang="zh-TW" altLang="zh-TW" sz="2400" kern="1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76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51B8BF-1309-B656-3A9B-A11432C4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3800" kern="12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產生成果報告</a:t>
            </a:r>
            <a:endParaRPr lang="en-US" altLang="zh-TW" sz="3800" kern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文字版面配置區 2">
            <a:extLst>
              <a:ext uri="{FF2B5EF4-FFF2-40B4-BE49-F238E27FC236}">
                <a16:creationId xmlns:a16="http://schemas.microsoft.com/office/drawing/2014/main" id="{4D3A5AD3-8C6C-5A40-0FCA-E2DBF6621E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6161416"/>
              </p:ext>
            </p:extLst>
          </p:nvPr>
        </p:nvGraphicFramePr>
        <p:xfrm>
          <a:off x="5542672" y="44254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B59C96DE-3695-9F01-DD66-357515297F9A}"/>
              </a:ext>
            </a:extLst>
          </p:cNvPr>
          <p:cNvSpPr txBox="1"/>
          <p:nvPr/>
        </p:nvSpPr>
        <p:spPr>
          <a:xfrm>
            <a:off x="838200" y="2558380"/>
            <a:ext cx="425767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產生包含可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交付成果的報告</a:t>
            </a:r>
          </a:p>
        </p:txBody>
      </p:sp>
    </p:spTree>
    <p:extLst>
      <p:ext uri="{BB962C8B-B14F-4D97-AF65-F5344CB8AC3E}">
        <p14:creationId xmlns:p14="http://schemas.microsoft.com/office/powerpoint/2010/main" val="234307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45ED9-A178-E507-6C42-BDD87EB7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98418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詢問</a:t>
            </a:r>
            <a:endParaRPr lang="en-US" altLang="zh-TW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D08B75-A79A-9392-B4DC-948590B01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確定業務任務</a:t>
            </a:r>
          </a:p>
          <a:p>
            <a:pPr marL="0" indent="0" algn="ctr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答：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尋找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散客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和會員使用自行車的不同方式。從這些洞察中，幫助團隊設計新的行銷策略，將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散客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轉化為會員。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62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4CA38-DE4C-1F0B-E3BA-C8A05A72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準備</a:t>
            </a:r>
            <a:endParaRPr lang="en-US" altLang="zh-TW" sz="5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B429AB-CB99-7F10-57B7-670F434CB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020" y="591344"/>
            <a:ext cx="6782780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資料來源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28650" indent="-342900"/>
            <a:r>
              <a:rPr lang="zh-TW" altLang="en-US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這些數據屬於公開數據，可用於探索不同客戶類型如何使用自行車。</a:t>
            </a:r>
            <a:endParaRPr lang="en-US" altLang="zh-TW" sz="2400" dirty="0">
              <a:solidFill>
                <a:srgbClr val="3C4043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28650" indent="-342900"/>
            <a:r>
              <a:rPr lang="zh-TW" altLang="en-US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資料只需清理，</a:t>
            </a:r>
            <a:r>
              <a:rPr lang="zh-TW" altLang="en-US" sz="2400" dirty="0">
                <a:solidFill>
                  <a:srgbClr val="3C404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文件皆標明出處</a:t>
            </a:r>
            <a:r>
              <a:rPr lang="zh-TW" altLang="en-US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。符合</a:t>
            </a:r>
            <a:r>
              <a:rPr lang="en-US" altLang="zh-TW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ROCCC</a:t>
            </a:r>
            <a:r>
              <a:rPr lang="zh-TW" altLang="en-US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規範。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56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4F2891-1EAA-D477-08B9-EF3624FD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處理</a:t>
            </a:r>
            <a:endParaRPr lang="en-US" altLang="zh-TW" sz="5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6C27D2-FFE1-00B2-8748-726EFBCE8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7741644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資料清理</a:t>
            </a:r>
          </a:p>
          <a:p>
            <a:pPr marL="514350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 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Jupyter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Notebook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中使用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Python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進行高效率的資料清理和操作。</a:t>
            </a:r>
          </a:p>
          <a:p>
            <a:pPr marL="514350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記錄每個步驟以確保可重複性和透明度。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5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9A3AB8-B1B4-F75C-046F-8D1E1CBA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AB7FED9-4F76-7902-C45E-2E8973906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513320" cy="611785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7D41F91-72F2-C4F7-9FA5-8266AFBC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6510" y="2244026"/>
            <a:ext cx="1097280" cy="4649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3995CD-A093-0D82-1DF9-BFA36B7A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42861" y="2941401"/>
            <a:ext cx="6349139" cy="21885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28650" indent="-342900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散客的平均騎乘時間比會員的平均騎乘時間少。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83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9A3AB8-B1B4-F75C-046F-8D1E1CBA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53FA5381-501E-0D6C-C7C9-A67C486D3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326"/>
            <a:ext cx="7313706" cy="511959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7D41F91-72F2-C4F7-9FA5-8266AFBC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836" y="1963007"/>
            <a:ext cx="1754021" cy="76807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3995CD-A093-0D82-1DF9-BFA36B7A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8440" y="2347042"/>
            <a:ext cx="5623560" cy="30492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28650" indent="-342900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夏季，散客和會員的旅行次數都達到了最高水準。</a:t>
            </a:r>
            <a:endParaRPr lang="en-US" altLang="zh-TW" sz="3200" b="0" i="0" dirty="0">
              <a:solidFill>
                <a:srgbClr val="3C4043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6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24E497E-92A2-7259-D038-FF5B8860F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8051"/>
            <a:ext cx="6151816" cy="4963578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18E00C-65AC-934F-3B14-6097CDC7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3829" y="2774238"/>
            <a:ext cx="4954436" cy="13301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628650" indent="-342900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大多數使用者都是會員。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32FCBA78-66F4-B487-6306-64ABBFC4375B}"/>
              </a:ext>
            </a:extLst>
          </p:cNvPr>
          <p:cNvSpPr txBox="1">
            <a:spLocks/>
          </p:cNvSpPr>
          <p:nvPr/>
        </p:nvSpPr>
        <p:spPr>
          <a:xfrm>
            <a:off x="8133897" y="1985529"/>
            <a:ext cx="1754021" cy="768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856388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429</TotalTime>
  <Words>691</Words>
  <Application>Microsoft Office PowerPoint</Application>
  <PresentationFormat>寬螢幕</PresentationFormat>
  <Paragraphs>82</Paragraphs>
  <Slides>15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標楷體</vt:lpstr>
      <vt:lpstr>Aptos</vt:lpstr>
      <vt:lpstr>Arial</vt:lpstr>
      <vt:lpstr>Gill Sans MT</vt:lpstr>
      <vt:lpstr>Times New Roman</vt:lpstr>
      <vt:lpstr>圖庫</vt:lpstr>
      <vt:lpstr>共享單車如何成功</vt:lpstr>
      <vt:lpstr>介紹</vt:lpstr>
      <vt:lpstr>產生成果報告</vt:lpstr>
      <vt:lpstr>詢問</vt:lpstr>
      <vt:lpstr>準備</vt:lpstr>
      <vt:lpstr>處理</vt:lpstr>
      <vt:lpstr>分析</vt:lpstr>
      <vt:lpstr>分析</vt:lpstr>
      <vt:lpstr>PowerPoint 簡報</vt:lpstr>
      <vt:lpstr>PowerPoint 簡報</vt:lpstr>
      <vt:lpstr>PowerPoint 簡報</vt:lpstr>
      <vt:lpstr>PowerPoint 簡報</vt:lpstr>
      <vt:lpstr>分享</vt:lpstr>
      <vt:lpstr>行動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a Bike-Share Navigate Speedy Success? </dc:title>
  <dc:creator>Ho</dc:creator>
  <cp:lastModifiedBy>祐昇 何</cp:lastModifiedBy>
  <cp:revision>61</cp:revision>
  <dcterms:created xsi:type="dcterms:W3CDTF">2024-02-15T06:09:52Z</dcterms:created>
  <dcterms:modified xsi:type="dcterms:W3CDTF">2024-06-13T07:54:17Z</dcterms:modified>
</cp:coreProperties>
</file>