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7"/>
  </p:notesMasterIdLst>
  <p:sldIdLst>
    <p:sldId id="256" r:id="rId2"/>
    <p:sldId id="258" r:id="rId3"/>
    <p:sldId id="260" r:id="rId4"/>
    <p:sldId id="259" r:id="rId5"/>
    <p:sldId id="261" r:id="rId6"/>
    <p:sldId id="262" r:id="rId7"/>
    <p:sldId id="269" r:id="rId8"/>
    <p:sldId id="272" r:id="rId9"/>
    <p:sldId id="263" r:id="rId10"/>
    <p:sldId id="273" r:id="rId11"/>
    <p:sldId id="268" r:id="rId12"/>
    <p:sldId id="274" r:id="rId13"/>
    <p:sldId id="264" r:id="rId14"/>
    <p:sldId id="26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889" autoAdjust="0"/>
    <p:restoredTop sz="96441" autoAdjust="0"/>
  </p:normalViewPr>
  <p:slideViewPr>
    <p:cSldViewPr snapToGrid="0">
      <p:cViewPr varScale="1">
        <p:scale>
          <a:sx n="130" d="100"/>
          <a:sy n="130" d="100"/>
        </p:scale>
        <p:origin x="6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69A14A-2525-4E4F-AB23-9C6DDB1382A4}">
      <dgm:prSet/>
      <dgm:spPr/>
      <dgm:t>
        <a:bodyPr/>
        <a:lstStyle/>
        <a:p>
          <a:pPr>
            <a:lnSpc>
              <a:spcPct val="100000"/>
            </a:lnSpc>
            <a:defRPr cap="all"/>
          </a:pPr>
          <a:r>
            <a:rPr lang="pt-BR" altLang="zh-TW" dirty="0"/>
            <a:t>A: Understanding Usage Patterns (Analyze Process)</a:t>
          </a:r>
          <a:endParaRPr lang="zh-TW" altLang="en-US" dirty="0"/>
        </a:p>
        <a:p>
          <a:pPr>
            <a:lnSpc>
              <a:spcPct val="100000"/>
            </a:lnSpc>
            <a:defRPr cap="all"/>
          </a:pPr>
          <a:r>
            <a:rPr lang="en-US" dirty="0"/>
            <a:t>Trip duration</a:t>
          </a:r>
          <a:endParaRPr lang="zh-TW" dirty="0"/>
        </a:p>
        <a:p>
          <a:pPr>
            <a:lnSpc>
              <a:spcPct val="100000"/>
            </a:lnSpc>
            <a:defRPr cap="all"/>
          </a:pPr>
          <a:r>
            <a:rPr lang="en-US" dirty="0"/>
            <a:t>- Seasonal trends</a:t>
          </a:r>
          <a:endParaRPr lang="zh-TW" dirty="0"/>
        </a:p>
        <a:p>
          <a:pPr>
            <a:lnSpc>
              <a:spcPct val="100000"/>
            </a:lnSpc>
            <a:defRPr cap="all"/>
          </a:pPr>
          <a:r>
            <a:rPr lang="en-US" dirty="0"/>
            <a:t>- Bike preferences</a:t>
          </a:r>
          <a:endParaRPr lang="zh-TW" dirty="0"/>
        </a:p>
        <a:p>
          <a:pPr>
            <a:lnSpc>
              <a:spcPct val="100000"/>
            </a:lnSpc>
            <a:defRPr cap="all"/>
          </a:pPr>
          <a:r>
            <a:rPr lang="en-US" dirty="0"/>
            <a:t>- Weekly trends</a:t>
          </a:r>
          <a:endParaRPr lang="zh-TW" altLang="en-US" dirty="0"/>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dgm:spPr/>
      <dgm:t>
        <a:bodyPr/>
        <a:lstStyle/>
        <a:p>
          <a:pPr>
            <a:lnSpc>
              <a:spcPct val="100000"/>
            </a:lnSpc>
            <a:defRPr cap="all"/>
          </a:pPr>
          <a:r>
            <a:rPr lang="en-US" altLang="zh-TW" dirty="0"/>
            <a:t>B: Targeted Marketing Strategies (Act Process)</a:t>
          </a:r>
          <a:endParaRPr lang="zh-TW" altLang="en-US" dirty="0"/>
        </a:p>
        <a:p>
          <a:pPr>
            <a:lnSpc>
              <a:spcPct val="100000"/>
            </a:lnSpc>
            <a:defRPr cap="all"/>
          </a:pPr>
          <a:r>
            <a:rPr lang="en-US" dirty="0"/>
            <a:t>- Promotions and discounts</a:t>
          </a:r>
          <a:endParaRPr lang="zh-TW" dirty="0"/>
        </a:p>
        <a:p>
          <a:pPr>
            <a:lnSpc>
              <a:spcPct val="100000"/>
            </a:lnSpc>
            <a:defRPr cap="all"/>
          </a:pPr>
          <a:r>
            <a:rPr lang="en-US" dirty="0"/>
            <a:t>- Highlighting cost savings</a:t>
          </a:r>
          <a:endParaRPr lang="zh-TW" dirty="0"/>
        </a:p>
        <a:p>
          <a:pPr>
            <a:lnSpc>
              <a:spcPct val="100000"/>
            </a:lnSpc>
            <a:defRPr cap="all"/>
          </a:pPr>
          <a:r>
            <a:rPr lang="en-US" dirty="0"/>
            <a:t>- Seasonal marketing campaigns</a:t>
          </a: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dgm:spPr/>
      <dgm:t>
        <a:bodyPr/>
        <a:lstStyle/>
        <a:p>
          <a:pPr>
            <a:lnSpc>
              <a:spcPct val="100000"/>
            </a:lnSpc>
            <a:defRPr cap="all"/>
          </a:pPr>
          <a:r>
            <a:rPr lang="en-US" altLang="zh-TW" dirty="0"/>
            <a:t>C: Increased Annual Memberships and Success</a:t>
          </a:r>
          <a:endParaRPr lang="zh-TW" altLang="en-US" dirty="0"/>
        </a:p>
        <a:p>
          <a:pPr>
            <a:lnSpc>
              <a:spcPct val="100000"/>
            </a:lnSpc>
            <a:defRPr cap="all"/>
          </a:pPr>
          <a:r>
            <a:rPr lang="en-US" dirty="0"/>
            <a:t>- Higher profitability</a:t>
          </a:r>
          <a:endParaRPr lang="zh-TW" dirty="0"/>
        </a:p>
        <a:p>
          <a:pPr>
            <a:lnSpc>
              <a:spcPct val="100000"/>
            </a:lnSpc>
            <a:defRPr cap="all"/>
          </a:pPr>
          <a:r>
            <a:rPr lang="en-US" dirty="0"/>
            <a:t>- Enhanced customer engagement</a:t>
          </a:r>
          <a:endParaRPr lang="zh-TW" dirty="0"/>
        </a:p>
        <a:p>
          <a:pPr>
            <a:lnSpc>
              <a:spcPct val="100000"/>
            </a:lnSpc>
            <a:defRPr cap="all"/>
          </a:pPr>
          <a:r>
            <a:rPr lang="en-US" dirty="0"/>
            <a:t>- Sustainable growth for the company</a:t>
          </a: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pPr/>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9525" cap="flat" cmpd="sng" algn="ctr">
          <a:solidFill>
            <a:schemeClr val="accent5">
              <a:hueOff val="-421158"/>
              <a:satOff val="-1986"/>
              <a:lumOff val="49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9525" cap="flat" cmpd="sng" algn="ctr">
          <a:solidFill>
            <a:schemeClr val="accent5">
              <a:hueOff val="-842315"/>
              <a:satOff val="-3972"/>
              <a:lumOff val="98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9525" cap="flat" cmpd="sng" algn="ctr">
          <a:solidFill>
            <a:schemeClr val="accent5">
              <a:hueOff val="-1263473"/>
              <a:satOff val="-5958"/>
              <a:lumOff val="147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9525" cap="flat" cmpd="sng" algn="ctr">
          <a:solidFill>
            <a:schemeClr val="accent5">
              <a:hueOff val="-1684631"/>
              <a:satOff val="-7944"/>
              <a:lumOff val="196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768000" y="1020164"/>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236000" y="1488164"/>
          <a:ext cx="1260000" cy="1260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1E894-D8D8-40FE-9118-4EC989685A29}">
      <dsp:nvSpPr>
        <dsp:cNvPr id="0" name=""/>
        <dsp:cNvSpPr/>
      </dsp:nvSpPr>
      <dsp:spPr>
        <a:xfrm>
          <a:off x="66000" y="3900164"/>
          <a:ext cx="36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pt-BR" altLang="zh-TW" sz="1100" kern="1200" dirty="0"/>
            <a:t>A: Understanding Usage Patterns (Analyze Process)</a:t>
          </a:r>
          <a:endParaRPr lang="zh-TW" altLang="en-US" sz="1100" kern="1200" dirty="0"/>
        </a:p>
        <a:p>
          <a:pPr marL="0" lvl="0" indent="0" algn="ctr" defTabSz="488950">
            <a:lnSpc>
              <a:spcPct val="100000"/>
            </a:lnSpc>
            <a:spcBef>
              <a:spcPct val="0"/>
            </a:spcBef>
            <a:spcAft>
              <a:spcPct val="35000"/>
            </a:spcAft>
            <a:buNone/>
            <a:defRPr cap="all"/>
          </a:pPr>
          <a:r>
            <a:rPr lang="en-US" sz="1100" kern="1200" dirty="0"/>
            <a:t>Trip duration</a:t>
          </a:r>
          <a:endParaRPr lang="zh-TW" sz="1100" kern="1200" dirty="0"/>
        </a:p>
        <a:p>
          <a:pPr marL="0" lvl="0" indent="0" algn="ctr" defTabSz="488950">
            <a:lnSpc>
              <a:spcPct val="100000"/>
            </a:lnSpc>
            <a:spcBef>
              <a:spcPct val="0"/>
            </a:spcBef>
            <a:spcAft>
              <a:spcPct val="35000"/>
            </a:spcAft>
            <a:buNone/>
            <a:defRPr cap="all"/>
          </a:pPr>
          <a:r>
            <a:rPr lang="en-US" sz="1100" kern="1200" dirty="0"/>
            <a:t>- Seasonal trends</a:t>
          </a:r>
          <a:endParaRPr lang="zh-TW" sz="1100" kern="1200" dirty="0"/>
        </a:p>
        <a:p>
          <a:pPr marL="0" lvl="0" indent="0" algn="ctr" defTabSz="488950">
            <a:lnSpc>
              <a:spcPct val="100000"/>
            </a:lnSpc>
            <a:spcBef>
              <a:spcPct val="0"/>
            </a:spcBef>
            <a:spcAft>
              <a:spcPct val="35000"/>
            </a:spcAft>
            <a:buNone/>
            <a:defRPr cap="all"/>
          </a:pPr>
          <a:r>
            <a:rPr lang="en-US" sz="1100" kern="1200" dirty="0"/>
            <a:t>- Bike preferences</a:t>
          </a:r>
          <a:endParaRPr lang="zh-TW" sz="1100" kern="1200" dirty="0"/>
        </a:p>
        <a:p>
          <a:pPr marL="0" lvl="0" indent="0" algn="ctr" defTabSz="488950">
            <a:lnSpc>
              <a:spcPct val="100000"/>
            </a:lnSpc>
            <a:spcBef>
              <a:spcPct val="0"/>
            </a:spcBef>
            <a:spcAft>
              <a:spcPct val="35000"/>
            </a:spcAft>
            <a:buNone/>
            <a:defRPr cap="all"/>
          </a:pPr>
          <a:r>
            <a:rPr lang="en-US" sz="1100" kern="1200" dirty="0"/>
            <a:t>- Weekly trends</a:t>
          </a:r>
          <a:endParaRPr lang="zh-TW" altLang="en-US" sz="1100" kern="1200" dirty="0"/>
        </a:p>
      </dsp:txBody>
      <dsp:txXfrm>
        <a:off x="66000" y="3900164"/>
        <a:ext cx="3600000" cy="1215000"/>
      </dsp:txXfrm>
    </dsp:sp>
    <dsp:sp modelId="{E25D46DA-3CCC-4690-B645-92B8158A50C4}">
      <dsp:nvSpPr>
        <dsp:cNvPr id="0" name=""/>
        <dsp:cNvSpPr/>
      </dsp:nvSpPr>
      <dsp:spPr>
        <a:xfrm>
          <a:off x="4998000" y="1020164"/>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5466000" y="1488164"/>
          <a:ext cx="1260000" cy="1260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4296000" y="3900164"/>
          <a:ext cx="36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altLang="zh-TW" sz="1100" kern="1200" dirty="0"/>
            <a:t>B: Targeted Marketing Strategies (Act Process)</a:t>
          </a:r>
          <a:endParaRPr lang="zh-TW" altLang="en-US" sz="1100" kern="1200" dirty="0"/>
        </a:p>
        <a:p>
          <a:pPr marL="0" lvl="0" indent="0" algn="ctr" defTabSz="488950">
            <a:lnSpc>
              <a:spcPct val="100000"/>
            </a:lnSpc>
            <a:spcBef>
              <a:spcPct val="0"/>
            </a:spcBef>
            <a:spcAft>
              <a:spcPct val="35000"/>
            </a:spcAft>
            <a:buNone/>
            <a:defRPr cap="all"/>
          </a:pPr>
          <a:r>
            <a:rPr lang="en-US" sz="1100" kern="1200" dirty="0"/>
            <a:t>- Promotions and discounts</a:t>
          </a:r>
          <a:endParaRPr lang="zh-TW" sz="1100" kern="1200" dirty="0"/>
        </a:p>
        <a:p>
          <a:pPr marL="0" lvl="0" indent="0" algn="ctr" defTabSz="488950">
            <a:lnSpc>
              <a:spcPct val="100000"/>
            </a:lnSpc>
            <a:spcBef>
              <a:spcPct val="0"/>
            </a:spcBef>
            <a:spcAft>
              <a:spcPct val="35000"/>
            </a:spcAft>
            <a:buNone/>
            <a:defRPr cap="all"/>
          </a:pPr>
          <a:r>
            <a:rPr lang="en-US" sz="1100" kern="1200" dirty="0"/>
            <a:t>- Highlighting cost savings</a:t>
          </a:r>
          <a:endParaRPr lang="zh-TW" sz="1100" kern="1200" dirty="0"/>
        </a:p>
        <a:p>
          <a:pPr marL="0" lvl="0" indent="0" algn="ctr" defTabSz="488950">
            <a:lnSpc>
              <a:spcPct val="100000"/>
            </a:lnSpc>
            <a:spcBef>
              <a:spcPct val="0"/>
            </a:spcBef>
            <a:spcAft>
              <a:spcPct val="35000"/>
            </a:spcAft>
            <a:buNone/>
            <a:defRPr cap="all"/>
          </a:pPr>
          <a:r>
            <a:rPr lang="en-US" sz="1100" kern="1200" dirty="0"/>
            <a:t>- Seasonal marketing campaigns</a:t>
          </a:r>
        </a:p>
      </dsp:txBody>
      <dsp:txXfrm>
        <a:off x="4296000" y="3900164"/>
        <a:ext cx="3600000" cy="1215000"/>
      </dsp:txXfrm>
    </dsp:sp>
    <dsp:sp modelId="{172B5539-CDB8-4AAF-88C5-F1BFC720604B}">
      <dsp:nvSpPr>
        <dsp:cNvPr id="0" name=""/>
        <dsp:cNvSpPr/>
      </dsp:nvSpPr>
      <dsp:spPr>
        <a:xfrm>
          <a:off x="9228000" y="1020164"/>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9696000" y="1488164"/>
          <a:ext cx="1260000" cy="126000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8526000" y="3900164"/>
          <a:ext cx="36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altLang="zh-TW" sz="1100" kern="1200" dirty="0"/>
            <a:t>C: Increased Annual Memberships and Success</a:t>
          </a:r>
          <a:endParaRPr lang="zh-TW" altLang="en-US" sz="1100" kern="1200" dirty="0"/>
        </a:p>
        <a:p>
          <a:pPr marL="0" lvl="0" indent="0" algn="ctr" defTabSz="488950">
            <a:lnSpc>
              <a:spcPct val="100000"/>
            </a:lnSpc>
            <a:spcBef>
              <a:spcPct val="0"/>
            </a:spcBef>
            <a:spcAft>
              <a:spcPct val="35000"/>
            </a:spcAft>
            <a:buNone/>
            <a:defRPr cap="all"/>
          </a:pPr>
          <a:r>
            <a:rPr lang="en-US" sz="1100" kern="1200" dirty="0"/>
            <a:t>- Higher profitability</a:t>
          </a:r>
          <a:endParaRPr lang="zh-TW" sz="1100" kern="1200" dirty="0"/>
        </a:p>
        <a:p>
          <a:pPr marL="0" lvl="0" indent="0" algn="ctr" defTabSz="488950">
            <a:lnSpc>
              <a:spcPct val="100000"/>
            </a:lnSpc>
            <a:spcBef>
              <a:spcPct val="0"/>
            </a:spcBef>
            <a:spcAft>
              <a:spcPct val="35000"/>
            </a:spcAft>
            <a:buNone/>
            <a:defRPr cap="all"/>
          </a:pPr>
          <a:r>
            <a:rPr lang="en-US" sz="1100" kern="1200" dirty="0"/>
            <a:t>- Enhanced customer engagement</a:t>
          </a:r>
          <a:endParaRPr lang="zh-TW" sz="1100" kern="1200" dirty="0"/>
        </a:p>
        <a:p>
          <a:pPr marL="0" lvl="0" indent="0" algn="ctr" defTabSz="488950">
            <a:lnSpc>
              <a:spcPct val="100000"/>
            </a:lnSpc>
            <a:spcBef>
              <a:spcPct val="0"/>
            </a:spcBef>
            <a:spcAft>
              <a:spcPct val="35000"/>
            </a:spcAft>
            <a:buNone/>
            <a:defRPr cap="all"/>
          </a:pPr>
          <a:r>
            <a:rPr lang="en-US" sz="1100" kern="1200" dirty="0"/>
            <a:t>- Sustainable growth for the company</a:t>
          </a:r>
        </a:p>
      </dsp:txBody>
      <dsp:txXfrm>
        <a:off x="8526000" y="3900164"/>
        <a:ext cx="3600000" cy="1215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5AD11-EA77-4B9E-BB80-86C404D5CDFF}" type="datetimeFigureOut">
              <a:rPr lang="zh-TW" altLang="en-US" smtClean="0"/>
              <a:t>2024/6/13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CD8A4-8F2D-4EF3-BAF0-DB264CE395B6}" type="slidenum">
              <a:rPr lang="zh-TW" altLang="en-US" smtClean="0"/>
              <a:t>‹#›</a:t>
            </a:fld>
            <a:endParaRPr lang="zh-TW" altLang="en-US"/>
          </a:p>
        </p:txBody>
      </p:sp>
    </p:spTree>
    <p:extLst>
      <p:ext uri="{BB962C8B-B14F-4D97-AF65-F5344CB8AC3E}">
        <p14:creationId xmlns:p14="http://schemas.microsoft.com/office/powerpoint/2010/main" val="326227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14</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15</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TW" altLang="en-US"/>
              <a:t>按一下以編輯母片標題樣式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a:xfrm>
            <a:off x="2416500" y="329307"/>
            <a:ext cx="4973915" cy="309201"/>
          </a:xfrm>
        </p:spPr>
        <p:txBody>
          <a:bodyPr/>
          <a:lstStyle/>
          <a:p>
            <a:endParaRPr lang="zh-TW" altLang="en-US"/>
          </a:p>
        </p:txBody>
      </p:sp>
      <p:sp>
        <p:nvSpPr>
          <p:cNvPr id="6" name="Slide Number Placeholder 5"/>
          <p:cNvSpPr>
            <a:spLocks noGrp="1"/>
          </p:cNvSpPr>
          <p:nvPr>
            <p:ph type="sldNum" sz="quarter" idx="12"/>
          </p:nvPr>
        </p:nvSpPr>
        <p:spPr>
          <a:xfrm>
            <a:off x="1437664" y="798973"/>
            <a:ext cx="811019" cy="503578"/>
          </a:xfrm>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0825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968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4122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3117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5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376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581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47191" y="2824269"/>
            <a:ext cx="4645152" cy="26444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412362" y="2821491"/>
            <a:ext cx="4645152" cy="263737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5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42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326318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432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6D58518-40FE-4391-8D67-8017A93E5007}" type="datetimeFigureOut">
              <a:rPr lang="zh-TW" altLang="en-US" smtClean="0"/>
              <a:t>2024/6/13</a:t>
            </a:fld>
            <a:endParaRPr lang="zh-TW" altLang="en-US"/>
          </a:p>
        </p:txBody>
      </p:sp>
      <p:sp>
        <p:nvSpPr>
          <p:cNvPr id="6" name="Footer Placeholder 5"/>
          <p:cNvSpPr>
            <a:spLocks noGrp="1"/>
          </p:cNvSpPr>
          <p:nvPr>
            <p:ph type="ftr" sz="quarter" idx="11"/>
          </p:nvPr>
        </p:nvSpPr>
        <p:spPr>
          <a:xfrm>
            <a:off x="1447382" y="318640"/>
            <a:ext cx="5541004" cy="320931"/>
          </a:xfrm>
        </p:spPr>
        <p:txBody>
          <a:bodyPr/>
          <a:lstStyle/>
          <a:p>
            <a:endParaRPr lang="zh-TW" altLang="en-US"/>
          </a:p>
        </p:txBody>
      </p:sp>
      <p:sp>
        <p:nvSpPr>
          <p:cNvPr id="7" name="Slide Number Placeholder 6"/>
          <p:cNvSpPr>
            <a:spLocks noGrp="1"/>
          </p:cNvSpPr>
          <p:nvPr>
            <p:ph type="sldNum" sz="quarter" idx="12"/>
          </p:nvPr>
        </p:nvSpPr>
        <p:spPr/>
        <p:txBody>
          <a:bodyPr/>
          <a:lstStyle/>
          <a:p>
            <a:fld id="{6CD2E380-2FE2-4EE3-AD50-163CCAD11071}" type="slidenum">
              <a:rPr lang="zh-TW" altLang="en-US" smtClean="0"/>
              <a:t>‹#›</a:t>
            </a:fld>
            <a:endParaRPr lang="zh-TW"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5424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6D58518-40FE-4391-8D67-8017A93E5007}" type="datetimeFigureOut">
              <a:rPr lang="zh-TW" altLang="en-US" smtClean="0"/>
              <a:t>2024/6/13</a:t>
            </a:fld>
            <a:endParaRPr lang="zh-TW"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D2E380-2FE2-4EE3-AD50-163CCAD11071}" type="slidenum">
              <a:rPr lang="zh-TW" altLang="en-US" smtClean="0"/>
              <a:t>‹#›</a:t>
            </a:fld>
            <a:endParaRPr lang="zh-TW"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113043"/>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raphic 6" descr="騎腳踏車">
            <a:extLst>
              <a:ext uri="{FF2B5EF4-FFF2-40B4-BE49-F238E27FC236}">
                <a16:creationId xmlns:a16="http://schemas.microsoft.com/office/drawing/2014/main" id="{F4994668-49EB-8FB7-5F22-FE44F8B2C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5649349" cy="3199862"/>
          </a:xfrm>
        </p:spPr>
        <p:txBody>
          <a:bodyPr vert="horz" lIns="91440" tIns="45720" rIns="91440" bIns="45720" rtlCol="0" anchor="b">
            <a:normAutofit fontScale="90000"/>
          </a:bodyPr>
          <a:lstStyle/>
          <a:p>
            <a:r>
              <a:rPr lang="en-US" altLang="zh-TW" sz="5600" kern="1200" dirty="0">
                <a:latin typeface="Times New Roman" panose="02020603050405020304" pitchFamily="18" charset="0"/>
                <a:cs typeface="Times New Roman" panose="02020603050405020304" pitchFamily="18" charset="0"/>
              </a:rPr>
              <a:t>How Does a Bike-Share Navigate Speedy Success? </a:t>
            </a: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8489659" y="931178"/>
            <a:ext cx="2206304" cy="68789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6878970" y="1065402"/>
            <a:ext cx="5150842" cy="4422956"/>
          </a:xfrm>
        </p:spPr>
        <p:txBody>
          <a:bodyPr vert="horz" lIns="91440" tIns="45720" rIns="91440" bIns="45720" rtlCol="0" anchor="ctr">
            <a:noAutofit/>
          </a:bodyPr>
          <a:lstStyle/>
          <a:p>
            <a:pPr marL="514350"/>
            <a:r>
              <a:rPr lang="en-US" altLang="zh-TW" sz="2200" b="0" i="0" dirty="0">
                <a:effectLst/>
                <a:latin typeface="Times New Roman" panose="02020603050405020304" pitchFamily="18" charset="0"/>
                <a:cs typeface="Times New Roman" panose="02020603050405020304" pitchFamily="18" charset="0"/>
              </a:rPr>
              <a:t>Classic bikes are the most popular kind.</a:t>
            </a:r>
          </a:p>
          <a:p>
            <a:pPr marL="514350"/>
            <a:r>
              <a:rPr lang="en-US" altLang="zh-TW" sz="2200" b="0" i="0" dirty="0">
                <a:effectLst/>
                <a:latin typeface="Times New Roman" panose="02020603050405020304" pitchFamily="18" charset="0"/>
                <a:cs typeface="Times New Roman" panose="02020603050405020304" pitchFamily="18" charset="0"/>
              </a:rPr>
              <a:t>Only casual users use docked bikes, membership users prefer classic bikes, While the number of e-bikes used by members is almost double the number used by casual visitors.</a:t>
            </a:r>
          </a:p>
        </p:txBody>
      </p:sp>
      <p:pic>
        <p:nvPicPr>
          <p:cNvPr id="7" name="圖片 6">
            <a:extLst>
              <a:ext uri="{FF2B5EF4-FFF2-40B4-BE49-F238E27FC236}">
                <a16:creationId xmlns:a16="http://schemas.microsoft.com/office/drawing/2014/main" id="{454661CB-BE3B-4C8D-DBA6-9A4A476A2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204"/>
            <a:ext cx="6878972" cy="4729154"/>
          </a:xfrm>
          <a:prstGeom prst="rect">
            <a:avLst/>
          </a:prstGeom>
        </p:spPr>
      </p:pic>
    </p:spTree>
    <p:extLst>
      <p:ext uri="{BB962C8B-B14F-4D97-AF65-F5344CB8AC3E}">
        <p14:creationId xmlns:p14="http://schemas.microsoft.com/office/powerpoint/2010/main" val="3554940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647882-B40A-0087-E356-20C0C4636AAA}"/>
              </a:ext>
            </a:extLst>
          </p:cNvPr>
          <p:cNvSpPr>
            <a:spLocks noGrp="1"/>
          </p:cNvSpPr>
          <p:nvPr>
            <p:ph type="title"/>
          </p:nvPr>
        </p:nvSpPr>
        <p:spPr>
          <a:xfrm>
            <a:off x="8238320" y="978922"/>
            <a:ext cx="2246470" cy="62588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6531110" y="1409351"/>
            <a:ext cx="5660890" cy="4124570"/>
          </a:xfrm>
        </p:spPr>
        <p:txBody>
          <a:bodyPr vert="horz" lIns="91440" tIns="45720" rIns="91440" bIns="45720" rtlCol="0" anchor="ctr">
            <a:normAutofit/>
          </a:bodyPr>
          <a:lstStyle/>
          <a:p>
            <a:r>
              <a:rPr lang="en-US" altLang="zh-TW" sz="2200" b="0" i="0" dirty="0">
                <a:effectLst/>
                <a:latin typeface="Times New Roman" panose="02020603050405020304" pitchFamily="18" charset="0"/>
                <a:cs typeface="Times New Roman" panose="02020603050405020304" pitchFamily="18" charset="0"/>
              </a:rPr>
              <a:t>Ride Duration: On weekends, casual riders have longer ride durations compared to weekdays, suggesting they use bikes for leisure activities. Conversely, members have relatively consistent ride lengths throughout the week, likely indicating usage for commuting.</a:t>
            </a:r>
          </a:p>
        </p:txBody>
      </p:sp>
      <p:pic>
        <p:nvPicPr>
          <p:cNvPr id="4" name="圖片 3">
            <a:extLst>
              <a:ext uri="{FF2B5EF4-FFF2-40B4-BE49-F238E27FC236}">
                <a16:creationId xmlns:a16="http://schemas.microsoft.com/office/drawing/2014/main" id="{6DECD4CB-C6BE-8847-A0A2-FA9481FF3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922"/>
            <a:ext cx="6531110" cy="4571777"/>
          </a:xfrm>
          <a:prstGeom prst="rect">
            <a:avLst/>
          </a:prstGeom>
        </p:spPr>
      </p:pic>
    </p:spTree>
    <p:extLst>
      <p:ext uri="{BB962C8B-B14F-4D97-AF65-F5344CB8AC3E}">
        <p14:creationId xmlns:p14="http://schemas.microsoft.com/office/powerpoint/2010/main" val="375813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F99B1F6F-BF70-0934-E25A-51F7DDBF9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8" y="874663"/>
            <a:ext cx="5679975" cy="4571777"/>
          </a:xfrm>
          <a:prstGeom prst="rect">
            <a:avLst/>
          </a:prstGeom>
        </p:spPr>
      </p:pic>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5456903" y="1"/>
            <a:ext cx="6718320" cy="6120580"/>
          </a:xfrm>
        </p:spPr>
        <p:txBody>
          <a:bodyPr vert="horz" lIns="91440" tIns="45720" rIns="91440" bIns="45720" rtlCol="0" anchor="ctr">
            <a:normAutofit/>
          </a:bodyPr>
          <a:lstStyle/>
          <a:p>
            <a:r>
              <a:rPr lang="en-US" altLang="zh-TW" sz="2200" dirty="0">
                <a:latin typeface="Times New Roman" panose="02020603050405020304" pitchFamily="18" charset="0"/>
                <a:cs typeface="Times New Roman" panose="02020603050405020304" pitchFamily="18" charset="0"/>
              </a:rPr>
              <a:t>D</a:t>
            </a:r>
            <a:r>
              <a:rPr lang="en-US" altLang="zh-TW" sz="2200" b="0" i="0" dirty="0">
                <a:effectLst/>
                <a:latin typeface="Times New Roman" panose="02020603050405020304" pitchFamily="18" charset="0"/>
                <a:cs typeface="Times New Roman" panose="02020603050405020304" pitchFamily="18" charset="0"/>
              </a:rPr>
              <a:t>istinct seasonal trends in ridership for both casual and member riders. There is a noticeable increase in the number of rides during the summer months (July to September).</a:t>
            </a:r>
          </a:p>
          <a:p>
            <a:endParaRPr lang="en-US" altLang="zh-TW" sz="2200" b="0" i="0" dirty="0">
              <a:effectLst/>
              <a:latin typeface="Times New Roman" panose="02020603050405020304" pitchFamily="18" charset="0"/>
              <a:cs typeface="Times New Roman" panose="02020603050405020304" pitchFamily="18" charset="0"/>
            </a:endParaRPr>
          </a:p>
          <a:p>
            <a:r>
              <a:rPr lang="en-US" altLang="zh-TW" sz="2200" b="0" i="0" dirty="0">
                <a:effectLst/>
                <a:latin typeface="Times New Roman" panose="02020603050405020304" pitchFamily="18" charset="0"/>
                <a:cs typeface="Times New Roman" panose="02020603050405020304" pitchFamily="18" charset="0"/>
              </a:rPr>
              <a:t>Member Ridership: Members consistently surpass casual riders in terms of the number of rides.</a:t>
            </a:r>
          </a:p>
          <a:p>
            <a:r>
              <a:rPr lang="en-US" altLang="zh-TW" sz="2200" b="0" i="0" dirty="0">
                <a:effectLst/>
                <a:latin typeface="Times New Roman" panose="02020603050405020304" pitchFamily="18" charset="0"/>
                <a:cs typeface="Times New Roman" panose="02020603050405020304" pitchFamily="18" charset="0"/>
              </a:rPr>
              <a:t>Annual Comparison: In 2023, the average ride length for casual riders was less than half that of members.</a:t>
            </a:r>
          </a:p>
        </p:txBody>
      </p:sp>
      <p:sp>
        <p:nvSpPr>
          <p:cNvPr id="7" name="標題 1">
            <a:extLst>
              <a:ext uri="{FF2B5EF4-FFF2-40B4-BE49-F238E27FC236}">
                <a16:creationId xmlns:a16="http://schemas.microsoft.com/office/drawing/2014/main" id="{DCC6F5F7-955C-8BAA-1641-D9B266AC0660}"/>
              </a:ext>
            </a:extLst>
          </p:cNvPr>
          <p:cNvSpPr>
            <a:spLocks noGrp="1"/>
          </p:cNvSpPr>
          <p:nvPr>
            <p:ph type="title"/>
          </p:nvPr>
        </p:nvSpPr>
        <p:spPr>
          <a:xfrm>
            <a:off x="7921230" y="111531"/>
            <a:ext cx="2246470" cy="62588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407655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5342205" y="0"/>
            <a:ext cx="1507589" cy="844063"/>
          </a:xfrm>
        </p:spPr>
        <p:txBody>
          <a:bodyPr vert="horz" lIns="91440" tIns="45720" rIns="91440" bIns="45720" rtlCol="0" anchor="ctr">
            <a:normAutofit fontScale="90000"/>
          </a:bodyPr>
          <a:lstStyle/>
          <a:p>
            <a:r>
              <a:rPr lang="en-US" altLang="zh-TW" kern="1200" dirty="0">
                <a:latin typeface="Times New Roman" panose="02020603050405020304" pitchFamily="18" charset="0"/>
                <a:cs typeface="Times New Roman" panose="02020603050405020304" pitchFamily="18" charset="0"/>
              </a:rPr>
              <a:t>Share</a:t>
            </a:r>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0" y="1"/>
            <a:ext cx="12191998" cy="6133514"/>
          </a:xfrm>
        </p:spPr>
        <p:txBody>
          <a:bodyPr vert="horz" lIns="91440" tIns="45720" rIns="91440" bIns="45720" rtlCol="0" anchor="ctr">
            <a:normAutofit fontScale="92500" lnSpcReduction="10000"/>
          </a:bodyPr>
          <a:lstStyle/>
          <a:p>
            <a:pPr marL="514350"/>
            <a:r>
              <a:rPr lang="en-US" altLang="zh-TW" sz="2600" b="1" dirty="0">
                <a:latin typeface="Times New Roman" panose="02020603050405020304" pitchFamily="18" charset="0"/>
                <a:cs typeface="Times New Roman" panose="02020603050405020304" pitchFamily="18" charset="0"/>
              </a:rPr>
              <a:t>Usage Differences:</a:t>
            </a:r>
          </a:p>
          <a:p>
            <a:pPr marL="514350"/>
            <a:r>
              <a:rPr lang="en-US" altLang="zh-TW" sz="2600" b="1" dirty="0">
                <a:latin typeface="Times New Roman" panose="02020603050405020304" pitchFamily="18" charset="0"/>
                <a:cs typeface="Times New Roman" panose="02020603050405020304" pitchFamily="18" charset="0"/>
              </a:rPr>
              <a:t>1. Trip Frequency and Duration:</a:t>
            </a:r>
          </a:p>
          <a:p>
            <a:pPr marL="285750" indent="0">
              <a:buNone/>
            </a:pPr>
            <a:r>
              <a:rPr lang="en-US" altLang="zh-TW" sz="2600" dirty="0">
                <a:latin typeface="Times New Roman" panose="02020603050405020304" pitchFamily="18" charset="0"/>
                <a:cs typeface="Times New Roman" panose="02020603050405020304" pitchFamily="18" charset="0"/>
              </a:rPr>
              <a:t>   - Casual Riders: Fewer but longer rides, especially on weekends, indicating leisure use.</a:t>
            </a:r>
          </a:p>
          <a:p>
            <a:pPr marL="285750" indent="0">
              <a:buNone/>
            </a:pPr>
            <a:r>
              <a:rPr lang="en-US" altLang="zh-TW" sz="2600" dirty="0">
                <a:latin typeface="Times New Roman" panose="02020603050405020304" pitchFamily="18" charset="0"/>
                <a:cs typeface="Times New Roman" panose="02020603050405020304" pitchFamily="18" charset="0"/>
              </a:rPr>
              <a:t>   - Annual Members: More frequent, shorter rides, indicating commuting or errands, with longer rides on weekends.</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latin typeface="Times New Roman" panose="02020603050405020304" pitchFamily="18" charset="0"/>
                <a:cs typeface="Times New Roman" panose="02020603050405020304" pitchFamily="18" charset="0"/>
              </a:rPr>
              <a:t>2. Bike Type Preference:</a:t>
            </a:r>
          </a:p>
          <a:p>
            <a:pPr marL="285750" indent="0">
              <a:buNone/>
            </a:pPr>
            <a:r>
              <a:rPr lang="en-US" altLang="zh-TW" sz="2600" dirty="0">
                <a:latin typeface="Times New Roman" panose="02020603050405020304" pitchFamily="18" charset="0"/>
                <a:cs typeface="Times New Roman" panose="02020603050405020304" pitchFamily="18" charset="0"/>
              </a:rPr>
              <a:t>   - Casual Riders: Prefer classic bikes, use docked bikes for short trips.</a:t>
            </a:r>
          </a:p>
          <a:p>
            <a:pPr marL="285750" indent="0">
              <a:buNone/>
            </a:pPr>
            <a:r>
              <a:rPr lang="en-US" altLang="zh-TW" sz="2600" dirty="0">
                <a:latin typeface="Times New Roman" panose="02020603050405020304" pitchFamily="18" charset="0"/>
                <a:cs typeface="Times New Roman" panose="02020603050405020304" pitchFamily="18" charset="0"/>
              </a:rPr>
              <a:t>   - Annual Members: Prefer both classic and electric bikes, indicating a mix of commuting and leisure use.</a:t>
            </a:r>
          </a:p>
          <a:p>
            <a:pPr marL="514350"/>
            <a:endParaRPr lang="en-US" altLang="zh-TW" sz="2600" dirty="0">
              <a:latin typeface="Times New Roman" panose="02020603050405020304" pitchFamily="18" charset="0"/>
              <a:cs typeface="Times New Roman" panose="02020603050405020304" pitchFamily="18" charset="0"/>
            </a:endParaRPr>
          </a:p>
          <a:p>
            <a:pPr marL="514350"/>
            <a:r>
              <a:rPr lang="en-US" altLang="zh-TW" sz="2600" b="1" dirty="0">
                <a:latin typeface="Times New Roman" panose="02020603050405020304" pitchFamily="18" charset="0"/>
                <a:cs typeface="Times New Roman" panose="02020603050405020304" pitchFamily="18" charset="0"/>
              </a:rPr>
              <a:t>3. Seasonality: </a:t>
            </a:r>
            <a:r>
              <a:rPr lang="en-US" altLang="zh-TW" sz="2600" dirty="0">
                <a:latin typeface="Times New Roman" panose="02020603050405020304" pitchFamily="18" charset="0"/>
                <a:cs typeface="Times New Roman" panose="02020603050405020304" pitchFamily="18" charset="0"/>
              </a:rPr>
              <a:t>Both groups ride most frequently during summer months.</a:t>
            </a:r>
            <a:endParaRPr lang="en-US" altLang="zh-TW"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69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5740993" y="0"/>
            <a:ext cx="1019502" cy="675228"/>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Act</a:t>
            </a:r>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0" y="478303"/>
            <a:ext cx="12192000" cy="5598940"/>
          </a:xfrm>
        </p:spPr>
        <p:txBody>
          <a:bodyPr vert="horz" lIns="91440" tIns="45720" rIns="91440" bIns="45720" rtlCol="0" anchor="ctr">
            <a:normAutofit fontScale="92500" lnSpcReduction="10000"/>
          </a:bodyPr>
          <a:lstStyle/>
          <a:p>
            <a:pPr marL="285750" indent="0" algn="ctr">
              <a:buNone/>
            </a:pPr>
            <a:r>
              <a:rPr lang="en-US" altLang="zh-TW" sz="2800" b="1" dirty="0">
                <a:latin typeface="Times New Roman" panose="02020603050405020304" pitchFamily="18" charset="0"/>
                <a:cs typeface="Times New Roman" panose="02020603050405020304" pitchFamily="18" charset="0"/>
              </a:rPr>
              <a:t>Recommendations</a:t>
            </a:r>
          </a:p>
          <a:p>
            <a:pPr rtl="0">
              <a:buFont typeface="Arial" panose="020B0604020202020204" pitchFamily="34" charset="0"/>
              <a:buChar char="•"/>
            </a:pPr>
            <a:r>
              <a:rPr lang="en-US" altLang="zh-TW" sz="2800" b="1" dirty="0">
                <a:solidFill>
                  <a:srgbClr val="1F1F1F"/>
                </a:solidFill>
                <a:effectLst/>
                <a:latin typeface="Times New Roman" panose="02020603050405020304" pitchFamily="18" charset="0"/>
                <a:cs typeface="Times New Roman" panose="02020603050405020304" pitchFamily="18" charset="0"/>
              </a:rPr>
              <a:t>1. For Casual Riders: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Promote the convenience and affordability of classic bikes for leisure.</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Offer weekend promotions or discounts.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Target docked bike usage in popular sightseeing or recreational areas.</a:t>
            </a:r>
          </a:p>
          <a:p>
            <a:pPr rtl="0">
              <a:buFont typeface="Arial" panose="020B0604020202020204" pitchFamily="34" charset="0"/>
              <a:buChar char="•"/>
            </a:pPr>
            <a:endParaRPr lang="en-US" altLang="zh-TW" sz="2800" b="1" dirty="0">
              <a:solidFill>
                <a:srgbClr val="1F1F1F"/>
              </a:solidFill>
              <a:effectLst/>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altLang="zh-TW" sz="2800" b="1" dirty="0">
                <a:solidFill>
                  <a:srgbClr val="1F1F1F"/>
                </a:solidFill>
                <a:effectLst/>
                <a:latin typeface="Times New Roman" panose="02020603050405020304" pitchFamily="18" charset="0"/>
                <a:cs typeface="Times New Roman" panose="02020603050405020304" pitchFamily="18" charset="0"/>
              </a:rPr>
              <a:t>2. For Converting Casual Riders to Annual Members: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Highlight cost savings of annual membership over frequent casual rides.</a:t>
            </a:r>
          </a:p>
          <a:p>
            <a:pPr rtl="0">
              <a:buFont typeface="Arial" panose="020B0604020202020204" pitchFamily="34" charset="0"/>
              <a:buChar char="•"/>
            </a:pPr>
            <a:r>
              <a:rPr lang="en-US" altLang="zh-TW" sz="2800" dirty="0">
                <a:solidFill>
                  <a:srgbClr val="1F1F1F"/>
                </a:solidFill>
                <a:effectLst/>
                <a:latin typeface="Times New Roman" panose="02020603050405020304" pitchFamily="18" charset="0"/>
                <a:cs typeface="Times New Roman" panose="02020603050405020304" pitchFamily="18" charset="0"/>
              </a:rPr>
              <a:t>   - Showcase the versatility of classic and electric bikes for various uses.   </a:t>
            </a:r>
          </a:p>
          <a:p>
            <a:pPr rtl="0">
              <a:buFont typeface="Arial" panose="020B0604020202020204" pitchFamily="34" charset="0"/>
              <a:buChar char="•"/>
            </a:pPr>
            <a:r>
              <a:rPr lang="zh-TW" altLang="en-US" sz="2800" dirty="0">
                <a:solidFill>
                  <a:srgbClr val="1F1F1F"/>
                </a:solidFill>
                <a:latin typeface="Times New Roman" panose="02020603050405020304" pitchFamily="18" charset="0"/>
                <a:cs typeface="Times New Roman" panose="02020603050405020304" pitchFamily="18" charset="0"/>
              </a:rPr>
              <a:t>   </a:t>
            </a:r>
            <a:r>
              <a:rPr lang="en-US" altLang="zh-TW" sz="2800" dirty="0">
                <a:solidFill>
                  <a:srgbClr val="1F1F1F"/>
                </a:solidFill>
                <a:latin typeface="Times New Roman" panose="02020603050405020304" pitchFamily="18" charset="0"/>
                <a:cs typeface="Times New Roman" panose="02020603050405020304" pitchFamily="18" charset="0"/>
              </a:rPr>
              <a:t>-</a:t>
            </a:r>
            <a:r>
              <a:rPr lang="en-US" altLang="zh-TW" sz="2800" dirty="0">
                <a:solidFill>
                  <a:srgbClr val="1F1F1F"/>
                </a:solidFill>
                <a:effectLst/>
                <a:latin typeface="Times New Roman" panose="02020603050405020304" pitchFamily="18" charset="0"/>
                <a:cs typeface="Times New Roman" panose="02020603050405020304" pitchFamily="18" charset="0"/>
              </a:rPr>
              <a:t> Focus marketing efforts during the peak summer months.</a:t>
            </a:r>
          </a:p>
        </p:txBody>
      </p:sp>
    </p:spTree>
    <p:extLst>
      <p:ext uri="{BB962C8B-B14F-4D97-AF65-F5344CB8AC3E}">
        <p14:creationId xmlns:p14="http://schemas.microsoft.com/office/powerpoint/2010/main" val="310869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graphicFrame>
        <p:nvGraphicFramePr>
          <p:cNvPr id="3" name="文字版面配置區 2">
            <a:extLst>
              <a:ext uri="{FF2B5EF4-FFF2-40B4-BE49-F238E27FC236}">
                <a16:creationId xmlns:a16="http://schemas.microsoft.com/office/drawing/2014/main" id="{C9A6399B-224C-EF2C-C8D9-9AAA28CE9651}"/>
              </a:ext>
            </a:extLst>
          </p:cNvPr>
          <p:cNvGraphicFramePr/>
          <p:nvPr>
            <p:extLst>
              <p:ext uri="{D42A27DB-BD31-4B8C-83A1-F6EECF244321}">
                <p14:modId xmlns:p14="http://schemas.microsoft.com/office/powerpoint/2010/main" val="2132165368"/>
              </p:ext>
            </p:extLst>
          </p:nvPr>
        </p:nvGraphicFramePr>
        <p:xfrm>
          <a:off x="0" y="722671"/>
          <a:ext cx="12192000" cy="6135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995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1144034" y="2449285"/>
            <a:ext cx="2219652" cy="1148871"/>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Scenario</a:t>
            </a: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6176963"/>
          </a:xfrm>
        </p:spPr>
        <p:txBody>
          <a:bodyPr vert="horz" lIns="91440" tIns="45720" rIns="91440" bIns="45720" rtlCol="0" anchor="ctr">
            <a:normAutofit/>
          </a:bodyPr>
          <a:lstStyle/>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About the Company</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O</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ffers a bike-sharing service across the city, featuring over ten thousand bikes at a thousand stations. We provide flexible pricing options, including single-ride day passes and annual memberships.</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Problem Statement</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G</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oal is to increase the number of annual members, as they are more profitable.</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Proposed Solution</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S</a:t>
            </a:r>
            <a:r>
              <a:rPr lang="en-US" altLang="zh-TW" kern="100" dirty="0">
                <a:effectLst/>
                <a:latin typeface="Times New Roman" panose="02020603050405020304" pitchFamily="18" charset="0"/>
                <a:ea typeface="新細明體" panose="02020500000000000000" pitchFamily="18" charset="-120"/>
                <a:cs typeface="Times New Roman" panose="02020603050405020304" pitchFamily="18" charset="0"/>
              </a:rPr>
              <a:t>trategy is to convert existing casual riders into annual members. Casual riders are already familiar with our service, making them prime targets for membership.</a:t>
            </a:r>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95476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919843" y="2078028"/>
            <a:ext cx="3946071" cy="2151073"/>
          </a:xfrm>
        </p:spPr>
        <p:txBody>
          <a:bodyPr vert="horz" lIns="91440" tIns="45720" rIns="91440" bIns="45720" rtlCol="0" anchor="t">
            <a:noAutofit/>
          </a:bodyPr>
          <a:lstStyle/>
          <a:p>
            <a:r>
              <a:rPr lang="en-US" altLang="zh-TW" sz="3800" kern="1200" dirty="0">
                <a:latin typeface="Times New Roman" panose="02020603050405020304" pitchFamily="18" charset="0"/>
                <a:cs typeface="Times New Roman" panose="02020603050405020304" pitchFamily="18" charset="0"/>
              </a:rPr>
              <a:t>Produce </a:t>
            </a:r>
            <a:br>
              <a:rPr lang="en-US" altLang="zh-TW" sz="3800" kern="1200" dirty="0">
                <a:latin typeface="Times New Roman" panose="02020603050405020304" pitchFamily="18" charset="0"/>
                <a:cs typeface="Times New Roman" panose="02020603050405020304" pitchFamily="18" charset="0"/>
              </a:rPr>
            </a:br>
            <a:r>
              <a:rPr lang="en-US" altLang="zh-TW" sz="3800" kern="1200" dirty="0">
                <a:latin typeface="Times New Roman" panose="02020603050405020304" pitchFamily="18" charset="0"/>
                <a:cs typeface="Times New Roman" panose="02020603050405020304" pitchFamily="18" charset="0"/>
              </a:rPr>
              <a:t>a report </a:t>
            </a:r>
            <a:br>
              <a:rPr lang="en-US" altLang="zh-TW" sz="3800" kern="1200" dirty="0">
                <a:latin typeface="Times New Roman" panose="02020603050405020304" pitchFamily="18" charset="0"/>
                <a:cs typeface="Times New Roman" panose="02020603050405020304" pitchFamily="18" charset="0"/>
              </a:rPr>
            </a:br>
            <a:r>
              <a:rPr lang="en-US" altLang="zh-TW" sz="3800" kern="1200" dirty="0">
                <a:latin typeface="Times New Roman" panose="02020603050405020304" pitchFamily="18" charset="0"/>
                <a:cs typeface="Times New Roman" panose="02020603050405020304" pitchFamily="18" charset="0"/>
              </a:rPr>
              <a:t>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extLst>
              <p:ext uri="{D42A27DB-BD31-4B8C-83A1-F6EECF244321}">
                <p14:modId xmlns:p14="http://schemas.microsoft.com/office/powerpoint/2010/main" val="1077285345"/>
              </p:ext>
            </p:extLst>
          </p:nvPr>
        </p:nvGraphicFramePr>
        <p:xfrm>
          <a:off x="5640644" y="386484"/>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1968627" y="2737444"/>
            <a:ext cx="1035830" cy="577257"/>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ASK</a:t>
            </a:r>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0" algn="ctr"/>
            <a:r>
              <a:rPr lang="en-US" altLang="zh-TW" sz="2200" b="1" dirty="0">
                <a:solidFill>
                  <a:srgbClr val="3C4043"/>
                </a:solidFill>
                <a:effectLst/>
                <a:latin typeface="Times New Roman" panose="02020603050405020304" pitchFamily="18" charset="0"/>
                <a:cs typeface="Times New Roman" panose="02020603050405020304" pitchFamily="18" charset="0"/>
              </a:rPr>
              <a:t>Business task</a:t>
            </a:r>
            <a:endParaRPr lang="en-US" altLang="zh-TW" sz="2200" b="1" dirty="0">
              <a:latin typeface="Times New Roman" panose="02020603050405020304" pitchFamily="18" charset="0"/>
              <a:cs typeface="Times New Roman" panose="02020603050405020304" pitchFamily="18" charset="0"/>
            </a:endParaRPr>
          </a:p>
          <a:p>
            <a:pPr marL="0"/>
            <a:r>
              <a:rPr lang="en-US" altLang="zh-TW" sz="2200" b="0" i="0" dirty="0">
                <a:solidFill>
                  <a:srgbClr val="3C4043"/>
                </a:solidFill>
                <a:effectLst/>
                <a:latin typeface="Times New Roman" panose="02020603050405020304" pitchFamily="18" charset="0"/>
                <a:cs typeface="Times New Roman" panose="02020603050405020304" pitchFamily="18" charset="0"/>
              </a:rPr>
              <a:t>To find out how casual riders and annual members use bikes differently. From these insights, would help team to design a new marketing strategy to convert casual riders into annual members.</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2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1495098" y="2753773"/>
            <a:ext cx="2113516" cy="797692"/>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Prepare</a:t>
            </a:r>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algn="ctr"/>
            <a:r>
              <a:rPr lang="en-US" altLang="zh-TW" sz="2200" b="1" i="0" dirty="0">
                <a:solidFill>
                  <a:srgbClr val="3C4043"/>
                </a:solidFill>
                <a:effectLst/>
                <a:latin typeface="Times New Roman" panose="02020603050405020304" pitchFamily="18" charset="0"/>
                <a:cs typeface="Times New Roman" panose="02020603050405020304" pitchFamily="18" charset="0"/>
              </a:rPr>
              <a:t>Data Sources</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Publicly available data from open database.</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Data requires cleaning but is readable and conforms to ROCCC standards.</a:t>
            </a: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1491952" y="2417539"/>
            <a:ext cx="1999216" cy="732378"/>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Process</a:t>
            </a:r>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514350" algn="ctr"/>
            <a:r>
              <a:rPr lang="en-US" altLang="zh-TW" sz="2200" b="1" dirty="0">
                <a:latin typeface="Times New Roman" panose="02020603050405020304" pitchFamily="18" charset="0"/>
                <a:cs typeface="Times New Roman" panose="02020603050405020304" pitchFamily="18" charset="0"/>
              </a:rPr>
              <a:t>Data Cleaning </a:t>
            </a:r>
          </a:p>
          <a:p>
            <a:pPr marL="514350"/>
            <a:r>
              <a:rPr lang="en-US" altLang="zh-TW" sz="2200" dirty="0">
                <a:latin typeface="Times New Roman" panose="02020603050405020304" pitchFamily="18" charset="0"/>
                <a:cs typeface="Times New Roman" panose="02020603050405020304" pitchFamily="18" charset="0"/>
              </a:rPr>
              <a:t>Used Python in </a:t>
            </a:r>
            <a:r>
              <a:rPr lang="en-US" altLang="zh-TW" sz="2200" dirty="0" err="1">
                <a:latin typeface="Times New Roman" panose="02020603050405020304" pitchFamily="18" charset="0"/>
                <a:cs typeface="Times New Roman" panose="02020603050405020304" pitchFamily="18" charset="0"/>
              </a:rPr>
              <a:t>Jupyter</a:t>
            </a:r>
            <a:r>
              <a:rPr lang="en-US" altLang="zh-TW" sz="2200" dirty="0">
                <a:latin typeface="Times New Roman" panose="02020603050405020304" pitchFamily="18" charset="0"/>
                <a:cs typeface="Times New Roman" panose="02020603050405020304" pitchFamily="18" charset="0"/>
              </a:rPr>
              <a:t> Notebook for efficient data cleaning and manipulation.</a:t>
            </a:r>
          </a:p>
          <a:p>
            <a:pPr marL="514350"/>
            <a:r>
              <a:rPr lang="en-US" altLang="zh-TW" sz="2200" dirty="0">
                <a:latin typeface="Times New Roman" panose="02020603050405020304" pitchFamily="18" charset="0"/>
                <a:cs typeface="Times New Roman" panose="02020603050405020304" pitchFamily="18" charset="0"/>
              </a:rPr>
              <a:t>Documented each step to ensure reproducibility and transparency.</a:t>
            </a:r>
          </a:p>
        </p:txBody>
      </p:sp>
    </p:spTree>
    <p:extLst>
      <p:ext uri="{BB962C8B-B14F-4D97-AF65-F5344CB8AC3E}">
        <p14:creationId xmlns:p14="http://schemas.microsoft.com/office/powerpoint/2010/main" val="25595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9" name="圖片 8">
            <a:extLst>
              <a:ext uri="{FF2B5EF4-FFF2-40B4-BE49-F238E27FC236}">
                <a16:creationId xmlns:a16="http://schemas.microsoft.com/office/drawing/2014/main" id="{B6712FC4-0733-66CC-A605-79EB74AE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801"/>
            <a:ext cx="5753686" cy="5969837"/>
          </a:xfrm>
          <a:prstGeom prst="rect">
            <a:avLst/>
          </a:prstGeom>
        </p:spPr>
      </p:pic>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7055547" y="1363319"/>
            <a:ext cx="2108019" cy="822960"/>
          </a:xfrm>
        </p:spPr>
        <p:txBody>
          <a:bodyPr vert="horz" lIns="91440" tIns="45720" rIns="91440" bIns="45720" rtlCol="0" anchor="ctr">
            <a:normAutofit/>
          </a:bodyPr>
          <a:lstStyle/>
          <a:p>
            <a:r>
              <a:rPr lang="en-US" altLang="zh-TW" dirty="0">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5753686" y="2395655"/>
            <a:ext cx="6438314" cy="2595795"/>
          </a:xfrm>
        </p:spPr>
        <p:txBody>
          <a:bodyPr vert="horz" lIns="91440" tIns="45720" rIns="91440" bIns="45720" rtlCol="0" anchor="ctr">
            <a:normAutofit/>
          </a:bodyPr>
          <a:lstStyle/>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The average trip duration for the casual rider is less than that of average trip durations of the members. </a:t>
            </a:r>
          </a:p>
        </p:txBody>
      </p:sp>
    </p:spTree>
    <p:extLst>
      <p:ext uri="{BB962C8B-B14F-4D97-AF65-F5344CB8AC3E}">
        <p14:creationId xmlns:p14="http://schemas.microsoft.com/office/powerpoint/2010/main" val="122126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8782593" y="1322750"/>
            <a:ext cx="2108019" cy="822960"/>
          </a:xfrm>
        </p:spPr>
        <p:txBody>
          <a:bodyPr vert="horz" lIns="91440" tIns="45720" rIns="91440" bIns="45720" rtlCol="0" anchor="ctr">
            <a:normAutofit/>
          </a:bodyPr>
          <a:lstStyle/>
          <a:p>
            <a:r>
              <a:rPr lang="en-US" altLang="zh-TW" dirty="0">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7481206" y="2145710"/>
            <a:ext cx="4710793" cy="2476101"/>
          </a:xfrm>
        </p:spPr>
        <p:txBody>
          <a:bodyPr vert="horz" lIns="91440" tIns="45720" rIns="91440" bIns="45720" rtlCol="0" anchor="ctr">
            <a:normAutofit/>
          </a:bodyPr>
          <a:lstStyle/>
          <a:p>
            <a:pPr algn="l">
              <a:buFont typeface="Arial" panose="020B0604020202020204" pitchFamily="34" charset="0"/>
              <a:buChar char="•"/>
            </a:pPr>
            <a:r>
              <a:rPr lang="en-US" altLang="zh-TW" sz="2200" b="0" i="0" dirty="0">
                <a:solidFill>
                  <a:srgbClr val="3C4043"/>
                </a:solidFill>
                <a:effectLst/>
                <a:latin typeface="Times New Roman" panose="02020603050405020304" pitchFamily="18" charset="0"/>
                <a:cs typeface="Times New Roman" panose="02020603050405020304" pitchFamily="18" charset="0"/>
              </a:rPr>
              <a:t>During summer months number of rides at its highest level for both casual and member riders.</a:t>
            </a:r>
          </a:p>
        </p:txBody>
      </p:sp>
      <p:pic>
        <p:nvPicPr>
          <p:cNvPr id="7" name="圖片 6">
            <a:extLst>
              <a:ext uri="{FF2B5EF4-FFF2-40B4-BE49-F238E27FC236}">
                <a16:creationId xmlns:a16="http://schemas.microsoft.com/office/drawing/2014/main" id="{E474D7EB-2AF3-D2F0-58D3-BFC6041EC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4811"/>
            <a:ext cx="7481207" cy="4909513"/>
          </a:xfrm>
          <a:prstGeom prst="rect">
            <a:avLst/>
          </a:prstGeom>
        </p:spPr>
      </p:pic>
    </p:spTree>
    <p:extLst>
      <p:ext uri="{BB962C8B-B14F-4D97-AF65-F5344CB8AC3E}">
        <p14:creationId xmlns:p14="http://schemas.microsoft.com/office/powerpoint/2010/main" val="640028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A6DC5-E21C-514E-0ABF-346F0216418F}"/>
              </a:ext>
            </a:extLst>
          </p:cNvPr>
          <p:cNvSpPr>
            <a:spLocks noGrp="1"/>
          </p:cNvSpPr>
          <p:nvPr>
            <p:ph type="title"/>
          </p:nvPr>
        </p:nvSpPr>
        <p:spPr>
          <a:xfrm>
            <a:off x="7875971" y="2115129"/>
            <a:ext cx="2206304" cy="687898"/>
          </a:xfrm>
        </p:spPr>
        <p:txBody>
          <a:bodyPr vert="horz" lIns="91440" tIns="45720" rIns="91440" bIns="45720" rtlCol="0" anchor="ctr">
            <a:normAutofit/>
          </a:bodyPr>
          <a:lstStyle/>
          <a:p>
            <a:pPr algn="ctr"/>
            <a:r>
              <a:rPr lang="en-US" altLang="zh-TW" kern="1200" dirty="0">
                <a:solidFill>
                  <a:schemeClr val="tx1"/>
                </a:solidFill>
                <a:latin typeface="Times New Roman" panose="02020603050405020304" pitchFamily="18" charset="0"/>
                <a:cs typeface="Times New Roman" panose="02020603050405020304" pitchFamily="18" charset="0"/>
              </a:rPr>
              <a:t>Analyze</a:t>
            </a:r>
          </a:p>
        </p:txBody>
      </p:sp>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6096000" y="2803027"/>
            <a:ext cx="5019413" cy="687899"/>
          </a:xfrm>
        </p:spPr>
        <p:txBody>
          <a:bodyPr vert="horz" lIns="91440" tIns="45720" rIns="91440" bIns="45720" rtlCol="0" anchor="ctr">
            <a:noAutofit/>
          </a:bodyPr>
          <a:lstStyle/>
          <a:p>
            <a:pPr marL="514350"/>
            <a:r>
              <a:rPr lang="en-US" altLang="zh-TW" sz="2200" b="0" i="0" dirty="0">
                <a:effectLst/>
                <a:latin typeface="Times New Roman" panose="02020603050405020304" pitchFamily="18" charset="0"/>
                <a:cs typeface="Times New Roman" panose="02020603050405020304" pitchFamily="18" charset="0"/>
              </a:rPr>
              <a:t>Most of the riders are member users.</a:t>
            </a:r>
          </a:p>
        </p:txBody>
      </p:sp>
      <p:pic>
        <p:nvPicPr>
          <p:cNvPr id="5" name="圖片 4">
            <a:extLst>
              <a:ext uri="{FF2B5EF4-FFF2-40B4-BE49-F238E27FC236}">
                <a16:creationId xmlns:a16="http://schemas.microsoft.com/office/drawing/2014/main" id="{D92BE2BD-FDF7-1EF0-BD14-38A5AA2F9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19676" cy="6142062"/>
          </a:xfrm>
          <a:prstGeom prst="rect">
            <a:avLst/>
          </a:prstGeom>
        </p:spPr>
      </p:pic>
    </p:spTree>
    <p:extLst>
      <p:ext uri="{BB962C8B-B14F-4D97-AF65-F5344CB8AC3E}">
        <p14:creationId xmlns:p14="http://schemas.microsoft.com/office/powerpoint/2010/main" val="4236856388"/>
      </p:ext>
    </p:extLst>
  </p:cSld>
  <p:clrMapOvr>
    <a:masterClrMapping/>
  </p:clrMapOvr>
</p:sld>
</file>

<file path=ppt/theme/theme1.xml><?xml version="1.0" encoding="utf-8"?>
<a:theme xmlns:a="http://schemas.openxmlformats.org/drawingml/2006/main" name="圖庫">
  <a:themeElements>
    <a:clrScheme name="圖庫">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圖庫">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圖庫">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374</TotalTime>
  <Words>696</Words>
  <Application>Microsoft Office PowerPoint</Application>
  <PresentationFormat>寬螢幕</PresentationFormat>
  <Paragraphs>81</Paragraphs>
  <Slides>15</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Aptos</vt:lpstr>
      <vt:lpstr>Arial</vt:lpstr>
      <vt:lpstr>Gill Sans MT</vt:lpstr>
      <vt:lpstr>Times New Roman</vt:lpstr>
      <vt:lpstr>圖庫</vt:lpstr>
      <vt:lpstr>How Does a Bike-Share Navigate Speedy Success? </vt:lpstr>
      <vt:lpstr>Scenario</vt:lpstr>
      <vt:lpstr>Produce  a report  with the deliverables</vt:lpstr>
      <vt:lpstr>ASK</vt:lpstr>
      <vt:lpstr>Prepare</vt:lpstr>
      <vt:lpstr>Process</vt:lpstr>
      <vt:lpstr>Analyze</vt:lpstr>
      <vt:lpstr>Analyze</vt:lpstr>
      <vt:lpstr>Analyze</vt:lpstr>
      <vt:lpstr>Analyze</vt:lpstr>
      <vt:lpstr>Analyze</vt:lpstr>
      <vt:lpstr>Analyze</vt:lpstr>
      <vt:lpstr>Share</vt:lpstr>
      <vt:lpstr>Act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a Bike-Share Navigate Speedy Success? </dc:title>
  <dc:creator>Ho</dc:creator>
  <cp:lastModifiedBy>祐昇 何</cp:lastModifiedBy>
  <cp:revision>52</cp:revision>
  <dcterms:created xsi:type="dcterms:W3CDTF">2024-02-15T06:09:52Z</dcterms:created>
  <dcterms:modified xsi:type="dcterms:W3CDTF">2024-06-13T07:52:22Z</dcterms:modified>
</cp:coreProperties>
</file>