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0" r:id="rId4"/>
    <p:sldId id="259" r:id="rId5"/>
    <p:sldId id="261" r:id="rId6"/>
    <p:sldId id="262" r:id="rId7"/>
    <p:sldId id="269" r:id="rId8"/>
    <p:sldId id="292" r:id="rId9"/>
    <p:sldId id="272" r:id="rId10"/>
    <p:sldId id="263" r:id="rId11"/>
    <p:sldId id="273" r:id="rId12"/>
    <p:sldId id="268" r:id="rId13"/>
    <p:sldId id="264" r:id="rId14"/>
    <p:sldId id="265" r:id="rId15"/>
    <p:sldId id="270" r:id="rId16"/>
    <p:sldId id="29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89679" autoAdjust="0"/>
  </p:normalViewPr>
  <p:slideViewPr>
    <p:cSldViewPr snapToGrid="0">
      <p:cViewPr varScale="1">
        <p:scale>
          <a:sx n="117" d="100"/>
          <a:sy n="117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1. 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業務任務的明確陳述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7065CFB7-E024-448C-8724-AC4AC1DD254F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6. 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我基於分析的三大建議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7E8A34B-9EAA-45A8-97B0-0EE296A5591E}" type="sibTrans" cxnId="{7F3D4D5F-DFF8-4263-B459-27E6DDE792B9}">
      <dgm:prSet/>
      <dgm:spPr/>
      <dgm:t>
        <a:bodyPr/>
        <a:lstStyle/>
        <a:p>
          <a:endParaRPr lang="en-US"/>
        </a:p>
      </dgm:t>
    </dgm:pt>
    <dgm:pt modelId="{4BAAACB1-D202-42FA-90F6-87672DA92334}" type="parTrans" cxnId="{7F3D4D5F-DFF8-4263-B459-27E6DDE792B9}">
      <dgm:prSet/>
      <dgm:spPr/>
      <dgm:t>
        <a:bodyPr/>
        <a:lstStyle/>
        <a:p>
          <a:endParaRPr lang="en-US"/>
        </a:p>
      </dgm:t>
    </dgm:pt>
    <dgm:pt modelId="{A1B62600-826A-440D-A075-70E1215E11FF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5. 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支援可視化和關鍵發現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CBA9A2E-704E-44C8-A269-4D99025109DC}" type="sibTrans" cxnId="{8AFC7E78-303D-4D2E-918C-3A12A9D0E942}">
      <dgm:prSet/>
      <dgm:spPr/>
      <dgm:t>
        <a:bodyPr/>
        <a:lstStyle/>
        <a:p>
          <a:endParaRPr lang="en-US"/>
        </a:p>
      </dgm:t>
    </dgm:pt>
    <dgm:pt modelId="{7F9A5DA9-0F6C-44DB-9997-9E550C17788B}" type="parTrans" cxnId="{8AFC7E78-303D-4D2E-918C-3A12A9D0E942}">
      <dgm:prSet/>
      <dgm:spPr/>
      <dgm:t>
        <a:bodyPr/>
        <a:lstStyle/>
        <a:p>
          <a:endParaRPr lang="en-US"/>
        </a:p>
      </dgm:t>
    </dgm:pt>
    <dgm:pt modelId="{24D36206-6E1B-49FC-9375-BFE4467AA6A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4. 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我的分析總結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51B5982-7D1F-4AC4-89FC-1391816C1E5D}" type="sibTrans" cxnId="{3BB5DDD7-3915-4791-A6A6-EE421471F373}">
      <dgm:prSet/>
      <dgm:spPr/>
      <dgm:t>
        <a:bodyPr/>
        <a:lstStyle/>
        <a:p>
          <a:endParaRPr lang="en-US"/>
        </a:p>
      </dgm:t>
    </dgm:pt>
    <dgm:pt modelId="{B13EF978-5FA6-46AB-9BCC-716390E39373}" type="parTrans" cxnId="{3BB5DDD7-3915-4791-A6A6-EE421471F373}">
      <dgm:prSet/>
      <dgm:spPr/>
      <dgm:t>
        <a:bodyPr/>
        <a:lstStyle/>
        <a:p>
          <a:endParaRPr lang="en-US"/>
        </a:p>
      </dgm:t>
    </dgm:pt>
    <dgm:pt modelId="{721910DE-4264-4A76-8332-48EAA7B14069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3. 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記錄任何清理或處理數據的情況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4C8E82F-6BC2-4879-8389-3277B007B95E}" type="sibTrans" cxnId="{B3B0D453-F5F8-4433-98CC-12CF28DF9469}">
      <dgm:prSet/>
      <dgm:spPr/>
      <dgm:t>
        <a:bodyPr/>
        <a:lstStyle/>
        <a:p>
          <a:endParaRPr lang="en-US"/>
        </a:p>
      </dgm:t>
    </dgm:pt>
    <dgm:pt modelId="{F52F8107-4282-4B3A-A420-5A652E928594}" type="parTrans" cxnId="{B3B0D453-F5F8-4433-98CC-12CF28DF9469}">
      <dgm:prSet/>
      <dgm:spPr/>
      <dgm:t>
        <a:bodyPr/>
        <a:lstStyle/>
        <a:p>
          <a:endParaRPr lang="en-US"/>
        </a:p>
      </dgm:t>
    </dgm:pt>
    <dgm:pt modelId="{449BE7DF-827C-4EDC-AE34-B2EF056F311D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2. 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使用的所有數據來源的描述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E658F17-C9B9-4AB3-B45B-12A68A4CD39A}" type="sibTrans" cxnId="{FC3EC48F-9326-4E5B-A429-D6FD4E507343}">
      <dgm:prSet/>
      <dgm:spPr/>
      <dgm:t>
        <a:bodyPr/>
        <a:lstStyle/>
        <a:p>
          <a:endParaRPr lang="en-US"/>
        </a:p>
      </dgm:t>
    </dgm:pt>
    <dgm:pt modelId="{D657C7B9-E331-41AA-9260-1A8F8C36F818}" type="parTrans" cxnId="{FC3EC48F-9326-4E5B-A429-D6FD4E507343}">
      <dgm:prSet/>
      <dgm:spPr/>
      <dgm:t>
        <a:bodyPr/>
        <a:lstStyle/>
        <a:p>
          <a:endParaRPr 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D2695415-87B3-4A73-AC95-789DFFDFC4EC}" type="pres">
      <dgm:prSet presAssocID="{449BE7DF-827C-4EDC-AE34-B2EF056F311D}" presName="node" presStyleLbl="node1" presStyleIdx="1" presStyleCnt="6" custLinFactNeighborX="-1300">
        <dgm:presLayoutVars>
          <dgm:bulletEnabled val="1"/>
        </dgm:presLayoutVars>
      </dgm:prSet>
      <dgm:spPr/>
    </dgm:pt>
    <dgm:pt modelId="{CC71B7E5-0426-49DF-8328-E8EE08BE682B}" type="pres">
      <dgm:prSet presAssocID="{5E658F17-C9B9-4AB3-B45B-12A68A4CD39A}" presName="sibTrans" presStyleLbl="sibTrans1D1" presStyleIdx="1" presStyleCnt="5"/>
      <dgm:spPr/>
    </dgm:pt>
    <dgm:pt modelId="{F1245A25-C2E7-42B0-83A0-C481F4014485}" type="pres">
      <dgm:prSet presAssocID="{5E658F17-C9B9-4AB3-B45B-12A68A4CD39A}" presName="connectorText" presStyleLbl="sibTrans1D1" presStyleIdx="1" presStyleCnt="5"/>
      <dgm:spPr/>
    </dgm:pt>
    <dgm:pt modelId="{08A8D615-2696-400F-8203-0B1EFC92E853}" type="pres">
      <dgm:prSet presAssocID="{721910DE-4264-4A76-8332-48EAA7B14069}" presName="node" presStyleLbl="node1" presStyleIdx="2" presStyleCnt="6">
        <dgm:presLayoutVars>
          <dgm:bulletEnabled val="1"/>
        </dgm:presLayoutVars>
      </dgm:prSet>
      <dgm:spPr/>
    </dgm:pt>
    <dgm:pt modelId="{87B68683-8656-4C52-B5D8-8F225D13EDB1}" type="pres">
      <dgm:prSet presAssocID="{D4C8E82F-6BC2-4879-8389-3277B007B95E}" presName="sibTrans" presStyleLbl="sibTrans1D1" presStyleIdx="2" presStyleCnt="5"/>
      <dgm:spPr/>
    </dgm:pt>
    <dgm:pt modelId="{200E8ADA-0AF3-4D64-A243-EDFC4CE19AA2}" type="pres">
      <dgm:prSet presAssocID="{D4C8E82F-6BC2-4879-8389-3277B007B95E}" presName="connectorText" presStyleLbl="sibTrans1D1" presStyleIdx="2" presStyleCnt="5"/>
      <dgm:spPr/>
    </dgm:pt>
    <dgm:pt modelId="{1AC5F153-AD69-423A-9CA9-2B5913B2AFE6}" type="pres">
      <dgm:prSet presAssocID="{24D36206-6E1B-49FC-9375-BFE4467AA6A1}" presName="node" presStyleLbl="node1" presStyleIdx="3" presStyleCnt="6">
        <dgm:presLayoutVars>
          <dgm:bulletEnabled val="1"/>
        </dgm:presLayoutVars>
      </dgm:prSet>
      <dgm:spPr/>
    </dgm:pt>
    <dgm:pt modelId="{DA45CA35-409C-4E07-A290-A76329E1A77F}" type="pres">
      <dgm:prSet presAssocID="{B51B5982-7D1F-4AC4-89FC-1391816C1E5D}" presName="sibTrans" presStyleLbl="sibTrans1D1" presStyleIdx="3" presStyleCnt="5"/>
      <dgm:spPr/>
    </dgm:pt>
    <dgm:pt modelId="{8329F06F-B2B5-4A5B-A2A8-B8D14F8B54E4}" type="pres">
      <dgm:prSet presAssocID="{B51B5982-7D1F-4AC4-89FC-1391816C1E5D}" presName="connectorText" presStyleLbl="sibTrans1D1" presStyleIdx="3" presStyleCnt="5"/>
      <dgm:spPr/>
    </dgm:pt>
    <dgm:pt modelId="{BB192C63-6B77-4BF8-9F5C-CB51DDC88E91}" type="pres">
      <dgm:prSet presAssocID="{A1B62600-826A-440D-A075-70E1215E11FF}" presName="node" presStyleLbl="node1" presStyleIdx="4" presStyleCnt="6">
        <dgm:presLayoutVars>
          <dgm:bulletEnabled val="1"/>
        </dgm:presLayoutVars>
      </dgm:prSet>
      <dgm:spPr/>
    </dgm:pt>
    <dgm:pt modelId="{FD2B853B-4A08-4987-B43D-66E0EF37FB83}" type="pres">
      <dgm:prSet presAssocID="{3CBA9A2E-704E-44C8-A269-4D99025109DC}" presName="sibTrans" presStyleLbl="sibTrans1D1" presStyleIdx="4" presStyleCnt="5"/>
      <dgm:spPr/>
    </dgm:pt>
    <dgm:pt modelId="{1205E956-FF94-4894-AC25-DA8DCC21C5DE}" type="pres">
      <dgm:prSet presAssocID="{3CBA9A2E-704E-44C8-A269-4D99025109DC}" presName="connectorText" presStyleLbl="sibTrans1D1" presStyleIdx="4" presStyleCnt="5"/>
      <dgm:spPr/>
    </dgm:pt>
    <dgm:pt modelId="{23B1CC88-A996-4ADB-A5CA-2A252EBBCD4C}" type="pres">
      <dgm:prSet presAssocID="{7065CFB7-E024-448C-8724-AC4AC1DD254F}" presName="node" presStyleLbl="node1" presStyleIdx="5" presStyleCnt="6">
        <dgm:presLayoutVars>
          <dgm:bulletEnabled val="1"/>
        </dgm:presLayoutVars>
      </dgm:prSet>
      <dgm:spPr/>
    </dgm:pt>
  </dgm:ptLst>
  <dgm:cxnLst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257AA82D-175B-47BA-880F-09D227F4D279}" type="presOf" srcId="{3CBA9A2E-704E-44C8-A269-4D99025109DC}" destId="{1205E956-FF94-4894-AC25-DA8DCC21C5DE}" srcOrd="1" destOrd="0" presId="urn:microsoft.com/office/officeart/2016/7/layout/RepeatingBendingProcessNew"/>
    <dgm:cxn modelId="{C91D3D35-529C-4F34-A17E-45C931AABA46}" type="presOf" srcId="{5E658F17-C9B9-4AB3-B45B-12A68A4CD39A}" destId="{F1245A25-C2E7-42B0-83A0-C481F4014485}" srcOrd="1" destOrd="0" presId="urn:microsoft.com/office/officeart/2016/7/layout/RepeatingBendingProcessNew"/>
    <dgm:cxn modelId="{2E476C3A-0872-480E-9E02-737FF7BBC081}" type="presOf" srcId="{B51B5982-7D1F-4AC4-89FC-1391816C1E5D}" destId="{8329F06F-B2B5-4A5B-A2A8-B8D14F8B54E4}" srcOrd="1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7F3D4D5F-DFF8-4263-B459-27E6DDE792B9}" srcId="{76BA49E5-E3C0-4ECA-972B-18F35FD0F410}" destId="{7065CFB7-E024-448C-8724-AC4AC1DD254F}" srcOrd="5" destOrd="0" parTransId="{4BAAACB1-D202-42FA-90F6-87672DA92334}" sibTransId="{D7E8A34B-9EAA-45A8-97B0-0EE296A5591E}"/>
    <dgm:cxn modelId="{5E03B860-7CE5-417D-894B-C83786197412}" type="presOf" srcId="{B51B5982-7D1F-4AC4-89FC-1391816C1E5D}" destId="{DA45CA35-409C-4E07-A290-A76329E1A77F}" srcOrd="0" destOrd="0" presId="urn:microsoft.com/office/officeart/2016/7/layout/RepeatingBendingProcessNew"/>
    <dgm:cxn modelId="{D83F6661-2EC7-4CEA-85B0-AC32E12259E4}" type="presOf" srcId="{449BE7DF-827C-4EDC-AE34-B2EF056F311D}" destId="{D2695415-87B3-4A73-AC95-789DFFDFC4EC}" srcOrd="0" destOrd="0" presId="urn:microsoft.com/office/officeart/2016/7/layout/RepeatingBendingProcessNew"/>
    <dgm:cxn modelId="{72CCF763-B1EB-4864-A886-65CDA4A1E118}" type="presOf" srcId="{3CBA9A2E-704E-44C8-A269-4D99025109DC}" destId="{FD2B853B-4A08-4987-B43D-66E0EF37FB83}" srcOrd="0" destOrd="0" presId="urn:microsoft.com/office/officeart/2016/7/layout/RepeatingBendingProcessNew"/>
    <dgm:cxn modelId="{C1B62370-F4D6-4214-B0EC-CEA70DE47AD9}" type="presOf" srcId="{D4C8E82F-6BC2-4879-8389-3277B007B95E}" destId="{87B68683-8656-4C52-B5D8-8F225D13EDB1}" srcOrd="0" destOrd="0" presId="urn:microsoft.com/office/officeart/2016/7/layout/RepeatingBendingProcessNew"/>
    <dgm:cxn modelId="{B3B0D453-F5F8-4433-98CC-12CF28DF9469}" srcId="{76BA49E5-E3C0-4ECA-972B-18F35FD0F410}" destId="{721910DE-4264-4A76-8332-48EAA7B14069}" srcOrd="2" destOrd="0" parTransId="{F52F8107-4282-4B3A-A420-5A652E928594}" sibTransId="{D4C8E82F-6BC2-4879-8389-3277B007B95E}"/>
    <dgm:cxn modelId="{A2568D55-E110-480B-B5FD-7D78BAC3D08E}" type="presOf" srcId="{721910DE-4264-4A76-8332-48EAA7B14069}" destId="{08A8D615-2696-400F-8203-0B1EFC92E853}" srcOrd="0" destOrd="0" presId="urn:microsoft.com/office/officeart/2016/7/layout/RepeatingBendingProcessNew"/>
    <dgm:cxn modelId="{8AFC7E78-303D-4D2E-918C-3A12A9D0E942}" srcId="{76BA49E5-E3C0-4ECA-972B-18F35FD0F410}" destId="{A1B62600-826A-440D-A075-70E1215E11FF}" srcOrd="4" destOrd="0" parTransId="{7F9A5DA9-0F6C-44DB-9997-9E550C17788B}" sibTransId="{3CBA9A2E-704E-44C8-A269-4D99025109DC}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FC3EC48F-9326-4E5B-A429-D6FD4E507343}" srcId="{76BA49E5-E3C0-4ECA-972B-18F35FD0F410}" destId="{449BE7DF-827C-4EDC-AE34-B2EF056F311D}" srcOrd="1" destOrd="0" parTransId="{D657C7B9-E331-41AA-9260-1A8F8C36F818}" sibTransId="{5E658F17-C9B9-4AB3-B45B-12A68A4CD39A}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9E2A75A3-E608-43CC-8F06-355F93BB64FC}" type="presOf" srcId="{D4C8E82F-6BC2-4879-8389-3277B007B95E}" destId="{200E8ADA-0AF3-4D64-A243-EDFC4CE19AA2}" srcOrd="1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C5A815C4-CF29-4FDA-82B7-35D694EB9DDE}" type="presOf" srcId="{24D36206-6E1B-49FC-9375-BFE4467AA6A1}" destId="{1AC5F153-AD69-423A-9CA9-2B5913B2AFE6}" srcOrd="0" destOrd="0" presId="urn:microsoft.com/office/officeart/2016/7/layout/RepeatingBendingProcessNew"/>
    <dgm:cxn modelId="{0804C4C9-0244-4A34-8A73-37C49665AFF4}" type="presOf" srcId="{7065CFB7-E024-448C-8724-AC4AC1DD254F}" destId="{23B1CC88-A996-4ADB-A5CA-2A252EBBCD4C}" srcOrd="0" destOrd="0" presId="urn:microsoft.com/office/officeart/2016/7/layout/RepeatingBendingProcessNew"/>
    <dgm:cxn modelId="{3BB5DDD7-3915-4791-A6A6-EE421471F373}" srcId="{76BA49E5-E3C0-4ECA-972B-18F35FD0F410}" destId="{24D36206-6E1B-49FC-9375-BFE4467AA6A1}" srcOrd="3" destOrd="0" parTransId="{B13EF978-5FA6-46AB-9BCC-716390E39373}" sibTransId="{B51B5982-7D1F-4AC4-89FC-1391816C1E5D}"/>
    <dgm:cxn modelId="{ACCFEADD-85E5-4520-8279-614A6630E731}" type="presOf" srcId="{A1B62600-826A-440D-A075-70E1215E11FF}" destId="{BB192C63-6B77-4BF8-9F5C-CB51DDC88E91}" srcOrd="0" destOrd="0" presId="urn:microsoft.com/office/officeart/2016/7/layout/RepeatingBendingProcessNew"/>
    <dgm:cxn modelId="{8763D8E6-B993-4349-A6E3-D15B3885A5FA}" type="presOf" srcId="{5E658F17-C9B9-4AB3-B45B-12A68A4CD39A}" destId="{CC71B7E5-0426-49DF-8328-E8EE08BE682B}" srcOrd="0" destOrd="0" presId="urn:microsoft.com/office/officeart/2016/7/layout/RepeatingBendingProcessNew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5A561519-9746-44EA-A7F2-029853844B3F}" type="presParOf" srcId="{CE9D4750-766C-4AAF-9A50-CA37A5016AA7}" destId="{D2695415-87B3-4A73-AC95-789DFFDFC4EC}" srcOrd="2" destOrd="0" presId="urn:microsoft.com/office/officeart/2016/7/layout/RepeatingBendingProcessNew"/>
    <dgm:cxn modelId="{E3DBB1FB-3F9B-4AA8-8B21-101977303AD9}" type="presParOf" srcId="{CE9D4750-766C-4AAF-9A50-CA37A5016AA7}" destId="{CC71B7E5-0426-49DF-8328-E8EE08BE682B}" srcOrd="3" destOrd="0" presId="urn:microsoft.com/office/officeart/2016/7/layout/RepeatingBendingProcessNew"/>
    <dgm:cxn modelId="{D8E6C8F1-9836-4C1A-9C72-10379AE3D2D6}" type="presParOf" srcId="{CC71B7E5-0426-49DF-8328-E8EE08BE682B}" destId="{F1245A25-C2E7-42B0-83A0-C481F4014485}" srcOrd="0" destOrd="0" presId="urn:microsoft.com/office/officeart/2016/7/layout/RepeatingBendingProcessNew"/>
    <dgm:cxn modelId="{86076C35-A5B9-463B-9E10-C6310527FBDB}" type="presParOf" srcId="{CE9D4750-766C-4AAF-9A50-CA37A5016AA7}" destId="{08A8D615-2696-400F-8203-0B1EFC92E853}" srcOrd="4" destOrd="0" presId="urn:microsoft.com/office/officeart/2016/7/layout/RepeatingBendingProcessNew"/>
    <dgm:cxn modelId="{144AD360-7533-4393-BA71-751B8AFAAAA5}" type="presParOf" srcId="{CE9D4750-766C-4AAF-9A50-CA37A5016AA7}" destId="{87B68683-8656-4C52-B5D8-8F225D13EDB1}" srcOrd="5" destOrd="0" presId="urn:microsoft.com/office/officeart/2016/7/layout/RepeatingBendingProcessNew"/>
    <dgm:cxn modelId="{9463B9DC-0393-4F96-A432-670365AB9729}" type="presParOf" srcId="{87B68683-8656-4C52-B5D8-8F225D13EDB1}" destId="{200E8ADA-0AF3-4D64-A243-EDFC4CE19AA2}" srcOrd="0" destOrd="0" presId="urn:microsoft.com/office/officeart/2016/7/layout/RepeatingBendingProcessNew"/>
    <dgm:cxn modelId="{A1B34321-5637-4D89-9212-9C33CE2BA56E}" type="presParOf" srcId="{CE9D4750-766C-4AAF-9A50-CA37A5016AA7}" destId="{1AC5F153-AD69-423A-9CA9-2B5913B2AFE6}" srcOrd="6" destOrd="0" presId="urn:microsoft.com/office/officeart/2016/7/layout/RepeatingBendingProcessNew"/>
    <dgm:cxn modelId="{70F7FC0C-CC22-40A8-ABBD-B4B6EA453A99}" type="presParOf" srcId="{CE9D4750-766C-4AAF-9A50-CA37A5016AA7}" destId="{DA45CA35-409C-4E07-A290-A76329E1A77F}" srcOrd="7" destOrd="0" presId="urn:microsoft.com/office/officeart/2016/7/layout/RepeatingBendingProcessNew"/>
    <dgm:cxn modelId="{5C2D30C0-680E-4AB5-B064-BF2A50A5C9B9}" type="presParOf" srcId="{DA45CA35-409C-4E07-A290-A76329E1A77F}" destId="{8329F06F-B2B5-4A5B-A2A8-B8D14F8B54E4}" srcOrd="0" destOrd="0" presId="urn:microsoft.com/office/officeart/2016/7/layout/RepeatingBendingProcessNew"/>
    <dgm:cxn modelId="{B5F5C543-253A-4FBF-9649-97EBC0E1256B}" type="presParOf" srcId="{CE9D4750-766C-4AAF-9A50-CA37A5016AA7}" destId="{BB192C63-6B77-4BF8-9F5C-CB51DDC88E91}" srcOrd="8" destOrd="0" presId="urn:microsoft.com/office/officeart/2016/7/layout/RepeatingBendingProcessNew"/>
    <dgm:cxn modelId="{20090672-9FA6-4488-935B-22AEED7E6BEC}" type="presParOf" srcId="{CE9D4750-766C-4AAF-9A50-CA37A5016AA7}" destId="{FD2B853B-4A08-4987-B43D-66E0EF37FB83}" srcOrd="9" destOrd="0" presId="urn:microsoft.com/office/officeart/2016/7/layout/RepeatingBendingProcessNew"/>
    <dgm:cxn modelId="{918C71A1-034A-4773-9C69-0C4CF4ED5CB9}" type="presParOf" srcId="{FD2B853B-4A08-4987-B43D-66E0EF37FB83}" destId="{1205E956-FF94-4894-AC25-DA8DCC21C5DE}" srcOrd="0" destOrd="0" presId="urn:microsoft.com/office/officeart/2016/7/layout/RepeatingBendingProcessNew"/>
    <dgm:cxn modelId="{76F01839-C02A-4D1E-BD0D-D0C5C7C059F2}" type="presParOf" srcId="{CE9D4750-766C-4AAF-9A50-CA37A5016AA7}" destId="{23B1CC88-A996-4ADB-A5CA-2A252EBBCD4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A14A-2525-4E4F-AB23-9C6DDB1382A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 altLang="zh-TW" sz="3200" dirty="0">
              <a:latin typeface="標楷體" panose="03000509000000000000" pitchFamily="65" charset="-120"/>
              <a:ea typeface="標楷體" panose="03000509000000000000" pitchFamily="65" charset="-120"/>
            </a:rPr>
            <a:t>威脅檢測</a:t>
          </a:r>
          <a:endParaRPr lang="en-US" altLang="zh-TW" sz="3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  <a:defRPr cap="all"/>
          </a:pPr>
          <a:r>
            <a: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rPr>
            <a:t>
</a:t>
          </a:r>
          <a:r>
            <a:rPr lang="en-US" altLang="zh-TW" sz="2200" b="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altLang="en-US" sz="2200" b="0" dirty="0">
              <a:latin typeface="標楷體" panose="03000509000000000000" pitchFamily="65" charset="-120"/>
              <a:ea typeface="標楷體" panose="03000509000000000000" pitchFamily="65" charset="-120"/>
            </a:rPr>
            <a:t>識別潛在威脅</a:t>
          </a:r>
          <a:endParaRPr lang="zh-TW" altLang="en-US" sz="2200" b="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 altLang="zh-TW" sz="3200" dirty="0">
              <a:latin typeface="標楷體" panose="03000509000000000000" pitchFamily="65" charset="-120"/>
              <a:ea typeface="標楷體" panose="03000509000000000000" pitchFamily="65" charset="-120"/>
            </a:rPr>
            <a:t>針對性策略</a:t>
          </a:r>
          <a:r>
            <a: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rPr>
            <a:t>
</a:t>
          </a:r>
          <a:r>
            <a:rPr lang="en-US" altLang="zh-TW" sz="2200" b="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altLang="en-US" sz="2200" b="0" dirty="0">
              <a:latin typeface="標楷體" panose="03000509000000000000" pitchFamily="65" charset="-120"/>
              <a:ea typeface="標楷體" panose="03000509000000000000" pitchFamily="65" charset="-120"/>
            </a:rPr>
            <a:t>制定有針對性的策略</a:t>
          </a:r>
          <a:endParaRPr lang="en-US" sz="2200" b="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zh-TW" altLang="zh-TW" sz="3200" dirty="0">
              <a:latin typeface="標楷體" panose="03000509000000000000" pitchFamily="65" charset="-120"/>
              <a:ea typeface="標楷體" panose="03000509000000000000" pitchFamily="65" charset="-120"/>
            </a:rPr>
            <a:t>提高成果</a:t>
          </a:r>
          <a:r>
            <a: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rPr>
            <a:t>
</a:t>
          </a:r>
          <a:endParaRPr lang="en-US" altLang="zh-TW" sz="3200" b="1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algn="ctr">
            <a:lnSpc>
              <a:spcPct val="100000"/>
            </a:lnSpc>
            <a:defRPr cap="all"/>
          </a:pPr>
          <a:r>
            <a:rPr lang="en-US" altLang="zh-TW" sz="2200" b="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altLang="en-US" sz="2200" b="0" dirty="0">
              <a:latin typeface="標楷體" panose="03000509000000000000" pitchFamily="65" charset="-120"/>
              <a:ea typeface="標楷體" panose="03000509000000000000" pitchFamily="65" charset="-120"/>
            </a:rPr>
            <a:t>增強事件回應</a:t>
          </a:r>
          <a:endParaRPr lang="en-US" sz="2200" b="0" i="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清單 以實心填滿"/>
        </a:ext>
      </dgm:extLst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 custScaleX="112576" custScaleY="136343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橫條圖簡報 以實心填滿"/>
        </a:ext>
      </dgm:extLst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 custScaleY="137147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上升趨勢的橫條圖 以實心填滿"/>
        </a:ext>
      </dgm:extLst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 custScaleY="137936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14981" y="709129"/>
          <a:ext cx="514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4320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8518" y="751961"/>
        <a:ext cx="27246" cy="5775"/>
      </dsp:txXfrm>
    </dsp:sp>
    <dsp:sp modelId="{DB690B9B-032E-4C2D-B5A3-D07905AE2240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1. 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業務任務的明確陳述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05624" y="1502"/>
        <a:ext cx="2511156" cy="1506693"/>
      </dsp:txXfrm>
    </dsp:sp>
    <dsp:sp modelId="{CC71B7E5-0426-49DF-8328-E8EE08BE682B}">
      <dsp:nvSpPr>
        <dsp:cNvPr id="0" name=""/>
        <dsp:cNvSpPr/>
      </dsp:nvSpPr>
      <dsp:spPr>
        <a:xfrm>
          <a:off x="1361202" y="1506396"/>
          <a:ext cx="3056077" cy="546965"/>
        </a:xfrm>
        <a:custGeom>
          <a:avLst/>
          <a:gdLst/>
          <a:ahLst/>
          <a:cxnLst/>
          <a:rect l="0" t="0" r="0" b="0"/>
          <a:pathLst>
            <a:path>
              <a:moveTo>
                <a:pt x="3056077" y="0"/>
              </a:moveTo>
              <a:lnTo>
                <a:pt x="3056077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1487" y="1776991"/>
        <a:ext cx="155508" cy="5775"/>
      </dsp:txXfrm>
    </dsp:sp>
    <dsp:sp modelId="{D2695415-87B3-4A73-AC95-789DFFDFC4EC}">
      <dsp:nvSpPr>
        <dsp:cNvPr id="0" name=""/>
        <dsp:cNvSpPr/>
      </dsp:nvSpPr>
      <dsp:spPr>
        <a:xfrm>
          <a:off x="3161701" y="1502"/>
          <a:ext cx="2511156" cy="1506693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2. 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使用的所有數據來源的描述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161701" y="1502"/>
        <a:ext cx="2511156" cy="1506693"/>
      </dsp:txXfrm>
    </dsp:sp>
    <dsp:sp modelId="{87B68683-8656-4C52-B5D8-8F225D13EDB1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08A8D615-2696-400F-8203-0B1EFC92E853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3. 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記錄任何清理或處理數據的情況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05624" y="2085762"/>
        <a:ext cx="2511156" cy="1506693"/>
      </dsp:txXfrm>
    </dsp:sp>
    <dsp:sp modelId="{DA45CA35-409C-4E07-A290-A76329E1A77F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1AC5F153-AD69-423A-9CA9-2B5913B2AFE6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4. 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我的分析總結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194346" y="2085762"/>
        <a:ext cx="2511156" cy="1506693"/>
      </dsp:txXfrm>
    </dsp:sp>
    <dsp:sp modelId="{FD2B853B-4A08-4987-B43D-66E0EF37FB83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BB192C63-6B77-4BF8-9F5C-CB51DDC88E91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5. 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支援可視化和關鍵發現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05624" y="4170022"/>
        <a:ext cx="2511156" cy="1506693"/>
      </dsp:txXfrm>
    </dsp:sp>
    <dsp:sp modelId="{23B1CC88-A996-4ADB-A5CA-2A252EBBCD4C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6. 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我基於分析的三大建議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934500" y="970456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387875" y="1423831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F1E1E894-D8D8-40FE-9118-4EC989685A29}">
      <dsp:nvSpPr>
        <dsp:cNvPr id="0" name=""/>
        <dsp:cNvSpPr/>
      </dsp:nvSpPr>
      <dsp:spPr>
        <a:xfrm>
          <a:off x="35143" y="3433370"/>
          <a:ext cx="3926088" cy="2454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zh-TW" sz="3200" kern="1200" dirty="0">
              <a:latin typeface="標楷體" panose="03000509000000000000" pitchFamily="65" charset="-120"/>
              <a:ea typeface="標楷體" panose="03000509000000000000" pitchFamily="65" charset="-120"/>
            </a:rPr>
            <a:t>威脅檢測</a:t>
          </a:r>
          <a:endParaRPr lang="en-US" altLang="zh-TW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2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
</a:t>
          </a:r>
          <a:r>
            <a:rPr lang="en-US" altLang="zh-TW" sz="2200" b="0" kern="120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altLang="en-US" sz="2200" b="0" kern="1200" dirty="0">
              <a:latin typeface="標楷體" panose="03000509000000000000" pitchFamily="65" charset="-120"/>
              <a:ea typeface="標楷體" panose="03000509000000000000" pitchFamily="65" charset="-120"/>
            </a:rPr>
            <a:t>識別潛在威脅</a:t>
          </a:r>
          <a:endParaRPr lang="zh-TW" altLang="en-US" sz="2200" b="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5143" y="3433370"/>
        <a:ext cx="3926088" cy="2454173"/>
      </dsp:txXfrm>
    </dsp:sp>
    <dsp:sp modelId="{E25D46DA-3CCC-4690-B645-92B8158A50C4}">
      <dsp:nvSpPr>
        <dsp:cNvPr id="0" name=""/>
        <dsp:cNvSpPr/>
      </dsp:nvSpPr>
      <dsp:spPr>
        <a:xfrm>
          <a:off x="5251606" y="966838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5704981" y="1420213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4571544" y="3422516"/>
          <a:ext cx="3487500" cy="2468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zh-TW" sz="3200" kern="1200" dirty="0">
              <a:latin typeface="標楷體" panose="03000509000000000000" pitchFamily="65" charset="-120"/>
              <a:ea typeface="標楷體" panose="03000509000000000000" pitchFamily="65" charset="-120"/>
            </a:rPr>
            <a:t>針對性策略</a:t>
          </a:r>
          <a:r>
            <a:rPr lang="zh-TW" altLang="en-US" sz="32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
</a:t>
          </a:r>
          <a:r>
            <a:rPr lang="en-US" altLang="zh-TW" sz="2200" b="0" kern="120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altLang="en-US" sz="2200" b="0" kern="1200" dirty="0">
              <a:latin typeface="標楷體" panose="03000509000000000000" pitchFamily="65" charset="-120"/>
              <a:ea typeface="標楷體" panose="03000509000000000000" pitchFamily="65" charset="-120"/>
            </a:rPr>
            <a:t>制定有針對性的策略</a:t>
          </a:r>
          <a:endParaRPr lang="en-US" sz="2200" b="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571544" y="3422516"/>
        <a:ext cx="3487500" cy="2468646"/>
      </dsp:txXfrm>
    </dsp:sp>
    <dsp:sp modelId="{172B5539-CDB8-4AAF-88C5-F1BFC720604B}">
      <dsp:nvSpPr>
        <dsp:cNvPr id="0" name=""/>
        <dsp:cNvSpPr/>
      </dsp:nvSpPr>
      <dsp:spPr>
        <a:xfrm>
          <a:off x="9349419" y="963288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9802794" y="1416663"/>
          <a:ext cx="1220625" cy="122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8669356" y="3411864"/>
          <a:ext cx="3487500" cy="248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zh-TW" sz="3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提高成果</a:t>
          </a:r>
          <a:r>
            <a:rPr lang="zh-TW" altLang="en-US" sz="32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
</a:t>
          </a:r>
          <a:endParaRPr lang="en-US" altLang="zh-TW" sz="32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2200" b="0" kern="120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altLang="en-US" sz="2200" b="0" kern="1200" dirty="0">
              <a:latin typeface="標楷體" panose="03000509000000000000" pitchFamily="65" charset="-120"/>
              <a:ea typeface="標楷體" panose="03000509000000000000" pitchFamily="65" charset="-120"/>
            </a:rPr>
            <a:t>增強事件回應</a:t>
          </a:r>
          <a:endParaRPr lang="en-US" sz="2200" b="0" i="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669356" y="3411864"/>
        <a:ext cx="3487500" cy="2482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C5F1-72CB-423B-974E-9E2CDCBE068C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8F198-46D0-4D6F-921E-AF5B3699DE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67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7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27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6629F-12BE-1AE9-C9E0-A2BC6A8B1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06C81C-070B-77A4-F38F-80E408B5A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E6F14D-2D03-970D-D4E9-DA09C970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062EE3-9AA7-E160-018A-4639A7A5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388729-1223-E4F7-6ABF-38FAFFFF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05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BA50F-597F-44C9-628B-CC41E051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D9D8DC-2BF6-A529-8877-76347713F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936B32-5B56-8DF1-599C-7C8CD39A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FECE2-430F-5169-A04B-F8CC3A33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05F6A2-2103-45EF-2B21-DA2522F2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9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E2ACFA-CBC6-CC6D-D9FC-A8D04075D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9E5BCE-BF98-F341-E6EC-776D1ADB4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56BF03-85EB-D025-C6D5-CF11F7D7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253BED-DD07-9228-EBE8-9A3CC903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B7D7D4-5CB5-AEFC-2224-5EACF68E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21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44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B8EA7-2653-A8E1-7CE9-E097F9B3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1E09C0-D221-1832-A188-318F75ED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C3D5A0-FF3A-544D-02C3-88A3737B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4D0B57-A713-AE67-C0E8-9942D168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DE823-3537-0815-3D8C-06CDAF2B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52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274B0-E781-DD7D-BF56-A2B4A0C4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68E3AD-3A77-EB61-F8DA-77ECDB285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4180FA-0780-EE07-C4FB-02EDE056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2E871-C882-3F11-379F-AE3A5C8C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44EA43-B320-E80E-8379-AD301158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1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2F956-A32B-E075-BF65-CA4AE03C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9A331-EF64-2270-6B88-4C55D96AD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CBF096-32DC-A814-1E4B-257A4E48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734FCE-3990-55AF-754A-1D7139F0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F4C817-609D-9C8B-63CC-9B263AE3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63EA42-14B2-23B5-566B-5C12D706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20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ABB98-0D06-05E1-2049-4706818F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8B54EE-D3C3-3CF9-EA62-C682B037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D19EED-AE94-0712-B10E-CF85AE9BD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28A5E94-9031-7F87-3C90-BB1C9A463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F2D3F3-EF96-A382-4DDE-37A60CBA0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8C21CBE-AD61-82BB-E685-2F941E52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639CCB7-C2BC-681D-6610-FFED5380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38B343-250E-C48F-7C3D-C27C9BAB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75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C035B-5528-5404-2C4F-16CB5E56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E78644-0494-78D4-AC75-FFB15AB1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7ADA99-0B84-89D8-2667-E239ED9F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061E99-0588-198E-A321-B11F2E3B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03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BE31B3-B26F-40D4-63F0-987EECAF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F926ECF-4770-FE21-F8E0-79FE8933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479DDD-5821-C24A-543D-F1CA2CC8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72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86D5C-C801-67E2-9CAB-32ECB439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2DFB32-3D38-92E4-BBDF-2503E8A1F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6D0FC5-B4DD-92C6-DE28-A29AC6AD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E0226F-3754-D1BB-1E12-AB7B1E7C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21E54E-7F07-C56B-37B9-A12E8791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795F3E-F56D-F710-4DD1-E9D81905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77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5AA74-4D63-55C9-82F2-FEFA2953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5B5F64-7296-E4F3-B6D3-85B47C75B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724FDF-9908-2A0B-341F-0E2C3D9F4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0C35A2-55CA-07F2-ED20-C1A26BBF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27D649-9503-219A-B8DE-843BAF7C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904BD5-1CD0-DAF1-1DE4-E7ED8EC2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C40443-16B8-75F7-2BDE-2E4DBDFC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8111B6-06C1-AFB0-E3EF-9B91B8CD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9E7F07-3C90-1D52-6BFA-A1D74B9D9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87B4-786E-4B3E-8D14-E964CABDEFB8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D16C51-E424-AF55-B8F3-D9CA10536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87FECB-13EA-4BD6-983F-413A2F808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17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cribo-in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電腦 以實心填滿">
            <a:extLst>
              <a:ext uri="{FF2B5EF4-FFF2-40B4-BE49-F238E27FC236}">
                <a16:creationId xmlns:a16="http://schemas.microsoft.com/office/drawing/2014/main" id="{F4994668-49EB-8FB7-5F22-FE44F8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4130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通過分析</a:t>
            </a:r>
            <a:br>
              <a:rPr lang="en-US" altLang="zh-TW" sz="5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5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Incribo</a:t>
            </a:r>
            <a:r>
              <a:rPr lang="en-US" altLang="zh-TW" sz="5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br>
              <a:rPr lang="en-US" altLang="zh-TW" sz="5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5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合成網路數據集增強網路安全</a:t>
            </a:r>
            <a:endParaRPr lang="en-US" altLang="zh-TW" sz="56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573ED3C-9358-4818-B36C-EA933245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5811235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3768" y="2803027"/>
            <a:ext cx="3898231" cy="22012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確定威脅回應工作的優先順序</a:t>
            </a:r>
            <a:endParaRPr lang="en-US" altLang="zh-TW" sz="28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7E1D6A1-5A42-218F-DAC6-AE458289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54477" cy="6448926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1120" y="1065402"/>
            <a:ext cx="3068691" cy="50195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支持事件響應、緩解規劃</a:t>
            </a:r>
            <a:endParaRPr lang="en-US" altLang="zh-TW" sz="2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4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8052F0-5D82-946C-1DE4-DEA99C6F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49196"/>
          </a:xfrm>
          <a:prstGeom prst="rect">
            <a:avLst/>
          </a:prstGeom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644" y="1409351"/>
            <a:ext cx="2366356" cy="4124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用於異常檢測和基於簽名的防護</a:t>
            </a:r>
            <a:endParaRPr lang="en-US" altLang="zh-TW" sz="2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205" y="0"/>
            <a:ext cx="1507589" cy="8440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分享</a:t>
            </a:r>
            <a:endParaRPr lang="en-US" altLang="zh-TW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84069"/>
            <a:ext cx="12191998" cy="5149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/>
            <a:r>
              <a:rPr lang="en-US" altLang="zh-TW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DDoS </a:t>
            </a:r>
            <a:r>
              <a:rPr lang="zh-TW" altLang="en-US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攻擊檢測</a:t>
            </a:r>
          </a:p>
          <a:p>
            <a:pPr marL="514350"/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啟動 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DDoS 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緩解工具，向 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IT 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安全團隊發出警報。</a:t>
            </a:r>
          </a:p>
          <a:p>
            <a:pPr marL="514350"/>
            <a:endParaRPr lang="zh-TW" altLang="en-US" sz="22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/>
            <a:r>
              <a:rPr lang="zh-TW" altLang="en-US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憑證填充：</a:t>
            </a:r>
          </a:p>
          <a:p>
            <a:pPr marL="514350"/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實施多重身份驗證 （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MFA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），在多次嘗試失敗后鎖定帳戶。</a:t>
            </a:r>
          </a:p>
          <a:p>
            <a:pPr marL="514350"/>
            <a:endParaRPr lang="zh-TW" altLang="en-US" sz="22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/>
            <a:r>
              <a:rPr lang="zh-TW" altLang="en-US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內部威脅：</a:t>
            </a:r>
          </a:p>
          <a:p>
            <a:pPr marL="514350"/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進行徹底的調查，強制實施最低許可權訪問控制。</a:t>
            </a: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686" y="0"/>
            <a:ext cx="1491809" cy="6752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TW" altLang="en-US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</a:t>
            </a:r>
            <a:endParaRPr lang="en-US" altLang="zh-TW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78303"/>
            <a:ext cx="12192000" cy="55989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zh-TW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建議</a:t>
            </a:r>
            <a:r>
              <a:rPr lang="en-US" altLang="zh-TW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zh-TW" dirty="0">
              <a:solidFill>
                <a:schemeClr val="accent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持續監控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定期監控和更新可視化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捕捉網路行為和威脅格局的實時變化。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協作分析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促進分析師和利益相關方之間的協作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解釋可視化洞見並實施有效的安全措施。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適應性策略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根據不斷演變的威脅趨勢和可視化洞見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制定適應性策略。</a:t>
            </a: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文字版面配置區 2">
            <a:extLst>
              <a:ext uri="{FF2B5EF4-FFF2-40B4-BE49-F238E27FC236}">
                <a16:creationId xmlns:a16="http://schemas.microsoft.com/office/drawing/2014/main" id="{C9A6399B-224C-EF2C-C8D9-9AAA28CE96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990180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十字形 17">
            <a:extLst>
              <a:ext uri="{FF2B5EF4-FFF2-40B4-BE49-F238E27FC236}">
                <a16:creationId xmlns:a16="http://schemas.microsoft.com/office/drawing/2014/main" id="{AF9BCD23-834D-CF7E-F6F2-0539BB605D79}"/>
              </a:ext>
            </a:extLst>
          </p:cNvPr>
          <p:cNvSpPr/>
          <p:nvPr/>
        </p:nvSpPr>
        <p:spPr>
          <a:xfrm>
            <a:off x="3922554" y="2865666"/>
            <a:ext cx="360000" cy="360000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於 18">
            <a:extLst>
              <a:ext uri="{FF2B5EF4-FFF2-40B4-BE49-F238E27FC236}">
                <a16:creationId xmlns:a16="http://schemas.microsoft.com/office/drawing/2014/main" id="{E82B985E-467A-52EF-545B-C6E1EB8A5632}"/>
              </a:ext>
            </a:extLst>
          </p:cNvPr>
          <p:cNvSpPr/>
          <p:nvPr/>
        </p:nvSpPr>
        <p:spPr>
          <a:xfrm>
            <a:off x="8205107" y="2865666"/>
            <a:ext cx="360000" cy="3600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6085B7-8EDA-4F6D-DA2E-3472D06F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686" y="0"/>
            <a:ext cx="1491809" cy="6752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TW" altLang="en-US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</a:t>
            </a:r>
            <a:endParaRPr lang="en-US" altLang="zh-TW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95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FFE422B-975F-BE51-CFC3-DAFFB73D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數據源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5B4E7-35FA-8F81-BBDA-FE727559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en-US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Incribo</a:t>
            </a:r>
            <a:r>
              <a:rPr lang="en-US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](https://github.com/incribo-inc)</a:t>
            </a:r>
            <a:endParaRPr lang="zh-TW" altLang="zh-TW" sz="4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0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2582289"/>
            <a:ext cx="3629693" cy="13246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場景</a:t>
            </a:r>
            <a:endParaRPr lang="en-US" altLang="zh-TW" sz="54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b="1" kern="1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關於公司</a:t>
            </a:r>
            <a:endParaRPr lang="en-US" altLang="zh-TW" sz="3200" b="1" kern="100" dirty="0">
              <a:solidFill>
                <a:schemeClr val="accent6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TW" b="1" kern="1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Incribo</a:t>
            </a:r>
            <a:r>
              <a:rPr lang="en-US" altLang="zh-TW" b="1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1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提供針對網路安全需求量身定製</a:t>
            </a:r>
            <a:endParaRPr lang="en-US" altLang="zh-TW" b="1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b="1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的尖端合成數據生成。</a:t>
            </a:r>
            <a:endParaRPr lang="en-US" altLang="zh-TW" b="1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b="1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
</a:t>
            </a:r>
            <a:r>
              <a:rPr lang="zh-TW" altLang="en-US" sz="3200" b="1" kern="1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問題陳述</a:t>
            </a:r>
            <a:r>
              <a:rPr lang="zh-TW" altLang="en-US" b="1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
</a:t>
            </a:r>
            <a:r>
              <a:rPr lang="zh-TW" altLang="en-US" sz="2200" b="1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滿足對精確和可操作的見解的需求，以增強網路安全態勢。</a:t>
            </a:r>
            <a:endParaRPr lang="en-US" altLang="zh-TW" sz="22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6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1B8BF-1309-B656-3A9B-A11432C4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17" y="2752825"/>
            <a:ext cx="4866643" cy="26695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生成包含</a:t>
            </a:r>
            <a:b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可交付</a:t>
            </a:r>
            <a:b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成果報告</a:t>
            </a:r>
            <a:endParaRPr lang="en-US" altLang="zh-TW" sz="54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文字版面配置區 2">
            <a:extLst>
              <a:ext uri="{FF2B5EF4-FFF2-40B4-BE49-F238E27FC236}">
                <a16:creationId xmlns:a16="http://schemas.microsoft.com/office/drawing/2014/main" id="{4D3A5AD3-8C6C-5A40-0FCA-E2DBF6621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545131"/>
              </p:ext>
            </p:extLst>
          </p:nvPr>
        </p:nvGraphicFramePr>
        <p:xfrm>
          <a:off x="5640644" y="386484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677" y="2294313"/>
            <a:ext cx="1695796" cy="10141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詢問</a:t>
            </a:r>
            <a:endParaRPr lang="en-US" altLang="zh-TW" sz="54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任務：
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明確說明</a:t>
            </a:r>
            <a:r>
              <a:rPr lang="en-US" altLang="zh-TW" sz="2200" b="1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Incribo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的合成網路數據集在識別和緩解網路安全威脅方面的重要性，展示分析師在數據解釋和戰略制定方面的專業知識。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753772"/>
            <a:ext cx="3308466" cy="1186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準備</a:t>
            </a:r>
            <a:endParaRPr lang="en-US" altLang="zh-TW" sz="36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sz="3200" b="1" i="0" dirty="0">
                <a:solidFill>
                  <a:schemeClr val="accent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數據源：
</a:t>
            </a:r>
            <a:r>
              <a:rPr lang="zh-TW" altLang="en-US" sz="22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數據需要嚴格清理，並遵守 </a:t>
            </a:r>
            <a:r>
              <a:rPr lang="en-US" altLang="zh-TW" sz="22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ROCCC</a:t>
            </a:r>
            <a:r>
              <a:rPr lang="zh-TW" altLang="en-US" sz="22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（相關、原始、全面、一致和正確）標準，確保高品質的分析輸入。</a:t>
            </a:r>
            <a:endParaRPr lang="en-US" altLang="zh-TW" sz="2200" b="1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200" b="1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3200" b="1" i="0" dirty="0">
                <a:solidFill>
                  <a:schemeClr val="accent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數據清理：
</a:t>
            </a:r>
            <a:r>
              <a:rPr lang="zh-TW" altLang="en-US" sz="22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 </a:t>
            </a:r>
            <a:r>
              <a:rPr lang="en-US" altLang="zh-TW" sz="2200" b="1" i="0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Jupyter</a:t>
            </a:r>
            <a:r>
              <a:rPr lang="en-US" altLang="zh-TW" sz="22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Notebook </a:t>
            </a:r>
            <a:r>
              <a:rPr lang="zh-TW" altLang="en-US" sz="22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中使用 </a:t>
            </a:r>
            <a:r>
              <a:rPr lang="en-US" altLang="zh-TW" sz="22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 </a:t>
            </a:r>
            <a:r>
              <a:rPr lang="zh-TW" altLang="en-US" sz="22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進行高效的數據清理和操作。一絲不苟地記錄每個步驟，以確保可重複性和透明度，展示分析師的技術熟練程度。</a:t>
            </a:r>
            <a:endParaRPr lang="en-US" altLang="zh-TW" sz="2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1" y="2172314"/>
            <a:ext cx="3241786" cy="12566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zh-TW" altLang="en-US" sz="5400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處理</a:t>
            </a:r>
            <a:endParaRPr lang="en-US" altLang="zh-TW" sz="54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0" algn="ctr">
              <a:buNone/>
            </a:pPr>
            <a:r>
              <a:rPr lang="zh-TW" altLang="en-US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檢測和回應計劃：</a:t>
            </a:r>
          </a:p>
          <a:p>
            <a:pPr marL="285750" indent="0" algn="ctr">
              <a:buNone/>
            </a:pP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分析流量趨勢以識別潛在威脅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 algn="ctr">
              <a:buNone/>
            </a:pPr>
            <a:endParaRPr lang="zh-TW" altLang="en-US" sz="22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 algn="ctr">
              <a:buNone/>
            </a:pPr>
            <a:r>
              <a:rPr lang="zh-TW" altLang="en-US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有針對性的緩解措施：</a:t>
            </a:r>
          </a:p>
          <a:p>
            <a:pPr marL="285750" indent="0" algn="ctr">
              <a:buNone/>
            </a:pP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關注潛在的攻擊者，並確定威脅回應工作的優先順序。</a:t>
            </a:r>
            <a:endParaRPr lang="en-US" altLang="zh-TW" sz="22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 algn="ctr">
              <a:buNone/>
            </a:pPr>
            <a:endParaRPr lang="zh-TW" altLang="en-US" sz="22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 algn="ctr">
              <a:buNone/>
            </a:pPr>
            <a:r>
              <a:rPr lang="zh-TW" altLang="en-US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趨勢分析：</a:t>
            </a:r>
          </a:p>
          <a:p>
            <a:pPr marL="285750" indent="0" algn="ctr">
              <a:buNone/>
            </a:pP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預測潛在的升級點和異常身份驗證模式，以增強修補和緩解策略。</a:t>
            </a: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747" y="1929456"/>
            <a:ext cx="6288505" cy="299908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zh-TW" altLang="en-US" sz="1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13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5BBB01E-1EA1-27F9-E4AC-7F446B3C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5" y="0"/>
            <a:ext cx="12193115" cy="6384758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4842" y="2395655"/>
            <a:ext cx="2727158" cy="3507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200" dirty="0">
                <a:solidFill>
                  <a:srgbClr val="3C40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評估安全控制的有效性</a:t>
            </a:r>
            <a:endParaRPr lang="en-US" altLang="zh-TW" sz="2200" b="0" i="0" dirty="0">
              <a:solidFill>
                <a:srgbClr val="3C4043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6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F60302C-8F0F-5082-EED7-EB73FA3F1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9" y="0"/>
            <a:ext cx="12099250" cy="6182184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3505" y="2145710"/>
            <a:ext cx="2848494" cy="39890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solidFill>
                  <a:srgbClr val="3C40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為監控未來變化和異常提供基線</a:t>
            </a:r>
            <a:endParaRPr lang="en-US" altLang="zh-TW" sz="2800" b="0" i="0" dirty="0">
              <a:solidFill>
                <a:srgbClr val="3C4043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2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484</Words>
  <Application>Microsoft Office PowerPoint</Application>
  <PresentationFormat>寬螢幕</PresentationFormat>
  <Paragraphs>61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Arial</vt:lpstr>
      <vt:lpstr>Calibri</vt:lpstr>
      <vt:lpstr>Calibri Light</vt:lpstr>
      <vt:lpstr>Times New Roman</vt:lpstr>
      <vt:lpstr>Office 佈景主題</vt:lpstr>
      <vt:lpstr>通過分析 Incribo  合成網路數據集增強網路安全</vt:lpstr>
      <vt:lpstr>場景</vt:lpstr>
      <vt:lpstr>生成包含 可交付 成果報告</vt:lpstr>
      <vt:lpstr>詢問</vt:lpstr>
      <vt:lpstr>準備</vt:lpstr>
      <vt:lpstr>處理</vt:lpstr>
      <vt:lpstr>分析</vt:lpstr>
      <vt:lpstr>PowerPoint 簡報</vt:lpstr>
      <vt:lpstr>PowerPoint 簡報</vt:lpstr>
      <vt:lpstr>PowerPoint 簡報</vt:lpstr>
      <vt:lpstr>PowerPoint 簡報</vt:lpstr>
      <vt:lpstr>PowerPoint 簡報</vt:lpstr>
      <vt:lpstr>分享</vt:lpstr>
      <vt:lpstr>執行</vt:lpstr>
      <vt:lpstr>執行</vt:lpstr>
      <vt:lpstr>數據源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通過 Incribo 合成網路數據集的分析師專業知識增強網路安全</dc:title>
  <dc:creator>祐昇 何</dc:creator>
  <cp:lastModifiedBy>祐昇 何</cp:lastModifiedBy>
  <cp:revision>17</cp:revision>
  <dcterms:created xsi:type="dcterms:W3CDTF">2024-06-19T02:10:13Z</dcterms:created>
  <dcterms:modified xsi:type="dcterms:W3CDTF">2024-06-20T03:40:32Z</dcterms:modified>
</cp:coreProperties>
</file>